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80" r:id="rId2"/>
    <p:sldId id="282" r:id="rId3"/>
    <p:sldId id="321" r:id="rId4"/>
    <p:sldId id="323" r:id="rId5"/>
    <p:sldId id="322" r:id="rId6"/>
    <p:sldId id="324" r:id="rId7"/>
    <p:sldId id="325" r:id="rId8"/>
    <p:sldId id="326" r:id="rId9"/>
    <p:sldId id="327" r:id="rId10"/>
    <p:sldId id="328" r:id="rId11"/>
    <p:sldId id="281" r:id="rId12"/>
  </p:sldIdLst>
  <p:sldSz cx="9902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1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4A5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90" y="156"/>
      </p:cViewPr>
      <p:guideLst>
        <p:guide orient="horz" pos="2160"/>
        <p:guide pos="311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961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AF27DC-2839-4F65-8935-157823D6B4D7}" type="datetimeFigureOut">
              <a:rPr lang="tr-TR" smtClean="0"/>
              <a:t>27.04.2017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54088" y="685800"/>
            <a:ext cx="4949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96912D-2EB8-46BA-BB80-5F866F53472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57777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4088" y="685800"/>
            <a:ext cx="4949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6912D-2EB8-46BA-BB80-5F866F534728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71406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4088" y="685800"/>
            <a:ext cx="4949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6912D-2EB8-46BA-BB80-5F866F534728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80628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4088" y="685800"/>
            <a:ext cx="4949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6912D-2EB8-46BA-BB80-5F866F534728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62291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4088" y="685800"/>
            <a:ext cx="4949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6912D-2EB8-46BA-BB80-5F866F534728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97591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4088" y="685800"/>
            <a:ext cx="4949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6912D-2EB8-46BA-BB80-5F866F534728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39265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4088" y="685800"/>
            <a:ext cx="4949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6912D-2EB8-46BA-BB80-5F866F534728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47433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4088" y="685800"/>
            <a:ext cx="4949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6912D-2EB8-46BA-BB80-5F866F534728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34756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4088" y="685800"/>
            <a:ext cx="4949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6912D-2EB8-46BA-BB80-5F866F534728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49308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4088" y="685800"/>
            <a:ext cx="4949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6912D-2EB8-46BA-BB80-5F866F534728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971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712" y="2130426"/>
            <a:ext cx="8417401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424" y="3886200"/>
            <a:ext cx="69319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79548" y="274639"/>
            <a:ext cx="222813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141" y="274639"/>
            <a:ext cx="651936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255" y="4406901"/>
            <a:ext cx="84174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255" y="2906713"/>
            <a:ext cx="84174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141" y="1600201"/>
            <a:ext cx="437374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3936" y="1600201"/>
            <a:ext cx="437374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141" y="1535113"/>
            <a:ext cx="437546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141" y="2174875"/>
            <a:ext cx="437546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0498" y="1535113"/>
            <a:ext cx="437718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0498" y="2174875"/>
            <a:ext cx="437718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142" y="273050"/>
            <a:ext cx="32579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1730" y="273051"/>
            <a:ext cx="553595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142" y="1435101"/>
            <a:ext cx="32579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023" y="4800600"/>
            <a:ext cx="59416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023" y="612775"/>
            <a:ext cx="594169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023" y="5367338"/>
            <a:ext cx="59416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141" y="274638"/>
            <a:ext cx="89125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141" y="1600201"/>
            <a:ext cx="891254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141" y="6356351"/>
            <a:ext cx="23106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3465" y="6356351"/>
            <a:ext cx="31358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7025" y="6356351"/>
            <a:ext cx="23106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/Users/poeverlein/Desktop/Atelier_23/***aktuell_noch%20nicht%20gesichert/KNAUF-14-015_Unternehmenspra&#776;sentation/_jpegs/Weltkarte-knauf.png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9.jpeg"/><Relationship Id="rId18" Type="http://schemas.openxmlformats.org/officeDocument/2006/relationships/image" Target="../media/image14.png"/><Relationship Id="rId26" Type="http://schemas.openxmlformats.org/officeDocument/2006/relationships/image" Target="../media/image21.jpeg"/><Relationship Id="rId3" Type="http://schemas.openxmlformats.org/officeDocument/2006/relationships/image" Target="../media/image3.jpeg"/><Relationship Id="rId21" Type="http://schemas.openxmlformats.org/officeDocument/2006/relationships/image" Target="../media/image17.png"/><Relationship Id="rId7" Type="http://schemas.openxmlformats.org/officeDocument/2006/relationships/hyperlink" Target="http://www.google.com.tr/url?sa=i&amp;rct=j&amp;q=&amp;esrc=s&amp;frm=1&amp;source=images&amp;cd=&amp;cad=rja&amp;docid=KaqHle7v2WCYsM&amp;tbnid=6Wr4D0FfLMh98M:&amp;ved=0CAUQjRw&amp;url=http://www.foersterbauma.de/&amp;ei=9M3SUavZJtHQsgb254H4Dw&amp;bvm=bv.48705608,d.Yms&amp;psig=AFQjCNFlMz67zrd_-6aWvRQ65ACWgAsqXQ&amp;ust=1372856158764101" TargetMode="External"/><Relationship Id="rId12" Type="http://schemas.openxmlformats.org/officeDocument/2006/relationships/hyperlink" Target="http://www.google.com.tr/url?sa=i&amp;rct=j&amp;q=&amp;esrc=s&amp;frm=1&amp;source=images&amp;cd=&amp;cad=rja&amp;docid=B5OdwDDkn3Y0wM&amp;tbnid=zy-eBFt9y_DApM:&amp;ved=0CAUQjRw&amp;url=http://www.proidea.hu/termekhir-1/heradesign-akusztikai-rendszerek-5089.shtml&amp;ei=3M7SUd6fAsTEswai4IDQDg&amp;bvm=bv.48705608,d.Yms&amp;psig=AFQjCNFPW9hIV2dT2XitrDGrLkkVKH2mAA&amp;ust=1372856390937889" TargetMode="External"/><Relationship Id="rId17" Type="http://schemas.openxmlformats.org/officeDocument/2006/relationships/image" Target="../media/image13.png"/><Relationship Id="rId25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2.png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8.jpeg"/><Relationship Id="rId24" Type="http://schemas.openxmlformats.org/officeDocument/2006/relationships/hyperlink" Target="http://www.google.com.tr/url?sa=i&amp;rct=j&amp;q=&amp;esrc=s&amp;frm=1&amp;source=images&amp;cd=&amp;cad=rja&amp;docid=gnjEyhHgMHFmIM&amp;tbnid=qyaJp9crxdQxfM:&amp;ved=0CAUQjRw&amp;url=http://unternehmen.wikia.com/wiki/Datei:Knauf_logo_rgb.jpg&amp;ei=qc7SUbbYMcvjtQb4uYHgBw&amp;bvm=bv.48705608,d.Yms&amp;psig=AFQjCNGQ-24Exm7J7euocvDOsFfIDnYt7Q&amp;ust=1372856335289639" TargetMode="External"/><Relationship Id="rId5" Type="http://schemas.openxmlformats.org/officeDocument/2006/relationships/hyperlink" Target="http://www.google.com.tr/url?sa=i&amp;rct=j&amp;q=&amp;esrc=s&amp;frm=1&amp;source=images&amp;cd=&amp;cad=rja&amp;docid=sKMyZzeYgSQ1eM&amp;tbnid=FAoRER9o6W7yHM:&amp;ved=0CAUQjRw&amp;url=http://www.bun-neuenhagen.de/partner.html&amp;ei=qc3SUdSoGMeWtAaZ9YCYDA&amp;bvm=bv.48705608,d.Yms&amp;psig=AFQjCNH1dTKjcEUHC8LX0jCcEA96kSm9Yg&amp;ust=1372856101822403" TargetMode="External"/><Relationship Id="rId15" Type="http://schemas.openxmlformats.org/officeDocument/2006/relationships/image" Target="../media/image11.png"/><Relationship Id="rId23" Type="http://schemas.openxmlformats.org/officeDocument/2006/relationships/image" Target="../media/image19.png"/><Relationship Id="rId28" Type="http://schemas.openxmlformats.org/officeDocument/2006/relationships/image" Target="../media/image22.png"/><Relationship Id="rId10" Type="http://schemas.openxmlformats.org/officeDocument/2006/relationships/image" Target="../media/image7.png"/><Relationship Id="rId19" Type="http://schemas.openxmlformats.org/officeDocument/2006/relationships/image" Target="../media/image15.png"/><Relationship Id="rId4" Type="http://schemas.openxmlformats.org/officeDocument/2006/relationships/hyperlink" Target="http://www.moebel.de/customer/codes/customer_main_code.php4?plg=1&amp;set=3&amp;men=2002men000001&amp;det_id=2003det000296" TargetMode="External"/><Relationship Id="rId9" Type="http://schemas.openxmlformats.org/officeDocument/2006/relationships/hyperlink" Target="http://www.google.com.tr/url?sa=i&amp;rct=j&amp;q=&amp;esrc=s&amp;frm=1&amp;source=images&amp;cd=&amp;cad=rja&amp;docid=wLCr_rw37sU4vM&amp;tbnid=5khwj7hNROxrZM:&amp;ved=0CAUQjRw&amp;url=http://de.wikipedia.org/wiki/Datei:Knauf_Insulation_Logo.png&amp;ei=Hs7SUaaEEo_VsgbE2IGwBg&amp;bvm=bv.48705608,d.Yms&amp;psig=AFQjCNFngiICznd4S2nP6MzSyGFExuFNgg&amp;ust=1372856213290202" TargetMode="External"/><Relationship Id="rId14" Type="http://schemas.openxmlformats.org/officeDocument/2006/relationships/image" Target="../media/image10.png"/><Relationship Id="rId22" Type="http://schemas.openxmlformats.org/officeDocument/2006/relationships/image" Target="../media/image18.png"/><Relationship Id="rId27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microsoft.com/office/2007/relationships/hdphoto" Target="../media/hdphoto2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3.jpeg"/><Relationship Id="rId7" Type="http://schemas.openxmlformats.org/officeDocument/2006/relationships/image" Target="../media/image29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wmf"/><Relationship Id="rId5" Type="http://schemas.openxmlformats.org/officeDocument/2006/relationships/image" Target="../media/image27.wmf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3.jpe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7.jpeg"/><Relationship Id="rId4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712" y="2069175"/>
            <a:ext cx="8417401" cy="1592527"/>
          </a:xfrm>
        </p:spPr>
        <p:txBody>
          <a:bodyPr/>
          <a:lstStyle/>
          <a:p>
            <a:r>
              <a:rPr lang="tr-TR" dirty="0"/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2825" cy="6855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1642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2825" cy="1445178"/>
          </a:xfrm>
          <a:prstGeom prst="rect">
            <a:avLst/>
          </a:prstGeom>
        </p:spPr>
      </p:pic>
      <p:grpSp>
        <p:nvGrpSpPr>
          <p:cNvPr id="67" name="Group 2048"/>
          <p:cNvGrpSpPr/>
          <p:nvPr/>
        </p:nvGrpSpPr>
        <p:grpSpPr>
          <a:xfrm>
            <a:off x="7312812" y="3920480"/>
            <a:ext cx="1083146" cy="2088232"/>
            <a:chOff x="5940152" y="2276872"/>
            <a:chExt cx="1083146" cy="2088232"/>
          </a:xfrm>
        </p:grpSpPr>
        <p:sp>
          <p:nvSpPr>
            <p:cNvPr id="68" name="Rectangle 37"/>
            <p:cNvSpPr/>
            <p:nvPr/>
          </p:nvSpPr>
          <p:spPr bwMode="auto">
            <a:xfrm>
              <a:off x="6663258" y="2276872"/>
              <a:ext cx="360040" cy="2088232"/>
            </a:xfrm>
            <a:prstGeom prst="rect">
              <a:avLst/>
            </a:prstGeom>
            <a:blipFill>
              <a:blip r:embed="rId4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9" name="Rectangle 2047"/>
            <p:cNvSpPr/>
            <p:nvPr/>
          </p:nvSpPr>
          <p:spPr bwMode="auto">
            <a:xfrm>
              <a:off x="5940152" y="2276872"/>
              <a:ext cx="360040" cy="2088232"/>
            </a:xfrm>
            <a:prstGeom prst="rect">
              <a:avLst/>
            </a:prstGeom>
            <a:blipFill>
              <a:blip r:embed="rId4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sp>
        <p:nvSpPr>
          <p:cNvPr id="70" name="TextBox 1"/>
          <p:cNvSpPr txBox="1"/>
          <p:nvPr/>
        </p:nvSpPr>
        <p:spPr>
          <a:xfrm>
            <a:off x="307876" y="1600200"/>
            <a:ext cx="6585457" cy="37240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 Light Cond" pitchFamily="34" charset="0"/>
                <a:ea typeface="+mn-ea"/>
                <a:cs typeface="+mn-cs"/>
              </a:rPr>
              <a:t>Kompozit</a:t>
            </a:r>
            <a:r>
              <a:rPr kumimoji="0" lang="tr-T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 Light Cond" pitchFamily="34" charset="0"/>
                <a:ea typeface="+mn-ea"/>
                <a:cs typeface="+mn-cs"/>
              </a:rPr>
              <a:t> sistemler ile ses yalıtımı</a:t>
            </a:r>
            <a:r>
              <a:rPr kumimoji="0" lang="da-DK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 Light Cond" pitchFamily="34" charset="0"/>
                <a:ea typeface="+mn-ea"/>
                <a:cs typeface="+mn-cs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riad Pro Light Cond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 Light Cond" pitchFamily="34" charset="0"/>
                <a:ea typeface="+mn-ea"/>
                <a:cs typeface="+mn-cs"/>
              </a:rPr>
              <a:t>Plaka sayısı ve daha ağır plakalar</a:t>
            </a:r>
            <a:endParaRPr kumimoji="0" lang="da-DK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riad Pro Light Cond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 Light Cond" pitchFamily="34" charset="0"/>
                <a:ea typeface="+mn-ea"/>
                <a:cs typeface="+mn-cs"/>
              </a:rPr>
              <a:t>Plakalar arasındaki mesafenin arttırılması</a:t>
            </a:r>
            <a:endParaRPr kumimoji="0" lang="da-DK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riad Pro Light Cond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 Light Cond" pitchFamily="34" charset="0"/>
                <a:ea typeface="+mn-ea"/>
                <a:cs typeface="+mn-cs"/>
              </a:rPr>
              <a:t>Çift ve birbirinden koparılmış profiller</a:t>
            </a:r>
            <a:endParaRPr kumimoji="0" lang="da-DK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riad Pro Light Cond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 Light Cond" pitchFamily="34" charset="0"/>
                <a:ea typeface="+mn-ea"/>
                <a:cs typeface="+mn-cs"/>
              </a:rPr>
              <a:t>Mineral yün yalıtım levhası</a:t>
            </a:r>
            <a:endParaRPr kumimoji="0" lang="da-DK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riad Pro Light Cond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riad Pro Light Cond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riad Pro Light Cond" pitchFamily="34" charset="0"/>
              <a:ea typeface="+mn-ea"/>
              <a:cs typeface="+mn-cs"/>
            </a:endParaRPr>
          </a:p>
        </p:txBody>
      </p:sp>
      <p:grpSp>
        <p:nvGrpSpPr>
          <p:cNvPr id="71" name="Group 18"/>
          <p:cNvGrpSpPr/>
          <p:nvPr/>
        </p:nvGrpSpPr>
        <p:grpSpPr>
          <a:xfrm>
            <a:off x="7096788" y="3920480"/>
            <a:ext cx="1512168" cy="2088232"/>
            <a:chOff x="5724128" y="2276872"/>
            <a:chExt cx="1512168" cy="2088232"/>
          </a:xfrm>
        </p:grpSpPr>
        <p:sp>
          <p:nvSpPr>
            <p:cNvPr id="72" name="Rectangle 2"/>
            <p:cNvSpPr/>
            <p:nvPr/>
          </p:nvSpPr>
          <p:spPr bwMode="auto">
            <a:xfrm>
              <a:off x="5868144" y="2276872"/>
              <a:ext cx="72008" cy="2088232"/>
            </a:xfrm>
            <a:prstGeom prst="rect">
              <a:avLst/>
            </a:prstGeom>
            <a:solidFill>
              <a:schemeClr val="accent3">
                <a:lumMod val="95000"/>
              </a:schemeClr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3" name="Rectangle 5"/>
            <p:cNvSpPr/>
            <p:nvPr/>
          </p:nvSpPr>
          <p:spPr bwMode="auto">
            <a:xfrm>
              <a:off x="5796136" y="2276872"/>
              <a:ext cx="72008" cy="2088232"/>
            </a:xfrm>
            <a:prstGeom prst="rect">
              <a:avLst/>
            </a:prstGeom>
            <a:solidFill>
              <a:schemeClr val="accent3">
                <a:lumMod val="95000"/>
              </a:schemeClr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4" name="Rectangle 6"/>
            <p:cNvSpPr/>
            <p:nvPr/>
          </p:nvSpPr>
          <p:spPr bwMode="auto">
            <a:xfrm>
              <a:off x="5724128" y="2276872"/>
              <a:ext cx="72008" cy="2088232"/>
            </a:xfrm>
            <a:prstGeom prst="rect">
              <a:avLst/>
            </a:prstGeom>
            <a:solidFill>
              <a:schemeClr val="accent3">
                <a:lumMod val="95000"/>
              </a:schemeClr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5" name="Rectangle 7"/>
            <p:cNvSpPr/>
            <p:nvPr/>
          </p:nvSpPr>
          <p:spPr bwMode="auto">
            <a:xfrm>
              <a:off x="7164288" y="2276872"/>
              <a:ext cx="72008" cy="2088232"/>
            </a:xfrm>
            <a:prstGeom prst="rect">
              <a:avLst/>
            </a:prstGeom>
            <a:solidFill>
              <a:schemeClr val="accent3">
                <a:lumMod val="95000"/>
              </a:schemeClr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6" name="Rectangle 8"/>
            <p:cNvSpPr/>
            <p:nvPr/>
          </p:nvSpPr>
          <p:spPr bwMode="auto">
            <a:xfrm>
              <a:off x="7092280" y="2276872"/>
              <a:ext cx="72008" cy="2088232"/>
            </a:xfrm>
            <a:prstGeom prst="rect">
              <a:avLst/>
            </a:prstGeom>
            <a:solidFill>
              <a:schemeClr val="accent3">
                <a:lumMod val="95000"/>
              </a:schemeClr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7" name="Rectangle 9"/>
            <p:cNvSpPr/>
            <p:nvPr/>
          </p:nvSpPr>
          <p:spPr bwMode="auto">
            <a:xfrm>
              <a:off x="7020272" y="2276872"/>
              <a:ext cx="72008" cy="2088232"/>
            </a:xfrm>
            <a:prstGeom prst="rect">
              <a:avLst/>
            </a:prstGeom>
            <a:solidFill>
              <a:schemeClr val="accent3">
                <a:lumMod val="95000"/>
              </a:schemeClr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cxnSp>
        <p:nvCxnSpPr>
          <p:cNvPr id="78" name="Straight Arrow Connector 4"/>
          <p:cNvCxnSpPr>
            <a:endCxn id="77" idx="1"/>
          </p:cNvCxnSpPr>
          <p:nvPr/>
        </p:nvCxnSpPr>
        <p:spPr bwMode="auto">
          <a:xfrm>
            <a:off x="7312812" y="4964596"/>
            <a:ext cx="1080120" cy="0"/>
          </a:xfrm>
          <a:prstGeom prst="straightConnector1">
            <a:avLst/>
          </a:prstGeom>
          <a:solidFill>
            <a:srgbClr val="006EC7"/>
          </a:solidFill>
          <a:ln w="9525" cap="flat" cmpd="sng" algn="ctr">
            <a:solidFill>
              <a:schemeClr val="tx2"/>
            </a:solidFill>
            <a:prstDash val="solid"/>
            <a:round/>
            <a:headEnd type="arrow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79" name="Group 19"/>
          <p:cNvGrpSpPr/>
          <p:nvPr/>
        </p:nvGrpSpPr>
        <p:grpSpPr>
          <a:xfrm>
            <a:off x="7312812" y="4064496"/>
            <a:ext cx="1080120" cy="1728192"/>
            <a:chOff x="5940152" y="2420888"/>
            <a:chExt cx="1080120" cy="1728192"/>
          </a:xfrm>
        </p:grpSpPr>
        <p:grpSp>
          <p:nvGrpSpPr>
            <p:cNvPr id="80" name="Group 17"/>
            <p:cNvGrpSpPr/>
            <p:nvPr/>
          </p:nvGrpSpPr>
          <p:grpSpPr>
            <a:xfrm>
              <a:off x="5940152" y="2420888"/>
              <a:ext cx="360040" cy="144016"/>
              <a:chOff x="5940152" y="2420888"/>
              <a:chExt cx="360040" cy="144016"/>
            </a:xfrm>
          </p:grpSpPr>
          <p:cxnSp>
            <p:nvCxnSpPr>
              <p:cNvPr id="93" name="Straight Connector 12"/>
              <p:cNvCxnSpPr/>
              <p:nvPr/>
            </p:nvCxnSpPr>
            <p:spPr bwMode="auto">
              <a:xfrm>
                <a:off x="5940152" y="2420888"/>
                <a:ext cx="0" cy="144016"/>
              </a:xfrm>
              <a:prstGeom prst="line">
                <a:avLst/>
              </a:prstGeom>
              <a:solidFill>
                <a:srgbClr val="006EC7"/>
              </a:solidFill>
              <a:ln w="1905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4" name="Straight Connector 16"/>
              <p:cNvCxnSpPr/>
              <p:nvPr/>
            </p:nvCxnSpPr>
            <p:spPr bwMode="auto">
              <a:xfrm>
                <a:off x="6300192" y="2420888"/>
                <a:ext cx="0" cy="144016"/>
              </a:xfrm>
              <a:prstGeom prst="line">
                <a:avLst/>
              </a:prstGeom>
              <a:solidFill>
                <a:srgbClr val="006EC7"/>
              </a:solidFill>
              <a:ln w="1905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5" name="Straight Connector 14"/>
              <p:cNvCxnSpPr/>
              <p:nvPr/>
            </p:nvCxnSpPr>
            <p:spPr bwMode="auto">
              <a:xfrm flipH="1">
                <a:off x="5940152" y="2564904"/>
                <a:ext cx="360040" cy="0"/>
              </a:xfrm>
              <a:prstGeom prst="line">
                <a:avLst/>
              </a:prstGeom>
              <a:solidFill>
                <a:srgbClr val="006EC7"/>
              </a:solidFill>
              <a:ln w="1905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81" name="Group 20"/>
            <p:cNvGrpSpPr/>
            <p:nvPr/>
          </p:nvGrpSpPr>
          <p:grpSpPr>
            <a:xfrm>
              <a:off x="5940152" y="4005064"/>
              <a:ext cx="360040" cy="144016"/>
              <a:chOff x="5940152" y="2420888"/>
              <a:chExt cx="360040" cy="144016"/>
            </a:xfrm>
          </p:grpSpPr>
          <p:cxnSp>
            <p:nvCxnSpPr>
              <p:cNvPr id="90" name="Straight Connector 21"/>
              <p:cNvCxnSpPr/>
              <p:nvPr/>
            </p:nvCxnSpPr>
            <p:spPr bwMode="auto">
              <a:xfrm>
                <a:off x="5940152" y="2420888"/>
                <a:ext cx="0" cy="144016"/>
              </a:xfrm>
              <a:prstGeom prst="line">
                <a:avLst/>
              </a:prstGeom>
              <a:solidFill>
                <a:srgbClr val="006EC7"/>
              </a:solidFill>
              <a:ln w="1905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1" name="Straight Connector 22"/>
              <p:cNvCxnSpPr/>
              <p:nvPr/>
            </p:nvCxnSpPr>
            <p:spPr bwMode="auto">
              <a:xfrm>
                <a:off x="6300192" y="2420888"/>
                <a:ext cx="0" cy="144016"/>
              </a:xfrm>
              <a:prstGeom prst="line">
                <a:avLst/>
              </a:prstGeom>
              <a:solidFill>
                <a:srgbClr val="006EC7"/>
              </a:solidFill>
              <a:ln w="1905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2" name="Straight Connector 23"/>
              <p:cNvCxnSpPr/>
              <p:nvPr/>
            </p:nvCxnSpPr>
            <p:spPr bwMode="auto">
              <a:xfrm flipH="1">
                <a:off x="5940152" y="2564904"/>
                <a:ext cx="360040" cy="0"/>
              </a:xfrm>
              <a:prstGeom prst="line">
                <a:avLst/>
              </a:prstGeom>
              <a:solidFill>
                <a:srgbClr val="006EC7"/>
              </a:solidFill>
              <a:ln w="1905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82" name="Group 24"/>
            <p:cNvGrpSpPr/>
            <p:nvPr/>
          </p:nvGrpSpPr>
          <p:grpSpPr>
            <a:xfrm>
              <a:off x="6660232" y="2420888"/>
              <a:ext cx="360040" cy="144016"/>
              <a:chOff x="5940152" y="2420888"/>
              <a:chExt cx="360040" cy="144016"/>
            </a:xfrm>
          </p:grpSpPr>
          <p:cxnSp>
            <p:nvCxnSpPr>
              <p:cNvPr id="87" name="Straight Connector 25"/>
              <p:cNvCxnSpPr/>
              <p:nvPr/>
            </p:nvCxnSpPr>
            <p:spPr bwMode="auto">
              <a:xfrm>
                <a:off x="5940152" y="2420888"/>
                <a:ext cx="0" cy="144016"/>
              </a:xfrm>
              <a:prstGeom prst="line">
                <a:avLst/>
              </a:prstGeom>
              <a:solidFill>
                <a:srgbClr val="006EC7"/>
              </a:solidFill>
              <a:ln w="1905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8" name="Straight Connector 26"/>
              <p:cNvCxnSpPr/>
              <p:nvPr/>
            </p:nvCxnSpPr>
            <p:spPr bwMode="auto">
              <a:xfrm>
                <a:off x="6300192" y="2420888"/>
                <a:ext cx="0" cy="144016"/>
              </a:xfrm>
              <a:prstGeom prst="line">
                <a:avLst/>
              </a:prstGeom>
              <a:solidFill>
                <a:srgbClr val="006EC7"/>
              </a:solidFill>
              <a:ln w="1905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9" name="Straight Connector 27"/>
              <p:cNvCxnSpPr/>
              <p:nvPr/>
            </p:nvCxnSpPr>
            <p:spPr bwMode="auto">
              <a:xfrm flipH="1">
                <a:off x="5940152" y="2564904"/>
                <a:ext cx="360040" cy="0"/>
              </a:xfrm>
              <a:prstGeom prst="line">
                <a:avLst/>
              </a:prstGeom>
              <a:solidFill>
                <a:srgbClr val="006EC7"/>
              </a:solidFill>
              <a:ln w="1905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83" name="Group 28"/>
            <p:cNvGrpSpPr/>
            <p:nvPr/>
          </p:nvGrpSpPr>
          <p:grpSpPr>
            <a:xfrm>
              <a:off x="6660232" y="4005064"/>
              <a:ext cx="360040" cy="144016"/>
              <a:chOff x="5940152" y="2420888"/>
              <a:chExt cx="360040" cy="144016"/>
            </a:xfrm>
          </p:grpSpPr>
          <p:cxnSp>
            <p:nvCxnSpPr>
              <p:cNvPr id="84" name="Straight Connector 29"/>
              <p:cNvCxnSpPr/>
              <p:nvPr/>
            </p:nvCxnSpPr>
            <p:spPr bwMode="auto">
              <a:xfrm>
                <a:off x="5940152" y="2420888"/>
                <a:ext cx="0" cy="144016"/>
              </a:xfrm>
              <a:prstGeom prst="line">
                <a:avLst/>
              </a:prstGeom>
              <a:solidFill>
                <a:srgbClr val="006EC7"/>
              </a:solidFill>
              <a:ln w="1905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5" name="Straight Connector 30"/>
              <p:cNvCxnSpPr/>
              <p:nvPr/>
            </p:nvCxnSpPr>
            <p:spPr bwMode="auto">
              <a:xfrm>
                <a:off x="6300192" y="2420888"/>
                <a:ext cx="0" cy="144016"/>
              </a:xfrm>
              <a:prstGeom prst="line">
                <a:avLst/>
              </a:prstGeom>
              <a:solidFill>
                <a:srgbClr val="006EC7"/>
              </a:solidFill>
              <a:ln w="1905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6" name="Straight Connector 31"/>
              <p:cNvCxnSpPr/>
              <p:nvPr/>
            </p:nvCxnSpPr>
            <p:spPr bwMode="auto">
              <a:xfrm flipH="1">
                <a:off x="5940152" y="2564904"/>
                <a:ext cx="360040" cy="0"/>
              </a:xfrm>
              <a:prstGeom prst="line">
                <a:avLst/>
              </a:prstGeom>
              <a:solidFill>
                <a:srgbClr val="006EC7"/>
              </a:solidFill>
              <a:ln w="1905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32" name="Rechteck 30"/>
          <p:cNvSpPr>
            <a:spLocks noChangeArrowheads="1"/>
          </p:cNvSpPr>
          <p:nvPr/>
        </p:nvSpPr>
        <p:spPr bwMode="auto">
          <a:xfrm>
            <a:off x="4418012" y="5072925"/>
            <a:ext cx="209949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77 </a:t>
            </a:r>
            <a:r>
              <a:rPr kumimoji="0" lang="tr-TR" alt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dB</a:t>
            </a:r>
            <a:r>
              <a:rPr kumimoji="0" lang="tr-TR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ses yalıtımı</a:t>
            </a:r>
            <a:endParaRPr kumimoji="0" lang="de-DE" altLang="en-US" sz="13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pic>
        <p:nvPicPr>
          <p:cNvPr id="33" name="Resim 32"/>
          <p:cNvPicPr/>
          <p:nvPr/>
        </p:nvPicPr>
        <p:blipFill>
          <a:blip r:embed="rId5"/>
          <a:stretch>
            <a:fillRect/>
          </a:stretch>
        </p:blipFill>
        <p:spPr>
          <a:xfrm>
            <a:off x="1075530" y="6543675"/>
            <a:ext cx="1056482" cy="314325"/>
          </a:xfrm>
          <a:prstGeom prst="rect">
            <a:avLst/>
          </a:prstGeom>
        </p:spPr>
      </p:pic>
      <p:sp>
        <p:nvSpPr>
          <p:cNvPr id="34" name="Metin kutusu 33"/>
          <p:cNvSpPr txBox="1"/>
          <p:nvPr/>
        </p:nvSpPr>
        <p:spPr>
          <a:xfrm>
            <a:off x="411725" y="6596390"/>
            <a:ext cx="72968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Referans: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230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712" y="2069175"/>
            <a:ext cx="8417401" cy="1592527"/>
          </a:xfrm>
        </p:spPr>
        <p:txBody>
          <a:bodyPr/>
          <a:lstStyle/>
          <a:p>
            <a:r>
              <a:rPr lang="tr-TR" dirty="0"/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2825" cy="6855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745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27162" y="2488345"/>
            <a:ext cx="7048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Bartu GÖKÇORA</a:t>
            </a:r>
            <a:endParaRPr kumimoji="0" lang="tr-TR" sz="5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17712" y="3247606"/>
            <a:ext cx="5867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2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Knauf Teknik Satış ve Danışmanlık Yöneticisi</a:t>
            </a:r>
            <a:endParaRPr kumimoji="0" lang="tr-TR" sz="2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2825" cy="144517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1" y="4721661"/>
            <a:ext cx="9902825" cy="2136339"/>
          </a:xfrm>
          <a:prstGeom prst="rect">
            <a:avLst/>
          </a:prstGeom>
          <a:solidFill>
            <a:srgbClr val="64A5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2761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2825" cy="1445178"/>
          </a:xfrm>
          <a:prstGeom prst="rect">
            <a:avLst/>
          </a:prstGeom>
        </p:spPr>
      </p:pic>
      <p:grpSp>
        <p:nvGrpSpPr>
          <p:cNvPr id="45" name="Grup 44"/>
          <p:cNvGrpSpPr/>
          <p:nvPr/>
        </p:nvGrpSpPr>
        <p:grpSpPr>
          <a:xfrm>
            <a:off x="527764" y="1812228"/>
            <a:ext cx="8708409" cy="4664772"/>
            <a:chOff x="215900" y="1338686"/>
            <a:chExt cx="9557721" cy="5119717"/>
          </a:xfrm>
        </p:grpSpPr>
        <p:pic>
          <p:nvPicPr>
            <p:cNvPr id="26" name="Weltkarte-knauf.png" descr="/Users/poeverlein/Desktop/Atelier_23/***aktuell_noch nicht gesichert/KNAUF-14-015_Unternehmenspräsentation/_jpegs/Weltkarte-knauf.png"/>
            <p:cNvPicPr>
              <a:picLocks noChangeAspect="1"/>
            </p:cNvPicPr>
            <p:nvPr/>
          </p:nvPicPr>
          <p:blipFill>
            <a:blip r:embed="rId4" r:link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900" y="1338686"/>
              <a:ext cx="9557721" cy="5119717"/>
            </a:xfrm>
            <a:prstGeom prst="rect">
              <a:avLst/>
            </a:prstGeom>
            <a:noFill/>
            <a:ln>
              <a:noFill/>
            </a:ln>
            <a:effectLst>
              <a:outerShdw blurRad="76200" dist="38100" dir="2700000" rotWithShape="0">
                <a:srgbClr val="CBCBC6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7" name="Gruppierung 25"/>
            <p:cNvGrpSpPr>
              <a:grpSpLocks/>
            </p:cNvGrpSpPr>
            <p:nvPr/>
          </p:nvGrpSpPr>
          <p:grpSpPr bwMode="auto">
            <a:xfrm>
              <a:off x="6141452" y="1849195"/>
              <a:ext cx="2314416" cy="507832"/>
              <a:chOff x="527050" y="2474352"/>
              <a:chExt cx="1600200" cy="421849"/>
            </a:xfrm>
          </p:grpSpPr>
          <p:sp>
            <p:nvSpPr>
              <p:cNvPr id="28" name="Rechteck 9"/>
              <p:cNvSpPr/>
              <p:nvPr/>
            </p:nvSpPr>
            <p:spPr>
              <a:xfrm>
                <a:off x="589287" y="2501770"/>
                <a:ext cx="1526898" cy="394431"/>
              </a:xfrm>
              <a:prstGeom prst="rect">
                <a:avLst/>
              </a:prstGeom>
              <a:solidFill>
                <a:schemeClr val="bg1">
                  <a:alpha val="8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</a:endParaRPr>
              </a:p>
            </p:txBody>
          </p:sp>
          <p:sp>
            <p:nvSpPr>
              <p:cNvPr id="29" name="Rechteck 27"/>
              <p:cNvSpPr>
                <a:spLocks noChangeArrowheads="1"/>
              </p:cNvSpPr>
              <p:nvPr/>
            </p:nvSpPr>
            <p:spPr bwMode="auto">
              <a:xfrm>
                <a:off x="527050" y="2474352"/>
                <a:ext cx="1600200" cy="4218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altLang="en-US" sz="27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3300"/>
                    </a:solidFill>
                    <a:effectLst/>
                    <a:uLnTx/>
                    <a:uFillTx/>
                    <a:latin typeface="Arial" pitchFamily="34" charset="0"/>
                    <a:ea typeface="MS PGothic" pitchFamily="34" charset="-128"/>
                    <a:cs typeface="Arial" pitchFamily="34" charset="0"/>
                  </a:rPr>
                  <a:t>220 </a:t>
                </a:r>
                <a:r>
                  <a:rPr kumimoji="0" lang="tr-TR" altLang="en-US" sz="27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3300"/>
                    </a:solidFill>
                    <a:effectLst/>
                    <a:uLnTx/>
                    <a:uFillTx/>
                    <a:latin typeface="Arial" pitchFamily="34" charset="0"/>
                    <a:ea typeface="MS PGothic" pitchFamily="34" charset="-128"/>
                    <a:cs typeface="Arial" pitchFamily="34" charset="0"/>
                  </a:rPr>
                  <a:t>fabrika</a:t>
                </a:r>
                <a:endParaRPr kumimoji="0" lang="de-DE" alt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Arial" pitchFamily="34" charset="0"/>
                  <a:ea typeface="MS PGothic" pitchFamily="34" charset="-128"/>
                  <a:cs typeface="Arial" pitchFamily="34" charset="0"/>
                </a:endParaRPr>
              </a:p>
            </p:txBody>
          </p:sp>
        </p:grpSp>
        <p:grpSp>
          <p:nvGrpSpPr>
            <p:cNvPr id="30" name="Gruppierung 32"/>
            <p:cNvGrpSpPr>
              <a:grpSpLocks/>
            </p:cNvGrpSpPr>
            <p:nvPr/>
          </p:nvGrpSpPr>
          <p:grpSpPr bwMode="auto">
            <a:xfrm>
              <a:off x="4927476" y="3167970"/>
              <a:ext cx="3705921" cy="477054"/>
              <a:chOff x="425448" y="3575673"/>
              <a:chExt cx="3359763" cy="345669"/>
            </a:xfrm>
          </p:grpSpPr>
          <p:sp>
            <p:nvSpPr>
              <p:cNvPr id="31" name="Rechteck 12"/>
              <p:cNvSpPr/>
              <p:nvPr/>
            </p:nvSpPr>
            <p:spPr>
              <a:xfrm>
                <a:off x="425448" y="3575674"/>
                <a:ext cx="3200402" cy="321928"/>
              </a:xfrm>
              <a:prstGeom prst="rect">
                <a:avLst/>
              </a:prstGeom>
              <a:solidFill>
                <a:schemeClr val="bg1">
                  <a:alpha val="8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</a:endParaRPr>
              </a:p>
            </p:txBody>
          </p:sp>
          <p:sp>
            <p:nvSpPr>
              <p:cNvPr id="32" name="Rechteck 30"/>
              <p:cNvSpPr>
                <a:spLocks noChangeArrowheads="1"/>
              </p:cNvSpPr>
              <p:nvPr/>
            </p:nvSpPr>
            <p:spPr bwMode="auto">
              <a:xfrm>
                <a:off x="425448" y="3575673"/>
                <a:ext cx="3359763" cy="3456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altLang="en-US" sz="2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3300"/>
                    </a:solidFill>
                    <a:effectLst/>
                    <a:uLnTx/>
                    <a:uFillTx/>
                    <a:latin typeface="Arial" pitchFamily="34" charset="0"/>
                    <a:ea typeface="MS PGothic" pitchFamily="34" charset="-128"/>
                    <a:cs typeface="Arial" pitchFamily="34" charset="0"/>
                  </a:rPr>
                  <a:t>70</a:t>
                </a:r>
                <a:r>
                  <a:rPr kumimoji="0" lang="tr-TR" altLang="en-US" sz="2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3300"/>
                    </a:solidFill>
                    <a:effectLst/>
                    <a:uLnTx/>
                    <a:uFillTx/>
                    <a:latin typeface="Arial" pitchFamily="34" charset="0"/>
                    <a:ea typeface="MS PGothic" pitchFamily="34" charset="-128"/>
                    <a:cs typeface="Arial" pitchFamily="34" charset="0"/>
                  </a:rPr>
                  <a:t>’ten fazla taşocağı</a:t>
                </a:r>
                <a:endParaRPr kumimoji="0" lang="de-DE" altLang="en-US" sz="2500" b="0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Arial" pitchFamily="34" charset="0"/>
                  <a:ea typeface="MS PGothic" pitchFamily="34" charset="-128"/>
                  <a:cs typeface="Arial" pitchFamily="34" charset="0"/>
                </a:endParaRPr>
              </a:p>
            </p:txBody>
          </p:sp>
        </p:grpSp>
        <p:grpSp>
          <p:nvGrpSpPr>
            <p:cNvPr id="33" name="Gruppierung 39"/>
            <p:cNvGrpSpPr>
              <a:grpSpLocks/>
            </p:cNvGrpSpPr>
            <p:nvPr/>
          </p:nvGrpSpPr>
          <p:grpSpPr bwMode="auto">
            <a:xfrm>
              <a:off x="823020" y="4351816"/>
              <a:ext cx="2327807" cy="661720"/>
              <a:chOff x="865918" y="2981140"/>
              <a:chExt cx="1847363" cy="399288"/>
            </a:xfrm>
          </p:grpSpPr>
          <p:sp>
            <p:nvSpPr>
              <p:cNvPr id="34" name="Rechteck 16"/>
              <p:cNvSpPr/>
              <p:nvPr/>
            </p:nvSpPr>
            <p:spPr>
              <a:xfrm>
                <a:off x="927099" y="2981140"/>
                <a:ext cx="1725002" cy="319866"/>
              </a:xfrm>
              <a:prstGeom prst="rect">
                <a:avLst/>
              </a:prstGeom>
              <a:solidFill>
                <a:schemeClr val="bg1">
                  <a:alpha val="8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</a:endParaRPr>
              </a:p>
            </p:txBody>
          </p:sp>
          <p:sp>
            <p:nvSpPr>
              <p:cNvPr id="35" name="Rechteck 23"/>
              <p:cNvSpPr>
                <a:spLocks noChangeArrowheads="1"/>
              </p:cNvSpPr>
              <p:nvPr/>
            </p:nvSpPr>
            <p:spPr bwMode="auto">
              <a:xfrm>
                <a:off x="865918" y="2981140"/>
                <a:ext cx="1847363" cy="399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itchFamily="34" charset="0"/>
                    <a:ea typeface="MS PGothic" pitchFamily="34" charset="-128"/>
                    <a:cs typeface="Arial" pitchFamily="34" charset="0"/>
                  </a:rPr>
                  <a:t>6,</a:t>
                </a:r>
                <a:r>
                  <a:rPr kumimoji="0" lang="tr-TR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itchFamily="34" charset="0"/>
                    <a:ea typeface="MS PGothic" pitchFamily="34" charset="-128"/>
                    <a:cs typeface="Arial" pitchFamily="34" charset="0"/>
                  </a:rPr>
                  <a:t>5</a:t>
                </a:r>
                <a:r>
                  <a:rPr kumimoji="0" lang="de-DE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itchFamily="34" charset="0"/>
                    <a:ea typeface="MS PGothic" pitchFamily="34" charset="-128"/>
                    <a:cs typeface="Arial" pitchFamily="34" charset="0"/>
                  </a:rPr>
                  <a:t> </a:t>
                </a:r>
                <a:r>
                  <a:rPr kumimoji="0" lang="tr-TR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itchFamily="34" charset="0"/>
                    <a:ea typeface="MS PGothic" pitchFamily="34" charset="-128"/>
                    <a:cs typeface="Arial" pitchFamily="34" charset="0"/>
                  </a:rPr>
                  <a:t>milyar</a:t>
                </a:r>
                <a:r>
                  <a:rPr kumimoji="0" lang="de-DE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itchFamily="34" charset="0"/>
                    <a:ea typeface="MS PGothic" pitchFamily="34" charset="-128"/>
                    <a:cs typeface="Arial" pitchFamily="34" charset="0"/>
                  </a:rPr>
                  <a:t> € </a:t>
                </a:r>
                <a:endParaRPr kumimoji="0" lang="tr-TR" altLang="en-US" sz="27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itchFamily="34" charset="0"/>
                  <a:ea typeface="MS PGothic" pitchFamily="34" charset="-128"/>
                  <a:cs typeface="Arial" pitchFamily="34" charset="0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MS PGothic" pitchFamily="34" charset="-128"/>
                  <a:cs typeface="Arial" pitchFamily="34" charset="0"/>
                </a:endParaRPr>
              </a:p>
            </p:txBody>
          </p:sp>
        </p:grpSp>
        <p:grpSp>
          <p:nvGrpSpPr>
            <p:cNvPr id="36" name="Gruppierung 40"/>
            <p:cNvGrpSpPr>
              <a:grpSpLocks/>
            </p:cNvGrpSpPr>
            <p:nvPr/>
          </p:nvGrpSpPr>
          <p:grpSpPr bwMode="auto">
            <a:xfrm>
              <a:off x="1327076" y="3156568"/>
              <a:ext cx="3483875" cy="741976"/>
              <a:chOff x="2482766" y="3291940"/>
              <a:chExt cx="1981200" cy="457813"/>
            </a:xfrm>
          </p:grpSpPr>
          <p:sp>
            <p:nvSpPr>
              <p:cNvPr id="37" name="Rechteck 19"/>
              <p:cNvSpPr/>
              <p:nvPr/>
            </p:nvSpPr>
            <p:spPr>
              <a:xfrm>
                <a:off x="2571750" y="3291941"/>
                <a:ext cx="1752600" cy="286160"/>
              </a:xfrm>
              <a:prstGeom prst="rect">
                <a:avLst/>
              </a:prstGeom>
              <a:solidFill>
                <a:schemeClr val="bg1">
                  <a:alpha val="8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</a:endParaRPr>
              </a:p>
            </p:txBody>
          </p:sp>
          <p:sp>
            <p:nvSpPr>
              <p:cNvPr id="38" name="Rechteck 35"/>
              <p:cNvSpPr>
                <a:spLocks noChangeArrowheads="1"/>
              </p:cNvSpPr>
              <p:nvPr/>
            </p:nvSpPr>
            <p:spPr bwMode="auto">
              <a:xfrm>
                <a:off x="2482766" y="3291940"/>
                <a:ext cx="1981200" cy="4578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altLang="en-US" sz="2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3300"/>
                    </a:solidFill>
                    <a:effectLst/>
                    <a:uLnTx/>
                    <a:uFillTx/>
                    <a:latin typeface="Arial" pitchFamily="34" charset="0"/>
                    <a:ea typeface="MS PGothic" pitchFamily="34" charset="-128"/>
                    <a:cs typeface="Arial" pitchFamily="34" charset="0"/>
                  </a:rPr>
                  <a:t>70</a:t>
                </a:r>
                <a:r>
                  <a:rPr kumimoji="0" lang="tr-TR" altLang="en-US" sz="2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3300"/>
                    </a:solidFill>
                    <a:effectLst/>
                    <a:uLnTx/>
                    <a:uFillTx/>
                    <a:latin typeface="Arial" pitchFamily="34" charset="0"/>
                    <a:ea typeface="MS PGothic" pitchFamily="34" charset="-128"/>
                    <a:cs typeface="Arial" pitchFamily="34" charset="0"/>
                  </a:rPr>
                  <a:t>’ten fazla</a:t>
                </a:r>
                <a:r>
                  <a:rPr kumimoji="0" lang="de-DE" altLang="en-US" sz="2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3300"/>
                    </a:solidFill>
                    <a:effectLst/>
                    <a:uLnTx/>
                    <a:uFillTx/>
                    <a:latin typeface="Arial" pitchFamily="34" charset="0"/>
                    <a:ea typeface="MS PGothic" pitchFamily="34" charset="-128"/>
                    <a:cs typeface="Arial" pitchFamily="34" charset="0"/>
                  </a:rPr>
                  <a:t>  </a:t>
                </a:r>
                <a:r>
                  <a:rPr kumimoji="0" lang="tr-TR" altLang="en-US" sz="2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3300"/>
                    </a:solidFill>
                    <a:effectLst/>
                    <a:uLnTx/>
                    <a:uFillTx/>
                    <a:latin typeface="Arial" pitchFamily="34" charset="0"/>
                    <a:ea typeface="MS PGothic" pitchFamily="34" charset="-128"/>
                    <a:cs typeface="Arial" pitchFamily="34" charset="0"/>
                  </a:rPr>
                  <a:t>ülkede</a:t>
                </a:r>
                <a:endParaRPr kumimoji="0" lang="de-DE" altLang="en-US" sz="2500" b="0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Arial" pitchFamily="34" charset="0"/>
                  <a:ea typeface="MS PGothic" pitchFamily="34" charset="-128"/>
                  <a:cs typeface="Arial" pitchFamily="34" charset="0"/>
                </a:endParaRPr>
              </a:p>
            </p:txBody>
          </p:sp>
        </p:grpSp>
        <p:grpSp>
          <p:nvGrpSpPr>
            <p:cNvPr id="39" name="Gruppierung 32"/>
            <p:cNvGrpSpPr>
              <a:grpSpLocks/>
            </p:cNvGrpSpPr>
            <p:nvPr/>
          </p:nvGrpSpPr>
          <p:grpSpPr bwMode="auto">
            <a:xfrm>
              <a:off x="823020" y="1844824"/>
              <a:ext cx="2304255" cy="518024"/>
              <a:chOff x="464217" y="3650774"/>
              <a:chExt cx="2161089" cy="447932"/>
            </a:xfrm>
          </p:grpSpPr>
          <p:sp>
            <p:nvSpPr>
              <p:cNvPr id="40" name="Rechteck 28"/>
              <p:cNvSpPr/>
              <p:nvPr/>
            </p:nvSpPr>
            <p:spPr>
              <a:xfrm>
                <a:off x="577849" y="3657599"/>
                <a:ext cx="1815057" cy="441107"/>
              </a:xfrm>
              <a:prstGeom prst="rect">
                <a:avLst/>
              </a:prstGeom>
              <a:solidFill>
                <a:schemeClr val="bg1">
                  <a:alpha val="8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</a:endParaRPr>
              </a:p>
            </p:txBody>
          </p:sp>
          <p:sp>
            <p:nvSpPr>
              <p:cNvPr id="41" name="Rechteck 30"/>
              <p:cNvSpPr>
                <a:spLocks noChangeArrowheads="1"/>
              </p:cNvSpPr>
              <p:nvPr/>
            </p:nvSpPr>
            <p:spPr bwMode="auto">
              <a:xfrm>
                <a:off x="464217" y="3650774"/>
                <a:ext cx="2161089" cy="439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altLang="en-US" sz="27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3300"/>
                    </a:solidFill>
                    <a:effectLst/>
                    <a:uLnTx/>
                    <a:uFillTx/>
                    <a:latin typeface="Arial" pitchFamily="34" charset="0"/>
                    <a:ea typeface="MS PGothic" pitchFamily="34" charset="-128"/>
                    <a:cs typeface="Arial" pitchFamily="34" charset="0"/>
                  </a:rPr>
                  <a:t>5 </a:t>
                </a:r>
                <a:r>
                  <a:rPr kumimoji="0" lang="tr-TR" altLang="en-US" sz="27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3300"/>
                    </a:solidFill>
                    <a:effectLst/>
                    <a:uLnTx/>
                    <a:uFillTx/>
                    <a:latin typeface="Arial" pitchFamily="34" charset="0"/>
                    <a:ea typeface="MS PGothic" pitchFamily="34" charset="-128"/>
                    <a:cs typeface="Arial" pitchFamily="34" charset="0"/>
                  </a:rPr>
                  <a:t>kıtada</a:t>
                </a:r>
                <a:endParaRPr kumimoji="0" lang="de-DE" alt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Arial" pitchFamily="34" charset="0"/>
                  <a:ea typeface="MS PGothic" pitchFamily="34" charset="-128"/>
                  <a:cs typeface="Arial" pitchFamily="34" charset="0"/>
                </a:endParaRPr>
              </a:p>
            </p:txBody>
          </p:sp>
        </p:grpSp>
        <p:grpSp>
          <p:nvGrpSpPr>
            <p:cNvPr id="42" name="Gruppierung 32"/>
            <p:cNvGrpSpPr>
              <a:grpSpLocks/>
            </p:cNvGrpSpPr>
            <p:nvPr/>
          </p:nvGrpSpPr>
          <p:grpSpPr bwMode="auto">
            <a:xfrm>
              <a:off x="5431532" y="4439968"/>
              <a:ext cx="3564361" cy="515096"/>
              <a:chOff x="419099" y="3784599"/>
              <a:chExt cx="3200402" cy="445400"/>
            </a:xfrm>
          </p:grpSpPr>
          <p:sp>
            <p:nvSpPr>
              <p:cNvPr id="43" name="Rechteck 32"/>
              <p:cNvSpPr/>
              <p:nvPr/>
            </p:nvSpPr>
            <p:spPr>
              <a:xfrm>
                <a:off x="577849" y="3784599"/>
                <a:ext cx="2895602" cy="445400"/>
              </a:xfrm>
              <a:prstGeom prst="rect">
                <a:avLst/>
              </a:prstGeom>
              <a:solidFill>
                <a:schemeClr val="bg1">
                  <a:alpha val="8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</a:endParaRPr>
              </a:p>
            </p:txBody>
          </p:sp>
          <p:sp>
            <p:nvSpPr>
              <p:cNvPr id="44" name="Rechteck 30"/>
              <p:cNvSpPr>
                <a:spLocks noChangeArrowheads="1"/>
              </p:cNvSpPr>
              <p:nvPr/>
            </p:nvSpPr>
            <p:spPr bwMode="auto">
              <a:xfrm>
                <a:off x="419099" y="3784599"/>
                <a:ext cx="3200402" cy="439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altLang="en-US" sz="27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3300"/>
                    </a:solidFill>
                    <a:effectLst/>
                    <a:uLnTx/>
                    <a:uFillTx/>
                    <a:latin typeface="Arial" pitchFamily="34" charset="0"/>
                    <a:ea typeface="MS PGothic" pitchFamily="34" charset="-128"/>
                    <a:cs typeface="Arial" pitchFamily="34" charset="0"/>
                  </a:rPr>
                  <a:t>26.500 </a:t>
                </a:r>
                <a:r>
                  <a:rPr kumimoji="0" lang="tr-TR" altLang="en-US" sz="27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3300"/>
                    </a:solidFill>
                    <a:effectLst/>
                    <a:uLnTx/>
                    <a:uFillTx/>
                    <a:latin typeface="Arial" pitchFamily="34" charset="0"/>
                    <a:ea typeface="MS PGothic" pitchFamily="34" charset="-128"/>
                    <a:cs typeface="Arial" pitchFamily="34" charset="0"/>
                  </a:rPr>
                  <a:t>çalışan</a:t>
                </a:r>
                <a:endParaRPr kumimoji="0" lang="de-DE" alt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Arial" pitchFamily="34" charset="0"/>
                  <a:ea typeface="MS PGothic" pitchFamily="34" charset="-128"/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26552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2825" cy="1445178"/>
          </a:xfrm>
          <a:prstGeom prst="rect">
            <a:avLst/>
          </a:prstGeom>
        </p:spPr>
      </p:pic>
      <p:sp>
        <p:nvSpPr>
          <p:cNvPr id="4" name="AutoShape 3" descr="img1_2003tea000270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6463282" y="6165046"/>
            <a:ext cx="284139" cy="25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10" descr="http://www.bun-neuenhagen.de/fileadmin/user/upload/res/Lieferantenlogos/KNAUF_PERLITE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514" y="4133775"/>
            <a:ext cx="1929677" cy="562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8" descr="https://encrypted-tbn0.gstatic.com/images?q=tbn:ANd9GcQ9-bGurDefWkFZZwqf6XQmWX-Tacb8Skxm7bcJLU5wiX64QUZ2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4022" y="1461364"/>
            <a:ext cx="2027650" cy="609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0" descr="http://upload.wikimedia.org/wikipedia/de/3/3c/Knauf_Insulation_Logo.pn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853" y="1543770"/>
            <a:ext cx="2239660" cy="852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2" descr="https://encrypted-tbn0.gstatic.com/images?q=tbn:ANd9GcRTJZAoASbpQZ9ji7ryUa7bN2lb1cY6bzh81_wnkZLMt2-RmEm6LA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6723" y="4203675"/>
            <a:ext cx="1485113" cy="868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0" descr="http://www.proidea.hu/termekhir-1/heradesign-akusztikai-rendszerek-5089/heradesign_logo.jpg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89" y="4824674"/>
            <a:ext cx="1587740" cy="105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5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0808" y="2400738"/>
            <a:ext cx="1820864" cy="400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2831" y="5817727"/>
            <a:ext cx="1743173" cy="960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2821" y="4953009"/>
            <a:ext cx="2388501" cy="694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847" y="6159332"/>
            <a:ext cx="2088966" cy="481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485" y="5300236"/>
            <a:ext cx="2200543" cy="517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687" y="6027945"/>
            <a:ext cx="1724696" cy="720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833" y="4008633"/>
            <a:ext cx="2596423" cy="802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8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7037" y="3216763"/>
            <a:ext cx="3504385" cy="520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9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6262" y="1874649"/>
            <a:ext cx="1175060" cy="963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0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512" y="2368220"/>
            <a:ext cx="1933813" cy="465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8" descr="https://encrypted-tbn1.gstatic.com/images?q=tbn:ANd9GcR5s9_-1lNuEg2iZ2SVuQup4o2vrl4QiCsnLqyYPI-QIbyYd6tl">
            <a:hlinkClick r:id="rId24"/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2309" y="3264043"/>
            <a:ext cx="1276111" cy="749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4" descr="http://www.1rre.ru/upload/iblock/a04/uojve%20ntsbnv.jpg"/>
          <p:cNvPicPr>
            <a:picLocks noChangeAspect="1" noChangeArrowheads="1"/>
          </p:cNvPicPr>
          <p:nvPr/>
        </p:nvPicPr>
        <p:blipFill>
          <a:blip r:embed="rId26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saturation sat="4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64" y="2674621"/>
            <a:ext cx="1732640" cy="1026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5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3912" y="1508215"/>
            <a:ext cx="1779344" cy="568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03486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2825" cy="1445178"/>
          </a:xfrm>
          <a:prstGeom prst="rect">
            <a:avLst/>
          </a:prstGeom>
        </p:spPr>
      </p:pic>
      <p:grpSp>
        <p:nvGrpSpPr>
          <p:cNvPr id="3" name="Grup 2"/>
          <p:cNvGrpSpPr/>
          <p:nvPr/>
        </p:nvGrpSpPr>
        <p:grpSpPr>
          <a:xfrm>
            <a:off x="531812" y="1676400"/>
            <a:ext cx="8602216" cy="4268462"/>
            <a:chOff x="102941" y="1340768"/>
            <a:chExt cx="9793087" cy="4859378"/>
          </a:xfrm>
        </p:grpSpPr>
        <p:pic>
          <p:nvPicPr>
            <p:cNvPr id="4" name="konusma 2.ai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02941" y="1340768"/>
              <a:ext cx="9649072" cy="4566991"/>
            </a:xfrm>
            <a:prstGeom prst="rect">
              <a:avLst/>
            </a:prstGeom>
            <a:ln w="3175">
              <a:miter lim="400000"/>
            </a:ln>
            <a:effectLst>
              <a:outerShdw blurRad="114300" dir="5400000" rotWithShape="0">
                <a:srgbClr val="000000"/>
              </a:outerShdw>
            </a:effectLst>
          </p:spPr>
        </p:pic>
        <p:grpSp>
          <p:nvGrpSpPr>
            <p:cNvPr id="5" name="Group 933"/>
            <p:cNvGrpSpPr/>
            <p:nvPr/>
          </p:nvGrpSpPr>
          <p:grpSpPr>
            <a:xfrm>
              <a:off x="3779825" y="2613942"/>
              <a:ext cx="1515847" cy="427389"/>
              <a:chOff x="-17020" y="185298"/>
              <a:chExt cx="7012640" cy="2017901"/>
            </a:xfrm>
          </p:grpSpPr>
          <p:pic>
            <p:nvPicPr>
              <p:cNvPr id="6" name="pasted-image.pdf"/>
              <p:cNvPicPr>
                <a:picLocks noChangeAspect="1"/>
              </p:cNvPicPr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>
                <a:off x="-17020" y="843267"/>
                <a:ext cx="1069262" cy="1359932"/>
              </a:xfrm>
              <a:prstGeom prst="rect">
                <a:avLst/>
              </a:prstGeom>
              <a:ln w="3175" cap="flat">
                <a:noFill/>
                <a:miter lim="400000"/>
              </a:ln>
              <a:effectLst>
                <a:outerShdw blurRad="114300" dist="88900" dir="5400000" rotWithShape="0">
                  <a:srgbClr val="000000">
                    <a:alpha val="57949"/>
                  </a:srgbClr>
                </a:outerShdw>
              </a:effectLst>
            </p:spPr>
          </p:pic>
          <p:sp>
            <p:nvSpPr>
              <p:cNvPr id="7" name="Shape 932"/>
              <p:cNvSpPr/>
              <p:nvPr/>
            </p:nvSpPr>
            <p:spPr>
              <a:xfrm>
                <a:off x="685294" y="185298"/>
                <a:ext cx="6310326" cy="1277619"/>
              </a:xfrm>
              <a:prstGeom prst="rect">
                <a:avLst/>
              </a:prstGeom>
              <a:noFill/>
              <a:ln w="3175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31608" tIns="31608" rIns="31608" bIns="31608" numCol="1" anchor="t">
                <a:noAutofit/>
              </a:bodyPr>
              <a:lstStyle>
                <a:lvl1pPr>
                  <a:defRPr sz="6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Futura"/>
                  </a:defRPr>
                </a:lvl1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  <a:sym typeface="Futura"/>
                  </a:rPr>
                  <a:t>  1997 ANKARA</a:t>
                </a:r>
              </a:p>
            </p:txBody>
          </p:sp>
        </p:grpSp>
        <p:grpSp>
          <p:nvGrpSpPr>
            <p:cNvPr id="8" name="Group 933"/>
            <p:cNvGrpSpPr/>
            <p:nvPr/>
          </p:nvGrpSpPr>
          <p:grpSpPr>
            <a:xfrm>
              <a:off x="2271336" y="2060849"/>
              <a:ext cx="1512169" cy="289810"/>
              <a:chOff x="0" y="144141"/>
              <a:chExt cx="6995624" cy="1368327"/>
            </a:xfrm>
          </p:grpSpPr>
          <p:pic>
            <p:nvPicPr>
              <p:cNvPr id="9" name="pasted-image.pdf"/>
              <p:cNvPicPr>
                <a:picLocks noChangeAspect="1"/>
              </p:cNvPicPr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>
                <a:off x="0" y="144141"/>
                <a:ext cx="1069263" cy="1359933"/>
              </a:xfrm>
              <a:prstGeom prst="rect">
                <a:avLst/>
              </a:prstGeom>
              <a:ln w="3175" cap="flat">
                <a:noFill/>
                <a:miter lim="400000"/>
              </a:ln>
              <a:effectLst>
                <a:outerShdw blurRad="114300" dist="88900" dir="5400000" rotWithShape="0">
                  <a:srgbClr val="000000">
                    <a:alpha val="57949"/>
                  </a:srgbClr>
                </a:outerShdw>
              </a:effectLst>
            </p:spPr>
          </p:pic>
          <p:sp>
            <p:nvSpPr>
              <p:cNvPr id="10" name="Shape 932"/>
              <p:cNvSpPr/>
              <p:nvPr/>
            </p:nvSpPr>
            <p:spPr>
              <a:xfrm>
                <a:off x="685296" y="234850"/>
                <a:ext cx="6310328" cy="1277618"/>
              </a:xfrm>
              <a:prstGeom prst="rect">
                <a:avLst/>
              </a:prstGeom>
              <a:noFill/>
              <a:ln w="3175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31608" tIns="31608" rIns="31608" bIns="31608" numCol="1" anchor="t">
                <a:noAutofit/>
              </a:bodyPr>
              <a:lstStyle>
                <a:lvl1pPr>
                  <a:defRPr sz="6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Futura"/>
                  </a:defRPr>
                </a:lvl1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  <a:sym typeface="Futura"/>
                  </a:rPr>
                  <a:t>  </a:t>
                </a:r>
                <a:r>
                  <a:rPr kumimoji="0" lang="tr-TR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  <a:sym typeface="Futura"/>
                  </a:rPr>
                  <a:t>2000 İZMİT</a:t>
                </a:r>
                <a:endParaRPr kumimoji="0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Futura"/>
                </a:endParaRPr>
              </a:p>
            </p:txBody>
          </p:sp>
        </p:grpSp>
        <p:sp>
          <p:nvSpPr>
            <p:cNvPr id="11" name="Shape 932"/>
            <p:cNvSpPr/>
            <p:nvPr/>
          </p:nvSpPr>
          <p:spPr>
            <a:xfrm>
              <a:off x="3931637" y="2923292"/>
              <a:ext cx="1364036" cy="270598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1608" tIns="31608" rIns="31608" bIns="31608" numCol="1" anchor="t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 </a:t>
              </a:r>
              <a:r>
                <a:rPr kumimoji="0" lang="tr-TR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2009 AHİBOZ</a:t>
              </a:r>
              <a:endPara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2" name="Group 933"/>
            <p:cNvGrpSpPr/>
            <p:nvPr/>
          </p:nvGrpSpPr>
          <p:grpSpPr>
            <a:xfrm>
              <a:off x="2627261" y="3139190"/>
              <a:ext cx="1512169" cy="289810"/>
              <a:chOff x="0" y="144141"/>
              <a:chExt cx="6995624" cy="1368327"/>
            </a:xfrm>
          </p:grpSpPr>
          <p:pic>
            <p:nvPicPr>
              <p:cNvPr id="13" name="pasted-image.pdf"/>
              <p:cNvPicPr>
                <a:picLocks noChangeAspect="1"/>
              </p:cNvPicPr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>
                <a:off x="0" y="144141"/>
                <a:ext cx="1069263" cy="1359933"/>
              </a:xfrm>
              <a:prstGeom prst="rect">
                <a:avLst/>
              </a:prstGeom>
              <a:ln w="3175" cap="flat">
                <a:noFill/>
                <a:miter lim="400000"/>
              </a:ln>
              <a:effectLst>
                <a:outerShdw blurRad="114300" dist="88900" dir="5400000" rotWithShape="0">
                  <a:srgbClr val="000000">
                    <a:alpha val="57949"/>
                  </a:srgbClr>
                </a:outerShdw>
              </a:effectLst>
            </p:spPr>
          </p:pic>
          <p:sp>
            <p:nvSpPr>
              <p:cNvPr id="14" name="Shape 932"/>
              <p:cNvSpPr/>
              <p:nvPr/>
            </p:nvSpPr>
            <p:spPr>
              <a:xfrm>
                <a:off x="685296" y="234850"/>
                <a:ext cx="6310328" cy="1277618"/>
              </a:xfrm>
              <a:prstGeom prst="rect">
                <a:avLst/>
              </a:prstGeom>
              <a:noFill/>
              <a:ln w="3175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31608" tIns="31608" rIns="31608" bIns="31608" numCol="1" anchor="t">
                <a:noAutofit/>
              </a:bodyPr>
              <a:lstStyle>
                <a:lvl1pPr>
                  <a:defRPr sz="6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Futura"/>
                  </a:defRPr>
                </a:lvl1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  <a:sym typeface="Futura"/>
                  </a:rPr>
                  <a:t>  </a:t>
                </a:r>
                <a:r>
                  <a:rPr kumimoji="0" lang="tr-TR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  <a:sym typeface="Futura"/>
                  </a:rPr>
                  <a:t>2014 ESKİŞEHİR</a:t>
                </a:r>
                <a:endParaRPr kumimoji="0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Futura"/>
                </a:endParaRPr>
              </a:p>
            </p:txBody>
          </p:sp>
        </p:grpSp>
        <p:grpSp>
          <p:nvGrpSpPr>
            <p:cNvPr id="15" name="Group 933"/>
            <p:cNvGrpSpPr/>
            <p:nvPr/>
          </p:nvGrpSpPr>
          <p:grpSpPr>
            <a:xfrm>
              <a:off x="5295673" y="4581129"/>
              <a:ext cx="2012108" cy="433826"/>
              <a:chOff x="0" y="144141"/>
              <a:chExt cx="6995624" cy="1368327"/>
            </a:xfrm>
          </p:grpSpPr>
          <p:pic>
            <p:nvPicPr>
              <p:cNvPr id="16" name="pasted-image.pdf"/>
              <p:cNvPicPr>
                <a:picLocks noChangeAspect="1"/>
              </p:cNvPicPr>
              <p:nvPr/>
            </p:nvPicPr>
            <p:blipFill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aturation sat="3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0" y="144141"/>
                <a:ext cx="1069263" cy="1359933"/>
              </a:xfrm>
              <a:prstGeom prst="rect">
                <a:avLst/>
              </a:prstGeom>
              <a:ln w="3175" cap="flat">
                <a:noFill/>
                <a:miter lim="400000"/>
              </a:ln>
              <a:effectLst>
                <a:outerShdw blurRad="114300" dist="88900" dir="5400000" rotWithShape="0">
                  <a:srgbClr val="000000">
                    <a:alpha val="57949"/>
                  </a:srgbClr>
                </a:outerShdw>
              </a:effectLst>
            </p:spPr>
          </p:pic>
          <p:sp>
            <p:nvSpPr>
              <p:cNvPr id="17" name="Shape 932"/>
              <p:cNvSpPr/>
              <p:nvPr/>
            </p:nvSpPr>
            <p:spPr>
              <a:xfrm>
                <a:off x="685296" y="234850"/>
                <a:ext cx="6310328" cy="1277618"/>
              </a:xfrm>
              <a:prstGeom prst="rect">
                <a:avLst/>
              </a:prstGeom>
              <a:noFill/>
              <a:ln w="3175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31608" tIns="31608" rIns="31608" bIns="31608" numCol="1" anchor="t">
                <a:noAutofit/>
              </a:bodyPr>
              <a:lstStyle>
                <a:lvl1pPr>
                  <a:defRPr sz="6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Futura"/>
                  </a:defRPr>
                </a:lvl1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  <a:sym typeface="Futura"/>
                  </a:rPr>
                  <a:t>  </a:t>
                </a:r>
                <a:r>
                  <a:rPr kumimoji="0" lang="tr-TR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  <a:sym typeface="Futura"/>
                  </a:rPr>
                  <a:t>OSMANİYE</a:t>
                </a:r>
                <a:endParaRPr kumimoji="0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Futura"/>
                </a:endParaRPr>
              </a:p>
            </p:txBody>
          </p:sp>
        </p:grpSp>
        <p:cxnSp>
          <p:nvCxnSpPr>
            <p:cNvPr id="18" name="Dirsek Bağlayıcısı 17"/>
            <p:cNvCxnSpPr/>
            <p:nvPr/>
          </p:nvCxnSpPr>
          <p:spPr>
            <a:xfrm>
              <a:off x="5795613" y="5002645"/>
              <a:ext cx="936104" cy="905115"/>
            </a:xfrm>
            <a:prstGeom prst="bentConnector3">
              <a:avLst>
                <a:gd name="adj1" fmla="val 525"/>
              </a:avLst>
            </a:prstGeom>
            <a:ln w="19050">
              <a:solidFill>
                <a:srgbClr val="0099FF"/>
              </a:solidFill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9" name="Metin kutusu 18"/>
            <p:cNvSpPr txBox="1"/>
            <p:nvPr/>
          </p:nvSpPr>
          <p:spPr>
            <a:xfrm>
              <a:off x="6777607" y="5615371"/>
              <a:ext cx="311842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Knauf, Türkiye’deki beşinci fabrikasını Osmaniye’de kuruyor. </a:t>
              </a:r>
              <a:endPara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229016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2825" cy="1445178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447404" y="2861794"/>
            <a:ext cx="2046991" cy="601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412" y="2057400"/>
            <a:ext cx="1185863" cy="216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612" y="2128838"/>
            <a:ext cx="1141413" cy="2089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9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12" y="2071688"/>
            <a:ext cx="1222375" cy="214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4337050" y="4919773"/>
            <a:ext cx="935037" cy="1366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spcBef>
                <a:spcPct val="0"/>
              </a:spcBef>
              <a:defRPr sz="2600">
                <a:solidFill>
                  <a:schemeClr val="tx2"/>
                </a:solidFill>
                <a:latin typeface="Arial" pitchFamily="34" charset="0"/>
              </a:defRPr>
            </a:lvl1pPr>
            <a:lvl2pPr>
              <a:spcBef>
                <a:spcPct val="0"/>
              </a:spcBef>
              <a:defRPr sz="2600">
                <a:solidFill>
                  <a:schemeClr val="tx2"/>
                </a:solidFill>
                <a:latin typeface="Arial" pitchFamily="34" charset="0"/>
              </a:defRPr>
            </a:lvl2pPr>
            <a:lvl3pPr>
              <a:spcBef>
                <a:spcPct val="0"/>
              </a:spcBef>
              <a:defRPr sz="2600">
                <a:solidFill>
                  <a:schemeClr val="tx2"/>
                </a:solidFill>
                <a:latin typeface="Arial" pitchFamily="34" charset="0"/>
              </a:defRPr>
            </a:lvl3pPr>
            <a:lvl4pPr>
              <a:spcBef>
                <a:spcPct val="0"/>
              </a:spcBef>
              <a:defRPr sz="2600">
                <a:solidFill>
                  <a:schemeClr val="tx2"/>
                </a:solidFill>
                <a:latin typeface="Arial" pitchFamily="34" charset="0"/>
              </a:defRPr>
            </a:lvl4pPr>
            <a:lvl5pPr>
              <a:spcBef>
                <a:spcPct val="0"/>
              </a:spcBef>
              <a:defRPr sz="2600">
                <a:solidFill>
                  <a:schemeClr val="tx2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altLang="tr-TR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altLang="tr-T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169kg/m</a:t>
            </a:r>
            <a:r>
              <a:rPr kumimoji="0" lang="tr-TR" altLang="tr-TR" sz="14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2</a:t>
            </a:r>
            <a:br>
              <a:rPr kumimoji="0" lang="tr-TR" altLang="tr-T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</a:br>
            <a:r>
              <a:rPr kumimoji="0" lang="tr-TR" altLang="tr-T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K= 24cm</a:t>
            </a:r>
            <a:br>
              <a:rPr kumimoji="0" lang="tr-TR" altLang="tr-T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</a:br>
            <a:br>
              <a:rPr kumimoji="0" lang="tr-TR" altLang="tr-T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</a:br>
            <a:br>
              <a:rPr kumimoji="0" lang="tr-TR" altLang="tr-T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</a:br>
            <a:r>
              <a:rPr kumimoji="0" lang="tr-TR" altLang="tr-T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48 </a:t>
            </a:r>
            <a:r>
              <a:rPr kumimoji="0" lang="tr-TR" altLang="tr-T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dB</a:t>
            </a:r>
            <a:endParaRPr kumimoji="0" lang="tr-TR" altLang="tr-TR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6407629" y="4507023"/>
            <a:ext cx="646113" cy="43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spcBef>
                <a:spcPct val="0"/>
              </a:spcBef>
              <a:defRPr sz="2600">
                <a:solidFill>
                  <a:schemeClr val="tx2"/>
                </a:solidFill>
                <a:latin typeface="Arial" pitchFamily="34" charset="0"/>
              </a:defRPr>
            </a:lvl1pPr>
            <a:lvl2pPr>
              <a:spcBef>
                <a:spcPct val="0"/>
              </a:spcBef>
              <a:defRPr sz="2600">
                <a:solidFill>
                  <a:schemeClr val="tx2"/>
                </a:solidFill>
                <a:latin typeface="Arial" pitchFamily="34" charset="0"/>
              </a:defRPr>
            </a:lvl2pPr>
            <a:lvl3pPr>
              <a:spcBef>
                <a:spcPct val="0"/>
              </a:spcBef>
              <a:defRPr sz="2600">
                <a:solidFill>
                  <a:schemeClr val="tx2"/>
                </a:solidFill>
                <a:latin typeface="Arial" pitchFamily="34" charset="0"/>
              </a:defRPr>
            </a:lvl3pPr>
            <a:lvl4pPr>
              <a:spcBef>
                <a:spcPct val="0"/>
              </a:spcBef>
              <a:defRPr sz="2600">
                <a:solidFill>
                  <a:schemeClr val="tx2"/>
                </a:solidFill>
                <a:latin typeface="Arial" pitchFamily="34" charset="0"/>
              </a:defRPr>
            </a:lvl4pPr>
            <a:lvl5pPr>
              <a:spcBef>
                <a:spcPct val="0"/>
              </a:spcBef>
              <a:defRPr sz="2600">
                <a:solidFill>
                  <a:schemeClr val="tx2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altLang="tr-T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Beton</a:t>
            </a:r>
          </a:p>
        </p:txBody>
      </p:sp>
      <p:sp>
        <p:nvSpPr>
          <p:cNvPr id="15" name="Rectangle 16"/>
          <p:cNvSpPr>
            <a:spLocks noChangeArrowheads="1"/>
          </p:cNvSpPr>
          <p:nvPr/>
        </p:nvSpPr>
        <p:spPr bwMode="auto">
          <a:xfrm>
            <a:off x="554277" y="4431592"/>
            <a:ext cx="4717809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spcBef>
                <a:spcPct val="0"/>
              </a:spcBef>
              <a:defRPr sz="2600">
                <a:solidFill>
                  <a:schemeClr val="tx2"/>
                </a:solidFill>
                <a:latin typeface="Arial" pitchFamily="34" charset="0"/>
              </a:defRPr>
            </a:lvl1pPr>
            <a:lvl2pPr>
              <a:spcBef>
                <a:spcPct val="0"/>
              </a:spcBef>
              <a:defRPr sz="2600">
                <a:solidFill>
                  <a:schemeClr val="tx2"/>
                </a:solidFill>
                <a:latin typeface="Arial" pitchFamily="34" charset="0"/>
              </a:defRPr>
            </a:lvl2pPr>
            <a:lvl3pPr>
              <a:spcBef>
                <a:spcPct val="0"/>
              </a:spcBef>
              <a:defRPr sz="2600">
                <a:solidFill>
                  <a:schemeClr val="tx2"/>
                </a:solidFill>
                <a:latin typeface="Arial" pitchFamily="34" charset="0"/>
              </a:defRPr>
            </a:lvl3pPr>
            <a:lvl4pPr>
              <a:spcBef>
                <a:spcPct val="0"/>
              </a:spcBef>
              <a:defRPr sz="2600">
                <a:solidFill>
                  <a:schemeClr val="tx2"/>
                </a:solidFill>
                <a:latin typeface="Arial" pitchFamily="34" charset="0"/>
              </a:defRPr>
            </a:lvl4pPr>
            <a:lvl5pPr>
              <a:spcBef>
                <a:spcPct val="0"/>
              </a:spcBef>
              <a:defRPr sz="2600">
                <a:solidFill>
                  <a:schemeClr val="tx2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altLang="tr-T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Geleneksel duvarlar</a:t>
            </a:r>
          </a:p>
        </p:txBody>
      </p:sp>
      <p:sp>
        <p:nvSpPr>
          <p:cNvPr id="17" name="Rectangle 18"/>
          <p:cNvSpPr>
            <a:spLocks noChangeArrowheads="1"/>
          </p:cNvSpPr>
          <p:nvPr/>
        </p:nvSpPr>
        <p:spPr bwMode="auto">
          <a:xfrm>
            <a:off x="7875587" y="4343510"/>
            <a:ext cx="119062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spcBef>
                <a:spcPct val="0"/>
              </a:spcBef>
              <a:defRPr sz="2600">
                <a:solidFill>
                  <a:schemeClr val="tx2"/>
                </a:solidFill>
                <a:latin typeface="Arial" pitchFamily="34" charset="0"/>
              </a:defRPr>
            </a:lvl1pPr>
            <a:lvl2pPr>
              <a:spcBef>
                <a:spcPct val="0"/>
              </a:spcBef>
              <a:defRPr sz="2600">
                <a:solidFill>
                  <a:schemeClr val="tx2"/>
                </a:solidFill>
                <a:latin typeface="Arial" pitchFamily="34" charset="0"/>
              </a:defRPr>
            </a:lvl2pPr>
            <a:lvl3pPr>
              <a:spcBef>
                <a:spcPct val="0"/>
              </a:spcBef>
              <a:defRPr sz="2600">
                <a:solidFill>
                  <a:schemeClr val="tx2"/>
                </a:solidFill>
                <a:latin typeface="Arial" pitchFamily="34" charset="0"/>
              </a:defRPr>
            </a:lvl3pPr>
            <a:lvl4pPr>
              <a:spcBef>
                <a:spcPct val="0"/>
              </a:spcBef>
              <a:defRPr sz="2600">
                <a:solidFill>
                  <a:schemeClr val="tx2"/>
                </a:solidFill>
                <a:latin typeface="Arial" pitchFamily="34" charset="0"/>
              </a:defRPr>
            </a:lvl4pPr>
            <a:lvl5pPr>
              <a:spcBef>
                <a:spcPct val="0"/>
              </a:spcBef>
              <a:defRPr sz="2600">
                <a:solidFill>
                  <a:schemeClr val="tx2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altLang="tr-T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2x12,5mm Alçıpan +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altLang="tr-T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8cm MY</a:t>
            </a:r>
          </a:p>
        </p:txBody>
      </p:sp>
      <p:sp>
        <p:nvSpPr>
          <p:cNvPr id="18" name="Rectangle 19"/>
          <p:cNvSpPr>
            <a:spLocks noChangeArrowheads="1"/>
          </p:cNvSpPr>
          <p:nvPr/>
        </p:nvSpPr>
        <p:spPr bwMode="auto">
          <a:xfrm>
            <a:off x="6240462" y="4919773"/>
            <a:ext cx="935038" cy="1366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spcBef>
                <a:spcPct val="0"/>
              </a:spcBef>
              <a:defRPr sz="2600">
                <a:solidFill>
                  <a:schemeClr val="tx2"/>
                </a:solidFill>
                <a:latin typeface="Arial" pitchFamily="34" charset="0"/>
              </a:defRPr>
            </a:lvl1pPr>
            <a:lvl2pPr>
              <a:spcBef>
                <a:spcPct val="0"/>
              </a:spcBef>
              <a:defRPr sz="2600">
                <a:solidFill>
                  <a:schemeClr val="tx2"/>
                </a:solidFill>
                <a:latin typeface="Arial" pitchFamily="34" charset="0"/>
              </a:defRPr>
            </a:lvl2pPr>
            <a:lvl3pPr>
              <a:spcBef>
                <a:spcPct val="0"/>
              </a:spcBef>
              <a:defRPr sz="2600">
                <a:solidFill>
                  <a:schemeClr val="tx2"/>
                </a:solidFill>
                <a:latin typeface="Arial" pitchFamily="34" charset="0"/>
              </a:defRPr>
            </a:lvl3pPr>
            <a:lvl4pPr>
              <a:spcBef>
                <a:spcPct val="0"/>
              </a:spcBef>
              <a:defRPr sz="2600">
                <a:solidFill>
                  <a:schemeClr val="tx2"/>
                </a:solidFill>
                <a:latin typeface="Arial" pitchFamily="34" charset="0"/>
              </a:defRPr>
            </a:lvl4pPr>
            <a:lvl5pPr>
              <a:spcBef>
                <a:spcPct val="0"/>
              </a:spcBef>
              <a:defRPr sz="2600">
                <a:solidFill>
                  <a:schemeClr val="tx2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altLang="tr-TR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altLang="tr-T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420kg/m</a:t>
            </a:r>
            <a:r>
              <a:rPr kumimoji="0" lang="tr-TR" altLang="tr-TR" sz="14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2</a:t>
            </a:r>
            <a:br>
              <a:rPr kumimoji="0" lang="tr-TR" altLang="tr-T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</a:br>
            <a:r>
              <a:rPr kumimoji="0" lang="tr-TR" altLang="tr-T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K= 18cm</a:t>
            </a:r>
            <a:br>
              <a:rPr kumimoji="0" lang="tr-TR" altLang="tr-T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</a:br>
            <a:br>
              <a:rPr kumimoji="0" lang="tr-TR" altLang="tr-T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</a:br>
            <a:br>
              <a:rPr kumimoji="0" lang="tr-TR" altLang="tr-T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</a:br>
            <a:r>
              <a:rPr kumimoji="0" lang="tr-TR" altLang="tr-T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55 </a:t>
            </a:r>
            <a:r>
              <a:rPr kumimoji="0" lang="tr-TR" altLang="tr-T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dB</a:t>
            </a:r>
            <a:endParaRPr kumimoji="0" lang="tr-TR" altLang="tr-TR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9" name="Rectangle 20"/>
          <p:cNvSpPr>
            <a:spLocks noChangeArrowheads="1"/>
          </p:cNvSpPr>
          <p:nvPr/>
        </p:nvSpPr>
        <p:spPr bwMode="auto">
          <a:xfrm>
            <a:off x="2363787" y="4919773"/>
            <a:ext cx="935038" cy="1366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spcBef>
                <a:spcPct val="0"/>
              </a:spcBef>
              <a:defRPr sz="2600">
                <a:solidFill>
                  <a:schemeClr val="tx2"/>
                </a:solidFill>
                <a:latin typeface="Arial" pitchFamily="34" charset="0"/>
              </a:defRPr>
            </a:lvl1pPr>
            <a:lvl2pPr>
              <a:spcBef>
                <a:spcPct val="0"/>
              </a:spcBef>
              <a:defRPr sz="2600">
                <a:solidFill>
                  <a:schemeClr val="tx2"/>
                </a:solidFill>
                <a:latin typeface="Arial" pitchFamily="34" charset="0"/>
              </a:defRPr>
            </a:lvl2pPr>
            <a:lvl3pPr>
              <a:spcBef>
                <a:spcPct val="0"/>
              </a:spcBef>
              <a:defRPr sz="2600">
                <a:solidFill>
                  <a:schemeClr val="tx2"/>
                </a:solidFill>
                <a:latin typeface="Arial" pitchFamily="34" charset="0"/>
              </a:defRPr>
            </a:lvl3pPr>
            <a:lvl4pPr>
              <a:spcBef>
                <a:spcPct val="0"/>
              </a:spcBef>
              <a:defRPr sz="2600">
                <a:solidFill>
                  <a:schemeClr val="tx2"/>
                </a:solidFill>
                <a:latin typeface="Arial" pitchFamily="34" charset="0"/>
              </a:defRPr>
            </a:lvl4pPr>
            <a:lvl5pPr>
              <a:spcBef>
                <a:spcPct val="0"/>
              </a:spcBef>
              <a:defRPr sz="2600">
                <a:solidFill>
                  <a:schemeClr val="tx2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altLang="tr-TR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altLang="tr-T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156kg/m</a:t>
            </a:r>
            <a:r>
              <a:rPr kumimoji="0" lang="tr-TR" altLang="tr-TR" sz="14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2</a:t>
            </a:r>
            <a:br>
              <a:rPr kumimoji="0" lang="tr-TR" altLang="tr-T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</a:br>
            <a:r>
              <a:rPr kumimoji="0" lang="tr-TR" altLang="tr-T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K= 24cm</a:t>
            </a:r>
            <a:br>
              <a:rPr kumimoji="0" lang="tr-TR" altLang="tr-T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</a:br>
            <a:br>
              <a:rPr kumimoji="0" lang="tr-TR" altLang="tr-T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</a:br>
            <a:br>
              <a:rPr kumimoji="0" lang="tr-TR" altLang="tr-T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</a:br>
            <a:r>
              <a:rPr kumimoji="0" lang="tr-TR" altLang="tr-T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47 </a:t>
            </a:r>
            <a:r>
              <a:rPr kumimoji="0" lang="tr-TR" altLang="tr-T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dB</a:t>
            </a:r>
            <a:endParaRPr kumimoji="0" lang="tr-TR" altLang="tr-TR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pic>
        <p:nvPicPr>
          <p:cNvPr id="20" name="Picture 2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15" y="2157413"/>
            <a:ext cx="381000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Rectangle 22"/>
          <p:cNvSpPr>
            <a:spLocks noChangeArrowheads="1"/>
          </p:cNvSpPr>
          <p:nvPr/>
        </p:nvSpPr>
        <p:spPr bwMode="auto">
          <a:xfrm>
            <a:off x="625715" y="4919773"/>
            <a:ext cx="935038" cy="1366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spcBef>
                <a:spcPct val="0"/>
              </a:spcBef>
              <a:defRPr sz="2600">
                <a:solidFill>
                  <a:schemeClr val="tx2"/>
                </a:solidFill>
                <a:latin typeface="Arial" pitchFamily="34" charset="0"/>
              </a:defRPr>
            </a:lvl1pPr>
            <a:lvl2pPr>
              <a:spcBef>
                <a:spcPct val="0"/>
              </a:spcBef>
              <a:defRPr sz="2600">
                <a:solidFill>
                  <a:schemeClr val="tx2"/>
                </a:solidFill>
                <a:latin typeface="Arial" pitchFamily="34" charset="0"/>
              </a:defRPr>
            </a:lvl2pPr>
            <a:lvl3pPr>
              <a:spcBef>
                <a:spcPct val="0"/>
              </a:spcBef>
              <a:defRPr sz="2600">
                <a:solidFill>
                  <a:schemeClr val="tx2"/>
                </a:solidFill>
                <a:latin typeface="Arial" pitchFamily="34" charset="0"/>
              </a:defRPr>
            </a:lvl3pPr>
            <a:lvl4pPr>
              <a:spcBef>
                <a:spcPct val="0"/>
              </a:spcBef>
              <a:defRPr sz="2600">
                <a:solidFill>
                  <a:schemeClr val="tx2"/>
                </a:solidFill>
                <a:latin typeface="Arial" pitchFamily="34" charset="0"/>
              </a:defRPr>
            </a:lvl4pPr>
            <a:lvl5pPr>
              <a:spcBef>
                <a:spcPct val="0"/>
              </a:spcBef>
              <a:defRPr sz="2600">
                <a:solidFill>
                  <a:schemeClr val="tx2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altLang="tr-TR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altLang="tr-T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114kg/m</a:t>
            </a:r>
            <a:r>
              <a:rPr kumimoji="0" lang="tr-TR" altLang="tr-TR" sz="14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2</a:t>
            </a:r>
            <a:br>
              <a:rPr kumimoji="0" lang="tr-TR" altLang="tr-T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</a:br>
            <a:r>
              <a:rPr kumimoji="0" lang="tr-TR" altLang="tr-T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K= 17,5cm</a:t>
            </a:r>
            <a:br>
              <a:rPr kumimoji="0" lang="tr-TR" altLang="tr-T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</a:br>
            <a:br>
              <a:rPr kumimoji="0" lang="tr-TR" altLang="tr-T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</a:br>
            <a:r>
              <a:rPr kumimoji="0" lang="da-DK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R’w</a:t>
            </a:r>
            <a:r>
              <a:rPr kumimoji="0" lang="tr-T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= 4</a:t>
            </a:r>
            <a:r>
              <a:rPr kumimoji="0" lang="tr-TR" altLang="tr-T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3 </a:t>
            </a:r>
            <a:r>
              <a:rPr kumimoji="0" lang="tr-TR" altLang="tr-T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dB</a:t>
            </a:r>
            <a:endParaRPr kumimoji="0" lang="tr-TR" altLang="tr-TR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3" name="Rectangle 24"/>
          <p:cNvSpPr>
            <a:spLocks noChangeArrowheads="1"/>
          </p:cNvSpPr>
          <p:nvPr/>
        </p:nvSpPr>
        <p:spPr bwMode="auto">
          <a:xfrm>
            <a:off x="8059737" y="4919773"/>
            <a:ext cx="935037" cy="1366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spcBef>
                <a:spcPct val="0"/>
              </a:spcBef>
              <a:defRPr sz="2600">
                <a:solidFill>
                  <a:schemeClr val="tx2"/>
                </a:solidFill>
                <a:latin typeface="Arial" pitchFamily="34" charset="0"/>
              </a:defRPr>
            </a:lvl1pPr>
            <a:lvl2pPr>
              <a:spcBef>
                <a:spcPct val="0"/>
              </a:spcBef>
              <a:defRPr sz="2600">
                <a:solidFill>
                  <a:schemeClr val="tx2"/>
                </a:solidFill>
                <a:latin typeface="Arial" pitchFamily="34" charset="0"/>
              </a:defRPr>
            </a:lvl2pPr>
            <a:lvl3pPr>
              <a:spcBef>
                <a:spcPct val="0"/>
              </a:spcBef>
              <a:defRPr sz="2600">
                <a:solidFill>
                  <a:schemeClr val="tx2"/>
                </a:solidFill>
                <a:latin typeface="Arial" pitchFamily="34" charset="0"/>
              </a:defRPr>
            </a:lvl3pPr>
            <a:lvl4pPr>
              <a:spcBef>
                <a:spcPct val="0"/>
              </a:spcBef>
              <a:defRPr sz="2600">
                <a:solidFill>
                  <a:schemeClr val="tx2"/>
                </a:solidFill>
                <a:latin typeface="Arial" pitchFamily="34" charset="0"/>
              </a:defRPr>
            </a:lvl4pPr>
            <a:lvl5pPr>
              <a:spcBef>
                <a:spcPct val="0"/>
              </a:spcBef>
              <a:defRPr sz="2600">
                <a:solidFill>
                  <a:schemeClr val="tx2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altLang="tr-TR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altLang="tr-T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45kg/m</a:t>
            </a:r>
            <a:r>
              <a:rPr kumimoji="0" lang="tr-TR" altLang="tr-TR" sz="14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2</a:t>
            </a:r>
            <a:br>
              <a:rPr kumimoji="0" lang="tr-TR" altLang="tr-T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</a:br>
            <a:r>
              <a:rPr kumimoji="0" lang="tr-TR" altLang="tr-T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K= 15cm</a:t>
            </a:r>
            <a:br>
              <a:rPr kumimoji="0" lang="tr-TR" altLang="tr-T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</a:br>
            <a:br>
              <a:rPr kumimoji="0" lang="tr-TR" altLang="tr-T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</a:br>
            <a:br>
              <a:rPr kumimoji="0" lang="tr-TR" altLang="tr-T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</a:br>
            <a:r>
              <a:rPr kumimoji="0" lang="tr-TR" altLang="tr-T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52 </a:t>
            </a:r>
            <a:r>
              <a:rPr kumimoji="0" lang="tr-TR" altLang="tr-T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dB</a:t>
            </a:r>
            <a:endParaRPr kumimoji="0" lang="tr-TR" altLang="tr-TR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2" name="TextBox 1"/>
          <p:cNvSpPr txBox="1"/>
          <p:nvPr/>
        </p:nvSpPr>
        <p:spPr>
          <a:xfrm>
            <a:off x="307876" y="1548825"/>
            <a:ext cx="48990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 Light Cond" pitchFamily="34" charset="0"/>
                <a:ea typeface="+mn-ea"/>
                <a:cs typeface="+mn-cs"/>
              </a:rPr>
              <a:t>Sadece ağırlık yeterli mi </a:t>
            </a:r>
            <a:r>
              <a:rPr kumimoji="0" lang="da-DK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 Light Cond" pitchFamily="34" charset="0"/>
                <a:ea typeface="+mn-ea"/>
                <a:cs typeface="+mn-cs"/>
              </a:rPr>
              <a:t>?</a:t>
            </a:r>
          </a:p>
        </p:txBody>
      </p:sp>
      <p:pic>
        <p:nvPicPr>
          <p:cNvPr id="24" name="Resim 23"/>
          <p:cNvPicPr/>
          <p:nvPr/>
        </p:nvPicPr>
        <p:blipFill>
          <a:blip r:embed="rId9"/>
          <a:stretch>
            <a:fillRect/>
          </a:stretch>
        </p:blipFill>
        <p:spPr>
          <a:xfrm>
            <a:off x="1075530" y="6543675"/>
            <a:ext cx="1056482" cy="314325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411725" y="6596390"/>
            <a:ext cx="72968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Referans: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71103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2825" cy="1445178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29297" y="2962880"/>
            <a:ext cx="2119531" cy="601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 flipH="1">
            <a:off x="760412" y="4163147"/>
            <a:ext cx="1008063" cy="4333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ctangle 18"/>
          <p:cNvSpPr>
            <a:spLocks noChangeArrowheads="1"/>
          </p:cNvSpPr>
          <p:nvPr/>
        </p:nvSpPr>
        <p:spPr bwMode="auto">
          <a:xfrm>
            <a:off x="793750" y="4382222"/>
            <a:ext cx="119062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spcBef>
                <a:spcPct val="0"/>
              </a:spcBef>
              <a:defRPr sz="2600">
                <a:solidFill>
                  <a:schemeClr val="tx2"/>
                </a:solidFill>
                <a:latin typeface="Arial" pitchFamily="34" charset="0"/>
              </a:defRPr>
            </a:lvl1pPr>
            <a:lvl2pPr>
              <a:spcBef>
                <a:spcPct val="0"/>
              </a:spcBef>
              <a:defRPr sz="2600">
                <a:solidFill>
                  <a:schemeClr val="tx2"/>
                </a:solidFill>
                <a:latin typeface="Arial" pitchFamily="34" charset="0"/>
              </a:defRPr>
            </a:lvl2pPr>
            <a:lvl3pPr>
              <a:spcBef>
                <a:spcPct val="0"/>
              </a:spcBef>
              <a:defRPr sz="2600">
                <a:solidFill>
                  <a:schemeClr val="tx2"/>
                </a:solidFill>
                <a:latin typeface="Arial" pitchFamily="34" charset="0"/>
              </a:defRPr>
            </a:lvl3pPr>
            <a:lvl4pPr>
              <a:spcBef>
                <a:spcPct val="0"/>
              </a:spcBef>
              <a:defRPr sz="2600">
                <a:solidFill>
                  <a:schemeClr val="tx2"/>
                </a:solidFill>
                <a:latin typeface="Arial" pitchFamily="34" charset="0"/>
              </a:defRPr>
            </a:lvl4pPr>
            <a:lvl5pPr>
              <a:spcBef>
                <a:spcPct val="0"/>
              </a:spcBef>
              <a:defRPr sz="2600">
                <a:solidFill>
                  <a:schemeClr val="tx2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altLang="tr-T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2x12,5mm Alçıpan +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altLang="tr-T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8cm MY</a:t>
            </a:r>
          </a:p>
        </p:txBody>
      </p:sp>
      <p:sp>
        <p:nvSpPr>
          <p:cNvPr id="23" name="Rectangle 24"/>
          <p:cNvSpPr>
            <a:spLocks noChangeArrowheads="1"/>
          </p:cNvSpPr>
          <p:nvPr/>
        </p:nvSpPr>
        <p:spPr bwMode="auto">
          <a:xfrm>
            <a:off x="977900" y="5182322"/>
            <a:ext cx="935037" cy="1366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spcBef>
                <a:spcPct val="0"/>
              </a:spcBef>
              <a:defRPr sz="2600">
                <a:solidFill>
                  <a:schemeClr val="tx2"/>
                </a:solidFill>
                <a:latin typeface="Arial" pitchFamily="34" charset="0"/>
              </a:defRPr>
            </a:lvl1pPr>
            <a:lvl2pPr>
              <a:spcBef>
                <a:spcPct val="0"/>
              </a:spcBef>
              <a:defRPr sz="2600">
                <a:solidFill>
                  <a:schemeClr val="tx2"/>
                </a:solidFill>
                <a:latin typeface="Arial" pitchFamily="34" charset="0"/>
              </a:defRPr>
            </a:lvl2pPr>
            <a:lvl3pPr>
              <a:spcBef>
                <a:spcPct val="0"/>
              </a:spcBef>
              <a:defRPr sz="2600">
                <a:solidFill>
                  <a:schemeClr val="tx2"/>
                </a:solidFill>
                <a:latin typeface="Arial" pitchFamily="34" charset="0"/>
              </a:defRPr>
            </a:lvl3pPr>
            <a:lvl4pPr>
              <a:spcBef>
                <a:spcPct val="0"/>
              </a:spcBef>
              <a:defRPr sz="2600">
                <a:solidFill>
                  <a:schemeClr val="tx2"/>
                </a:solidFill>
                <a:latin typeface="Arial" pitchFamily="34" charset="0"/>
              </a:defRPr>
            </a:lvl4pPr>
            <a:lvl5pPr>
              <a:spcBef>
                <a:spcPct val="0"/>
              </a:spcBef>
              <a:defRPr sz="2600">
                <a:solidFill>
                  <a:schemeClr val="tx2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altLang="tr-TR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altLang="tr-T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45kg/m</a:t>
            </a:r>
            <a:r>
              <a:rPr kumimoji="0" lang="tr-TR" altLang="tr-TR" sz="14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2</a:t>
            </a:r>
            <a:br>
              <a:rPr kumimoji="0" lang="tr-TR" altLang="tr-T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</a:br>
            <a:r>
              <a:rPr kumimoji="0" lang="tr-TR" altLang="tr-T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K= 15cm</a:t>
            </a:r>
            <a:br>
              <a:rPr kumimoji="0" lang="tr-TR" altLang="tr-T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</a:br>
            <a:br>
              <a:rPr kumimoji="0" lang="tr-TR" altLang="tr-T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</a:br>
            <a:br>
              <a:rPr kumimoji="0" lang="tr-TR" altLang="tr-T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</a:br>
            <a:r>
              <a:rPr kumimoji="0" lang="tr-TR" altLang="tr-T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53dB</a:t>
            </a:r>
          </a:p>
        </p:txBody>
      </p:sp>
      <p:sp>
        <p:nvSpPr>
          <p:cNvPr id="22" name="Slayt Numarası Yer Tutucusu 3"/>
          <p:cNvSpPr>
            <a:spLocks noGrp="1"/>
          </p:cNvSpPr>
          <p:nvPr>
            <p:ph type="sldNum" sz="quarter" idx="11"/>
          </p:nvPr>
        </p:nvSpPr>
        <p:spPr>
          <a:xfrm>
            <a:off x="12238623" y="6969514"/>
            <a:ext cx="277808" cy="293110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3E70BB-3324-47B1-8644-59908430E279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up 2"/>
          <p:cNvGrpSpPr/>
          <p:nvPr/>
        </p:nvGrpSpPr>
        <p:grpSpPr>
          <a:xfrm>
            <a:off x="3254534" y="2039070"/>
            <a:ext cx="5280060" cy="4666530"/>
            <a:chOff x="3254534" y="2039070"/>
            <a:chExt cx="5280060" cy="466653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4534" y="2039070"/>
              <a:ext cx="1698808" cy="46624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Rectangle 12"/>
            <p:cNvSpPr/>
            <p:nvPr/>
          </p:nvSpPr>
          <p:spPr>
            <a:xfrm>
              <a:off x="4249046" y="6464591"/>
              <a:ext cx="885354" cy="24100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2412" y="2358158"/>
              <a:ext cx="1562100" cy="3876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01119" y="2039070"/>
              <a:ext cx="1133475" cy="4514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" name="TextBox 1"/>
          <p:cNvSpPr txBox="1"/>
          <p:nvPr/>
        </p:nvSpPr>
        <p:spPr>
          <a:xfrm>
            <a:off x="307876" y="1447800"/>
            <a:ext cx="67665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 Light Cond" pitchFamily="34" charset="0"/>
                <a:ea typeface="+mn-ea"/>
                <a:cs typeface="+mn-cs"/>
              </a:rPr>
              <a:t>Kuru duvarlarla yüksek ses yalıtımı</a:t>
            </a:r>
            <a:r>
              <a:rPr kumimoji="0" lang="da-DK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 Light Cond" pitchFamily="34" charset="0"/>
                <a:ea typeface="+mn-ea"/>
                <a:cs typeface="+mn-cs"/>
              </a:rPr>
              <a:t>?</a:t>
            </a:r>
          </a:p>
        </p:txBody>
      </p:sp>
      <p:pic>
        <p:nvPicPr>
          <p:cNvPr id="14" name="Resim 13"/>
          <p:cNvPicPr/>
          <p:nvPr/>
        </p:nvPicPr>
        <p:blipFill>
          <a:blip r:embed="rId8"/>
          <a:stretch>
            <a:fillRect/>
          </a:stretch>
        </p:blipFill>
        <p:spPr>
          <a:xfrm>
            <a:off x="1075530" y="6543675"/>
            <a:ext cx="1056482" cy="314325"/>
          </a:xfrm>
          <a:prstGeom prst="rect">
            <a:avLst/>
          </a:prstGeom>
        </p:spPr>
      </p:pic>
      <p:sp>
        <p:nvSpPr>
          <p:cNvPr id="15" name="Metin kutusu 14"/>
          <p:cNvSpPr txBox="1"/>
          <p:nvPr/>
        </p:nvSpPr>
        <p:spPr>
          <a:xfrm>
            <a:off x="411725" y="6596390"/>
            <a:ext cx="72968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Referans: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9693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2825" cy="1445178"/>
          </a:xfrm>
          <a:prstGeom prst="rect">
            <a:avLst/>
          </a:prstGeom>
        </p:spPr>
      </p:pic>
      <p:sp>
        <p:nvSpPr>
          <p:cNvPr id="29" name="TextBox 1"/>
          <p:cNvSpPr txBox="1"/>
          <p:nvPr/>
        </p:nvSpPr>
        <p:spPr>
          <a:xfrm>
            <a:off x="307876" y="1447800"/>
            <a:ext cx="67665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 Light Cond" pitchFamily="34" charset="0"/>
                <a:ea typeface="+mn-ea"/>
                <a:cs typeface="+mn-cs"/>
              </a:rPr>
              <a:t>Kompozit</a:t>
            </a:r>
            <a:r>
              <a:rPr kumimoji="0" lang="tr-T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 Light Cond" pitchFamily="34" charset="0"/>
                <a:ea typeface="+mn-ea"/>
                <a:cs typeface="+mn-cs"/>
              </a:rPr>
              <a:t> sistemler ile ses yalıtımı</a:t>
            </a:r>
            <a:r>
              <a:rPr kumimoji="0" lang="da-DK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 Light Cond" pitchFamily="34" charset="0"/>
                <a:ea typeface="+mn-ea"/>
                <a:cs typeface="+mn-cs"/>
              </a:rPr>
              <a:t>?</a:t>
            </a: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492896"/>
            <a:ext cx="4540225" cy="3504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1" name="Group 79"/>
          <p:cNvGrpSpPr/>
          <p:nvPr/>
        </p:nvGrpSpPr>
        <p:grpSpPr>
          <a:xfrm>
            <a:off x="5004048" y="2492896"/>
            <a:ext cx="3240360" cy="1098123"/>
            <a:chOff x="5004048" y="2492896"/>
            <a:chExt cx="3240360" cy="1098123"/>
          </a:xfrm>
        </p:grpSpPr>
        <p:sp>
          <p:nvSpPr>
            <p:cNvPr id="32" name="Rectangle 66"/>
            <p:cNvSpPr/>
            <p:nvPr/>
          </p:nvSpPr>
          <p:spPr bwMode="auto">
            <a:xfrm>
              <a:off x="6059376" y="2492896"/>
              <a:ext cx="597427" cy="994396"/>
            </a:xfrm>
            <a:prstGeom prst="rect">
              <a:avLst/>
            </a:prstGeom>
            <a:solidFill>
              <a:schemeClr val="accent3">
                <a:lumMod val="95000"/>
              </a:schemeClr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3" name="TextBox 6"/>
            <p:cNvSpPr txBox="1"/>
            <p:nvPr/>
          </p:nvSpPr>
          <p:spPr>
            <a:xfrm>
              <a:off x="7092280" y="2636912"/>
              <a:ext cx="115212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yriad Pro Light Cond" pitchFamily="34" charset="0"/>
                  <a:ea typeface="+mn-ea"/>
                  <a:cs typeface="+mn-cs"/>
                </a:rPr>
                <a:t>180 cm beton</a:t>
              </a:r>
              <a:endPara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 Light Cond" pitchFamily="34" charset="0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yriad Pro Light Cond" pitchFamily="34" charset="0"/>
                  <a:ea typeface="+mn-ea"/>
                  <a:cs typeface="+mn-cs"/>
                </a:rPr>
                <a:t>R’</a:t>
              </a:r>
              <a:r>
                <a:rPr kumimoji="0" lang="da-DK" sz="1400" b="0" i="0" u="none" strike="noStrike" kern="1200" cap="none" spc="0" normalizeH="0" baseline="-2500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yriad Pro Light Cond" pitchFamily="34" charset="0"/>
                  <a:ea typeface="+mn-ea"/>
                  <a:cs typeface="+mn-cs"/>
                </a:rPr>
                <a:t>w</a:t>
              </a:r>
              <a:r>
                <a:rPr kumimoji="0" lang="da-DK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yriad Pro Light Cond" pitchFamily="34" charset="0"/>
                  <a:ea typeface="+mn-ea"/>
                  <a:cs typeface="+mn-cs"/>
                </a:rPr>
                <a:t> = 55 dB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yriad Pro Light Cond" pitchFamily="34" charset="0"/>
                  <a:ea typeface="+mn-ea"/>
                  <a:cs typeface="+mn-cs"/>
                </a:rPr>
                <a:t>420 kg/m</a:t>
              </a:r>
              <a:r>
                <a:rPr kumimoji="0" lang="da-DK" sz="14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yriad Pro Light Cond" pitchFamily="34" charset="0"/>
                  <a:ea typeface="+mn-ea"/>
                  <a:cs typeface="+mn-cs"/>
                </a:rPr>
                <a:t>2</a:t>
              </a:r>
            </a:p>
          </p:txBody>
        </p:sp>
        <p:cxnSp>
          <p:nvCxnSpPr>
            <p:cNvPr id="34" name="Straight Arrow Connector 67"/>
            <p:cNvCxnSpPr/>
            <p:nvPr/>
          </p:nvCxnSpPr>
          <p:spPr bwMode="auto">
            <a:xfrm flipH="1">
              <a:off x="5004048" y="2852936"/>
              <a:ext cx="874384" cy="0"/>
            </a:xfrm>
            <a:prstGeom prst="straightConnector1">
              <a:avLst/>
            </a:prstGeom>
            <a:solidFill>
              <a:srgbClr val="006EC7"/>
            </a:solidFill>
            <a:ln w="12700" cap="flat" cmpd="sng" algn="ctr">
              <a:solidFill>
                <a:srgbClr val="669900"/>
              </a:solidFill>
              <a:prstDash val="solid"/>
              <a:round/>
              <a:headEnd type="none" w="med" len="med"/>
              <a:tailEnd type="oval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5" name="Group 81"/>
          <p:cNvGrpSpPr/>
          <p:nvPr/>
        </p:nvGrpSpPr>
        <p:grpSpPr>
          <a:xfrm>
            <a:off x="4427984" y="2990094"/>
            <a:ext cx="4714428" cy="1715805"/>
            <a:chOff x="4427984" y="2990094"/>
            <a:chExt cx="4714428" cy="1715805"/>
          </a:xfrm>
        </p:grpSpPr>
        <p:sp>
          <p:nvSpPr>
            <p:cNvPr id="36" name="Rectangle 63"/>
            <p:cNvSpPr/>
            <p:nvPr/>
          </p:nvSpPr>
          <p:spPr bwMode="auto">
            <a:xfrm>
              <a:off x="6214438" y="3711503"/>
              <a:ext cx="312065" cy="994396"/>
            </a:xfrm>
            <a:prstGeom prst="rect">
              <a:avLst/>
            </a:prstGeom>
            <a:blipFill>
              <a:blip r:embed="rId5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7" name="Rectangle 58"/>
            <p:cNvSpPr/>
            <p:nvPr/>
          </p:nvSpPr>
          <p:spPr bwMode="auto">
            <a:xfrm>
              <a:off x="5878432" y="3711503"/>
              <a:ext cx="336006" cy="497198"/>
            </a:xfrm>
            <a:prstGeom prst="rect">
              <a:avLst/>
            </a:prstGeom>
            <a:solidFill>
              <a:schemeClr val="accent3">
                <a:lumMod val="95000"/>
              </a:schemeClr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8" name="TextBox 68"/>
            <p:cNvSpPr txBox="1"/>
            <p:nvPr/>
          </p:nvSpPr>
          <p:spPr>
            <a:xfrm>
              <a:off x="7092280" y="3711503"/>
              <a:ext cx="205013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yriad Pro Light Cond" pitchFamily="34" charset="0"/>
                  <a:ea typeface="+mn-ea"/>
                  <a:cs typeface="+mn-cs"/>
                </a:rPr>
                <a:t>2 x 10 </a:t>
              </a:r>
              <a:r>
                <a:rPr kumimoji="0" lang="tr-T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yriad Pro Light Cond" pitchFamily="34" charset="0"/>
                  <a:ea typeface="+mn-ea"/>
                  <a:cs typeface="+mn-cs"/>
                </a:rPr>
                <a:t>c</a:t>
              </a:r>
              <a:r>
                <a:rPr kumimoji="0" lang="da-DK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yriad Pro Light Cond" pitchFamily="34" charset="0"/>
                  <a:ea typeface="+mn-ea"/>
                  <a:cs typeface="+mn-cs"/>
                </a:rPr>
                <a:t>m </a:t>
              </a:r>
              <a:r>
                <a:rPr kumimoji="0" lang="tr-T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yriad Pro Light Cond" pitchFamily="34" charset="0"/>
                  <a:ea typeface="+mn-ea"/>
                  <a:cs typeface="+mn-cs"/>
                </a:rPr>
                <a:t>hafif beton blok</a:t>
              </a:r>
              <a:r>
                <a:rPr kumimoji="0" lang="da-DK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yriad Pro Light Cond" pitchFamily="34" charset="0"/>
                  <a:ea typeface="+mn-ea"/>
                  <a:cs typeface="+mn-cs"/>
                </a:rPr>
                <a:t> </a:t>
              </a:r>
              <a:r>
                <a:rPr kumimoji="0" lang="tr-T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yriad Pro Light Cond" pitchFamily="34" charset="0"/>
                  <a:ea typeface="+mn-ea"/>
                  <a:cs typeface="+mn-cs"/>
                </a:rPr>
                <a:t>+ mineral yün</a:t>
              </a:r>
              <a:endPara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 Light Cond" pitchFamily="34" charset="0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yriad Pro Light Cond" pitchFamily="34" charset="0"/>
                  <a:ea typeface="+mn-ea"/>
                  <a:cs typeface="+mn-cs"/>
                </a:rPr>
                <a:t>R’</a:t>
              </a:r>
              <a:r>
                <a:rPr kumimoji="0" lang="da-DK" sz="1400" b="0" i="0" u="none" strike="noStrike" kern="1200" cap="none" spc="0" normalizeH="0" baseline="-2500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yriad Pro Light Cond" pitchFamily="34" charset="0"/>
                  <a:ea typeface="+mn-ea"/>
                  <a:cs typeface="+mn-cs"/>
                </a:rPr>
                <a:t>w</a:t>
              </a:r>
              <a:r>
                <a:rPr kumimoji="0" lang="da-DK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yriad Pro Light Cond" pitchFamily="34" charset="0"/>
                  <a:ea typeface="+mn-ea"/>
                  <a:cs typeface="+mn-cs"/>
                </a:rPr>
                <a:t> = 55 dB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yriad Pro Light Cond" pitchFamily="34" charset="0"/>
                  <a:ea typeface="+mn-ea"/>
                  <a:cs typeface="+mn-cs"/>
                </a:rPr>
                <a:t>120 kg/m</a:t>
              </a:r>
              <a:r>
                <a:rPr kumimoji="0" lang="da-DK" sz="14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yriad Pro Light Cond" pitchFamily="34" charset="0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39" name="Rectangle 69"/>
            <p:cNvSpPr/>
            <p:nvPr/>
          </p:nvSpPr>
          <p:spPr bwMode="auto">
            <a:xfrm>
              <a:off x="5878432" y="4208701"/>
              <a:ext cx="336006" cy="497198"/>
            </a:xfrm>
            <a:prstGeom prst="rect">
              <a:avLst/>
            </a:prstGeom>
            <a:solidFill>
              <a:schemeClr val="accent3">
                <a:lumMod val="95000"/>
              </a:schemeClr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40" name="Rectangle 70"/>
            <p:cNvSpPr/>
            <p:nvPr/>
          </p:nvSpPr>
          <p:spPr bwMode="auto">
            <a:xfrm>
              <a:off x="6526503" y="3711503"/>
              <a:ext cx="336006" cy="497198"/>
            </a:xfrm>
            <a:prstGeom prst="rect">
              <a:avLst/>
            </a:prstGeom>
            <a:solidFill>
              <a:schemeClr val="accent3">
                <a:lumMod val="95000"/>
              </a:schemeClr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41" name="Rectangle 71"/>
            <p:cNvSpPr/>
            <p:nvPr/>
          </p:nvSpPr>
          <p:spPr bwMode="auto">
            <a:xfrm>
              <a:off x="6526503" y="4208701"/>
              <a:ext cx="336006" cy="497198"/>
            </a:xfrm>
            <a:prstGeom prst="rect">
              <a:avLst/>
            </a:prstGeom>
            <a:solidFill>
              <a:schemeClr val="accent3">
                <a:lumMod val="95000"/>
              </a:schemeClr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cxnSp>
          <p:nvCxnSpPr>
            <p:cNvPr id="42" name="Straight Arrow Connector 77"/>
            <p:cNvCxnSpPr/>
            <p:nvPr/>
          </p:nvCxnSpPr>
          <p:spPr bwMode="auto">
            <a:xfrm flipH="1" flipV="1">
              <a:off x="4427984" y="2990094"/>
              <a:ext cx="1234424" cy="1223568"/>
            </a:xfrm>
            <a:prstGeom prst="straightConnector1">
              <a:avLst/>
            </a:prstGeom>
            <a:solidFill>
              <a:srgbClr val="006EC7"/>
            </a:solidFill>
            <a:ln w="12700" cap="flat" cmpd="sng" algn="ctr">
              <a:solidFill>
                <a:srgbClr val="FF9900"/>
              </a:solidFill>
              <a:prstDash val="solid"/>
              <a:round/>
              <a:headEnd type="none" w="med" len="med"/>
              <a:tailEnd type="oval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3" name="Group 82"/>
          <p:cNvGrpSpPr/>
          <p:nvPr/>
        </p:nvGrpSpPr>
        <p:grpSpPr>
          <a:xfrm>
            <a:off x="4606581" y="3601878"/>
            <a:ext cx="4285899" cy="2332182"/>
            <a:chOff x="4606581" y="3601878"/>
            <a:chExt cx="4285899" cy="2332182"/>
          </a:xfrm>
        </p:grpSpPr>
        <p:grpSp>
          <p:nvGrpSpPr>
            <p:cNvPr id="44" name="Group 7"/>
            <p:cNvGrpSpPr/>
            <p:nvPr/>
          </p:nvGrpSpPr>
          <p:grpSpPr>
            <a:xfrm>
              <a:off x="6125317" y="4939664"/>
              <a:ext cx="515784" cy="994396"/>
              <a:chOff x="5940152" y="2276872"/>
              <a:chExt cx="1083146" cy="2088232"/>
            </a:xfrm>
          </p:grpSpPr>
          <p:sp>
            <p:nvSpPr>
              <p:cNvPr id="68" name="Rectangle 8"/>
              <p:cNvSpPr/>
              <p:nvPr/>
            </p:nvSpPr>
            <p:spPr bwMode="auto">
              <a:xfrm>
                <a:off x="6663258" y="2276872"/>
                <a:ext cx="360040" cy="2088232"/>
              </a:xfrm>
              <a:prstGeom prst="rect">
                <a:avLst/>
              </a:prstGeom>
              <a:blipFill>
                <a:blip r:embed="rId5"/>
                <a:tile tx="0" ty="0" sx="100000" sy="100000" flip="none" algn="tl"/>
              </a:blip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69" name="Rectangle 9"/>
              <p:cNvSpPr/>
              <p:nvPr/>
            </p:nvSpPr>
            <p:spPr bwMode="auto">
              <a:xfrm>
                <a:off x="5940152" y="2276872"/>
                <a:ext cx="360040" cy="2088232"/>
              </a:xfrm>
              <a:prstGeom prst="rect">
                <a:avLst/>
              </a:prstGeom>
              <a:blipFill>
                <a:blip r:embed="rId5"/>
                <a:tile tx="0" ty="0" sx="100000" sy="100000" flip="none" algn="tl"/>
              </a:blip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p:grpSp>
        <p:sp>
          <p:nvSpPr>
            <p:cNvPr id="45" name="Rectangle 11"/>
            <p:cNvSpPr/>
            <p:nvPr/>
          </p:nvSpPr>
          <p:spPr bwMode="auto">
            <a:xfrm>
              <a:off x="6091027" y="4939664"/>
              <a:ext cx="34290" cy="994396"/>
            </a:xfrm>
            <a:prstGeom prst="rect">
              <a:avLst/>
            </a:prstGeom>
            <a:solidFill>
              <a:schemeClr val="accent3">
                <a:lumMod val="95000"/>
              </a:schemeClr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46" name="Rectangle 12"/>
            <p:cNvSpPr/>
            <p:nvPr/>
          </p:nvSpPr>
          <p:spPr bwMode="auto">
            <a:xfrm>
              <a:off x="6056738" y="4939664"/>
              <a:ext cx="34290" cy="994396"/>
            </a:xfrm>
            <a:prstGeom prst="rect">
              <a:avLst/>
            </a:prstGeom>
            <a:solidFill>
              <a:schemeClr val="accent3">
                <a:lumMod val="95000"/>
              </a:schemeClr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47" name="Rectangle 15"/>
            <p:cNvSpPr/>
            <p:nvPr/>
          </p:nvSpPr>
          <p:spPr bwMode="auto">
            <a:xfrm>
              <a:off x="6673949" y="4939664"/>
              <a:ext cx="34290" cy="994396"/>
            </a:xfrm>
            <a:prstGeom prst="rect">
              <a:avLst/>
            </a:prstGeom>
            <a:solidFill>
              <a:schemeClr val="accent3">
                <a:lumMod val="95000"/>
              </a:schemeClr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48" name="Rectangle 16"/>
            <p:cNvSpPr/>
            <p:nvPr/>
          </p:nvSpPr>
          <p:spPr bwMode="auto">
            <a:xfrm>
              <a:off x="6639659" y="4939664"/>
              <a:ext cx="34290" cy="994396"/>
            </a:xfrm>
            <a:prstGeom prst="rect">
              <a:avLst/>
            </a:prstGeom>
            <a:solidFill>
              <a:schemeClr val="accent3">
                <a:lumMod val="95000"/>
              </a:schemeClr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grpSp>
          <p:nvGrpSpPr>
            <p:cNvPr id="49" name="Group 18"/>
            <p:cNvGrpSpPr/>
            <p:nvPr/>
          </p:nvGrpSpPr>
          <p:grpSpPr>
            <a:xfrm>
              <a:off x="6125317" y="5008243"/>
              <a:ext cx="514343" cy="822948"/>
              <a:chOff x="5940152" y="2420888"/>
              <a:chExt cx="1080120" cy="1728192"/>
            </a:xfrm>
          </p:grpSpPr>
          <p:grpSp>
            <p:nvGrpSpPr>
              <p:cNvPr id="52" name="Group 19"/>
              <p:cNvGrpSpPr/>
              <p:nvPr/>
            </p:nvGrpSpPr>
            <p:grpSpPr>
              <a:xfrm>
                <a:off x="5940152" y="2420888"/>
                <a:ext cx="360040" cy="144016"/>
                <a:chOff x="5940152" y="2420888"/>
                <a:chExt cx="360040" cy="144016"/>
              </a:xfrm>
            </p:grpSpPr>
            <p:cxnSp>
              <p:nvCxnSpPr>
                <p:cNvPr id="65" name="Straight Connector 32"/>
                <p:cNvCxnSpPr/>
                <p:nvPr/>
              </p:nvCxnSpPr>
              <p:spPr bwMode="auto">
                <a:xfrm>
                  <a:off x="5940152" y="2420888"/>
                  <a:ext cx="0" cy="144016"/>
                </a:xfrm>
                <a:prstGeom prst="line">
                  <a:avLst/>
                </a:prstGeom>
                <a:solidFill>
                  <a:srgbClr val="006EC7"/>
                </a:solidFill>
                <a:ln w="19050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66" name="Straight Connector 33"/>
                <p:cNvCxnSpPr/>
                <p:nvPr/>
              </p:nvCxnSpPr>
              <p:spPr bwMode="auto">
                <a:xfrm>
                  <a:off x="6300192" y="2420888"/>
                  <a:ext cx="0" cy="144016"/>
                </a:xfrm>
                <a:prstGeom prst="line">
                  <a:avLst/>
                </a:prstGeom>
                <a:solidFill>
                  <a:srgbClr val="006EC7"/>
                </a:solidFill>
                <a:ln w="19050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67" name="Straight Connector 34"/>
                <p:cNvCxnSpPr/>
                <p:nvPr/>
              </p:nvCxnSpPr>
              <p:spPr bwMode="auto">
                <a:xfrm flipH="1">
                  <a:off x="5940152" y="2564904"/>
                  <a:ext cx="360040" cy="0"/>
                </a:xfrm>
                <a:prstGeom prst="line">
                  <a:avLst/>
                </a:prstGeom>
                <a:solidFill>
                  <a:srgbClr val="006EC7"/>
                </a:solidFill>
                <a:ln w="19050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53" name="Group 20"/>
              <p:cNvGrpSpPr/>
              <p:nvPr/>
            </p:nvGrpSpPr>
            <p:grpSpPr>
              <a:xfrm>
                <a:off x="5940152" y="4005064"/>
                <a:ext cx="360040" cy="144016"/>
                <a:chOff x="5940152" y="2420888"/>
                <a:chExt cx="360040" cy="144016"/>
              </a:xfrm>
            </p:grpSpPr>
            <p:cxnSp>
              <p:nvCxnSpPr>
                <p:cNvPr id="62" name="Straight Connector 29"/>
                <p:cNvCxnSpPr/>
                <p:nvPr/>
              </p:nvCxnSpPr>
              <p:spPr bwMode="auto">
                <a:xfrm>
                  <a:off x="5940152" y="2420888"/>
                  <a:ext cx="0" cy="144016"/>
                </a:xfrm>
                <a:prstGeom prst="line">
                  <a:avLst/>
                </a:prstGeom>
                <a:solidFill>
                  <a:srgbClr val="006EC7"/>
                </a:solidFill>
                <a:ln w="19050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63" name="Straight Connector 30"/>
                <p:cNvCxnSpPr/>
                <p:nvPr/>
              </p:nvCxnSpPr>
              <p:spPr bwMode="auto">
                <a:xfrm>
                  <a:off x="6300192" y="2420888"/>
                  <a:ext cx="0" cy="144016"/>
                </a:xfrm>
                <a:prstGeom prst="line">
                  <a:avLst/>
                </a:prstGeom>
                <a:solidFill>
                  <a:srgbClr val="006EC7"/>
                </a:solidFill>
                <a:ln w="19050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64" name="Straight Connector 31"/>
                <p:cNvCxnSpPr/>
                <p:nvPr/>
              </p:nvCxnSpPr>
              <p:spPr bwMode="auto">
                <a:xfrm flipH="1">
                  <a:off x="5940152" y="2564904"/>
                  <a:ext cx="360040" cy="0"/>
                </a:xfrm>
                <a:prstGeom prst="line">
                  <a:avLst/>
                </a:prstGeom>
                <a:solidFill>
                  <a:srgbClr val="006EC7"/>
                </a:solidFill>
                <a:ln w="19050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54" name="Group 21"/>
              <p:cNvGrpSpPr/>
              <p:nvPr/>
            </p:nvGrpSpPr>
            <p:grpSpPr>
              <a:xfrm>
                <a:off x="6660232" y="2420888"/>
                <a:ext cx="360040" cy="144016"/>
                <a:chOff x="5940152" y="2420888"/>
                <a:chExt cx="360040" cy="144016"/>
              </a:xfrm>
            </p:grpSpPr>
            <p:cxnSp>
              <p:nvCxnSpPr>
                <p:cNvPr id="59" name="Straight Connector 26"/>
                <p:cNvCxnSpPr/>
                <p:nvPr/>
              </p:nvCxnSpPr>
              <p:spPr bwMode="auto">
                <a:xfrm>
                  <a:off x="5940152" y="2420888"/>
                  <a:ext cx="0" cy="144016"/>
                </a:xfrm>
                <a:prstGeom prst="line">
                  <a:avLst/>
                </a:prstGeom>
                <a:solidFill>
                  <a:srgbClr val="006EC7"/>
                </a:solidFill>
                <a:ln w="19050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60" name="Straight Connector 27"/>
                <p:cNvCxnSpPr/>
                <p:nvPr/>
              </p:nvCxnSpPr>
              <p:spPr bwMode="auto">
                <a:xfrm>
                  <a:off x="6300192" y="2420888"/>
                  <a:ext cx="0" cy="144016"/>
                </a:xfrm>
                <a:prstGeom prst="line">
                  <a:avLst/>
                </a:prstGeom>
                <a:solidFill>
                  <a:srgbClr val="006EC7"/>
                </a:solidFill>
                <a:ln w="19050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61" name="Straight Connector 28"/>
                <p:cNvCxnSpPr/>
                <p:nvPr/>
              </p:nvCxnSpPr>
              <p:spPr bwMode="auto">
                <a:xfrm flipH="1">
                  <a:off x="5940152" y="2564904"/>
                  <a:ext cx="360040" cy="0"/>
                </a:xfrm>
                <a:prstGeom prst="line">
                  <a:avLst/>
                </a:prstGeom>
                <a:solidFill>
                  <a:srgbClr val="006EC7"/>
                </a:solidFill>
                <a:ln w="19050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55" name="Group 22"/>
              <p:cNvGrpSpPr/>
              <p:nvPr/>
            </p:nvGrpSpPr>
            <p:grpSpPr>
              <a:xfrm>
                <a:off x="6660232" y="4005064"/>
                <a:ext cx="360040" cy="144016"/>
                <a:chOff x="5940152" y="2420888"/>
                <a:chExt cx="360040" cy="144016"/>
              </a:xfrm>
            </p:grpSpPr>
            <p:cxnSp>
              <p:nvCxnSpPr>
                <p:cNvPr id="56" name="Straight Connector 23"/>
                <p:cNvCxnSpPr/>
                <p:nvPr/>
              </p:nvCxnSpPr>
              <p:spPr bwMode="auto">
                <a:xfrm>
                  <a:off x="5940152" y="2420888"/>
                  <a:ext cx="0" cy="144016"/>
                </a:xfrm>
                <a:prstGeom prst="line">
                  <a:avLst/>
                </a:prstGeom>
                <a:solidFill>
                  <a:srgbClr val="006EC7"/>
                </a:solidFill>
                <a:ln w="19050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57" name="Straight Connector 24"/>
                <p:cNvCxnSpPr/>
                <p:nvPr/>
              </p:nvCxnSpPr>
              <p:spPr bwMode="auto">
                <a:xfrm>
                  <a:off x="6300192" y="2420888"/>
                  <a:ext cx="0" cy="144016"/>
                </a:xfrm>
                <a:prstGeom prst="line">
                  <a:avLst/>
                </a:prstGeom>
                <a:solidFill>
                  <a:srgbClr val="006EC7"/>
                </a:solidFill>
                <a:ln w="19050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58" name="Straight Connector 25"/>
                <p:cNvCxnSpPr/>
                <p:nvPr/>
              </p:nvCxnSpPr>
              <p:spPr bwMode="auto">
                <a:xfrm flipH="1">
                  <a:off x="5940152" y="2564904"/>
                  <a:ext cx="360040" cy="0"/>
                </a:xfrm>
                <a:prstGeom prst="line">
                  <a:avLst/>
                </a:prstGeom>
                <a:solidFill>
                  <a:srgbClr val="006EC7"/>
                </a:solidFill>
                <a:ln w="19050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</p:grpSp>
        <p:sp>
          <p:nvSpPr>
            <p:cNvPr id="50" name="TextBox 72"/>
            <p:cNvSpPr txBox="1"/>
            <p:nvPr/>
          </p:nvSpPr>
          <p:spPr>
            <a:xfrm>
              <a:off x="7092280" y="4939664"/>
              <a:ext cx="18002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yriad Pro Light Cond" pitchFamily="34" charset="0"/>
                  <a:ea typeface="+mn-ea"/>
                  <a:cs typeface="+mn-cs"/>
                </a:rPr>
                <a:t>2 x </a:t>
              </a:r>
              <a:r>
                <a:rPr kumimoji="0" lang="tr-T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yriad Pro Light Cond" pitchFamily="34" charset="0"/>
                  <a:ea typeface="+mn-ea"/>
                  <a:cs typeface="+mn-cs"/>
                </a:rPr>
                <a:t>12,5 mm Alçıpan</a:t>
              </a:r>
              <a:br>
                <a:rPr kumimoji="0" lang="da-DK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yriad Pro Light Cond" pitchFamily="34" charset="0"/>
                  <a:ea typeface="+mn-ea"/>
                  <a:cs typeface="+mn-cs"/>
                </a:rPr>
              </a:br>
              <a:r>
                <a:rPr kumimoji="0" lang="tr-T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yriad Pro Light Cond" pitchFamily="34" charset="0"/>
                  <a:ea typeface="+mn-ea"/>
                  <a:cs typeface="+mn-cs"/>
                </a:rPr>
                <a:t>+ mineral yün</a:t>
              </a:r>
              <a:endPara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 Light Cond" pitchFamily="34" charset="0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yriad Pro Light Cond" pitchFamily="34" charset="0"/>
                  <a:ea typeface="+mn-ea"/>
                  <a:cs typeface="+mn-cs"/>
                </a:rPr>
                <a:t>R’</a:t>
              </a:r>
              <a:r>
                <a:rPr kumimoji="0" lang="da-DK" sz="1400" b="0" i="0" u="none" strike="noStrike" kern="1200" cap="none" spc="0" normalizeH="0" baseline="-2500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yriad Pro Light Cond" pitchFamily="34" charset="0"/>
                  <a:ea typeface="+mn-ea"/>
                  <a:cs typeface="+mn-cs"/>
                </a:rPr>
                <a:t>w</a:t>
              </a:r>
              <a:r>
                <a:rPr kumimoji="0" lang="da-DK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yriad Pro Light Cond" pitchFamily="34" charset="0"/>
                  <a:ea typeface="+mn-ea"/>
                  <a:cs typeface="+mn-cs"/>
                </a:rPr>
                <a:t> = 55 dB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yriad Pro Light Cond" pitchFamily="34" charset="0"/>
                  <a:ea typeface="+mn-ea"/>
                  <a:cs typeface="+mn-cs"/>
                </a:rPr>
                <a:t>50 kg/m</a:t>
              </a:r>
              <a:r>
                <a:rPr kumimoji="0" lang="da-DK" sz="14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yriad Pro Light Cond" pitchFamily="34" charset="0"/>
                  <a:ea typeface="+mn-ea"/>
                  <a:cs typeface="+mn-cs"/>
                </a:rPr>
                <a:t>2</a:t>
              </a:r>
            </a:p>
          </p:txBody>
        </p:sp>
        <p:cxnSp>
          <p:nvCxnSpPr>
            <p:cNvPr id="51" name="Straight Arrow Connector 80"/>
            <p:cNvCxnSpPr/>
            <p:nvPr/>
          </p:nvCxnSpPr>
          <p:spPr bwMode="auto">
            <a:xfrm flipH="1" flipV="1">
              <a:off x="4606581" y="3601878"/>
              <a:ext cx="1234424" cy="1835352"/>
            </a:xfrm>
            <a:prstGeom prst="straightConnector1">
              <a:avLst/>
            </a:prstGeom>
            <a:solidFill>
              <a:srgbClr val="006EC7"/>
            </a:solidFill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oval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70" name="Rectangle 83"/>
          <p:cNvSpPr/>
          <p:nvPr/>
        </p:nvSpPr>
        <p:spPr bwMode="auto">
          <a:xfrm>
            <a:off x="1187624" y="2636912"/>
            <a:ext cx="936104" cy="2736304"/>
          </a:xfrm>
          <a:prstGeom prst="rect">
            <a:avLst/>
          </a:prstGeom>
          <a:solidFill>
            <a:srgbClr val="D9D9D9">
              <a:alpha val="25098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a-DK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riad Pro Light Cond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a-DK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riad Pro Light Cond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a-DK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riad Pro Light Cond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a-DK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riad Pro Light Cond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a-DK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riad Pro Light Cond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a-DK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riad Pro Light Cond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a-DK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riad Pro Light Cond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a-DK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riad Pro Light Cond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a-DK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riad Pro Light Cond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 Light Cond" pitchFamily="34" charset="0"/>
                <a:ea typeface="+mn-ea"/>
                <a:cs typeface="+mn-cs"/>
              </a:rPr>
              <a:t>Düşük frekans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 Light Cond" pitchFamily="34" charset="0"/>
                <a:ea typeface="+mn-ea"/>
                <a:cs typeface="+mn-cs"/>
              </a:rPr>
              <a:t>ör</a:t>
            </a:r>
            <a:r>
              <a:rPr kumimoji="0" lang="da-DK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 Light Cond" pitchFamily="34" charset="0"/>
                <a:ea typeface="+mn-ea"/>
                <a:cs typeface="+mn-cs"/>
              </a:rPr>
              <a:t>. musi</a:t>
            </a:r>
            <a:r>
              <a:rPr kumimoji="0" lang="tr-TR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 Light Cond" pitchFamily="34" charset="0"/>
                <a:ea typeface="+mn-ea"/>
                <a:cs typeface="+mn-cs"/>
              </a:rPr>
              <a:t>k</a:t>
            </a:r>
            <a:r>
              <a:rPr kumimoji="0" lang="da-DK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 Light Cond" pitchFamily="34" charset="0"/>
                <a:ea typeface="+mn-ea"/>
                <a:cs typeface="+mn-cs"/>
              </a:rPr>
              <a:t>, </a:t>
            </a:r>
            <a:r>
              <a:rPr kumimoji="0" lang="tr-TR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 Light Cond" pitchFamily="34" charset="0"/>
                <a:ea typeface="+mn-ea"/>
                <a:cs typeface="+mn-cs"/>
              </a:rPr>
              <a:t>sinema</a:t>
            </a:r>
            <a:r>
              <a:rPr kumimoji="0" lang="da-DK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 Light Cond" pitchFamily="34" charset="0"/>
                <a:ea typeface="+mn-ea"/>
                <a:cs typeface="+mn-cs"/>
              </a:rPr>
              <a:t>, </a:t>
            </a:r>
            <a:r>
              <a:rPr kumimoji="0" lang="tr-TR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 Light Cond" pitchFamily="34" charset="0"/>
                <a:ea typeface="+mn-ea"/>
                <a:cs typeface="+mn-cs"/>
              </a:rPr>
              <a:t>havalandırma, yoğun trafik</a:t>
            </a:r>
            <a:endParaRPr kumimoji="0" lang="da-DK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riad Pro Light Cond" pitchFamily="34" charset="0"/>
              <a:ea typeface="+mn-ea"/>
              <a:cs typeface="+mn-cs"/>
            </a:endParaRPr>
          </a:p>
        </p:txBody>
      </p:sp>
      <p:sp>
        <p:nvSpPr>
          <p:cNvPr id="71" name="Rectangle 86"/>
          <p:cNvSpPr/>
          <p:nvPr/>
        </p:nvSpPr>
        <p:spPr bwMode="auto">
          <a:xfrm>
            <a:off x="2123728" y="2636912"/>
            <a:ext cx="1872208" cy="2736304"/>
          </a:xfrm>
          <a:prstGeom prst="rect">
            <a:avLst/>
          </a:prstGeom>
          <a:solidFill>
            <a:srgbClr val="7F7F7F">
              <a:alpha val="25098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a-DK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riad Pro Light Cond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a-DK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riad Pro Light Cond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a-DK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riad Pro Light Cond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a-DK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riad Pro Light Cond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a-DK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riad Pro Light Cond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a-DK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riad Pro Light Cond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a-DK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riad Pro Light Cond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a-DK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riad Pro Light Cond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a-DK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riad Pro Light Cond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 Light Cond" pitchFamily="34" charset="0"/>
                <a:ea typeface="+mn-ea"/>
                <a:cs typeface="+mn-cs"/>
              </a:rPr>
              <a:t>Orta frekans</a:t>
            </a:r>
            <a:br>
              <a:rPr kumimoji="0" lang="da-DK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 Light Cond" pitchFamily="34" charset="0"/>
                <a:ea typeface="+mn-ea"/>
                <a:cs typeface="+mn-cs"/>
              </a:rPr>
            </a:br>
            <a:r>
              <a:rPr kumimoji="0" lang="tr-TR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 Light Cond" pitchFamily="34" charset="0"/>
                <a:ea typeface="+mn-ea"/>
                <a:cs typeface="+mn-cs"/>
              </a:rPr>
              <a:t>ör</a:t>
            </a:r>
            <a:r>
              <a:rPr kumimoji="0" lang="da-DK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 Light Cond" pitchFamily="34" charset="0"/>
                <a:ea typeface="+mn-ea"/>
                <a:cs typeface="+mn-cs"/>
              </a:rPr>
              <a:t>. </a:t>
            </a:r>
            <a:r>
              <a:rPr kumimoji="0" lang="tr-TR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 Light Cond" pitchFamily="34" charset="0"/>
                <a:ea typeface="+mn-ea"/>
                <a:cs typeface="+mn-cs"/>
              </a:rPr>
              <a:t>İnsan konuşma sesi</a:t>
            </a:r>
            <a:r>
              <a:rPr kumimoji="0" lang="da-DK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 Light Cond" pitchFamily="34" charset="0"/>
                <a:ea typeface="+mn-ea"/>
                <a:cs typeface="+mn-cs"/>
              </a:rPr>
              <a:t>,  TV, </a:t>
            </a:r>
            <a:r>
              <a:rPr kumimoji="0" lang="tr-TR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 Light Cond" pitchFamily="34" charset="0"/>
                <a:ea typeface="+mn-ea"/>
                <a:cs typeface="+mn-cs"/>
              </a:rPr>
              <a:t>radyo</a:t>
            </a:r>
            <a:endParaRPr kumimoji="0" lang="da-DK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riad Pro Light Cond" pitchFamily="34" charset="0"/>
              <a:ea typeface="+mn-ea"/>
              <a:cs typeface="+mn-cs"/>
            </a:endParaRPr>
          </a:p>
        </p:txBody>
      </p:sp>
      <p:sp>
        <p:nvSpPr>
          <p:cNvPr id="72" name="Rectangle 87"/>
          <p:cNvSpPr/>
          <p:nvPr/>
        </p:nvSpPr>
        <p:spPr bwMode="auto">
          <a:xfrm>
            <a:off x="3997188" y="2636912"/>
            <a:ext cx="1048007" cy="2736304"/>
          </a:xfrm>
          <a:prstGeom prst="rect">
            <a:avLst/>
          </a:prstGeom>
          <a:solidFill>
            <a:srgbClr val="D9D9D9">
              <a:alpha val="25098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a-DK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riad Pro Light Cond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a-DK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riad Pro Light Cond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a-DK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riad Pro Light Cond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a-DK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riad Pro Light Cond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a-DK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riad Pro Light Cond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a-DK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riad Pro Light Cond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a-DK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riad Pro Light Cond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a-DK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riad Pro Light Cond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a-DK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riad Pro Light Cond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 Light Cond" pitchFamily="34" charset="0"/>
                <a:ea typeface="+mn-ea"/>
                <a:cs typeface="+mn-cs"/>
              </a:rPr>
              <a:t>Yüksek frekans</a:t>
            </a:r>
            <a:br>
              <a:rPr kumimoji="0" lang="da-DK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 Light Cond" pitchFamily="34" charset="0"/>
                <a:ea typeface="+mn-ea"/>
                <a:cs typeface="+mn-cs"/>
              </a:rPr>
            </a:br>
            <a:r>
              <a:rPr kumimoji="0" lang="tr-TR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 Light Cond" pitchFamily="34" charset="0"/>
                <a:ea typeface="+mn-ea"/>
                <a:cs typeface="+mn-cs"/>
              </a:rPr>
              <a:t>ör</a:t>
            </a:r>
            <a:r>
              <a:rPr kumimoji="0" lang="da-DK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 Light Cond" pitchFamily="34" charset="0"/>
                <a:ea typeface="+mn-ea"/>
                <a:cs typeface="+mn-cs"/>
              </a:rPr>
              <a:t>. </a:t>
            </a:r>
            <a:r>
              <a:rPr kumimoji="0" lang="tr-TR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 Light Cond" pitchFamily="34" charset="0"/>
                <a:ea typeface="+mn-ea"/>
                <a:cs typeface="+mn-cs"/>
              </a:rPr>
              <a:t>Akıcı trafik</a:t>
            </a:r>
            <a:endParaRPr kumimoji="0" lang="da-DK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riad Pro Light Cond" pitchFamily="34" charset="0"/>
              <a:ea typeface="+mn-ea"/>
              <a:cs typeface="+mn-cs"/>
            </a:endParaRPr>
          </a:p>
        </p:txBody>
      </p:sp>
      <p:pic>
        <p:nvPicPr>
          <p:cNvPr id="73" name="Resim 72"/>
          <p:cNvPicPr/>
          <p:nvPr/>
        </p:nvPicPr>
        <p:blipFill>
          <a:blip r:embed="rId6"/>
          <a:stretch>
            <a:fillRect/>
          </a:stretch>
        </p:blipFill>
        <p:spPr>
          <a:xfrm>
            <a:off x="1075530" y="6543675"/>
            <a:ext cx="1056482" cy="314325"/>
          </a:xfrm>
          <a:prstGeom prst="rect">
            <a:avLst/>
          </a:prstGeom>
        </p:spPr>
      </p:pic>
      <p:sp>
        <p:nvSpPr>
          <p:cNvPr id="74" name="Metin kutusu 73"/>
          <p:cNvSpPr txBox="1"/>
          <p:nvPr/>
        </p:nvSpPr>
        <p:spPr>
          <a:xfrm>
            <a:off x="411725" y="6596390"/>
            <a:ext cx="72968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Referans: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7606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71" grpId="0" animBg="1"/>
      <p:bldP spid="7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2825" cy="14451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492896"/>
            <a:ext cx="4540225" cy="3504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492896"/>
            <a:ext cx="4553712" cy="3510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2"/>
          <p:cNvGrpSpPr/>
          <p:nvPr/>
        </p:nvGrpSpPr>
        <p:grpSpPr>
          <a:xfrm>
            <a:off x="4606581" y="3329066"/>
            <a:ext cx="4612031" cy="2421613"/>
            <a:chOff x="4606581" y="3329066"/>
            <a:chExt cx="4612031" cy="2421613"/>
          </a:xfrm>
        </p:grpSpPr>
        <p:sp>
          <p:nvSpPr>
            <p:cNvPr id="6" name="Rectangle 92"/>
            <p:cNvSpPr/>
            <p:nvPr/>
          </p:nvSpPr>
          <p:spPr bwMode="auto">
            <a:xfrm>
              <a:off x="6646598" y="4666852"/>
              <a:ext cx="171448" cy="994396"/>
            </a:xfrm>
            <a:prstGeom prst="rect">
              <a:avLst/>
            </a:prstGeom>
            <a:blipFill>
              <a:blip r:embed="rId6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" name="Rectangle 93"/>
            <p:cNvSpPr/>
            <p:nvPr/>
          </p:nvSpPr>
          <p:spPr bwMode="auto">
            <a:xfrm>
              <a:off x="6125317" y="4666852"/>
              <a:ext cx="171448" cy="994396"/>
            </a:xfrm>
            <a:prstGeom prst="rect">
              <a:avLst/>
            </a:prstGeom>
            <a:blipFill>
              <a:blip r:embed="rId6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" name="Rectangle 52"/>
            <p:cNvSpPr/>
            <p:nvPr/>
          </p:nvSpPr>
          <p:spPr bwMode="auto">
            <a:xfrm>
              <a:off x="6091027" y="4666852"/>
              <a:ext cx="34290" cy="994396"/>
            </a:xfrm>
            <a:prstGeom prst="rect">
              <a:avLst/>
            </a:prstGeom>
            <a:solidFill>
              <a:schemeClr val="accent3">
                <a:lumMod val="95000"/>
              </a:schemeClr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9" name="Rectangle 53"/>
            <p:cNvSpPr/>
            <p:nvPr/>
          </p:nvSpPr>
          <p:spPr bwMode="auto">
            <a:xfrm>
              <a:off x="6056738" y="4666852"/>
              <a:ext cx="34290" cy="994396"/>
            </a:xfrm>
            <a:prstGeom prst="rect">
              <a:avLst/>
            </a:prstGeom>
            <a:solidFill>
              <a:schemeClr val="accent3">
                <a:lumMod val="95000"/>
              </a:schemeClr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0" name="Rectangle 54"/>
            <p:cNvSpPr/>
            <p:nvPr/>
          </p:nvSpPr>
          <p:spPr bwMode="auto">
            <a:xfrm>
              <a:off x="6850894" y="4666852"/>
              <a:ext cx="34290" cy="994396"/>
            </a:xfrm>
            <a:prstGeom prst="rect">
              <a:avLst/>
            </a:prstGeom>
            <a:solidFill>
              <a:schemeClr val="accent3">
                <a:lumMod val="95000"/>
              </a:schemeClr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1" name="Rectangle 55"/>
            <p:cNvSpPr/>
            <p:nvPr/>
          </p:nvSpPr>
          <p:spPr bwMode="auto">
            <a:xfrm>
              <a:off x="6816604" y="4666852"/>
              <a:ext cx="34290" cy="994396"/>
            </a:xfrm>
            <a:prstGeom prst="rect">
              <a:avLst/>
            </a:prstGeom>
            <a:solidFill>
              <a:schemeClr val="accent3">
                <a:lumMod val="95000"/>
              </a:schemeClr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grpSp>
          <p:nvGrpSpPr>
            <p:cNvPr id="12" name="Group 60"/>
            <p:cNvGrpSpPr/>
            <p:nvPr/>
          </p:nvGrpSpPr>
          <p:grpSpPr>
            <a:xfrm>
              <a:off x="6125317" y="4735431"/>
              <a:ext cx="171448" cy="68579"/>
              <a:chOff x="5940152" y="2420888"/>
              <a:chExt cx="360040" cy="144016"/>
            </a:xfrm>
          </p:grpSpPr>
          <p:cxnSp>
            <p:nvCxnSpPr>
              <p:cNvPr id="29" name="Straight Connector 89"/>
              <p:cNvCxnSpPr/>
              <p:nvPr/>
            </p:nvCxnSpPr>
            <p:spPr bwMode="auto">
              <a:xfrm>
                <a:off x="5940152" y="2420888"/>
                <a:ext cx="0" cy="144016"/>
              </a:xfrm>
              <a:prstGeom prst="line">
                <a:avLst/>
              </a:prstGeom>
              <a:solidFill>
                <a:srgbClr val="006EC7"/>
              </a:solidFill>
              <a:ln w="1905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0" name="Straight Connector 90"/>
              <p:cNvCxnSpPr/>
              <p:nvPr/>
            </p:nvCxnSpPr>
            <p:spPr bwMode="auto">
              <a:xfrm>
                <a:off x="6300192" y="2420888"/>
                <a:ext cx="0" cy="144016"/>
              </a:xfrm>
              <a:prstGeom prst="line">
                <a:avLst/>
              </a:prstGeom>
              <a:solidFill>
                <a:srgbClr val="006EC7"/>
              </a:solidFill>
              <a:ln w="1905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1" name="Straight Connector 91"/>
              <p:cNvCxnSpPr/>
              <p:nvPr/>
            </p:nvCxnSpPr>
            <p:spPr bwMode="auto">
              <a:xfrm flipH="1">
                <a:off x="5940152" y="2564904"/>
                <a:ext cx="360040" cy="0"/>
              </a:xfrm>
              <a:prstGeom prst="line">
                <a:avLst/>
              </a:prstGeom>
              <a:solidFill>
                <a:srgbClr val="006EC7"/>
              </a:solidFill>
              <a:ln w="1905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3" name="Group 61"/>
            <p:cNvGrpSpPr/>
            <p:nvPr/>
          </p:nvGrpSpPr>
          <p:grpSpPr>
            <a:xfrm>
              <a:off x="6125317" y="5489800"/>
              <a:ext cx="171448" cy="68579"/>
              <a:chOff x="5940152" y="2420888"/>
              <a:chExt cx="360040" cy="144016"/>
            </a:xfrm>
          </p:grpSpPr>
          <p:cxnSp>
            <p:nvCxnSpPr>
              <p:cNvPr id="26" name="Straight Connector 84"/>
              <p:cNvCxnSpPr/>
              <p:nvPr/>
            </p:nvCxnSpPr>
            <p:spPr bwMode="auto">
              <a:xfrm>
                <a:off x="5940152" y="2420888"/>
                <a:ext cx="0" cy="144016"/>
              </a:xfrm>
              <a:prstGeom prst="line">
                <a:avLst/>
              </a:prstGeom>
              <a:solidFill>
                <a:srgbClr val="006EC7"/>
              </a:solidFill>
              <a:ln w="1905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" name="Straight Connector 85"/>
              <p:cNvCxnSpPr/>
              <p:nvPr/>
            </p:nvCxnSpPr>
            <p:spPr bwMode="auto">
              <a:xfrm>
                <a:off x="6300192" y="2420888"/>
                <a:ext cx="0" cy="144016"/>
              </a:xfrm>
              <a:prstGeom prst="line">
                <a:avLst/>
              </a:prstGeom>
              <a:solidFill>
                <a:srgbClr val="006EC7"/>
              </a:solidFill>
              <a:ln w="1905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8" name="Straight Connector 88"/>
              <p:cNvCxnSpPr/>
              <p:nvPr/>
            </p:nvCxnSpPr>
            <p:spPr bwMode="auto">
              <a:xfrm flipH="1">
                <a:off x="5940152" y="2564904"/>
                <a:ext cx="360040" cy="0"/>
              </a:xfrm>
              <a:prstGeom prst="line">
                <a:avLst/>
              </a:prstGeom>
              <a:solidFill>
                <a:srgbClr val="006EC7"/>
              </a:solidFill>
              <a:ln w="1905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4" name="Group 62"/>
            <p:cNvGrpSpPr/>
            <p:nvPr/>
          </p:nvGrpSpPr>
          <p:grpSpPr>
            <a:xfrm>
              <a:off x="6645157" y="4735431"/>
              <a:ext cx="171448" cy="68579"/>
              <a:chOff x="5940152" y="2420888"/>
              <a:chExt cx="360040" cy="144016"/>
            </a:xfrm>
          </p:grpSpPr>
          <p:cxnSp>
            <p:nvCxnSpPr>
              <p:cNvPr id="23" name="Straight Connector 75"/>
              <p:cNvCxnSpPr/>
              <p:nvPr/>
            </p:nvCxnSpPr>
            <p:spPr bwMode="auto">
              <a:xfrm>
                <a:off x="5940152" y="2420888"/>
                <a:ext cx="0" cy="144016"/>
              </a:xfrm>
              <a:prstGeom prst="line">
                <a:avLst/>
              </a:prstGeom>
              <a:solidFill>
                <a:srgbClr val="006EC7"/>
              </a:solidFill>
              <a:ln w="1905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4" name="Straight Connector 76"/>
              <p:cNvCxnSpPr/>
              <p:nvPr/>
            </p:nvCxnSpPr>
            <p:spPr bwMode="auto">
              <a:xfrm>
                <a:off x="6300192" y="2420888"/>
                <a:ext cx="0" cy="144016"/>
              </a:xfrm>
              <a:prstGeom prst="line">
                <a:avLst/>
              </a:prstGeom>
              <a:solidFill>
                <a:srgbClr val="006EC7"/>
              </a:solidFill>
              <a:ln w="1905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5" name="Straight Connector 78"/>
              <p:cNvCxnSpPr/>
              <p:nvPr/>
            </p:nvCxnSpPr>
            <p:spPr bwMode="auto">
              <a:xfrm flipH="1">
                <a:off x="5940152" y="2564904"/>
                <a:ext cx="360040" cy="0"/>
              </a:xfrm>
              <a:prstGeom prst="line">
                <a:avLst/>
              </a:prstGeom>
              <a:solidFill>
                <a:srgbClr val="006EC7"/>
              </a:solidFill>
              <a:ln w="1905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5" name="Group 64"/>
            <p:cNvGrpSpPr/>
            <p:nvPr/>
          </p:nvGrpSpPr>
          <p:grpSpPr>
            <a:xfrm>
              <a:off x="6645157" y="5489800"/>
              <a:ext cx="171448" cy="68579"/>
              <a:chOff x="5940152" y="2420888"/>
              <a:chExt cx="360040" cy="144016"/>
            </a:xfrm>
          </p:grpSpPr>
          <p:cxnSp>
            <p:nvCxnSpPr>
              <p:cNvPr id="20" name="Straight Connector 65"/>
              <p:cNvCxnSpPr/>
              <p:nvPr/>
            </p:nvCxnSpPr>
            <p:spPr bwMode="auto">
              <a:xfrm>
                <a:off x="5940152" y="2420888"/>
                <a:ext cx="0" cy="144016"/>
              </a:xfrm>
              <a:prstGeom prst="line">
                <a:avLst/>
              </a:prstGeom>
              <a:solidFill>
                <a:srgbClr val="006EC7"/>
              </a:solidFill>
              <a:ln w="1905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1" name="Straight Connector 73"/>
              <p:cNvCxnSpPr/>
              <p:nvPr/>
            </p:nvCxnSpPr>
            <p:spPr bwMode="auto">
              <a:xfrm>
                <a:off x="6300192" y="2420888"/>
                <a:ext cx="0" cy="144016"/>
              </a:xfrm>
              <a:prstGeom prst="line">
                <a:avLst/>
              </a:prstGeom>
              <a:solidFill>
                <a:srgbClr val="006EC7"/>
              </a:solidFill>
              <a:ln w="1905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2" name="Straight Connector 74"/>
              <p:cNvCxnSpPr/>
              <p:nvPr/>
            </p:nvCxnSpPr>
            <p:spPr bwMode="auto">
              <a:xfrm flipH="1">
                <a:off x="5940152" y="2564904"/>
                <a:ext cx="360040" cy="0"/>
              </a:xfrm>
              <a:prstGeom prst="line">
                <a:avLst/>
              </a:prstGeom>
              <a:solidFill>
                <a:srgbClr val="006EC7"/>
              </a:solidFill>
              <a:ln w="1905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16" name="TextBox 57"/>
            <p:cNvSpPr txBox="1"/>
            <p:nvPr/>
          </p:nvSpPr>
          <p:spPr>
            <a:xfrm>
              <a:off x="7020272" y="4581128"/>
              <a:ext cx="2198340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yriad Pro Light Cond" pitchFamily="34" charset="0"/>
                  <a:ea typeface="+mn-ea"/>
                  <a:cs typeface="+mn-cs"/>
                </a:rPr>
                <a:t>2</a:t>
              </a:r>
              <a:r>
                <a:rPr kumimoji="0" lang="da-DK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yriad Pro Light Cond" pitchFamily="34" charset="0"/>
                  <a:ea typeface="+mn-ea"/>
                  <a:cs typeface="+mn-cs"/>
                </a:rPr>
                <a:t> x </a:t>
              </a:r>
              <a:r>
                <a:rPr kumimoji="0" lang="tr-T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yriad Pro Light Cond" pitchFamily="34" charset="0"/>
                  <a:ea typeface="+mn-ea"/>
                  <a:cs typeface="+mn-cs"/>
                </a:rPr>
                <a:t>12,5 mm ağır Alçıpan +</a:t>
              </a:r>
              <a:r>
                <a:rPr kumimoji="0" lang="da-DK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yriad Pro Light Cond" pitchFamily="34" charset="0"/>
                  <a:ea typeface="+mn-ea"/>
                  <a:cs typeface="+mn-cs"/>
                </a:rPr>
                <a:t> 20 </a:t>
              </a:r>
              <a:r>
                <a:rPr kumimoji="0" lang="tr-T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yriad Pro Light Cond" pitchFamily="34" charset="0"/>
                  <a:ea typeface="+mn-ea"/>
                  <a:cs typeface="+mn-cs"/>
                </a:rPr>
                <a:t>c</a:t>
              </a:r>
              <a:r>
                <a:rPr kumimoji="0" lang="da-DK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yriad Pro Light Cond" pitchFamily="34" charset="0"/>
                  <a:ea typeface="+mn-ea"/>
                  <a:cs typeface="+mn-cs"/>
                </a:rPr>
                <a:t>m </a:t>
              </a:r>
              <a:r>
                <a:rPr kumimoji="0" lang="tr-T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yriad Pro Light Cond" pitchFamily="34" charset="0"/>
                  <a:ea typeface="+mn-ea"/>
                  <a:cs typeface="+mn-cs"/>
                </a:rPr>
                <a:t>boşluk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yriad Pro Light Cond" pitchFamily="34" charset="0"/>
                  <a:ea typeface="+mn-ea"/>
                  <a:cs typeface="+mn-cs"/>
                </a:rPr>
                <a:t>+ mineral yün</a:t>
              </a:r>
              <a:endPara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 Light Cond" pitchFamily="34" charset="0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yriad Pro Light Cond" pitchFamily="34" charset="0"/>
                  <a:ea typeface="+mn-ea"/>
                  <a:cs typeface="+mn-cs"/>
                </a:rPr>
                <a:t>R’</a:t>
              </a:r>
              <a:r>
                <a:rPr kumimoji="0" lang="da-DK" sz="1400" b="0" i="0" u="none" strike="noStrike" kern="1200" cap="none" spc="0" normalizeH="0" baseline="-2500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yriad Pro Light Cond" pitchFamily="34" charset="0"/>
                  <a:ea typeface="+mn-ea"/>
                  <a:cs typeface="+mn-cs"/>
                </a:rPr>
                <a:t>w</a:t>
              </a:r>
              <a:r>
                <a:rPr kumimoji="0" lang="da-DK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yriad Pro Light Cond" pitchFamily="34" charset="0"/>
                  <a:ea typeface="+mn-ea"/>
                  <a:cs typeface="+mn-cs"/>
                </a:rPr>
                <a:t> = 63 dB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yriad Pro Light Cond" pitchFamily="34" charset="0"/>
                  <a:ea typeface="+mn-ea"/>
                  <a:cs typeface="+mn-cs"/>
                </a:rPr>
                <a:t>100 kg/m</a:t>
              </a:r>
              <a:r>
                <a:rPr kumimoji="0" lang="da-DK" sz="14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yriad Pro Light Cond" pitchFamily="34" charset="0"/>
                  <a:ea typeface="+mn-ea"/>
                  <a:cs typeface="+mn-cs"/>
                </a:rPr>
                <a:t>2</a:t>
              </a:r>
            </a:p>
          </p:txBody>
        </p:sp>
        <p:cxnSp>
          <p:nvCxnSpPr>
            <p:cNvPr id="17" name="Straight Arrow Connector 59"/>
            <p:cNvCxnSpPr/>
            <p:nvPr/>
          </p:nvCxnSpPr>
          <p:spPr bwMode="auto">
            <a:xfrm flipH="1" flipV="1">
              <a:off x="4606581" y="3329066"/>
              <a:ext cx="1234424" cy="1835352"/>
            </a:xfrm>
            <a:prstGeom prst="straightConnector1">
              <a:avLst/>
            </a:prstGeom>
            <a:solidFill>
              <a:srgbClr val="006EC7"/>
            </a:solidFill>
            <a:ln w="127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oval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" name="Rectangle 94"/>
            <p:cNvSpPr/>
            <p:nvPr/>
          </p:nvSpPr>
          <p:spPr bwMode="auto">
            <a:xfrm>
              <a:off x="6022448" y="4666852"/>
              <a:ext cx="34290" cy="994396"/>
            </a:xfrm>
            <a:prstGeom prst="rect">
              <a:avLst/>
            </a:prstGeom>
            <a:solidFill>
              <a:schemeClr val="accent3">
                <a:lumMod val="95000"/>
              </a:schemeClr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9" name="Rectangle 95"/>
            <p:cNvSpPr/>
            <p:nvPr/>
          </p:nvSpPr>
          <p:spPr bwMode="auto">
            <a:xfrm>
              <a:off x="6885184" y="4666852"/>
              <a:ext cx="34290" cy="994396"/>
            </a:xfrm>
            <a:prstGeom prst="rect">
              <a:avLst/>
            </a:prstGeom>
            <a:solidFill>
              <a:schemeClr val="accent3">
                <a:lumMod val="95000"/>
              </a:schemeClr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sp>
        <p:nvSpPr>
          <p:cNvPr id="32" name="TextBox 1"/>
          <p:cNvSpPr txBox="1"/>
          <p:nvPr/>
        </p:nvSpPr>
        <p:spPr>
          <a:xfrm>
            <a:off x="307876" y="1447800"/>
            <a:ext cx="67665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 Light Cond" pitchFamily="34" charset="0"/>
                <a:ea typeface="+mn-ea"/>
                <a:cs typeface="+mn-cs"/>
              </a:rPr>
              <a:t>Kompozit</a:t>
            </a:r>
            <a:r>
              <a:rPr kumimoji="0" lang="tr-T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 Light Cond" pitchFamily="34" charset="0"/>
                <a:ea typeface="+mn-ea"/>
                <a:cs typeface="+mn-cs"/>
              </a:rPr>
              <a:t> sistemler ile ses yalıtımı</a:t>
            </a:r>
            <a:r>
              <a:rPr kumimoji="0" lang="da-DK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 Light Cond" pitchFamily="34" charset="0"/>
                <a:ea typeface="+mn-ea"/>
                <a:cs typeface="+mn-cs"/>
              </a:rPr>
              <a:t>?</a:t>
            </a:r>
          </a:p>
        </p:txBody>
      </p:sp>
      <p:pic>
        <p:nvPicPr>
          <p:cNvPr id="33" name="Resim 32"/>
          <p:cNvPicPr/>
          <p:nvPr/>
        </p:nvPicPr>
        <p:blipFill>
          <a:blip r:embed="rId7"/>
          <a:stretch>
            <a:fillRect/>
          </a:stretch>
        </p:blipFill>
        <p:spPr>
          <a:xfrm>
            <a:off x="1075530" y="6543675"/>
            <a:ext cx="1056482" cy="314325"/>
          </a:xfrm>
          <a:prstGeom prst="rect">
            <a:avLst/>
          </a:prstGeom>
        </p:spPr>
      </p:pic>
      <p:sp>
        <p:nvSpPr>
          <p:cNvPr id="34" name="Metin kutusu 33"/>
          <p:cNvSpPr txBox="1"/>
          <p:nvPr/>
        </p:nvSpPr>
        <p:spPr>
          <a:xfrm>
            <a:off x="411725" y="6596390"/>
            <a:ext cx="72968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Referans: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6776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227</Words>
  <Application>Microsoft Office PowerPoint</Application>
  <PresentationFormat>Custom</PresentationFormat>
  <Paragraphs>105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MS PGothic</vt:lpstr>
      <vt:lpstr>Arial</vt:lpstr>
      <vt:lpstr>Calibri</vt:lpstr>
      <vt:lpstr>Futura</vt:lpstr>
      <vt:lpstr>Myriad Pro Light Cond</vt:lpstr>
      <vt:lpstr>Wingdings</vt:lpstr>
      <vt:lpstr>Office Theme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izolasyon dünyası</dc:creator>
  <cp:lastModifiedBy>Burak</cp:lastModifiedBy>
  <cp:revision>27</cp:revision>
  <dcterms:created xsi:type="dcterms:W3CDTF">2006-08-16T00:00:00Z</dcterms:created>
  <dcterms:modified xsi:type="dcterms:W3CDTF">2017-04-27T08:11:30Z</dcterms:modified>
</cp:coreProperties>
</file>