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60"/>
  </p:normalViewPr>
  <p:slideViewPr>
    <p:cSldViewPr>
      <p:cViewPr varScale="1">
        <p:scale>
          <a:sx n="92" d="100"/>
          <a:sy n="92" d="100"/>
        </p:scale>
        <p:origin x="102" y="318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27DC-2839-4F65-8935-157823D6B4D7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912D-2EB8-46BA-BB80-5F866F5347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696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E541-FC1A-4EF3-815C-C32451A70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98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97CF-9359-491B-8F04-0A1C13919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08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B49E-080E-41E9-860E-A52C20B74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28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C69E-16B1-4928-91A1-9901D37D2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95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BC09-3D23-4FE3-8478-257BB7B263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54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B292-085A-4345-9967-A54E0465D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9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D672-18BA-4698-B082-475E2AC2D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08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5883-4BA3-45FD-81F5-FB7B59461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00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6922-1443-4203-8EF1-627398956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0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21B7-7D81-47A3-84C7-585BBEFC4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42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95C4-B8C1-4C63-B7C0-6D3501F45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90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95141" y="274638"/>
            <a:ext cx="89125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95141" y="1600201"/>
            <a:ext cx="8912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2D9D41-EFB6-4B07-AE73-8B0CF2174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8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25" y="1196976"/>
            <a:ext cx="7632700" cy="7921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Malzeme deneyleri/beyan (</a:t>
            </a:r>
            <a:r>
              <a:rPr lang="tr-TR" alt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DoP</a:t>
            </a:r>
            <a:r>
              <a:rPr lang="tr-TR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)</a:t>
            </a:r>
            <a:endParaRPr lang="tr-TR" alt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73276"/>
            <a:ext cx="266541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E9C72236-EA48-4B3B-A2DB-4A92986BB242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10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7" y="2133600"/>
            <a:ext cx="46942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7" y="4497388"/>
            <a:ext cx="53609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xfrm>
            <a:off x="6932612" y="645318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2CC0702D-412A-4585-BD96-3E075A95ED2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11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3122614"/>
            <a:ext cx="16605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7" y="1295401"/>
            <a:ext cx="12906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287463"/>
            <a:ext cx="10588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87463"/>
            <a:ext cx="17319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1" y="5330825"/>
            <a:ext cx="12668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4887914"/>
            <a:ext cx="11509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103813"/>
            <a:ext cx="828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280025"/>
            <a:ext cx="2374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1201738"/>
            <a:ext cx="7334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1" y="2946401"/>
            <a:ext cx="1120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Dirsek Bağlayıcısı 5"/>
          <p:cNvCxnSpPr>
            <a:stCxn id="25603" idx="2"/>
          </p:cNvCxnSpPr>
          <p:nvPr/>
        </p:nvCxnSpPr>
        <p:spPr>
          <a:xfrm rot="16200000" flipH="1">
            <a:off x="4141787" y="2641600"/>
            <a:ext cx="1219200" cy="1263650"/>
          </a:xfrm>
          <a:prstGeom prst="bentConnector2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4772026" y="1792288"/>
            <a:ext cx="617537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endCxn id="25614" idx="1"/>
          </p:cNvCxnSpPr>
          <p:nvPr/>
        </p:nvCxnSpPr>
        <p:spPr>
          <a:xfrm>
            <a:off x="7043738" y="3414713"/>
            <a:ext cx="760413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>
            <a:stCxn id="25614" idx="0"/>
          </p:cNvCxnSpPr>
          <p:nvPr/>
        </p:nvCxnSpPr>
        <p:spPr>
          <a:xfrm flipH="1" flipV="1">
            <a:off x="8364537" y="2382838"/>
            <a:ext cx="0" cy="5635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>
            <a:endCxn id="25603" idx="1"/>
          </p:cNvCxnSpPr>
          <p:nvPr/>
        </p:nvCxnSpPr>
        <p:spPr>
          <a:xfrm>
            <a:off x="2647951" y="1979613"/>
            <a:ext cx="827087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ğri Bağlayıcı 18"/>
          <p:cNvCxnSpPr/>
          <p:nvPr/>
        </p:nvCxnSpPr>
        <p:spPr>
          <a:xfrm rot="5400000">
            <a:off x="1751806" y="3342481"/>
            <a:ext cx="2654300" cy="1296988"/>
          </a:xfrm>
          <a:prstGeom prst="curvedConnector3">
            <a:avLst>
              <a:gd name="adj1" fmla="val 79323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1206500" y="4714875"/>
            <a:ext cx="0" cy="5651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2430463" y="5788026"/>
            <a:ext cx="504825" cy="17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4119562" y="5537200"/>
            <a:ext cx="960438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Ok Bağlayıcısı 47"/>
          <p:cNvCxnSpPr>
            <a:stCxn id="25609" idx="3"/>
          </p:cNvCxnSpPr>
          <p:nvPr/>
        </p:nvCxnSpPr>
        <p:spPr>
          <a:xfrm>
            <a:off x="6365875" y="5889625"/>
            <a:ext cx="436562" cy="793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1495426" y="765175"/>
            <a:ext cx="6624637" cy="4635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Yapı malzemeleri belgelendirme süreçleri</a:t>
            </a:r>
            <a:endParaRPr kumimoji="0" lang="tr-T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6" name="Metin kutusu 35"/>
          <p:cNvSpPr txBox="1">
            <a:spLocks noChangeArrowheads="1"/>
          </p:cNvSpPr>
          <p:nvPr/>
        </p:nvSpPr>
        <p:spPr bwMode="auto">
          <a:xfrm>
            <a:off x="5732463" y="6545264"/>
            <a:ext cx="284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tr-TR" alt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Piyasa gözetim ve denetimi</a:t>
            </a: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Dikdörtgen 5"/>
          <p:cNvSpPr>
            <a:spLocks noChangeArrowheads="1"/>
          </p:cNvSpPr>
          <p:nvPr/>
        </p:nvSpPr>
        <p:spPr bwMode="auto">
          <a:xfrm>
            <a:off x="1063625" y="117792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tr-T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cs typeface="Arial" charset="0"/>
              </a:rPr>
              <a:t>Son sözler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16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68667854-6DCD-4ECB-97A9-06009D381B5E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12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3317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700214"/>
            <a:ext cx="83820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4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40654AED-8E8C-4E34-BD9B-63C81D53468F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13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Dikdörtgen 5"/>
          <p:cNvSpPr>
            <a:spLocks noChangeArrowheads="1"/>
          </p:cNvSpPr>
          <p:nvPr/>
        </p:nvSpPr>
        <p:spPr bwMode="auto">
          <a:xfrm>
            <a:off x="3079750" y="36449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tr-T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cs typeface="Arial" charset="0"/>
              </a:rPr>
              <a:t>İlginiz için teşekkürler…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4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162" y="2536737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Atila ERENLER</a:t>
            </a:r>
            <a:endParaRPr kumimoji="0" lang="tr-TR" sz="5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12" y="3199214"/>
            <a:ext cx="975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Çevre ve Şehircilik Bakanlığı Mesleki Hizmetler Genel </a:t>
            </a:r>
            <a:r>
              <a:rPr kumimoji="0" lang="tr-TR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Müd</a:t>
            </a:r>
            <a:r>
              <a:rPr kumimoji="0" lang="tr-TR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Yrd.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721661"/>
            <a:ext cx="9902825" cy="2136339"/>
          </a:xfrm>
          <a:prstGeom prst="rect">
            <a:avLst/>
          </a:prstGeom>
          <a:solidFill>
            <a:srgbClr val="64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43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50963" y="2536826"/>
            <a:ext cx="6778625" cy="3484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sz="2800" b="1" dirty="0">
                <a:solidFill>
                  <a:schemeClr val="accent3">
                    <a:lumMod val="50000"/>
                  </a:schemeClr>
                </a:solidFill>
              </a:rPr>
              <a:t>Sunum planı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Ülkemizde yapı mevzuatı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Yapı malzemeleri ve ses yalıtımı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/>
              <a:t>Yapıların gürültüden korunması</a:t>
            </a:r>
          </a:p>
        </p:txBody>
      </p:sp>
      <p:sp>
        <p:nvSpPr>
          <p:cNvPr id="409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2018D81A-8349-416F-8A3E-F597CC6303DA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40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26988"/>
            <a:ext cx="914400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1863725"/>
            <a:ext cx="818515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28415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2" y="1284288"/>
            <a:ext cx="8229600" cy="48895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en-US" sz="3200" b="1" dirty="0">
                <a:solidFill>
                  <a:schemeClr val="accent3">
                    <a:lumMod val="50000"/>
                  </a:schemeClr>
                </a:solidFill>
              </a:rPr>
              <a:t>Yapı Sektörü</a:t>
            </a:r>
            <a:endParaRPr lang="tr-TR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79476" y="1863725"/>
            <a:ext cx="2808287" cy="4897438"/>
          </a:xfrm>
          <a:solidFill>
            <a:schemeClr val="bg1">
              <a:alpha val="88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en-US" dirty="0"/>
              <a:t>350 binden fazla kayıtlı müteahhit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2.000’e yakın yapı denetim kuruluşu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30.000 civarında denetçi  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70.000 civarında şantiye şefi</a:t>
            </a:r>
            <a:endParaRPr lang="tr-TR" altLang="en-US" sz="2800" dirty="0"/>
          </a:p>
        </p:txBody>
      </p:sp>
      <p:sp>
        <p:nvSpPr>
          <p:cNvPr id="5126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xfrm>
            <a:off x="7377112" y="639603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3E97CD31-16AC-4247-B572-24C455D1A9A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4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4375151" y="4072215"/>
            <a:ext cx="4752975" cy="369332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446588" y="3284539"/>
            <a:ext cx="2879725" cy="2879725"/>
            <a:chOff x="2154" y="1979"/>
            <a:chExt cx="1814" cy="1633"/>
          </a:xfrm>
        </p:grpSpPr>
        <p:sp>
          <p:nvSpPr>
            <p:cNvPr id="6165" name="Rectangle 17" descr="Çim parçası"/>
            <p:cNvSpPr>
              <a:spLocks noChangeArrowheads="1"/>
            </p:cNvSpPr>
            <p:nvPr/>
          </p:nvSpPr>
          <p:spPr bwMode="auto">
            <a:xfrm>
              <a:off x="2154" y="1979"/>
              <a:ext cx="1814" cy="163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22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2200" y="1979"/>
              <a:ext cx="72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  <a:cs typeface="Arial" charset="0"/>
                </a:rPr>
                <a:t>Tarım alanları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959476" y="3431611"/>
            <a:ext cx="3563937" cy="1108610"/>
            <a:chOff x="3742" y="1903"/>
            <a:chExt cx="1860" cy="712"/>
          </a:xfrm>
        </p:grpSpPr>
        <p:sp>
          <p:nvSpPr>
            <p:cNvPr id="6163" name="AutoShape 20" descr="Açık dikey"/>
            <p:cNvSpPr>
              <a:spLocks noChangeArrowheads="1"/>
            </p:cNvSpPr>
            <p:nvPr/>
          </p:nvSpPr>
          <p:spPr bwMode="auto">
            <a:xfrm>
              <a:off x="3742" y="2144"/>
              <a:ext cx="1860" cy="471"/>
            </a:xfrm>
            <a:prstGeom prst="diamond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513" y="1903"/>
              <a:ext cx="94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  <a:cs typeface="Arial" charset="0"/>
                </a:rPr>
                <a:t>şehirleşme</a:t>
              </a: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6680201" y="2708275"/>
            <a:ext cx="947737" cy="3077578"/>
            <a:chOff x="3925" y="1134"/>
            <a:chExt cx="649" cy="3068"/>
          </a:xfrm>
        </p:grpSpPr>
        <p:sp>
          <p:nvSpPr>
            <p:cNvPr id="6161" name="Rectangle 24" descr="Granit"/>
            <p:cNvSpPr>
              <a:spLocks noChangeArrowheads="1"/>
            </p:cNvSpPr>
            <p:nvPr/>
          </p:nvSpPr>
          <p:spPr bwMode="auto">
            <a:xfrm rot="5400000">
              <a:off x="2585" y="2556"/>
              <a:ext cx="3039" cy="253"/>
            </a:xfrm>
            <a:prstGeom prst="rect">
              <a:avLst/>
            </a:prstGeom>
            <a:blipFill dpi="0" rotWithShape="1">
              <a:blip r:embed="rId5">
                <a:alphaModFix amt="48000"/>
              </a:blip>
              <a:srcRect/>
              <a:tile tx="0" ty="0" sx="100000" sy="100000" flip="none" algn="tl"/>
            </a:blipFill>
            <a:ln w="38100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3925" y="1134"/>
              <a:ext cx="649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  <a:cs typeface="Arial" charset="0"/>
                </a:rPr>
                <a:t>ulaşım</a:t>
              </a:r>
            </a:p>
          </p:txBody>
        </p:sp>
      </p:grp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6103938" y="4034023"/>
            <a:ext cx="2447925" cy="733059"/>
            <a:chOff x="3198" y="1692"/>
            <a:chExt cx="1542" cy="552"/>
          </a:xfrm>
        </p:grpSpPr>
        <p:sp>
          <p:nvSpPr>
            <p:cNvPr id="6159" name="AutoShape 31" descr="Büyük kılavuz"/>
            <p:cNvSpPr>
              <a:spLocks noChangeArrowheads="1"/>
            </p:cNvSpPr>
            <p:nvPr/>
          </p:nvSpPr>
          <p:spPr bwMode="auto">
            <a:xfrm>
              <a:off x="3198" y="1692"/>
              <a:ext cx="1542" cy="552"/>
            </a:xfrm>
            <a:prstGeom prst="triangle">
              <a:avLst>
                <a:gd name="adj" fmla="val 50000"/>
              </a:avLst>
            </a:prstGeom>
            <a:blipFill dpi="0" rotWithShape="0">
              <a:blip r:embed="rId6"/>
              <a:srcRect/>
              <a:tile tx="0" ty="0" sx="100000" sy="100000" flip="none" algn="tl"/>
            </a:blipFill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726" y="1733"/>
              <a:ext cx="74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  <a:cs typeface="Arial" charset="0"/>
                </a:rPr>
                <a:t>yapılaşma</a:t>
              </a:r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6350000" y="5402448"/>
            <a:ext cx="1581150" cy="714610"/>
            <a:chOff x="2949" y="2266"/>
            <a:chExt cx="1225" cy="737"/>
          </a:xfrm>
        </p:grpSpPr>
        <p:sp>
          <p:nvSpPr>
            <p:cNvPr id="6157" name="Oval 34" descr="Anahatlı elmas"/>
            <p:cNvSpPr>
              <a:spLocks noChangeArrowheads="1"/>
            </p:cNvSpPr>
            <p:nvPr/>
          </p:nvSpPr>
          <p:spPr bwMode="auto">
            <a:xfrm>
              <a:off x="2949" y="2266"/>
              <a:ext cx="1225" cy="536"/>
            </a:xfrm>
            <a:prstGeom prst="ellips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3242" y="2349"/>
              <a:ext cx="901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  <a:cs typeface="Arial" charset="0"/>
                </a:rPr>
                <a:t>Korunan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itchFamily="34" charset="0"/>
                  <a:cs typeface="Arial" charset="0"/>
                </a:rPr>
                <a:t> alanlar</a:t>
              </a:r>
            </a:p>
          </p:txBody>
        </p:sp>
      </p:grpSp>
      <p:sp>
        <p:nvSpPr>
          <p:cNvPr id="615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E6F6D231-4515-43FD-BAA5-A2E7A32B3EDC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5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478337" y="2354264"/>
            <a:ext cx="1625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cs typeface="Arial" charset="0"/>
              </a:rPr>
              <a:t>Çevre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1268413"/>
            <a:ext cx="8208963" cy="792162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Yapı(</a:t>
            </a:r>
            <a:r>
              <a:rPr lang="tr-TR" alt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laşma</a:t>
            </a:r>
            <a: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) mevzuatı temel esaslar</a:t>
            </a:r>
            <a:b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tr-TR" alt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Less</a:t>
            </a:r>
            <a: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 is </a:t>
            </a:r>
            <a:r>
              <a:rPr lang="tr-TR" alt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More</a:t>
            </a:r>
            <a: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)</a:t>
            </a:r>
            <a:endParaRPr lang="tr-TR" altLang="en-US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74700" y="2005014"/>
            <a:ext cx="3529012" cy="4548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Zamanımızın %90’ı binalarda geçiyor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Amaç: Asgari güvenlik, koruma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Tx/>
              <a:buNone/>
              <a:tabLst/>
              <a:defRPr/>
            </a:pP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Proje büyüklükleri ile orantılı, diğer mevzuatla uyumlu, şeffaf, açık-anlaşılabilir, uygulanabilir.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tr-TR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Yöntemler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Tx/>
              <a:buNone/>
              <a:tabLst/>
              <a:defRPr/>
            </a:pP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Performansa dayalı (olasılık)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Tx/>
              <a:buNone/>
              <a:tabLst/>
              <a:defRPr/>
            </a:pP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Kesin yöntemler (reçete)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Tam kabul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Tx/>
              <a:buNone/>
              <a:tabLst/>
              <a:defRPr/>
            </a:pP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Kısmi kabul/deney</a:t>
            </a:r>
            <a:endParaRPr kumimoji="0" lang="tr-T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7" y="1171575"/>
            <a:ext cx="8229600" cy="490538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en-US" sz="2800" b="1" dirty="0">
                <a:solidFill>
                  <a:schemeClr val="accent3">
                    <a:lumMod val="50000"/>
                  </a:schemeClr>
                </a:solidFill>
              </a:rPr>
              <a:t>Yapı Malzemeleri Yönetmeliği 305/2011/AB</a:t>
            </a:r>
            <a:endParaRPr lang="tr-TR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820863"/>
            <a:ext cx="79486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28415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69963" y="1820863"/>
            <a:ext cx="3095625" cy="504031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450’den fazla </a:t>
            </a:r>
            <a:r>
              <a:rPr kumimoji="0" lang="tr-T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</a:t>
            </a:r>
            <a:endParaRPr kumimoji="0" lang="tr-T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Mekanik dayanım ve </a:t>
            </a:r>
            <a:r>
              <a:rPr kumimoji="0" lang="tr-T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stabilite</a:t>
            </a:r>
            <a:endParaRPr kumimoji="0" lang="tr-T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Deprem Y, TS 500..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Enerjiden tasarruf ve ısı muhafazası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Binalarda Enerji Performans Y, TS 825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Yangın durumda emniyet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Yangın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4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xfrm>
            <a:off x="7065962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5D00B719-4F92-4C2F-B753-CFCB15D9875F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6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15013" y="1844676"/>
            <a:ext cx="3097213" cy="504031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Hijyen, sağlık ve çevre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Kullanımda erişilebilirlik ve güvenlik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Gürültüye karşı koruma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Doğal kaynakların sürdürülebilir kullanımı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LCA, Yeşil bina, </a:t>
            </a:r>
            <a:r>
              <a:rPr kumimoji="0" lang="tr-T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</a:t>
            </a:r>
            <a:r>
              <a:rPr kumimoji="0" lang="tr-T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-etiket….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1268413"/>
            <a:ext cx="8208963" cy="792162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Binalarda Ses Yalıtımı ve Gürültü Kontrolü </a:t>
            </a:r>
            <a:b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tr-TR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charset="0"/>
              </a:rPr>
              <a:t>Yönetmelik Taslağı</a:t>
            </a:r>
            <a:endParaRPr lang="tr-TR" altLang="en-US" sz="2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1206501" y="2182813"/>
            <a:ext cx="3024187" cy="4487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Kapsam (yeni/esaslı tadilat)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Konut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Eğitim yapıları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Sağlık yapıları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Kapsam dışı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Özel akustik tasarım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87900" y="2133601"/>
            <a:ext cx="4392612" cy="4106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İçerik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Tasarım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Kullanım amacı, gürültü kaynakları, akustik uzman/sertifika programları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Malzeme - İşçilik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Sistem performansı, </a:t>
            </a: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rPr>
              <a:t>denenmiş detay</a:t>
            </a: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, deney, akustik beyan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Denetim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rPr>
              <a:t>Kontrol föyleri</a:t>
            </a: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, yalıtım vizesi, yerinde test</a:t>
            </a:r>
          </a:p>
        </p:txBody>
      </p:sp>
      <p:sp>
        <p:nvSpPr>
          <p:cNvPr id="8198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08E0B602-4857-4BEB-9D35-8937BA4B6055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7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890587" y="1347788"/>
            <a:ext cx="8066088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tr-T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Akustik Proje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0" lang="tr-T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İmar mevzuatı ilişkisi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charset="0"/>
              <a:buNone/>
              <a:tabLst/>
              <a:defRPr/>
            </a:pPr>
            <a:endParaRPr kumimoji="0" lang="tr-T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charset="0"/>
              <a:buNone/>
              <a:tabLst/>
              <a:defRPr/>
            </a:pPr>
            <a:r>
              <a:rPr kumimoji="0" lang="tr-T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Mimari akustik rapor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Bodrum katı ve çatı arası dışında en çok dört katlı konutlar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Akustik proje (akustik uzman)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Kamuya açık mekanların bulunduğu ve farklı kullanımları içeren binalar,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Konser ve dinleme salonları gibi özel akustik tasarım gerektiren kullanımları içeren binalar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r-T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A veya B akustik performans sınıfını hedefleyen binalar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21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5935F911-4F25-411E-AFE6-F8319C754D57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8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1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-635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ikdörtgen 1"/>
          <p:cNvSpPr>
            <a:spLocks noChangeArrowheads="1"/>
          </p:cNvSpPr>
          <p:nvPr/>
        </p:nvSpPr>
        <p:spPr bwMode="auto">
          <a:xfrm>
            <a:off x="1495425" y="1196976"/>
            <a:ext cx="6354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tr-T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Akustik Uzmanlık Sertifika Programı</a:t>
            </a:r>
          </a:p>
        </p:txBody>
      </p:sp>
      <p:sp>
        <p:nvSpPr>
          <p:cNvPr id="12291" name="Dikdörtgen 2"/>
          <p:cNvSpPr>
            <a:spLocks noChangeArrowheads="1"/>
          </p:cNvSpPr>
          <p:nvPr/>
        </p:nvSpPr>
        <p:spPr bwMode="auto">
          <a:xfrm>
            <a:off x="892176" y="1758950"/>
            <a:ext cx="7559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C1-  Bina Akustiği Sertifika Programı Süreleri 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C1-A</a:t>
            </a: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Temel Bina Akustiği Kavramları-38 Saat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C1-B </a:t>
            </a: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Bina Akustiği Hesaplamaları-38 Saat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Tx/>
              <a:buNone/>
              <a:tabLst/>
              <a:defRPr/>
            </a:pPr>
            <a:r>
              <a:rPr kumimoji="0" lang="tr-T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C1-C </a:t>
            </a: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Bina Akustiği Ölçümleri - 40 Saat  </a:t>
            </a:r>
            <a:r>
              <a:rPr kumimoji="0" lang="tr-T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Önşart</a:t>
            </a:r>
            <a:r>
              <a:rPr kumimoji="0" lang="tr-TR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 C1-A ve C1-B’yi almış olmak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3575050"/>
            <a:ext cx="6092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fld id="{FE9DFFB3-FBE2-4E4E-8B15-FFC9F09ACBC9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t>9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2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321</Words>
  <Application>Microsoft Office PowerPoint</Application>
  <PresentationFormat>Custom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Office Theme</vt:lpstr>
      <vt:lpstr>Ofis Teması</vt:lpstr>
      <vt:lpstr> </vt:lpstr>
      <vt:lpstr>PowerPoint Presentation</vt:lpstr>
      <vt:lpstr>PowerPoint Presentation</vt:lpstr>
      <vt:lpstr>Yapı Sektörü</vt:lpstr>
      <vt:lpstr>Yapı(laşma) mevzuatı temel esaslar (Less is More)</vt:lpstr>
      <vt:lpstr>Yapı Malzemeleri Yönetmeliği 305/2011/AB</vt:lpstr>
      <vt:lpstr>Binalarda Ses Yalıtımı ve Gürültü Kontrolü  Yönetmelik Taslağı</vt:lpstr>
      <vt:lpstr>PowerPoint Presentation</vt:lpstr>
      <vt:lpstr>PowerPoint Presentation</vt:lpstr>
      <vt:lpstr>Malzeme deneyleri/beyan (DoP)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izolasyon dünyası</dc:creator>
  <cp:lastModifiedBy>Burak</cp:lastModifiedBy>
  <cp:revision>23</cp:revision>
  <dcterms:created xsi:type="dcterms:W3CDTF">2006-08-16T00:00:00Z</dcterms:created>
  <dcterms:modified xsi:type="dcterms:W3CDTF">2017-04-27T07:38:28Z</dcterms:modified>
</cp:coreProperties>
</file>