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2" r:id="rId17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56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27DC-2839-4F65-8935-157823D6B4D7}" type="datetimeFigureOut">
              <a:rPr lang="tr-TR" smtClean="0"/>
              <a:t>27.04.2017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912D-2EB8-46BA-BB80-5F866F534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6912D-2EB8-46BA-BB80-5F866F5347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4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608012" y="1676400"/>
          <a:ext cx="8991600" cy="480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80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Gürültü Derecesi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Etkilenme Aralığı (</a:t>
                      </a:r>
                      <a:r>
                        <a:rPr lang="tr-TR" sz="2000" u="sng" dirty="0" err="1">
                          <a:solidFill>
                            <a:schemeClr val="tx1"/>
                          </a:solidFill>
                          <a:effectLst/>
                        </a:rPr>
                        <a:t>dBA</a:t>
                      </a: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Sağlık Üzerine Etkileri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13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1. Derece gürültüler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30-65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Konforsuzluk, rahatsızlık, öfke, kızgınlık, uyku düzensizliği ve konsantrasyon bozukluğu.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70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2. Derece gürültüler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65-90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Fizyolojik reaksiyonlar; kan basıncı artışı, kalp atışlarında ve solunumda hızlanma, beyin sıvısındaki basıncın azalması, ani refleksler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3. Derece gürültüler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90-120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Fizyolojik reaksiyonlar, baş ağrıları.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4. Derece gürültüler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120-140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İç kulakta devamlı hasar, dengenin bozulması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5. Derece gürültüler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&gt;140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Ciddi beyin tahribatı, kulak zarının patlaması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0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Gürültüye maruz kalma sonucunda: </a:t>
            </a:r>
          </a:p>
          <a:p>
            <a:endParaRPr lang="tr-TR" dirty="0"/>
          </a:p>
          <a:p>
            <a:r>
              <a:rPr lang="tr-TR" dirty="0"/>
              <a:t>Fiziksel belirtiler </a:t>
            </a:r>
          </a:p>
          <a:p>
            <a:r>
              <a:rPr lang="tr-TR" dirty="0"/>
              <a:t>Duygusal belirtiler </a:t>
            </a:r>
          </a:p>
          <a:p>
            <a:r>
              <a:rPr lang="tr-TR" dirty="0"/>
              <a:t>Zihinsel belirtiler </a:t>
            </a:r>
            <a:endParaRPr lang="en-US" dirty="0"/>
          </a:p>
          <a:p>
            <a:r>
              <a:rPr lang="tr-TR" dirty="0"/>
              <a:t>Sosyal belirtiler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9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1"/>
            <a:ext cx="407527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Fiziksel belirtiler</a:t>
            </a:r>
          </a:p>
          <a:p>
            <a:pPr marL="0" indent="0">
              <a:buNone/>
            </a:pPr>
            <a:r>
              <a:rPr lang="tr-TR" dirty="0"/>
              <a:t>Baş ağrısı</a:t>
            </a:r>
          </a:p>
          <a:p>
            <a:pPr marL="0" indent="0">
              <a:buNone/>
            </a:pPr>
            <a:r>
              <a:rPr lang="tr-TR" dirty="0"/>
              <a:t>Düzensiz uyku</a:t>
            </a:r>
          </a:p>
          <a:p>
            <a:pPr marL="0" indent="0">
              <a:buNone/>
            </a:pPr>
            <a:r>
              <a:rPr lang="tr-TR" dirty="0"/>
              <a:t>Sırt ağrıları</a:t>
            </a:r>
          </a:p>
          <a:p>
            <a:pPr marL="0" indent="0">
              <a:buNone/>
            </a:pPr>
            <a:r>
              <a:rPr lang="tr-TR" dirty="0"/>
              <a:t>Çene kasılması </a:t>
            </a:r>
          </a:p>
          <a:p>
            <a:pPr marL="0" indent="0">
              <a:buNone/>
            </a:pPr>
            <a:r>
              <a:rPr lang="tr-TR" dirty="0"/>
              <a:t>Diş gıcırdatma</a:t>
            </a:r>
          </a:p>
          <a:p>
            <a:pPr marL="0" indent="0">
              <a:buNone/>
            </a:pPr>
            <a:r>
              <a:rPr lang="tr-TR" dirty="0"/>
              <a:t>Kabızlık</a:t>
            </a:r>
          </a:p>
          <a:p>
            <a:pPr marL="0" indent="0">
              <a:buNone/>
            </a:pPr>
            <a:r>
              <a:rPr lang="tr-TR" dirty="0"/>
              <a:t>İshal ve kolit</a:t>
            </a:r>
          </a:p>
          <a:p>
            <a:pPr marL="0" indent="0">
              <a:buNone/>
            </a:pPr>
            <a:r>
              <a:rPr lang="tr-TR" dirty="0"/>
              <a:t>Döküntü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2412" y="1576755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Fiziksel belirtiler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 ağrıları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Hazımsızlık ve ülser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Yüksek tansiyon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Kalp krizi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Aşırı terleme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İştahta değişiklik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Yorgunluk veya enerji kaybı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Kazalarda artış  </a:t>
            </a:r>
          </a:p>
        </p:txBody>
      </p:sp>
      <p:pic>
        <p:nvPicPr>
          <p:cNvPr id="4098" name="Picture 2" descr="clipart physical pain ile ilgili görsel sonuc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9259" y="4495800"/>
            <a:ext cx="245251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ipart heart attack ile ilgili görsel sonuc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048" y="2743199"/>
            <a:ext cx="1662363" cy="1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9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lipart panic black ile ilgili görsel sonuc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412" y="27955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1"/>
            <a:ext cx="6742271" cy="5257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Duygusal belirtiler</a:t>
            </a:r>
            <a:r>
              <a:rPr lang="tr-TR" dirty="0"/>
              <a:t>  </a:t>
            </a:r>
          </a:p>
          <a:p>
            <a:pPr marL="0" indent="0">
              <a:buNone/>
            </a:pPr>
            <a:r>
              <a:rPr lang="tr-TR" dirty="0"/>
              <a:t>Kaygı veya endişe</a:t>
            </a:r>
          </a:p>
          <a:p>
            <a:pPr marL="0" indent="0">
              <a:buNone/>
            </a:pPr>
            <a:r>
              <a:rPr lang="tr-TR" dirty="0"/>
              <a:t>Depresyon veya çabuk ağlama</a:t>
            </a:r>
          </a:p>
          <a:p>
            <a:pPr marL="0" indent="0">
              <a:buNone/>
            </a:pPr>
            <a:r>
              <a:rPr lang="tr-TR" dirty="0"/>
              <a:t>Ruhsal durumun hızlı ve sürekli değişmesi</a:t>
            </a:r>
          </a:p>
          <a:p>
            <a:pPr marL="0" indent="0">
              <a:buNone/>
            </a:pPr>
            <a:r>
              <a:rPr lang="tr-TR" dirty="0"/>
              <a:t>Asabilik</a:t>
            </a:r>
          </a:p>
          <a:p>
            <a:pPr marL="0" indent="0">
              <a:buNone/>
            </a:pPr>
            <a:r>
              <a:rPr lang="tr-TR" dirty="0"/>
              <a:t>Gerginlik </a:t>
            </a:r>
          </a:p>
          <a:p>
            <a:pPr marL="0" indent="0">
              <a:buNone/>
            </a:pPr>
            <a:r>
              <a:rPr lang="tr-TR" dirty="0"/>
              <a:t>Özgüven azalması veya güvensizlik hissi </a:t>
            </a:r>
          </a:p>
          <a:p>
            <a:pPr marL="0" indent="0">
              <a:buNone/>
            </a:pPr>
            <a:r>
              <a:rPr lang="tr-TR" dirty="0"/>
              <a:t>Aşırı hassasiyet veya kolay </a:t>
            </a:r>
            <a:r>
              <a:rPr lang="tr-TR" dirty="0" err="1"/>
              <a:t>kırılabilirlik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Öfke patlamaları </a:t>
            </a:r>
          </a:p>
          <a:p>
            <a:pPr marL="0" indent="0">
              <a:buNone/>
            </a:pPr>
            <a:r>
              <a:rPr lang="tr-TR" dirty="0"/>
              <a:t>Saldırganlık veya düşmanlık </a:t>
            </a:r>
          </a:p>
          <a:p>
            <a:pPr marL="0" indent="0">
              <a:buNone/>
            </a:pPr>
            <a:r>
              <a:rPr lang="tr-TR" dirty="0"/>
              <a:t>Duygusal  olarak tükendiğini hissetme </a:t>
            </a:r>
          </a:p>
        </p:txBody>
      </p:sp>
      <p:pic>
        <p:nvPicPr>
          <p:cNvPr id="5124" name="Picture 4" descr="clipart aggression ile ilgili görsel sonuc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817" y="4724400"/>
            <a:ext cx="2796438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lipart depression ile ilgili görsel sonuc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2" y="1854713"/>
            <a:ext cx="1276350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8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1"/>
            <a:ext cx="8912543" cy="5257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/>
              <a:t>Zihinsel belirtiler </a:t>
            </a:r>
            <a:endParaRPr lang="en-US" b="1" dirty="0"/>
          </a:p>
          <a:p>
            <a:pPr marL="0" indent="0">
              <a:buNone/>
            </a:pPr>
            <a:r>
              <a:rPr lang="tr-TR" dirty="0"/>
              <a:t>Konsantrasyon</a:t>
            </a:r>
          </a:p>
          <a:p>
            <a:pPr marL="0" indent="0">
              <a:buNone/>
            </a:pPr>
            <a:r>
              <a:rPr lang="tr-TR" dirty="0"/>
              <a:t>Karar vermede güçlük</a:t>
            </a:r>
          </a:p>
          <a:p>
            <a:pPr marL="0" indent="0">
              <a:buNone/>
            </a:pPr>
            <a:r>
              <a:rPr lang="tr-TR" dirty="0"/>
              <a:t>Unutkanlık </a:t>
            </a:r>
          </a:p>
          <a:p>
            <a:pPr marL="0" indent="0">
              <a:buNone/>
            </a:pPr>
            <a:r>
              <a:rPr lang="tr-TR" dirty="0"/>
              <a:t>Zihin karışıklığı</a:t>
            </a:r>
          </a:p>
          <a:p>
            <a:pPr marL="0" indent="0">
              <a:buNone/>
            </a:pPr>
            <a:r>
              <a:rPr lang="tr-TR" dirty="0"/>
              <a:t>Hafızada zayıflık</a:t>
            </a:r>
          </a:p>
          <a:p>
            <a:pPr marL="0" indent="0">
              <a:buNone/>
            </a:pPr>
            <a:r>
              <a:rPr lang="tr-TR" dirty="0"/>
              <a:t>Aşırı derecede hayal kurma</a:t>
            </a:r>
          </a:p>
          <a:p>
            <a:pPr marL="0" indent="0">
              <a:buNone/>
            </a:pPr>
            <a:r>
              <a:rPr lang="tr-TR" dirty="0"/>
              <a:t>Tek bir fikir veya düşünceyle meşgul olma</a:t>
            </a:r>
          </a:p>
          <a:p>
            <a:pPr marL="0" indent="0">
              <a:buNone/>
            </a:pPr>
            <a:r>
              <a:rPr lang="tr-TR" dirty="0"/>
              <a:t>Mizah anlayışı kaybı</a:t>
            </a:r>
          </a:p>
          <a:p>
            <a:pPr marL="0" indent="0">
              <a:buNone/>
            </a:pPr>
            <a:r>
              <a:rPr lang="tr-TR" dirty="0"/>
              <a:t>Düşük verimlilik ve iş kalitesinde düşüş </a:t>
            </a:r>
          </a:p>
          <a:p>
            <a:pPr marL="0" indent="0">
              <a:buNone/>
            </a:pPr>
            <a:r>
              <a:rPr lang="tr-TR" dirty="0"/>
              <a:t>Hatalarda artış</a:t>
            </a:r>
          </a:p>
          <a:p>
            <a:pPr marL="0" indent="0">
              <a:buNone/>
            </a:pPr>
            <a:r>
              <a:rPr lang="tr-TR" dirty="0"/>
              <a:t>Muhakemede zayıflama </a:t>
            </a:r>
          </a:p>
        </p:txBody>
      </p:sp>
      <p:pic>
        <p:nvPicPr>
          <p:cNvPr id="6146" name="Picture 2" descr="clipart forgetful blac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1482692"/>
            <a:ext cx="1148545" cy="2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İ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502816"/>
            <a:ext cx="13821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57" y="5067298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2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1"/>
            <a:ext cx="5370671" cy="5105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Sosyal belirtiler  </a:t>
            </a:r>
            <a:endParaRPr lang="en-US" b="1" dirty="0"/>
          </a:p>
          <a:p>
            <a:pPr marL="0" indent="0">
              <a:buNone/>
            </a:pPr>
            <a:r>
              <a:rPr lang="tr-TR" dirty="0"/>
              <a:t>İnsanlara karşı güvensizlik</a:t>
            </a:r>
          </a:p>
          <a:p>
            <a:pPr marL="0" indent="0">
              <a:buNone/>
            </a:pPr>
            <a:r>
              <a:rPr lang="tr-TR" dirty="0"/>
              <a:t>Başkalarını suçlamak</a:t>
            </a:r>
          </a:p>
          <a:p>
            <a:pPr marL="0" indent="0">
              <a:buNone/>
            </a:pPr>
            <a:r>
              <a:rPr lang="tr-TR" dirty="0"/>
              <a:t>Randevulara gitmemek veya çok kısa zaman kala iptal etmek</a:t>
            </a:r>
          </a:p>
          <a:p>
            <a:pPr marL="0" indent="0">
              <a:buNone/>
            </a:pPr>
            <a:r>
              <a:rPr lang="tr-TR" dirty="0"/>
              <a:t>İnsanlarda hata bulmaya çalışmak ve sözle rencide etmek </a:t>
            </a:r>
          </a:p>
          <a:p>
            <a:pPr marL="0" indent="0">
              <a:buNone/>
            </a:pPr>
            <a:r>
              <a:rPr lang="tr-TR" dirty="0"/>
              <a:t>Haddinden fazla savunmacı tutum</a:t>
            </a:r>
          </a:p>
          <a:p>
            <a:pPr marL="0" indent="0">
              <a:buNone/>
            </a:pPr>
            <a:r>
              <a:rPr lang="tr-TR" dirty="0"/>
              <a:t>Bir çok kişiye birden küs olmak</a:t>
            </a:r>
          </a:p>
          <a:p>
            <a:pPr marL="0" indent="0">
              <a:buNone/>
            </a:pPr>
            <a:r>
              <a:rPr lang="tr-TR" dirty="0"/>
              <a:t>Konuşmamak</a:t>
            </a:r>
            <a:endParaRPr lang="en-US" dirty="0"/>
          </a:p>
        </p:txBody>
      </p:sp>
      <p:pic>
        <p:nvPicPr>
          <p:cNvPr id="5" name="Picture 4" descr="clipart aggression ile ilgili görsel sonuc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817" y="4724400"/>
            <a:ext cx="2796438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lipart blame black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8117" y="1828799"/>
            <a:ext cx="3741879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1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069175"/>
            <a:ext cx="8417401" cy="1592527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162" y="2488345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Gönül ERDAL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712" y="3247606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Psikiyatrist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1445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721661"/>
            <a:ext cx="9902825" cy="2136339"/>
          </a:xfrm>
          <a:prstGeom prst="rect">
            <a:avLst/>
          </a:prstGeom>
          <a:solidFill>
            <a:srgbClr val="64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pic>
        <p:nvPicPr>
          <p:cNvPr id="1026" name="Picture 2" descr="noise polluti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733570"/>
            <a:ext cx="7683500" cy="51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i="1" dirty="0"/>
              <a:t>İşitsel konfor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İnsanların içinde bulunduğu eylem ya da eylemsizlik durumuna uygun akustik koşulların sağlanması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538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/>
              <a:t>Ekonomik İşbirliği ve Kalkınma Örgütü (OECD)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55- 60 </a:t>
            </a:r>
            <a:r>
              <a:rPr lang="tr-TR" sz="2400" dirty="0" err="1"/>
              <a:t>dB</a:t>
            </a:r>
            <a:r>
              <a:rPr lang="tr-TR" sz="2400" dirty="0"/>
              <a:t> 		rahatsız edici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60-65 </a:t>
            </a:r>
            <a:r>
              <a:rPr lang="tr-TR" sz="2400" dirty="0" err="1"/>
              <a:t>dB</a:t>
            </a:r>
            <a:r>
              <a:rPr lang="tr-TR" sz="2400" dirty="0"/>
              <a:t> 		belirgin rahatsız edici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65 </a:t>
            </a:r>
            <a:r>
              <a:rPr lang="tr-TR" sz="2400" dirty="0" err="1"/>
              <a:t>dB</a:t>
            </a:r>
            <a:r>
              <a:rPr lang="tr-TR" sz="2400" dirty="0"/>
              <a:t> ve üzeri  	davranış biçiminde engellemeler ve gürültü 				kaynaklı zararlı semptomlara sebebiyet verici 			rahatsızlık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59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2" y="1600201"/>
            <a:ext cx="4495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tr-TR" sz="2000" b="1" u="sng" dirty="0"/>
              <a:t>Gürültü Düzeyi</a:t>
            </a:r>
            <a:r>
              <a:rPr lang="tr-TR" sz="2000" b="1" dirty="0"/>
              <a:t>  	</a:t>
            </a:r>
            <a:r>
              <a:rPr lang="tr-TR" sz="2000" b="1" u="sng" dirty="0"/>
              <a:t>Yer ve Konum </a:t>
            </a:r>
            <a:endParaRPr lang="en-US" sz="2000" b="1" u="sng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0 </a:t>
            </a:r>
            <a:r>
              <a:rPr lang="tr-TR" sz="2000" dirty="0" err="1"/>
              <a:t>dB</a:t>
            </a:r>
            <a:r>
              <a:rPr lang="tr-TR" sz="2000" dirty="0"/>
              <a:t>		İşitme eşiği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20 </a:t>
            </a:r>
            <a:r>
              <a:rPr lang="tr-TR" sz="2000" dirty="0" err="1"/>
              <a:t>dB</a:t>
            </a:r>
            <a:r>
              <a:rPr lang="tr-TR" sz="2000" dirty="0"/>
              <a:t> 		Sessiz bir orman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30 </a:t>
            </a:r>
            <a:r>
              <a:rPr lang="tr-TR" sz="2000" dirty="0" err="1"/>
              <a:t>dB</a:t>
            </a:r>
            <a:r>
              <a:rPr lang="tr-TR" sz="2000" dirty="0"/>
              <a:t> 		Fısıltı ile konuşma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40 </a:t>
            </a:r>
            <a:r>
              <a:rPr lang="tr-TR" sz="2000" dirty="0" err="1"/>
              <a:t>dB</a:t>
            </a:r>
            <a:r>
              <a:rPr lang="tr-TR" sz="2000" dirty="0"/>
              <a:t> 		Sessiz bir oda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50-55 </a:t>
            </a:r>
            <a:r>
              <a:rPr lang="tr-TR" sz="2000" dirty="0" err="1"/>
              <a:t>dB</a:t>
            </a:r>
            <a:r>
              <a:rPr lang="tr-TR" sz="2000" dirty="0"/>
              <a:t> 	Şehirde bir büro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60 </a:t>
            </a:r>
            <a:r>
              <a:rPr lang="tr-TR" sz="2000" dirty="0" err="1"/>
              <a:t>dB</a:t>
            </a:r>
            <a:r>
              <a:rPr lang="tr-TR" sz="2000" dirty="0"/>
              <a:t> 		Karşılıklı konuşma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70 </a:t>
            </a:r>
            <a:r>
              <a:rPr lang="tr-TR" sz="2000" dirty="0" err="1"/>
              <a:t>dB</a:t>
            </a:r>
            <a:r>
              <a:rPr lang="tr-TR" sz="2000" dirty="0"/>
              <a:t> 		Dikey matkap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80 </a:t>
            </a:r>
            <a:r>
              <a:rPr lang="tr-TR" sz="2000" dirty="0" err="1"/>
              <a:t>dB</a:t>
            </a:r>
            <a:r>
              <a:rPr lang="tr-TR" sz="2000" dirty="0"/>
              <a:t> 		Yüksek sesle konuşma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90 </a:t>
            </a:r>
            <a:r>
              <a:rPr lang="tr-TR" sz="2000" dirty="0" err="1"/>
              <a:t>dB</a:t>
            </a:r>
            <a:r>
              <a:rPr lang="tr-TR" sz="2000" dirty="0"/>
              <a:t>  		Kuvvetlice bağırma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100 </a:t>
            </a:r>
            <a:r>
              <a:rPr lang="tr-TR" sz="2000" dirty="0" err="1"/>
              <a:t>dB</a:t>
            </a:r>
            <a:r>
              <a:rPr lang="tr-TR" sz="2000" dirty="0"/>
              <a:t> 		Dokuma salonları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110 </a:t>
            </a:r>
            <a:r>
              <a:rPr lang="tr-TR" sz="2000" dirty="0" err="1"/>
              <a:t>dB</a:t>
            </a:r>
            <a:r>
              <a:rPr lang="tr-TR" sz="2000" dirty="0"/>
              <a:t> 		Havalı çekiç, ağaç işleri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120 </a:t>
            </a:r>
            <a:r>
              <a:rPr lang="tr-TR" sz="2000" dirty="0" err="1"/>
              <a:t>dB</a:t>
            </a:r>
            <a:r>
              <a:rPr lang="tr-TR" sz="2000" dirty="0"/>
              <a:t> 		Bilyeli değirmen 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130 </a:t>
            </a:r>
            <a:r>
              <a:rPr lang="tr-TR" sz="2000" dirty="0" err="1"/>
              <a:t>dB</a:t>
            </a:r>
            <a:r>
              <a:rPr lang="tr-TR" sz="2000" dirty="0"/>
              <a:t> 		Uçakların yanı</a:t>
            </a: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r>
              <a:rPr lang="tr-TR" sz="2000" dirty="0"/>
              <a:t>140 </a:t>
            </a:r>
            <a:r>
              <a:rPr lang="tr-TR" sz="2000" dirty="0" err="1"/>
              <a:t>dB</a:t>
            </a:r>
            <a:r>
              <a:rPr lang="tr-TR" sz="2000" dirty="0"/>
              <a:t> 		Ağrı eşiği </a:t>
            </a:r>
            <a:endParaRPr lang="en-US" sz="2000" dirty="0"/>
          </a:p>
        </p:txBody>
      </p:sp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4112" y="16002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İlgili resi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0312" y="2667000"/>
            <a:ext cx="990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İlgili resi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6012" y="36576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İlgili resim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8411" y="4724400"/>
            <a:ext cx="9906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İlgili resim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2212" y="5715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1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357188">
              <a:buNone/>
            </a:pPr>
            <a:r>
              <a:rPr lang="tr-TR" sz="2000" b="1" u="sng" dirty="0"/>
              <a:t>Ofislerde Gürültü Seviyeleri</a:t>
            </a:r>
            <a:r>
              <a:rPr lang="tr-TR" sz="2000" dirty="0"/>
              <a:t> 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b="1" dirty="0"/>
              <a:t> 												Kapalı pencere 			Açık pencere  </a:t>
            </a:r>
          </a:p>
          <a:p>
            <a:pPr marL="0" indent="0" defTabSz="357188">
              <a:buNone/>
            </a:pPr>
            <a:r>
              <a:rPr lang="tr-TR" sz="2000" b="1" u="sng" dirty="0"/>
              <a:t>Kullanım alanı 								</a:t>
            </a:r>
            <a:r>
              <a:rPr lang="tr-TR" sz="2000" b="1" u="sng" dirty="0" err="1"/>
              <a:t>L</a:t>
            </a:r>
            <a:r>
              <a:rPr lang="tr-TR" sz="2000" b="1" u="sng" baseline="-25000" dirty="0" err="1"/>
              <a:t>Aeq</a:t>
            </a:r>
            <a:r>
              <a:rPr lang="tr-TR" sz="2000" b="1" u="sng" dirty="0"/>
              <a:t> (</a:t>
            </a:r>
            <a:r>
              <a:rPr lang="tr-TR" sz="2000" b="1" u="sng" dirty="0" err="1"/>
              <a:t>dBA</a:t>
            </a:r>
            <a:r>
              <a:rPr lang="tr-TR" sz="2000" b="1" u="sng" dirty="0"/>
              <a:t>) 				</a:t>
            </a:r>
            <a:r>
              <a:rPr lang="tr-TR" sz="2000" b="1" u="sng" dirty="0" err="1"/>
              <a:t>L</a:t>
            </a:r>
            <a:r>
              <a:rPr lang="tr-TR" sz="2000" b="1" u="sng" baseline="-25000" dirty="0" err="1"/>
              <a:t>Aeq</a:t>
            </a:r>
            <a:r>
              <a:rPr lang="tr-TR" sz="2000" b="1" u="sng" dirty="0"/>
              <a:t> (</a:t>
            </a:r>
            <a:r>
              <a:rPr lang="tr-TR" sz="2000" b="1" u="sng" dirty="0" err="1"/>
              <a:t>dBA</a:t>
            </a:r>
            <a:r>
              <a:rPr lang="tr-TR" sz="2000" b="1" u="sng" dirty="0"/>
              <a:t>)     </a:t>
            </a:r>
            <a:r>
              <a:rPr lang="tr-TR" sz="2000" b="1" u="sng" dirty="0">
                <a:solidFill>
                  <a:schemeClr val="bg1"/>
                </a:solidFill>
              </a:rPr>
              <a:t>.</a:t>
            </a:r>
            <a:r>
              <a:rPr lang="tr-TR" sz="2000" b="1" dirty="0"/>
              <a:t> </a:t>
            </a:r>
            <a:endParaRPr lang="en-US" sz="2000" b="1" dirty="0"/>
          </a:p>
          <a:p>
            <a:pPr marL="0" indent="0" defTabSz="357188">
              <a:buNone/>
            </a:pPr>
            <a:r>
              <a:rPr lang="tr-TR" sz="2000" dirty="0"/>
              <a:t>Ticari Yapılar        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Büyük ofis 									45 							55</a:t>
            </a:r>
          </a:p>
          <a:p>
            <a:pPr marL="0" indent="0" defTabSz="357188">
              <a:buNone/>
            </a:pPr>
            <a:r>
              <a:rPr lang="tr-TR" sz="2000" dirty="0"/>
              <a:t>	Toplantı salonları 							35 							45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Büyük daktilo ve bilgisayar odaları 			50 							60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Özel büro(Uygulamalı) 						45 							55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Genel büro (Hesap, yazı bölmeleri) 		50 							60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Kamu Kurum ve Kuruluşları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Ofisler    										45 							55 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Laboratuvarlar 								45 							55 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Toplantı salonları 							35 							45</a:t>
            </a:r>
            <a:endParaRPr lang="en-US" sz="2000" dirty="0"/>
          </a:p>
          <a:p>
            <a:pPr marL="0" indent="0" defTabSz="357188">
              <a:buNone/>
            </a:pPr>
            <a:r>
              <a:rPr lang="tr-TR" sz="2000" dirty="0"/>
              <a:t>	Bilgisayar odaları 							50 							60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06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00201"/>
            <a:ext cx="803767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tr-TR" sz="2000" b="1" dirty="0"/>
              <a:t>Gürültünün Psikolojik Etki Düzeyleri </a:t>
            </a:r>
          </a:p>
          <a:p>
            <a:pPr marL="0" indent="0">
              <a:spcBef>
                <a:spcPts val="1800"/>
              </a:spcBef>
              <a:buNone/>
            </a:pPr>
            <a:endParaRPr lang="tr-TR" sz="2000" dirty="0"/>
          </a:p>
          <a:p>
            <a:pPr marL="0" indent="0">
              <a:spcBef>
                <a:spcPts val="1800"/>
              </a:spcBef>
              <a:buNone/>
            </a:pPr>
            <a:r>
              <a:rPr lang="tr-TR" sz="2000" b="1" u="sng" dirty="0"/>
              <a:t>Gürültü türü 		</a:t>
            </a:r>
            <a:r>
              <a:rPr lang="tr-TR" sz="2000" b="1" u="sng" dirty="0" err="1"/>
              <a:t>dB</a:t>
            </a:r>
            <a:r>
              <a:rPr lang="tr-TR" sz="2000" b="1" u="sng" dirty="0"/>
              <a:t> 	Psikolojik  Etki                              </a:t>
            </a:r>
            <a:r>
              <a:rPr lang="tr-TR" sz="2000" b="1" u="sng" dirty="0">
                <a:solidFill>
                  <a:schemeClr val="bg1"/>
                </a:solidFill>
              </a:rPr>
              <a:t>.</a:t>
            </a:r>
            <a:r>
              <a:rPr lang="tr-TR" sz="2000" b="1" u="sng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r-TR" sz="2000" dirty="0"/>
              <a:t>Uyku gürültüsü 		30 	Psikolojik belirtiler (I. Basamak)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r-TR" sz="2000" dirty="0"/>
              <a:t>İnsan sesi 		60 	Psikolojik belirtiler (I. Basamak)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r-TR" sz="2000" dirty="0"/>
              <a:t>Telefon zili 		70 	Psikolojik belirtiler (II. Basamak)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r-TR" sz="2000" dirty="0"/>
              <a:t>Çalar Saat 		80 	Psikolojik belirtiler (II. Basamak)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r-TR" sz="2000" dirty="0"/>
              <a:t>Tehlikeli bölge 		85 	Psikolojik belirtiler (II. Basamak) </a:t>
            </a:r>
          </a:p>
          <a:p>
            <a:pPr marL="0" indent="0">
              <a:spcBef>
                <a:spcPts val="1800"/>
              </a:spcBef>
              <a:buNone/>
            </a:pPr>
            <a:endParaRPr lang="tr-TR" sz="2000" dirty="0"/>
          </a:p>
        </p:txBody>
      </p:sp>
      <p:pic>
        <p:nvPicPr>
          <p:cNvPr id="3074" name="Picture 2" descr="clipart sleeping ile ilgili görsel sonuc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3048000"/>
            <a:ext cx="12612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part talking ile ilgili görsel sonuc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1524" y="3124200"/>
            <a:ext cx="1473363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telephone ile ilgili görsel sonuc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7" y="4191000"/>
            <a:ext cx="1330127" cy="11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ipart alarm clock ringing ile ilgili görsel sonuc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2" y="4457823"/>
            <a:ext cx="1294425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6"/>
            <a:ext cx="9902825" cy="1445178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065212" y="2438400"/>
          <a:ext cx="7924800" cy="2686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52"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Gündüz (</a:t>
                      </a:r>
                      <a:r>
                        <a:rPr lang="tr-TR" sz="2000" u="sng" dirty="0" err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tr-TR" sz="2000" u="sng" baseline="-25000" dirty="0" err="1">
                          <a:solidFill>
                            <a:schemeClr val="tx1"/>
                          </a:solidFill>
                          <a:effectLst/>
                        </a:rPr>
                        <a:t>Aeq</a:t>
                      </a: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) (</a:t>
                      </a:r>
                      <a:r>
                        <a:rPr lang="tr-TR" sz="2000" u="sng" dirty="0" err="1">
                          <a:solidFill>
                            <a:schemeClr val="tx1"/>
                          </a:solidFill>
                          <a:effectLst/>
                        </a:rPr>
                        <a:t>dBA</a:t>
                      </a: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solidFill>
                            <a:schemeClr val="tx1"/>
                          </a:solidFill>
                          <a:effectLst/>
                        </a:rPr>
                        <a:t>Etki</a:t>
                      </a:r>
                      <a:endParaRPr lang="en-US" sz="20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74"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55-60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Gürültü rahatsız eder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97"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60-65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Rahatsızlık belirgin bir şekilde artar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231"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65 üzeri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889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Davranış biçiminde engellemeler oluşur, gürültü kaynaklı zararlı semptomlar oluşur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0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322</Words>
  <Application>Microsoft Office PowerPoint</Application>
  <PresentationFormat>Custom</PresentationFormat>
  <Paragraphs>136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izolasyon dünyası</dc:creator>
  <cp:lastModifiedBy>Burak</cp:lastModifiedBy>
  <cp:revision>18</cp:revision>
  <dcterms:created xsi:type="dcterms:W3CDTF">2006-08-16T00:00:00Z</dcterms:created>
  <dcterms:modified xsi:type="dcterms:W3CDTF">2017-04-27T07:33:54Z</dcterms:modified>
</cp:coreProperties>
</file>