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06" r:id="rId2"/>
    <p:sldId id="407" r:id="rId3"/>
    <p:sldId id="408" r:id="rId4"/>
    <p:sldId id="409" r:id="rId5"/>
    <p:sldId id="410" r:id="rId6"/>
    <p:sldId id="411"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Lst>
  <p:sldSz cx="9902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6" autoAdjust="0"/>
    <p:restoredTop sz="94660"/>
  </p:normalViewPr>
  <p:slideViewPr>
    <p:cSldViewPr>
      <p:cViewPr varScale="1">
        <p:scale>
          <a:sx n="92" d="100"/>
          <a:sy n="92" d="100"/>
        </p:scale>
        <p:origin x="102" y="318"/>
      </p:cViewPr>
      <p:guideLst>
        <p:guide orient="horz" pos="2160"/>
        <p:guide pos="311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AF27DC-2839-4F65-8935-157823D6B4D7}" type="datetimeFigureOut">
              <a:rPr lang="tr-TR" smtClean="0"/>
              <a:t>27.04.2017</a:t>
            </a:fld>
            <a:endParaRPr lang="tr-TR"/>
          </a:p>
        </p:txBody>
      </p:sp>
      <p:sp>
        <p:nvSpPr>
          <p:cNvPr id="4" name="Slide Image Placehold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96912D-2EB8-46BA-BB80-5F866F534728}" type="slidenum">
              <a:rPr lang="tr-TR" smtClean="0"/>
              <a:t>‹#›</a:t>
            </a:fld>
            <a:endParaRPr lang="tr-TR"/>
          </a:p>
        </p:txBody>
      </p:sp>
    </p:spTree>
    <p:extLst>
      <p:ext uri="{BB962C8B-B14F-4D97-AF65-F5344CB8AC3E}">
        <p14:creationId xmlns:p14="http://schemas.microsoft.com/office/powerpoint/2010/main" val="255777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77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694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503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91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104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034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51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4956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9588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8880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53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9378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88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385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012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76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59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77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085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2598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03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060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130426"/>
            <a:ext cx="8417401" cy="1470025"/>
          </a:xfrm>
        </p:spPr>
        <p:txBody>
          <a:bodyPr/>
          <a:lstStyle/>
          <a:p>
            <a:r>
              <a:rPr lang="en-US"/>
              <a:t>Click to edit Master title style</a:t>
            </a:r>
          </a:p>
        </p:txBody>
      </p:sp>
      <p:sp>
        <p:nvSpPr>
          <p:cNvPr id="3" name="Subtitle 2"/>
          <p:cNvSpPr>
            <a:spLocks noGrp="1"/>
          </p:cNvSpPr>
          <p:nvPr>
            <p:ph type="subTitle" idx="1"/>
          </p:nvPr>
        </p:nvSpPr>
        <p:spPr>
          <a:xfrm>
            <a:off x="1485424" y="3886200"/>
            <a:ext cx="69319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79548" y="274639"/>
            <a:ext cx="22281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141" y="274639"/>
            <a:ext cx="651936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255" y="4406901"/>
            <a:ext cx="84174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255" y="2906713"/>
            <a:ext cx="8417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141"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3936"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141" y="1535113"/>
            <a:ext cx="437546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141" y="2174875"/>
            <a:ext cx="437546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498" y="1535113"/>
            <a:ext cx="43771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498" y="2174875"/>
            <a:ext cx="43771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142" y="273050"/>
            <a:ext cx="32579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730" y="273051"/>
            <a:ext cx="553595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142" y="1435101"/>
            <a:ext cx="32579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023" y="4800600"/>
            <a:ext cx="59416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023" y="612775"/>
            <a:ext cx="59416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023" y="5367338"/>
            <a:ext cx="59416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141" y="274638"/>
            <a:ext cx="89125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141" y="1600201"/>
            <a:ext cx="89125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141" y="6356351"/>
            <a:ext cx="23106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4/27/2017</a:t>
            </a:fld>
            <a:endParaRPr lang="en-US"/>
          </a:p>
        </p:txBody>
      </p:sp>
      <p:sp>
        <p:nvSpPr>
          <p:cNvPr id="5" name="Footer Placeholder 4"/>
          <p:cNvSpPr>
            <a:spLocks noGrp="1"/>
          </p:cNvSpPr>
          <p:nvPr>
            <p:ph type="ftr" sz="quarter" idx="3"/>
          </p:nvPr>
        </p:nvSpPr>
        <p:spPr>
          <a:xfrm>
            <a:off x="3383465" y="6356351"/>
            <a:ext cx="31358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7025" y="6356351"/>
            <a:ext cx="23106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www.noisepollution.be/berlinparty.html" TargetMode="Externa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2426186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TextBox 6"/>
          <p:cNvSpPr txBox="1">
            <a:spLocks noChangeArrowheads="1"/>
          </p:cNvSpPr>
          <p:nvPr/>
        </p:nvSpPr>
        <p:spPr bwMode="auto">
          <a:xfrm>
            <a:off x="3736442" y="2667000"/>
            <a:ext cx="5786970" cy="3831818"/>
          </a:xfrm>
          <a:prstGeom prst="rect">
            <a:avLst/>
          </a:prstGeom>
          <a:noFill/>
          <a:ln w="9525">
            <a:noFill/>
            <a:miter lim="800000"/>
            <a:headEnd/>
            <a:tailEnd/>
          </a:ln>
        </p:spPr>
        <p:txBody>
          <a:bodyPr wrap="square">
            <a:spAutoFit/>
          </a:bodyPr>
          <a:lstStyle/>
          <a:p>
            <a:pPr marL="342900" marR="0" lvl="0" indent="-342900" algn="just" defTabSz="914400" rtl="0" eaLnBrk="1" fontAlgn="auto" latinLnBrk="0" hangingPunct="1">
              <a:lnSpc>
                <a:spcPct val="100000"/>
              </a:lnSpc>
              <a:spcBef>
                <a:spcPts val="600"/>
              </a:spcBef>
              <a:spcAft>
                <a:spcPts val="600"/>
              </a:spcAft>
              <a:buClrTx/>
              <a:buSzTx/>
              <a:buFont typeface="Wingdings" pitchFamily="2" charset="2"/>
              <a:buChar char="Ø"/>
              <a:tabLst/>
              <a:defRPr/>
            </a:pPr>
            <a:r>
              <a:rPr kumimoji="0" lang="tr-TR" sz="2000" b="0"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rPr>
              <a:t>Çevre Koruma Müdürlüğünce İBB yetki alanındaki 17 ilçede her türlü gürültü şikâyeti (endüstri, ulaşım, işyeri, eğlence v.b.) sertifikalı uzman personel tarafından denetlenmektedir (22 ilçeye Çevre ve Şehircilik Bakanlığı tarafından yetki devri yapılmıştır).</a:t>
            </a:r>
          </a:p>
          <a:p>
            <a:pPr marL="342900" marR="0" lvl="0" indent="-342900" algn="just" defTabSz="914400" rtl="0" eaLnBrk="1" fontAlgn="auto" latinLnBrk="0" hangingPunct="1">
              <a:lnSpc>
                <a:spcPct val="100000"/>
              </a:lnSpc>
              <a:spcBef>
                <a:spcPts val="600"/>
              </a:spcBef>
              <a:spcAft>
                <a:spcPts val="600"/>
              </a:spcAft>
              <a:buClrTx/>
              <a:buSzTx/>
              <a:buFont typeface="Wingdings" pitchFamily="2" charset="2"/>
              <a:buChar char="Ø"/>
              <a:tabLst/>
              <a:defRPr/>
            </a:pPr>
            <a:r>
              <a:rPr kumimoji="0" lang="tr-TR" sz="2000" b="0"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rPr>
              <a:t>85 personelimize A tipi, 63 personelimize B tipi ve 21 personelimize C tipi sertifika aldırılmıştır.</a:t>
            </a:r>
          </a:p>
          <a:p>
            <a:pPr marL="342900" marR="0" lvl="0" indent="-342900" algn="just" defTabSz="914400" rtl="0" eaLnBrk="1" fontAlgn="auto" latinLnBrk="0" hangingPunct="1">
              <a:lnSpc>
                <a:spcPct val="100000"/>
              </a:lnSpc>
              <a:spcBef>
                <a:spcPts val="600"/>
              </a:spcBef>
              <a:spcAft>
                <a:spcPts val="600"/>
              </a:spcAft>
              <a:buClrTx/>
              <a:buSzTx/>
              <a:buFont typeface="Wingdings" pitchFamily="2" charset="2"/>
              <a:buChar char="Ø"/>
              <a:tabLst/>
              <a:defRPr/>
            </a:pPr>
            <a:r>
              <a:rPr kumimoji="0" lang="tr-TR" sz="2000" b="0"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rPr>
              <a:t>2016 yılında </a:t>
            </a:r>
            <a:r>
              <a:rPr kumimoji="0" lang="tr-TR" sz="2000" b="0" i="0" u="none" strike="noStrike" kern="1200" cap="none" spc="0" normalizeH="0" baseline="0" noProof="0" dirty="0">
                <a:ln>
                  <a:noFill/>
                </a:ln>
                <a:solidFill>
                  <a:srgbClr val="C00000"/>
                </a:solidFill>
                <a:effectLst/>
                <a:uLnTx/>
                <a:uFillTx/>
                <a:latin typeface="Segoe UI" pitchFamily="34" charset="0"/>
                <a:ea typeface="Segoe UI" pitchFamily="34" charset="0"/>
                <a:cs typeface="Segoe UI" pitchFamily="34" charset="0"/>
              </a:rPr>
              <a:t>2.322 adet denetim </a:t>
            </a:r>
            <a:r>
              <a:rPr kumimoji="0" lang="tr-TR" sz="2000" b="0" i="0" u="none" strike="noStrike" kern="1200" cap="none" spc="0" normalizeH="0" baseline="0" noProof="0" dirty="0">
                <a:ln>
                  <a:noFill/>
                </a:ln>
                <a:solidFill>
                  <a:prstClr val="black"/>
                </a:solidFill>
                <a:effectLst/>
                <a:uLnTx/>
                <a:uFillTx/>
                <a:latin typeface="Segoe UI" pitchFamily="34" charset="0"/>
                <a:ea typeface="Segoe UI" pitchFamily="34" charset="0"/>
                <a:cs typeface="Segoe UI" pitchFamily="34" charset="0"/>
              </a:rPr>
              <a:t>gerçekleştirilmiştir.</a:t>
            </a:r>
          </a:p>
          <a:p>
            <a:pPr marL="342900" marR="0" lvl="0" indent="-342900" algn="just"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Times New Roman" pitchFamily="18" charset="0"/>
            </a:endParaRPr>
          </a:p>
        </p:txBody>
      </p:sp>
      <p:pic>
        <p:nvPicPr>
          <p:cNvPr id="6" name="Resim 2"/>
          <p:cNvPicPr>
            <a:picLocks noChangeAspect="1"/>
          </p:cNvPicPr>
          <p:nvPr/>
        </p:nvPicPr>
        <p:blipFill>
          <a:blip r:embed="rId4"/>
          <a:stretch>
            <a:fillRect/>
          </a:stretch>
        </p:blipFill>
        <p:spPr>
          <a:xfrm>
            <a:off x="394486" y="2362200"/>
            <a:ext cx="3337726" cy="4537867"/>
          </a:xfrm>
          <a:prstGeom prst="rect">
            <a:avLst/>
          </a:prstGeom>
        </p:spPr>
      </p:pic>
      <p:sp>
        <p:nvSpPr>
          <p:cNvPr id="7" name="Rectangle 3"/>
          <p:cNvSpPr txBox="1">
            <a:spLocks noChangeArrowheads="1"/>
          </p:cNvSpPr>
          <p:nvPr/>
        </p:nvSpPr>
        <p:spPr bwMode="auto">
          <a:xfrm>
            <a:off x="379412" y="1447801"/>
            <a:ext cx="9144000" cy="6096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1" fontAlgn="auto" latinLnBrk="0" hangingPunct="1">
              <a:lnSpc>
                <a:spcPct val="100000"/>
              </a:lnSpc>
              <a:spcBef>
                <a:spcPct val="20000"/>
              </a:spcBef>
              <a:spcAft>
                <a:spcPts val="0"/>
              </a:spcAft>
              <a:buClr>
                <a:srgbClr val="EEECE1"/>
              </a:buClr>
              <a:buSzPct val="75000"/>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2006/16 sayılı Genelge - </a:t>
            </a: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Denetleme ve idarî  yaptırım yetkisi</a:t>
            </a:r>
          </a:p>
        </p:txBody>
      </p:sp>
    </p:spTree>
    <p:extLst>
      <p:ext uri="{BB962C8B-B14F-4D97-AF65-F5344CB8AC3E}">
        <p14:creationId xmlns:p14="http://schemas.microsoft.com/office/powerpoint/2010/main" val="4132658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txBox="1">
            <a:spLocks noChangeArrowheads="1"/>
          </p:cNvSpPr>
          <p:nvPr/>
        </p:nvSpPr>
        <p:spPr bwMode="auto">
          <a:xfrm>
            <a:off x="455612" y="1447801"/>
            <a:ext cx="9067800" cy="6096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1" fontAlgn="auto" latinLnBrk="0" hangingPunct="1">
              <a:lnSpc>
                <a:spcPct val="100000"/>
              </a:lnSpc>
              <a:spcBef>
                <a:spcPct val="20000"/>
              </a:spcBef>
              <a:spcAft>
                <a:spcPts val="0"/>
              </a:spcAft>
              <a:buClr>
                <a:srgbClr val="EEECE1"/>
              </a:buClr>
              <a:buSzPct val="75000"/>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Gürültü Haritası Nedir?</a:t>
            </a:r>
          </a:p>
        </p:txBody>
      </p:sp>
      <p:sp>
        <p:nvSpPr>
          <p:cNvPr id="4" name="Rectangle 10"/>
          <p:cNvSpPr>
            <a:spLocks/>
          </p:cNvSpPr>
          <p:nvPr/>
        </p:nvSpPr>
        <p:spPr bwMode="auto">
          <a:xfrm>
            <a:off x="455612" y="2242231"/>
            <a:ext cx="8991600" cy="1796369"/>
          </a:xfrm>
          <a:prstGeom prst="rect">
            <a:avLst/>
          </a:prstGeom>
          <a:noFill/>
          <a:ln w="9525">
            <a:noFill/>
            <a:miter lim="800000"/>
            <a:headEnd/>
            <a:tailEnd/>
          </a:ln>
        </p:spPr>
        <p:txBody>
          <a:bodyPr/>
          <a:lstStyle/>
          <a:p>
            <a:pPr marL="0" marR="0" lvl="0" indent="0" algn="just"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Yürürlükte bulunan her türlü sınır değerin aşılıp aşılmadığını göstermek gayesiyle, belirli bir alanda etkilenen kişi ve maruz kalan konut sayısı da dâhil olmak üzere, mevcut veya gelecekte ortaya çıkabilecek bir gürültü durumu hakkındaki verilerin; gürültü göstergesi kullanılarak söz konusu alanın fiziksel haritası üzerinde standartlara uygun olarak belirtilmesidir. </a:t>
            </a:r>
          </a:p>
        </p:txBody>
      </p:sp>
      <p:pic>
        <p:nvPicPr>
          <p:cNvPr id="5" name="Picture 15" descr="Maruz kalan insan"/>
          <p:cNvPicPr preferRelativeResize="0">
            <a:picLocks noChangeArrowheads="1"/>
          </p:cNvPicPr>
          <p:nvPr/>
        </p:nvPicPr>
        <p:blipFill>
          <a:blip r:embed="rId4" cstate="print"/>
          <a:srcRect t="4297" b="22873"/>
          <a:stretch>
            <a:fillRect/>
          </a:stretch>
        </p:blipFill>
        <p:spPr bwMode="auto">
          <a:xfrm>
            <a:off x="531812" y="3804784"/>
            <a:ext cx="4679950"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1"/>
          <p:cNvPicPr>
            <a:picLocks noChangeAspect="1"/>
          </p:cNvPicPr>
          <p:nvPr/>
        </p:nvPicPr>
        <p:blipFill>
          <a:blip r:embed="rId5"/>
          <a:stretch>
            <a:fillRect/>
          </a:stretch>
        </p:blipFill>
        <p:spPr>
          <a:xfrm>
            <a:off x="5934962" y="3709779"/>
            <a:ext cx="3588450" cy="3069734"/>
          </a:xfrm>
          <a:prstGeom prst="rect">
            <a:avLst/>
          </a:prstGeom>
        </p:spPr>
      </p:pic>
    </p:spTree>
    <p:extLst>
      <p:ext uri="{BB962C8B-B14F-4D97-AF65-F5344CB8AC3E}">
        <p14:creationId xmlns:p14="http://schemas.microsoft.com/office/powerpoint/2010/main" val="3652084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txBox="1">
            <a:spLocks noChangeArrowheads="1"/>
          </p:cNvSpPr>
          <p:nvPr/>
        </p:nvSpPr>
        <p:spPr bwMode="auto">
          <a:xfrm>
            <a:off x="379413" y="1447800"/>
            <a:ext cx="9144000" cy="57626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Gürültü Haritalama için Gerekli Yazılım</a:t>
            </a:r>
          </a:p>
        </p:txBody>
      </p:sp>
      <p:sp>
        <p:nvSpPr>
          <p:cNvPr id="4" name="Rectangle 3"/>
          <p:cNvSpPr>
            <a:spLocks noChangeArrowheads="1"/>
          </p:cNvSpPr>
          <p:nvPr/>
        </p:nvSpPr>
        <p:spPr bwMode="auto">
          <a:xfrm>
            <a:off x="379413" y="2098356"/>
            <a:ext cx="3428999" cy="4176713"/>
          </a:xfrm>
          <a:prstGeom prst="rect">
            <a:avLst/>
          </a:prstGeom>
          <a:noFill/>
          <a:ln w="9525">
            <a:noFill/>
            <a:miter lim="800000"/>
            <a:headEnd/>
            <a:tailEnd/>
          </a:ln>
        </p:spPr>
        <p:txBody>
          <a:bodyPr/>
          <a:lstStyle/>
          <a:p>
            <a:pPr marL="469900" marR="0" lvl="0" indent="-469900" algn="l" defTabSz="914400" rtl="0" eaLnBrk="0" fontAlgn="auto" latinLnBrk="0" hangingPunct="0">
              <a:lnSpc>
                <a:spcPct val="90000"/>
              </a:lnSpc>
              <a:spcBef>
                <a:spcPts val="300"/>
              </a:spcBef>
              <a:spcAft>
                <a:spcPts val="0"/>
              </a:spcAft>
              <a:buClr>
                <a:srgbClr val="0BD0D9"/>
              </a:buClr>
              <a:buSzTx/>
              <a:buFontTx/>
              <a:buNone/>
              <a:tabLst/>
              <a:defRPr/>
            </a:pPr>
            <a:r>
              <a:rPr kumimoji="0" lang="tr-TR" sz="2300" b="1" i="0" u="none" strike="noStrike" kern="1200" cap="none" spc="0" normalizeH="0" baseline="0" noProof="0" dirty="0">
                <a:ln>
                  <a:noFill/>
                </a:ln>
                <a:solidFill>
                  <a:prstClr val="black"/>
                </a:solidFill>
                <a:effectLst/>
                <a:uLnTx/>
                <a:uFillTx/>
                <a:latin typeface="Calibri" pitchFamily="34" charset="0"/>
                <a:ea typeface="+mn-ea"/>
                <a:cs typeface="+mn-cs"/>
              </a:rPr>
              <a:t>Genel Yazılımlar</a:t>
            </a:r>
            <a:endParaRPr kumimoji="0" lang="tr-TR" sz="23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469900" marR="0" lvl="0" indent="-469900" algn="l" defTabSz="914400" rtl="0" eaLnBrk="1" fontAlgn="auto" latinLnBrk="0" hangingPunct="1">
              <a:lnSpc>
                <a:spcPct val="100000"/>
              </a:lnSpc>
              <a:spcBef>
                <a:spcPts val="0"/>
              </a:spcBef>
              <a:spcAft>
                <a:spcPts val="0"/>
              </a:spcAft>
              <a:buClr>
                <a:srgbClr val="C0504D"/>
              </a:buClr>
              <a:buSzTx/>
              <a:buFontTx/>
              <a:buChar char="•"/>
              <a:tabLst/>
              <a:defRPr/>
            </a:pPr>
            <a:endPar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endParaRPr>
          </a:p>
          <a:p>
            <a:pPr marL="469900" marR="0" lvl="0" indent="-469900" algn="l" defTabSz="914400" rtl="0" eaLnBrk="1" fontAlgn="auto" latinLnBrk="0" hangingPunct="1">
              <a:lnSpc>
                <a:spcPct val="100000"/>
              </a:lnSpc>
              <a:spcBef>
                <a:spcPts val="0"/>
              </a:spcBef>
              <a:spcAft>
                <a:spcPts val="0"/>
              </a:spcAft>
              <a:buClr>
                <a:srgbClr val="FF9933"/>
              </a:buClr>
              <a:buSzTx/>
              <a:buFontTx/>
              <a:buChar char="•"/>
              <a:tabLst/>
              <a:defRPr/>
            </a:pPr>
            <a:r>
              <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rPr>
              <a:t>PREDICTOR </a:t>
            </a:r>
          </a:p>
          <a:p>
            <a:pPr marL="469900" marR="0" lvl="0" indent="-469900" algn="l" defTabSz="914400" rtl="0" eaLnBrk="1" fontAlgn="auto" latinLnBrk="0" hangingPunct="1">
              <a:lnSpc>
                <a:spcPct val="100000"/>
              </a:lnSpc>
              <a:spcBef>
                <a:spcPts val="0"/>
              </a:spcBef>
              <a:spcAft>
                <a:spcPts val="0"/>
              </a:spcAft>
              <a:buClr>
                <a:srgbClr val="FF9933"/>
              </a:buClr>
              <a:buSzTx/>
              <a:buFontTx/>
              <a:buNone/>
              <a:tabLst/>
              <a:defRPr/>
            </a:pPr>
            <a:endPar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endParaRPr>
          </a:p>
          <a:p>
            <a:pPr marL="469900" marR="0" lvl="0" indent="-469900" algn="l" defTabSz="914400" rtl="0" eaLnBrk="1" fontAlgn="auto" latinLnBrk="0" hangingPunct="1">
              <a:lnSpc>
                <a:spcPct val="100000"/>
              </a:lnSpc>
              <a:spcBef>
                <a:spcPts val="0"/>
              </a:spcBef>
              <a:spcAft>
                <a:spcPts val="0"/>
              </a:spcAft>
              <a:buClr>
                <a:srgbClr val="FF9933"/>
              </a:buClr>
              <a:buSzTx/>
              <a:buFontTx/>
              <a:buChar char="•"/>
              <a:tabLst/>
              <a:defRPr/>
            </a:pPr>
            <a:r>
              <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rPr>
              <a:t>LIMA </a:t>
            </a:r>
          </a:p>
          <a:p>
            <a:pPr marL="469900" marR="0" lvl="0" indent="-469900" algn="l" defTabSz="914400" rtl="0" eaLnBrk="1" fontAlgn="auto" latinLnBrk="0" hangingPunct="1">
              <a:lnSpc>
                <a:spcPct val="100000"/>
              </a:lnSpc>
              <a:spcBef>
                <a:spcPts val="0"/>
              </a:spcBef>
              <a:spcAft>
                <a:spcPts val="0"/>
              </a:spcAft>
              <a:buClr>
                <a:srgbClr val="FF9933"/>
              </a:buClr>
              <a:buSzTx/>
              <a:buFontTx/>
              <a:buNone/>
              <a:tabLst/>
              <a:defRPr/>
            </a:pPr>
            <a:endPar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endParaRPr>
          </a:p>
          <a:p>
            <a:pPr marL="469900" marR="0" lvl="0" indent="-469900" algn="l" defTabSz="914400" rtl="0" eaLnBrk="1" fontAlgn="auto" latinLnBrk="0" hangingPunct="1">
              <a:lnSpc>
                <a:spcPct val="100000"/>
              </a:lnSpc>
              <a:spcBef>
                <a:spcPts val="0"/>
              </a:spcBef>
              <a:spcAft>
                <a:spcPts val="0"/>
              </a:spcAft>
              <a:buClr>
                <a:srgbClr val="FF9933"/>
              </a:buClr>
              <a:buSzTx/>
              <a:buFontTx/>
              <a:buChar char="•"/>
              <a:tabLst/>
              <a:defRPr/>
            </a:pPr>
            <a:r>
              <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rPr>
              <a:t>CADNA </a:t>
            </a:r>
          </a:p>
          <a:p>
            <a:pPr marL="469900" marR="0" lvl="0" indent="-469900" algn="l" defTabSz="914400" rtl="0" eaLnBrk="1" fontAlgn="auto" latinLnBrk="0" hangingPunct="1">
              <a:lnSpc>
                <a:spcPct val="100000"/>
              </a:lnSpc>
              <a:spcBef>
                <a:spcPts val="0"/>
              </a:spcBef>
              <a:spcAft>
                <a:spcPts val="0"/>
              </a:spcAft>
              <a:buClr>
                <a:srgbClr val="FF9933"/>
              </a:buClr>
              <a:buSzTx/>
              <a:buFontTx/>
              <a:buNone/>
              <a:tabLst/>
              <a:defRPr/>
            </a:pPr>
            <a:endPar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endParaRPr>
          </a:p>
          <a:p>
            <a:pPr marL="469900" marR="0" lvl="0" indent="-469900" algn="l" defTabSz="914400" rtl="0" eaLnBrk="1" fontAlgn="auto" latinLnBrk="0" hangingPunct="1">
              <a:lnSpc>
                <a:spcPct val="100000"/>
              </a:lnSpc>
              <a:spcBef>
                <a:spcPts val="0"/>
              </a:spcBef>
              <a:spcAft>
                <a:spcPts val="0"/>
              </a:spcAft>
              <a:buClr>
                <a:srgbClr val="FF9933"/>
              </a:buClr>
              <a:buSzTx/>
              <a:buFontTx/>
              <a:buChar char="•"/>
              <a:tabLst/>
              <a:defRPr/>
            </a:pPr>
            <a:r>
              <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rPr>
              <a:t>IMMI </a:t>
            </a:r>
          </a:p>
          <a:p>
            <a:pPr marL="469900" marR="0" lvl="0" indent="-469900" algn="l" defTabSz="914400" rtl="0" eaLnBrk="1" fontAlgn="auto" latinLnBrk="0" hangingPunct="1">
              <a:lnSpc>
                <a:spcPct val="100000"/>
              </a:lnSpc>
              <a:spcBef>
                <a:spcPts val="0"/>
              </a:spcBef>
              <a:spcAft>
                <a:spcPts val="0"/>
              </a:spcAft>
              <a:buClr>
                <a:srgbClr val="FF9933"/>
              </a:buClr>
              <a:buSzTx/>
              <a:buFontTx/>
              <a:buNone/>
              <a:tabLst/>
              <a:defRPr/>
            </a:pPr>
            <a:endPar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endParaRPr>
          </a:p>
          <a:p>
            <a:pPr marL="469900" marR="0" lvl="0" indent="-469900" algn="l" defTabSz="914400" rtl="0" eaLnBrk="1" fontAlgn="auto" latinLnBrk="0" hangingPunct="1">
              <a:lnSpc>
                <a:spcPct val="100000"/>
              </a:lnSpc>
              <a:spcBef>
                <a:spcPts val="0"/>
              </a:spcBef>
              <a:spcAft>
                <a:spcPts val="0"/>
              </a:spcAft>
              <a:buClr>
                <a:srgbClr val="FF9933"/>
              </a:buClr>
              <a:buSzTx/>
              <a:buFontTx/>
              <a:buChar char="•"/>
              <a:tabLst/>
              <a:defRPr/>
            </a:pPr>
            <a:r>
              <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rPr>
              <a:t>SOUND PLAN </a:t>
            </a:r>
          </a:p>
          <a:p>
            <a:pPr marL="469900" marR="0" lvl="0" indent="-469900" algn="l" defTabSz="914400" rtl="0" eaLnBrk="1" fontAlgn="auto" latinLnBrk="0" hangingPunct="1">
              <a:lnSpc>
                <a:spcPct val="100000"/>
              </a:lnSpc>
              <a:spcBef>
                <a:spcPts val="0"/>
              </a:spcBef>
              <a:spcAft>
                <a:spcPts val="0"/>
              </a:spcAft>
              <a:buClr>
                <a:srgbClr val="FF9933"/>
              </a:buClr>
              <a:buSzTx/>
              <a:buFontTx/>
              <a:buChar char="•"/>
              <a:tabLst/>
              <a:defRPr/>
            </a:pPr>
            <a:endPar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endParaRPr>
          </a:p>
          <a:p>
            <a:pPr marL="469900" marR="0" lvl="0" indent="-469900" algn="l" defTabSz="914400" rtl="0" eaLnBrk="1" fontAlgn="auto" latinLnBrk="0" hangingPunct="1">
              <a:lnSpc>
                <a:spcPct val="100000"/>
              </a:lnSpc>
              <a:spcBef>
                <a:spcPts val="0"/>
              </a:spcBef>
              <a:spcAft>
                <a:spcPts val="0"/>
              </a:spcAft>
              <a:buClr>
                <a:srgbClr val="FF9933"/>
              </a:buClr>
              <a:buSzTx/>
              <a:buFontTx/>
              <a:buChar char="•"/>
              <a:tabLst/>
              <a:defRPr/>
            </a:pPr>
            <a:r>
              <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rPr>
              <a:t>ODEN </a:t>
            </a:r>
          </a:p>
          <a:p>
            <a:pPr marL="469900" marR="0" lvl="0" indent="-469900" algn="l" defTabSz="914400" rtl="0" eaLnBrk="1" fontAlgn="auto" latinLnBrk="0" hangingPunct="1">
              <a:lnSpc>
                <a:spcPct val="100000"/>
              </a:lnSpc>
              <a:spcBef>
                <a:spcPts val="0"/>
              </a:spcBef>
              <a:spcAft>
                <a:spcPts val="0"/>
              </a:spcAft>
              <a:buClr>
                <a:srgbClr val="C0504D"/>
              </a:buClr>
              <a:buSzTx/>
              <a:buFontTx/>
              <a:buChar char="•"/>
              <a:tabLst/>
              <a:defRPr/>
            </a:pPr>
            <a:endParaRPr kumimoji="0" lang="tr-TR" sz="2300" b="0" i="1"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5" name="Resim 1"/>
          <p:cNvPicPr>
            <a:picLocks noChangeAspect="1"/>
          </p:cNvPicPr>
          <p:nvPr/>
        </p:nvPicPr>
        <p:blipFill>
          <a:blip r:embed="rId4"/>
          <a:stretch>
            <a:fillRect/>
          </a:stretch>
        </p:blipFill>
        <p:spPr>
          <a:xfrm>
            <a:off x="5895473" y="2098356"/>
            <a:ext cx="3711939" cy="4759644"/>
          </a:xfrm>
          <a:prstGeom prst="rect">
            <a:avLst/>
          </a:prstGeom>
        </p:spPr>
      </p:pic>
    </p:spTree>
    <p:extLst>
      <p:ext uri="{BB962C8B-B14F-4D97-AF65-F5344CB8AC3E}">
        <p14:creationId xmlns:p14="http://schemas.microsoft.com/office/powerpoint/2010/main" val="3890698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txBox="1">
            <a:spLocks noChangeArrowheads="1"/>
          </p:cNvSpPr>
          <p:nvPr/>
        </p:nvSpPr>
        <p:spPr bwMode="auto">
          <a:xfrm>
            <a:off x="415925" y="1447800"/>
            <a:ext cx="9107487" cy="57626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İBB Stratejik Gürültü Haritalama Çalışmaları</a:t>
            </a:r>
            <a:endPar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a:spLocks noChangeArrowheads="1"/>
          </p:cNvSpPr>
          <p:nvPr/>
        </p:nvSpPr>
        <p:spPr bwMode="auto">
          <a:xfrm>
            <a:off x="379412" y="2022475"/>
            <a:ext cx="9086532" cy="4606925"/>
          </a:xfrm>
          <a:prstGeom prst="rect">
            <a:avLst/>
          </a:prstGeom>
          <a:noFill/>
          <a:ln w="9525">
            <a:noFill/>
            <a:miter lim="800000"/>
            <a:headEnd/>
            <a:tailEnd/>
          </a:ln>
        </p:spPr>
        <p:txBody>
          <a:bodyPr/>
          <a:lstStyle/>
          <a:p>
            <a:pPr marL="469900" marR="0" lvl="0" indent="-469900" algn="l" defTabSz="914400" rtl="0" eaLnBrk="0" fontAlgn="auto" latinLnBrk="0" hangingPunct="0">
              <a:lnSpc>
                <a:spcPct val="90000"/>
              </a:lnSpc>
              <a:spcBef>
                <a:spcPts val="300"/>
              </a:spcBef>
              <a:spcAft>
                <a:spcPts val="0"/>
              </a:spcAft>
              <a:buClr>
                <a:srgbClr val="0BD0D9"/>
              </a:buClr>
              <a:buSzTx/>
              <a:buFontTx/>
              <a:buNone/>
              <a:tabLst/>
              <a:defRPr/>
            </a:pPr>
            <a:endParaRPr kumimoji="0" lang="tr-TR" sz="2400" b="0" i="0" u="none" strike="noStrike" kern="1200" cap="none" spc="0" normalizeH="0" baseline="0" noProof="0" dirty="0">
              <a:ln>
                <a:noFill/>
              </a:ln>
              <a:solidFill>
                <a:srgbClr val="FFC000"/>
              </a:solidFill>
              <a:effectLst/>
              <a:uLnTx/>
              <a:uFillTx/>
              <a:latin typeface="Calibri" pitchFamily="34" charset="0"/>
              <a:ea typeface="+mn-ea"/>
              <a:cs typeface="+mn-cs"/>
            </a:endParaRPr>
          </a:p>
          <a:p>
            <a:pPr marL="469900" marR="0" lvl="0" indent="-469900" algn="just" defTabSz="914400" rtl="0" eaLnBrk="0" fontAlgn="auto" latinLnBrk="0" hangingPunct="0">
              <a:lnSpc>
                <a:spcPct val="90000"/>
              </a:lnSpc>
              <a:spcBef>
                <a:spcPts val="300"/>
              </a:spcBef>
              <a:spcAft>
                <a:spcPts val="0"/>
              </a:spcAft>
              <a:buClr>
                <a:srgbClr val="0BD0D9"/>
              </a:buClr>
              <a:buSzTx/>
              <a:buFontTx/>
              <a:buNone/>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AB IPA Programı ‘Çevresel Gürültü Direktifinin Uygulama Kapasitesi</a:t>
            </a:r>
          </a:p>
          <a:p>
            <a:pPr marL="469900" marR="0" lvl="0" indent="-469900" algn="l" defTabSz="914400" rtl="0" eaLnBrk="0" fontAlgn="auto" latinLnBrk="0" hangingPunct="0">
              <a:lnSpc>
                <a:spcPct val="90000"/>
              </a:lnSpc>
              <a:spcBef>
                <a:spcPts val="300"/>
              </a:spcBef>
              <a:spcAft>
                <a:spcPts val="0"/>
              </a:spcAft>
              <a:buClr>
                <a:srgbClr val="0BD0D9"/>
              </a:buClr>
              <a:buSzTx/>
              <a:buFontTx/>
              <a:buNone/>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İçin Teknik Yardım Projesi’</a:t>
            </a:r>
            <a:r>
              <a:rPr kumimoji="0" lang="tr-TR" sz="2400" b="0" i="0" u="none" strike="noStrike" kern="1200" cap="none" spc="0" normalizeH="0" baseline="0" noProof="0" dirty="0">
                <a:ln>
                  <a:noFill/>
                </a:ln>
                <a:solidFill>
                  <a:srgbClr val="FFC000"/>
                </a:solidFill>
                <a:effectLst/>
                <a:uLnTx/>
                <a:uFillTx/>
                <a:latin typeface="Calibri" pitchFamily="34" charset="0"/>
                <a:ea typeface="+mn-ea"/>
                <a:cs typeface="+mn-cs"/>
              </a:rPr>
              <a:t>  </a:t>
            </a:r>
            <a:r>
              <a:rPr kumimoji="0" lang="tr-TR" sz="2400" b="0" i="0" u="none" strike="noStrike" kern="1200" cap="none" spc="0" normalizeH="0" baseline="0" noProof="0" dirty="0">
                <a:ln>
                  <a:noFill/>
                </a:ln>
                <a:solidFill>
                  <a:srgbClr val="F79646">
                    <a:lumMod val="75000"/>
                  </a:srgbClr>
                </a:solidFill>
                <a:effectLst/>
                <a:uLnTx/>
                <a:uFillTx/>
                <a:latin typeface="Calibri" pitchFamily="34" charset="0"/>
                <a:ea typeface="+mn-ea"/>
                <a:cs typeface="+mn-cs"/>
              </a:rPr>
              <a:t>Haziran 2013-Aralık 2015</a:t>
            </a:r>
            <a:endParaRPr kumimoji="0" lang="tr-TR" sz="2800" b="0" i="0" u="none" strike="noStrike" kern="1200" cap="none" spc="0" normalizeH="0" baseline="0" noProof="0" dirty="0">
              <a:ln>
                <a:noFill/>
              </a:ln>
              <a:solidFill>
                <a:srgbClr val="F79646">
                  <a:lumMod val="75000"/>
                </a:srgbClr>
              </a:solidFill>
              <a:effectLst/>
              <a:uLnTx/>
              <a:uFillTx/>
              <a:latin typeface="Calibri" pitchFamily="34" charset="0"/>
              <a:ea typeface="+mn-ea"/>
              <a:cs typeface="Arial" charset="0"/>
            </a:endParaRPr>
          </a:p>
          <a:p>
            <a:pPr marL="469900" marR="0" lvl="0" indent="-469900" algn="just" defTabSz="914400" rtl="0" eaLnBrk="0" fontAlgn="auto" latinLnBrk="0" hangingPunct="0">
              <a:lnSpc>
                <a:spcPct val="100000"/>
              </a:lnSpc>
              <a:spcBef>
                <a:spcPts val="0"/>
              </a:spcBef>
              <a:spcAft>
                <a:spcPts val="0"/>
              </a:spcAft>
              <a:buClr>
                <a:srgbClr val="C0504D"/>
              </a:buClr>
              <a:buSzPct val="50000"/>
              <a:buFontTx/>
              <a:buNone/>
              <a:tabLst/>
              <a:defRPr/>
            </a:pPr>
            <a:endParaRPr kumimoji="0" lang="tr-TR" sz="2400" b="0" i="0" u="none" strike="noStrike" kern="1200" cap="none" spc="0" normalizeH="0" baseline="0" noProof="0" dirty="0">
              <a:ln>
                <a:noFill/>
              </a:ln>
              <a:solidFill>
                <a:srgbClr val="FFC000"/>
              </a:solidFill>
              <a:effectLst/>
              <a:uLnTx/>
              <a:uFillTx/>
              <a:latin typeface="Calibri" pitchFamily="34" charset="0"/>
              <a:ea typeface="+mn-ea"/>
              <a:cs typeface="Arial" charset="0"/>
            </a:endParaRPr>
          </a:p>
          <a:p>
            <a:pPr marL="469900" marR="0" lvl="0" indent="-469900" algn="just" defTabSz="914400" rtl="0" eaLnBrk="0" fontAlgn="auto" latinLnBrk="0" hangingPunct="0">
              <a:lnSpc>
                <a:spcPct val="90000"/>
              </a:lnSpc>
              <a:spcBef>
                <a:spcPct val="20000"/>
              </a:spcBef>
              <a:spcAft>
                <a:spcPts val="0"/>
              </a:spcAft>
              <a:buClr>
                <a:srgbClr val="C0504D"/>
              </a:buClr>
              <a:buSzPct val="50000"/>
              <a:buFontTx/>
              <a:buNone/>
              <a:tabLst/>
              <a:defRPr/>
            </a:pPr>
            <a:r>
              <a:rPr kumimoji="0" lang="tr-TR" sz="2400" b="0" i="0" u="none" strike="noStrike" kern="1200" cap="none" spc="0" normalizeH="0" baseline="0" noProof="0" dirty="0">
                <a:ln>
                  <a:noFill/>
                </a:ln>
                <a:solidFill>
                  <a:srgbClr val="F79646">
                    <a:lumMod val="75000"/>
                  </a:srgbClr>
                </a:solidFill>
                <a:effectLst/>
                <a:uLnTx/>
                <a:uFillTx/>
                <a:latin typeface="Calibri" pitchFamily="34" charset="0"/>
                <a:ea typeface="+mn-ea"/>
                <a:cs typeface="Arial" charset="0"/>
              </a:rPr>
              <a:t>Çevre ve Şehircilik Bakanlığı (Yürütücü)</a:t>
            </a:r>
          </a:p>
          <a:p>
            <a:pPr marL="469900" marR="0" lvl="0" indent="-469900" algn="just" defTabSz="914400" rtl="0" eaLnBrk="0" fontAlgn="auto" latinLnBrk="0" hangingPunct="0">
              <a:lnSpc>
                <a:spcPct val="90000"/>
              </a:lnSpc>
              <a:spcBef>
                <a:spcPct val="20000"/>
              </a:spcBef>
              <a:spcAft>
                <a:spcPts val="0"/>
              </a:spcAft>
              <a:buClr>
                <a:prstClr val="black"/>
              </a:buClr>
              <a:buSzPct val="50000"/>
              <a:buFont typeface="Wingdings"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İstanbul Büyükşehir Belediye Başkanlığı </a:t>
            </a:r>
          </a:p>
          <a:p>
            <a:pPr marL="469900" marR="0" lvl="0" indent="-469900" algn="just" defTabSz="914400" rtl="0" eaLnBrk="0" fontAlgn="auto" latinLnBrk="0" hangingPunct="0">
              <a:lnSpc>
                <a:spcPct val="90000"/>
              </a:lnSpc>
              <a:spcBef>
                <a:spcPct val="20000"/>
              </a:spcBef>
              <a:spcAft>
                <a:spcPts val="0"/>
              </a:spcAft>
              <a:buClr>
                <a:prstClr val="black"/>
              </a:buClr>
              <a:buSzPct val="50000"/>
              <a:buFont typeface="Wingdings"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İzmir Büyükşehir Belediye Başkanlığı </a:t>
            </a:r>
          </a:p>
          <a:p>
            <a:pPr marL="469900" marR="0" lvl="0" indent="-469900" algn="just" defTabSz="914400" rtl="0" eaLnBrk="0" fontAlgn="auto" latinLnBrk="0" hangingPunct="0">
              <a:lnSpc>
                <a:spcPct val="90000"/>
              </a:lnSpc>
              <a:spcBef>
                <a:spcPct val="20000"/>
              </a:spcBef>
              <a:spcAft>
                <a:spcPts val="0"/>
              </a:spcAft>
              <a:buClr>
                <a:prstClr val="black"/>
              </a:buClr>
              <a:buSzPct val="50000"/>
              <a:buFont typeface="Wingdings"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Bursa Büyükşehir Belediye Başkanlığı</a:t>
            </a:r>
          </a:p>
          <a:p>
            <a:pPr marL="469900" marR="0" lvl="0" indent="-469900" algn="just" defTabSz="914400" rtl="0" eaLnBrk="0" fontAlgn="auto" latinLnBrk="0" hangingPunct="0">
              <a:lnSpc>
                <a:spcPct val="90000"/>
              </a:lnSpc>
              <a:spcBef>
                <a:spcPct val="20000"/>
              </a:spcBef>
              <a:spcAft>
                <a:spcPts val="0"/>
              </a:spcAft>
              <a:buClr>
                <a:prstClr val="black"/>
              </a:buClr>
              <a:buSzPct val="50000"/>
              <a:buFont typeface="Wingdings"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Ankara Büyükşehir Belediye Başkanlığı</a:t>
            </a:r>
          </a:p>
          <a:p>
            <a:pPr marL="469900" marR="0" lvl="0" indent="-469900" algn="just" defTabSz="914400" rtl="0" eaLnBrk="0" fontAlgn="auto" latinLnBrk="0" hangingPunct="0">
              <a:lnSpc>
                <a:spcPct val="90000"/>
              </a:lnSpc>
              <a:spcBef>
                <a:spcPct val="20000"/>
              </a:spcBef>
              <a:spcAft>
                <a:spcPts val="0"/>
              </a:spcAft>
              <a:buClr>
                <a:prstClr val="black"/>
              </a:buClr>
              <a:buSzPct val="50000"/>
              <a:buFont typeface="Wingdings"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Kocaeli Büyükşehir Belediye Başkanlığı</a:t>
            </a:r>
          </a:p>
          <a:p>
            <a:pPr marL="469900" marR="0" lvl="0" indent="-469900" algn="just" defTabSz="914400" rtl="0" eaLnBrk="0" fontAlgn="auto" latinLnBrk="0" hangingPunct="0">
              <a:lnSpc>
                <a:spcPct val="90000"/>
              </a:lnSpc>
              <a:spcBef>
                <a:spcPct val="20000"/>
              </a:spcBef>
              <a:spcAft>
                <a:spcPts val="0"/>
              </a:spcAft>
              <a:buClr>
                <a:srgbClr val="C0504D"/>
              </a:buClr>
              <a:buSzPct val="50000"/>
              <a:buFontTx/>
              <a:buNone/>
              <a:tabLst/>
              <a:defRPr/>
            </a:pPr>
            <a:endParaRPr kumimoji="0" lang="tr-TR" sz="2400" b="0" i="0" u="none" strike="noStrike" kern="1200" cap="none" spc="0" normalizeH="0" baseline="0" noProof="0" dirty="0">
              <a:ln>
                <a:noFill/>
              </a:ln>
              <a:solidFill>
                <a:srgbClr val="FFC000"/>
              </a:solidFill>
              <a:effectLst/>
              <a:uLnTx/>
              <a:uFillTx/>
              <a:latin typeface="Calibri" pitchFamily="34" charset="0"/>
              <a:ea typeface="+mn-ea"/>
              <a:cs typeface="Arial" charset="0"/>
            </a:endParaRPr>
          </a:p>
          <a:p>
            <a:pPr marL="469900" marR="0" lvl="0" indent="-469900" algn="just" defTabSz="914400" rtl="0" eaLnBrk="0" fontAlgn="auto" latinLnBrk="0" hangingPunct="0">
              <a:lnSpc>
                <a:spcPct val="90000"/>
              </a:lnSpc>
              <a:spcBef>
                <a:spcPct val="20000"/>
              </a:spcBef>
              <a:spcAft>
                <a:spcPts val="0"/>
              </a:spcAft>
              <a:buClr>
                <a:srgbClr val="C0504D"/>
              </a:buClr>
              <a:buSzPct val="50000"/>
              <a:buFontTx/>
              <a:buNone/>
              <a:tabLst/>
              <a:defRPr/>
            </a:pPr>
            <a:r>
              <a:rPr kumimoji="0" lang="tr-TR" sz="2400" b="0" i="0" u="none" strike="noStrike" kern="1200" cap="none" spc="0" normalizeH="0" baseline="0" noProof="0" dirty="0">
                <a:ln>
                  <a:noFill/>
                </a:ln>
                <a:solidFill>
                  <a:srgbClr val="F79646">
                    <a:lumMod val="75000"/>
                  </a:srgbClr>
                </a:solidFill>
                <a:effectLst/>
                <a:uLnTx/>
                <a:uFillTx/>
                <a:latin typeface="Calibri" pitchFamily="34" charset="0"/>
                <a:ea typeface="+mn-ea"/>
                <a:cs typeface="Arial" charset="0"/>
              </a:rPr>
              <a:t>Bütçe: 2.500.000 €</a:t>
            </a:r>
          </a:p>
          <a:p>
            <a:pPr marL="469900" marR="0" lvl="0" indent="-46990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FFC000"/>
              </a:solidFill>
              <a:effectLst/>
              <a:uLnTx/>
              <a:uFillTx/>
              <a:latin typeface="Calibri" pitchFamily="34" charset="0"/>
              <a:ea typeface="+mn-ea"/>
              <a:cs typeface="+mn-cs"/>
            </a:endParaRPr>
          </a:p>
        </p:txBody>
      </p:sp>
      <p:pic>
        <p:nvPicPr>
          <p:cNvPr id="5" name="Resim 1"/>
          <p:cNvPicPr>
            <a:picLocks noChangeAspect="1"/>
          </p:cNvPicPr>
          <p:nvPr/>
        </p:nvPicPr>
        <p:blipFill>
          <a:blip r:embed="rId4"/>
          <a:stretch>
            <a:fillRect/>
          </a:stretch>
        </p:blipFill>
        <p:spPr>
          <a:xfrm>
            <a:off x="6183099" y="3429000"/>
            <a:ext cx="3340313" cy="2488200"/>
          </a:xfrm>
          <a:prstGeom prst="rect">
            <a:avLst/>
          </a:prstGeom>
        </p:spPr>
      </p:pic>
    </p:spTree>
    <p:extLst>
      <p:ext uri="{BB962C8B-B14F-4D97-AF65-F5344CB8AC3E}">
        <p14:creationId xmlns:p14="http://schemas.microsoft.com/office/powerpoint/2010/main" val="588134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Resim 2"/>
          <p:cNvPicPr>
            <a:picLocks noChangeAspect="1"/>
          </p:cNvPicPr>
          <p:nvPr/>
        </p:nvPicPr>
        <p:blipFill>
          <a:blip r:embed="rId4"/>
          <a:stretch>
            <a:fillRect/>
          </a:stretch>
        </p:blipFill>
        <p:spPr>
          <a:xfrm>
            <a:off x="836612" y="1295400"/>
            <a:ext cx="8153400" cy="5562600"/>
          </a:xfrm>
          <a:prstGeom prst="rect">
            <a:avLst/>
          </a:prstGeom>
        </p:spPr>
      </p:pic>
    </p:spTree>
    <p:extLst>
      <p:ext uri="{BB962C8B-B14F-4D97-AF65-F5344CB8AC3E}">
        <p14:creationId xmlns:p14="http://schemas.microsoft.com/office/powerpoint/2010/main" val="266299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txBox="1">
            <a:spLocks noChangeArrowheads="1"/>
          </p:cNvSpPr>
          <p:nvPr/>
        </p:nvSpPr>
        <p:spPr bwMode="auto">
          <a:xfrm>
            <a:off x="389801" y="1447800"/>
            <a:ext cx="9133611" cy="57626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Times New Roman" pitchFamily="18" charset="0"/>
                <a:ea typeface="+mn-ea"/>
                <a:cs typeface="+mn-cs"/>
              </a:rPr>
              <a:t>İstanbul Gürültü Eylem Planı</a:t>
            </a:r>
          </a:p>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endParaRPr kumimoji="0" lang="tr-TR" sz="3200" b="1" i="0" u="none" strike="noStrike" kern="1200" cap="none" spc="0" normalizeH="0" baseline="0" noProof="0" dirty="0">
              <a:ln>
                <a:noFill/>
              </a:ln>
              <a:solidFill>
                <a:srgbClr val="C0504D"/>
              </a:solidFill>
              <a:effectLst/>
              <a:uLnTx/>
              <a:uFillTx/>
              <a:latin typeface="Times New Roman" pitchFamily="18" charset="0"/>
              <a:ea typeface="+mn-ea"/>
              <a:cs typeface="+mn-cs"/>
            </a:endParaRPr>
          </a:p>
        </p:txBody>
      </p:sp>
      <p:sp>
        <p:nvSpPr>
          <p:cNvPr id="5" name="Rectangle 10"/>
          <p:cNvSpPr>
            <a:spLocks/>
          </p:cNvSpPr>
          <p:nvPr/>
        </p:nvSpPr>
        <p:spPr bwMode="auto">
          <a:xfrm>
            <a:off x="227013" y="2183065"/>
            <a:ext cx="9296400" cy="3887788"/>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0" i="0" u="none" strike="noStrike" kern="1200" cap="none" spc="0" normalizeH="0" baseline="0" noProof="0" dirty="0">
                <a:ln>
                  <a:noFill/>
                </a:ln>
                <a:solidFill>
                  <a:srgbClr val="F79646">
                    <a:lumMod val="75000"/>
                  </a:srgbClr>
                </a:solidFill>
                <a:effectLst/>
                <a:uLnTx/>
                <a:uFillTx/>
                <a:latin typeface="Calibri" pitchFamily="34" charset="0"/>
                <a:ea typeface="+mn-ea"/>
                <a:cs typeface="+mn-cs"/>
              </a:rPr>
              <a:t>Sakin bir İstanbul</a:t>
            </a:r>
            <a:r>
              <a:rPr kumimoji="0" lang="tr-TR" sz="2000" b="0" i="0" u="none" strike="noStrike" kern="1200" cap="none" spc="0" normalizeH="0" baseline="0" noProof="0" dirty="0">
                <a:ln>
                  <a:noFill/>
                </a:ln>
                <a:solidFill>
                  <a:srgbClr val="FFC000"/>
                </a:solidFill>
                <a:effectLst/>
                <a:uLnTx/>
                <a:uFillTx/>
                <a:latin typeface="Calibri" pitchFamily="34" charset="0"/>
                <a:ea typeface="+mn-ea"/>
                <a:cs typeface="+mn-cs"/>
              </a:rPr>
              <a:t> </a:t>
            </a: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için gürültü seviyesinin düşürülmesi dahil olmak üzere gürültü ile</a:t>
            </a:r>
          </a:p>
          <a:p>
            <a:pPr marL="365125" marR="0" lvl="0" indent="-255588" algn="just"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ilgili sorunlar ve etkileri ile baş etmek üzere Başkanlığımız uzman teknik kadrosuyla</a:t>
            </a:r>
          </a:p>
          <a:p>
            <a:pPr marL="365125" marR="0" lvl="0" indent="-255588" algn="just"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0" i="0" u="none" strike="noStrike" kern="1200" cap="none" spc="0" normalizeH="0" baseline="0" noProof="0" dirty="0">
                <a:ln>
                  <a:noFill/>
                </a:ln>
                <a:solidFill>
                  <a:srgbClr val="F79646">
                    <a:lumMod val="75000"/>
                  </a:srgbClr>
                </a:solidFill>
                <a:effectLst/>
                <a:uLnTx/>
                <a:uFillTx/>
                <a:latin typeface="Calibri" pitchFamily="34" charset="0"/>
                <a:ea typeface="+mn-ea"/>
                <a:cs typeface="+mn-cs"/>
              </a:rPr>
              <a:t>İstanbul Gürültü Eylem Planı (İSGEP)</a:t>
            </a:r>
            <a:r>
              <a:rPr kumimoji="0" lang="tr-TR" sz="2000" b="0" i="0" u="none" strike="noStrike" kern="1200" cap="none" spc="0" normalizeH="0" baseline="0" noProof="0" dirty="0">
                <a:ln>
                  <a:noFill/>
                </a:ln>
                <a:solidFill>
                  <a:srgbClr val="FFC000"/>
                </a:solidFill>
                <a:effectLst/>
                <a:uLnTx/>
                <a:uFillTx/>
                <a:latin typeface="Calibri" pitchFamily="34" charset="0"/>
                <a:ea typeface="+mn-ea"/>
                <a:cs typeface="+mn-cs"/>
              </a:rPr>
              <a:t> </a:t>
            </a: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çalışmalarını yürütmektedir.</a:t>
            </a:r>
          </a:p>
          <a:p>
            <a:pPr marL="365125" marR="0" lvl="0" indent="-255588" algn="just"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000" b="1" i="0" u="none" strike="noStrike" kern="1200" cap="none" spc="0" normalizeH="0" baseline="0" noProof="0" dirty="0">
              <a:ln>
                <a:noFill/>
              </a:ln>
              <a:solidFill>
                <a:srgbClr val="4F81BD"/>
              </a:solidFill>
              <a:effectLst/>
              <a:uLnTx/>
              <a:uFillTx/>
              <a:latin typeface="Calibri" pitchFamily="34" charset="0"/>
              <a:ea typeface="+mn-ea"/>
              <a:cs typeface="+mn-cs"/>
            </a:endParaRPr>
          </a:p>
          <a:p>
            <a:pPr marL="452437" marR="0" lvl="0" indent="-342900" algn="just" defTabSz="914400" rtl="0" eaLnBrk="0" fontAlgn="auto" latinLnBrk="0" hangingPunct="0">
              <a:lnSpc>
                <a:spcPct val="90000"/>
              </a:lnSpc>
              <a:spcBef>
                <a:spcPts val="300"/>
              </a:spcBef>
              <a:spcAft>
                <a:spcPts val="0"/>
              </a:spcAft>
              <a:buClr>
                <a:srgbClr val="C0504D"/>
              </a:buClr>
              <a:buSzPct val="130000"/>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Karayolları </a:t>
            </a:r>
          </a:p>
          <a:p>
            <a:pPr marL="452437" marR="0" lvl="0" indent="-342900" algn="just" defTabSz="914400" rtl="0" eaLnBrk="0" fontAlgn="auto" latinLnBrk="0" hangingPunct="0">
              <a:lnSpc>
                <a:spcPct val="90000"/>
              </a:lnSpc>
              <a:spcBef>
                <a:spcPts val="300"/>
              </a:spcBef>
              <a:spcAft>
                <a:spcPts val="0"/>
              </a:spcAft>
              <a:buClr>
                <a:srgbClr val="C0504D"/>
              </a:buClr>
              <a:buSzPct val="130000"/>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Raylı sistem </a:t>
            </a:r>
          </a:p>
          <a:p>
            <a:pPr marL="452437" marR="0" lvl="0" indent="-342900" algn="just" defTabSz="914400" rtl="0" eaLnBrk="0" fontAlgn="auto" latinLnBrk="0" hangingPunct="0">
              <a:lnSpc>
                <a:spcPct val="90000"/>
              </a:lnSpc>
              <a:spcBef>
                <a:spcPts val="300"/>
              </a:spcBef>
              <a:spcAft>
                <a:spcPts val="0"/>
              </a:spcAft>
              <a:buClr>
                <a:srgbClr val="C0504D"/>
              </a:buClr>
              <a:buSzPct val="130000"/>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Endüstri tesis </a:t>
            </a:r>
          </a:p>
          <a:p>
            <a:pPr marL="452437" marR="0" lvl="0" indent="-342900" algn="just" defTabSz="914400" rtl="0" eaLnBrk="0" fontAlgn="auto" latinLnBrk="0" hangingPunct="0">
              <a:lnSpc>
                <a:spcPct val="90000"/>
              </a:lnSpc>
              <a:spcBef>
                <a:spcPts val="300"/>
              </a:spcBef>
              <a:spcAft>
                <a:spcPts val="0"/>
              </a:spcAft>
              <a:buClr>
                <a:srgbClr val="C0504D"/>
              </a:buClr>
              <a:buSzPct val="130000"/>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Havalimanı </a:t>
            </a:r>
          </a:p>
          <a:p>
            <a:pPr marL="109537" marR="0" lvl="0" indent="0" algn="just"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gürültüsüne yönelik belirli alanlarda senaryolar üretilmiş, bu senaryolardan en uygun olanları seçilmiştir.</a:t>
            </a:r>
          </a:p>
          <a:p>
            <a:pPr marL="365125" marR="0" lvl="0" indent="-255588" algn="just"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88900" marR="0" lvl="0" indent="20638" algn="just"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Farklı senaryolar için maliyetler, sosyal kabul edilebilirlik, ekonomik uygulanabilirlik, politik öncelik ve zaman tablosu konularında kestirimler yapılmıştır. </a:t>
            </a:r>
          </a:p>
          <a:p>
            <a:pPr marL="365125" marR="0" lvl="0" indent="-255588" algn="just"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just"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İSGEP, Türkiye’de ilk defa bu ölçekte hazırlanan bir çalışmadır.</a:t>
            </a: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7" name="Picture 2" descr="action plan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7412" y="3200400"/>
            <a:ext cx="2456815" cy="133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858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4" name="Rectangle 3"/>
          <p:cNvSpPr>
            <a:spLocks noChangeArrowheads="1"/>
          </p:cNvSpPr>
          <p:nvPr/>
        </p:nvSpPr>
        <p:spPr bwMode="auto">
          <a:xfrm>
            <a:off x="330200" y="2422525"/>
            <a:ext cx="8964612" cy="4606925"/>
          </a:xfrm>
          <a:prstGeom prst="rect">
            <a:avLst/>
          </a:prstGeom>
          <a:noFill/>
          <a:ln w="9525">
            <a:noFill/>
            <a:miter lim="800000"/>
            <a:headEnd/>
            <a:tailEnd/>
          </a:ln>
        </p:spPr>
        <p:txBody>
          <a:bodyPr/>
          <a:lstStyle/>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10"/>
          <p:cNvSpPr>
            <a:spLocks/>
          </p:cNvSpPr>
          <p:nvPr/>
        </p:nvSpPr>
        <p:spPr bwMode="auto">
          <a:xfrm>
            <a:off x="150813" y="2062161"/>
            <a:ext cx="8893175" cy="4248150"/>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Gürültü Azaltım Tedbirleri</a:t>
            </a: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566737" marR="0" lvl="0" indent="-457200" algn="l" defTabSz="914400" rtl="0" eaLnBrk="0" fontAlgn="auto" latinLnBrk="0" hangingPunct="0">
              <a:lnSpc>
                <a:spcPct val="90000"/>
              </a:lnSpc>
              <a:spcBef>
                <a:spcPts val="300"/>
              </a:spcBef>
              <a:spcAft>
                <a:spcPts val="0"/>
              </a:spcAft>
              <a:buClr>
                <a:srgbClr val="C0504D"/>
              </a:buClr>
              <a:buSzPct val="110000"/>
              <a:buFont typeface="+mj-lt"/>
              <a:buAutoNum type="arabicParenR"/>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tr-TR" sz="1800" b="0" i="0" u="none" strike="noStrike" kern="1200" cap="none" spc="0" normalizeH="0" baseline="0" noProof="0" dirty="0">
                <a:ln>
                  <a:noFill/>
                </a:ln>
                <a:solidFill>
                  <a:prstClr val="black"/>
                </a:solidFill>
                <a:effectLst/>
                <a:uLnTx/>
                <a:uFillTx/>
                <a:latin typeface="Calibri"/>
                <a:ea typeface="+mn-ea"/>
                <a:cs typeface="+mn-cs"/>
              </a:rPr>
              <a:t>Gürültünün kaynakta azaltılması</a:t>
            </a: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Gürültünün yayılım yolu üzerinde azaltılması</a:t>
            </a: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Gürültünün alıcıda azaltılması</a:t>
            </a: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Şehir planlama ve gürültü yönetimi</a:t>
            </a: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7" name="Rectangle 3"/>
          <p:cNvSpPr txBox="1">
            <a:spLocks noChangeArrowheads="1"/>
          </p:cNvSpPr>
          <p:nvPr/>
        </p:nvSpPr>
        <p:spPr bwMode="auto">
          <a:xfrm>
            <a:off x="389801" y="1447800"/>
            <a:ext cx="9133611" cy="57626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Times New Roman" pitchFamily="18" charset="0"/>
                <a:ea typeface="+mn-ea"/>
                <a:cs typeface="+mn-cs"/>
              </a:rPr>
              <a:t>İstanbul Gürültü Eylem Planı</a:t>
            </a:r>
          </a:p>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endParaRPr kumimoji="0" lang="tr-TR" sz="3200" b="1" i="0" u="none" strike="noStrike" kern="1200" cap="none" spc="0" normalizeH="0" baseline="0" noProof="0" dirty="0">
              <a:ln>
                <a:noFill/>
              </a:ln>
              <a:solidFill>
                <a:srgbClr val="C0504D"/>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21969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4" name="Rectangle 3"/>
          <p:cNvSpPr>
            <a:spLocks noChangeArrowheads="1"/>
          </p:cNvSpPr>
          <p:nvPr/>
        </p:nvSpPr>
        <p:spPr bwMode="auto">
          <a:xfrm>
            <a:off x="330199" y="2117725"/>
            <a:ext cx="8964612" cy="4606925"/>
          </a:xfrm>
          <a:prstGeom prst="rect">
            <a:avLst/>
          </a:prstGeom>
          <a:noFill/>
          <a:ln w="9525">
            <a:noFill/>
            <a:miter lim="800000"/>
            <a:headEnd/>
            <a:tailEnd/>
          </a:ln>
        </p:spPr>
        <p:txBody>
          <a:bodyPr/>
          <a:lstStyle/>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10"/>
          <p:cNvSpPr>
            <a:spLocks/>
          </p:cNvSpPr>
          <p:nvPr/>
        </p:nvSpPr>
        <p:spPr bwMode="auto">
          <a:xfrm>
            <a:off x="187324" y="2117725"/>
            <a:ext cx="8893175" cy="4248150"/>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Karayolu Gürültü Azaltım Tedbirleri</a:t>
            </a: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r>
              <a:rPr kumimoji="0" lang="tr-TR"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tr-TR" sz="1800" b="0" i="0" u="none" strike="noStrike" kern="1200" cap="none" spc="0" normalizeH="0" baseline="0" noProof="0" dirty="0">
                <a:ln>
                  <a:noFill/>
                </a:ln>
                <a:solidFill>
                  <a:prstClr val="black"/>
                </a:solidFill>
                <a:effectLst/>
                <a:uLnTx/>
                <a:uFillTx/>
                <a:latin typeface="Calibri"/>
                <a:ea typeface="+mn-ea"/>
                <a:cs typeface="+mn-cs"/>
              </a:rPr>
              <a:t>Gürültünün kaynakta azaltılması</a:t>
            </a: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Wingdings"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	Trafik Yoğunluğunun Azaltılması</a:t>
            </a: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Wingdings"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	Trafiğin Yavaşlatılması</a:t>
            </a:r>
          </a:p>
        </p:txBody>
      </p:sp>
      <p:sp>
        <p:nvSpPr>
          <p:cNvPr id="6" name="Rectangle 3"/>
          <p:cNvSpPr>
            <a:spLocks noChangeArrowheads="1"/>
          </p:cNvSpPr>
          <p:nvPr/>
        </p:nvSpPr>
        <p:spPr bwMode="auto">
          <a:xfrm>
            <a:off x="150811" y="3773487"/>
            <a:ext cx="9144000" cy="4608513"/>
          </a:xfrm>
          <a:prstGeom prst="rect">
            <a:avLst/>
          </a:prstGeom>
          <a:noFill/>
          <a:ln w="9525">
            <a:noFill/>
            <a:miter lim="800000"/>
            <a:headEnd/>
            <a:tailEnd/>
          </a:ln>
        </p:spPr>
        <p:txBody>
          <a:bodyPr/>
          <a:lstStyle/>
          <a:p>
            <a:pPr marL="469900" marR="0" lvl="0" indent="-469900" algn="l" defTabSz="914400" rtl="0" eaLnBrk="0" fontAlgn="auto" latinLnBrk="0" hangingPunct="0">
              <a:lnSpc>
                <a:spcPct val="90000"/>
              </a:lnSpc>
              <a:spcBef>
                <a:spcPts val="300"/>
              </a:spcBef>
              <a:spcAft>
                <a:spcPts val="0"/>
              </a:spcAft>
              <a:buClr>
                <a:srgbClr val="0BD0D9"/>
              </a:buClr>
              <a:buSzTx/>
              <a:buFontTx/>
              <a:buNone/>
              <a:tabLst/>
              <a:defRPr/>
            </a:pPr>
            <a:endParaRPr kumimoji="0" lang="tr-TR" sz="3200" b="1" i="0" u="none" strike="noStrike" kern="1200" cap="none" spc="0" normalizeH="0" baseline="0" noProof="0">
              <a:ln>
                <a:noFill/>
              </a:ln>
              <a:solidFill>
                <a:srgbClr val="C0504D"/>
              </a:solidFill>
              <a:effectLst/>
              <a:uLnTx/>
              <a:uFillTx/>
              <a:latin typeface="Times New Roman" pitchFamily="18"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r>
              <a:rPr kumimoji="0" lang="tr-TR" sz="2000" b="0" i="0" u="none" strike="noStrike" kern="1200" cap="none" spc="0" normalizeH="0" baseline="0" noProof="0">
                <a:ln>
                  <a:noFill/>
                </a:ln>
                <a:solidFill>
                  <a:prstClr val="black"/>
                </a:solidFill>
                <a:effectLst/>
                <a:uLnTx/>
                <a:uFillTx/>
                <a:latin typeface="Calibri" pitchFamily="34" charset="0"/>
                <a:ea typeface="+mn-ea"/>
                <a:cs typeface="+mn-cs"/>
              </a:rPr>
              <a:t> </a:t>
            </a:r>
          </a:p>
          <a:p>
            <a:pPr marL="908050" marR="0" lvl="1" indent="-436563" algn="just" defTabSz="914400" rtl="0" eaLnBrk="0" fontAlgn="auto" latinLnBrk="0" hangingPunct="0">
              <a:lnSpc>
                <a:spcPct val="90000"/>
              </a:lnSpc>
              <a:spcBef>
                <a:spcPts val="300"/>
              </a:spcBef>
              <a:spcAft>
                <a:spcPts val="0"/>
              </a:spcAft>
              <a:buClr>
                <a:srgbClr val="C0504D"/>
              </a:buClr>
              <a:buSzTx/>
              <a:buFontTx/>
              <a:buChar char="•"/>
              <a:tabLst/>
              <a:defRPr/>
            </a:pPr>
            <a:endParaRPr kumimoji="0" lang="tr-TR" sz="2400" b="0" i="0" u="none" strike="noStrike" kern="1200" cap="none" spc="0" normalizeH="0" baseline="0" noProof="0">
              <a:ln>
                <a:noFill/>
              </a:ln>
              <a:solidFill>
                <a:prstClr val="black"/>
              </a:solidFill>
              <a:effectLst/>
              <a:uLnTx/>
              <a:uFillTx/>
              <a:latin typeface="Calibri" pitchFamily="34"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pitchFamily="34"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r>
              <a:rPr kumimoji="0" lang="tr-TR" sz="2400" b="0" i="0" u="none" strike="noStrike" kern="1200" cap="none" spc="0" normalizeH="0" baseline="0" noProof="0">
                <a:ln>
                  <a:noFill/>
                </a:ln>
                <a:solidFill>
                  <a:prstClr val="black"/>
                </a:solidFill>
                <a:effectLst/>
                <a:uLnTx/>
                <a:uFillTx/>
                <a:latin typeface="Calibri" pitchFamily="34" charset="0"/>
                <a:ea typeface="+mn-ea"/>
                <a:cs typeface="+mn-cs"/>
              </a:rPr>
              <a:t>      </a:t>
            </a: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pic>
        <p:nvPicPr>
          <p:cNvPr id="7" name="Resim 1"/>
          <p:cNvPicPr>
            <a:picLocks noChangeAspect="1"/>
          </p:cNvPicPr>
          <p:nvPr/>
        </p:nvPicPr>
        <p:blipFill>
          <a:blip r:embed="rId4"/>
          <a:stretch>
            <a:fillRect/>
          </a:stretch>
        </p:blipFill>
        <p:spPr>
          <a:xfrm>
            <a:off x="5713830" y="2149443"/>
            <a:ext cx="3827044" cy="2268934"/>
          </a:xfrm>
          <a:prstGeom prst="rect">
            <a:avLst/>
          </a:prstGeom>
        </p:spPr>
      </p:pic>
      <p:pic>
        <p:nvPicPr>
          <p:cNvPr id="8" name="Resim 2"/>
          <p:cNvPicPr>
            <a:picLocks noChangeAspect="1"/>
          </p:cNvPicPr>
          <p:nvPr/>
        </p:nvPicPr>
        <p:blipFill>
          <a:blip r:embed="rId5"/>
          <a:stretch>
            <a:fillRect/>
          </a:stretch>
        </p:blipFill>
        <p:spPr>
          <a:xfrm>
            <a:off x="5713830" y="4523945"/>
            <a:ext cx="3827044" cy="2307067"/>
          </a:xfrm>
          <a:prstGeom prst="rect">
            <a:avLst/>
          </a:prstGeom>
        </p:spPr>
      </p:pic>
      <p:sp>
        <p:nvSpPr>
          <p:cNvPr id="9" name="Rectangle 3"/>
          <p:cNvSpPr txBox="1">
            <a:spLocks noChangeArrowheads="1"/>
          </p:cNvSpPr>
          <p:nvPr/>
        </p:nvSpPr>
        <p:spPr bwMode="auto">
          <a:xfrm>
            <a:off x="389801" y="1447800"/>
            <a:ext cx="9133611" cy="57626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Times New Roman" pitchFamily="18" charset="0"/>
                <a:ea typeface="+mn-ea"/>
                <a:cs typeface="+mn-cs"/>
              </a:rPr>
              <a:t>İstanbul Gürültü Eylem Planı</a:t>
            </a:r>
          </a:p>
        </p:txBody>
      </p:sp>
    </p:spTree>
    <p:extLst>
      <p:ext uri="{BB962C8B-B14F-4D97-AF65-F5344CB8AC3E}">
        <p14:creationId xmlns:p14="http://schemas.microsoft.com/office/powerpoint/2010/main" val="834860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4" name="Rectangle 3"/>
          <p:cNvSpPr>
            <a:spLocks noChangeArrowheads="1"/>
          </p:cNvSpPr>
          <p:nvPr/>
        </p:nvSpPr>
        <p:spPr bwMode="auto">
          <a:xfrm>
            <a:off x="330200" y="2041525"/>
            <a:ext cx="8964612" cy="4606925"/>
          </a:xfrm>
          <a:prstGeom prst="rect">
            <a:avLst/>
          </a:prstGeom>
          <a:noFill/>
          <a:ln w="9525">
            <a:noFill/>
            <a:miter lim="800000"/>
            <a:headEnd/>
            <a:tailEnd/>
          </a:ln>
        </p:spPr>
        <p:txBody>
          <a:bodyPr/>
          <a:lstStyle/>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10"/>
          <p:cNvSpPr>
            <a:spLocks/>
          </p:cNvSpPr>
          <p:nvPr/>
        </p:nvSpPr>
        <p:spPr bwMode="auto">
          <a:xfrm>
            <a:off x="313601" y="2133600"/>
            <a:ext cx="8893175" cy="4248150"/>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Karayolu Gürültü Azaltım Tedbirleri</a:t>
            </a: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18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r>
              <a:rPr kumimoji="0" lang="tr-TR"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tr-TR" sz="1800" b="0" i="0" u="none" strike="noStrike" kern="1200" cap="none" spc="0" normalizeH="0" baseline="0" noProof="0" dirty="0">
                <a:ln>
                  <a:noFill/>
                </a:ln>
                <a:solidFill>
                  <a:prstClr val="black"/>
                </a:solidFill>
                <a:effectLst/>
                <a:uLnTx/>
                <a:uFillTx/>
                <a:latin typeface="Calibri"/>
                <a:ea typeface="+mn-ea"/>
                <a:cs typeface="+mn-cs"/>
              </a:rPr>
              <a:t>Gürültünün kaynakta azaltılması</a:t>
            </a: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Wingdings"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  	Sessiz Yüzeyler</a:t>
            </a: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	</a:t>
            </a: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Wingdings" pitchFamily="2" charset="2"/>
              <a:buChar char="ü"/>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    Yol Bakımı </a:t>
            </a: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6" name="Rectangle 3"/>
          <p:cNvSpPr>
            <a:spLocks noChangeArrowheads="1"/>
          </p:cNvSpPr>
          <p:nvPr/>
        </p:nvSpPr>
        <p:spPr bwMode="auto">
          <a:xfrm>
            <a:off x="150812" y="3697287"/>
            <a:ext cx="9144000" cy="4608513"/>
          </a:xfrm>
          <a:prstGeom prst="rect">
            <a:avLst/>
          </a:prstGeom>
          <a:noFill/>
          <a:ln w="9525">
            <a:noFill/>
            <a:miter lim="800000"/>
            <a:headEnd/>
            <a:tailEnd/>
          </a:ln>
        </p:spPr>
        <p:txBody>
          <a:bodyPr/>
          <a:lstStyle/>
          <a:p>
            <a:pPr marL="469900" marR="0" lvl="0" indent="-469900" algn="l" defTabSz="914400" rtl="0" eaLnBrk="0" fontAlgn="auto" latinLnBrk="0" hangingPunct="0">
              <a:lnSpc>
                <a:spcPct val="90000"/>
              </a:lnSpc>
              <a:spcBef>
                <a:spcPts val="300"/>
              </a:spcBef>
              <a:spcAft>
                <a:spcPts val="0"/>
              </a:spcAft>
              <a:buClr>
                <a:srgbClr val="0BD0D9"/>
              </a:buClr>
              <a:buSzTx/>
              <a:buFontTx/>
              <a:buNone/>
              <a:tabLst/>
              <a:defRPr/>
            </a:pPr>
            <a:endParaRPr kumimoji="0" lang="tr-TR" sz="3200" b="1" i="0" u="none" strike="noStrike" kern="1200" cap="none" spc="0" normalizeH="0" baseline="0" noProof="0">
              <a:ln>
                <a:noFill/>
              </a:ln>
              <a:solidFill>
                <a:srgbClr val="C0504D"/>
              </a:solidFill>
              <a:effectLst/>
              <a:uLnTx/>
              <a:uFillTx/>
              <a:latin typeface="Times New Roman" pitchFamily="18"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r>
              <a:rPr kumimoji="0" lang="tr-TR" sz="2000" b="0" i="0" u="none" strike="noStrike" kern="1200" cap="none" spc="0" normalizeH="0" baseline="0" noProof="0">
                <a:ln>
                  <a:noFill/>
                </a:ln>
                <a:solidFill>
                  <a:prstClr val="black"/>
                </a:solidFill>
                <a:effectLst/>
                <a:uLnTx/>
                <a:uFillTx/>
                <a:latin typeface="Calibri" pitchFamily="34" charset="0"/>
                <a:ea typeface="+mn-ea"/>
                <a:cs typeface="+mn-cs"/>
              </a:rPr>
              <a:t> </a:t>
            </a:r>
          </a:p>
          <a:p>
            <a:pPr marL="908050" marR="0" lvl="1" indent="-436563" algn="just" defTabSz="914400" rtl="0" eaLnBrk="0" fontAlgn="auto" latinLnBrk="0" hangingPunct="0">
              <a:lnSpc>
                <a:spcPct val="90000"/>
              </a:lnSpc>
              <a:spcBef>
                <a:spcPts val="300"/>
              </a:spcBef>
              <a:spcAft>
                <a:spcPts val="0"/>
              </a:spcAft>
              <a:buClr>
                <a:srgbClr val="C0504D"/>
              </a:buClr>
              <a:buSzTx/>
              <a:buFontTx/>
              <a:buChar char="•"/>
              <a:tabLst/>
              <a:defRPr/>
            </a:pPr>
            <a:endParaRPr kumimoji="0" lang="tr-TR" sz="2400" b="0" i="0" u="none" strike="noStrike" kern="1200" cap="none" spc="0" normalizeH="0" baseline="0" noProof="0">
              <a:ln>
                <a:noFill/>
              </a:ln>
              <a:solidFill>
                <a:prstClr val="black"/>
              </a:solidFill>
              <a:effectLst/>
              <a:uLnTx/>
              <a:uFillTx/>
              <a:latin typeface="Calibri" pitchFamily="34"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pitchFamily="34"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r>
              <a:rPr kumimoji="0" lang="tr-TR" sz="2400" b="0" i="0" u="none" strike="noStrike" kern="1200" cap="none" spc="0" normalizeH="0" baseline="0" noProof="0">
                <a:ln>
                  <a:noFill/>
                </a:ln>
                <a:solidFill>
                  <a:prstClr val="black"/>
                </a:solidFill>
                <a:effectLst/>
                <a:uLnTx/>
                <a:uFillTx/>
                <a:latin typeface="Calibri" pitchFamily="34" charset="0"/>
                <a:ea typeface="+mn-ea"/>
                <a:cs typeface="+mn-cs"/>
              </a:rPr>
              <a:t>      </a:t>
            </a: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2" descr="C:\Users\onur.taskinoglu\Desktop\Gürültü Azaltım\2.jpg"/>
          <p:cNvPicPr>
            <a:picLocks noChangeAspect="1" noChangeArrowheads="1"/>
          </p:cNvPicPr>
          <p:nvPr/>
        </p:nvPicPr>
        <p:blipFill>
          <a:blip r:embed="rId4" cstate="print"/>
          <a:srcRect/>
          <a:stretch>
            <a:fillRect/>
          </a:stretch>
        </p:blipFill>
        <p:spPr bwMode="auto">
          <a:xfrm>
            <a:off x="5329438" y="2133600"/>
            <a:ext cx="4193974" cy="2622136"/>
          </a:xfrm>
          <a:prstGeom prst="rect">
            <a:avLst/>
          </a:prstGeom>
          <a:noFill/>
          <a:ln w="9525">
            <a:noFill/>
            <a:miter lim="800000"/>
            <a:headEnd/>
            <a:tailEnd/>
          </a:ln>
        </p:spPr>
      </p:pic>
      <p:pic>
        <p:nvPicPr>
          <p:cNvPr id="8" name="Picture 3" descr="C:\Users\onur.taskinoglu\Desktop\Gürültü Azaltım\yol yüzeyi.JPG"/>
          <p:cNvPicPr>
            <a:picLocks noChangeAspect="1" noChangeArrowheads="1"/>
          </p:cNvPicPr>
          <p:nvPr/>
        </p:nvPicPr>
        <p:blipFill>
          <a:blip r:embed="rId5" cstate="print"/>
          <a:srcRect/>
          <a:stretch>
            <a:fillRect/>
          </a:stretch>
        </p:blipFill>
        <p:spPr bwMode="auto">
          <a:xfrm>
            <a:off x="5291338" y="4456798"/>
            <a:ext cx="4193974" cy="2401202"/>
          </a:xfrm>
          <a:prstGeom prst="rect">
            <a:avLst/>
          </a:prstGeom>
          <a:noFill/>
          <a:ln w="9525">
            <a:noFill/>
            <a:miter lim="800000"/>
            <a:headEnd/>
            <a:tailEnd/>
          </a:ln>
        </p:spPr>
      </p:pic>
      <p:sp>
        <p:nvSpPr>
          <p:cNvPr id="9" name="Rectangle 3"/>
          <p:cNvSpPr txBox="1">
            <a:spLocks noChangeArrowheads="1"/>
          </p:cNvSpPr>
          <p:nvPr/>
        </p:nvSpPr>
        <p:spPr bwMode="auto">
          <a:xfrm>
            <a:off x="389801" y="1447800"/>
            <a:ext cx="9133611" cy="57626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Times New Roman" pitchFamily="18" charset="0"/>
                <a:ea typeface="+mn-ea"/>
                <a:cs typeface="+mn-cs"/>
              </a:rPr>
              <a:t>İstanbul Gürültü Eylem Planı</a:t>
            </a:r>
          </a:p>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endParaRPr kumimoji="0" lang="tr-TR" sz="3200" b="1" i="0" u="none" strike="noStrike" kern="1200" cap="none" spc="0" normalizeH="0" baseline="0" noProof="0" dirty="0">
              <a:ln>
                <a:noFill/>
              </a:ln>
              <a:solidFill>
                <a:srgbClr val="C0504D"/>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43543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a:spLocks noChangeArrowheads="1"/>
          </p:cNvSpPr>
          <p:nvPr/>
        </p:nvSpPr>
        <p:spPr bwMode="auto">
          <a:xfrm>
            <a:off x="569816" y="1965325"/>
            <a:ext cx="8964612" cy="4606925"/>
          </a:xfrm>
          <a:prstGeom prst="rect">
            <a:avLst/>
          </a:prstGeom>
          <a:noFill/>
          <a:ln w="9525">
            <a:noFill/>
            <a:miter lim="800000"/>
            <a:headEnd/>
            <a:tailEnd/>
          </a:ln>
        </p:spPr>
        <p:txBody>
          <a:bodyPr/>
          <a:lstStyle/>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10"/>
          <p:cNvSpPr>
            <a:spLocks/>
          </p:cNvSpPr>
          <p:nvPr/>
        </p:nvSpPr>
        <p:spPr bwMode="auto">
          <a:xfrm>
            <a:off x="379412" y="2281238"/>
            <a:ext cx="8893175" cy="1300162"/>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Karayolu Gürültü </a:t>
            </a:r>
            <a:r>
              <a:rPr kumimoji="0" lang="tr-TR" sz="2400" b="1" i="0" u="none" strike="noStrike" kern="1200" cap="none" spc="0" normalizeH="0" baseline="0" noProof="0" dirty="0" err="1">
                <a:ln>
                  <a:noFill/>
                </a:ln>
                <a:solidFill>
                  <a:prstClr val="black"/>
                </a:solidFill>
                <a:effectLst/>
                <a:uLnTx/>
                <a:uFillTx/>
                <a:latin typeface="Calibri" pitchFamily="34" charset="0"/>
                <a:ea typeface="+mn-ea"/>
                <a:cs typeface="+mn-cs"/>
              </a:rPr>
              <a:t>Azaltım</a:t>
            </a: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 Tedbirleri</a:t>
            </a: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startAt="2"/>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startAt="2"/>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tr-TR" sz="1800" b="0" i="0" u="none" strike="noStrike" kern="1200" cap="none" spc="0" normalizeH="0" baseline="0" noProof="0" dirty="0">
                <a:ln>
                  <a:noFill/>
                </a:ln>
                <a:solidFill>
                  <a:prstClr val="black"/>
                </a:solidFill>
                <a:effectLst/>
                <a:uLnTx/>
                <a:uFillTx/>
                <a:latin typeface="Calibri"/>
                <a:ea typeface="+mn-ea"/>
                <a:cs typeface="+mn-cs"/>
              </a:rPr>
              <a:t>Gürültünün yayılım yolu üzerinde azaltılması</a:t>
            </a: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 name="Picture 8" descr="Gorlice 2007"/>
          <p:cNvPicPr>
            <a:picLocks noChangeAspect="1" noChangeArrowheads="1"/>
          </p:cNvPicPr>
          <p:nvPr/>
        </p:nvPicPr>
        <p:blipFill>
          <a:blip r:embed="rId4" cstate="print"/>
          <a:srcRect/>
          <a:stretch>
            <a:fillRect/>
          </a:stretch>
        </p:blipFill>
        <p:spPr bwMode="auto">
          <a:xfrm>
            <a:off x="5087841" y="4052984"/>
            <a:ext cx="3455988" cy="2119216"/>
          </a:xfrm>
          <a:prstGeom prst="rect">
            <a:avLst/>
          </a:prstGeom>
          <a:noFill/>
          <a:ln w="9525">
            <a:noFill/>
            <a:miter lim="800000"/>
            <a:headEnd/>
            <a:tailEnd/>
          </a:ln>
        </p:spPr>
      </p:pic>
      <p:pic>
        <p:nvPicPr>
          <p:cNvPr id="7" name="16 Resim" descr="82.jpg"/>
          <p:cNvPicPr>
            <a:picLocks noChangeAspect="1"/>
          </p:cNvPicPr>
          <p:nvPr/>
        </p:nvPicPr>
        <p:blipFill>
          <a:blip r:embed="rId5" cstate="print"/>
          <a:srcRect l="29787" t="6532" r="36169" b="21619"/>
          <a:stretch>
            <a:fillRect/>
          </a:stretch>
        </p:blipFill>
        <p:spPr bwMode="auto">
          <a:xfrm>
            <a:off x="726796" y="4052984"/>
            <a:ext cx="3745498" cy="2119216"/>
          </a:xfrm>
          <a:prstGeom prst="rect">
            <a:avLst/>
          </a:prstGeom>
          <a:noFill/>
          <a:ln w="9525">
            <a:noFill/>
            <a:miter lim="800000"/>
            <a:headEnd/>
            <a:tailEnd/>
          </a:ln>
        </p:spPr>
      </p:pic>
      <p:sp>
        <p:nvSpPr>
          <p:cNvPr id="8" name="Rectangle 9"/>
          <p:cNvSpPr>
            <a:spLocks/>
          </p:cNvSpPr>
          <p:nvPr/>
        </p:nvSpPr>
        <p:spPr bwMode="auto">
          <a:xfrm>
            <a:off x="684212" y="3836262"/>
            <a:ext cx="3076688" cy="216722"/>
          </a:xfrm>
          <a:prstGeom prst="rect">
            <a:avLst/>
          </a:prstGeom>
          <a:noFill/>
          <a:ln w="9525">
            <a:noFill/>
            <a:miter lim="800000"/>
            <a:headEnd/>
            <a:tailEnd/>
          </a:ln>
        </p:spPr>
        <p:txBody>
          <a:bodyPr/>
          <a:lstStyle/>
          <a:p>
            <a:pPr marL="68263" marR="0" lvl="0" indent="0" algn="ctr" defTabSz="914400" rtl="0" eaLnBrk="0" fontAlgn="auto" latinLnBrk="0" hangingPunct="0">
              <a:lnSpc>
                <a:spcPct val="90000"/>
              </a:lnSpc>
              <a:spcBef>
                <a:spcPts val="700"/>
              </a:spcBef>
              <a:spcAft>
                <a:spcPts val="0"/>
              </a:spcAft>
              <a:buClr>
                <a:srgbClr val="1F497D"/>
              </a:buClr>
              <a:buSzPct val="95000"/>
              <a:buFontTx/>
              <a:buNone/>
              <a:tabLst/>
              <a:defRPr/>
            </a:pPr>
            <a:r>
              <a:rPr kumimoji="0" lang="tr-TR" sz="1400" b="0" i="0" u="none" strike="noStrike" kern="1200" cap="none" spc="0" normalizeH="0" baseline="0" noProof="0" dirty="0">
                <a:ln>
                  <a:noFill/>
                </a:ln>
                <a:solidFill>
                  <a:prstClr val="black"/>
                </a:solidFill>
                <a:effectLst/>
                <a:uLnTx/>
                <a:uFillTx/>
                <a:latin typeface="Calibri"/>
                <a:ea typeface="+mn-ea"/>
                <a:cs typeface="+mn-cs"/>
              </a:rPr>
              <a:t>Alüminyum malzeme örnekleri </a:t>
            </a:r>
          </a:p>
        </p:txBody>
      </p:sp>
      <p:sp>
        <p:nvSpPr>
          <p:cNvPr id="10" name="Rectangle 3"/>
          <p:cNvSpPr txBox="1">
            <a:spLocks noChangeArrowheads="1"/>
          </p:cNvSpPr>
          <p:nvPr/>
        </p:nvSpPr>
        <p:spPr bwMode="auto">
          <a:xfrm>
            <a:off x="389801" y="1447800"/>
            <a:ext cx="9133611" cy="57626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Times New Roman" pitchFamily="18" charset="0"/>
                <a:ea typeface="+mn-ea"/>
                <a:cs typeface="+mn-cs"/>
              </a:rPr>
              <a:t>İstanbul Gürültü Eylem Planı</a:t>
            </a:r>
          </a:p>
        </p:txBody>
      </p:sp>
    </p:spTree>
    <p:extLst>
      <p:ext uri="{BB962C8B-B14F-4D97-AF65-F5344CB8AC3E}">
        <p14:creationId xmlns:p14="http://schemas.microsoft.com/office/powerpoint/2010/main" val="37093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7162" y="2532179"/>
            <a:ext cx="70485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Fatih EROL</a:t>
            </a:r>
            <a:endParaRPr kumimoji="0" lang="tr-TR" sz="5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1617662" y="3203772"/>
            <a:ext cx="66675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İstanbul Büyükşehir Belediyesi Çevre Koruma Müdürü</a:t>
            </a:r>
            <a:endPar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5" name="Rectangle 4"/>
          <p:cNvSpPr/>
          <p:nvPr/>
        </p:nvSpPr>
        <p:spPr>
          <a:xfrm>
            <a:off x="-1" y="4721661"/>
            <a:ext cx="9902825" cy="2136339"/>
          </a:xfrm>
          <a:prstGeom prst="rect">
            <a:avLst/>
          </a:prstGeom>
          <a:solidFill>
            <a:srgbClr val="64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2545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a:spLocks noChangeArrowheads="1"/>
          </p:cNvSpPr>
          <p:nvPr/>
        </p:nvSpPr>
        <p:spPr bwMode="auto">
          <a:xfrm>
            <a:off x="330200" y="2041525"/>
            <a:ext cx="8964612" cy="4606925"/>
          </a:xfrm>
          <a:prstGeom prst="rect">
            <a:avLst/>
          </a:prstGeom>
          <a:noFill/>
          <a:ln w="9525">
            <a:noFill/>
            <a:miter lim="800000"/>
            <a:headEnd/>
            <a:tailEnd/>
          </a:ln>
        </p:spPr>
        <p:txBody>
          <a:bodyPr/>
          <a:lstStyle/>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10"/>
          <p:cNvSpPr>
            <a:spLocks/>
          </p:cNvSpPr>
          <p:nvPr/>
        </p:nvSpPr>
        <p:spPr bwMode="auto">
          <a:xfrm>
            <a:off x="150813" y="1536699"/>
            <a:ext cx="8893175" cy="4248150"/>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Karayolu Gürültü </a:t>
            </a:r>
            <a:r>
              <a:rPr kumimoji="0" lang="tr-TR" sz="2400" b="1" i="0" u="none" strike="noStrike" kern="1200" cap="none" spc="0" normalizeH="0" baseline="0" noProof="0" dirty="0" err="1">
                <a:ln>
                  <a:noFill/>
                </a:ln>
                <a:solidFill>
                  <a:prstClr val="black"/>
                </a:solidFill>
                <a:effectLst/>
                <a:uLnTx/>
                <a:uFillTx/>
                <a:latin typeface="Calibri" pitchFamily="34" charset="0"/>
                <a:ea typeface="+mn-ea"/>
                <a:cs typeface="+mn-cs"/>
              </a:rPr>
              <a:t>Azaltım</a:t>
            </a: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 Tedbirleri</a:t>
            </a: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startAt="2"/>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tr-TR" sz="1800" b="0" i="0" u="none" strike="noStrike" kern="1200" cap="none" spc="0" normalizeH="0" baseline="0" noProof="0" dirty="0">
                <a:ln>
                  <a:noFill/>
                </a:ln>
                <a:solidFill>
                  <a:prstClr val="black"/>
                </a:solidFill>
                <a:effectLst/>
                <a:uLnTx/>
                <a:uFillTx/>
                <a:latin typeface="Calibri"/>
                <a:ea typeface="+mn-ea"/>
                <a:cs typeface="+mn-cs"/>
              </a:rPr>
              <a:t>Gürültünün yayılım </a:t>
            </a:r>
          </a:p>
          <a:p>
            <a:pPr marL="109537" marR="0" lvl="0" indent="0"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yolu üzerinde azaltılması</a:t>
            </a: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 name="Rectangle 3"/>
          <p:cNvSpPr>
            <a:spLocks noChangeArrowheads="1"/>
          </p:cNvSpPr>
          <p:nvPr/>
        </p:nvSpPr>
        <p:spPr bwMode="auto">
          <a:xfrm>
            <a:off x="150812" y="3697287"/>
            <a:ext cx="9144000" cy="4608513"/>
          </a:xfrm>
          <a:prstGeom prst="rect">
            <a:avLst/>
          </a:prstGeom>
          <a:noFill/>
          <a:ln w="9525">
            <a:noFill/>
            <a:miter lim="800000"/>
            <a:headEnd/>
            <a:tailEnd/>
          </a:ln>
        </p:spPr>
        <p:txBody>
          <a:bodyPr/>
          <a:lstStyle/>
          <a:p>
            <a:pPr marL="469900" marR="0" lvl="0" indent="-469900" algn="l" defTabSz="914400" rtl="0" eaLnBrk="0" fontAlgn="auto" latinLnBrk="0" hangingPunct="0">
              <a:lnSpc>
                <a:spcPct val="90000"/>
              </a:lnSpc>
              <a:spcBef>
                <a:spcPts val="300"/>
              </a:spcBef>
              <a:spcAft>
                <a:spcPts val="0"/>
              </a:spcAft>
              <a:buClr>
                <a:srgbClr val="0BD0D9"/>
              </a:buClr>
              <a:buSzTx/>
              <a:buFontTx/>
              <a:buNone/>
              <a:tabLst/>
              <a:defRPr/>
            </a:pPr>
            <a:endParaRPr kumimoji="0" lang="tr-TR" sz="3200" b="1" i="0" u="none" strike="noStrike" kern="1200" cap="none" spc="0" normalizeH="0" baseline="0" noProof="0">
              <a:ln>
                <a:noFill/>
              </a:ln>
              <a:solidFill>
                <a:srgbClr val="C0504D"/>
              </a:solidFill>
              <a:effectLst/>
              <a:uLnTx/>
              <a:uFillTx/>
              <a:latin typeface="Times New Roman" pitchFamily="18"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r>
              <a:rPr kumimoji="0" lang="tr-TR" sz="2000" b="0" i="0" u="none" strike="noStrike" kern="1200" cap="none" spc="0" normalizeH="0" baseline="0" noProof="0">
                <a:ln>
                  <a:noFill/>
                </a:ln>
                <a:solidFill>
                  <a:prstClr val="black"/>
                </a:solidFill>
                <a:effectLst/>
                <a:uLnTx/>
                <a:uFillTx/>
                <a:latin typeface="Calibri" pitchFamily="34" charset="0"/>
                <a:ea typeface="+mn-ea"/>
                <a:cs typeface="+mn-cs"/>
              </a:rPr>
              <a:t> </a:t>
            </a:r>
          </a:p>
          <a:p>
            <a:pPr marL="908050" marR="0" lvl="1" indent="-436563" algn="just" defTabSz="914400" rtl="0" eaLnBrk="0" fontAlgn="auto" latinLnBrk="0" hangingPunct="0">
              <a:lnSpc>
                <a:spcPct val="90000"/>
              </a:lnSpc>
              <a:spcBef>
                <a:spcPts val="300"/>
              </a:spcBef>
              <a:spcAft>
                <a:spcPts val="0"/>
              </a:spcAft>
              <a:buClr>
                <a:srgbClr val="C0504D"/>
              </a:buClr>
              <a:buSzTx/>
              <a:buFontTx/>
              <a:buChar char="•"/>
              <a:tabLst/>
              <a:defRPr/>
            </a:pPr>
            <a:endParaRPr kumimoji="0" lang="tr-TR" sz="2400" b="0" i="0" u="none" strike="noStrike" kern="1200" cap="none" spc="0" normalizeH="0" baseline="0" noProof="0">
              <a:ln>
                <a:noFill/>
              </a:ln>
              <a:solidFill>
                <a:prstClr val="black"/>
              </a:solidFill>
              <a:effectLst/>
              <a:uLnTx/>
              <a:uFillTx/>
              <a:latin typeface="Calibri" pitchFamily="34"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pitchFamily="34"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r>
              <a:rPr kumimoji="0" lang="tr-TR" sz="2400" b="0" i="0" u="none" strike="noStrike" kern="1200" cap="none" spc="0" normalizeH="0" baseline="0" noProof="0">
                <a:ln>
                  <a:noFill/>
                </a:ln>
                <a:solidFill>
                  <a:prstClr val="black"/>
                </a:solidFill>
                <a:effectLst/>
                <a:uLnTx/>
                <a:uFillTx/>
                <a:latin typeface="Calibri" pitchFamily="34" charset="0"/>
                <a:ea typeface="+mn-ea"/>
                <a:cs typeface="+mn-cs"/>
              </a:rPr>
              <a:t>      </a:t>
            </a: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9"/>
          <p:cNvSpPr>
            <a:spLocks/>
          </p:cNvSpPr>
          <p:nvPr/>
        </p:nvSpPr>
        <p:spPr bwMode="auto">
          <a:xfrm>
            <a:off x="471077" y="6293259"/>
            <a:ext cx="2303463" cy="217487"/>
          </a:xfrm>
          <a:prstGeom prst="rect">
            <a:avLst/>
          </a:prstGeom>
          <a:noFill/>
          <a:ln w="9525">
            <a:noFill/>
            <a:miter lim="800000"/>
            <a:headEnd/>
            <a:tailEnd/>
          </a:ln>
        </p:spPr>
        <p:txBody>
          <a:bodyPr/>
          <a:lstStyle/>
          <a:p>
            <a:pPr marL="68263" marR="0" lvl="0" indent="0" algn="ctr" defTabSz="914400" rtl="0" eaLnBrk="0" fontAlgn="auto" latinLnBrk="0" hangingPunct="0">
              <a:lnSpc>
                <a:spcPct val="90000"/>
              </a:lnSpc>
              <a:spcBef>
                <a:spcPts val="700"/>
              </a:spcBef>
              <a:spcAft>
                <a:spcPts val="0"/>
              </a:spcAft>
              <a:buClr>
                <a:srgbClr val="1F497D"/>
              </a:buClr>
              <a:buSzPct val="95000"/>
              <a:buFontTx/>
              <a:buNone/>
              <a:tabLst/>
              <a:defRPr/>
            </a:pPr>
            <a:r>
              <a:rPr kumimoji="0" lang="tr-TR" sz="1400" b="0" i="0" u="none" strike="noStrike" kern="1200" cap="none" spc="0" normalizeH="0" baseline="0" noProof="0" dirty="0">
                <a:ln>
                  <a:noFill/>
                </a:ln>
                <a:solidFill>
                  <a:prstClr val="black"/>
                </a:solidFill>
                <a:effectLst/>
                <a:uLnTx/>
                <a:uFillTx/>
                <a:latin typeface="Calibri"/>
                <a:ea typeface="+mn-ea"/>
                <a:cs typeface="+mn-cs"/>
              </a:rPr>
              <a:t>Duvar bahçe örneği</a:t>
            </a:r>
          </a:p>
        </p:txBody>
      </p:sp>
      <p:pic>
        <p:nvPicPr>
          <p:cNvPr id="8" name="Resim 2"/>
          <p:cNvPicPr>
            <a:picLocks noChangeAspect="1"/>
          </p:cNvPicPr>
          <p:nvPr/>
        </p:nvPicPr>
        <p:blipFill>
          <a:blip r:embed="rId4"/>
          <a:stretch>
            <a:fillRect/>
          </a:stretch>
        </p:blipFill>
        <p:spPr>
          <a:xfrm>
            <a:off x="3021781" y="2758666"/>
            <a:ext cx="6881044" cy="4099334"/>
          </a:xfrm>
          <a:prstGeom prst="rect">
            <a:avLst/>
          </a:prstGeom>
        </p:spPr>
      </p:pic>
      <p:sp>
        <p:nvSpPr>
          <p:cNvPr id="9" name="Rectangle 3"/>
          <p:cNvSpPr txBox="1">
            <a:spLocks noChangeArrowheads="1"/>
          </p:cNvSpPr>
          <p:nvPr/>
        </p:nvSpPr>
        <p:spPr bwMode="auto">
          <a:xfrm>
            <a:off x="389801" y="1447800"/>
            <a:ext cx="9133611" cy="57626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Times New Roman" pitchFamily="18" charset="0"/>
                <a:ea typeface="+mn-ea"/>
                <a:cs typeface="+mn-cs"/>
              </a:rPr>
              <a:t>İstanbul Gürültü Eylem Planı</a:t>
            </a:r>
          </a:p>
        </p:txBody>
      </p:sp>
    </p:spTree>
    <p:extLst>
      <p:ext uri="{BB962C8B-B14F-4D97-AF65-F5344CB8AC3E}">
        <p14:creationId xmlns:p14="http://schemas.microsoft.com/office/powerpoint/2010/main" val="1595977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a:spLocks noChangeArrowheads="1"/>
          </p:cNvSpPr>
          <p:nvPr/>
        </p:nvSpPr>
        <p:spPr bwMode="auto">
          <a:xfrm>
            <a:off x="330199" y="2041525"/>
            <a:ext cx="8964612" cy="4606925"/>
          </a:xfrm>
          <a:prstGeom prst="rect">
            <a:avLst/>
          </a:prstGeom>
          <a:noFill/>
          <a:ln w="9525">
            <a:noFill/>
            <a:miter lim="800000"/>
            <a:headEnd/>
            <a:tailEnd/>
          </a:ln>
        </p:spPr>
        <p:txBody>
          <a:bodyPr/>
          <a:lstStyle/>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10"/>
          <p:cNvSpPr>
            <a:spLocks/>
          </p:cNvSpPr>
          <p:nvPr/>
        </p:nvSpPr>
        <p:spPr bwMode="auto">
          <a:xfrm>
            <a:off x="150812" y="2178605"/>
            <a:ext cx="8893175" cy="4248150"/>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Karayolu Gürültü Azaltım Tedbirleri</a:t>
            </a: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startAt="3"/>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startAt="3"/>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tr-TR" sz="1800" b="0" i="0" u="none" strike="noStrike" kern="1200" cap="none" spc="0" normalizeH="0" baseline="0" noProof="0" dirty="0">
                <a:ln>
                  <a:noFill/>
                </a:ln>
                <a:solidFill>
                  <a:prstClr val="black"/>
                </a:solidFill>
                <a:effectLst/>
                <a:uLnTx/>
                <a:uFillTx/>
                <a:latin typeface="Calibri"/>
                <a:ea typeface="+mn-ea"/>
                <a:cs typeface="+mn-cs"/>
              </a:rPr>
              <a:t>Gürültünün alıcıda azaltılması</a:t>
            </a: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startAt="3"/>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Georgia" pitchFamily="18" charset="0"/>
              <a:buChar cha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Georgia" pitchFamily="18" charset="0"/>
              <a:buChar cha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Georgia" pitchFamily="18" charset="0"/>
              <a:buChar cha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Georgia" pitchFamily="18" charset="0"/>
              <a:buChar cha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Georgia" pitchFamily="18" charset="0"/>
              <a:buChar cha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Georgia" pitchFamily="18" charset="0"/>
              <a:buChar cha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0BD0D9"/>
              </a:buClr>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 name="Rectangle 3"/>
          <p:cNvSpPr>
            <a:spLocks noChangeArrowheads="1"/>
          </p:cNvSpPr>
          <p:nvPr/>
        </p:nvSpPr>
        <p:spPr bwMode="auto">
          <a:xfrm>
            <a:off x="150811" y="3697287"/>
            <a:ext cx="9144000" cy="4608513"/>
          </a:xfrm>
          <a:prstGeom prst="rect">
            <a:avLst/>
          </a:prstGeom>
          <a:noFill/>
          <a:ln w="9525">
            <a:noFill/>
            <a:miter lim="800000"/>
            <a:headEnd/>
            <a:tailEnd/>
          </a:ln>
        </p:spPr>
        <p:txBody>
          <a:bodyPr/>
          <a:lstStyle/>
          <a:p>
            <a:pPr marL="469900" marR="0" lvl="0" indent="-469900" algn="l" defTabSz="914400" rtl="0" eaLnBrk="0" fontAlgn="auto" latinLnBrk="0" hangingPunct="0">
              <a:lnSpc>
                <a:spcPct val="90000"/>
              </a:lnSpc>
              <a:spcBef>
                <a:spcPts val="300"/>
              </a:spcBef>
              <a:spcAft>
                <a:spcPts val="0"/>
              </a:spcAft>
              <a:buClr>
                <a:srgbClr val="0BD0D9"/>
              </a:buClr>
              <a:buSzTx/>
              <a:buFontTx/>
              <a:buNone/>
              <a:tabLst/>
              <a:defRPr/>
            </a:pPr>
            <a:endParaRPr kumimoji="0" lang="tr-TR" sz="3200" b="1" i="0" u="none" strike="noStrike" kern="1200" cap="none" spc="0" normalizeH="0" baseline="0" noProof="0">
              <a:ln>
                <a:noFill/>
              </a:ln>
              <a:solidFill>
                <a:srgbClr val="C0504D"/>
              </a:solidFill>
              <a:effectLst/>
              <a:uLnTx/>
              <a:uFillTx/>
              <a:latin typeface="Times New Roman" pitchFamily="18"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r>
              <a:rPr kumimoji="0" lang="tr-TR" sz="2000" b="0" i="0" u="none" strike="noStrike" kern="1200" cap="none" spc="0" normalizeH="0" baseline="0" noProof="0">
                <a:ln>
                  <a:noFill/>
                </a:ln>
                <a:solidFill>
                  <a:prstClr val="black"/>
                </a:solidFill>
                <a:effectLst/>
                <a:uLnTx/>
                <a:uFillTx/>
                <a:latin typeface="Calibri" pitchFamily="34" charset="0"/>
                <a:ea typeface="+mn-ea"/>
                <a:cs typeface="+mn-cs"/>
              </a:rPr>
              <a:t> </a:t>
            </a:r>
          </a:p>
          <a:p>
            <a:pPr marL="908050" marR="0" lvl="1" indent="-436563" algn="just" defTabSz="914400" rtl="0" eaLnBrk="0" fontAlgn="auto" latinLnBrk="0" hangingPunct="0">
              <a:lnSpc>
                <a:spcPct val="90000"/>
              </a:lnSpc>
              <a:spcBef>
                <a:spcPts val="300"/>
              </a:spcBef>
              <a:spcAft>
                <a:spcPts val="0"/>
              </a:spcAft>
              <a:buClr>
                <a:srgbClr val="C0504D"/>
              </a:buClr>
              <a:buSzTx/>
              <a:buFontTx/>
              <a:buChar char="•"/>
              <a:tabLst/>
              <a:defRPr/>
            </a:pPr>
            <a:endParaRPr kumimoji="0" lang="tr-TR" sz="2400" b="0" i="0" u="none" strike="noStrike" kern="1200" cap="none" spc="0" normalizeH="0" baseline="0" noProof="0">
              <a:ln>
                <a:noFill/>
              </a:ln>
              <a:solidFill>
                <a:prstClr val="black"/>
              </a:solidFill>
              <a:effectLst/>
              <a:uLnTx/>
              <a:uFillTx/>
              <a:latin typeface="Calibri" pitchFamily="34"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endParaRPr kumimoji="0" lang="tr-TR" sz="2400" b="0" i="0" u="none" strike="noStrike" kern="1200" cap="none" spc="0" normalizeH="0" baseline="0" noProof="0">
              <a:ln>
                <a:noFill/>
              </a:ln>
              <a:solidFill>
                <a:prstClr val="black"/>
              </a:solidFill>
              <a:effectLst/>
              <a:uLnTx/>
              <a:uFillTx/>
              <a:latin typeface="Calibri" pitchFamily="34" charset="0"/>
              <a:ea typeface="+mn-ea"/>
              <a:cs typeface="+mn-cs"/>
            </a:endParaRPr>
          </a:p>
          <a:p>
            <a:pPr marL="908050" marR="0" lvl="1" indent="-436563" algn="just" defTabSz="914400" rtl="0" eaLnBrk="0" fontAlgn="auto" latinLnBrk="0" hangingPunct="0">
              <a:lnSpc>
                <a:spcPct val="90000"/>
              </a:lnSpc>
              <a:spcBef>
                <a:spcPts val="300"/>
              </a:spcBef>
              <a:spcAft>
                <a:spcPts val="0"/>
              </a:spcAft>
              <a:buClr>
                <a:srgbClr val="C0504D"/>
              </a:buClr>
              <a:buSzTx/>
              <a:buFontTx/>
              <a:buNone/>
              <a:tabLst/>
              <a:defRPr/>
            </a:pPr>
            <a:r>
              <a:rPr kumimoji="0" lang="tr-TR" sz="2400" b="0" i="0" u="none" strike="noStrike" kern="1200" cap="none" spc="0" normalizeH="0" baseline="0" noProof="0">
                <a:ln>
                  <a:noFill/>
                </a:ln>
                <a:solidFill>
                  <a:prstClr val="black"/>
                </a:solidFill>
                <a:effectLst/>
                <a:uLnTx/>
                <a:uFillTx/>
                <a:latin typeface="Calibri" pitchFamily="34" charset="0"/>
                <a:ea typeface="+mn-ea"/>
                <a:cs typeface="+mn-cs"/>
              </a:rPr>
              <a:t>      </a:t>
            </a: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pic>
        <p:nvPicPr>
          <p:cNvPr id="6" name="6 Resim" descr="476998325.jpg"/>
          <p:cNvPicPr>
            <a:picLocks noChangeAspect="1"/>
          </p:cNvPicPr>
          <p:nvPr/>
        </p:nvPicPr>
        <p:blipFill>
          <a:blip r:embed="rId4" cstate="print"/>
          <a:srcRect/>
          <a:stretch>
            <a:fillRect/>
          </a:stretch>
        </p:blipFill>
        <p:spPr bwMode="auto">
          <a:xfrm>
            <a:off x="4745353" y="2992274"/>
            <a:ext cx="4674870" cy="3673638"/>
          </a:xfrm>
          <a:prstGeom prst="rect">
            <a:avLst/>
          </a:prstGeom>
          <a:noFill/>
          <a:ln w="9525">
            <a:noFill/>
            <a:miter lim="800000"/>
            <a:headEnd/>
            <a:tailEnd/>
          </a:ln>
        </p:spPr>
      </p:pic>
      <p:sp>
        <p:nvSpPr>
          <p:cNvPr id="8" name="Rectangle 3"/>
          <p:cNvSpPr txBox="1">
            <a:spLocks noChangeArrowheads="1"/>
          </p:cNvSpPr>
          <p:nvPr/>
        </p:nvSpPr>
        <p:spPr bwMode="auto">
          <a:xfrm>
            <a:off x="389801" y="1447800"/>
            <a:ext cx="9133611" cy="57626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Times New Roman" pitchFamily="18" charset="0"/>
                <a:ea typeface="+mn-ea"/>
                <a:cs typeface="+mn-cs"/>
              </a:rPr>
              <a:t>İstanbul Gürültü Eylem Planı</a:t>
            </a:r>
          </a:p>
        </p:txBody>
      </p:sp>
    </p:spTree>
    <p:extLst>
      <p:ext uri="{BB962C8B-B14F-4D97-AF65-F5344CB8AC3E}">
        <p14:creationId xmlns:p14="http://schemas.microsoft.com/office/powerpoint/2010/main" val="1904495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4" name="Rectangle 10"/>
          <p:cNvSpPr>
            <a:spLocks/>
          </p:cNvSpPr>
          <p:nvPr/>
        </p:nvSpPr>
        <p:spPr bwMode="auto">
          <a:xfrm>
            <a:off x="150813" y="2209800"/>
            <a:ext cx="8893175" cy="4248150"/>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Karayolu Gürültü </a:t>
            </a:r>
            <a:r>
              <a:rPr kumimoji="0" lang="tr-TR" sz="2400" b="1" i="0" u="none" strike="noStrike" kern="1200" cap="none" spc="0" normalizeH="0" baseline="0" noProof="0" dirty="0" err="1">
                <a:ln>
                  <a:noFill/>
                </a:ln>
                <a:solidFill>
                  <a:prstClr val="black"/>
                </a:solidFill>
                <a:effectLst/>
                <a:uLnTx/>
                <a:uFillTx/>
                <a:latin typeface="Calibri" pitchFamily="34" charset="0"/>
                <a:ea typeface="+mn-ea"/>
                <a:cs typeface="+mn-cs"/>
              </a:rPr>
              <a:t>Azaltım</a:t>
            </a: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 Tedbirleri</a:t>
            </a: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566737" marR="0" lvl="0" indent="-457200" algn="l" defTabSz="914400" rtl="0" eaLnBrk="0" fontAlgn="auto" latinLnBrk="0" hangingPunct="0">
              <a:lnSpc>
                <a:spcPct val="90000"/>
              </a:lnSpc>
              <a:spcBef>
                <a:spcPts val="300"/>
              </a:spcBef>
              <a:spcAft>
                <a:spcPts val="0"/>
              </a:spcAft>
              <a:buClr>
                <a:srgbClr val="C0504D"/>
              </a:buClr>
              <a:buSzPct val="130000"/>
              <a:buFont typeface="+mj-lt"/>
              <a:buAutoNum type="arabicParenR" startAt="4"/>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Şehir planlama ve gürültü yönetimi</a:t>
            </a:r>
          </a:p>
          <a:p>
            <a:pPr marL="566737" marR="0" lvl="0" indent="-457200"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109537" marR="0" lvl="0" indent="0" algn="l" defTabSz="914400" rtl="0" eaLnBrk="0" fontAlgn="auto" latinLnBrk="0" hangingPunct="0">
              <a:lnSpc>
                <a:spcPct val="90000"/>
              </a:lnSpc>
              <a:spcBef>
                <a:spcPts val="300"/>
              </a:spcBef>
              <a:spcAft>
                <a:spcPts val="0"/>
              </a:spcAft>
              <a:buClr>
                <a:srgbClr val="0BD0D9"/>
              </a:buClr>
              <a:buSzTx/>
              <a:buFontTx/>
              <a:buNone/>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7" name="Resim 1"/>
          <p:cNvPicPr>
            <a:picLocks noChangeAspect="1"/>
          </p:cNvPicPr>
          <p:nvPr/>
        </p:nvPicPr>
        <p:blipFill>
          <a:blip r:embed="rId4"/>
          <a:stretch>
            <a:fillRect/>
          </a:stretch>
        </p:blipFill>
        <p:spPr>
          <a:xfrm>
            <a:off x="4205206" y="3092333"/>
            <a:ext cx="5697619" cy="3765667"/>
          </a:xfrm>
          <a:prstGeom prst="rect">
            <a:avLst/>
          </a:prstGeom>
        </p:spPr>
      </p:pic>
      <p:sp>
        <p:nvSpPr>
          <p:cNvPr id="8" name="Rectangle 3"/>
          <p:cNvSpPr txBox="1">
            <a:spLocks noChangeArrowheads="1"/>
          </p:cNvSpPr>
          <p:nvPr/>
        </p:nvSpPr>
        <p:spPr bwMode="auto">
          <a:xfrm>
            <a:off x="389801" y="1447800"/>
            <a:ext cx="9133611" cy="57626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0" fontAlgn="auto" latinLnBrk="0" hangingPunct="0">
              <a:lnSpc>
                <a:spcPct val="90000"/>
              </a:lnSpc>
              <a:spcBef>
                <a:spcPct val="20000"/>
              </a:spcBef>
              <a:spcAft>
                <a:spcPts val="0"/>
              </a:spcAft>
              <a:buClr>
                <a:srgbClr val="0070C0"/>
              </a:buClr>
              <a:buSzTx/>
              <a:buFontTx/>
              <a:buNone/>
              <a:tabLst/>
              <a:defRPr/>
            </a:pPr>
            <a:r>
              <a:rPr kumimoji="0" lang="tr-TR" sz="3200" b="1" i="0" u="none" strike="noStrike" kern="1200" cap="none" spc="0" normalizeH="0" baseline="0" noProof="0" dirty="0">
                <a:ln>
                  <a:noFill/>
                </a:ln>
                <a:solidFill>
                  <a:prstClr val="black"/>
                </a:solidFill>
                <a:effectLst/>
                <a:uLnTx/>
                <a:uFillTx/>
                <a:latin typeface="Times New Roman" pitchFamily="18" charset="0"/>
                <a:ea typeface="+mn-ea"/>
                <a:cs typeface="+mn-cs"/>
              </a:rPr>
              <a:t>İstanbul Gürültü Eylem Planı</a:t>
            </a:r>
          </a:p>
        </p:txBody>
      </p:sp>
    </p:spTree>
    <p:extLst>
      <p:ext uri="{BB962C8B-B14F-4D97-AF65-F5344CB8AC3E}">
        <p14:creationId xmlns:p14="http://schemas.microsoft.com/office/powerpoint/2010/main" val="452974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1 Metin kutusu"/>
          <p:cNvSpPr txBox="1"/>
          <p:nvPr/>
        </p:nvSpPr>
        <p:spPr>
          <a:xfrm>
            <a:off x="3325935" y="3429000"/>
            <a:ext cx="30732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a:ea typeface="+mn-ea"/>
                <a:cs typeface="+mn-cs"/>
              </a:rPr>
              <a:t>TEŞEKKÜRLER…</a:t>
            </a:r>
          </a:p>
        </p:txBody>
      </p:sp>
    </p:spTree>
    <p:extLst>
      <p:ext uri="{BB962C8B-B14F-4D97-AF65-F5344CB8AC3E}">
        <p14:creationId xmlns:p14="http://schemas.microsoft.com/office/powerpoint/2010/main" val="2186535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1370862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p:cNvPicPr>
            <a:picLocks noChangeAspect="1"/>
          </p:cNvPicPr>
          <p:nvPr/>
        </p:nvPicPr>
        <p:blipFill rotWithShape="1">
          <a:blip r:embed="rId3"/>
          <a:srcRect l="2893" t="11258" r="943" b="2957"/>
          <a:stretch/>
        </p:blipFill>
        <p:spPr>
          <a:xfrm>
            <a:off x="455612" y="2440598"/>
            <a:ext cx="9001213" cy="43412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Text Box 7"/>
          <p:cNvSpPr txBox="1">
            <a:spLocks noChangeArrowheads="1"/>
          </p:cNvSpPr>
          <p:nvPr/>
        </p:nvSpPr>
        <p:spPr bwMode="auto">
          <a:xfrm>
            <a:off x="1750733" y="2895600"/>
            <a:ext cx="6401356" cy="3748719"/>
          </a:xfrm>
          <a:prstGeom prst="rect">
            <a:avLst/>
          </a:prstGeom>
          <a:noFill/>
          <a:ln w="9525">
            <a:noFill/>
            <a:miter lim="800000"/>
            <a:headEnd/>
            <a:tailEnd/>
          </a:ln>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50000"/>
              </a:spcBef>
              <a:spcAft>
                <a:spcPts val="0"/>
              </a:spcAft>
              <a:buClrTx/>
              <a:buSzTx/>
              <a:buFont typeface="Arial" pitchFamily="34" charset="0"/>
              <a:buNone/>
              <a:tabLst/>
              <a:defRPr/>
            </a:pPr>
            <a:r>
              <a:rPr kumimoji="0" lang="tr-TR" sz="2400" b="1" i="0" u="none" strike="noStrike" kern="1200" cap="none" spc="0" normalizeH="0" baseline="0" noProof="0" dirty="0">
                <a:ln>
                  <a:noFill/>
                </a:ln>
                <a:solidFill>
                  <a:srgbClr val="4F81BD">
                    <a:lumMod val="75000"/>
                  </a:srgbClr>
                </a:solidFill>
                <a:effectLst/>
                <a:uLnTx/>
                <a:uFillTx/>
                <a:latin typeface="Calibri" pitchFamily="34" charset="0"/>
                <a:ea typeface="+mn-ea"/>
                <a:cs typeface="+mn-cs"/>
              </a:rPr>
              <a:t>ÇEVRESEL GÜRÜLTÜ YÖNETİMİ ve YEREL YÖNETİMLER</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2400" b="1" i="0" u="none" strike="noStrike" kern="1200" cap="none" spc="0" normalizeH="0" baseline="0" noProof="0" dirty="0">
              <a:ln>
                <a:noFill/>
              </a:ln>
              <a:solidFill>
                <a:srgbClr val="4F81BD">
                  <a:lumMod val="75000"/>
                </a:srgbClr>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2400" b="1" i="0" u="none" strike="noStrike" kern="1200" cap="none" spc="0" normalizeH="0" baseline="0" noProof="0" dirty="0">
                <a:ln>
                  <a:noFill/>
                </a:ln>
                <a:solidFill>
                  <a:srgbClr val="4F81BD">
                    <a:lumMod val="75000"/>
                  </a:srgbClr>
                </a:solidFill>
                <a:effectLst/>
                <a:uLnTx/>
                <a:uFillTx/>
                <a:latin typeface="Calibri" pitchFamily="34" charset="0"/>
                <a:ea typeface="+mn-ea"/>
                <a:cs typeface="+mn-cs"/>
              </a:rPr>
              <a:t>FATİH EROL </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tr-TR" sz="2400" b="1" i="0" u="none" strike="noStrike" kern="1200" cap="none" spc="0" normalizeH="0" baseline="0" noProof="0" dirty="0">
                <a:ln>
                  <a:noFill/>
                </a:ln>
                <a:solidFill>
                  <a:srgbClr val="4F81BD">
                    <a:lumMod val="75000"/>
                  </a:srgbClr>
                </a:solidFill>
                <a:effectLst/>
                <a:uLnTx/>
                <a:uFillTx/>
                <a:latin typeface="Calibri" pitchFamily="34" charset="0"/>
                <a:ea typeface="+mn-ea"/>
                <a:cs typeface="+mn-cs"/>
              </a:rPr>
              <a:t>ÇEVRE KORUMA MÜDÜRÜ</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2400" b="1" i="0" u="none" strike="noStrike" kern="1200" cap="none" spc="0" normalizeH="0" baseline="0" noProof="0" dirty="0">
              <a:ln>
                <a:noFill/>
              </a:ln>
              <a:solidFill>
                <a:srgbClr val="4F81BD">
                  <a:lumMod val="75000"/>
                </a:srgbClr>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2400" b="1" i="0" u="none" strike="noStrike" kern="1200" cap="none" spc="0" normalizeH="0" baseline="0" noProof="0" dirty="0">
              <a:ln>
                <a:noFill/>
              </a:ln>
              <a:solidFill>
                <a:srgbClr val="4F81BD">
                  <a:lumMod val="75000"/>
                </a:srgbClr>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2400" b="1" i="0" u="none" strike="noStrike" kern="1200" cap="none" spc="0" normalizeH="0" baseline="0" noProof="0" dirty="0">
              <a:ln>
                <a:noFill/>
              </a:ln>
              <a:solidFill>
                <a:srgbClr val="4F81BD">
                  <a:lumMod val="75000"/>
                </a:srgbClr>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tr-TR" sz="2400" b="1" i="0" u="none" strike="noStrike" kern="1200" cap="none" spc="0" normalizeH="0" baseline="0" noProof="0" dirty="0">
              <a:ln>
                <a:noFill/>
              </a:ln>
              <a:solidFill>
                <a:srgbClr val="4F81BD">
                  <a:lumMod val="75000"/>
                </a:srgbClr>
              </a:solidFill>
              <a:effectLst/>
              <a:uLnTx/>
              <a:uFillTx/>
              <a:latin typeface="Calibri"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Nisan, 2017</a:t>
            </a:r>
            <a:endParaRPr kumimoji="0" lang="tr-TR" sz="1400" b="1" i="0" u="none" strike="noStrike" kern="1200" cap="none" spc="0" normalizeH="0" baseline="0" noProof="0" dirty="0">
              <a:ln>
                <a:noFill/>
              </a:ln>
              <a:solidFill>
                <a:prstClr val="white"/>
              </a:solidFill>
              <a:effectLst/>
              <a:uLnTx/>
              <a:uFillTx/>
              <a:latin typeface="Calibri" pitchFamily="34" charset="0"/>
              <a:ea typeface="+mn-ea"/>
              <a:cs typeface="+mn-cs"/>
            </a:endParaRPr>
          </a:p>
        </p:txBody>
      </p:sp>
      <p:pic>
        <p:nvPicPr>
          <p:cNvPr id="4" name="Picture 9"/>
          <p:cNvPicPr>
            <a:picLocks noChangeAspect="1" noChangeArrowheads="1"/>
          </p:cNvPicPr>
          <p:nvPr/>
        </p:nvPicPr>
        <p:blipFill>
          <a:blip r:embed="rId5" cstate="print"/>
          <a:srcRect/>
          <a:stretch>
            <a:fillRect/>
          </a:stretch>
        </p:blipFill>
        <p:spPr bwMode="auto">
          <a:xfrm>
            <a:off x="0" y="1675976"/>
            <a:ext cx="9902825" cy="533824"/>
          </a:xfrm>
          <a:prstGeom prst="rect">
            <a:avLst/>
          </a:prstGeom>
          <a:noFill/>
          <a:ln w="9525">
            <a:noFill/>
            <a:miter lim="800000"/>
            <a:headEnd/>
            <a:tailEnd/>
          </a:ln>
        </p:spPr>
      </p:pic>
    </p:spTree>
    <p:extLst>
      <p:ext uri="{BB962C8B-B14F-4D97-AF65-F5344CB8AC3E}">
        <p14:creationId xmlns:p14="http://schemas.microsoft.com/office/powerpoint/2010/main" val="1116431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6" name="Rectangle 3"/>
          <p:cNvSpPr txBox="1">
            <a:spLocks noChangeArrowheads="1"/>
          </p:cNvSpPr>
          <p:nvPr/>
        </p:nvSpPr>
        <p:spPr bwMode="auto">
          <a:xfrm>
            <a:off x="379412" y="1447801"/>
            <a:ext cx="9144000" cy="6096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1" fontAlgn="auto" latinLnBrk="0" hangingPunct="1">
              <a:lnSpc>
                <a:spcPct val="100000"/>
              </a:lnSpc>
              <a:spcBef>
                <a:spcPct val="20000"/>
              </a:spcBef>
              <a:spcAft>
                <a:spcPts val="0"/>
              </a:spcAft>
              <a:buClr>
                <a:srgbClr val="EEECE1"/>
              </a:buClr>
              <a:buSzPct val="75000"/>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Çevre Kanunu</a:t>
            </a:r>
          </a:p>
        </p:txBody>
      </p:sp>
      <p:sp>
        <p:nvSpPr>
          <p:cNvPr id="7" name="Rectangle 10"/>
          <p:cNvSpPr>
            <a:spLocks/>
          </p:cNvSpPr>
          <p:nvPr/>
        </p:nvSpPr>
        <p:spPr bwMode="auto">
          <a:xfrm>
            <a:off x="150812" y="2133600"/>
            <a:ext cx="9144000" cy="4392613"/>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    2872 sayılı Çevre Kanunu </a:t>
            </a: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    Madde 14 –(Değişik: 26/4/2006 – 5491/11 </a:t>
            </a:r>
            <a:r>
              <a:rPr kumimoji="0" lang="tr-TR" sz="2400" b="1" i="0" u="none" strike="noStrike" kern="1200" cap="none" spc="0" normalizeH="0" baseline="0" noProof="0" dirty="0" err="1">
                <a:ln>
                  <a:noFill/>
                </a:ln>
                <a:solidFill>
                  <a:prstClr val="black"/>
                </a:solidFill>
                <a:effectLst/>
                <a:uLnTx/>
                <a:uFillTx/>
                <a:latin typeface="Calibri" pitchFamily="34" charset="0"/>
                <a:ea typeface="+mn-ea"/>
                <a:cs typeface="+mn-cs"/>
              </a:rPr>
              <a:t>md.</a:t>
            </a: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mn-cs"/>
              </a:rPr>
              <a:t>)</a:t>
            </a: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Georgia" pitchFamily="18" charset="0"/>
              <a:buChar cha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Wingdings"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Kişilerin huzur ve sükununu, beden ve ruh sağlığını bozacak şekilde ilgili yönetmeliklerle belirlenen standartlar üzerinde gürültü ve titreşim oluşturulması yasaktır. </a:t>
            </a: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Wingdings" pitchFamily="2" charset="2"/>
              <a:buChar char="ü"/>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Wingdings"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Ulaşım araçları, şantiye, fabrika, atölye, işyeri, eğlence yeri, hizmet binaları ve konutlardan kaynaklanan gürültü ve titreşimin yönetmeliklerle belirlenen standartlara  indirilmesi için faaliyet sahipleri tarafından gerekli tedbirler alınır.</a:t>
            </a: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04128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txBox="1">
            <a:spLocks noChangeArrowheads="1"/>
          </p:cNvSpPr>
          <p:nvPr/>
        </p:nvSpPr>
        <p:spPr bwMode="auto">
          <a:xfrm>
            <a:off x="379412" y="1489075"/>
            <a:ext cx="9144000" cy="573085"/>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1" fontAlgn="auto" latinLnBrk="0" hangingPunct="1">
              <a:lnSpc>
                <a:spcPct val="100000"/>
              </a:lnSpc>
              <a:spcBef>
                <a:spcPct val="20000"/>
              </a:spcBef>
              <a:spcAft>
                <a:spcPts val="0"/>
              </a:spcAft>
              <a:buClr>
                <a:srgbClr val="EEECE1"/>
              </a:buClr>
              <a:buSzPct val="75000"/>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Yönetmelik</a:t>
            </a:r>
          </a:p>
        </p:txBody>
      </p:sp>
      <p:sp>
        <p:nvSpPr>
          <p:cNvPr id="4" name="Rectangle 10"/>
          <p:cNvSpPr>
            <a:spLocks/>
          </p:cNvSpPr>
          <p:nvPr/>
        </p:nvSpPr>
        <p:spPr bwMode="auto">
          <a:xfrm>
            <a:off x="2967037" y="2693987"/>
            <a:ext cx="6480175" cy="3783013"/>
          </a:xfrm>
          <a:prstGeom prst="rect">
            <a:avLst/>
          </a:prstGeom>
          <a:noFill/>
          <a:ln w="9525">
            <a:noFill/>
            <a:miter lim="800000"/>
            <a:headEnd/>
            <a:tailEnd/>
          </a:ln>
        </p:spPr>
        <p:txBody>
          <a:bodyPr/>
          <a:lstStyle/>
          <a:p>
            <a:pPr marL="365125" marR="0" lvl="0" indent="-255588" algn="l" defTabSz="914400" rtl="0" eaLnBrk="0" fontAlgn="auto" latinLnBrk="0" hangingPunct="0">
              <a:lnSpc>
                <a:spcPct val="90000"/>
              </a:lnSpc>
              <a:spcBef>
                <a:spcPts val="300"/>
              </a:spcBef>
              <a:spcAft>
                <a:spcPts val="0"/>
              </a:spcAft>
              <a:buClr>
                <a:srgbClr val="C0504D"/>
              </a:buClr>
              <a:buSzPct val="130000"/>
              <a:buFont typeface="Georgia" pitchFamily="18" charset="0"/>
              <a:buChar cha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 typeface="Georgia" pitchFamily="18" charset="0"/>
              <a:buChar char="•"/>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just" defTabSz="914400" rtl="0" eaLnBrk="0" fontAlgn="auto" latinLnBrk="0" hangingPunct="0">
              <a:lnSpc>
                <a:spcPct val="90000"/>
              </a:lnSpc>
              <a:spcBef>
                <a:spcPts val="300"/>
              </a:spcBef>
              <a:spcAft>
                <a:spcPts val="0"/>
              </a:spcAft>
              <a:buClr>
                <a:srgbClr val="C0504D"/>
              </a:buClr>
              <a:buSzPct val="130000"/>
              <a:buFont typeface="Wingdings" pitchFamily="2" charset="2"/>
              <a:buChar char="ü"/>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04.06.2010 tarih ve 27601 sayılı Resmi </a:t>
            </a:r>
            <a:r>
              <a:rPr kumimoji="0" lang="tr-TR" sz="2400" b="0" i="0" u="none" strike="noStrike" kern="1200" cap="none" spc="0" normalizeH="0" baseline="0" noProof="0" dirty="0" err="1">
                <a:ln>
                  <a:noFill/>
                </a:ln>
                <a:solidFill>
                  <a:prstClr val="black"/>
                </a:solidFill>
                <a:effectLst/>
                <a:uLnTx/>
                <a:uFillTx/>
                <a:latin typeface="Calibri" pitchFamily="34" charset="0"/>
                <a:ea typeface="+mn-ea"/>
                <a:cs typeface="+mn-cs"/>
              </a:rPr>
              <a:t>Gazete’de</a:t>
            </a: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mn-cs"/>
              </a:rPr>
              <a:t> yayımlanarak yürürlüğe giren  “Çevresel Gürültünün Değerlendirilmesi ve Yönetimi Yönetmeliği”</a:t>
            </a:r>
            <a:endParaRPr kumimoji="0" lang="tr-TR" sz="28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5" name="Picture 4" descr="teklif"/>
          <p:cNvPicPr>
            <a:picLocks noChangeAspect="1" noChangeArrowheads="1"/>
          </p:cNvPicPr>
          <p:nvPr/>
        </p:nvPicPr>
        <p:blipFill>
          <a:blip r:embed="rId4" cstate="print"/>
          <a:srcRect/>
          <a:stretch>
            <a:fillRect/>
          </a:stretch>
        </p:blipFill>
        <p:spPr bwMode="auto">
          <a:xfrm>
            <a:off x="433387" y="2838449"/>
            <a:ext cx="2232025" cy="34718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054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2"/>
          <p:cNvPicPr>
            <a:picLocks noChangeAspect="1"/>
          </p:cNvPicPr>
          <p:nvPr/>
        </p:nvPicPr>
        <p:blipFill>
          <a:blip r:embed="rId3"/>
          <a:stretch>
            <a:fillRect/>
          </a:stretch>
        </p:blipFill>
        <p:spPr>
          <a:xfrm>
            <a:off x="-1588" y="3445117"/>
            <a:ext cx="3288815" cy="215689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txBox="1">
            <a:spLocks noChangeArrowheads="1"/>
          </p:cNvSpPr>
          <p:nvPr/>
        </p:nvSpPr>
        <p:spPr bwMode="auto">
          <a:xfrm>
            <a:off x="390195" y="1490391"/>
            <a:ext cx="9133217" cy="56701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1" fontAlgn="auto" latinLnBrk="0" hangingPunct="1">
              <a:lnSpc>
                <a:spcPct val="100000"/>
              </a:lnSpc>
              <a:spcBef>
                <a:spcPct val="20000"/>
              </a:spcBef>
              <a:spcAft>
                <a:spcPts val="0"/>
              </a:spcAft>
              <a:buClr>
                <a:srgbClr val="EEECE1"/>
              </a:buClr>
              <a:buSzPct val="75000"/>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Belediyelerin Görev ve Yetkileri</a:t>
            </a:r>
          </a:p>
        </p:txBody>
      </p:sp>
      <p:sp>
        <p:nvSpPr>
          <p:cNvPr id="4" name="Rectangle 10"/>
          <p:cNvSpPr>
            <a:spLocks/>
          </p:cNvSpPr>
          <p:nvPr/>
        </p:nvSpPr>
        <p:spPr bwMode="auto">
          <a:xfrm>
            <a:off x="2970213" y="2465387"/>
            <a:ext cx="6553200" cy="4392613"/>
          </a:xfrm>
          <a:prstGeom prst="rect">
            <a:avLst/>
          </a:prstGeom>
          <a:noFill/>
          <a:ln w="9525">
            <a:noFill/>
            <a:miter lim="800000"/>
            <a:headEnd/>
            <a:tailEnd/>
          </a:ln>
        </p:spPr>
        <p:txBody>
          <a:bodyPr/>
          <a:lstStyle/>
          <a:p>
            <a:pPr marL="365125" marR="0" lvl="0" indent="-255588" algn="just" defTabSz="914400" rtl="0" eaLnBrk="0" fontAlgn="auto" latinLnBrk="0" hangingPunct="0">
              <a:lnSpc>
                <a:spcPct val="90000"/>
              </a:lnSpc>
              <a:spcBef>
                <a:spcPts val="300"/>
              </a:spcBef>
              <a:spcAft>
                <a:spcPts val="0"/>
              </a:spcAft>
              <a:buClr>
                <a:srgbClr val="C0504D"/>
              </a:buClr>
              <a:buSzPct val="130000"/>
              <a:buFont typeface="Wingdings" panose="05000000000000000000" pitchFamily="2" charset="2"/>
              <a:buChar char="ü"/>
              <a:tabLst/>
              <a:defRPr/>
            </a:pPr>
            <a:r>
              <a:rPr kumimoji="0" lang="tr-TR"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Yetki devri yapılan belediyeler, belediye sınırları ve mücavir alan içinde gürültü kaynaklarını programlı, programsız veya şikâyetlere istinaden denetlemek, Yönetmeliğin ihlalinin tespiti halinde idari yaptırım uygulamak,</a:t>
            </a:r>
            <a:endParaRPr kumimoji="0" lang="tr-TR" sz="1600" b="0" i="0" u="none" strike="noStrike" kern="1200" cap="none" spc="0" normalizeH="0" baseline="0" noProof="0" dirty="0">
              <a:ln>
                <a:noFill/>
              </a:ln>
              <a:solidFill>
                <a:srgbClr val="FFC000"/>
              </a:solidFill>
              <a:effectLst/>
              <a:uLnTx/>
              <a:uFillTx/>
              <a:latin typeface="Calibri"/>
              <a:ea typeface="+mn-ea"/>
              <a:cs typeface="Arial" panose="020B0604020202020204" pitchFamily="34" charset="0"/>
            </a:endParaRPr>
          </a:p>
          <a:p>
            <a:pPr marL="365125" marR="0" lvl="0" indent="-255588" algn="just" defTabSz="914400" rtl="0" eaLnBrk="0" fontAlgn="auto" latinLnBrk="0" hangingPunct="0">
              <a:lnSpc>
                <a:spcPct val="90000"/>
              </a:lnSpc>
              <a:spcBef>
                <a:spcPts val="300"/>
              </a:spcBef>
              <a:spcAft>
                <a:spcPts val="0"/>
              </a:spcAft>
              <a:buClr>
                <a:srgbClr val="C0504D"/>
              </a:buClr>
              <a:buSzPct val="130000"/>
              <a:buFont typeface="Wingdings" panose="05000000000000000000" pitchFamily="2" charset="2"/>
              <a:buChar char="ü"/>
              <a:tabLst/>
              <a:defRPr/>
            </a:pPr>
            <a:endParaRPr kumimoji="0" lang="tr-TR"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65125" marR="0" lvl="0" indent="-255588" algn="just" defTabSz="914400" rtl="0" eaLnBrk="0" fontAlgn="auto" latinLnBrk="0" hangingPunct="0">
              <a:lnSpc>
                <a:spcPct val="90000"/>
              </a:lnSpc>
              <a:spcBef>
                <a:spcPts val="300"/>
              </a:spcBef>
              <a:spcAft>
                <a:spcPts val="0"/>
              </a:spcAft>
              <a:buClr>
                <a:srgbClr val="C0504D"/>
              </a:buClr>
              <a:buSzPct val="130000"/>
              <a:buFont typeface="Wingdings" panose="05000000000000000000" pitchFamily="2" charset="2"/>
              <a:buChar char="ü"/>
              <a:tabLst/>
              <a:defRPr/>
            </a:pPr>
            <a:r>
              <a:rPr kumimoji="0" lang="tr-TR"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Gerektiğinde gürültü kaynakları için akustik rapor veya çevresel gürültü seviyesi değerlendirme raporu hazırlattırmak, bu raporları incelemek ve değerlendirmek,</a:t>
            </a:r>
          </a:p>
          <a:p>
            <a:pPr marL="365125" marR="0" lvl="0" indent="-255588" algn="just" defTabSz="914400" rtl="0" eaLnBrk="0" fontAlgn="auto" latinLnBrk="0" hangingPunct="0">
              <a:lnSpc>
                <a:spcPct val="90000"/>
              </a:lnSpc>
              <a:spcBef>
                <a:spcPts val="300"/>
              </a:spcBef>
              <a:spcAft>
                <a:spcPts val="0"/>
              </a:spcAft>
              <a:buClr>
                <a:srgbClr val="C0504D"/>
              </a:buClr>
              <a:buSzPct val="130000"/>
              <a:buFont typeface="Wingdings" panose="05000000000000000000" pitchFamily="2" charset="2"/>
              <a:buChar char="ü"/>
              <a:tabLst/>
              <a:defRPr/>
            </a:pPr>
            <a:endParaRPr kumimoji="0" lang="tr-TR"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65125" marR="0" lvl="0" indent="-255588" algn="just" defTabSz="914400" rtl="0" eaLnBrk="0" fontAlgn="auto" latinLnBrk="0" hangingPunct="0">
              <a:lnSpc>
                <a:spcPct val="90000"/>
              </a:lnSpc>
              <a:spcBef>
                <a:spcPts val="300"/>
              </a:spcBef>
              <a:spcAft>
                <a:spcPts val="0"/>
              </a:spcAft>
              <a:buClr>
                <a:srgbClr val="C0504D"/>
              </a:buClr>
              <a:buSzPct val="130000"/>
              <a:buFont typeface="Wingdings" panose="05000000000000000000" pitchFamily="2" charset="2"/>
              <a:buChar char="ü"/>
              <a:tabLst/>
              <a:defRPr/>
            </a:pPr>
            <a:r>
              <a:rPr kumimoji="0" lang="tr-TR"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Yapıların mimari projelerinde ve yapı ruhsatlarında 28. maddede belirtilen şartları aramak,</a:t>
            </a:r>
          </a:p>
          <a:p>
            <a:pPr marL="365125" marR="0" lvl="0" indent="-255588" algn="just" defTabSz="914400" rtl="0" eaLnBrk="0" fontAlgn="auto" latinLnBrk="0" hangingPunct="0">
              <a:lnSpc>
                <a:spcPct val="90000"/>
              </a:lnSpc>
              <a:spcBef>
                <a:spcPts val="300"/>
              </a:spcBef>
              <a:spcAft>
                <a:spcPts val="0"/>
              </a:spcAft>
              <a:buClr>
                <a:srgbClr val="C0504D"/>
              </a:buClr>
              <a:buSzPct val="130000"/>
              <a:buFont typeface="Wingdings" panose="05000000000000000000" pitchFamily="2" charset="2"/>
              <a:buChar char="ü"/>
              <a:tabLst/>
              <a:defRPr/>
            </a:pPr>
            <a:endParaRPr kumimoji="0" lang="tr-TR"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65125" marR="0" lvl="0" indent="-255588" algn="just" defTabSz="914400" rtl="0" eaLnBrk="0" fontAlgn="auto" latinLnBrk="0" hangingPunct="0">
              <a:lnSpc>
                <a:spcPct val="90000"/>
              </a:lnSpc>
              <a:spcBef>
                <a:spcPts val="300"/>
              </a:spcBef>
              <a:spcAft>
                <a:spcPts val="0"/>
              </a:spcAft>
              <a:buClr>
                <a:srgbClr val="C0504D"/>
              </a:buClr>
              <a:buSzPct val="130000"/>
              <a:buFont typeface="Wingdings" panose="05000000000000000000" pitchFamily="2" charset="2"/>
              <a:buChar char="ü"/>
              <a:tabLst/>
              <a:defRPr/>
            </a:pPr>
            <a:r>
              <a:rPr kumimoji="0" lang="tr-TR"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Nazım İmar Planları ve Uygulama İmar Planlarının hazırlanması aşamasında 27. maddede öngörülen gürültüye maruz kalma kategorilerini dikkate almak,</a:t>
            </a: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64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txBox="1">
            <a:spLocks noChangeArrowheads="1"/>
          </p:cNvSpPr>
          <p:nvPr/>
        </p:nvSpPr>
        <p:spPr bwMode="auto">
          <a:xfrm>
            <a:off x="455612" y="1524001"/>
            <a:ext cx="9067800" cy="5334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1" fontAlgn="auto" latinLnBrk="0" hangingPunct="1">
              <a:lnSpc>
                <a:spcPct val="100000"/>
              </a:lnSpc>
              <a:spcBef>
                <a:spcPct val="20000"/>
              </a:spcBef>
              <a:spcAft>
                <a:spcPts val="0"/>
              </a:spcAft>
              <a:buClr>
                <a:srgbClr val="EEECE1"/>
              </a:buClr>
              <a:buSzPct val="75000"/>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Belediyelerin Görev ve Yetkileri</a:t>
            </a:r>
          </a:p>
        </p:txBody>
      </p:sp>
      <p:sp>
        <p:nvSpPr>
          <p:cNvPr id="4" name="Rectangle 10"/>
          <p:cNvSpPr>
            <a:spLocks/>
          </p:cNvSpPr>
          <p:nvPr/>
        </p:nvSpPr>
        <p:spPr bwMode="auto">
          <a:xfrm>
            <a:off x="2055813" y="2136224"/>
            <a:ext cx="7467600" cy="4392613"/>
          </a:xfrm>
          <a:prstGeom prst="rect">
            <a:avLst/>
          </a:prstGeom>
          <a:noFill/>
          <a:ln w="9525">
            <a:noFill/>
            <a:miter lim="800000"/>
            <a:headEnd/>
            <a:tailEnd/>
          </a:ln>
        </p:spPr>
        <p:txBody>
          <a:bodyPr/>
          <a:lstStyle/>
          <a:p>
            <a:pPr marL="109537" marR="0" lvl="0" indent="0" algn="just"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600" b="0" i="0" u="none" strike="noStrike" kern="1200" cap="none" spc="0" normalizeH="0" baseline="0" noProof="0" dirty="0">
              <a:ln>
                <a:noFill/>
              </a:ln>
              <a:solidFill>
                <a:prstClr val="black"/>
              </a:solidFill>
              <a:effectLst/>
              <a:uLnTx/>
              <a:uFillTx/>
              <a:latin typeface="Calibri"/>
              <a:ea typeface="+mn-ea"/>
              <a:cs typeface="+mn-cs"/>
            </a:endParaRPr>
          </a:p>
          <a:p>
            <a:pPr marL="365125" marR="0" lvl="0" indent="-255588" algn="just" defTabSz="914400" rtl="0" eaLnBrk="0" fontAlgn="auto" latinLnBrk="0" hangingPunct="0">
              <a:lnSpc>
                <a:spcPct val="90000"/>
              </a:lnSpc>
              <a:spcBef>
                <a:spcPts val="300"/>
              </a:spcBef>
              <a:spcAft>
                <a:spcPts val="0"/>
              </a:spcAft>
              <a:buClr>
                <a:srgbClr val="C0504D"/>
              </a:buClr>
              <a:buSzPct val="130000"/>
              <a:buFont typeface="Wingdings" panose="05000000000000000000" pitchFamily="2" charset="2"/>
              <a:buChar char="ü"/>
              <a:tabLst/>
              <a:defRPr/>
            </a:pPr>
            <a:r>
              <a:rPr kumimoji="0" lang="tr-TR" sz="1600" b="1" i="0" u="none" strike="noStrike" kern="1200" cap="none" spc="0" normalizeH="0" baseline="0" noProof="0" dirty="0">
                <a:ln>
                  <a:noFill/>
                </a:ln>
                <a:solidFill>
                  <a:srgbClr val="C00000"/>
                </a:solidFill>
                <a:effectLst/>
                <a:uLnTx/>
                <a:uFillTx/>
                <a:latin typeface="Calibri"/>
                <a:ea typeface="+mn-ea"/>
                <a:cs typeface="+mn-cs"/>
              </a:rPr>
              <a:t>Stratejik Gürültü Haritaları ve Eylem Planlarını hazırlamak </a:t>
            </a:r>
            <a:r>
              <a:rPr kumimoji="0" lang="tr-TR" sz="1600" b="1" i="0" u="none" strike="noStrike" kern="1200" cap="none" spc="0" normalizeH="0" baseline="0" noProof="0" dirty="0">
                <a:ln>
                  <a:noFill/>
                </a:ln>
                <a:solidFill>
                  <a:prstClr val="black"/>
                </a:solidFill>
                <a:effectLst/>
                <a:uLnTx/>
                <a:uFillTx/>
                <a:latin typeface="Calibri"/>
                <a:ea typeface="+mn-ea"/>
                <a:cs typeface="+mn-cs"/>
              </a:rPr>
              <a:t>(Madde 29-Madde 30)</a:t>
            </a:r>
          </a:p>
          <a:p>
            <a:pPr marL="908050" marR="0" lvl="1" indent="-436563" algn="just" defTabSz="914400" rtl="0" eaLnBrk="0" fontAlgn="auto" latinLnBrk="0" hangingPunct="0">
              <a:lnSpc>
                <a:spcPct val="100000"/>
              </a:lnSpc>
              <a:spcBef>
                <a:spcPts val="600"/>
              </a:spcBef>
              <a:spcAft>
                <a:spcPts val="600"/>
              </a:spcAft>
              <a:buClr>
                <a:srgbClr val="FF9933"/>
              </a:buClr>
              <a:buSzTx/>
              <a:buFontTx/>
              <a:buChar char="•"/>
              <a:tabLst/>
              <a:defRPr/>
            </a:pPr>
            <a:r>
              <a:rPr kumimoji="0" lang="tr-TR" sz="1600" b="0" i="0" u="none" strike="noStrike" kern="1200" cap="none" spc="0" normalizeH="0" baseline="0" noProof="0" dirty="0">
                <a:ln>
                  <a:noFill/>
                </a:ln>
                <a:solidFill>
                  <a:prstClr val="black"/>
                </a:solidFill>
                <a:effectLst/>
                <a:uLnTx/>
                <a:uFillTx/>
                <a:latin typeface="Calibri"/>
                <a:ea typeface="+mn-ea"/>
                <a:cs typeface="+mn-cs"/>
              </a:rPr>
              <a:t>Karayolu, tramvay ile yerüstünden geçen metro yolları trafiği, limanlar ve Yönetmelik Ek-</a:t>
            </a:r>
            <a:r>
              <a:rPr kumimoji="0" lang="tr-TR" sz="1600" b="0" i="0" u="none" strike="noStrike" kern="1200" cap="none" spc="0" normalizeH="0" baseline="0" noProof="0" dirty="0" err="1">
                <a:ln>
                  <a:noFill/>
                </a:ln>
                <a:solidFill>
                  <a:prstClr val="black"/>
                </a:solidFill>
                <a:effectLst/>
                <a:uLnTx/>
                <a:uFillTx/>
                <a:latin typeface="Calibri"/>
                <a:ea typeface="+mn-ea"/>
                <a:cs typeface="+mn-cs"/>
              </a:rPr>
              <a:t>VII’deki</a:t>
            </a:r>
            <a:r>
              <a:rPr kumimoji="0" lang="tr-TR" sz="1600" b="0" i="0" u="none" strike="noStrike" kern="1200" cap="none" spc="0" normalizeH="0" baseline="0" noProof="0" dirty="0">
                <a:ln>
                  <a:noFill/>
                </a:ln>
                <a:solidFill>
                  <a:prstClr val="black"/>
                </a:solidFill>
                <a:effectLst/>
                <a:uLnTx/>
                <a:uFillTx/>
                <a:latin typeface="Calibri"/>
                <a:ea typeface="+mn-ea"/>
                <a:cs typeface="+mn-cs"/>
              </a:rPr>
              <a:t> endüstri tesisleri  için ayrı ayrı gürültü haritaları hazırlamak,</a:t>
            </a:r>
          </a:p>
          <a:p>
            <a:pPr marL="908050" marR="0" lvl="1" indent="-436563" algn="just" defTabSz="914400" rtl="0" eaLnBrk="0" fontAlgn="auto" latinLnBrk="0" hangingPunct="0">
              <a:lnSpc>
                <a:spcPct val="100000"/>
              </a:lnSpc>
              <a:spcBef>
                <a:spcPts val="600"/>
              </a:spcBef>
              <a:spcAft>
                <a:spcPts val="600"/>
              </a:spcAft>
              <a:buClr>
                <a:srgbClr val="FF9933"/>
              </a:buClr>
              <a:buSzTx/>
              <a:buFontTx/>
              <a:buChar char="•"/>
              <a:tabLst/>
              <a:defRPr/>
            </a:pPr>
            <a:r>
              <a:rPr kumimoji="0" lang="tr-TR" sz="1600" b="0" i="0" u="none" strike="noStrike" kern="1200" cap="none" spc="0" normalizeH="0" baseline="0" noProof="0" dirty="0">
                <a:ln>
                  <a:noFill/>
                </a:ln>
                <a:solidFill>
                  <a:prstClr val="black"/>
                </a:solidFill>
                <a:effectLst/>
                <a:uLnTx/>
                <a:uFillTx/>
                <a:latin typeface="Calibri"/>
                <a:ea typeface="+mn-ea"/>
                <a:cs typeface="+mn-cs"/>
              </a:rPr>
              <a:t>Tüm gürültü kaynaklarının gürültü harita sonuçlarını dikkate alarak kontrol tedbirlerini içeren  eylem planlarını yapmak,</a:t>
            </a:r>
          </a:p>
          <a:p>
            <a:pPr marL="908050" marR="0" lvl="1" indent="-436563" algn="just" defTabSz="914400" rtl="0" eaLnBrk="0" fontAlgn="auto" latinLnBrk="0" hangingPunct="0">
              <a:lnSpc>
                <a:spcPct val="100000"/>
              </a:lnSpc>
              <a:spcBef>
                <a:spcPts val="600"/>
              </a:spcBef>
              <a:spcAft>
                <a:spcPts val="600"/>
              </a:spcAft>
              <a:buClr>
                <a:srgbClr val="FF9933"/>
              </a:buClr>
              <a:buSzTx/>
              <a:buFontTx/>
              <a:buChar char="•"/>
              <a:tabLst/>
              <a:defRPr/>
            </a:pPr>
            <a:r>
              <a:rPr kumimoji="0" lang="tr-TR" sz="1600" b="0" i="0" u="none" strike="noStrike" kern="1200" cap="none" spc="0" normalizeH="0" baseline="0" noProof="0" dirty="0">
                <a:ln>
                  <a:noFill/>
                </a:ln>
                <a:solidFill>
                  <a:prstClr val="black"/>
                </a:solidFill>
                <a:effectLst/>
                <a:uLnTx/>
                <a:uFillTx/>
                <a:latin typeface="Calibri"/>
                <a:ea typeface="+mn-ea"/>
                <a:cs typeface="+mn-cs"/>
              </a:rPr>
              <a:t>Gürültü haritaları ve eylem planlarının nihai hali hakkında kamuoyunu bilgilendirmek, </a:t>
            </a:r>
          </a:p>
          <a:p>
            <a:pPr marL="908050" marR="0" lvl="1" indent="-436563" algn="just" defTabSz="914400" rtl="0" eaLnBrk="0" fontAlgn="auto" latinLnBrk="0" hangingPunct="0">
              <a:lnSpc>
                <a:spcPct val="100000"/>
              </a:lnSpc>
              <a:spcBef>
                <a:spcPts val="600"/>
              </a:spcBef>
              <a:spcAft>
                <a:spcPts val="600"/>
              </a:spcAft>
              <a:buClr>
                <a:srgbClr val="FF9933"/>
              </a:buClr>
              <a:buSzTx/>
              <a:buFontTx/>
              <a:buChar char="•"/>
              <a:tabLst/>
              <a:defRPr/>
            </a:pPr>
            <a:r>
              <a:rPr kumimoji="0" lang="tr-TR" sz="1600" b="0" i="0" u="none" strike="noStrike" kern="1200" cap="none" spc="0" normalizeH="0" baseline="0" noProof="0" dirty="0">
                <a:ln>
                  <a:noFill/>
                </a:ln>
                <a:solidFill>
                  <a:prstClr val="black"/>
                </a:solidFill>
                <a:effectLst/>
                <a:uLnTx/>
                <a:uFillTx/>
                <a:latin typeface="Calibri"/>
                <a:ea typeface="+mn-ea"/>
                <a:cs typeface="+mn-cs"/>
              </a:rPr>
              <a:t>Belediye sınırları ve mücavir alan içindeki gürültü kaynakları dışındaki tüm verileri (alansal, nüfus ve bina gibi) toplamak ve belirleyeceği esaslar çerçevesinde gürültü haritası hazırlamakla sorumlu kurum ve kuruluşların kullanımına açmak.</a:t>
            </a:r>
          </a:p>
          <a:p>
            <a:pPr marL="185737" marR="0" lvl="0" indent="-171450" algn="just" defTabSz="914400" rtl="0" eaLnBrk="0" fontAlgn="auto" latinLnBrk="0" hangingPunct="0">
              <a:lnSpc>
                <a:spcPct val="100000"/>
              </a:lnSpc>
              <a:spcBef>
                <a:spcPts val="600"/>
              </a:spcBef>
              <a:spcAft>
                <a:spcPts val="600"/>
              </a:spcAft>
              <a:buClr>
                <a:srgbClr val="7030A0"/>
              </a:buClr>
              <a:buSzTx/>
              <a:buFont typeface="Wingdings" panose="05000000000000000000" pitchFamily="2" charset="2"/>
              <a:buChar char="ü"/>
              <a:tabLst/>
              <a:defRPr/>
            </a:pPr>
            <a:r>
              <a:rPr kumimoji="0" lang="tr-TR" sz="1600" b="0" i="0" u="none" strike="noStrike" kern="1200" cap="none" spc="0" normalizeH="0" baseline="0" noProof="0" dirty="0">
                <a:ln>
                  <a:noFill/>
                </a:ln>
                <a:solidFill>
                  <a:prstClr val="black"/>
                </a:solidFill>
                <a:effectLst/>
                <a:uLnTx/>
                <a:uFillTx/>
                <a:latin typeface="Calibri"/>
                <a:ea typeface="+mn-ea"/>
                <a:cs typeface="+mn-cs"/>
              </a:rPr>
              <a:t>Çevre Düzeni Planları, Nazım İmar Planları ve Uygulama İmar Planlarının hazırlanması aşamasında gürültü haritaları ve eylem planlarının plan kararlarına esas olmasını sağlamak.</a:t>
            </a:r>
            <a:endParaRPr kumimoji="0" lang="tr-TR" sz="1600" b="1" i="0" u="none" strike="noStrike" kern="1200" cap="none" spc="0" normalizeH="0" baseline="0" noProof="0" dirty="0">
              <a:ln>
                <a:noFill/>
              </a:ln>
              <a:solidFill>
                <a:prstClr val="black"/>
              </a:solidFill>
              <a:effectLst/>
              <a:uLnTx/>
              <a:uFillTx/>
              <a:latin typeface="Calibri"/>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1600" b="1" i="0" u="none" strike="noStrike" kern="1200" cap="none" spc="0" normalizeH="0" baseline="0" noProof="0" dirty="0">
              <a:ln>
                <a:noFill/>
              </a:ln>
              <a:solidFill>
                <a:prstClr val="black"/>
              </a:solidFill>
              <a:effectLst/>
              <a:uLnTx/>
              <a:uFillTx/>
              <a:latin typeface="Calibri"/>
              <a:ea typeface="+mn-ea"/>
              <a:cs typeface="+mn-cs"/>
            </a:endParaRPr>
          </a:p>
          <a:p>
            <a:pPr marL="365125" marR="0" lvl="0" indent="-255588" algn="l" defTabSz="914400" rtl="0" eaLnBrk="0" fontAlgn="auto" latinLnBrk="0" hangingPunct="0">
              <a:lnSpc>
                <a:spcPct val="90000"/>
              </a:lnSpc>
              <a:spcBef>
                <a:spcPts val="300"/>
              </a:spcBef>
              <a:spcAft>
                <a:spcPts val="0"/>
              </a:spcAft>
              <a:buClr>
                <a:srgbClr val="C0504D"/>
              </a:buClr>
              <a:buSzPct val="130000"/>
              <a:buFontTx/>
              <a:buNone/>
              <a:tabLst/>
              <a:defRPr/>
            </a:pPr>
            <a:endParaRPr kumimoji="0" lang="tr-TR" sz="3200" b="0" i="0" u="none" strike="noStrike" kern="1200" cap="none" spc="0" normalizeH="0" baseline="0" noProof="0" dirty="0">
              <a:ln>
                <a:noFill/>
              </a:ln>
              <a:solidFill>
                <a:prstClr val="black"/>
              </a:solidFill>
              <a:effectLst/>
              <a:uLnTx/>
              <a:uFillTx/>
              <a:latin typeface="Calibri"/>
              <a:ea typeface="+mn-ea"/>
              <a:cs typeface="+mn-cs"/>
            </a:endParaRPr>
          </a:p>
          <a:p>
            <a:pPr marL="365125" marR="0" lvl="0" indent="-255588" algn="l" defTabSz="914400" rtl="0" eaLnBrk="0" fontAlgn="auto" latinLnBrk="0" hangingPunct="0">
              <a:lnSpc>
                <a:spcPct val="90000"/>
              </a:lnSpc>
              <a:spcBef>
                <a:spcPts val="300"/>
              </a:spcBef>
              <a:spcAft>
                <a:spcPts val="0"/>
              </a:spcAft>
              <a:buClr>
                <a:srgbClr val="0BD0D9"/>
              </a:buClr>
              <a:buSzTx/>
              <a:buFontTx/>
              <a:buNone/>
              <a:tabLst/>
              <a:defRPr/>
            </a:pPr>
            <a:endParaRPr kumimoji="0" lang="tr-TR" sz="3200" b="0" i="0" u="none" strike="noStrike" kern="1200" cap="none" spc="0" normalizeH="0" baseline="0" noProof="0" dirty="0">
              <a:ln>
                <a:noFill/>
              </a:ln>
              <a:solidFill>
                <a:prstClr val="black"/>
              </a:solidFill>
              <a:effectLst/>
              <a:uLnTx/>
              <a:uFillTx/>
              <a:latin typeface="Calibri"/>
              <a:ea typeface="+mn-ea"/>
              <a:cs typeface="+mn-cs"/>
            </a:endParaRPr>
          </a:p>
          <a:p>
            <a:pPr marL="365125" marR="0" lvl="0" indent="-255588" algn="l" defTabSz="914400" rtl="0" eaLnBrk="0" fontAlgn="auto" latinLnBrk="0" hangingPunct="0">
              <a:lnSpc>
                <a:spcPct val="90000"/>
              </a:lnSpc>
              <a:spcBef>
                <a:spcPts val="300"/>
              </a:spcBef>
              <a:spcAft>
                <a:spcPts val="0"/>
              </a:spcAft>
              <a:buClr>
                <a:srgbClr val="0BD0D9"/>
              </a:buClr>
              <a:buSzTx/>
              <a:buFont typeface="Georgia" pitchFamily="18" charset="0"/>
              <a:buChar char="•"/>
              <a:tabLst/>
              <a:defRPr/>
            </a:pP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2"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293153"/>
            <a:ext cx="2450070" cy="248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78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9 Metin kutusu"/>
          <p:cNvSpPr txBox="1">
            <a:spLocks noChangeArrowheads="1"/>
          </p:cNvSpPr>
          <p:nvPr/>
        </p:nvSpPr>
        <p:spPr bwMode="auto">
          <a:xfrm>
            <a:off x="1208087" y="2298031"/>
            <a:ext cx="5429250" cy="4321183"/>
          </a:xfrm>
          <a:prstGeom prst="rect">
            <a:avLst/>
          </a:prstGeom>
          <a:noFill/>
          <a:ln w="9525">
            <a:noFill/>
            <a:miter lim="800000"/>
            <a:headEnd/>
            <a:tailEnd/>
          </a:ln>
        </p:spPr>
        <p:txBody>
          <a:bodyPr>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Times New Roman" pitchFamily="18" charset="0"/>
                <a:ea typeface="+mn-ea"/>
                <a:cs typeface="Arial" charset="0"/>
              </a:rPr>
              <a:t>G</a:t>
            </a: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Arial" charset="0"/>
              </a:rPr>
              <a:t>ü</a:t>
            </a:r>
            <a:r>
              <a:rPr kumimoji="0" lang="tr-TR" sz="2400" b="1" i="0" u="none" strike="noStrike" kern="1200" cap="none" spc="0" normalizeH="0" baseline="0" noProof="0" dirty="0">
                <a:ln>
                  <a:noFill/>
                </a:ln>
                <a:solidFill>
                  <a:prstClr val="black"/>
                </a:solidFill>
                <a:effectLst/>
                <a:uLnTx/>
                <a:uFillTx/>
                <a:latin typeface="Times New Roman" pitchFamily="18" charset="0"/>
                <a:ea typeface="+mn-ea"/>
                <a:cs typeface="Arial" charset="0"/>
              </a:rPr>
              <a:t>r</a:t>
            </a: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Arial" charset="0"/>
              </a:rPr>
              <a:t>ü</a:t>
            </a:r>
            <a:r>
              <a:rPr kumimoji="0" lang="tr-TR" sz="2400" b="1" i="0" u="none" strike="noStrike" kern="1200" cap="none" spc="0" normalizeH="0" baseline="0" noProof="0" dirty="0">
                <a:ln>
                  <a:noFill/>
                </a:ln>
                <a:solidFill>
                  <a:prstClr val="black"/>
                </a:solidFill>
                <a:effectLst/>
                <a:uLnTx/>
                <a:uFillTx/>
                <a:latin typeface="Times New Roman" pitchFamily="18" charset="0"/>
                <a:ea typeface="+mn-ea"/>
                <a:cs typeface="Arial" charset="0"/>
              </a:rPr>
              <a:t>lt</a:t>
            </a:r>
            <a:r>
              <a:rPr kumimoji="0" lang="tr-TR" sz="2400" b="1" i="0" u="none" strike="noStrike" kern="1200" cap="none" spc="0" normalizeH="0" baseline="0" noProof="0" dirty="0">
                <a:ln>
                  <a:noFill/>
                </a:ln>
                <a:solidFill>
                  <a:prstClr val="black"/>
                </a:solidFill>
                <a:effectLst/>
                <a:uLnTx/>
                <a:uFillTx/>
                <a:latin typeface="Calibri" pitchFamily="34" charset="0"/>
                <a:ea typeface="+mn-ea"/>
                <a:cs typeface="Arial" charset="0"/>
              </a:rPr>
              <a:t>ü</a:t>
            </a:r>
            <a:r>
              <a:rPr kumimoji="0" lang="tr-TR" sz="2400" b="1" i="0" u="none" strike="noStrike" kern="1200" cap="none" spc="0" normalizeH="0" baseline="0" noProof="0" dirty="0">
                <a:ln>
                  <a:noFill/>
                </a:ln>
                <a:solidFill>
                  <a:prstClr val="black"/>
                </a:solidFill>
                <a:effectLst/>
                <a:uLnTx/>
                <a:uFillTx/>
                <a:latin typeface="Times New Roman" pitchFamily="18" charset="0"/>
                <a:ea typeface="+mn-ea"/>
                <a:cs typeface="Arial" charset="0"/>
              </a:rPr>
              <a:t> Haritaları</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tr-TR" sz="1200" b="1" i="1" u="sng" strike="noStrike" kern="1200" cap="none" spc="0" normalizeH="0" baseline="0" noProof="0" dirty="0">
              <a:ln>
                <a:noFill/>
              </a:ln>
              <a:solidFill>
                <a:prstClr val="black"/>
              </a:solidFill>
              <a:effectLst/>
              <a:uLnTx/>
              <a:uFillTx/>
              <a:latin typeface="Verdana" pitchFamily="34" charset="0"/>
              <a:ea typeface="+mn-ea"/>
              <a:cs typeface="Arial" charset="0"/>
            </a:endParaRPr>
          </a:p>
          <a:p>
            <a:pPr marL="0" marR="0" lvl="0" indent="0" algn="just" defTabSz="914400" rtl="0" eaLnBrk="1" fontAlgn="auto" latinLnBrk="0" hangingPunct="1">
              <a:lnSpc>
                <a:spcPct val="90000"/>
              </a:lnSpc>
              <a:spcBef>
                <a:spcPts val="0"/>
              </a:spcBef>
              <a:spcAft>
                <a:spcPts val="0"/>
              </a:spcAft>
              <a:buClr>
                <a:srgbClr val="FF9933"/>
              </a:buClr>
              <a:buSzTx/>
              <a:buFont typeface="Arial" charset="0"/>
              <a:buChar char="•"/>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Arial" charset="0"/>
              </a:rPr>
              <a:t>İlk etapta, 31/12/2016</a:t>
            </a:r>
          </a:p>
          <a:p>
            <a:pPr marL="0" marR="0" lvl="0" indent="0" algn="l" defTabSz="914400" rtl="0" eaLnBrk="1" fontAlgn="auto" latinLnBrk="0" hangingPunct="1">
              <a:lnSpc>
                <a:spcPct val="100000"/>
              </a:lnSpc>
              <a:spcBef>
                <a:spcPct val="20000"/>
              </a:spcBef>
              <a:spcAft>
                <a:spcPts val="0"/>
              </a:spcAft>
              <a:buClr>
                <a:srgbClr val="FF9933"/>
              </a:buClr>
              <a:buSzTx/>
              <a:buFont typeface="Arial" charset="0"/>
              <a:buChar char="•"/>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Arial" charset="0"/>
              </a:rPr>
              <a:t>İkinci etapta, 30/6/2018  tarihine kadar;</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just" defTabSz="914400" rtl="0" eaLnBrk="1" fontAlgn="auto" latinLnBrk="0" hangingPunct="1">
              <a:lnSpc>
                <a:spcPct val="90000"/>
              </a:lnSpc>
              <a:spcBef>
                <a:spcPct val="20000"/>
              </a:spcBef>
              <a:spcAft>
                <a:spcPts val="0"/>
              </a:spcAft>
              <a:buClr>
                <a:srgbClr val="0070C0"/>
              </a:buClr>
              <a:buSzTx/>
              <a:buFont typeface="Wingdings" pitchFamily="2" charset="2"/>
              <a:buNone/>
              <a:tabLst/>
              <a:defRPr/>
            </a:pPr>
            <a:r>
              <a:rPr kumimoji="0" lang="tr-TR" sz="2400" b="1" i="0" u="none" strike="noStrike" kern="1200" cap="none" spc="0" normalizeH="0" baseline="0" noProof="0" dirty="0">
                <a:ln>
                  <a:noFill/>
                </a:ln>
                <a:solidFill>
                  <a:prstClr val="black"/>
                </a:solidFill>
                <a:effectLst/>
                <a:uLnTx/>
                <a:uFillTx/>
                <a:latin typeface="Times New Roman" pitchFamily="18" charset="0"/>
                <a:ea typeface="+mn-ea"/>
                <a:cs typeface="Arial" charset="0"/>
              </a:rPr>
              <a:t>Eylem Planları</a:t>
            </a:r>
          </a:p>
          <a:p>
            <a:pPr marL="0" marR="0" lvl="0" indent="0" algn="l" defTabSz="914400" rtl="0" eaLnBrk="1" fontAlgn="auto" latinLnBrk="0" hangingPunct="1">
              <a:lnSpc>
                <a:spcPct val="90000"/>
              </a:lnSpc>
              <a:spcBef>
                <a:spcPct val="20000"/>
              </a:spcBef>
              <a:spcAft>
                <a:spcPts val="0"/>
              </a:spcAft>
              <a:buClr>
                <a:srgbClr val="0070C0"/>
              </a:buClr>
              <a:buSzTx/>
              <a:buFont typeface="Wingdings" pitchFamily="2" charset="2"/>
              <a:buNone/>
              <a:tabLst/>
              <a:defRPr/>
            </a:pPr>
            <a:endParaRPr kumimoji="0" lang="tr-TR" sz="2400" b="1"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90000"/>
              </a:lnSpc>
              <a:spcBef>
                <a:spcPct val="20000"/>
              </a:spcBef>
              <a:spcAft>
                <a:spcPts val="0"/>
              </a:spcAft>
              <a:buClr>
                <a:srgbClr val="FF9933"/>
              </a:buClr>
              <a:buSzTx/>
              <a:buFont typeface="Arial" charset="0"/>
              <a:buChar char="•"/>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Arial" charset="0"/>
              </a:rPr>
              <a:t>İlk etapta 31/12/2017, </a:t>
            </a:r>
          </a:p>
          <a:p>
            <a:pPr marL="0" marR="0" lvl="0" indent="0" algn="l" defTabSz="914400" rtl="0" eaLnBrk="1" fontAlgn="auto" latinLnBrk="0" hangingPunct="1">
              <a:lnSpc>
                <a:spcPct val="90000"/>
              </a:lnSpc>
              <a:spcBef>
                <a:spcPct val="20000"/>
              </a:spcBef>
              <a:spcAft>
                <a:spcPts val="0"/>
              </a:spcAft>
              <a:buClr>
                <a:srgbClr val="FF9933"/>
              </a:buClr>
              <a:buSzTx/>
              <a:buFont typeface="Arial" charset="0"/>
              <a:buChar char="•"/>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Arial" charset="0"/>
              </a:rPr>
              <a:t>İkinci etapta 18/07/2019 tarihine kadar;</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4" name="Rectangle 3"/>
          <p:cNvSpPr txBox="1">
            <a:spLocks noChangeArrowheads="1"/>
          </p:cNvSpPr>
          <p:nvPr/>
        </p:nvSpPr>
        <p:spPr bwMode="auto">
          <a:xfrm>
            <a:off x="379412" y="1505869"/>
            <a:ext cx="9144000" cy="6277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1" fontAlgn="auto" latinLnBrk="0" hangingPunct="1">
              <a:lnSpc>
                <a:spcPct val="100000"/>
              </a:lnSpc>
              <a:spcBef>
                <a:spcPct val="20000"/>
              </a:spcBef>
              <a:spcAft>
                <a:spcPts val="0"/>
              </a:spcAft>
              <a:buClr>
                <a:srgbClr val="EEECE1"/>
              </a:buClr>
              <a:buSzPct val="75000"/>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Gürültü Haritalama ve Eylem Planı</a:t>
            </a:r>
          </a:p>
        </p:txBody>
      </p:sp>
    </p:spTree>
    <p:extLst>
      <p:ext uri="{BB962C8B-B14F-4D97-AF65-F5344CB8AC3E}">
        <p14:creationId xmlns:p14="http://schemas.microsoft.com/office/powerpoint/2010/main" val="390054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3"/>
          <p:cNvSpPr txBox="1">
            <a:spLocks noChangeArrowheads="1"/>
          </p:cNvSpPr>
          <p:nvPr/>
        </p:nvSpPr>
        <p:spPr bwMode="auto">
          <a:xfrm>
            <a:off x="379412" y="1447801"/>
            <a:ext cx="9144000" cy="64607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marL="342900" marR="0" lvl="0" indent="-342900" algn="l" defTabSz="914400" rtl="0" eaLnBrk="1" fontAlgn="auto" latinLnBrk="0" hangingPunct="1">
              <a:lnSpc>
                <a:spcPct val="100000"/>
              </a:lnSpc>
              <a:spcBef>
                <a:spcPct val="20000"/>
              </a:spcBef>
              <a:spcAft>
                <a:spcPts val="0"/>
              </a:spcAft>
              <a:buClr>
                <a:srgbClr val="EEECE1"/>
              </a:buClr>
              <a:buSzPct val="75000"/>
              <a:buFontTx/>
              <a:buNone/>
              <a:tabLst/>
              <a:defRPr/>
            </a:pPr>
            <a:r>
              <a:rPr kumimoji="0" lang="tr-TR" sz="3200" b="1" i="0" u="none" strike="noStrike" kern="1200" cap="none" spc="0" normalizeH="0" baseline="0" noProof="0" dirty="0">
                <a:ln>
                  <a:noFill/>
                </a:ln>
                <a:solidFill>
                  <a:prstClr val="black"/>
                </a:solidFill>
                <a:effectLst/>
                <a:uLnTx/>
                <a:uFillTx/>
                <a:latin typeface="Calibri" pitchFamily="34" charset="0"/>
                <a:ea typeface="+mn-ea"/>
                <a:cs typeface="+mn-cs"/>
              </a:rPr>
              <a:t>İstanbul’da Gürültü Kaynakları</a:t>
            </a:r>
          </a:p>
        </p:txBody>
      </p:sp>
      <p:sp>
        <p:nvSpPr>
          <p:cNvPr id="4" name="Rectangle 6"/>
          <p:cNvSpPr>
            <a:spLocks noChangeArrowheads="1"/>
          </p:cNvSpPr>
          <p:nvPr/>
        </p:nvSpPr>
        <p:spPr bwMode="auto">
          <a:xfrm>
            <a:off x="1057275" y="4334232"/>
            <a:ext cx="7993063" cy="2523768"/>
          </a:xfrm>
          <a:prstGeom prst="rect">
            <a:avLst/>
          </a:prstGeom>
          <a:noFill/>
          <a:ln w="9525" algn="ctr">
            <a:noFill/>
            <a:miter lim="800000"/>
            <a:headEnd/>
            <a:tailEnd/>
          </a:ln>
        </p:spPr>
        <p:txBody>
          <a:bodyPr anchor="ctr">
            <a:spAutoFit/>
          </a:bodyPr>
          <a:lstStyle/>
          <a:p>
            <a:pPr marL="342900" marR="0" lvl="0" indent="-342900" algn="l" defTabSz="914400" rtl="0" eaLnBrk="0" fontAlgn="auto" latinLnBrk="0" hangingPunct="0">
              <a:lnSpc>
                <a:spcPct val="90000"/>
              </a:lnSpc>
              <a:spcBef>
                <a:spcPts val="300"/>
              </a:spcBef>
              <a:spcAft>
                <a:spcPts val="0"/>
              </a:spcAft>
              <a:buClr>
                <a:srgbClr val="C0504D"/>
              </a:buClr>
              <a:buSzPct val="130000"/>
              <a:buFontTx/>
              <a:buNone/>
              <a:tabLst/>
              <a:defRPr/>
            </a:pPr>
            <a:r>
              <a:rPr kumimoji="0" lang="tr-TR" sz="2000" b="1" i="0" u="none" strike="noStrike" kern="1200" cap="none" spc="0" normalizeH="0" baseline="0" noProof="0" dirty="0">
                <a:ln>
                  <a:noFill/>
                </a:ln>
                <a:solidFill>
                  <a:prstClr val="black"/>
                </a:solidFill>
                <a:effectLst/>
                <a:uLnTx/>
                <a:uFillTx/>
                <a:latin typeface="Calibri" pitchFamily="34" charset="0"/>
                <a:ea typeface="+mn-ea"/>
                <a:cs typeface="+mn-cs"/>
              </a:rPr>
              <a:t>Gürültü kaynakları:</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İşyerleri (%65)</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Eğlence yerleri (%17)</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Sanayi (%4)</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Şantiye (%3)</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Konut (%2)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rPr>
              <a:t>Diğer (%9)</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tr-TR" sz="2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5" name="Picture 7" descr="sonpol"/>
          <p:cNvPicPr preferRelativeResize="0">
            <a:picLocks noChangeArrowheads="1"/>
          </p:cNvPicPr>
          <p:nvPr/>
        </p:nvPicPr>
        <p:blipFill>
          <a:blip r:embed="rId4" cstate="print"/>
          <a:srcRect/>
          <a:stretch>
            <a:fillRect/>
          </a:stretch>
        </p:blipFill>
        <p:spPr bwMode="auto">
          <a:xfrm>
            <a:off x="1057275" y="2301259"/>
            <a:ext cx="2519363" cy="1800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8" descr="berlinparty">
            <a:hlinkClick r:id="rId5"/>
          </p:cNvPr>
          <p:cNvPicPr preferRelativeResize="0">
            <a:picLocks noChangeArrowheads="1"/>
          </p:cNvPicPr>
          <p:nvPr/>
        </p:nvPicPr>
        <p:blipFill>
          <a:blip r:embed="rId6" cstate="print"/>
          <a:srcRect/>
          <a:stretch>
            <a:fillRect/>
          </a:stretch>
        </p:blipFill>
        <p:spPr bwMode="auto">
          <a:xfrm>
            <a:off x="3856195" y="2301258"/>
            <a:ext cx="2519363" cy="1800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imalathane ile ilgili görsel sonu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5115" y="2301259"/>
            <a:ext cx="2307909" cy="1825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2" descr="gürültü ile ilgili görsel sonucu"/>
          <p:cNvPicPr>
            <a:picLocks noChangeAspect="1" noChangeArrowheads="1"/>
          </p:cNvPicPr>
          <p:nvPr/>
        </p:nvPicPr>
        <p:blipFill rotWithShape="1">
          <a:blip r:embed="rId8">
            <a:extLst>
              <a:ext uri="{28A0092B-C50C-407E-A947-70E740481C1C}">
                <a14:useLocalDpi xmlns:a14="http://schemas.microsoft.com/office/drawing/2010/main" val="0"/>
              </a:ext>
            </a:extLst>
          </a:blip>
          <a:srcRect l="75481" t="61023" r="7335" b="4503"/>
          <a:stretch/>
        </p:blipFill>
        <p:spPr bwMode="auto">
          <a:xfrm>
            <a:off x="5766473" y="4359592"/>
            <a:ext cx="1571222" cy="236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371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807</Words>
  <Application>Microsoft Office PowerPoint</Application>
  <PresentationFormat>Custom</PresentationFormat>
  <Paragraphs>224</Paragraphs>
  <Slides>24</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Georgia</vt:lpstr>
      <vt:lpstr>Segoe UI</vt:lpstr>
      <vt:lpstr>Times New Roman</vt:lpstr>
      <vt:lpstr>Verdana</vt:lpstr>
      <vt:lpstr>Wingdings</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izolasyon dünyası</dc:creator>
  <cp:lastModifiedBy>Burak</cp:lastModifiedBy>
  <cp:revision>23</cp:revision>
  <dcterms:created xsi:type="dcterms:W3CDTF">2006-08-16T00:00:00Z</dcterms:created>
  <dcterms:modified xsi:type="dcterms:W3CDTF">2017-04-27T07:43:01Z</dcterms:modified>
</cp:coreProperties>
</file>