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0" r:id="rId2"/>
    <p:sldId id="277" r:id="rId3"/>
    <p:sldId id="300" r:id="rId4"/>
    <p:sldId id="301"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259" r:id="rId20"/>
  </p:sldIdLst>
  <p:sldSz cx="9902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A5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90" y="156"/>
      </p:cViewPr>
      <p:guideLst>
        <p:guide orient="horz" pos="2160"/>
        <p:guide pos="3119"/>
      </p:guideLst>
    </p:cSldViewPr>
  </p:slideViewPr>
  <p:notesTextViewPr>
    <p:cViewPr>
      <p:scale>
        <a:sx n="100" d="100"/>
        <a:sy n="100" d="100"/>
      </p:scale>
      <p:origin x="0" y="0"/>
    </p:cViewPr>
  </p:notesTextViewPr>
  <p:sorterViewPr>
    <p:cViewPr>
      <p:scale>
        <a:sx n="100" d="100"/>
        <a:sy n="100" d="100"/>
      </p:scale>
      <p:origin x="0" y="-196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AF27DC-2839-4F65-8935-157823D6B4D7}" type="datetimeFigureOut">
              <a:rPr lang="tr-TR" smtClean="0"/>
              <a:t>27.04.2017</a:t>
            </a:fld>
            <a:endParaRPr lang="tr-TR"/>
          </a:p>
        </p:txBody>
      </p:sp>
      <p:sp>
        <p:nvSpPr>
          <p:cNvPr id="4" name="Slide Image Placeholder 3"/>
          <p:cNvSpPr>
            <a:spLocks noGrp="1" noRot="1" noChangeAspect="1"/>
          </p:cNvSpPr>
          <p:nvPr>
            <p:ph type="sldImg" idx="2"/>
          </p:nvPr>
        </p:nvSpPr>
        <p:spPr>
          <a:xfrm>
            <a:off x="954088" y="685800"/>
            <a:ext cx="4949825"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96912D-2EB8-46BA-BB80-5F866F534728}" type="slidenum">
              <a:rPr lang="tr-TR" smtClean="0"/>
              <a:t>‹#›</a:t>
            </a:fld>
            <a:endParaRPr lang="tr-TR"/>
          </a:p>
        </p:txBody>
      </p:sp>
    </p:spTree>
    <p:extLst>
      <p:ext uri="{BB962C8B-B14F-4D97-AF65-F5344CB8AC3E}">
        <p14:creationId xmlns:p14="http://schemas.microsoft.com/office/powerpoint/2010/main" val="255777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0569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7224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6984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0400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44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8031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8504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33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5291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42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484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269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74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337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101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905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85800"/>
            <a:ext cx="4949825" cy="3429000"/>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6912D-2EB8-46BA-BB80-5F866F534728}"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8150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130426"/>
            <a:ext cx="8417401" cy="1470025"/>
          </a:xfrm>
        </p:spPr>
        <p:txBody>
          <a:bodyPr/>
          <a:lstStyle/>
          <a:p>
            <a:r>
              <a:rPr lang="en-US"/>
              <a:t>Click to edit Master title style</a:t>
            </a:r>
          </a:p>
        </p:txBody>
      </p:sp>
      <p:sp>
        <p:nvSpPr>
          <p:cNvPr id="3" name="Subtitle 2"/>
          <p:cNvSpPr>
            <a:spLocks noGrp="1"/>
          </p:cNvSpPr>
          <p:nvPr>
            <p:ph type="subTitle" idx="1"/>
          </p:nvPr>
        </p:nvSpPr>
        <p:spPr>
          <a:xfrm>
            <a:off x="1485424" y="3886200"/>
            <a:ext cx="69319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79548" y="274639"/>
            <a:ext cx="22281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141" y="274639"/>
            <a:ext cx="651936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255" y="4406901"/>
            <a:ext cx="84174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255" y="2906713"/>
            <a:ext cx="8417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141"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3936" y="1600201"/>
            <a:ext cx="437374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141" y="1535113"/>
            <a:ext cx="437546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141" y="2174875"/>
            <a:ext cx="437546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0498" y="1535113"/>
            <a:ext cx="437718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0498" y="2174875"/>
            <a:ext cx="437718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142" y="273050"/>
            <a:ext cx="32579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1730" y="273051"/>
            <a:ext cx="553595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142" y="1435101"/>
            <a:ext cx="32579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023" y="4800600"/>
            <a:ext cx="59416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023" y="612775"/>
            <a:ext cx="59416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023" y="5367338"/>
            <a:ext cx="59416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141" y="274638"/>
            <a:ext cx="89125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141" y="1600201"/>
            <a:ext cx="89125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141" y="6356351"/>
            <a:ext cx="23106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4/27/2017</a:t>
            </a:fld>
            <a:endParaRPr lang="en-US"/>
          </a:p>
        </p:txBody>
      </p:sp>
      <p:sp>
        <p:nvSpPr>
          <p:cNvPr id="5" name="Footer Placeholder 4"/>
          <p:cNvSpPr>
            <a:spLocks noGrp="1"/>
          </p:cNvSpPr>
          <p:nvPr>
            <p:ph type="ftr" sz="quarter" idx="3"/>
          </p:nvPr>
        </p:nvSpPr>
        <p:spPr>
          <a:xfrm>
            <a:off x="3383465" y="6356351"/>
            <a:ext cx="31358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7025" y="6356351"/>
            <a:ext cx="23106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6.w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guggenheim.org/"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construction.basf.us/features/view/sound-and-noise"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1706592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2"/>
          <p:cNvPicPr>
            <a:picLocks noChangeAspect="1"/>
          </p:cNvPicPr>
          <p:nvPr/>
        </p:nvPicPr>
        <p:blipFill>
          <a:blip r:embed="rId4"/>
          <a:stretch>
            <a:fillRect/>
          </a:stretch>
        </p:blipFill>
        <p:spPr>
          <a:xfrm>
            <a:off x="432931" y="2816447"/>
            <a:ext cx="9144000" cy="2963119"/>
          </a:xfrm>
          <a:prstGeom prst="rect">
            <a:avLst/>
          </a:prstGeom>
        </p:spPr>
      </p:pic>
      <p:sp>
        <p:nvSpPr>
          <p:cNvPr id="4" name="TextBox 3"/>
          <p:cNvSpPr txBox="1"/>
          <p:nvPr/>
        </p:nvSpPr>
        <p:spPr>
          <a:xfrm>
            <a:off x="432931" y="5779566"/>
            <a:ext cx="68800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Recticel</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4909681" y="5779566"/>
            <a:ext cx="68800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Recticel</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feld 7"/>
          <p:cNvSpPr txBox="1"/>
          <p:nvPr/>
        </p:nvSpPr>
        <p:spPr>
          <a:xfrm>
            <a:off x="3732212" y="1752600"/>
            <a:ext cx="4920794" cy="461665"/>
          </a:xfrm>
          <a:prstGeom prst="rect">
            <a:avLst/>
          </a:prstGeom>
          <a:noFill/>
          <a:effectLst>
            <a:outerShdw blurRad="127000" dist="127000" dir="2700000" algn="ctr" rotWithShape="0">
              <a:schemeClr val="tx1">
                <a:alpha val="90000"/>
              </a:schemeClr>
            </a:outerShdw>
          </a:effectLst>
        </p:spPr>
        <p:txBody>
          <a:bodyPr wrap="square" rtlCol="0" anchor="ctr" anchorCtr="0">
            <a:spAutoFit/>
          </a:bodyPr>
          <a:lstStyle>
            <a:defPPr>
              <a:defRPr lang="de-DE"/>
            </a:defPPr>
            <a:lvl1pPr>
              <a:defRPr sz="2400" b="0">
                <a:latin typeface="Calibri" pitchFamily="34" charset="0"/>
                <a:cs typeface="Calibr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t>
            </a: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akustik duvar panel çözümleri</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083100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grpSp>
        <p:nvGrpSpPr>
          <p:cNvPr id="3" name="Gruppieren 1"/>
          <p:cNvGrpSpPr/>
          <p:nvPr/>
        </p:nvGrpSpPr>
        <p:grpSpPr>
          <a:xfrm>
            <a:off x="6475412" y="2763161"/>
            <a:ext cx="2641600" cy="3963988"/>
            <a:chOff x="5791288" y="2055017"/>
            <a:chExt cx="2641600" cy="3963988"/>
          </a:xfrm>
        </p:grpSpPr>
        <p:pic>
          <p:nvPicPr>
            <p:cNvPr id="4" name="Picture 59" descr="Kindergarten cub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1288" y="2055017"/>
              <a:ext cx="2641600" cy="3963988"/>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rgbClr val="FFFFFF"/>
                  </a:solidFill>
                </a14:hiddenFill>
              </a:ext>
            </a:extLst>
          </p:spPr>
        </p:pic>
        <p:sp>
          <p:nvSpPr>
            <p:cNvPr id="5" name="Textfeld 6"/>
            <p:cNvSpPr txBox="1"/>
            <p:nvPr/>
          </p:nvSpPr>
          <p:spPr>
            <a:xfrm>
              <a:off x="5791288" y="5772784"/>
              <a:ext cx="2020105" cy="246221"/>
            </a:xfrm>
            <a:prstGeom prst="rect">
              <a:avLst/>
            </a:prstGeom>
            <a:noFill/>
            <a:effectLst>
              <a:outerShdw dist="12700" dir="2700000" algn="ctr" rotWithShape="0">
                <a:schemeClr val="bg1"/>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Foto: Eurofoam GmbH, audiotec</a:t>
              </a:r>
            </a:p>
          </p:txBody>
        </p:sp>
      </p:grpSp>
      <p:grpSp>
        <p:nvGrpSpPr>
          <p:cNvPr id="6" name="Gruppieren 2"/>
          <p:cNvGrpSpPr/>
          <p:nvPr/>
        </p:nvGrpSpPr>
        <p:grpSpPr>
          <a:xfrm>
            <a:off x="379412" y="1673582"/>
            <a:ext cx="3521454" cy="2642593"/>
            <a:chOff x="732819" y="2055017"/>
            <a:chExt cx="4535269" cy="3441133"/>
          </a:xfrm>
        </p:grpSpPr>
        <p:pic>
          <p:nvPicPr>
            <p:cNvPr id="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2819" y="2055017"/>
              <a:ext cx="4535269" cy="3441133"/>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chemeClr val="accent1"/>
                  </a:solidFill>
                </a14:hiddenFill>
              </a:ext>
            </a:extLst>
          </p:spPr>
        </p:pic>
        <p:sp>
          <p:nvSpPr>
            <p:cNvPr id="8" name="Textfeld 7"/>
            <p:cNvSpPr txBox="1"/>
            <p:nvPr/>
          </p:nvSpPr>
          <p:spPr>
            <a:xfrm>
              <a:off x="872345" y="2236042"/>
              <a:ext cx="864339" cy="246221"/>
            </a:xfrm>
            <a:prstGeom prst="rect">
              <a:avLst/>
            </a:prstGeom>
            <a:noFill/>
            <a:effectLst>
              <a:outerShdw dist="12700" dir="2700000" algn="ctr" rotWithShape="0">
                <a:schemeClr val="bg1"/>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Foto</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Texaa</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9" name="Picture 2" descr="C:\Users\tristmha\Desktop\acoustic projects\teknotouch\Doğa koleji\IMG-20141116-WA00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4337" y="4544579"/>
            <a:ext cx="3793058" cy="2133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4313607" y="1448630"/>
            <a:ext cx="4323609" cy="1200329"/>
          </a:xfrm>
          <a:prstGeom prst="rect">
            <a:avLst/>
          </a:prstGeom>
          <a:noFill/>
          <a:effectLst>
            <a:outerShdw blurRad="127000" dist="127000" dir="2700000" algn="ctr" rotWithShape="0">
              <a:schemeClr val="tx1">
                <a:alpha val="90000"/>
              </a:schemeClr>
            </a:outerShdw>
          </a:effectLst>
        </p:spPr>
        <p:txBody>
          <a:bodyPr wrap="square" rtlCol="0" anchor="ctr" anchorCtr="0">
            <a:spAutoFit/>
          </a:bodyPr>
          <a:lstStyle>
            <a:defPPr>
              <a:defRPr lang="de-DE"/>
            </a:defPPr>
            <a:lvl1pPr>
              <a:defRPr b="1">
                <a:solidFill>
                  <a:schemeClr val="accent1">
                    <a:lumMod val="75000"/>
                  </a:schemeClr>
                </a:solidFill>
                <a:latin typeface="Calibri" pitchFamily="34" charset="0"/>
                <a:cs typeface="Calibr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t>
            </a: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böylece öğretmenler, eğitimciler ve çocuklar oynayıp, konsantre olabilirler</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67386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5" descr="C:\Users\VONAUEJ\Documents\Basotect\sonstiges\Projekt Archipoint\eurofoam6_201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2931" y="1674547"/>
            <a:ext cx="2745582" cy="4118756"/>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8212" y="1981200"/>
            <a:ext cx="3805475" cy="2535992"/>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6"/>
          <a:stretch>
            <a:fillRect/>
          </a:stretch>
        </p:blipFill>
        <p:spPr>
          <a:xfrm>
            <a:off x="2817812" y="3327421"/>
            <a:ext cx="3742225" cy="3486970"/>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3351212" y="1432878"/>
            <a:ext cx="5835557" cy="461665"/>
          </a:xfrm>
          <a:prstGeom prst="rect">
            <a:avLst/>
          </a:prstGeom>
          <a:noFill/>
          <a:effectLst>
            <a:outerShdw blurRad="127000" dist="127000" dir="2700000" algn="ctr" rotWithShape="0">
              <a:schemeClr val="tx1">
                <a:alpha val="90000"/>
              </a:schemeClr>
            </a:outerShdw>
          </a:effectLst>
        </p:spPr>
        <p:txBody>
          <a:bodyPr wrap="square" rtlCol="0" anchor="ctr" anchorCtr="0">
            <a:spAutoFit/>
          </a:bodyPr>
          <a:lstStyle>
            <a:defPPr>
              <a:defRPr lang="de-DE"/>
            </a:defPPr>
            <a:lvl1pPr>
              <a:defRPr sz="2400" b="0">
                <a:latin typeface="Calibri" pitchFamily="34" charset="0"/>
                <a:cs typeface="Calibr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t>
            </a: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rahatsız olmadan çalışabilirsiniz</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376453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Grafik 9"/>
          <p:cNvPicPr>
            <a:picLocks noChangeAspect="1"/>
          </p:cNvPicPr>
          <p:nvPr/>
        </p:nvPicPr>
        <p:blipFill rotWithShape="1">
          <a:blip r:embed="rId4" cstate="print">
            <a:extLst>
              <a:ext uri="{28A0092B-C50C-407E-A947-70E740481C1C}">
                <a14:useLocalDpi xmlns:a14="http://schemas.microsoft.com/office/drawing/2010/main" val="0"/>
              </a:ext>
            </a:extLst>
          </a:blip>
          <a:srcRect l="7166" r="16338" b="6620"/>
          <a:stretch/>
        </p:blipFill>
        <p:spPr>
          <a:xfrm>
            <a:off x="5637212" y="1905000"/>
            <a:ext cx="3554867" cy="2892977"/>
          </a:xfrm>
          <a:prstGeom prst="rect">
            <a:avLst/>
          </a:prstGeom>
          <a:noFill/>
          <a:ln w="12700">
            <a:noFill/>
            <a:miter lim="800000"/>
            <a:headEnd/>
            <a:tailEnd/>
          </a:ln>
          <a:effectLst>
            <a:outerShdw blurRad="127000" dist="127000" dir="2700000" algn="ctr" rotWithShape="0">
              <a:schemeClr val="tx1">
                <a:alpha val="90000"/>
              </a:schemeClr>
            </a:outerShdw>
          </a:effectLst>
        </p:spPr>
      </p:pic>
      <p:pic>
        <p:nvPicPr>
          <p:cNvPr id="4" name="Picture 2" descr="C:\Users\VONAUEJ\Documents\Basotect\sonstiges\Projekt Archipoint\WAVE_Akustikabsorber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561" y="2180907"/>
            <a:ext cx="3885293" cy="2544664"/>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rgbClr val="FFFFFF"/>
                </a:solidFill>
              </a14:hiddenFill>
            </a:ext>
          </a:extLst>
        </p:spPr>
      </p:pic>
      <p:pic>
        <p:nvPicPr>
          <p:cNvPr id="5" name="Picture 2" descr="C:\Users\VONAUEJ\Documents\Basotect\Kunden und Länder\Deutschland\Bosig\Bilder\LED-Leuchte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9269" y="3234096"/>
            <a:ext cx="2357700" cy="3537933"/>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rgbClr val="FFFFFF"/>
                </a:solidFill>
              </a14:hiddenFill>
            </a:ext>
          </a:extLst>
        </p:spPr>
      </p:pic>
      <p:sp>
        <p:nvSpPr>
          <p:cNvPr id="6" name="Textfeld 10"/>
          <p:cNvSpPr txBox="1"/>
          <p:nvPr/>
        </p:nvSpPr>
        <p:spPr>
          <a:xfrm>
            <a:off x="2894012" y="1258669"/>
            <a:ext cx="3270767" cy="830997"/>
          </a:xfrm>
          <a:prstGeom prst="rect">
            <a:avLst/>
          </a:prstGeom>
          <a:noFill/>
          <a:effectLst>
            <a:outerShdw blurRad="127000" dist="127000" dir="2700000" algn="ctr" rotWithShape="0">
              <a:schemeClr val="tx1">
                <a:alpha val="90000"/>
              </a:schemeClr>
            </a:outerShdw>
          </a:effectLst>
        </p:spPr>
        <p:txBody>
          <a:bodyPr wrap="none" rtlCol="0" anchor="ctr" anchorCtr="0">
            <a:spAutoFit/>
          </a:bodyPr>
          <a:lstStyle>
            <a:defPPr>
              <a:defRPr lang="de-DE"/>
            </a:defPPr>
            <a:lvl1pPr>
              <a:defRPr sz="2400" b="0">
                <a:latin typeface="Calibri" pitchFamily="34" charset="0"/>
                <a:cs typeface="Calibr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Hafif, havadar ve sessiz </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t>
            </a:r>
            <a:br>
              <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b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Basotect ile dizayn</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975084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1"/>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484812" y="1426128"/>
            <a:ext cx="3935779" cy="3246852"/>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rgbClr val="FFFFFF"/>
                </a:solidFill>
              </a14:hiddenFill>
            </a:ext>
          </a:extLst>
        </p:spPr>
      </p:pic>
      <p:pic>
        <p:nvPicPr>
          <p:cNvPr id="4" name="Picture 6" descr="C:\Users\VONAUEJ\Documents\Basotect\sonstiges\Projekt Archipoint\Gastro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812" y="2133600"/>
            <a:ext cx="4306678" cy="3230009"/>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2163642" y="4495800"/>
            <a:ext cx="6072219" cy="2362200"/>
          </a:xfrm>
          <a:prstGeom prst="rect">
            <a:avLst/>
          </a:prstGeom>
        </p:spPr>
      </p:pic>
      <p:sp>
        <p:nvSpPr>
          <p:cNvPr id="6" name="Textfeld 8"/>
          <p:cNvSpPr txBox="1"/>
          <p:nvPr/>
        </p:nvSpPr>
        <p:spPr>
          <a:xfrm>
            <a:off x="362972" y="1272142"/>
            <a:ext cx="5121840" cy="830997"/>
          </a:xfrm>
          <a:prstGeom prst="rect">
            <a:avLst/>
          </a:prstGeom>
          <a:noFill/>
          <a:effectLst>
            <a:outerShdw blurRad="127000" dist="127000" dir="2700000" algn="ctr" rotWithShape="0">
              <a:schemeClr val="tx1">
                <a:alpha val="90000"/>
              </a:schemeClr>
            </a:outerShdw>
          </a:effectLst>
        </p:spPr>
        <p:txBody>
          <a:bodyPr wrap="square" rtlCol="0" anchor="ctr" anchorCtr="0">
            <a:spAutoFit/>
          </a:bodyPr>
          <a:lstStyle>
            <a:defPPr>
              <a:defRPr lang="de-DE"/>
            </a:defPPr>
            <a:lvl1pPr>
              <a:defRPr sz="2400" b="0">
                <a:latin typeface="Calibri" pitchFamily="34" charset="0"/>
                <a:cs typeface="Calibr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t>
            </a: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sporcuların performanslarının gürültüde boğulmadığı ortamlar sağlar </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1604384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174" y="1833677"/>
            <a:ext cx="3767461" cy="2119197"/>
          </a:xfrm>
          <a:prstGeom prst="rect">
            <a:avLst/>
          </a:prstGeom>
        </p:spPr>
      </p:pic>
      <p:pic>
        <p:nvPicPr>
          <p:cNvPr id="4" name="Picture 3"/>
          <p:cNvPicPr>
            <a:picLocks noChangeAspect="1"/>
          </p:cNvPicPr>
          <p:nvPr/>
        </p:nvPicPr>
        <p:blipFill>
          <a:blip r:embed="rId5"/>
          <a:stretch>
            <a:fillRect/>
          </a:stretch>
        </p:blipFill>
        <p:spPr>
          <a:xfrm>
            <a:off x="1567080" y="4008152"/>
            <a:ext cx="2554029" cy="2554029"/>
          </a:xfrm>
          <a:prstGeom prst="rect">
            <a:avLst/>
          </a:prstGeom>
        </p:spPr>
      </p:pic>
      <p:pic>
        <p:nvPicPr>
          <p:cNvPr id="5" name="Picture 4"/>
          <p:cNvPicPr>
            <a:picLocks noChangeAspect="1"/>
          </p:cNvPicPr>
          <p:nvPr/>
        </p:nvPicPr>
        <p:blipFill>
          <a:blip r:embed="rId6"/>
          <a:stretch>
            <a:fillRect/>
          </a:stretch>
        </p:blipFill>
        <p:spPr>
          <a:xfrm>
            <a:off x="6317819" y="1799902"/>
            <a:ext cx="2616630" cy="1962472"/>
          </a:xfrm>
          <a:prstGeom prst="rect">
            <a:avLst/>
          </a:prstGeom>
        </p:spPr>
      </p:pic>
      <p:sp>
        <p:nvSpPr>
          <p:cNvPr id="6" name="Rectangle 5"/>
          <p:cNvSpPr/>
          <p:nvPr/>
        </p:nvSpPr>
        <p:spPr>
          <a:xfrm>
            <a:off x="266290" y="3952874"/>
            <a:ext cx="518091"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1200" b="0" i="0" u="none" strike="noStrike" kern="1200" cap="none" spc="0" normalizeH="0" baseline="0" noProof="0" dirty="0">
                <a:ln>
                  <a:noFill/>
                </a:ln>
                <a:solidFill>
                  <a:srgbClr val="000000"/>
                </a:solidFill>
                <a:effectLst/>
                <a:uLnTx/>
                <a:uFillTx/>
                <a:latin typeface="Arial" charset="0"/>
                <a:ea typeface="+mn-ea"/>
                <a:cs typeface="Arial" charset="0"/>
              </a:rPr>
              <a:t>Orbit</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5042" y="3854700"/>
            <a:ext cx="3609975" cy="2707481"/>
          </a:xfrm>
          <a:prstGeom prst="rect">
            <a:avLst/>
          </a:prstGeom>
        </p:spPr>
      </p:pic>
      <p:sp>
        <p:nvSpPr>
          <p:cNvPr id="8" name="Rectangle 7"/>
          <p:cNvSpPr/>
          <p:nvPr/>
        </p:nvSpPr>
        <p:spPr>
          <a:xfrm>
            <a:off x="5203013" y="6500416"/>
            <a:ext cx="1035861"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mn-ea"/>
                <a:cs typeface="Arial" charset="0"/>
              </a:rPr>
              <a:t>TEKNOFOAM</a:t>
            </a:r>
          </a:p>
        </p:txBody>
      </p:sp>
      <p:sp>
        <p:nvSpPr>
          <p:cNvPr id="9" name="Rectangle 8"/>
          <p:cNvSpPr/>
          <p:nvPr/>
        </p:nvSpPr>
        <p:spPr>
          <a:xfrm>
            <a:off x="1466440" y="6500416"/>
            <a:ext cx="518091"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1200" b="0" i="0" u="none" strike="noStrike" kern="1200" cap="none" spc="0" normalizeH="0" baseline="0" noProof="0" dirty="0">
                <a:ln>
                  <a:noFill/>
                </a:ln>
                <a:solidFill>
                  <a:srgbClr val="000000"/>
                </a:solidFill>
                <a:effectLst/>
                <a:uLnTx/>
                <a:uFillTx/>
                <a:latin typeface="Arial" charset="0"/>
                <a:ea typeface="+mn-ea"/>
                <a:cs typeface="Arial" charset="0"/>
              </a:rPr>
              <a:t>Orbit</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 name="Textfeld 7"/>
          <p:cNvSpPr txBox="1"/>
          <p:nvPr/>
        </p:nvSpPr>
        <p:spPr>
          <a:xfrm>
            <a:off x="2491015" y="1338237"/>
            <a:ext cx="4920794" cy="461665"/>
          </a:xfrm>
          <a:prstGeom prst="rect">
            <a:avLst/>
          </a:prstGeom>
          <a:noFill/>
          <a:effectLst>
            <a:outerShdw blurRad="127000" dist="127000" dir="2700000" algn="ctr" rotWithShape="0">
              <a:srgbClr val="000000">
                <a:alpha val="90000"/>
              </a:srgbClr>
            </a:outerShdw>
          </a:effectLst>
        </p:spPr>
        <p:txBody>
          <a:bodyPr wrap="square" rtlCol="0" anchor="ctr" anchorCtr="0">
            <a:spAutoFit/>
          </a:bodyPr>
          <a:lstStyle>
            <a:defPPr>
              <a:defRPr lang="de-DE"/>
            </a:defPPr>
            <a:lvl1pPr>
              <a:defRPr sz="2400" b="0">
                <a:latin typeface="Calibri" pitchFamily="34" charset="0"/>
                <a:cs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itchFamily="34" charset="0"/>
                <a:ea typeface="+mn-ea"/>
                <a:cs typeface="Calibri" pitchFamily="34" charset="0"/>
              </a:rPr>
              <a:t>…</a:t>
            </a:r>
            <a:r>
              <a:rPr kumimoji="0" lang="tr-TR" sz="2400" b="0" i="0" u="none" strike="noStrike" kern="0" cap="none" spc="0" normalizeH="0" baseline="0" noProof="0" dirty="0">
                <a:ln>
                  <a:noFill/>
                </a:ln>
                <a:solidFill>
                  <a:srgbClr val="000000"/>
                </a:solidFill>
                <a:effectLst/>
                <a:uLnTx/>
                <a:uFillTx/>
                <a:latin typeface="Calibri" pitchFamily="34" charset="0"/>
                <a:ea typeface="+mn-ea"/>
                <a:cs typeface="Calibri" pitchFamily="34" charset="0"/>
              </a:rPr>
              <a:t>akustik aydınlatma çözümleri</a:t>
            </a:r>
            <a:endParaRPr kumimoji="0" lang="en-US" sz="2400" b="0" i="0" u="none" strike="noStrike" kern="0" cap="none" spc="0" normalizeH="0" baseline="0" noProof="0" dirty="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461845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78894" y="4038342"/>
            <a:ext cx="3212112" cy="2683927"/>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89812" y="1621945"/>
            <a:ext cx="2449124" cy="3132137"/>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34033" y="1752600"/>
            <a:ext cx="3550917" cy="2531384"/>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chemeClr val="accent1"/>
                </a:solidFill>
              </a14:hiddenFill>
            </a:ext>
          </a:extLst>
        </p:spPr>
      </p:pic>
      <p:pic>
        <p:nvPicPr>
          <p:cNvPr id="6" name="Picture 6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4060"/>
          <a:stretch/>
        </p:blipFill>
        <p:spPr bwMode="auto">
          <a:xfrm>
            <a:off x="258945" y="3770445"/>
            <a:ext cx="3867907" cy="3013081"/>
          </a:xfrm>
          <a:prstGeom prst="rect">
            <a:avLst/>
          </a:prstGeom>
          <a:noFill/>
          <a:ln w="12700">
            <a:noFill/>
            <a:miter lim="800000"/>
            <a:headEnd/>
            <a:tailEnd/>
          </a:ln>
          <a:effectLst>
            <a:outerShdw blurRad="127000" dist="127000" dir="2700000" algn="ctr" rotWithShape="0">
              <a:schemeClr val="tx1">
                <a:alpha val="90000"/>
              </a:schemeClr>
            </a:outerShdw>
          </a:effectLst>
          <a:extLst>
            <a:ext uri="{909E8E84-426E-40DD-AFC4-6F175D3DCCD1}">
              <a14:hiddenFill xmlns:a14="http://schemas.microsoft.com/office/drawing/2010/main">
                <a:solidFill>
                  <a:schemeClr val="accent1"/>
                </a:solidFill>
              </a14:hiddenFill>
            </a:ext>
          </a:extLst>
        </p:spPr>
      </p:pic>
      <p:sp>
        <p:nvSpPr>
          <p:cNvPr id="7" name="Textfeld 7"/>
          <p:cNvSpPr txBox="1"/>
          <p:nvPr/>
        </p:nvSpPr>
        <p:spPr>
          <a:xfrm>
            <a:off x="608012" y="2057400"/>
            <a:ext cx="3033842" cy="830997"/>
          </a:xfrm>
          <a:prstGeom prst="rect">
            <a:avLst/>
          </a:prstGeom>
          <a:noFill/>
          <a:effectLst>
            <a:outerShdw blurRad="127000" dist="127000" dir="2700000" algn="ctr" rotWithShape="0">
              <a:schemeClr val="tx1">
                <a:alpha val="90000"/>
              </a:schemeClr>
            </a:outerShdw>
          </a:effectLst>
        </p:spPr>
        <p:txBody>
          <a:bodyPr wrap="square" rtlCol="0" anchor="ctr" anchorCtr="0">
            <a:spAutoFit/>
          </a:bodyPr>
          <a:lstStyle>
            <a:defPPr>
              <a:defRPr lang="de-DE"/>
            </a:defPPr>
            <a:lvl1pPr>
              <a:defRPr sz="2400" b="0">
                <a:latin typeface="Calibri" pitchFamily="34" charset="0"/>
                <a:cs typeface="Calibr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t>
            </a: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bazen hiçbirşey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duymazsınız</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211750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2"/>
          <p:cNvPicPr>
            <a:picLocks noChangeAspect="1"/>
          </p:cNvPicPr>
          <p:nvPr/>
        </p:nvPicPr>
        <p:blipFill>
          <a:blip r:embed="rId4"/>
          <a:stretch>
            <a:fillRect/>
          </a:stretch>
        </p:blipFill>
        <p:spPr>
          <a:xfrm>
            <a:off x="167609" y="1660779"/>
            <a:ext cx="6299415" cy="4119177"/>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a:stretch>
            <a:fillRect/>
          </a:stretch>
        </p:blipFill>
        <p:spPr>
          <a:xfrm>
            <a:off x="3866699" y="5855556"/>
            <a:ext cx="2600325" cy="1002444"/>
          </a:xfrm>
          <a:prstGeom prst="rect">
            <a:avLst/>
          </a:prstGeom>
        </p:spPr>
      </p:pic>
      <p:sp>
        <p:nvSpPr>
          <p:cNvPr id="5" name="Rechteck 11"/>
          <p:cNvSpPr/>
          <p:nvPr/>
        </p:nvSpPr>
        <p:spPr>
          <a:xfrm>
            <a:off x="227012" y="2590800"/>
            <a:ext cx="4440452" cy="307777"/>
          </a:xfrm>
          <a:prstGeom prst="rect">
            <a:avLst/>
          </a:prstGeom>
          <a:noFill/>
          <a:effectLst>
            <a:outerShdw dist="12700" dir="2700000" algn="ctr" rotWithShape="0">
              <a:schemeClr val="bg1"/>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Calibri"/>
                <a:ea typeface="+mn-ea"/>
                <a:cs typeface="+mn-cs"/>
              </a:rPr>
              <a:t>Syntehetic Dessert in Gugennheim Museum in New York</a:t>
            </a: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7085012" y="2286000"/>
            <a:ext cx="2333625"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American artist Doug Wheeler has opened </a:t>
            </a:r>
            <a:r>
              <a:rPr kumimoji="0" lang="en-US" sz="1800" b="0" i="1" u="none" strike="noStrike" kern="1200" cap="none" spc="0" normalizeH="0" baseline="0" noProof="0" dirty="0">
                <a:ln>
                  <a:noFill/>
                </a:ln>
                <a:solidFill>
                  <a:prstClr val="black"/>
                </a:solidFill>
                <a:effectLst/>
                <a:uLnTx/>
                <a:uFillTx/>
                <a:latin typeface="Calibri"/>
                <a:ea typeface="+mn-ea"/>
                <a:cs typeface="+mn-cs"/>
              </a:rPr>
              <a:t>PSAD Synthetic Desert III</a:t>
            </a:r>
            <a:r>
              <a:rPr kumimoji="0" lang="en-US" sz="1800" b="0" i="0" u="none" strike="noStrike" kern="1200" cap="none" spc="0" normalizeH="0" baseline="0" noProof="0" dirty="0">
                <a:ln>
                  <a:noFill/>
                </a:ln>
                <a:solidFill>
                  <a:prstClr val="black"/>
                </a:solidFill>
                <a:effectLst/>
                <a:uLnTx/>
                <a:uFillTx/>
                <a:latin typeface="Calibri"/>
                <a:ea typeface="+mn-ea"/>
                <a:cs typeface="+mn-cs"/>
              </a:rPr>
              <a:t>, an immersive installation, at the </a:t>
            </a:r>
            <a:r>
              <a:rPr kumimoji="0" lang="en-US" sz="1800" b="1" i="0" u="none" strike="noStrike" kern="1200" cap="none" spc="0" normalizeH="0" baseline="0" noProof="0" dirty="0">
                <a:ln>
                  <a:noFill/>
                </a:ln>
                <a:solidFill>
                  <a:srgbClr val="00B050"/>
                </a:solidFill>
                <a:effectLst/>
                <a:uLnTx/>
                <a:uFillTx/>
                <a:latin typeface="Calibri"/>
                <a:ea typeface="+mn-ea"/>
                <a:cs typeface="+mn-cs"/>
                <a:hlinkClick r:id="rId6"/>
              </a:rPr>
              <a:t>Solomon R. Guggenheim Museum</a:t>
            </a:r>
            <a:r>
              <a:rPr kumimoji="0" lang="en-US" sz="1800" b="1" i="0" u="none" strike="noStrike" kern="1200" cap="none" spc="0" normalizeH="0" baseline="0" noProof="0" dirty="0">
                <a:ln>
                  <a:noFill/>
                </a:ln>
                <a:solidFill>
                  <a:srgbClr val="00B050"/>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in New York. A veteran of the Light and Space movement of the early 1960’s, Wheeler conceived </a:t>
            </a:r>
            <a:r>
              <a:rPr kumimoji="0" lang="en-US" sz="1800" b="0" i="1" u="none" strike="noStrike" kern="1200" cap="none" spc="0" normalizeH="0" baseline="0" noProof="0" dirty="0">
                <a:ln>
                  <a:noFill/>
                </a:ln>
                <a:solidFill>
                  <a:prstClr val="black"/>
                </a:solidFill>
                <a:effectLst/>
                <a:uLnTx/>
                <a:uFillTx/>
                <a:latin typeface="Calibri"/>
                <a:ea typeface="+mn-ea"/>
                <a:cs typeface="+mn-cs"/>
              </a:rPr>
              <a:t>Synthetic Desert</a:t>
            </a:r>
            <a:r>
              <a:rPr kumimoji="0" lang="en-US" sz="1800" b="0" i="0" u="none" strike="noStrike" kern="1200" cap="none" spc="0" normalizeH="0" baseline="0" noProof="0" dirty="0">
                <a:ln>
                  <a:noFill/>
                </a:ln>
                <a:solidFill>
                  <a:prstClr val="black"/>
                </a:solidFill>
                <a:effectLst/>
                <a:uLnTx/>
                <a:uFillTx/>
                <a:latin typeface="Calibri"/>
                <a:ea typeface="+mn-ea"/>
                <a:cs typeface="+mn-cs"/>
              </a:rPr>
              <a:t> as an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anaechoic</a:t>
            </a:r>
            <a:r>
              <a:rPr kumimoji="0" lang="en-US" sz="1800" b="0" i="0" u="none" strike="noStrike" kern="1200" cap="none" spc="0" normalizeH="0" baseline="0" noProof="0" dirty="0">
                <a:ln>
                  <a:noFill/>
                </a:ln>
                <a:solidFill>
                  <a:prstClr val="black"/>
                </a:solidFill>
                <a:effectLst/>
                <a:uLnTx/>
                <a:uFillTx/>
                <a:latin typeface="Calibri"/>
                <a:ea typeface="+mn-ea"/>
                <a:cs typeface="+mn-cs"/>
              </a:rPr>
              <a:t> chamber that creates near-silent conditions.</a:t>
            </a:r>
          </a:p>
        </p:txBody>
      </p:sp>
      <p:sp>
        <p:nvSpPr>
          <p:cNvPr id="7" name="Textfeld 7"/>
          <p:cNvSpPr txBox="1"/>
          <p:nvPr/>
        </p:nvSpPr>
        <p:spPr>
          <a:xfrm>
            <a:off x="6551612" y="1518223"/>
            <a:ext cx="3931523" cy="461665"/>
          </a:xfrm>
          <a:prstGeom prst="rect">
            <a:avLst/>
          </a:prstGeom>
          <a:noFill/>
          <a:effectLst>
            <a:outerShdw blurRad="127000" dist="127000" dir="2700000" algn="ctr" rotWithShape="0">
              <a:schemeClr val="tx1">
                <a:alpha val="90000"/>
              </a:schemeClr>
            </a:outerShdw>
          </a:effectLst>
        </p:spPr>
        <p:txBody>
          <a:bodyPr wrap="square" rtlCol="0" anchor="ctr" anchorCtr="0">
            <a:spAutoFit/>
          </a:bodyPr>
          <a:lstStyle>
            <a:defPPr>
              <a:defRPr lang="de-DE"/>
            </a:defPPr>
            <a:lvl1pPr>
              <a:defRPr sz="2400" b="0">
                <a:latin typeface="Calibri" pitchFamily="34" charset="0"/>
                <a:cs typeface="Calibr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t>
            </a: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sanat ve yaratıcılık için</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050577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TextBox 2"/>
          <p:cNvSpPr txBox="1"/>
          <p:nvPr/>
        </p:nvSpPr>
        <p:spPr>
          <a:xfrm>
            <a:off x="660399" y="3048000"/>
            <a:ext cx="8582025"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a:ea typeface="+mn-ea"/>
                <a:cs typeface="+mn-cs"/>
              </a:rPr>
              <a:t>Teşekkürler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hlinkClick r:id="rId4"/>
              </a:rPr>
              <a:t>http://www.construction.basf.us/features/view/sound-and-noise</a:t>
            </a:r>
            <a:endParaRPr kumimoji="0" lang="tr-TR" sz="1800" b="0" i="0" u="none" strike="noStrike" kern="1200" cap="none" spc="0" normalizeH="0" baseline="0" noProof="0" dirty="0">
              <a:ln>
                <a:noFill/>
              </a:ln>
              <a:solidFill>
                <a:srgbClr val="00B05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6587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069175"/>
            <a:ext cx="8417401" cy="1592527"/>
          </a:xfrm>
        </p:spPr>
        <p:txBody>
          <a:bodyPr/>
          <a:lstStyle/>
          <a:p>
            <a:r>
              <a:rPr lang="tr-TR"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2825" cy="6855802"/>
          </a:xfrm>
          <a:prstGeom prst="rect">
            <a:avLst/>
          </a:prstGeom>
        </p:spPr>
      </p:pic>
    </p:spTree>
    <p:extLst>
      <p:ext uri="{BB962C8B-B14F-4D97-AF65-F5344CB8AC3E}">
        <p14:creationId xmlns:p14="http://schemas.microsoft.com/office/powerpoint/2010/main" val="1599480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7162" y="2519123"/>
            <a:ext cx="70485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Galip SAYIL</a:t>
            </a:r>
          </a:p>
        </p:txBody>
      </p:sp>
      <p:sp>
        <p:nvSpPr>
          <p:cNvPr id="4" name="TextBox 3"/>
          <p:cNvSpPr txBox="1"/>
          <p:nvPr/>
        </p:nvSpPr>
        <p:spPr>
          <a:xfrm>
            <a:off x="2017712" y="3278384"/>
            <a:ext cx="5867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solidFill>
                  <a:prstClr val="black"/>
                </a:solidFill>
                <a:latin typeface="Calibri"/>
              </a:rPr>
              <a:t>BASF Türk Sürdürülebilirlik Çözümleri Direktörü</a:t>
            </a:r>
            <a:endParaRPr kumimoji="0" lang="tr-TR" sz="2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5" name="Rectangle 4"/>
          <p:cNvSpPr/>
          <p:nvPr/>
        </p:nvSpPr>
        <p:spPr>
          <a:xfrm>
            <a:off x="-1" y="4721661"/>
            <a:ext cx="9902825" cy="2136339"/>
          </a:xfrm>
          <a:prstGeom prst="rect">
            <a:avLst/>
          </a:prstGeom>
          <a:solidFill>
            <a:srgbClr val="64A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972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2"/>
          <p:cNvSpPr/>
          <p:nvPr/>
        </p:nvSpPr>
        <p:spPr>
          <a:xfrm>
            <a:off x="227012" y="1981200"/>
            <a:ext cx="4949825" cy="400109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S</a:t>
            </a:r>
            <a:r>
              <a:rPr kumimoji="0" lang="tr-TR" sz="2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es ve Gürültü</a:t>
            </a:r>
            <a:endParaRPr kumimoji="0" lang="en-US" sz="2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A9A9A"/>
                </a:solidFill>
                <a:effectLst/>
                <a:uLnTx/>
                <a:uFillTx/>
                <a:latin typeface="Arial" panose="020B0604020202020204" pitchFamily="34" charset="0"/>
                <a:ea typeface="+mn-ea"/>
                <a:cs typeface="+mn-cs"/>
              </a:rPr>
              <a:t>S</a:t>
            </a:r>
            <a:r>
              <a:rPr kumimoji="0" lang="tr-TR" sz="1800" b="0" i="0" u="none" strike="noStrike" kern="1200" cap="none" spc="0" normalizeH="0" baseline="0" noProof="0" dirty="0">
                <a:ln>
                  <a:noFill/>
                </a:ln>
                <a:solidFill>
                  <a:srgbClr val="9A9A9A"/>
                </a:solidFill>
                <a:effectLst/>
                <a:uLnTx/>
                <a:uFillTx/>
                <a:latin typeface="Arial" panose="020B0604020202020204" pitchFamily="34" charset="0"/>
                <a:ea typeface="+mn-ea"/>
                <a:cs typeface="+mn-cs"/>
              </a:rPr>
              <a:t>es ve gürültü</a:t>
            </a:r>
            <a:r>
              <a:rPr kumimoji="0" lang="en-US" sz="1800" b="0" i="0" u="none" strike="noStrike" kern="1200" cap="none" spc="0" normalizeH="0" baseline="0" noProof="0" dirty="0">
                <a:ln>
                  <a:noFill/>
                </a:ln>
                <a:solidFill>
                  <a:srgbClr val="9A9A9A"/>
                </a:solidFill>
                <a:effectLst/>
                <a:uLnTx/>
                <a:uFillTx/>
                <a:latin typeface="Arial" panose="020B0604020202020204" pitchFamily="34" charset="0"/>
                <a:ea typeface="+mn-ea"/>
                <a:cs typeface="+mn-cs"/>
              </a:rPr>
              <a:t>. </a:t>
            </a:r>
            <a:r>
              <a:rPr kumimoji="0" lang="tr-TR" sz="1800" b="0" i="0" u="none" strike="noStrike" kern="1200" cap="none" spc="0" normalizeH="0" baseline="0" noProof="0" dirty="0">
                <a:ln>
                  <a:noFill/>
                </a:ln>
                <a:solidFill>
                  <a:srgbClr val="9A9A9A"/>
                </a:solidFill>
                <a:effectLst/>
                <a:uLnTx/>
                <a:uFillTx/>
                <a:latin typeface="Arial" panose="020B0604020202020204" pitchFamily="34" charset="0"/>
                <a:ea typeface="+mn-ea"/>
                <a:cs typeface="+mn-cs"/>
              </a:rPr>
              <a:t>Göremeyiz ama her yerde var.</a:t>
            </a:r>
            <a:endParaRPr kumimoji="0" lang="en-US" sz="1800" b="0" i="0" u="none" strike="noStrike" kern="1200" cap="none" spc="0" normalizeH="0" baseline="0" noProof="0" dirty="0">
              <a:ln>
                <a:noFill/>
              </a:ln>
              <a:solidFill>
                <a:srgbClr val="9A9A9A"/>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9A9A9A"/>
                </a:solidFill>
                <a:effectLst/>
                <a:uLnTx/>
                <a:uFillTx/>
                <a:latin typeface="Arial" panose="020B0604020202020204" pitchFamily="34" charset="0"/>
                <a:ea typeface="+mn-ea"/>
                <a:cs typeface="+mn-cs"/>
              </a:rPr>
              <a:t>Çalışma ortamlarımıza, okullara ve gece yatak odalarımıza kadar her yere sızabiliyor. </a:t>
            </a:r>
            <a:r>
              <a:rPr kumimoji="0" lang="en-US" sz="1800" b="0" i="0" u="none" strike="noStrike" kern="1200" cap="none" spc="0" normalizeH="0" baseline="0" noProof="0" dirty="0">
                <a:ln>
                  <a:noFill/>
                </a:ln>
                <a:solidFill>
                  <a:srgbClr val="9A9A9A"/>
                </a:solidFill>
                <a:effectLst/>
                <a:uLnTx/>
                <a:uFillTx/>
                <a:latin typeface="Arial" panose="020B0604020202020204" pitchFamily="34" charset="0"/>
                <a:ea typeface="+mn-ea"/>
                <a:cs typeface="+mn-cs"/>
              </a:rPr>
              <a:t> </a:t>
            </a:r>
            <a:endParaRPr kumimoji="0" lang="tr-TR" sz="1800" b="0" i="0" u="none" strike="noStrike" kern="1200" cap="none" spc="0" normalizeH="0" baseline="0" noProof="0" dirty="0">
              <a:ln>
                <a:noFill/>
              </a:ln>
              <a:solidFill>
                <a:srgbClr val="9A9A9A"/>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9A9A9A"/>
                </a:solidFill>
                <a:effectLst/>
                <a:uLnTx/>
                <a:uFillTx/>
                <a:latin typeface="Arial" panose="020B0604020202020204" pitchFamily="34" charset="0"/>
                <a:ea typeface="+mn-ea"/>
                <a:cs typeface="+mn-cs"/>
              </a:rPr>
              <a:t>Onu yönetmek zor ve düzene sokmak hüner gerektiriyor.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9A9A9A"/>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Sağlık ve Konfor</a:t>
            </a:r>
            <a:endParaRPr kumimoji="0" lang="en-US" sz="2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9A9A9A"/>
                </a:solidFill>
                <a:effectLst/>
                <a:uLnTx/>
                <a:uFillTx/>
                <a:latin typeface="Arial" panose="020B0604020202020204" pitchFamily="34" charset="0"/>
                <a:ea typeface="+mn-ea"/>
                <a:cs typeface="+mn-cs"/>
              </a:rPr>
              <a:t>Ve şehirleşme arttıkça, insanların sayısı mekanlarda daha da yoğunlaştıkça, bu daha büyük bir sorun oluşturuyor. İnsan sağlığına ve yaşam konforuna yönelik ciddi tehlike arz ediyor.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5865812" y="3048000"/>
            <a:ext cx="3706576" cy="2032000"/>
          </a:xfrm>
          <a:prstGeom prst="rect">
            <a:avLst/>
          </a:prstGeom>
        </p:spPr>
      </p:pic>
    </p:spTree>
    <p:extLst>
      <p:ext uri="{BB962C8B-B14F-4D97-AF65-F5344CB8AC3E}">
        <p14:creationId xmlns:p14="http://schemas.microsoft.com/office/powerpoint/2010/main" val="1835994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4" name="Rectangle 3"/>
          <p:cNvSpPr/>
          <p:nvPr/>
        </p:nvSpPr>
        <p:spPr>
          <a:xfrm>
            <a:off x="188912" y="1692888"/>
            <a:ext cx="9525000" cy="369332"/>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Bilgimizi Test Edelim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Gürültünün sağlığa etkileri hakkında ne kadar bilgi sahibiyiz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74612" y="2043170"/>
            <a:ext cx="9902825" cy="48013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1.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İşitme kaybının en önemli nedeni ?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A: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Kalıtımsal</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B: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Enfeksiyon</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C:</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Çalışma Ortamı</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Doğru</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 </a:t>
            </a: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Çalışma Ortamı</a:t>
            </a:r>
            <a:endPar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rolonged</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exposure to noise during a typical working day leads to hearing loss. Strides have been made in recent years to set workplace safety standards. However, a recent study from the World Health Organization (WHO) found that nearly 50% of teenagers and young adults, aged 12-35, are exposed to unsafe levels of sound from personal audio devices.</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2.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Doğru – Yanlış ?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Gürültünün çocuklarda bilişsel (idrak, kavrama) etkisi yoktur. </a:t>
            </a:r>
            <a:endPar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Yanlış!</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Cognitive development in children is diminished when homes or schools are noisy. Naturally, that affects language and reading skills, and ultimately behavioral development.</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3.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Sesin tehlikeli olmaya başladığı seviye ve süre ?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A: 85 dB</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8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saat süreyle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B: 65 dB</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4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saat süreyle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C: 75 dB</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5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dakika süreyle</a:t>
            </a:r>
            <a:endPar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Doğru</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 : 85 dB </a:t>
            </a: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8 </a:t>
            </a:r>
            <a:r>
              <a:rPr kumimoji="0" lang="tr-T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saat süreyle</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Source: Noise Pollution: A Modern Plague, Lisa Goines, RN; Louis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Hagler</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MD</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mn-cs"/>
            </a:endParaRPr>
          </a:p>
        </p:txBody>
      </p:sp>
    </p:spTree>
    <p:extLst>
      <p:ext uri="{BB962C8B-B14F-4D97-AF65-F5344CB8AC3E}">
        <p14:creationId xmlns:p14="http://schemas.microsoft.com/office/powerpoint/2010/main" val="14611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2"/>
          <p:cNvPicPr>
            <a:picLocks noChangeAspect="1"/>
          </p:cNvPicPr>
          <p:nvPr/>
        </p:nvPicPr>
        <p:blipFill>
          <a:blip r:embed="rId4"/>
          <a:stretch>
            <a:fillRect/>
          </a:stretch>
        </p:blipFill>
        <p:spPr>
          <a:xfrm>
            <a:off x="684212" y="2687732"/>
            <a:ext cx="4493023" cy="3255814"/>
          </a:xfrm>
          <a:prstGeom prst="rect">
            <a:avLst/>
          </a:prstGeom>
        </p:spPr>
      </p:pic>
      <p:sp>
        <p:nvSpPr>
          <p:cNvPr id="4" name="Rectangle 3"/>
          <p:cNvSpPr/>
          <p:nvPr/>
        </p:nvSpPr>
        <p:spPr>
          <a:xfrm>
            <a:off x="430071" y="1471303"/>
            <a:ext cx="92202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Ses Yalıtımının ABC’leri /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The ABCs of sound dampening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Emme /</a:t>
            </a:r>
            <a:r>
              <a:rPr kumimoji="0" lang="pt-B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Absorb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pt-B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a:t>
            </a:r>
            <a:r>
              <a:rPr kumimoji="0" lang="tr-T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kumaş kaplamalar - perdeler</a:t>
            </a:r>
            <a:r>
              <a:rPr kumimoji="0" lang="pt-B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tr-T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halılar</a:t>
            </a:r>
            <a:r>
              <a:rPr kumimoji="0" lang="pt-B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a:t>
            </a:r>
            <a:r>
              <a:rPr kumimoji="0" lang="tr-T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tavan kaplamaları vs.</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a:t>
            </a:r>
            <a:endParaRPr kumimoji="0" lang="tr-T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Engelleme /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Block </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(panel</a:t>
            </a:r>
            <a:r>
              <a:rPr kumimoji="0" lang="tr-T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ler</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a:t>
            </a:r>
            <a:r>
              <a:rPr kumimoji="0" lang="tr-T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duvarlar</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tr-T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zeminler, tavanlar ve yerleşim düzeni</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 </a:t>
            </a:r>
            <a:endParaRPr kumimoji="0" lang="tr-T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Örtbas etmek / </a:t>
            </a:r>
            <a:r>
              <a:rPr kumimoji="0" lang="en-US"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Cover-up </a:t>
            </a:r>
            <a:r>
              <a:rPr kumimoji="0" lang="tr-TR" sz="18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a:t>
            </a:r>
            <a:r>
              <a:rPr kumimoji="0" lang="tr-TR"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sesi maskeleme-örtme)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6094412" y="3688011"/>
            <a:ext cx="3276600" cy="2200275"/>
          </a:xfrm>
          <a:prstGeom prst="rect">
            <a:avLst/>
          </a:prstGeom>
        </p:spPr>
      </p:pic>
      <p:sp>
        <p:nvSpPr>
          <p:cNvPr id="6" name="Rectangle 5"/>
          <p:cNvSpPr/>
          <p:nvPr/>
        </p:nvSpPr>
        <p:spPr>
          <a:xfrm>
            <a:off x="5813564" y="3349457"/>
            <a:ext cx="383829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65AD1E"/>
                </a:solidFill>
                <a:effectLst/>
                <a:uLnTx/>
                <a:uFillTx/>
                <a:latin typeface="Arial" panose="020B0604020202020204" pitchFamily="34" charset="0"/>
                <a:ea typeface="+mn-ea"/>
                <a:cs typeface="+mn-cs"/>
              </a:rPr>
              <a:t>Basotect</a:t>
            </a:r>
            <a:r>
              <a:rPr kumimoji="0" lang="en-US" sz="16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 </a:t>
            </a:r>
            <a:r>
              <a:rPr kumimoji="0" lang="tr-TR" sz="16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Acoustic </a:t>
            </a:r>
            <a:r>
              <a:rPr kumimoji="0" lang="en-US" sz="1600" b="1" i="0" u="none" strike="noStrike" kern="1200" cap="none" spc="0" normalizeH="0" baseline="0" noProof="0" dirty="0">
                <a:ln>
                  <a:noFill/>
                </a:ln>
                <a:solidFill>
                  <a:srgbClr val="65AD1E"/>
                </a:solidFill>
                <a:effectLst/>
                <a:uLnTx/>
                <a:uFillTx/>
                <a:latin typeface="Arial" panose="020B0604020202020204" pitchFamily="34" charset="0"/>
                <a:ea typeface="+mn-ea"/>
                <a:cs typeface="+mn-cs"/>
              </a:rPr>
              <a:t>Sound Insulation</a:t>
            </a:r>
          </a:p>
        </p:txBody>
      </p:sp>
      <p:sp>
        <p:nvSpPr>
          <p:cNvPr id="7" name="Rectangle 6"/>
          <p:cNvSpPr/>
          <p:nvPr/>
        </p:nvSpPr>
        <p:spPr>
          <a:xfrm>
            <a:off x="608012" y="5998806"/>
            <a:ext cx="8615759"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Ceiling</a:t>
            </a:r>
            <a:r>
              <a:rPr kumimoji="0" lang="tr-TR" sz="900" b="1" i="0" u="none" strike="noStrike" kern="1200" cap="none" spc="0" normalizeH="0" baseline="0" noProof="0" dirty="0">
                <a:ln>
                  <a:noFill/>
                </a:ln>
                <a:solidFill>
                  <a:prstClr val="black"/>
                </a:solidFill>
                <a:effectLst/>
                <a:uLnTx/>
                <a:uFillTx/>
                <a:latin typeface="Calibri"/>
                <a:ea typeface="+mn-ea"/>
                <a:cs typeface="+mn-cs"/>
              </a:rPr>
              <a:t> : </a:t>
            </a:r>
            <a:r>
              <a:rPr kumimoji="0" lang="en-US" sz="900" b="0" i="0" u="none" strike="noStrike" kern="1200" cap="none" spc="0" normalizeH="0" baseline="0" noProof="0" dirty="0">
                <a:ln>
                  <a:noFill/>
                </a:ln>
                <a:solidFill>
                  <a:prstClr val="black"/>
                </a:solidFill>
                <a:effectLst/>
                <a:uLnTx/>
                <a:uFillTx/>
                <a:latin typeface="Calibri"/>
                <a:ea typeface="+mn-ea"/>
                <a:cs typeface="+mn-cs"/>
              </a:rPr>
              <a:t>Since the ceiling is usually the largest open space in an office, it absorbs the most sound energy. Lining the ceiling with sound absorbing material will mitigate noise. In larger conference rooms, on the other hand, it may be beneficial that the ceiling is not fully lined to ensure speech intelligibility over greater distances.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Walls</a:t>
            </a:r>
            <a:r>
              <a:rPr kumimoji="0" lang="tr-TR" sz="900" b="1" i="0" u="none" strike="noStrike" kern="1200" cap="none" spc="0" normalizeH="0" baseline="0" noProof="0" dirty="0">
                <a:ln>
                  <a:noFill/>
                </a:ln>
                <a:solidFill>
                  <a:prstClr val="black"/>
                </a:solidFill>
                <a:effectLst/>
                <a:uLnTx/>
                <a:uFillTx/>
                <a:latin typeface="Calibri"/>
                <a:ea typeface="+mn-ea"/>
                <a:cs typeface="+mn-cs"/>
              </a:rPr>
              <a:t> : </a:t>
            </a:r>
            <a:r>
              <a:rPr kumimoji="0" lang="en-US" sz="900" b="0" i="0" u="none" strike="noStrike" kern="1200" cap="none" spc="0" normalizeH="0" baseline="0" noProof="0" dirty="0">
                <a:ln>
                  <a:noFill/>
                </a:ln>
                <a:solidFill>
                  <a:prstClr val="black"/>
                </a:solidFill>
                <a:effectLst/>
                <a:uLnTx/>
                <a:uFillTx/>
                <a:latin typeface="Calibri"/>
                <a:ea typeface="+mn-ea"/>
                <a:cs typeface="+mn-cs"/>
              </a:rPr>
              <a:t>Walls are generally sound hard. If necessary, it is useful to either completely or partially cover walls with acoustically effective materials, or sound-absorbing wall elements.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Cabinets</a:t>
            </a:r>
            <a:r>
              <a:rPr kumimoji="0" lang="tr-TR" sz="900" b="1" i="0" u="none" strike="noStrike" kern="1200" cap="none" spc="0" normalizeH="0" baseline="0" noProof="0" dirty="0">
                <a:ln>
                  <a:noFill/>
                </a:ln>
                <a:solidFill>
                  <a:prstClr val="black"/>
                </a:solidFill>
                <a:effectLst/>
                <a:uLnTx/>
                <a:uFillTx/>
                <a:latin typeface="Calibri"/>
                <a:ea typeface="+mn-ea"/>
                <a:cs typeface="+mn-cs"/>
              </a:rPr>
              <a:t> :</a:t>
            </a:r>
            <a:r>
              <a:rPr kumimoji="0" lang="en-US" sz="900" b="0" i="0" u="none" strike="noStrike" kern="1200" cap="none" spc="0" normalizeH="0" baseline="0" noProof="0" dirty="0">
                <a:ln>
                  <a:noFill/>
                </a:ln>
                <a:solidFill>
                  <a:prstClr val="black"/>
                </a:solidFill>
                <a:effectLst/>
                <a:uLnTx/>
                <a:uFillTx/>
                <a:latin typeface="Calibri"/>
                <a:ea typeface="+mn-ea"/>
                <a:cs typeface="+mn-cs"/>
              </a:rPr>
              <a:t>Cabinet surfaces without special acoustic features reflect sound. Acoustical designed cabinet surfaces—for example, doors—can have a high degree of sound absorption.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People</a:t>
            </a:r>
            <a:r>
              <a:rPr kumimoji="0" lang="tr-TR" sz="900" b="1" i="0" u="none" strike="noStrike" kern="1200" cap="none" spc="0" normalizeH="0" baseline="0" noProof="0" dirty="0">
                <a:ln>
                  <a:noFill/>
                </a:ln>
                <a:solidFill>
                  <a:prstClr val="black"/>
                </a:solidFill>
                <a:effectLst/>
                <a:uLnTx/>
                <a:uFillTx/>
                <a:latin typeface="Calibri"/>
                <a:ea typeface="+mn-ea"/>
                <a:cs typeface="+mn-cs"/>
              </a:rPr>
              <a:t>: </a:t>
            </a:r>
            <a:r>
              <a:rPr kumimoji="0" lang="en-US" sz="900" b="0" i="0" u="none" strike="noStrike" kern="1200" cap="none" spc="0" normalizeH="0" baseline="0" noProof="0" dirty="0">
                <a:ln>
                  <a:noFill/>
                </a:ln>
                <a:solidFill>
                  <a:prstClr val="black"/>
                </a:solidFill>
                <a:effectLst/>
                <a:uLnTx/>
                <a:uFillTx/>
                <a:latin typeface="Calibri"/>
                <a:ea typeface="+mn-ea"/>
                <a:cs typeface="+mn-cs"/>
              </a:rPr>
              <a:t>The human body acts as an absorber. It absorbs about as much sound energy as 0.5 m</a:t>
            </a:r>
            <a:r>
              <a:rPr kumimoji="0" lang="en-US" sz="900" b="0" i="0" u="none" strike="noStrike" kern="1200" cap="none" spc="0" normalizeH="0" baseline="30000" noProof="0" dirty="0">
                <a:ln>
                  <a:noFill/>
                </a:ln>
                <a:solidFill>
                  <a:prstClr val="black"/>
                </a:solidFill>
                <a:effectLst/>
                <a:uLnTx/>
                <a:uFillTx/>
                <a:latin typeface="Calibri"/>
                <a:ea typeface="+mn-ea"/>
                <a:cs typeface="+mn-cs"/>
              </a:rPr>
              <a:t>2</a:t>
            </a:r>
            <a:r>
              <a:rPr kumimoji="0" lang="en-US" sz="900" b="0" i="0" u="none" strike="noStrike" kern="1200" cap="none" spc="0" normalizeH="0" baseline="0" noProof="0" dirty="0">
                <a:ln>
                  <a:noFill/>
                </a:ln>
                <a:solidFill>
                  <a:prstClr val="black"/>
                </a:solidFill>
                <a:effectLst/>
                <a:uLnTx/>
                <a:uFillTx/>
                <a:latin typeface="Calibri"/>
                <a:ea typeface="+mn-ea"/>
                <a:cs typeface="+mn-cs"/>
              </a:rPr>
              <a:t> highly absorbent material.</a:t>
            </a:r>
          </a:p>
        </p:txBody>
      </p:sp>
    </p:spTree>
    <p:extLst>
      <p:ext uri="{BB962C8B-B14F-4D97-AF65-F5344CB8AC3E}">
        <p14:creationId xmlns:p14="http://schemas.microsoft.com/office/powerpoint/2010/main" val="3463882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Textfeld 3"/>
          <p:cNvSpPr txBox="1"/>
          <p:nvPr/>
        </p:nvSpPr>
        <p:spPr>
          <a:xfrm>
            <a:off x="452582" y="1902611"/>
            <a:ext cx="4750584" cy="2785378"/>
          </a:xfrm>
          <a:prstGeom prst="rect">
            <a:avLst/>
          </a:prstGeom>
          <a:noFill/>
          <a:ln>
            <a:noFill/>
          </a:ln>
          <a:effectLst>
            <a:outerShdw blurRad="127000" dist="127000" dir="2700000" algn="ctr" rotWithShape="0">
              <a:srgbClr val="969696">
                <a:alpha val="9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defPPr>
              <a:defRPr lang="de-DE"/>
            </a:defPPr>
            <a:lvl1pPr marL="342900" indent="-342900">
              <a:spcBef>
                <a:spcPts val="1800"/>
              </a:spcBef>
              <a:buFont typeface="Arial" pitchFamily="34" charset="0"/>
              <a:buChar char="•"/>
              <a:defRPr b="1">
                <a:solidFill>
                  <a:schemeClr val="accent1">
                    <a:lumMod val="75000"/>
                  </a:schemeClr>
                </a:solidFill>
                <a:latin typeface="Calibri" pitchFamily="34" charset="0"/>
                <a:cs typeface="Calibri" pitchFamily="34" charset="0"/>
              </a:defRPr>
            </a:lvl1pPr>
          </a:lstStyle>
          <a:p>
            <a:pPr marL="0" marR="0" lvl="0" indent="0" algn="r" defTabSz="914400" rtl="0" eaLnBrk="1" fontAlgn="base" latinLnBrk="0" hangingPunct="1">
              <a:lnSpc>
                <a:spcPct val="100000"/>
              </a:lnSpc>
              <a:spcBef>
                <a:spcPts val="1800"/>
              </a:spcBef>
              <a:spcAft>
                <a:spcPct val="0"/>
              </a:spcAft>
              <a:buClrTx/>
              <a:buSzTx/>
              <a:buFont typeface="Arial" pitchFamily="34" charset="0"/>
              <a:buNone/>
              <a:tabLst/>
              <a:defRPr/>
            </a:pPr>
            <a:r>
              <a:rPr kumimoji="0" lang="tr-TR" sz="4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Kulakların sağlığı için; </a:t>
            </a:r>
            <a:endParaRPr kumimoji="0" lang="en-US" sz="4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endParaRPr>
          </a:p>
          <a:p>
            <a:pPr marL="0" marR="0" lvl="0" indent="0" algn="r" defTabSz="914400" rtl="0" eaLnBrk="1" fontAlgn="base" latinLnBrk="0" hangingPunct="1">
              <a:lnSpc>
                <a:spcPct val="100000"/>
              </a:lnSpc>
              <a:spcBef>
                <a:spcPts val="1800"/>
              </a:spcBef>
              <a:spcAft>
                <a:spcPct val="0"/>
              </a:spcAft>
              <a:buClrTx/>
              <a:buSzTx/>
              <a:buFont typeface="Arial" pitchFamily="34" charset="0"/>
              <a:buNone/>
              <a:tabLst/>
              <a:defRPr/>
            </a:pPr>
            <a:r>
              <a:rPr kumimoji="0" lang="tr-TR" sz="4000" b="0"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BASF ürünü olan Basotect ile akustik çözümler</a:t>
            </a:r>
            <a:endParaRPr kumimoji="0" lang="en-US" sz="4000" b="0"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endParaRPr>
          </a:p>
        </p:txBody>
      </p:sp>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5467213" y="1695451"/>
            <a:ext cx="3581672" cy="5038766"/>
          </a:xfrm>
          <a:prstGeom prst="rect">
            <a:avLst/>
          </a:prstGeom>
          <a:noFill/>
          <a:ln>
            <a:noFill/>
          </a:ln>
          <a:effectLst>
            <a:outerShdw blurRad="127000" dist="127000" dir="2700000" algn="ctr" rotWithShape="0">
              <a:srgbClr val="000000">
                <a:alpha val="9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C:\Users\VONAUEJ\Desktop\Abacustica_Kind_Flur.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79" b="12413"/>
          <a:stretch/>
        </p:blipFill>
        <p:spPr bwMode="auto">
          <a:xfrm>
            <a:off x="-95250" y="3965250"/>
            <a:ext cx="2605771" cy="28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754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grpSp>
        <p:nvGrpSpPr>
          <p:cNvPr id="3" name="Gruppieren 2"/>
          <p:cNvGrpSpPr/>
          <p:nvPr/>
        </p:nvGrpSpPr>
        <p:grpSpPr>
          <a:xfrm>
            <a:off x="4969546" y="1961647"/>
            <a:ext cx="4052743" cy="4221012"/>
            <a:chOff x="4548446" y="1808003"/>
            <a:chExt cx="4401879" cy="4542018"/>
          </a:xfrm>
        </p:grpSpPr>
        <p:pic>
          <p:nvPicPr>
            <p:cNvPr id="4" name="Bild 10" descr="S.5.jpg"/>
            <p:cNvPicPr>
              <a:picLocks noChangeAspect="1"/>
            </p:cNvPicPr>
            <p:nvPr/>
          </p:nvPicPr>
          <p:blipFill>
            <a:blip r:embed="rId4" cstate="print">
              <a:extLst>
                <a:ext uri="{28A0092B-C50C-407E-A947-70E740481C1C}">
                  <a14:useLocalDpi xmlns:a14="http://schemas.microsoft.com/office/drawing/2010/main" val="0"/>
                </a:ext>
              </a:extLst>
            </a:blip>
            <a:srcRect t="11588" b="24152"/>
            <a:stretch>
              <a:fillRect/>
            </a:stretch>
          </p:blipFill>
          <p:spPr bwMode="auto">
            <a:xfrm>
              <a:off x="4548446" y="4464702"/>
              <a:ext cx="4401879" cy="188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78999" y="1808003"/>
              <a:ext cx="3071812" cy="1871746"/>
            </a:xfrm>
            <a:prstGeom prst="rect">
              <a:avLst/>
            </a:prstGeom>
            <a:noFill/>
            <a:ln>
              <a:noFill/>
            </a:ln>
            <a:effectLst>
              <a:outerShdw blurRad="127000" dist="127000" dir="2700000" algn="ctr" rotWithShape="0">
                <a:srgbClr val="000000">
                  <a:alpha val="9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hteck 12"/>
          <p:cNvSpPr/>
          <p:nvPr/>
        </p:nvSpPr>
        <p:spPr>
          <a:xfrm>
            <a:off x="135861" y="2086994"/>
            <a:ext cx="4833685" cy="397031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Yapı sektöründe </a:t>
            </a:r>
            <a:r>
              <a:rPr kumimoji="0" lang="en-US" sz="1800" b="1" i="0" u="none" strike="noStrike" kern="1200" cap="none" spc="0" normalizeH="0" baseline="0" noProof="0" dirty="0" err="1">
                <a:ln>
                  <a:noFill/>
                </a:ln>
                <a:solidFill>
                  <a:srgbClr val="F39500">
                    <a:lumMod val="75000"/>
                  </a:srgbClr>
                </a:solidFill>
                <a:effectLst/>
                <a:uLnTx/>
                <a:uFillTx/>
                <a:latin typeface="Calibri"/>
                <a:ea typeface="+mn-ea"/>
                <a:cs typeface="Calibri" pitchFamily="34" charset="0"/>
              </a:rPr>
              <a:t>Basotect</a:t>
            </a:r>
            <a:r>
              <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 </a:t>
            </a:r>
          </a:p>
          <a:p>
            <a:pPr marL="800100" marR="0" lvl="1" indent="-34290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Mükemmel akustik ses yutumu </a:t>
            </a:r>
          </a:p>
          <a:p>
            <a:pPr marL="800100" marR="0" lvl="1" indent="-34290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Yangın sınıfı</a:t>
            </a:r>
            <a:br>
              <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br>
            <a:r>
              <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 DIN 4102-1</a:t>
            </a:r>
            <a:r>
              <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’e göre </a:t>
            </a:r>
            <a:r>
              <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B1</a:t>
            </a:r>
            <a:br>
              <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br>
            <a:r>
              <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 EN13501-1</a:t>
            </a:r>
            <a:r>
              <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’e göre </a:t>
            </a:r>
            <a:r>
              <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B(C), s1, d0 </a:t>
            </a:r>
            <a:endPar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endParaRPr>
          </a:p>
          <a:p>
            <a:pPr marL="800100" marR="0" lvl="1" indent="-34290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1800" b="1" i="0" u="none" strike="noStrike" kern="1200" cap="none" spc="0" normalizeH="0" baseline="0" noProof="0" dirty="0" err="1">
                <a:ln>
                  <a:noFill/>
                </a:ln>
                <a:solidFill>
                  <a:srgbClr val="F39500">
                    <a:lumMod val="75000"/>
                  </a:srgbClr>
                </a:solidFill>
                <a:effectLst/>
                <a:uLnTx/>
                <a:uFillTx/>
                <a:latin typeface="Calibri"/>
                <a:ea typeface="+mn-ea"/>
                <a:cs typeface="Calibri" pitchFamily="34" charset="0"/>
              </a:rPr>
              <a:t>AgBB</a:t>
            </a:r>
            <a:r>
              <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-Scheme</a:t>
            </a:r>
            <a:r>
              <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’e göre çevreye ve sağlığa dost</a:t>
            </a:r>
            <a:r>
              <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 </a:t>
            </a:r>
            <a:r>
              <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mineral yün içermeyen</a:t>
            </a:r>
            <a:endPar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endParaRPr>
          </a:p>
          <a:p>
            <a:pPr marL="800100" marR="0" lvl="1" indent="-34290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en-US" sz="1800" b="1" i="0" u="none" strike="noStrike" kern="1200" cap="none" spc="0" normalizeH="0" baseline="0" noProof="0" dirty="0" err="1">
                <a:ln>
                  <a:noFill/>
                </a:ln>
                <a:solidFill>
                  <a:srgbClr val="F39500">
                    <a:lumMod val="75000"/>
                  </a:srgbClr>
                </a:solidFill>
                <a:effectLst/>
                <a:uLnTx/>
                <a:uFillTx/>
                <a:latin typeface="Calibri"/>
                <a:ea typeface="+mn-ea"/>
                <a:cs typeface="Calibri" pitchFamily="34" charset="0"/>
              </a:rPr>
              <a:t>Ökotex</a:t>
            </a:r>
            <a:r>
              <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 ile sertifikalı, düşük emisyon</a:t>
            </a:r>
            <a:endPar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endParaRPr>
          </a:p>
          <a:p>
            <a:pPr marL="800100" marR="0" lvl="1" indent="-34290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Kolay montaj; </a:t>
            </a:r>
          </a:p>
          <a:p>
            <a:pPr marL="800100" marR="0" lvl="1" indent="-34290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Form, renk, baskı açısından benzersiz çeşitlilik; kumaş, non woven ve keçe ile laminasyon özelliği</a:t>
            </a:r>
            <a:r>
              <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 </a:t>
            </a:r>
            <a:endPar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endParaRPr>
          </a:p>
          <a:p>
            <a:pPr marL="800100" marR="0" lvl="1" indent="-342900" algn="l" defTabSz="914400" rtl="0" eaLnBrk="1" fontAlgn="base" latinLnBrk="0" hangingPunct="1">
              <a:lnSpc>
                <a:spcPct val="100000"/>
              </a:lnSpc>
              <a:spcBef>
                <a:spcPct val="0"/>
              </a:spcBef>
              <a:spcAft>
                <a:spcPct val="0"/>
              </a:spcAft>
              <a:buClrTx/>
              <a:buSzTx/>
              <a:buFont typeface="Wingdings" pitchFamily="2" charset="2"/>
              <a:buChar char="q"/>
              <a:tabLst/>
              <a:defRPr/>
            </a:pPr>
            <a:r>
              <a:rPr kumimoji="0" lang="tr-TR"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rPr>
              <a:t>Renk ve boyut stabilitesi, yaşlanmaya ve bozunmaya karşı yüksek direnç </a:t>
            </a:r>
            <a:endParaRPr kumimoji="0" lang="en-US" sz="1800" b="1" i="0" u="none" strike="noStrike" kern="1200" cap="none" spc="0" normalizeH="0" baseline="0" noProof="0" dirty="0">
              <a:ln>
                <a:noFill/>
              </a:ln>
              <a:solidFill>
                <a:srgbClr val="F39500">
                  <a:lumMod val="75000"/>
                </a:srgbClr>
              </a:solidFill>
              <a:effectLst/>
              <a:uLnTx/>
              <a:uFillTx/>
              <a:latin typeface="Calibri"/>
              <a:ea typeface="+mn-ea"/>
              <a:cs typeface="Calibri" pitchFamily="34" charset="0"/>
            </a:endParaRPr>
          </a:p>
        </p:txBody>
      </p:sp>
    </p:spTree>
    <p:extLst>
      <p:ext uri="{BB962C8B-B14F-4D97-AF65-F5344CB8AC3E}">
        <p14:creationId xmlns:p14="http://schemas.microsoft.com/office/powerpoint/2010/main" val="1432104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pic>
        <p:nvPicPr>
          <p:cNvPr id="3" name="Picture 5" descr="Basotect_Struktu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5941"/>
          <a:stretch/>
        </p:blipFill>
        <p:spPr bwMode="auto">
          <a:xfrm>
            <a:off x="5332412" y="1752600"/>
            <a:ext cx="3770918" cy="4632037"/>
          </a:xfrm>
          <a:prstGeom prst="rect">
            <a:avLst/>
          </a:prstGeom>
          <a:noFill/>
          <a:ln>
            <a:noFill/>
          </a:ln>
          <a:effectLst>
            <a:outerShdw blurRad="127000" dist="127000" dir="27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5"/>
          <p:cNvSpPr txBox="1"/>
          <p:nvPr/>
        </p:nvSpPr>
        <p:spPr>
          <a:xfrm>
            <a:off x="604323" y="2021904"/>
            <a:ext cx="4728089" cy="3785652"/>
          </a:xfrm>
          <a:prstGeom prst="rect">
            <a:avLst/>
          </a:prstGeom>
          <a:noFill/>
        </p:spPr>
        <p:txBody>
          <a:bodyPr wrap="square" rtlCol="0">
            <a:spAutoFit/>
          </a:bodyPr>
          <a:lstStyle>
            <a:defPPr>
              <a:defRPr lang="de-DE"/>
            </a:defPPr>
            <a:lvl1pPr marL="342900" indent="-342900">
              <a:spcBef>
                <a:spcPts val="1800"/>
              </a:spcBef>
              <a:buFont typeface="Arial" pitchFamily="34" charset="0"/>
              <a:buChar char="•"/>
              <a:defRPr b="1">
                <a:solidFill>
                  <a:schemeClr val="accent1">
                    <a:lumMod val="75000"/>
                  </a:schemeClr>
                </a:solidFill>
                <a:latin typeface="Calibri" pitchFamily="34" charset="0"/>
                <a:cs typeface="Calibri" pitchFamily="34" charset="0"/>
              </a:defRPr>
            </a:lvl1pPr>
          </a:lstStyle>
          <a:p>
            <a:pPr marL="0" marR="0" lvl="0" indent="0" algn="l" defTabSz="914400" rtl="0" eaLnBrk="1" fontAlgn="base" latinLnBrk="0" hangingPunct="1">
              <a:lnSpc>
                <a:spcPct val="100000"/>
              </a:lnSpc>
              <a:spcBef>
                <a:spcPts val="1800"/>
              </a:spcBef>
              <a:spcAft>
                <a:spcPct val="0"/>
              </a:spcAft>
              <a:buClrTx/>
              <a:buSzTx/>
              <a:buFont typeface="Arial" pitchFamily="34" charset="0"/>
              <a:buNone/>
              <a:tabLst/>
              <a:defRPr/>
            </a:pPr>
            <a:r>
              <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Basotect…</a:t>
            </a:r>
          </a:p>
          <a:p>
            <a:pPr marL="0" marR="0" lvl="0" indent="0" algn="l" defTabSz="914400" rtl="0" eaLnBrk="1" fontAlgn="base" latinLnBrk="0" hangingPunct="1">
              <a:lnSpc>
                <a:spcPct val="100000"/>
              </a:lnSpc>
              <a:spcBef>
                <a:spcPts val="1800"/>
              </a:spcBef>
              <a:spcAft>
                <a:spcPct val="0"/>
              </a:spcAft>
              <a:buClrTx/>
              <a:buSzTx/>
              <a:buFont typeface="Arial" pitchFamily="34" charset="0"/>
              <a:buNone/>
              <a:tabLst/>
              <a:defRPr/>
            </a:pPr>
            <a:r>
              <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 </a:t>
            </a:r>
            <a:r>
              <a:rPr kumimoji="0" lang="tr-TR"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açık hücre melamin reçine köpüğüdür. Bu nedenle ses yutumu yüksektir</a:t>
            </a:r>
            <a:endPar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endParaRPr>
          </a:p>
          <a:p>
            <a:pPr marL="0" marR="0" lvl="0" indent="0" algn="l" defTabSz="914400" rtl="0" eaLnBrk="1" fontAlgn="base" latinLnBrk="0" hangingPunct="1">
              <a:lnSpc>
                <a:spcPct val="100000"/>
              </a:lnSpc>
              <a:spcBef>
                <a:spcPts val="1800"/>
              </a:spcBef>
              <a:spcAft>
                <a:spcPct val="0"/>
              </a:spcAft>
              <a:buClrTx/>
              <a:buSzTx/>
              <a:buFont typeface="Arial" pitchFamily="34" charset="0"/>
              <a:buNone/>
              <a:tabLst/>
              <a:defRPr/>
            </a:pPr>
            <a:r>
              <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 </a:t>
            </a:r>
            <a:r>
              <a:rPr kumimoji="0" lang="tr-TR"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Alev geciktirici kullanmadan DIN 4102 ye göre B1 yangın sınıfı, EN13501 e göre </a:t>
            </a:r>
            <a:br>
              <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br>
            <a:r>
              <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B s1 d0 </a:t>
            </a:r>
            <a:endParaRPr kumimoji="0" lang="tr-TR"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endParaRPr>
          </a:p>
          <a:p>
            <a:pPr marL="0" marR="0" lvl="0" indent="0" algn="l" defTabSz="914400" rtl="0" eaLnBrk="1" fontAlgn="base" latinLnBrk="0" hangingPunct="1">
              <a:lnSpc>
                <a:spcPct val="100000"/>
              </a:lnSpc>
              <a:spcBef>
                <a:spcPts val="1800"/>
              </a:spcBef>
              <a:spcAft>
                <a:spcPct val="0"/>
              </a:spcAft>
              <a:buClrTx/>
              <a:buSzTx/>
              <a:buFont typeface="Arial" pitchFamily="34" charset="0"/>
              <a:buNone/>
              <a:tabLst/>
              <a:defRPr/>
            </a:pPr>
            <a:r>
              <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 </a:t>
            </a:r>
            <a:r>
              <a:rPr kumimoji="0" lang="tr-TR"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99 % oranında hava içerdiği için çok hafif </a:t>
            </a:r>
            <a:r>
              <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 (</a:t>
            </a:r>
            <a:r>
              <a:rPr kumimoji="0" lang="tr-TR"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yogunluk </a:t>
            </a:r>
            <a:r>
              <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9 </a:t>
            </a:r>
            <a:r>
              <a:rPr kumimoji="0" lang="tr-TR"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kg</a:t>
            </a:r>
            <a:r>
              <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a:t>
            </a:r>
            <a:r>
              <a:rPr kumimoji="0" lang="tr-TR"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m3</a:t>
            </a:r>
            <a:r>
              <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a:t>
            </a:r>
          </a:p>
          <a:p>
            <a:pPr marL="0" marR="0" lvl="0" indent="0" algn="l" defTabSz="914400" rtl="0" eaLnBrk="1" fontAlgn="base" latinLnBrk="0" hangingPunct="1">
              <a:lnSpc>
                <a:spcPct val="100000"/>
              </a:lnSpc>
              <a:spcBef>
                <a:spcPts val="1800"/>
              </a:spcBef>
              <a:spcAft>
                <a:spcPct val="0"/>
              </a:spcAft>
              <a:buClrTx/>
              <a:buSzTx/>
              <a:buFont typeface="Arial" pitchFamily="34" charset="0"/>
              <a:buNone/>
              <a:tabLst/>
              <a:defRPr/>
            </a:pPr>
            <a:r>
              <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 </a:t>
            </a:r>
            <a:r>
              <a:rPr kumimoji="0" lang="tr-TR"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rPr>
              <a:t>esnek ama boyutsal kararlılığı yüksek </a:t>
            </a:r>
            <a:endParaRPr kumimoji="0" lang="en-US" sz="2000" b="1" i="0" u="none" strike="noStrike" kern="0" cap="none" spc="0" normalizeH="0" baseline="0" noProof="0" dirty="0">
              <a:ln>
                <a:noFill/>
              </a:ln>
              <a:solidFill>
                <a:srgbClr val="F39500">
                  <a:lumMod val="75000"/>
                </a:srgbClr>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4160970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2825" cy="1445178"/>
          </a:xfrm>
          <a:prstGeom prst="rect">
            <a:avLst/>
          </a:prstGeom>
        </p:spPr>
      </p:pic>
      <p:sp>
        <p:nvSpPr>
          <p:cNvPr id="3" name="Rectangle 2"/>
          <p:cNvSpPr/>
          <p:nvPr/>
        </p:nvSpPr>
        <p:spPr>
          <a:xfrm rot="16200000">
            <a:off x="7801789" y="2725078"/>
            <a:ext cx="241245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WAVE Design Acoustic Absorber</a:t>
            </a:r>
          </a:p>
        </p:txBody>
      </p:sp>
      <p:pic>
        <p:nvPicPr>
          <p:cNvPr id="4" name="Picture 3"/>
          <p:cNvPicPr>
            <a:picLocks noChangeAspect="1"/>
          </p:cNvPicPr>
          <p:nvPr/>
        </p:nvPicPr>
        <p:blipFill>
          <a:blip r:embed="rId4"/>
          <a:stretch>
            <a:fillRect/>
          </a:stretch>
        </p:blipFill>
        <p:spPr>
          <a:xfrm>
            <a:off x="235087" y="1750163"/>
            <a:ext cx="2860537" cy="2142542"/>
          </a:xfrm>
          <a:prstGeom prst="rect">
            <a:avLst/>
          </a:prstGeom>
        </p:spPr>
      </p:pic>
      <p:sp>
        <p:nvSpPr>
          <p:cNvPr id="5" name="Rectangle 4"/>
          <p:cNvSpPr/>
          <p:nvPr/>
        </p:nvSpPr>
        <p:spPr>
          <a:xfrm>
            <a:off x="161515" y="3818361"/>
            <a:ext cx="655949"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Visaton</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5"/>
          <a:stretch>
            <a:fillRect/>
          </a:stretch>
        </p:blipFill>
        <p:spPr>
          <a:xfrm>
            <a:off x="4332287" y="1688555"/>
            <a:ext cx="4554692" cy="3173445"/>
          </a:xfrm>
          <a:prstGeom prst="rect">
            <a:avLst/>
          </a:prstGeom>
        </p:spPr>
      </p:pic>
      <p:pic>
        <p:nvPicPr>
          <p:cNvPr id="7" name="Picture 6"/>
          <p:cNvPicPr>
            <a:picLocks noChangeAspect="1"/>
          </p:cNvPicPr>
          <p:nvPr/>
        </p:nvPicPr>
        <p:blipFill>
          <a:blip r:embed="rId6"/>
          <a:stretch>
            <a:fillRect/>
          </a:stretch>
        </p:blipFill>
        <p:spPr>
          <a:xfrm>
            <a:off x="161515" y="4079971"/>
            <a:ext cx="3800475" cy="2532066"/>
          </a:xfrm>
          <a:prstGeom prst="rect">
            <a:avLst/>
          </a:prstGeom>
        </p:spPr>
      </p:pic>
      <p:sp>
        <p:nvSpPr>
          <p:cNvPr id="8" name="TextBox 7"/>
          <p:cNvSpPr txBox="1"/>
          <p:nvPr/>
        </p:nvSpPr>
        <p:spPr>
          <a:xfrm>
            <a:off x="109995" y="6537693"/>
            <a:ext cx="68800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Recticel</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rotWithShape="1">
          <a:blip r:embed="rId7"/>
          <a:srcRect l="50521"/>
          <a:stretch/>
        </p:blipFill>
        <p:spPr>
          <a:xfrm>
            <a:off x="5503354" y="4961032"/>
            <a:ext cx="2896472" cy="1896968"/>
          </a:xfrm>
          <a:prstGeom prst="rect">
            <a:avLst/>
          </a:prstGeom>
        </p:spPr>
      </p:pic>
      <p:sp>
        <p:nvSpPr>
          <p:cNvPr id="10" name="TextBox 9"/>
          <p:cNvSpPr txBox="1"/>
          <p:nvPr/>
        </p:nvSpPr>
        <p:spPr>
          <a:xfrm>
            <a:off x="4815345" y="6537693"/>
            <a:ext cx="68800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prstClr val="black"/>
                </a:solidFill>
                <a:effectLst/>
                <a:uLnTx/>
                <a:uFillTx/>
                <a:latin typeface="Calibri"/>
                <a:ea typeface="+mn-ea"/>
                <a:cs typeface="+mn-cs"/>
              </a:rPr>
              <a:t>Recticel</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feld 7"/>
          <p:cNvSpPr txBox="1"/>
          <p:nvPr/>
        </p:nvSpPr>
        <p:spPr>
          <a:xfrm>
            <a:off x="2436812" y="1252728"/>
            <a:ext cx="4920794" cy="461665"/>
          </a:xfrm>
          <a:prstGeom prst="rect">
            <a:avLst/>
          </a:prstGeom>
          <a:noFill/>
          <a:effectLst>
            <a:outerShdw blurRad="127000" dist="127000" dir="2700000" algn="ctr" rotWithShape="0">
              <a:schemeClr val="tx1">
                <a:alpha val="90000"/>
              </a:schemeClr>
            </a:outerShdw>
          </a:effectLst>
        </p:spPr>
        <p:txBody>
          <a:bodyPr wrap="square" rtlCol="0" anchor="ctr" anchorCtr="0">
            <a:spAutoFit/>
          </a:bodyPr>
          <a:lstStyle>
            <a:defPPr>
              <a:defRPr lang="de-DE"/>
            </a:defPPr>
            <a:lvl1pPr>
              <a:defRPr sz="2400" b="0">
                <a:latin typeface="Calibri" pitchFamily="34" charset="0"/>
                <a:cs typeface="Calibr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t>
            </a:r>
            <a:r>
              <a:rPr kumimoji="0" lang="tr-TR"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akustik tavan panel çözümleri</a:t>
            </a: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4346622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gl3Xu2pDTEeuyy38OZIW0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605</Words>
  <Application>Microsoft Office PowerPoint</Application>
  <PresentationFormat>Custom</PresentationFormat>
  <Paragraphs>89</Paragraphs>
  <Slides>19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SimHei</vt:lpstr>
      <vt:lpstr>Times New Roman</vt:lpstr>
      <vt:lpstr>Wingdings</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izolasyon dünyası</dc:creator>
  <cp:lastModifiedBy>Burak</cp:lastModifiedBy>
  <cp:revision>27</cp:revision>
  <dcterms:created xsi:type="dcterms:W3CDTF">2006-08-16T00:00:00Z</dcterms:created>
  <dcterms:modified xsi:type="dcterms:W3CDTF">2017-04-27T07:57:57Z</dcterms:modified>
</cp:coreProperties>
</file>