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29" r:id="rId2"/>
    <p:sldId id="430" r:id="rId3"/>
    <p:sldId id="431" r:id="rId4"/>
    <p:sldId id="432" r:id="rId5"/>
    <p:sldId id="433" r:id="rId6"/>
    <p:sldId id="434" r:id="rId7"/>
    <p:sldId id="435" r:id="rId8"/>
    <p:sldId id="436" r:id="rId9"/>
    <p:sldId id="437" r:id="rId10"/>
    <p:sldId id="438" r:id="rId11"/>
    <p:sldId id="439" r:id="rId12"/>
    <p:sldId id="440" r:id="rId13"/>
    <p:sldId id="441" r:id="rId14"/>
    <p:sldId id="442" r:id="rId15"/>
    <p:sldId id="443" r:id="rId16"/>
    <p:sldId id="444" r:id="rId17"/>
    <p:sldId id="445" r:id="rId18"/>
    <p:sldId id="446" r:id="rId19"/>
    <p:sldId id="447" r:id="rId20"/>
    <p:sldId id="448" r:id="rId21"/>
    <p:sldId id="449" r:id="rId22"/>
    <p:sldId id="450" r:id="rId23"/>
    <p:sldId id="451" r:id="rId24"/>
    <p:sldId id="452" r:id="rId25"/>
    <p:sldId id="453" r:id="rId26"/>
    <p:sldId id="454" r:id="rId27"/>
    <p:sldId id="455" r:id="rId28"/>
    <p:sldId id="456" r:id="rId29"/>
    <p:sldId id="457" r:id="rId30"/>
    <p:sldId id="458" r:id="rId31"/>
    <p:sldId id="459" r:id="rId32"/>
    <p:sldId id="460" r:id="rId33"/>
  </p:sldIdLst>
  <p:sldSz cx="9902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94660"/>
  </p:normalViewPr>
  <p:slideViewPr>
    <p:cSldViewPr>
      <p:cViewPr varScale="1">
        <p:scale>
          <a:sx n="92" d="100"/>
          <a:sy n="92" d="100"/>
        </p:scale>
        <p:origin x="102" y="318"/>
      </p:cViewPr>
      <p:guideLst>
        <p:guide orient="horz" pos="2160"/>
        <p:guide pos="311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F27DC-2839-4F65-8935-157823D6B4D7}" type="datetimeFigureOut">
              <a:rPr lang="tr-TR" smtClean="0"/>
              <a:t>27.04.2017</a:t>
            </a:fld>
            <a:endParaRPr lang="tr-TR"/>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96912D-2EB8-46BA-BB80-5F866F534728}" type="slidenum">
              <a:rPr lang="tr-TR" smtClean="0"/>
              <a:t>‹#›</a:t>
            </a:fld>
            <a:endParaRPr lang="tr-TR"/>
          </a:p>
        </p:txBody>
      </p:sp>
    </p:spTree>
    <p:extLst>
      <p:ext uri="{BB962C8B-B14F-4D97-AF65-F5344CB8AC3E}">
        <p14:creationId xmlns:p14="http://schemas.microsoft.com/office/powerpoint/2010/main" val="25577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971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28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72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20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80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890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806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58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943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71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16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047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225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18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43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826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288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071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050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715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90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341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13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8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31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7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00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14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03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en-US"/>
              <a:t>Click to edit Master title style</a:t>
            </a:r>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tr/url?sa=i&amp;rct=j&amp;q=&amp;esrc=s&amp;frm=1&amp;source=images&amp;cd=&amp;cad=rja&amp;uact=8&amp;ved=0ahUKEwjQ5-HcsrbLAhWCbxQKHXdkAhYQjRwIBw&amp;url=http://gurultu.cevreorman.gov.tr/gurultu/AnaSayfa/yayinlar.aspx?sflang=tr&amp;bvm=bv.116573086,d.bGQ&amp;psig=AFQjCNFfHzdpoFsFKKLrpzt7B8fEGuVGNw&amp;ust=1457708799488942" TargetMode="External"/><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google.com.tr/url?sa=i&amp;rct=j&amp;q=&amp;esrc=s&amp;frm=1&amp;source=images&amp;cd=&amp;ved=0ahUKEwjQ5-HcsrbLAhWCbxQKHXdkAhYQjRwIBw&amp;url=http://gurultu.cevreorman.gov.tr/&amp;bvm=bv.116573086,d.bGQ&amp;psig=AFQjCNFfHzdpoFsFKKLrpzt7B8fEGuVGNw&amp;ust=1457708799488942" TargetMode="External"/><Relationship Id="rId5" Type="http://schemas.openxmlformats.org/officeDocument/2006/relationships/image" Target="../media/image13.jpeg"/><Relationship Id="rId4" Type="http://schemas.openxmlformats.org/officeDocument/2006/relationships/hyperlink" Target="http://www.google.com.tr/url?sa=i&amp;rct=j&amp;q=&amp;esrc=s&amp;frm=1&amp;source=images&amp;cd=&amp;cad=rja&amp;uact=8&amp;ved=0ahUKEwi81KuTs7bLAhUCwBQKHYkVCggQjRwIBw&amp;url=http://gurultu.cevreorman.gov.tr/&amp;bvm=bv.116573086,d.bGQ&amp;psig=AFQjCNFfHzdpoFsFKKLrpzt7B8fEGuVGNw&amp;ust=1457708799488942" TargetMode="External"/><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gurultu.cevreorman.gov.tr/gurultu/Files/Gurultu/Dokumanlar/Kilavuz.pdf" TargetMode="Externa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Aglomerasyon_liste_2014%20ADNSV_K&#246;pr&#252;.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mailto:nuray.husmen@csb.gov.tr"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137086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2 Metin kutusu"/>
          <p:cNvSpPr txBox="1"/>
          <p:nvPr/>
        </p:nvSpPr>
        <p:spPr>
          <a:xfrm>
            <a:off x="1645556" y="1202415"/>
            <a:ext cx="6572250" cy="523875"/>
          </a:xfrm>
          <a:prstGeom prst="rect">
            <a:avLst/>
          </a:prstGeom>
          <a:solidFill>
            <a:schemeClr val="accent6">
              <a:lumMod val="20000"/>
              <a:lumOff val="80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376092"/>
                </a:solidFill>
                <a:effectLst/>
                <a:uLnTx/>
                <a:uFillTx/>
                <a:latin typeface="Calibri"/>
                <a:ea typeface="+mn-ea"/>
                <a:cs typeface="ＭＳ Ｐゴシック" charset="0"/>
              </a:rPr>
              <a:t>Görev Yetki ve Sorumluluklar</a:t>
            </a:r>
          </a:p>
        </p:txBody>
      </p:sp>
      <p:graphicFrame>
        <p:nvGraphicFramePr>
          <p:cNvPr id="6" name="5 Tablo"/>
          <p:cNvGraphicFramePr>
            <a:graphicFrameLocks noGrp="1"/>
          </p:cNvGraphicFramePr>
          <p:nvPr>
            <p:extLst/>
          </p:nvPr>
        </p:nvGraphicFramePr>
        <p:xfrm>
          <a:off x="379412" y="1639887"/>
          <a:ext cx="9144000" cy="5218113"/>
        </p:xfrm>
        <a:graphic>
          <a:graphicData uri="http://schemas.openxmlformats.org/drawingml/2006/table">
            <a:tbl>
              <a:tblPr>
                <a:tableStyleId>{16D9F66E-5EB9-4882-86FB-DCBF35E3C3E4}</a:tableStyleId>
              </a:tblPr>
              <a:tblGrid>
                <a:gridCol w="2165350">
                  <a:extLst>
                    <a:ext uri="{9D8B030D-6E8A-4147-A177-3AD203B41FA5}">
                      <a16:colId xmlns:a16="http://schemas.microsoft.com/office/drawing/2014/main" val="20000"/>
                    </a:ext>
                  </a:extLst>
                </a:gridCol>
                <a:gridCol w="2165350">
                  <a:extLst>
                    <a:ext uri="{9D8B030D-6E8A-4147-A177-3AD203B41FA5}">
                      <a16:colId xmlns:a16="http://schemas.microsoft.com/office/drawing/2014/main" val="20001"/>
                    </a:ext>
                  </a:extLst>
                </a:gridCol>
                <a:gridCol w="2406650">
                  <a:extLst>
                    <a:ext uri="{9D8B030D-6E8A-4147-A177-3AD203B41FA5}">
                      <a16:colId xmlns:a16="http://schemas.microsoft.com/office/drawing/2014/main" val="20002"/>
                    </a:ext>
                  </a:extLst>
                </a:gridCol>
                <a:gridCol w="2406650">
                  <a:extLst>
                    <a:ext uri="{9D8B030D-6E8A-4147-A177-3AD203B41FA5}">
                      <a16:colId xmlns:a16="http://schemas.microsoft.com/office/drawing/2014/main" val="20003"/>
                    </a:ext>
                  </a:extLst>
                </a:gridCol>
              </a:tblGrid>
              <a:tr h="245382">
                <a:tc rowSpan="8">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tr-TR" sz="1400" u="none" strike="noStrike" cap="none" normalizeH="0" baseline="0" dirty="0">
                        <a:ln>
                          <a:noFill/>
                        </a:ln>
                        <a:effectLst/>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GÜRÜLTÜ HARİTALARI</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rowSpan="4">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tr-TR" sz="1400" b="1" u="none" strike="noStrike" cap="none" normalizeH="0" baseline="0" dirty="0">
                        <a:ln>
                          <a:noFill/>
                        </a:ln>
                        <a:effectLst/>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Yerleşim alanı içinde</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Demiryolları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tc row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Ulaştırma, Denizcilik ve Haberleşme Bakanlığı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extLst>
                  <a:ext uri="{0D108BD9-81ED-4DB2-BD59-A6C34878D82A}">
                    <a16:rowId xmlns:a16="http://schemas.microsoft.com/office/drawing/2014/main" val="10000"/>
                  </a:ext>
                </a:extLst>
              </a:tr>
              <a:tr h="245382">
                <a:tc vMerge="1">
                  <a:txBody>
                    <a:bodyPr/>
                    <a:lstStyle/>
                    <a:p>
                      <a:endParaRPr lang="tr-TR"/>
                    </a:p>
                  </a:txBody>
                  <a:tcPr/>
                </a:tc>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Havaalanları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tc vMerge="1">
                  <a:txBody>
                    <a:bodyPr/>
                    <a:lstStyle/>
                    <a:p>
                      <a:endParaRPr lang="tr-TR"/>
                    </a:p>
                  </a:txBody>
                  <a:tcPr/>
                </a:tc>
                <a:extLst>
                  <a:ext uri="{0D108BD9-81ED-4DB2-BD59-A6C34878D82A}">
                    <a16:rowId xmlns:a16="http://schemas.microsoft.com/office/drawing/2014/main" val="10001"/>
                  </a:ext>
                </a:extLst>
              </a:tr>
              <a:tr h="245382">
                <a:tc vMerge="1">
                  <a:txBody>
                    <a:bodyPr/>
                    <a:lstStyle/>
                    <a:p>
                      <a:endParaRPr lang="tr-TR"/>
                    </a:p>
                  </a:txBody>
                  <a:tcPr/>
                </a:tc>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Karayolları</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row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Belediyeler (Büyükşehir belediyesi sınırları içinde bulunan yerleşim yerlerinin gürültü haritası büyükşehir  belediyesi tarafından yapılacaktır. ) </a:t>
                      </a:r>
                      <a:endParaRPr kumimoji="0" lang="tr-TR" sz="1400" b="1" i="0" u="none" strike="noStrike" cap="none" normalizeH="0" baseline="0" dirty="0">
                        <a:ln>
                          <a:noFill/>
                        </a:ln>
                        <a:solidFill>
                          <a:schemeClr val="tx1"/>
                        </a:solidFill>
                        <a:effectLst/>
                        <a:latin typeface="Calibri" pitchFamily="34" charset="0"/>
                        <a:ea typeface="Calibri" pitchFamily="34" charset="0"/>
                        <a:cs typeface="Calibri" pitchFamily="34" charset="0"/>
                      </a:endParaRPr>
                    </a:p>
                  </a:txBody>
                  <a:tcPr marL="50970" marR="50970" marT="0" marB="0" horzOverflow="overflow"/>
                </a:tc>
                <a:extLst>
                  <a:ext uri="{0D108BD9-81ED-4DB2-BD59-A6C34878D82A}">
                    <a16:rowId xmlns:a16="http://schemas.microsoft.com/office/drawing/2014/main" val="10002"/>
                  </a:ext>
                </a:extLst>
              </a:tr>
              <a:tr h="1226910">
                <a:tc vMerge="1">
                  <a:txBody>
                    <a:bodyPr/>
                    <a:lstStyle/>
                    <a:p>
                      <a:endParaRPr lang="tr-TR"/>
                    </a:p>
                  </a:txBody>
                  <a:tcPr/>
                </a:tc>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Limanlar dahil, endüstri tesisleri, yerüstünden geçen metro ve tramvay yolları</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vMerge="1">
                  <a:txBody>
                    <a:bodyPr/>
                    <a:lstStyle/>
                    <a:p>
                      <a:endParaRPr lang="tr-TR"/>
                    </a:p>
                  </a:txBody>
                  <a:tcPr/>
                </a:tc>
                <a:extLst>
                  <a:ext uri="{0D108BD9-81ED-4DB2-BD59-A6C34878D82A}">
                    <a16:rowId xmlns:a16="http://schemas.microsoft.com/office/drawing/2014/main" val="10003"/>
                  </a:ext>
                </a:extLst>
              </a:tr>
              <a:tr h="245382">
                <a:tc vMerge="1">
                  <a:txBody>
                    <a:bodyPr/>
                    <a:lstStyle/>
                    <a:p>
                      <a:endParaRPr lang="tr-TR"/>
                    </a:p>
                  </a:txBody>
                  <a:tcPr/>
                </a:tc>
                <a:tc rowSpan="4">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Yerleşim alanı dışında</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Ana Demiryolları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tc rowSpan="3">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Ulaştırma, Denizcilik ve Haberleşme Bakanlığı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extLst>
                  <a:ext uri="{0D108BD9-81ED-4DB2-BD59-A6C34878D82A}">
                    <a16:rowId xmlns:a16="http://schemas.microsoft.com/office/drawing/2014/main" val="10004"/>
                  </a:ext>
                </a:extLst>
              </a:tr>
              <a:tr h="245382">
                <a:tc vMerge="1">
                  <a:txBody>
                    <a:bodyPr/>
                    <a:lstStyle/>
                    <a:p>
                      <a:endParaRPr lang="tr-TR"/>
                    </a:p>
                  </a:txBody>
                  <a:tcPr/>
                </a:tc>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Ana Havaalanları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tc vMerge="1">
                  <a:txBody>
                    <a:bodyPr/>
                    <a:lstStyle/>
                    <a:p>
                      <a:endParaRPr lang="tr-TR"/>
                    </a:p>
                  </a:txBody>
                  <a:tcPr/>
                </a:tc>
                <a:extLst>
                  <a:ext uri="{0D108BD9-81ED-4DB2-BD59-A6C34878D82A}">
                    <a16:rowId xmlns:a16="http://schemas.microsoft.com/office/drawing/2014/main" val="10005"/>
                  </a:ext>
                </a:extLst>
              </a:tr>
              <a:tr h="245382">
                <a:tc vMerge="1">
                  <a:txBody>
                    <a:bodyPr/>
                    <a:lstStyle/>
                    <a:p>
                      <a:endParaRPr lang="tr-TR"/>
                    </a:p>
                  </a:txBody>
                  <a:tcPr/>
                </a:tc>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solidFill>
                            <a:schemeClr val="accent2"/>
                          </a:solidFill>
                          <a:effectLst/>
                        </a:rPr>
                        <a:t>Ana Karayolları</a:t>
                      </a:r>
                      <a:endParaRPr kumimoji="0" lang="tr-TR" sz="1400" b="1" i="0" u="none" strike="noStrike" cap="none" normalizeH="0" baseline="0" dirty="0">
                        <a:ln>
                          <a:noFill/>
                        </a:ln>
                        <a:solidFill>
                          <a:schemeClr val="accent2"/>
                        </a:solidFill>
                        <a:effectLst/>
                        <a:latin typeface="Calibri" pitchFamily="34" charset="0"/>
                        <a:ea typeface="Calibri" pitchFamily="34" charset="0"/>
                        <a:cs typeface="Times New Roman" pitchFamily="18" charset="0"/>
                      </a:endParaRPr>
                    </a:p>
                  </a:txBody>
                  <a:tcPr marL="50970" marR="50970" marT="0" marB="0" horzOverflow="overflow"/>
                </a:tc>
                <a:tc vMerge="1">
                  <a:txBody>
                    <a:bodyPr/>
                    <a:lstStyle/>
                    <a:p>
                      <a:endParaRPr lang="tr-TR"/>
                    </a:p>
                  </a:txBody>
                  <a:tcPr/>
                </a:tc>
                <a:extLst>
                  <a:ext uri="{0D108BD9-81ED-4DB2-BD59-A6C34878D82A}">
                    <a16:rowId xmlns:a16="http://schemas.microsoft.com/office/drawing/2014/main" val="10006"/>
                  </a:ext>
                </a:extLst>
              </a:tr>
              <a:tr h="736146">
                <a:tc vMerge="1">
                  <a:txBody>
                    <a:bodyPr/>
                    <a:lstStyle/>
                    <a:p>
                      <a:endParaRPr lang="tr-TR"/>
                    </a:p>
                  </a:txBody>
                  <a:tcPr/>
                </a:tc>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Ana ulaşım kaynaklarına yakın olan; limanlar ve sanayi tesisleri</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tr-TR" sz="1400" b="1" u="none" strike="noStrike" cap="none" normalizeH="0" baseline="0" dirty="0">
                        <a:ln>
                          <a:noFill/>
                        </a:ln>
                        <a:effectLst/>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İl Özel İdareleri</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extLst>
                  <a:ext uri="{0D108BD9-81ED-4DB2-BD59-A6C34878D82A}">
                    <a16:rowId xmlns:a16="http://schemas.microsoft.com/office/drawing/2014/main" val="10007"/>
                  </a:ext>
                </a:extLst>
              </a:tr>
              <a:tr h="786650">
                <a:tc row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tr-TR" sz="1400" u="none" strike="noStrike" cap="none" normalizeH="0" baseline="0" dirty="0">
                        <a:ln>
                          <a:noFill/>
                        </a:ln>
                        <a:effectLst/>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EYLEM PLANLARI</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Yerleşim alanı içinde</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Tüm gürültü kaynaklarına yönelik hazırlanmış gürültü haritaları dikkate alınarak</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tr-TR" sz="1400" b="1" u="none" strike="noStrike" cap="none" normalizeH="0" baseline="0" dirty="0">
                        <a:ln>
                          <a:noFill/>
                        </a:ln>
                        <a:effectLst/>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Belediyeler</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extLst>
                  <a:ext uri="{0D108BD9-81ED-4DB2-BD59-A6C34878D82A}">
                    <a16:rowId xmlns:a16="http://schemas.microsoft.com/office/drawing/2014/main" val="10008"/>
                  </a:ext>
                </a:extLst>
              </a:tr>
              <a:tr h="996115">
                <a:tc vMerge="1">
                  <a:txBody>
                    <a:bodyPr/>
                    <a:lstStyle/>
                    <a:p>
                      <a:endParaRPr lang="tr-T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Yerleşim alanı dışında</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Tüm gürültü kaynaklarına yönelik hazırlanmış gürültü haritaları dikkate alınarak</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tr-TR" sz="1400" b="1" u="none" strike="noStrike" cap="none" normalizeH="0" baseline="0" dirty="0">
                        <a:ln>
                          <a:noFill/>
                        </a:ln>
                        <a:effectLst/>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tr-TR" sz="1400" b="1" u="none" strike="noStrike" cap="none" normalizeH="0" baseline="0" dirty="0">
                          <a:ln>
                            <a:noFill/>
                          </a:ln>
                          <a:effectLst/>
                        </a:rPr>
                        <a:t>İl Özel İdareleri</a:t>
                      </a:r>
                      <a:endPar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0970" marR="50970" marT="0" marB="0" horzOverflow="overflow"/>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2582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txBox="1">
            <a:spLocks/>
          </p:cNvSpPr>
          <p:nvPr/>
        </p:nvSpPr>
        <p:spPr>
          <a:xfrm>
            <a:off x="1217612" y="1676400"/>
            <a:ext cx="7467600" cy="4038600"/>
          </a:xfrm>
          <a:prstGeom prst="rect">
            <a:avLst/>
          </a:prstGeom>
          <a:solidFill>
            <a:srgbClr val="69D8FF"/>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8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3600" b="1" i="0" u="none" strike="noStrike" kern="0" cap="none" spc="0" normalizeH="0" baseline="0" noProof="0" dirty="0">
                <a:ln>
                  <a:noFill/>
                </a:ln>
                <a:solidFill>
                  <a:srgbClr val="C00000"/>
                </a:solidFill>
                <a:effectLst/>
                <a:uLnTx/>
                <a:uFillTx/>
                <a:latin typeface="Calibri"/>
                <a:ea typeface="+mj-ea"/>
                <a:cs typeface="+mj-cs"/>
              </a:rPr>
              <a:t>Ulusal ve Uluslararası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3600" b="1" i="0" u="none" strike="noStrike" kern="0" cap="none" spc="0" normalizeH="0" baseline="0" noProof="0" dirty="0">
                <a:ln>
                  <a:noFill/>
                </a:ln>
                <a:solidFill>
                  <a:srgbClr val="C00000"/>
                </a:solidFill>
                <a:effectLst/>
                <a:uLnTx/>
                <a:uFillTx/>
                <a:latin typeface="Calibri"/>
                <a:ea typeface="+mj-ea"/>
                <a:cs typeface="+mj-cs"/>
              </a:rPr>
              <a:t>Projeler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36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3600" b="1" i="0" u="none" strike="noStrike" kern="0" cap="none" spc="0" normalizeH="0" baseline="0" noProof="0" dirty="0">
                <a:ln>
                  <a:noFill/>
                </a:ln>
                <a:solidFill>
                  <a:srgbClr val="C00000"/>
                </a:solidFill>
                <a:effectLst/>
                <a:uLnTx/>
                <a:uFillTx/>
                <a:latin typeface="Calibri"/>
                <a:ea typeface="+mj-ea"/>
                <a:cs typeface="+mj-cs"/>
              </a:rPr>
              <a:t>Ülkemizde Gürültü Haritası Çalışmaları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3600" b="1" i="0" u="none" strike="noStrike" kern="0" cap="none" spc="0" normalizeH="0" baseline="0" noProof="0" dirty="0">
              <a:ln>
                <a:noFill/>
              </a:ln>
              <a:solidFill>
                <a:srgbClr val="C00000"/>
              </a:solidFill>
              <a:effectLst/>
              <a:uLnTx/>
              <a:uFillTx/>
              <a:latin typeface="Calibri"/>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371822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7 Dikdörtgen"/>
          <p:cNvSpPr/>
          <p:nvPr/>
        </p:nvSpPr>
        <p:spPr>
          <a:xfrm>
            <a:off x="1293812" y="1295400"/>
            <a:ext cx="7772400" cy="861774"/>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1" i="0" u="sng" strike="noStrike" kern="1200" cap="none" spc="0" normalizeH="0" baseline="0" noProof="0" dirty="0">
                <a:ln>
                  <a:noFill/>
                </a:ln>
                <a:solidFill>
                  <a:srgbClr val="1F497D"/>
                </a:solidFill>
                <a:effectLst/>
                <a:uLnTx/>
                <a:uFillTx/>
                <a:latin typeface="Calibri"/>
                <a:ea typeface="+mn-ea"/>
                <a:cs typeface="+mn-cs"/>
              </a:rPr>
              <a:t>I- EŞLEŞTİRME PROJESİ (2006-2008)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3 Resim" descr="C:\Users\esin.turkel\Desktop\resim-2-bakanlık su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2" y="2080974"/>
            <a:ext cx="24574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Resim" descr="İSTANB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290" y="2067001"/>
            <a:ext cx="2459038" cy="175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 Resim" descr="AD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2" y="2076432"/>
            <a:ext cx="2514600" cy="176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798965" y="3964900"/>
            <a:ext cx="8578850" cy="2893100"/>
          </a:xfrm>
          <a:prstGeom prst="rect">
            <a:avLst/>
          </a:prstGeom>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P</a:t>
            </a:r>
            <a:r>
              <a:rPr kumimoji="0" lang="de-DE" sz="2000" b="1" i="0" u="none" strike="noStrike" kern="1200" cap="none" spc="0" normalizeH="0" baseline="0" noProof="0" dirty="0">
                <a:ln>
                  <a:noFill/>
                </a:ln>
                <a:solidFill>
                  <a:srgbClr val="000000"/>
                </a:solidFill>
                <a:effectLst/>
                <a:uLnTx/>
                <a:uFillTx/>
                <a:latin typeface="Arial" pitchFamily="34" charset="0"/>
                <a:ea typeface="+mn-ea"/>
                <a:cs typeface="+mn-cs"/>
              </a:rPr>
              <a:t>roje kapsamında, 5 pilot ilde (Adana, Ankara, Bursa, İstanbul ve İzmir) seçilen gürültü kaynakları</a:t>
            </a: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de-DE" sz="2000" b="1" i="0" u="none" strike="noStrike" kern="1200" cap="none" spc="0" normalizeH="0" baseline="0" noProof="0" dirty="0">
                <a:ln>
                  <a:noFill/>
                </a:ln>
                <a:solidFill>
                  <a:srgbClr val="000000"/>
                </a:solidFill>
                <a:effectLst/>
                <a:uLnTx/>
                <a:uFillTx/>
                <a:latin typeface="Arial" pitchFamily="34" charset="0"/>
                <a:ea typeface="+mn-ea"/>
                <a:cs typeface="+mn-cs"/>
              </a:rPr>
              <a:t>için gürültü haritala</a:t>
            </a: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rı çalışmaları </a:t>
            </a:r>
            <a:r>
              <a:rPr kumimoji="0" lang="de-DE" sz="2000" b="1" i="0" u="none" strike="noStrike" kern="1200" cap="none" spc="0" normalizeH="0" baseline="0" noProof="0" dirty="0">
                <a:ln>
                  <a:noFill/>
                </a:ln>
                <a:solidFill>
                  <a:srgbClr val="000000"/>
                </a:solidFill>
                <a:effectLst/>
                <a:uLnTx/>
                <a:uFillTx/>
                <a:latin typeface="Arial" pitchFamily="34" charset="0"/>
                <a:ea typeface="+mn-ea"/>
                <a:cs typeface="+mn-cs"/>
              </a:rPr>
              <a:t>tamamlanmış</a:t>
            </a: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de-DE" sz="2000" b="1" i="0" u="none" strike="noStrike" kern="1200" cap="none" spc="0" normalizeH="0" baseline="0" noProof="0" dirty="0">
                <a:ln>
                  <a:noFill/>
                </a:ln>
                <a:solidFill>
                  <a:srgbClr val="000000"/>
                </a:solidFill>
                <a:effectLst/>
                <a:uLnTx/>
                <a:uFillTx/>
                <a:latin typeface="Arial" pitchFamily="34" charset="0"/>
                <a:ea typeface="+mn-ea"/>
                <a:cs typeface="+mn-cs"/>
              </a:rPr>
              <a:t>harita sonuçlarına göre </a:t>
            </a: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örnek </a:t>
            </a:r>
            <a:r>
              <a:rPr kumimoji="0" lang="de-DE" sz="2000" b="1" i="0" u="none" strike="noStrike" kern="1200" cap="none" spc="0" normalizeH="0" baseline="0" noProof="0" dirty="0">
                <a:ln>
                  <a:noFill/>
                </a:ln>
                <a:solidFill>
                  <a:srgbClr val="000000"/>
                </a:solidFill>
                <a:effectLst/>
                <a:uLnTx/>
                <a:uFillTx/>
                <a:latin typeface="Arial" pitchFamily="34" charset="0"/>
                <a:ea typeface="+mn-ea"/>
                <a:cs typeface="+mn-cs"/>
              </a:rPr>
              <a:t>eylem planları</a:t>
            </a: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 hazırlanmış böylece kurumsal kapasite güçlendirilmiştir.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rPr>
              <a:t>ÇGDY Yönetmeliği; Direktif kapsamında projeden elde ettiğimiz bilgi birikimiyle tekrar gözden geçirilmiş ve revize edilmiştir.</a:t>
            </a:r>
            <a:r>
              <a:rPr kumimoji="0" lang="de-DE" sz="20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0" lang="tr-TR"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9506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7 Dikdörtgen"/>
          <p:cNvSpPr/>
          <p:nvPr/>
        </p:nvSpPr>
        <p:spPr>
          <a:xfrm>
            <a:off x="1269478" y="1305579"/>
            <a:ext cx="6958534" cy="523220"/>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1" i="0" u="sng" strike="noStrike" kern="1200" cap="none" spc="0" normalizeH="0" baseline="0" noProof="0" dirty="0">
                <a:ln>
                  <a:noFill/>
                </a:ln>
                <a:solidFill>
                  <a:srgbClr val="1F497D"/>
                </a:solidFill>
                <a:effectLst/>
                <a:uLnTx/>
                <a:uFillTx/>
                <a:latin typeface="Calibri"/>
                <a:ea typeface="+mn-ea"/>
                <a:cs typeface="+mn-cs"/>
              </a:rPr>
              <a:t>I- EŞLEŞTİRME PROJESİ (2006-2008)</a:t>
            </a:r>
            <a:endParaRPr kumimoji="0" lang="tr-TR"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10" descr="http://gurultu.cevreorman.gov.tr/gurultu/Images/Sagiconlar/gurultueylemplani.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9126" y="1828800"/>
            <a:ext cx="1981200" cy="219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gurultu.cevreorman.gov.tr/gurultu/Images/dokuman%20resimleri/gur_aza_onl_kitabi.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534" y="1850799"/>
            <a:ext cx="2050421" cy="219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gurultu.cevreorman.gov.tr/gurultu/Images/yayinlar/gurultukontrol.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4412" y="1828799"/>
            <a:ext cx="1951038" cy="219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696686" y="4048965"/>
            <a:ext cx="8806088" cy="312701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
                <a:srgbClr val="FF0000"/>
              </a:buClr>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Arial" pitchFamily="34" charset="0"/>
                <a:ea typeface="+mn-ea"/>
                <a:cs typeface="+mn-cs"/>
              </a:rPr>
              <a:t>Gürültü Azaltım Tedbirleri  El Kitabı  hazırlanmıştır.</a:t>
            </a:r>
          </a:p>
          <a:p>
            <a:pPr marL="0" marR="0" lvl="1" indent="0" algn="just" defTabSz="914400" rtl="0" eaLnBrk="1" fontAlgn="auto" latinLnBrk="0" hangingPunct="1">
              <a:lnSpc>
                <a:spcPct val="120000"/>
              </a:lnSpc>
              <a:spcBef>
                <a:spcPts val="0"/>
              </a:spcBef>
              <a:spcAft>
                <a:spcPts val="0"/>
              </a:spcAft>
              <a:buClr>
                <a:srgbClr val="FF0000"/>
              </a:buClr>
              <a:buSzTx/>
              <a:buFontTx/>
              <a:buNone/>
              <a:tabLst/>
              <a:defRPr/>
            </a:pPr>
            <a:r>
              <a:rPr kumimoji="0" lang="tr-TR" altLang="tr-TR" sz="1800" b="0" i="0" u="none" strike="noStrike" kern="1200" cap="none" spc="0" normalizeH="0" baseline="0" noProof="0" dirty="0">
                <a:ln>
                  <a:noFill/>
                </a:ln>
                <a:solidFill>
                  <a:srgbClr val="002060"/>
                </a:solidFill>
                <a:effectLst/>
                <a:uLnTx/>
                <a:uFillTx/>
                <a:latin typeface="Arial" pitchFamily="34" charset="0"/>
                <a:ea typeface="+mn-ea"/>
                <a:cs typeface="+mn-cs"/>
              </a:rPr>
              <a:t>Eşleştirme Projesinin çıktılarından biri olan «Gürültü Azaltım El Kitabı» yetki devri yapılan tüm belediyelere (80 civarında) ve tüm il müdürlüklerimize gönderilmiş ve web sitemizde yayınlanarak ilgililerin bilgisine sunulmuştur. </a:t>
            </a:r>
          </a:p>
          <a:p>
            <a:pPr marL="0" marR="0" lvl="0" indent="0" algn="l" defTabSz="914400" rtl="0" eaLnBrk="1" fontAlgn="auto" latinLnBrk="0" hangingPunct="1">
              <a:lnSpc>
                <a:spcPct val="120000"/>
              </a:lnSpc>
              <a:spcBef>
                <a:spcPts val="0"/>
              </a:spcBef>
              <a:spcAft>
                <a:spcPts val="0"/>
              </a:spcAft>
              <a:buClr>
                <a:srgbClr val="FF0000"/>
              </a:buClr>
              <a:buSzTx/>
              <a:buFontTx/>
              <a:buNone/>
              <a:tabLst/>
              <a:defRPr/>
            </a:pPr>
            <a:endParaRPr kumimoji="0" lang="tr-TR" altLang="tr-TR"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342900" algn="l" defTabSz="914400" rtl="0" eaLnBrk="1" fontAlgn="auto" latinLnBrk="0" hangingPunct="1">
              <a:lnSpc>
                <a:spcPct val="120000"/>
              </a:lnSpc>
              <a:spcBef>
                <a:spcPts val="0"/>
              </a:spcBef>
              <a:spcAft>
                <a:spcPts val="0"/>
              </a:spcAft>
              <a:buClr>
                <a:srgbClr val="FF0000"/>
              </a:buClr>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Arial" pitchFamily="34" charset="0"/>
                <a:ea typeface="+mn-ea"/>
                <a:cs typeface="+mn-cs"/>
              </a:rPr>
              <a:t>Gürültü haritalama kılavuzu hazırlanmıştır.</a:t>
            </a:r>
          </a:p>
          <a:p>
            <a:pPr marL="0" marR="0" lvl="0" indent="-342900" algn="l" defTabSz="914400" rtl="0" eaLnBrk="1" fontAlgn="auto" latinLnBrk="0" hangingPunct="1">
              <a:lnSpc>
                <a:spcPct val="120000"/>
              </a:lnSpc>
              <a:spcBef>
                <a:spcPts val="0"/>
              </a:spcBef>
              <a:spcAft>
                <a:spcPts val="0"/>
              </a:spcAft>
              <a:buClr>
                <a:srgbClr val="FF0000"/>
              </a:buClr>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Arial" pitchFamily="34" charset="0"/>
                <a:ea typeface="+mn-ea"/>
                <a:cs typeface="+mn-cs"/>
              </a:rPr>
              <a:t>Gürültü eylem planlamasına yönelik faydalı bilgileri içeren doküman hazırlanmıştır.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94068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99415" y="1371600"/>
            <a:ext cx="7902362" cy="707886"/>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1F497D"/>
                </a:solidFill>
                <a:effectLst/>
                <a:uLnTx/>
                <a:uFillTx/>
                <a:latin typeface="Calibri"/>
                <a:ea typeface="+mn-ea"/>
                <a:cs typeface="+mn-cs"/>
              </a:rPr>
              <a:t>II- </a:t>
            </a:r>
            <a:r>
              <a:rPr kumimoji="0" lang="tr-TR" sz="2000" b="1" i="0" u="sng" strike="noStrike" kern="1200" cap="none" spc="0" normalizeH="0" baseline="0" noProof="0" dirty="0">
                <a:ln>
                  <a:noFill/>
                </a:ln>
                <a:solidFill>
                  <a:srgbClr val="1F497D"/>
                </a:solidFill>
                <a:effectLst/>
                <a:uLnTx/>
                <a:uFillTx/>
                <a:latin typeface="Calibri"/>
                <a:ea typeface="+mn-ea"/>
                <a:cs typeface="+mn-cs"/>
              </a:rPr>
              <a:t>ÇEVRESEL GÜRÜLTÜ DİREKTİFİNİN UYGULAMA KAPASİTESİ İÇİN TEDARİK VE TEKNİK YARDIM PROJESİ (2013 - 2015)</a:t>
            </a:r>
          </a:p>
        </p:txBody>
      </p:sp>
      <p:sp>
        <p:nvSpPr>
          <p:cNvPr id="5" name="Dikdörtgen 2"/>
          <p:cNvSpPr>
            <a:spLocks noChangeArrowheads="1"/>
          </p:cNvSpPr>
          <p:nvPr/>
        </p:nvSpPr>
        <p:spPr bwMode="auto">
          <a:xfrm>
            <a:off x="801688" y="2293377"/>
            <a:ext cx="42924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Yazılım:</a:t>
            </a:r>
          </a:p>
          <a:p>
            <a:pPr marL="400050" marR="0" lvl="1"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srgbClr val="000000"/>
                </a:solidFill>
                <a:effectLst/>
                <a:uLnTx/>
                <a:uFillTx/>
                <a:latin typeface="Calibri"/>
                <a:ea typeface="+mn-ea"/>
                <a:cs typeface="+mn-cs"/>
              </a:rPr>
              <a:t>Ulaştırma, Denizcilik ve Haberleşme Bakanlığı ve 14 belediyeye 1’er adet yazılım, bilgisayar  temin edilmiştir.</a:t>
            </a:r>
          </a:p>
        </p:txBody>
      </p:sp>
      <p:pic>
        <p:nvPicPr>
          <p:cNvPr id="6" name="Picture 2" descr="http://noiseproject.gen.tr/uploads/image/622639de247c4b47b509627c42f2f2a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012" y="2239966"/>
            <a:ext cx="3560550" cy="22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Dikdörtgen"/>
          <p:cNvSpPr>
            <a:spLocks noChangeArrowheads="1"/>
          </p:cNvSpPr>
          <p:nvPr/>
        </p:nvSpPr>
        <p:spPr bwMode="auto">
          <a:xfrm>
            <a:off x="1219200" y="4047703"/>
            <a:ext cx="68564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0000"/>
              </a:buClr>
              <a:buSzTx/>
              <a:buFont typeface="Wingdings" pitchFamily="2" charset="2"/>
              <a:buChar char="Ø"/>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Eğitim:</a:t>
            </a:r>
          </a:p>
          <a:p>
            <a:pPr marL="400050" marR="0" lvl="1" indent="0" algn="just" defTabSz="914400" rtl="0" eaLnBrk="1" fontAlgn="auto" latinLnBrk="0" hangingPunct="1">
              <a:lnSpc>
                <a:spcPct val="100000"/>
              </a:lnSpc>
              <a:spcBef>
                <a:spcPts val="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srgbClr val="000000"/>
                </a:solidFill>
                <a:effectLst/>
                <a:uLnTx/>
                <a:uFillTx/>
                <a:latin typeface="Calibri"/>
                <a:ea typeface="+mn-ea"/>
                <a:cs typeface="+mn-cs"/>
              </a:rPr>
              <a:t>Gürültü haritalama için veri temini, </a:t>
            </a:r>
          </a:p>
          <a:p>
            <a:pPr marL="400050" marR="0" lvl="1" indent="0" algn="just" defTabSz="914400" rtl="0" eaLnBrk="1" fontAlgn="auto" latinLnBrk="0" hangingPunct="1">
              <a:lnSpc>
                <a:spcPct val="100000"/>
              </a:lnSpc>
              <a:spcBef>
                <a:spcPts val="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srgbClr val="000000"/>
                </a:solidFill>
                <a:effectLst/>
                <a:uLnTx/>
                <a:uFillTx/>
                <a:latin typeface="Calibri"/>
                <a:ea typeface="+mn-ea"/>
                <a:cs typeface="+mn-cs"/>
              </a:rPr>
              <a:t>Çevresel gürültü modellerinin hazırlanması, </a:t>
            </a:r>
          </a:p>
          <a:p>
            <a:pPr marL="400050" marR="0" lvl="1" indent="0" algn="just" defTabSz="914400" rtl="0" eaLnBrk="1" fontAlgn="auto" latinLnBrk="0" hangingPunct="1">
              <a:lnSpc>
                <a:spcPct val="100000"/>
              </a:lnSpc>
              <a:spcBef>
                <a:spcPts val="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srgbClr val="000000"/>
                </a:solidFill>
                <a:effectLst/>
                <a:uLnTx/>
                <a:uFillTx/>
                <a:latin typeface="Calibri"/>
                <a:ea typeface="+mn-ea"/>
                <a:cs typeface="+mn-cs"/>
              </a:rPr>
              <a:t>Stratejik gürültü haritaları ve raporlarının hazırlanması, </a:t>
            </a:r>
          </a:p>
          <a:p>
            <a:pPr marL="400050" marR="0" lvl="1" indent="0" algn="just" defTabSz="914400" rtl="0" eaLnBrk="1" fontAlgn="auto" latinLnBrk="0" hangingPunct="1">
              <a:lnSpc>
                <a:spcPct val="100000"/>
              </a:lnSpc>
              <a:spcBef>
                <a:spcPts val="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srgbClr val="000000"/>
                </a:solidFill>
                <a:effectLst/>
                <a:uLnTx/>
                <a:uFillTx/>
                <a:latin typeface="Calibri"/>
                <a:ea typeface="+mn-ea"/>
                <a:cs typeface="+mn-cs"/>
              </a:rPr>
              <a:t>Sorunlu alanların belirlenmesi -Gürültü azaltım tedbirlerinin seçimi-Eylem planlarının  hazırlanmasına yönelik eğitimler verilmiştir.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2509517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587991" y="1441432"/>
            <a:ext cx="7777162" cy="4672048"/>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Yerleşim alanı stratejik gürültü haritalarının hazırlanması:</a:t>
            </a:r>
          </a:p>
          <a:p>
            <a:pPr marL="742950" marR="0" lvl="1" indent="-28575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İstanbul</a:t>
            </a:r>
            <a:r>
              <a:rPr kumimoji="0" lang="tr-TR" sz="2000" b="0" i="0" u="none" strike="noStrike" kern="1200" cap="none" spc="0" normalizeH="0" baseline="0" noProof="0" dirty="0">
                <a:ln>
                  <a:noFill/>
                </a:ln>
                <a:solidFill>
                  <a:prstClr val="black"/>
                </a:solidFill>
                <a:effectLst/>
                <a:uLnTx/>
                <a:uFillTx/>
                <a:latin typeface="Calibri"/>
                <a:ea typeface="+mn-ea"/>
                <a:cs typeface="+mn-cs"/>
              </a:rPr>
              <a:t> (karayolu, demiryolu, liman dahil endüstri), </a:t>
            </a:r>
          </a:p>
          <a:p>
            <a:pPr marL="742950" marR="0" lvl="1" indent="-28575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a:t>
            </a:r>
            <a:r>
              <a:rPr kumimoji="0" lang="tr-TR" sz="2000" b="0" i="0" u="none" strike="noStrike" kern="1200" cap="none" spc="0" normalizeH="0" baseline="0" noProof="0" dirty="0">
                <a:ln>
                  <a:noFill/>
                </a:ln>
                <a:solidFill>
                  <a:prstClr val="black"/>
                </a:solidFill>
                <a:effectLst/>
                <a:uLnTx/>
                <a:uFillTx/>
                <a:latin typeface="Calibri"/>
                <a:ea typeface="+mn-ea"/>
                <a:cs typeface="+mn-cs"/>
              </a:rPr>
              <a:t> (karayolu, demiryolu, liman dahil endüstri), </a:t>
            </a:r>
          </a:p>
          <a:p>
            <a:pPr marL="742950" marR="0" lvl="1" indent="-28575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Kocaeli</a:t>
            </a:r>
            <a:r>
              <a:rPr kumimoji="0" lang="tr-TR" sz="2000" b="0" i="0" u="none" strike="noStrike" kern="1200" cap="none" spc="0" normalizeH="0" baseline="0" noProof="0" dirty="0">
                <a:ln>
                  <a:noFill/>
                </a:ln>
                <a:solidFill>
                  <a:prstClr val="black"/>
                </a:solidFill>
                <a:effectLst/>
                <a:uLnTx/>
                <a:uFillTx/>
                <a:latin typeface="Calibri"/>
                <a:ea typeface="+mn-ea"/>
                <a:cs typeface="+mn-cs"/>
              </a:rPr>
              <a:t> (karayolu, demiryolu, liman dahil endüstri), </a:t>
            </a:r>
          </a:p>
          <a:p>
            <a:pPr marL="742950" marR="0" lvl="1" indent="-28575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Bursa,</a:t>
            </a:r>
            <a:r>
              <a:rPr kumimoji="0" lang="tr-TR" sz="2000" b="0" i="0" u="none" strike="noStrike" kern="1200" cap="none" spc="0" normalizeH="0" baseline="0" noProof="0" dirty="0">
                <a:ln>
                  <a:noFill/>
                </a:ln>
                <a:solidFill>
                  <a:prstClr val="black"/>
                </a:solidFill>
                <a:effectLst/>
                <a:uLnTx/>
                <a:uFillTx/>
                <a:latin typeface="Calibri"/>
                <a:ea typeface="+mn-ea"/>
                <a:cs typeface="+mn-cs"/>
              </a:rPr>
              <a:t> (karayolu, demiryolu, endüstri)</a:t>
            </a:r>
          </a:p>
          <a:p>
            <a:pPr marL="742950" marR="0" lvl="1" indent="-28575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Ankara</a:t>
            </a:r>
            <a:r>
              <a:rPr kumimoji="0" lang="tr-TR" sz="2000" b="0" i="0" u="none" strike="noStrike" kern="1200" cap="none" spc="0" normalizeH="0" baseline="0" noProof="0" dirty="0">
                <a:ln>
                  <a:noFill/>
                </a:ln>
                <a:solidFill>
                  <a:prstClr val="black"/>
                </a:solidFill>
                <a:effectLst/>
                <a:uLnTx/>
                <a:uFillTx/>
                <a:latin typeface="Calibri"/>
                <a:ea typeface="+mn-ea"/>
                <a:cs typeface="+mn-cs"/>
              </a:rPr>
              <a:t> (karayolu ve demiryolu), </a:t>
            </a:r>
          </a:p>
          <a:p>
            <a:pPr marL="457200" marR="0" lvl="1" indent="0" algn="l" defTabSz="914400" rtl="0" eaLnBrk="1" fontAlgn="auto" latinLnBrk="0" hangingPunct="1">
              <a:lnSpc>
                <a:spcPct val="100000"/>
              </a:lnSpc>
              <a:spcBef>
                <a:spcPct val="20000"/>
              </a:spcBef>
              <a:spcAft>
                <a:spcPts val="0"/>
              </a:spcAft>
              <a:buClr>
                <a:srgbClr val="FF0000"/>
              </a:buClr>
              <a:buSzTx/>
              <a:buFontTx/>
              <a:buNone/>
              <a:tabLst/>
              <a:defRPr/>
            </a:pPr>
            <a:endParaRPr kumimoji="0" lang="tr-TR" sz="1600" b="0" i="0" u="none" strike="noStrike" kern="1200" cap="none" spc="0" normalizeH="0" baseline="0" noProof="0" dirty="0">
              <a:ln>
                <a:noFill/>
              </a:ln>
              <a:solidFill>
                <a:prstClr val="black"/>
              </a:solidFill>
              <a:effectLst/>
              <a:uLnTx/>
              <a:uFillTx/>
              <a:latin typeface="Calibri"/>
              <a:ea typeface="+mn-ea"/>
              <a:cs typeface="+mn-cs"/>
            </a:endParaRPr>
          </a:p>
          <a:p>
            <a:pPr marL="0" marR="0" lvl="1" indent="0"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Ayrıca, </a:t>
            </a:r>
          </a:p>
          <a:p>
            <a:pPr marL="808038" marR="0" lvl="2" indent="-366713"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Adana (havaalanı)</a:t>
            </a:r>
          </a:p>
          <a:p>
            <a:pPr marL="808038" marR="0" lvl="2" indent="-366713" algn="l"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Samsun (liman) </a:t>
            </a:r>
          </a:p>
          <a:p>
            <a:pPr marL="342900" marR="0" lvl="0" indent="-342900" algn="l" defTabSz="914400" rtl="0" eaLnBrk="1" fontAlgn="auto" latinLnBrk="0" hangingPunct="1">
              <a:lnSpc>
                <a:spcPct val="100000"/>
              </a:lnSpc>
              <a:spcBef>
                <a:spcPct val="20000"/>
              </a:spcBef>
              <a:spcAft>
                <a:spcPts val="0"/>
              </a:spcAft>
              <a:buClr>
                <a:srgbClr val="FF0000"/>
              </a:buClr>
              <a:buSzTx/>
              <a:buFontTx/>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stratejik gürültü haritası </a:t>
            </a:r>
          </a:p>
          <a:p>
            <a:pPr marL="342900" marR="0" lvl="0" indent="-342900" algn="l" defTabSz="914400" rtl="0" eaLnBrk="1" fontAlgn="auto" latinLnBrk="0" hangingPunct="1">
              <a:lnSpc>
                <a:spcPct val="100000"/>
              </a:lnSpc>
              <a:spcBef>
                <a:spcPct val="20000"/>
              </a:spcBef>
              <a:spcAft>
                <a:spcPts val="0"/>
              </a:spcAft>
              <a:buClr>
                <a:srgbClr val="FF0000"/>
              </a:buClr>
              <a:buSzTx/>
              <a:buFontTx/>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hazırlanmıştır.</a:t>
            </a:r>
          </a:p>
        </p:txBody>
      </p:sp>
      <p:pic>
        <p:nvPicPr>
          <p:cNvPr id="5" name="Picture 5" descr="C:\Users\fusun.turan\Pictures\Adsı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1305" y="1219200"/>
            <a:ext cx="1661520" cy="25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srcRect/>
          <a:stretch>
            <a:fillRect/>
          </a:stretch>
        </p:blipFill>
        <p:spPr bwMode="auto">
          <a:xfrm>
            <a:off x="4356099" y="3777456"/>
            <a:ext cx="4608513" cy="2588419"/>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817195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1446212" y="1219200"/>
            <a:ext cx="7010400" cy="830997"/>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400" b="1" i="0" u="none" strike="noStrike" kern="1200" cap="none" spc="0" normalizeH="0" baseline="0" noProof="0" dirty="0">
                <a:ln>
                  <a:noFill/>
                </a:ln>
                <a:solidFill>
                  <a:srgbClr val="000000"/>
                </a:solidFill>
                <a:effectLst/>
                <a:uLnTx/>
                <a:uFillTx/>
                <a:latin typeface="Calibri"/>
                <a:ea typeface="+mn-ea"/>
                <a:cs typeface="+mn-cs"/>
              </a:rPr>
              <a:t>Pilot Alanlarda Gürültü Haritaları ve Eylem Planlarının Hazırlanması Çalışması</a:t>
            </a:r>
          </a:p>
        </p:txBody>
      </p:sp>
      <p:sp>
        <p:nvSpPr>
          <p:cNvPr id="5" name="Dikdörtgen 2"/>
          <p:cNvSpPr>
            <a:spLocks noChangeArrowheads="1"/>
          </p:cNvSpPr>
          <p:nvPr/>
        </p:nvSpPr>
        <p:spPr bwMode="auto">
          <a:xfrm>
            <a:off x="376687" y="1660856"/>
            <a:ext cx="8229600"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Adana, Samsun, Gaziantep, Erzurum, Edirne </a:t>
            </a:r>
            <a:r>
              <a:rPr kumimoji="0" lang="tr-TR" sz="2000" b="0" i="0" u="none" strike="noStrike" kern="1200" cap="none" spc="0" normalizeH="0" baseline="0" noProof="0" dirty="0">
                <a:ln>
                  <a:noFill/>
                </a:ln>
                <a:solidFill>
                  <a:prstClr val="black"/>
                </a:solidFill>
                <a:effectLst/>
                <a:uLnTx/>
                <a:uFillTx/>
                <a:latin typeface="Calibri"/>
                <a:ea typeface="+mn-ea"/>
                <a:cs typeface="+mn-cs"/>
              </a:rPr>
              <a:t>ilerinde seçilen pilot alanlarda karayolu,</a:t>
            </a:r>
          </a:p>
          <a:p>
            <a:pPr marL="400050" marR="0" lvl="1"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000" b="0"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 </a:t>
            </a:r>
            <a:r>
              <a:rPr kumimoji="0" lang="tr-TR" sz="2000" b="1" i="0" u="none" strike="noStrike" kern="1200" cap="none" spc="0" normalizeH="0" baseline="0" noProof="0" dirty="0">
                <a:ln>
                  <a:noFill/>
                </a:ln>
                <a:solidFill>
                  <a:prstClr val="black"/>
                </a:solidFill>
                <a:effectLst/>
                <a:uLnTx/>
                <a:uFillTx/>
                <a:latin typeface="Calibri"/>
                <a:ea typeface="+mn-ea"/>
                <a:cs typeface="+mn-cs"/>
              </a:rPr>
              <a:t>Antalya, Muğla, Nevşehir </a:t>
            </a:r>
            <a:r>
              <a:rPr kumimoji="0" lang="tr-TR" sz="2000" b="0" i="0" u="none" strike="noStrike" kern="1200" cap="none" spc="0" normalizeH="0" baseline="0" noProof="0" dirty="0">
                <a:ln>
                  <a:noFill/>
                </a:ln>
                <a:solidFill>
                  <a:prstClr val="black"/>
                </a:solidFill>
                <a:effectLst/>
                <a:uLnTx/>
                <a:uFillTx/>
                <a:latin typeface="Calibri"/>
                <a:ea typeface="+mn-ea"/>
                <a:cs typeface="+mn-cs"/>
              </a:rPr>
              <a:t>ilerinde seçilen pilot alanlarda eğlence yeri, </a:t>
            </a:r>
          </a:p>
          <a:p>
            <a:pPr marL="400050" marR="0" lvl="1"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İzmir-Aliağa</a:t>
            </a:r>
            <a:r>
              <a:rPr kumimoji="0" lang="tr-TR" sz="2000" b="0" i="0" u="none" strike="noStrike" kern="1200" cap="none" spc="0" normalizeH="0" baseline="0" noProof="0" dirty="0">
                <a:ln>
                  <a:noFill/>
                </a:ln>
                <a:solidFill>
                  <a:prstClr val="black"/>
                </a:solidFill>
                <a:effectLst/>
                <a:uLnTx/>
                <a:uFillTx/>
                <a:latin typeface="Calibri"/>
                <a:ea typeface="+mn-ea"/>
                <a:cs typeface="+mn-cs"/>
              </a:rPr>
              <a:t> da pilot alanda endüstri tesisleri,</a:t>
            </a:r>
          </a:p>
          <a:p>
            <a:pPr marL="400050" marR="0" lvl="1"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 </a:t>
            </a:r>
            <a:r>
              <a:rPr kumimoji="0" lang="tr-TR" sz="2000" b="1" i="0" u="none" strike="noStrike" kern="1200" cap="none" spc="0" normalizeH="0" baseline="0" noProof="0" dirty="0">
                <a:ln>
                  <a:noFill/>
                </a:ln>
                <a:solidFill>
                  <a:prstClr val="black"/>
                </a:solidFill>
                <a:effectLst/>
                <a:uLnTx/>
                <a:uFillTx/>
                <a:latin typeface="Calibri"/>
                <a:ea typeface="+mn-ea"/>
                <a:cs typeface="+mn-cs"/>
              </a:rPr>
              <a:t>Eskişehir</a:t>
            </a:r>
            <a:r>
              <a:rPr kumimoji="0" lang="tr-TR" sz="2000" b="0" i="0" u="none" strike="noStrike" kern="1200" cap="none" spc="0" normalizeH="0" baseline="0" noProof="0" dirty="0">
                <a:ln>
                  <a:noFill/>
                </a:ln>
                <a:solidFill>
                  <a:prstClr val="black"/>
                </a:solidFill>
                <a:effectLst/>
                <a:uLnTx/>
                <a:uFillTx/>
                <a:latin typeface="Calibri"/>
                <a:ea typeface="+mn-ea"/>
                <a:cs typeface="+mn-cs"/>
              </a:rPr>
              <a:t> ilinde seçilen pilot alanda demiryolu,</a:t>
            </a:r>
          </a:p>
          <a:p>
            <a:pPr marL="400050" marR="0" lvl="1"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just" defTabSz="914400" rtl="0" eaLnBrk="1" fontAlgn="auto" latinLnBrk="0" hangingPunct="1">
              <a:lnSpc>
                <a:spcPct val="100000"/>
              </a:lnSpc>
              <a:spcBef>
                <a:spcPct val="20000"/>
              </a:spcBef>
              <a:spcAft>
                <a:spcPts val="0"/>
              </a:spcAft>
              <a:buClr>
                <a:srgbClr val="FF0000"/>
              </a:buClr>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kaynağının </a:t>
            </a:r>
            <a:r>
              <a:rPr kumimoji="0" lang="tr-TR" sz="2000" b="1" i="0" u="none" strike="noStrike" kern="1200" cap="none" spc="0" normalizeH="0" baseline="0" noProof="0" dirty="0">
                <a:ln>
                  <a:noFill/>
                </a:ln>
                <a:solidFill>
                  <a:prstClr val="black"/>
                </a:solidFill>
                <a:effectLst/>
                <a:uLnTx/>
                <a:uFillTx/>
                <a:latin typeface="Calibri"/>
                <a:ea typeface="+mn-ea"/>
                <a:cs typeface="+mn-cs"/>
              </a:rPr>
              <a:t>gürültü haritaları </a:t>
            </a:r>
            <a:r>
              <a:rPr kumimoji="0" lang="tr-TR" sz="2000" b="0" i="0" u="none" strike="noStrike" kern="1200" cap="none" spc="0" normalizeH="0" baseline="0" noProof="0" dirty="0">
                <a:ln>
                  <a:noFill/>
                </a:ln>
                <a:solidFill>
                  <a:prstClr val="black"/>
                </a:solidFill>
                <a:effectLst/>
                <a:uLnTx/>
                <a:uFillTx/>
                <a:latin typeface="Calibri"/>
                <a:ea typeface="+mn-ea"/>
                <a:cs typeface="+mn-cs"/>
              </a:rPr>
              <a:t>belediyelerle işbirliği ve koordinasyon içinde </a:t>
            </a:r>
            <a:r>
              <a:rPr kumimoji="0" lang="tr-TR" sz="2000" b="1" i="0" u="none" strike="noStrike" kern="1200" cap="none" spc="0" normalizeH="0" baseline="0" noProof="0" dirty="0">
                <a:ln>
                  <a:noFill/>
                </a:ln>
                <a:solidFill>
                  <a:prstClr val="black"/>
                </a:solidFill>
                <a:effectLst/>
                <a:uLnTx/>
                <a:uFillTx/>
                <a:latin typeface="Calibri"/>
                <a:ea typeface="+mn-ea"/>
                <a:cs typeface="+mn-cs"/>
              </a:rPr>
              <a:t>hazırlanmıştır.</a:t>
            </a:r>
          </a:p>
          <a:p>
            <a:pPr marL="400050" marR="0" lvl="1"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200" b="1"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just"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Haritalama sonuçlarına göre problemli alanlar belirlenmiş, problemli alanlarda kısa, orta ve uzun vadede ne tür kontrol tedbirlerinin alınacağına dair </a:t>
            </a:r>
            <a:r>
              <a:rPr kumimoji="0" lang="tr-TR" sz="2000" b="1" i="0" u="none" strike="noStrike" kern="1200" cap="none" spc="0" normalizeH="0" baseline="0" noProof="0" dirty="0">
                <a:ln>
                  <a:noFill/>
                </a:ln>
                <a:solidFill>
                  <a:prstClr val="black"/>
                </a:solidFill>
                <a:effectLst/>
                <a:uLnTx/>
                <a:uFillTx/>
                <a:latin typeface="Calibri"/>
                <a:ea typeface="+mn-ea"/>
                <a:cs typeface="+mn-cs"/>
              </a:rPr>
              <a:t>eylem planı hazırlama çalışmaları yürütülmüştür.  </a:t>
            </a:r>
          </a:p>
        </p:txBody>
      </p:sp>
      <p:pic>
        <p:nvPicPr>
          <p:cNvPr id="6" name="Picture 2"/>
          <p:cNvPicPr>
            <a:picLocks noChangeAspect="1" noChangeArrowheads="1"/>
          </p:cNvPicPr>
          <p:nvPr/>
        </p:nvPicPr>
        <p:blipFill>
          <a:blip r:embed="rId4"/>
          <a:srcRect/>
          <a:stretch>
            <a:fillRect/>
          </a:stretch>
        </p:blipFill>
        <p:spPr bwMode="auto">
          <a:xfrm>
            <a:off x="6551612" y="3124200"/>
            <a:ext cx="2514600" cy="16764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76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Belediyeler Birl\Ekran Alıntısı-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264" y="1464354"/>
            <a:ext cx="3832548" cy="509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2"/>
          <p:cNvSpPr>
            <a:spLocks noChangeArrowheads="1"/>
          </p:cNvSpPr>
          <p:nvPr/>
        </p:nvSpPr>
        <p:spPr bwMode="auto">
          <a:xfrm>
            <a:off x="836612" y="17526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C00000"/>
                </a:solidFill>
                <a:effectLst/>
                <a:uLnTx/>
                <a:uFillTx/>
                <a:latin typeface="Calibri"/>
                <a:ea typeface="+mn-ea"/>
                <a:cs typeface="+mn-cs"/>
              </a:rPr>
              <a:t>Gürültü Azaltım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C00000"/>
                </a:solidFill>
                <a:effectLst/>
                <a:uLnTx/>
                <a:uFillTx/>
                <a:latin typeface="Calibri"/>
                <a:ea typeface="+mn-ea"/>
                <a:cs typeface="+mn-cs"/>
              </a:rPr>
              <a:t>Tedbirleri Kataloğu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00"/>
                </a:solidFill>
                <a:effectLst/>
                <a:uLnTx/>
                <a:uFillTx/>
                <a:latin typeface="Calibri"/>
                <a:ea typeface="+mn-ea"/>
                <a:cs typeface="+mn-cs"/>
              </a:rPr>
              <a:t>Gürültü kaynakları için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00"/>
                </a:solidFill>
                <a:effectLst/>
                <a:uLnTx/>
                <a:uFillTx/>
                <a:latin typeface="Calibri"/>
                <a:ea typeface="+mn-ea"/>
                <a:cs typeface="+mn-cs"/>
              </a:rPr>
              <a:t>çok sayıda olası azaltım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00"/>
                </a:solidFill>
                <a:effectLst/>
                <a:uLnTx/>
                <a:uFillTx/>
                <a:latin typeface="Calibri"/>
                <a:ea typeface="+mn-ea"/>
                <a:cs typeface="+mn-cs"/>
              </a:rPr>
              <a:t>önlemi mevcuttur.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266682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1251801" y="1303052"/>
            <a:ext cx="7696201" cy="769441"/>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0000"/>
                </a:solidFill>
                <a:effectLst/>
                <a:uLnTx/>
                <a:uFillTx/>
                <a:latin typeface="Arial"/>
                <a:ea typeface="+mn-ea"/>
                <a:cs typeface="+mn-cs"/>
              </a:rPr>
              <a:t>III- </a:t>
            </a:r>
            <a:r>
              <a:rPr kumimoji="0" lang="tr-TR" sz="2200" b="1" i="0" u="sng" strike="noStrike" kern="1200" cap="none" spc="0" normalizeH="0" baseline="0" noProof="0" dirty="0">
                <a:ln>
                  <a:noFill/>
                </a:ln>
                <a:solidFill>
                  <a:srgbClr val="000000"/>
                </a:solidFill>
                <a:effectLst/>
                <a:uLnTx/>
                <a:uFillTx/>
                <a:latin typeface="Arial"/>
                <a:ea typeface="+mn-ea"/>
                <a:cs typeface="+mn-cs"/>
              </a:rPr>
              <a:t>Yerleşim Alanlarının Stratejik Gürültü Haritalarının Hazırlanması Projesi (Mart-Aralık 2015)</a:t>
            </a:r>
          </a:p>
        </p:txBody>
      </p:sp>
      <p:sp>
        <p:nvSpPr>
          <p:cNvPr id="5" name="Dikdörtgen 4"/>
          <p:cNvSpPr/>
          <p:nvPr/>
        </p:nvSpPr>
        <p:spPr>
          <a:xfrm>
            <a:off x="804790" y="1828800"/>
            <a:ext cx="8353425" cy="4832092"/>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Proje ile; </a:t>
            </a:r>
            <a:r>
              <a:rPr kumimoji="0" lang="tr-TR" sz="2400" b="1" i="0" u="none" strike="noStrike" kern="1200" cap="none" spc="0" normalizeH="0" baseline="0" noProof="0" dirty="0">
                <a:ln>
                  <a:noFill/>
                </a:ln>
                <a:solidFill>
                  <a:prstClr val="black"/>
                </a:solidFill>
                <a:effectLst/>
                <a:uLnTx/>
                <a:uFillTx/>
                <a:latin typeface="Calibri"/>
                <a:ea typeface="+mn-ea"/>
                <a:cs typeface="+mn-cs"/>
              </a:rPr>
              <a:t>Adana, Gaziantep, Manisa, Kayseri, Samsun, Balıkesir, Kahramanmaraş, Sakarya, Eskişehir, Erzurum, Trabzon, Sivas, Adıyaman, Elazığ ve Mersin</a:t>
            </a:r>
            <a:r>
              <a:rPr kumimoji="0" lang="tr-TR" sz="2400" b="0" i="0" u="none" strike="noStrike" kern="1200" cap="none" spc="0" normalizeH="0" baseline="0" noProof="0" dirty="0">
                <a:ln>
                  <a:noFill/>
                </a:ln>
                <a:solidFill>
                  <a:prstClr val="black"/>
                </a:solidFill>
                <a:effectLst/>
                <a:uLnTx/>
                <a:uFillTx/>
                <a:latin typeface="Calibri"/>
                <a:ea typeface="+mn-ea"/>
                <a:cs typeface="+mn-cs"/>
              </a:rPr>
              <a:t> illerinin yerleşim alanlarında bulunan;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Karayolları</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Demiryolları</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Endüstri tesisleri,</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Eğlence yerlerinin, </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charset="0"/>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stratejik gürültü haritası</a:t>
            </a:r>
          </a:p>
          <a:p>
            <a:pPr marL="342900" marR="0" lvl="0" indent="-342900" algn="just" defTabSz="914400" rtl="0" eaLnBrk="1" fontAlgn="auto" latinLnBrk="0" hangingPunct="1">
              <a:lnSpc>
                <a:spcPct val="100000"/>
              </a:lnSpc>
              <a:spcBef>
                <a:spcPts val="0"/>
              </a:spcBef>
              <a:spcAft>
                <a:spcPts val="0"/>
              </a:spcAft>
              <a:buClrTx/>
              <a:buSzTx/>
              <a:buFont typeface="Arial" charset="0"/>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hazırlanmıştır. </a:t>
            </a: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sim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81" y="3288252"/>
            <a:ext cx="49164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0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a:spLocks noChangeArrowheads="1"/>
          </p:cNvSpPr>
          <p:nvPr/>
        </p:nvSpPr>
        <p:spPr bwMode="auto">
          <a:xfrm>
            <a:off x="1711110" y="1202416"/>
            <a:ext cx="6486525" cy="523875"/>
          </a:xfrm>
          <a:prstGeom prst="rect">
            <a:avLst/>
          </a:prstGeom>
          <a:solidFill>
            <a:schemeClr val="accent1">
              <a:lumMod val="20000"/>
              <a:lumOff val="80000"/>
            </a:schemeClr>
          </a:solidFill>
          <a:ln>
            <a:noFill/>
          </a:ln>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A50021"/>
                </a:solidFill>
                <a:effectLst/>
                <a:uLnTx/>
                <a:uFillTx/>
                <a:latin typeface="Calibri" pitchFamily="34" charset="0"/>
                <a:ea typeface="+mn-ea"/>
                <a:cs typeface="+mn-cs"/>
              </a:rPr>
              <a:t>Türkiye’de  Gürültü Haritalama Çalışmaları</a:t>
            </a:r>
          </a:p>
        </p:txBody>
      </p:sp>
      <p:sp>
        <p:nvSpPr>
          <p:cNvPr id="5" name="Dikdörtgen 3"/>
          <p:cNvSpPr>
            <a:spLocks noChangeArrowheads="1"/>
          </p:cNvSpPr>
          <p:nvPr/>
        </p:nvSpPr>
        <p:spPr bwMode="auto">
          <a:xfrm>
            <a:off x="709612" y="1726291"/>
            <a:ext cx="42418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1" indent="-342900" algn="just" defTabSz="914400" rtl="0" eaLnBrk="1" fontAlgn="auto" latinLnBrk="0" hangingPunct="1">
              <a:lnSpc>
                <a:spcPct val="100000"/>
              </a:lnSpc>
              <a:spcBef>
                <a:spcPct val="20000"/>
              </a:spcBef>
              <a:spcAft>
                <a:spcPts val="0"/>
              </a:spcAft>
              <a:buClrTx/>
              <a:buSzTx/>
              <a:buFontTx/>
              <a:buNone/>
              <a:tabLst/>
              <a:defRPr/>
            </a:pPr>
            <a:r>
              <a:rPr kumimoji="0" lang="tr-TR" sz="2000" b="1" i="0" u="sng" strike="noStrike" kern="1200" cap="none" spc="0" normalizeH="0" baseline="0" noProof="0" dirty="0">
                <a:ln>
                  <a:noFill/>
                </a:ln>
                <a:solidFill>
                  <a:srgbClr val="002060"/>
                </a:solidFill>
                <a:effectLst/>
                <a:uLnTx/>
                <a:uFillTx/>
                <a:latin typeface="Arial" pitchFamily="34" charset="0"/>
                <a:ea typeface="+mn-ea"/>
                <a:cs typeface="+mn-cs"/>
              </a:rPr>
              <a:t>YERLEŞİM ALANLARI</a:t>
            </a:r>
          </a:p>
          <a:p>
            <a:pPr marL="342900" marR="0" lvl="1" indent="-342900" algn="just" defTabSz="914400" rtl="0" eaLnBrk="1" fontAlgn="auto" latinLnBrk="0" hangingPunct="1">
              <a:lnSpc>
                <a:spcPct val="100000"/>
              </a:lnSpc>
              <a:spcBef>
                <a:spcPct val="20000"/>
              </a:spcBef>
              <a:spcAft>
                <a:spcPts val="0"/>
              </a:spcAft>
              <a:buClrTx/>
              <a:buSzTx/>
              <a:buFont typeface="Wingdings" pitchFamily="2" charset="2"/>
              <a:buChar char="q"/>
              <a:tabLst/>
              <a:defRPr/>
            </a:pPr>
            <a:r>
              <a:rPr kumimoji="0" lang="tr-TR" sz="2200" b="1" i="0" u="none" strike="noStrike" kern="1200" cap="none" spc="0" normalizeH="0" baseline="0" noProof="0" dirty="0">
                <a:ln>
                  <a:noFill/>
                </a:ln>
                <a:solidFill>
                  <a:prstClr val="black"/>
                </a:solidFill>
                <a:effectLst/>
                <a:uLnTx/>
                <a:uFillTx/>
                <a:latin typeface="Arial" pitchFamily="34" charset="0"/>
                <a:ea typeface="+mn-ea"/>
                <a:cs typeface="+mn-cs"/>
              </a:rPr>
              <a:t>Antalya, Malatya ve Konya  </a:t>
            </a:r>
            <a:r>
              <a:rPr kumimoji="0" lang="tr-TR" sz="2200" b="0" i="0" u="none" strike="noStrike" kern="1200" cap="none" spc="0" normalizeH="0" baseline="0" noProof="0" dirty="0">
                <a:ln>
                  <a:noFill/>
                </a:ln>
                <a:solidFill>
                  <a:prstClr val="black"/>
                </a:solidFill>
                <a:effectLst/>
                <a:uLnTx/>
                <a:uFillTx/>
                <a:latin typeface="Arial" pitchFamily="34" charset="0"/>
                <a:ea typeface="+mn-ea"/>
                <a:cs typeface="+mn-cs"/>
              </a:rPr>
              <a:t>illerinin şehirleşmiş alanları için stratejik gürültü haritaları ilgili büyükşehir belediye başkanlıklarınca hazırlatılmıştır. </a:t>
            </a: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73" y="4225016"/>
            <a:ext cx="4572000" cy="251904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srcRect/>
          <a:stretch>
            <a:fillRect/>
          </a:stretch>
        </p:blipFill>
        <p:spPr bwMode="auto">
          <a:xfrm>
            <a:off x="5103811" y="1749748"/>
            <a:ext cx="4319587" cy="23907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 name="Picture 4"/>
          <p:cNvPicPr>
            <a:picLocks noChangeAspect="1" noChangeArrowheads="1"/>
          </p:cNvPicPr>
          <p:nvPr/>
        </p:nvPicPr>
        <p:blipFill>
          <a:blip r:embed="rId6"/>
          <a:srcRect/>
          <a:stretch>
            <a:fillRect/>
          </a:stretch>
        </p:blipFill>
        <p:spPr bwMode="auto">
          <a:xfrm>
            <a:off x="5106773" y="4225016"/>
            <a:ext cx="4319587" cy="2532971"/>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413044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4687" y="2536737"/>
            <a:ext cx="85534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Nuray HÜSMEN</a:t>
            </a:r>
            <a:endParaRPr kumimoji="0" lang="tr-TR" sz="5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179512" y="3199214"/>
            <a:ext cx="75438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ÇŞB Çevresel Gürültü ve Titreşim Yönetimi Şube Müdürlüğü</a:t>
            </a: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Rectangle 4"/>
          <p:cNvSpPr/>
          <p:nvPr/>
        </p:nvSpPr>
        <p:spPr>
          <a:xfrm>
            <a:off x="-1" y="4721661"/>
            <a:ext cx="9902825" cy="2136339"/>
          </a:xfrm>
          <a:prstGeom prst="rect">
            <a:avLst/>
          </a:prstGeom>
          <a:solidFill>
            <a:srgbClr val="64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282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5"/>
          <p:cNvSpPr>
            <a:spLocks noChangeArrowheads="1"/>
          </p:cNvSpPr>
          <p:nvPr/>
        </p:nvSpPr>
        <p:spPr bwMode="auto">
          <a:xfrm>
            <a:off x="1813564" y="1202416"/>
            <a:ext cx="6486525" cy="523875"/>
          </a:xfrm>
          <a:prstGeom prst="rect">
            <a:avLst/>
          </a:prstGeom>
          <a:solidFill>
            <a:schemeClr val="accent1">
              <a:lumMod val="20000"/>
              <a:lumOff val="80000"/>
            </a:schemeClr>
          </a:solidFill>
          <a:ln>
            <a:noFill/>
          </a:ln>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A50021"/>
                </a:solidFill>
                <a:effectLst/>
                <a:uLnTx/>
                <a:uFillTx/>
                <a:latin typeface="Calibri" pitchFamily="34" charset="0"/>
                <a:ea typeface="+mn-ea"/>
                <a:cs typeface="+mn-cs"/>
              </a:rPr>
              <a:t>Türkiye’de  Gürültü Haritalama Çalışmaları</a:t>
            </a:r>
          </a:p>
        </p:txBody>
      </p:sp>
      <p:sp>
        <p:nvSpPr>
          <p:cNvPr id="5" name="Metin kutusu 2"/>
          <p:cNvSpPr txBox="1">
            <a:spLocks noChangeArrowheads="1"/>
          </p:cNvSpPr>
          <p:nvPr/>
        </p:nvSpPr>
        <p:spPr bwMode="auto">
          <a:xfrm>
            <a:off x="909482" y="1586567"/>
            <a:ext cx="8294687"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A50021"/>
                </a:solidFill>
                <a:effectLst/>
                <a:uLnTx/>
                <a:uFillTx/>
                <a:latin typeface="Calibri" pitchFamily="34" charset="0"/>
                <a:ea typeface="ＭＳ Ｐゴシック" pitchFamily="34" charset="-128"/>
                <a:cs typeface="+mn-cs"/>
              </a:rPr>
              <a:t>HAVAALANI GÜRÜLTÜ HARİTALARI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İstanbul Atatürk, Ankara Esenboğa, Antalya, İzmir Adnan Menderes, Kayseri, Kahramanmaraş, Batman ve Van Ferit Melen, Elazığ, Erzurum, Diyarbakır, Sivas Nuri Demirağ, Balıkesir, Trabzon, Gaziantep, Adıyaman, Samsun Çarşamba, Balıkesir Koca Seyit, Konya, Kocaeli Cengiz Topel, İstanbul Sabiha Gökçen, Adana, Amasya Merzifon, Hatay, Muğla Dalaman, Muğla Milas Bodrum, Nevşehir Kapadokya, Şanlıurfa GAP, Tokat Havalimanlarının stratejik gürültü haritası hazırlanmıştır.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4572000"/>
            <a:ext cx="3429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2" y="4572000"/>
            <a:ext cx="306863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40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3"/>
          <p:cNvSpPr>
            <a:spLocks noChangeArrowheads="1"/>
          </p:cNvSpPr>
          <p:nvPr/>
        </p:nvSpPr>
        <p:spPr bwMode="auto">
          <a:xfrm>
            <a:off x="1446212" y="1219200"/>
            <a:ext cx="7086600" cy="892552"/>
          </a:xfrm>
          <a:prstGeom prst="rect">
            <a:avLst/>
          </a:prstGeom>
          <a:solidFill>
            <a:schemeClr val="accent1">
              <a:lumMod val="20000"/>
              <a:lumOff val="80000"/>
            </a:schemeClr>
          </a:solidFill>
          <a:ln>
            <a:noFill/>
          </a:ln>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A50021"/>
                </a:solidFill>
                <a:effectLst/>
                <a:uLnTx/>
                <a:uFillTx/>
                <a:latin typeface="Calibri" pitchFamily="34" charset="0"/>
                <a:ea typeface="+mn-ea"/>
                <a:cs typeface="+mn-cs"/>
              </a:rPr>
              <a:t>Türkiye’de  Gürültü Haritalama Çalışmaları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A50021"/>
                </a:solidFill>
                <a:effectLst/>
                <a:uLnTx/>
                <a:uFillTx/>
                <a:latin typeface="Calibri" pitchFamily="34" charset="0"/>
                <a:ea typeface="+mn-ea"/>
                <a:cs typeface="+mn-cs"/>
              </a:rPr>
              <a:t>ANA KARAYOLU GÜRÜLTÜ HARİTALARI</a:t>
            </a:r>
          </a:p>
        </p:txBody>
      </p:sp>
      <p:sp>
        <p:nvSpPr>
          <p:cNvPr id="5" name="Dikdörtgen 2"/>
          <p:cNvSpPr>
            <a:spLocks noChangeArrowheads="1"/>
          </p:cNvSpPr>
          <p:nvPr/>
        </p:nvSpPr>
        <p:spPr bwMode="auto">
          <a:xfrm>
            <a:off x="672389" y="1981200"/>
            <a:ext cx="63309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Ankara- Kırıkkale Devlet Yolu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Ankara- İstanbul Yolu Ayaş Ayrımı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Bursa- Yalova Devlet Yolu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Bursa- Eskişehir Devlet Yolu (Bursa- İnegöl Arası)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Bursa- Balıkesir Devlet Yolu (Karacabey- Mustafa Kemal Paşa Arası)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Bursa- Mudanya Devlet Yolu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Bursa- Karacabey Devlet Yolu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Bandırma- Karacabey Devlet Yolu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Gümüşova- Gerede Anadolu Otoyolu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 Aliağa Devlet Yolu (</a:t>
            </a:r>
            <a:r>
              <a:rPr kumimoji="0" lang="tr-TR" sz="2000" b="1" i="0" u="none" strike="noStrike" kern="1200" cap="none" spc="0" normalizeH="0" baseline="0" noProof="0" dirty="0" err="1">
                <a:ln>
                  <a:noFill/>
                </a:ln>
                <a:solidFill>
                  <a:prstClr val="black"/>
                </a:solidFill>
                <a:effectLst/>
                <a:uLnTx/>
                <a:uFillTx/>
                <a:latin typeface="Calibri"/>
                <a:ea typeface="+mn-ea"/>
                <a:cs typeface="+mn-cs"/>
              </a:rPr>
              <a:t>Mememen</a:t>
            </a:r>
            <a:r>
              <a:rPr kumimoji="0" lang="tr-TR" sz="2000" b="1" i="0" u="none" strike="noStrike" kern="1200" cap="none" spc="0" normalizeH="0" baseline="0" noProof="0" dirty="0">
                <a:ln>
                  <a:noFill/>
                </a:ln>
                <a:solidFill>
                  <a:prstClr val="black"/>
                </a:solidFill>
                <a:effectLst/>
                <a:uLnTx/>
                <a:uFillTx/>
                <a:latin typeface="Calibri"/>
                <a:ea typeface="+mn-ea"/>
                <a:cs typeface="+mn-cs"/>
              </a:rPr>
              <a:t>- Aliağa Kesimi)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 Çeşme Otoyolu (Narlıdere- Güzelbahçe Kesimi)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 Aydın Otoyolu (Buca- </a:t>
            </a:r>
            <a:r>
              <a:rPr kumimoji="0" lang="tr-TR" sz="2000" b="1" i="0" u="none" strike="noStrike" kern="1200" cap="none" spc="0" normalizeH="0" baseline="0" noProof="0" dirty="0" err="1">
                <a:ln>
                  <a:noFill/>
                </a:ln>
                <a:solidFill>
                  <a:prstClr val="black"/>
                </a:solidFill>
                <a:effectLst/>
                <a:uLnTx/>
                <a:uFillTx/>
                <a:latin typeface="Calibri"/>
                <a:ea typeface="+mn-ea"/>
                <a:cs typeface="+mn-cs"/>
              </a:rPr>
              <a:t>Belevi</a:t>
            </a:r>
            <a:r>
              <a:rPr kumimoji="0" lang="tr-TR" sz="2000" b="1" i="0" u="none" strike="noStrike" kern="1200" cap="none" spc="0" normalizeH="0" baseline="0" noProof="0" dirty="0">
                <a:ln>
                  <a:noFill/>
                </a:ln>
                <a:solidFill>
                  <a:prstClr val="black"/>
                </a:solidFill>
                <a:effectLst/>
                <a:uLnTx/>
                <a:uFillTx/>
                <a:latin typeface="Calibri"/>
                <a:ea typeface="+mn-ea"/>
                <a:cs typeface="+mn-cs"/>
              </a:rPr>
              <a:t> Kesimi)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 Çevre Yolu (Balçova- Karabağlar Kesimi)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İzmir- Turgutlu Devlet Yolu (İzmir- Turgutlu Kesimi)</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481" y="2895600"/>
            <a:ext cx="299272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346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a:spLocks noChangeArrowheads="1"/>
          </p:cNvSpPr>
          <p:nvPr/>
        </p:nvSpPr>
        <p:spPr bwMode="auto">
          <a:xfrm>
            <a:off x="2321951" y="1244025"/>
            <a:ext cx="5500224" cy="584775"/>
          </a:xfrm>
          <a:prstGeom prst="rect">
            <a:avLst/>
          </a:prstGeom>
          <a:solidFill>
            <a:schemeClr val="accent1">
              <a:lumMod val="20000"/>
              <a:lumOff val="80000"/>
            </a:schemeClr>
          </a:solidFill>
          <a:ln>
            <a:noFill/>
          </a:ln>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A50021"/>
                </a:solidFill>
                <a:effectLst/>
                <a:uLnTx/>
                <a:uFillTx/>
                <a:latin typeface="Calibri" pitchFamily="34" charset="0"/>
                <a:ea typeface="+mn-ea"/>
                <a:cs typeface="+mn-cs"/>
              </a:rPr>
              <a:t>EYLEM PLANLARI ÇALIŞMALARI</a:t>
            </a:r>
          </a:p>
        </p:txBody>
      </p:sp>
      <p:sp>
        <p:nvSpPr>
          <p:cNvPr id="5" name="Dikdörtgen 4"/>
          <p:cNvSpPr>
            <a:spLocks noChangeArrowheads="1"/>
          </p:cNvSpPr>
          <p:nvPr/>
        </p:nvSpPr>
        <p:spPr bwMode="auto">
          <a:xfrm>
            <a:off x="1153318" y="1828800"/>
            <a:ext cx="7760494" cy="34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ct val="20000"/>
              </a:spcBef>
              <a:spcAft>
                <a:spcPts val="0"/>
              </a:spcAft>
              <a:buClr>
                <a:srgbClr val="FF0000"/>
              </a:buClr>
              <a:buSzTx/>
              <a:buFontTx/>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İstanbul,</a:t>
            </a:r>
            <a:r>
              <a:rPr kumimoji="0" lang="tr-TR" sz="2400" b="0" i="0" u="none" strike="noStrike" kern="1200" cap="none" spc="0" normalizeH="0" baseline="0" noProof="0" dirty="0">
                <a:ln>
                  <a:noFill/>
                </a:ln>
                <a:solidFill>
                  <a:prstClr val="black"/>
                </a:solidFill>
                <a:effectLst/>
                <a:uLnTx/>
                <a:uFillTx/>
                <a:latin typeface="Calibri"/>
                <a:ea typeface="+mn-ea"/>
                <a:cs typeface="+mn-cs"/>
              </a:rPr>
              <a:t> </a:t>
            </a:r>
            <a:r>
              <a:rPr kumimoji="0" lang="tr-TR" sz="2400" b="1" i="0" u="none" strike="noStrike" kern="1200" cap="none" spc="0" normalizeH="0" baseline="0" noProof="0" dirty="0">
                <a:ln>
                  <a:noFill/>
                </a:ln>
                <a:solidFill>
                  <a:prstClr val="black"/>
                </a:solidFill>
                <a:effectLst/>
                <a:uLnTx/>
                <a:uFillTx/>
                <a:latin typeface="Calibri"/>
                <a:ea typeface="+mn-ea"/>
                <a:cs typeface="+mn-cs"/>
              </a:rPr>
              <a:t>Mersin ve Manisa</a:t>
            </a:r>
            <a:r>
              <a:rPr kumimoji="0" lang="tr-TR" sz="2400" b="0" i="0" u="none" strike="noStrike" kern="1200" cap="none" spc="0" normalizeH="0" baseline="0" noProof="0" dirty="0">
                <a:ln>
                  <a:noFill/>
                </a:ln>
                <a:solidFill>
                  <a:prstClr val="black"/>
                </a:solidFill>
                <a:effectLst/>
                <a:uLnTx/>
                <a:uFillTx/>
                <a:latin typeface="Calibri"/>
                <a:ea typeface="+mn-ea"/>
                <a:cs typeface="+mn-cs"/>
              </a:rPr>
              <a:t> İllerinin Eylem Planları çalışmaları ilgili Büyükşehir Belediye Başkanlıkları tarafından  başlatılmış ve devam etmektedir. </a:t>
            </a:r>
          </a:p>
          <a:p>
            <a:pPr marL="0" marR="0" lvl="0"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
                <a:srgbClr val="FF0000"/>
              </a:buClr>
              <a:buSzTx/>
              <a:buFontTx/>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mn-cs"/>
              </a:rPr>
              <a:t>Diyarbakır</a:t>
            </a:r>
            <a:r>
              <a:rPr kumimoji="0" lang="tr-TR" sz="2400" b="0" i="0" u="none" strike="noStrike" kern="1200" cap="none" spc="0" normalizeH="0" baseline="0" noProof="0" dirty="0">
                <a:ln>
                  <a:noFill/>
                </a:ln>
                <a:solidFill>
                  <a:prstClr val="black"/>
                </a:solidFill>
                <a:effectLst/>
                <a:uLnTx/>
                <a:uFillTx/>
                <a:latin typeface="Calibri"/>
                <a:ea typeface="+mn-ea"/>
                <a:cs typeface="+mn-cs"/>
              </a:rPr>
              <a:t> İlinin stratejik gürültü haritası çalışmaları ile </a:t>
            </a:r>
            <a:r>
              <a:rPr kumimoji="0" lang="tr-TR" sz="2400" b="1" i="0" u="none" strike="noStrike" kern="1200" cap="none" spc="0" normalizeH="0" baseline="0" noProof="0" dirty="0">
                <a:ln>
                  <a:noFill/>
                </a:ln>
                <a:solidFill>
                  <a:prstClr val="black"/>
                </a:solidFill>
                <a:effectLst/>
                <a:uLnTx/>
                <a:uFillTx/>
                <a:latin typeface="Calibri"/>
                <a:ea typeface="+mn-ea"/>
                <a:cs typeface="+mn-cs"/>
              </a:rPr>
              <a:t>Bolu</a:t>
            </a:r>
            <a:r>
              <a:rPr kumimoji="0" lang="tr-TR" sz="2400" b="0" i="0" u="none" strike="noStrike" kern="1200" cap="none" spc="0" normalizeH="0" baseline="0" noProof="0" dirty="0">
                <a:ln>
                  <a:noFill/>
                </a:ln>
                <a:solidFill>
                  <a:prstClr val="black"/>
                </a:solidFill>
                <a:effectLst/>
                <a:uLnTx/>
                <a:uFillTx/>
                <a:latin typeface="Calibri"/>
                <a:ea typeface="+mn-ea"/>
                <a:cs typeface="+mn-cs"/>
              </a:rPr>
              <a:t> İline ait gürültü haritaları ve eylem planları çalışmaları da ilgili Büyükşehir Belediye Başkanlıkları tarafından başlatılmıştır. </a:t>
            </a:r>
          </a:p>
          <a:p>
            <a:pPr marL="0" marR="0" lvl="0"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
                <a:srgbClr val="FF0000"/>
              </a:buClr>
              <a:buSzTx/>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C:\Users\nuray.husmen\Deskto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318" y="4419600"/>
            <a:ext cx="776049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33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txBox="1">
            <a:spLocks/>
          </p:cNvSpPr>
          <p:nvPr/>
        </p:nvSpPr>
        <p:spPr>
          <a:xfrm>
            <a:off x="1217612" y="1752600"/>
            <a:ext cx="7772400" cy="3962400"/>
          </a:xfrm>
          <a:prstGeom prst="rect">
            <a:avLst/>
          </a:prstGeom>
          <a:solidFill>
            <a:srgbClr val="69D8FF"/>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32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32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3200" b="1" i="0" u="none" strike="noStrike" kern="0" cap="none" spc="0" normalizeH="0" baseline="0" noProof="0" dirty="0">
                <a:ln>
                  <a:noFill/>
                </a:ln>
                <a:solidFill>
                  <a:srgbClr val="C00000"/>
                </a:solidFill>
                <a:effectLst/>
                <a:uLnTx/>
                <a:uFillTx/>
                <a:latin typeface="Calibri"/>
                <a:ea typeface="+mj-ea"/>
                <a:cs typeface="+mj-cs"/>
              </a:rPr>
              <a:t>ÇEVRESEL GÜRÜLTÜ EĞİTİM PROGRAMLARI</a:t>
            </a:r>
            <a:endParaRPr kumimoji="0" lang="tr-TR" altLang="tr-TR" sz="3200" b="1" i="0" u="none" strike="noStrike" kern="0" cap="none" spc="0" normalizeH="0" baseline="0" noProof="0" dirty="0">
              <a:ln>
                <a:noFill/>
              </a:ln>
              <a:solidFill>
                <a:srgbClr val="C00000"/>
              </a:solidFill>
              <a:effectLst/>
              <a:uLnTx/>
              <a:uFillTx/>
              <a:latin typeface="Calibri"/>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2061851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621506" y="1371600"/>
            <a:ext cx="8659812" cy="5111750"/>
          </a:xfrm>
          <a:prstGeom prst="rect">
            <a:avLst/>
          </a:prstGeom>
          <a:solidFill>
            <a:schemeClr val="tx2">
              <a:lumMod val="20000"/>
              <a:lumOff val="80000"/>
            </a:schemeClr>
          </a:solidFill>
          <a:ln>
            <a:noFill/>
          </a:ln>
          <a:effectLs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104265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780711" y="1295400"/>
            <a:ext cx="8513763" cy="523875"/>
          </a:xfrm>
          <a:prstGeom prst="rect">
            <a:avLst/>
          </a:prstGeom>
          <a:solidFill>
            <a:schemeClr val="accent1">
              <a:lumMod val="20000"/>
              <a:lumOff val="80000"/>
            </a:schemeClr>
          </a:solidFill>
          <a:ln>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Calibri"/>
                <a:ea typeface="+mn-ea"/>
                <a:cs typeface="ＭＳ Ｐゴシック" charset="0"/>
              </a:rPr>
              <a:t>Çevresel Gürültü Yönetimi İçin Sertifika Programları</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11" y="1819275"/>
            <a:ext cx="8523778"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42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75" descr="C:\Users\nuray.husmen\Desktop\Ekran Alıntısı-ıı.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2" y="1214652"/>
            <a:ext cx="84582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25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a:spLocks noChangeArrowheads="1"/>
          </p:cNvSpPr>
          <p:nvPr/>
        </p:nvSpPr>
        <p:spPr bwMode="auto">
          <a:xfrm>
            <a:off x="1141412" y="1967643"/>
            <a:ext cx="8522790" cy="4782848"/>
          </a:xfrm>
          <a:prstGeom prst="rect">
            <a:avLst/>
          </a:prstGeom>
          <a:solidFill>
            <a:schemeClr val="accent1">
              <a:lumMod val="20000"/>
              <a:lumOff val="80000"/>
            </a:schemeClr>
          </a:solidFill>
          <a:ln>
            <a:noFill/>
          </a:ln>
          <a:extLst/>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Çevre   İznine tabi tesisler için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Akustik Rapor  Formatı </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tr-TR" altLang="tr-TR" sz="9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Çevre iznine tabi olmayan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faaliyetler için Çevresel Gürültü</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Seviyesi Değerlendirme Raporu</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Formatı</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tr-TR" altLang="tr-TR" sz="9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Planlanan  faaliyetler için Akustik</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Rapor Formatı</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tr-TR" altLang="tr-TR" sz="9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20000"/>
              </a:lnSpc>
              <a:spcBef>
                <a:spcPts val="0"/>
              </a:spcBef>
              <a:spcAft>
                <a:spcPts val="0"/>
              </a:spcAft>
              <a:buClrTx/>
              <a:buSzTx/>
              <a:buFont typeface="Wingdings" pitchFamily="2" charset="2"/>
              <a:buChar char="Ø"/>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Çevresel gürültü ölçümüne</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yönelik “Çevresel Gürültü Ölçüm ve Değerlendirme</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srgbClr val="000000"/>
                </a:solidFill>
                <a:effectLst/>
                <a:uLnTx/>
                <a:uFillTx/>
                <a:latin typeface="Calibri"/>
                <a:ea typeface="+mn-ea"/>
                <a:cs typeface="+mn-cs"/>
              </a:rPr>
              <a:t>   Kılavuzu” hazırlanmıştır.</a:t>
            </a:r>
          </a:p>
        </p:txBody>
      </p:sp>
      <p:pic>
        <p:nvPicPr>
          <p:cNvPr id="5" name="Picture 2" descr="C:\Users\hp\Desktop\91405773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2400328"/>
            <a:ext cx="73164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gurultu.cevreorman.gov.tr/gurultu/Images/Sagiconlar/kilavuz_csb.JPG">
            <a:hlinkClick r:id="rId5" tooltip="Çevresel Gürültü Ölçüm ve Değerlendirme Kılavuzu"/>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377" y="1967643"/>
            <a:ext cx="2663825" cy="409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1"/>
          <p:cNvSpPr>
            <a:spLocks noChangeArrowheads="1"/>
          </p:cNvSpPr>
          <p:nvPr/>
        </p:nvSpPr>
        <p:spPr bwMode="auto">
          <a:xfrm>
            <a:off x="716979" y="1149156"/>
            <a:ext cx="89831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srgbClr val="C00000"/>
                </a:solidFill>
                <a:effectLst/>
                <a:uLnTx/>
                <a:uFillTx/>
                <a:latin typeface="Calibri"/>
                <a:ea typeface="+mn-ea"/>
                <a:cs typeface="+mn-cs"/>
              </a:rPr>
              <a:t>Çevresel Gürültü Mevzuatı Çerçevesinde Bakanlığımızca Hazırlanan Rapor Formatları ve Açıklayıcı Dokümanlar</a:t>
            </a:r>
          </a:p>
        </p:txBody>
      </p:sp>
    </p:spTree>
    <p:extLst>
      <p:ext uri="{BB962C8B-B14F-4D97-AF65-F5344CB8AC3E}">
        <p14:creationId xmlns:p14="http://schemas.microsoft.com/office/powerpoint/2010/main" val="3456427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txBox="1">
            <a:spLocks/>
          </p:cNvSpPr>
          <p:nvPr/>
        </p:nvSpPr>
        <p:spPr>
          <a:xfrm>
            <a:off x="1217612" y="1752600"/>
            <a:ext cx="7772400" cy="3962400"/>
          </a:xfrm>
          <a:prstGeom prst="rect">
            <a:avLst/>
          </a:prstGeom>
          <a:solidFill>
            <a:srgbClr val="69D8FF"/>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32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3200" b="1" i="0" u="none" strike="noStrike" kern="0" cap="none" spc="0" normalizeH="0" baseline="0" noProof="0" dirty="0">
              <a:ln>
                <a:noFill/>
              </a:ln>
              <a:solidFill>
                <a:srgbClr val="C00000"/>
              </a:solidFill>
              <a:effectLst/>
              <a:uLnTx/>
              <a:uFillTx/>
              <a:latin typeface="Calibri"/>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3200" b="1" i="0" u="none" strike="noStrike" kern="0" cap="none" spc="0" normalizeH="0" baseline="0" noProof="0" dirty="0">
                <a:ln>
                  <a:noFill/>
                </a:ln>
                <a:solidFill>
                  <a:srgbClr val="C00000"/>
                </a:solidFill>
                <a:effectLst/>
                <a:uLnTx/>
                <a:uFillTx/>
                <a:latin typeface="Calibri"/>
                <a:ea typeface="+mj-ea"/>
                <a:cs typeface="+mj-cs"/>
              </a:rPr>
              <a:t>ÇEVRESEL GÜRÜLTÜ ALANINDA PLANLANAN FAALİYETLER</a:t>
            </a:r>
            <a:endParaRPr kumimoji="0" lang="tr-TR" altLang="tr-TR" sz="3200" b="1" i="0" u="none" strike="noStrike" kern="0" cap="none" spc="0" normalizeH="0" baseline="0" noProof="0" dirty="0">
              <a:ln>
                <a:noFill/>
              </a:ln>
              <a:solidFill>
                <a:srgbClr val="C00000"/>
              </a:solidFill>
              <a:effectLst/>
              <a:uLnTx/>
              <a:uFillTx/>
              <a:latin typeface="Calibri"/>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287965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1065212" y="1295400"/>
            <a:ext cx="8153399" cy="978729"/>
          </a:xfrm>
          <a:prstGeom prst="rect">
            <a:avLst/>
          </a:prstGeom>
          <a:ln>
            <a:solidFill>
              <a:schemeClr val="accent6">
                <a:lumMod val="75000"/>
              </a:schemeClr>
            </a:solidFill>
          </a:ln>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2014 yılı adrese dayalı nüfus sayımı verilerine göre;  </a:t>
            </a:r>
            <a:r>
              <a:rPr kumimoji="0" lang="tr-TR" sz="1800" b="1" i="0" u="none" strike="noStrike" kern="1200" cap="none" spc="0" normalizeH="0" baseline="0" noProof="0" dirty="0">
                <a:ln>
                  <a:noFill/>
                </a:ln>
                <a:solidFill>
                  <a:prstClr val="black"/>
                </a:solidFill>
                <a:effectLst/>
                <a:uLnTx/>
                <a:uFillTx/>
                <a:latin typeface="Calibri"/>
                <a:ea typeface="+mn-ea"/>
                <a:cs typeface="+mn-cs"/>
                <a:hlinkClick r:id="rId4" action="ppaction://hlinkfile"/>
              </a:rPr>
              <a:t>64 İlde  </a:t>
            </a:r>
            <a:r>
              <a:rPr kumimoji="0" lang="tr-TR" sz="1800" b="1" i="0" u="none" strike="noStrike" kern="1200" cap="none" spc="0" normalizeH="0" baseline="0" noProof="0" dirty="0">
                <a:ln>
                  <a:noFill/>
                </a:ln>
                <a:solidFill>
                  <a:prstClr val="black"/>
                </a:solidFill>
                <a:effectLst/>
                <a:uLnTx/>
                <a:uFillTx/>
                <a:latin typeface="Calibri"/>
                <a:ea typeface="+mn-ea"/>
                <a:cs typeface="+mn-cs"/>
              </a:rPr>
              <a:t>gürültü haritası hazırlanması gerekmektedir.</a:t>
            </a:r>
          </a:p>
          <a:p>
            <a:pPr marL="342900" marR="0" lvl="0" indent="-342900" algn="ctr" defTabSz="914400" rtl="0" eaLnBrk="1" fontAlgn="auto" latinLnBrk="0" hangingPunct="1">
              <a:lnSpc>
                <a:spcPct val="100000"/>
              </a:lnSpc>
              <a:spcBef>
                <a:spcPct val="20000"/>
              </a:spcBef>
              <a:spcAft>
                <a:spcPts val="0"/>
              </a:spcAft>
              <a:buClr>
                <a:srgbClr val="FF0000"/>
              </a:buClr>
              <a:buSzTx/>
              <a:buFont typeface="Wingdings" pitchFamily="2" charset="2"/>
              <a:buChar char="Ø"/>
              <a:tabLst/>
              <a:defRPr/>
            </a:pPr>
            <a:r>
              <a:rPr kumimoji="0" lang="tr-TR" sz="1800" b="1" i="0" u="none" strike="noStrike" kern="1200" cap="none" spc="0" normalizeH="0" baseline="0" noProof="0" dirty="0">
                <a:ln>
                  <a:noFill/>
                </a:ln>
                <a:solidFill>
                  <a:srgbClr val="0070C0"/>
                </a:solidFill>
                <a:effectLst/>
                <a:uLnTx/>
                <a:uFillTx/>
                <a:latin typeface="Calibri"/>
                <a:ea typeface="+mn-ea"/>
                <a:cs typeface="+mn-cs"/>
              </a:rPr>
              <a:t>23</a:t>
            </a:r>
            <a:r>
              <a:rPr kumimoji="0" lang="tr-TR" sz="1800" b="1" i="0" u="none" strike="noStrike" kern="1200" cap="none" spc="0" normalizeH="0" baseline="0" noProof="0" dirty="0">
                <a:ln>
                  <a:noFill/>
                </a:ln>
                <a:solidFill>
                  <a:prstClr val="black"/>
                </a:solidFill>
                <a:effectLst/>
                <a:uLnTx/>
                <a:uFillTx/>
                <a:latin typeface="Calibri"/>
                <a:ea typeface="+mn-ea"/>
                <a:cs typeface="+mn-cs"/>
              </a:rPr>
              <a:t> İlin stratejik gürültü haritaları hazırlanmıştır.</a:t>
            </a:r>
          </a:p>
        </p:txBody>
      </p:sp>
      <p:graphicFrame>
        <p:nvGraphicFramePr>
          <p:cNvPr id="5" name="1 Tablo"/>
          <p:cNvGraphicFramePr>
            <a:graphicFrameLocks noGrp="1"/>
          </p:cNvGraphicFramePr>
          <p:nvPr>
            <p:extLst/>
          </p:nvPr>
        </p:nvGraphicFramePr>
        <p:xfrm>
          <a:off x="1446211" y="2362200"/>
          <a:ext cx="7391400" cy="3508376"/>
        </p:xfrm>
        <a:graphic>
          <a:graphicData uri="http://schemas.openxmlformats.org/drawingml/2006/table">
            <a:tbl>
              <a:tblPr/>
              <a:tblGrid>
                <a:gridCol w="817563">
                  <a:extLst>
                    <a:ext uri="{9D8B030D-6E8A-4147-A177-3AD203B41FA5}">
                      <a16:colId xmlns:a16="http://schemas.microsoft.com/office/drawing/2014/main" val="20000"/>
                    </a:ext>
                  </a:extLst>
                </a:gridCol>
                <a:gridCol w="6573837">
                  <a:extLst>
                    <a:ext uri="{9D8B030D-6E8A-4147-A177-3AD203B41FA5}">
                      <a16:colId xmlns:a16="http://schemas.microsoft.com/office/drawing/2014/main" val="20001"/>
                    </a:ext>
                  </a:extLst>
                </a:gridCol>
              </a:tblGrid>
              <a:tr h="984584">
                <a:tc gridSpan="2">
                  <a:txBody>
                    <a:bodyPr/>
                    <a:lstStyle/>
                    <a:p>
                      <a:pPr marL="0" marR="0" lvl="0" indent="0" algn="l" defTabSz="914400" rtl="0" eaLnBrk="1" fontAlgn="base" latinLnBrk="0" hangingPunct="1">
                        <a:lnSpc>
                          <a:spcPct val="115000"/>
                        </a:lnSpc>
                        <a:spcBef>
                          <a:spcPct val="0"/>
                        </a:spcBef>
                        <a:spcAft>
                          <a:spcPct val="0"/>
                        </a:spcAft>
                        <a:buClr>
                          <a:srgbClr val="FF0000"/>
                        </a:buClr>
                        <a:buSzTx/>
                        <a:buFont typeface="Wingdings" pitchFamily="2" charset="2"/>
                        <a:buChar char="Ø"/>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2016 Yılı sonuna kadar gürültü haritası yapılması gereken 250.000’den fazla nüfusu olan yerleşim alanları</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extLst>
                  <a:ext uri="{0D108BD9-81ED-4DB2-BD59-A6C34878D82A}">
                    <a16:rowId xmlns:a16="http://schemas.microsoft.com/office/drawing/2014/main" val="10000"/>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a:ln>
                            <a:noFill/>
                          </a:ln>
                          <a:solidFill>
                            <a:srgbClr val="000000"/>
                          </a:solidFill>
                          <a:effectLst/>
                          <a:latin typeface="Calibri" pitchFamily="34" charset="0"/>
                          <a:cs typeface="Times New Roman" pitchFamily="18" charset="0"/>
                        </a:rPr>
                        <a:t>1</a:t>
                      </a:r>
                      <a:endParaRPr kumimoji="0" lang="tr-TR" sz="1800" b="0" i="0" u="none" strike="noStrike" cap="none" normalizeH="0" baseline="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Afyonkarahisar</a:t>
                      </a: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extLst>
                  <a:ext uri="{0D108BD9-81ED-4DB2-BD59-A6C34878D82A}">
                    <a16:rowId xmlns:a16="http://schemas.microsoft.com/office/drawing/2014/main" val="10001"/>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2</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Aydın</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3</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C0C0C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Denizli</a:t>
                      </a:r>
                    </a:p>
                  </a:txBody>
                  <a:tcPr marL="68580" marR="68580" marT="0" marB="0" horzOverflow="overflow">
                    <a:lnL>
                      <a:noFill/>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3"/>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4</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Diyarbakır</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5</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C0C0C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Hatay</a:t>
                      </a:r>
                    </a:p>
                  </a:txBody>
                  <a:tcPr marL="68580" marR="68580" marT="0" marB="0" horzOverflow="overflow">
                    <a:lnL>
                      <a:noFill/>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5"/>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6</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Şanlıurfa</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7</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solidFill>
                      <a:srgbClr val="C0C0C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Van</a:t>
                      </a:r>
                    </a:p>
                  </a:txBody>
                  <a:tcPr marL="68580" marR="68580" marT="0" marB="0" horzOverflow="overflow">
                    <a:lnL>
                      <a:noFill/>
                    </a:lnL>
                    <a:lnR>
                      <a:noFill/>
                    </a:lnR>
                    <a:lnT>
                      <a:noFill/>
                    </a:lnT>
                    <a:lnB>
                      <a:noFill/>
                    </a:lnB>
                    <a:lnTlToBr>
                      <a:noFill/>
                    </a:lnTlToBr>
                    <a:lnBlToTr>
                      <a:noFill/>
                    </a:lnBlToTr>
                    <a:solidFill>
                      <a:srgbClr val="C0C0C0"/>
                    </a:solidFill>
                  </a:tcPr>
                </a:tc>
                <a:extLst>
                  <a:ext uri="{0D108BD9-81ED-4DB2-BD59-A6C34878D82A}">
                    <a16:rowId xmlns:a16="http://schemas.microsoft.com/office/drawing/2014/main" val="10007"/>
                  </a:ext>
                </a:extLst>
              </a:tr>
              <a:tr h="315474">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tr-TR" sz="1800" b="1" i="0" u="none" strike="noStrike" cap="none" normalizeH="0" baseline="0" dirty="0">
                          <a:ln>
                            <a:noFill/>
                          </a:ln>
                          <a:solidFill>
                            <a:srgbClr val="000000"/>
                          </a:solidFill>
                          <a:effectLst/>
                          <a:latin typeface="Calibri" pitchFamily="34" charset="0"/>
                          <a:cs typeface="Times New Roman" pitchFamily="18" charset="0"/>
                        </a:rPr>
                        <a:t>8</a:t>
                      </a:r>
                      <a:endParaRPr kumimoji="0" lang="tr-TR" sz="1800" b="0" i="0" u="none" strike="noStrike" cap="none" normalizeH="0" baseline="0" dirty="0">
                        <a:ln>
                          <a:noFill/>
                        </a:ln>
                        <a:solidFill>
                          <a:srgbClr val="000000"/>
                        </a:solidFill>
                        <a:effectLst/>
                        <a:latin typeface="Calibri" pitchFamily="34"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Calibri" pitchFamily="34" charset="0"/>
                          <a:cs typeface="Times New Roman" pitchFamily="18" charset="0"/>
                        </a:rPr>
                        <a:t>Batman</a:t>
                      </a: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4 Dikdörtgen"/>
          <p:cNvSpPr>
            <a:spLocks noChangeArrowheads="1"/>
          </p:cNvSpPr>
          <p:nvPr/>
        </p:nvSpPr>
        <p:spPr bwMode="auto">
          <a:xfrm>
            <a:off x="251013" y="5867400"/>
            <a:ext cx="9144000"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715963" marR="0" lvl="0" indent="350838" algn="l" defTabSz="914400" rtl="0" eaLnBrk="1" fontAlgn="auto" latinLnBrk="0" hangingPunct="1">
              <a:lnSpc>
                <a:spcPct val="115000"/>
              </a:lnSpc>
              <a:spcBef>
                <a:spcPts val="0"/>
              </a:spcBef>
              <a:spcAft>
                <a:spcPts val="0"/>
              </a:spcAft>
              <a:buClr>
                <a:srgbClr val="FF0000"/>
              </a:buClr>
              <a:buSzTx/>
              <a:buFont typeface="Wingdings" pitchFamily="2" charset="2"/>
              <a:buChar char="Ø"/>
              <a:tabLst/>
              <a:defRPr/>
            </a:pPr>
            <a:r>
              <a:rPr kumimoji="0" lang="tr-TR" sz="1800" b="1" i="0" u="none" strike="noStrike" kern="1200" cap="none" spc="0" normalizeH="0" baseline="0" noProof="0" dirty="0">
                <a:ln>
                  <a:noFill/>
                </a:ln>
                <a:solidFill>
                  <a:prstClr val="black"/>
                </a:solidFill>
                <a:effectLst/>
                <a:uLnTx/>
                <a:uFillTx/>
                <a:latin typeface="Calibri" pitchFamily="34" charset="0"/>
                <a:ea typeface="+mn-ea"/>
                <a:cs typeface="+mn-cs"/>
              </a:rPr>
              <a:t>100.000-250.000 arası nüfusu olan  diğer illerin şehirleşmiş  yerleşim alanları için 30 Haziran 2018 tarihine kadar gürültü haritalarının  yapılması gerekmektedir. </a:t>
            </a:r>
          </a:p>
        </p:txBody>
      </p:sp>
    </p:spTree>
    <p:extLst>
      <p:ext uri="{BB962C8B-B14F-4D97-AF65-F5344CB8AC3E}">
        <p14:creationId xmlns:p14="http://schemas.microsoft.com/office/powerpoint/2010/main" val="124663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06" y="1989050"/>
            <a:ext cx="2743200" cy="197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 Resim" descr="C:\Users\esin.turkel\Desktop\resim-2-bakanlık su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837" y="2042876"/>
            <a:ext cx="2802713" cy="19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descr="C:\Users\ADA\Desktop\Ekran Alıntısı.PNG"/>
          <p:cNvPicPr/>
          <p:nvPr/>
        </p:nvPicPr>
        <p:blipFill>
          <a:blip r:embed="rId5">
            <a:extLst>
              <a:ext uri="{28A0092B-C50C-407E-A947-70E740481C1C}">
                <a14:useLocalDpi xmlns:a14="http://schemas.microsoft.com/office/drawing/2010/main" val="0"/>
              </a:ext>
            </a:extLst>
          </a:blip>
          <a:srcRect/>
          <a:stretch>
            <a:fillRect/>
          </a:stretch>
        </p:blipFill>
        <p:spPr bwMode="auto">
          <a:xfrm>
            <a:off x="6475412" y="2042876"/>
            <a:ext cx="2759886" cy="2008595"/>
          </a:xfrm>
          <a:prstGeom prst="rect">
            <a:avLst/>
          </a:prstGeom>
          <a:noFill/>
          <a:ln>
            <a:noFill/>
          </a:ln>
        </p:spPr>
      </p:pic>
      <p:sp>
        <p:nvSpPr>
          <p:cNvPr id="7" name="Alt Başlık 5"/>
          <p:cNvSpPr txBox="1">
            <a:spLocks/>
          </p:cNvSpPr>
          <p:nvPr/>
        </p:nvSpPr>
        <p:spPr>
          <a:xfrm>
            <a:off x="863099" y="3886200"/>
            <a:ext cx="8180387" cy="289213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30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30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ÇEVRE YÖNETİMİ GENEL MÜDÜRLÜĞÜ</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30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3100" b="1" i="1" u="none" strike="noStrike" kern="1200" cap="none" spc="0" normalizeH="0" baseline="0" noProof="0" dirty="0">
                <a:ln>
                  <a:noFill/>
                </a:ln>
                <a:solidFill>
                  <a:prstClr val="black"/>
                </a:solidFill>
                <a:effectLst/>
                <a:uLnTx/>
                <a:uFillTx/>
                <a:latin typeface="Calibri"/>
                <a:ea typeface="+mn-ea"/>
                <a:cs typeface="+mn-cs"/>
              </a:rPr>
              <a:t>HAVA YÖNETİMİ DAİRESİ BAŞKANLIĞI</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3000" b="1" i="1" u="none" strike="noStrike" kern="1200" cap="none" spc="0" normalizeH="0" baseline="0" noProof="0" dirty="0">
                <a:ln>
                  <a:noFill/>
                </a:ln>
                <a:solidFill>
                  <a:prstClr val="black"/>
                </a:solidFill>
                <a:effectLst/>
                <a:uLnTx/>
                <a:uFillTx/>
                <a:latin typeface="Calibri"/>
                <a:ea typeface="+mn-ea"/>
                <a:cs typeface="+mn-cs"/>
              </a:rPr>
              <a:t>ÇEVRESEL GÜRÜLTÜ VE TİTREŞİM YÖNETİMİ </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3000" b="1" i="1" u="none" strike="noStrike" kern="1200" cap="none" spc="0" normalizeH="0" baseline="0" noProof="0" dirty="0">
                <a:ln>
                  <a:noFill/>
                </a:ln>
                <a:solidFill>
                  <a:prstClr val="black"/>
                </a:solidFill>
                <a:effectLst/>
                <a:uLnTx/>
                <a:uFillTx/>
                <a:latin typeface="Calibri"/>
                <a:ea typeface="+mn-ea"/>
                <a:cs typeface="+mn-cs"/>
              </a:rPr>
              <a:t>ŞUBE MÜDÜRLÜĞÜ</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3200" b="1" i="1" u="none" strike="noStrike" kern="1200" cap="none" spc="0" normalizeH="0" baseline="0" noProof="0" dirty="0">
                <a:ln>
                  <a:noFill/>
                </a:ln>
                <a:solidFill>
                  <a:prstClr val="black"/>
                </a:solidFill>
                <a:effectLst/>
                <a:uLnTx/>
                <a:uFillTx/>
                <a:latin typeface="Calibri"/>
                <a:ea typeface="+mn-ea"/>
                <a:cs typeface="+mn-cs"/>
              </a:rPr>
              <a:t>Nuray HÜSMEN</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3200" b="1" i="1" u="none" strike="noStrike" kern="1200" cap="none" spc="0" normalizeH="0" baseline="0" noProof="0" dirty="0">
                <a:ln>
                  <a:noFill/>
                </a:ln>
                <a:solidFill>
                  <a:prstClr val="black"/>
                </a:solidFill>
                <a:effectLst/>
                <a:uLnTx/>
                <a:uFillTx/>
                <a:latin typeface="Calibri"/>
                <a:ea typeface="+mn-ea"/>
                <a:cs typeface="+mn-cs"/>
              </a:rPr>
              <a:t>Şube Müdürü V.</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2800" b="1" i="1" u="none" strike="noStrike" kern="1200" cap="none" spc="0" normalizeH="0" baseline="0" noProof="0" dirty="0">
                <a:ln>
                  <a:noFill/>
                </a:ln>
                <a:solidFill>
                  <a:srgbClr val="C00000"/>
                </a:solidFill>
                <a:effectLst/>
                <a:uLnTx/>
                <a:uFillTx/>
                <a:latin typeface="Calibri"/>
                <a:ea typeface="+mn-ea"/>
                <a:cs typeface="+mn-cs"/>
              </a:rPr>
              <a:t>26 Nisan 2017</a:t>
            </a:r>
          </a:p>
        </p:txBody>
      </p:sp>
      <p:sp>
        <p:nvSpPr>
          <p:cNvPr id="8" name="Alt Başlık 5"/>
          <p:cNvSpPr txBox="1">
            <a:spLocks/>
          </p:cNvSpPr>
          <p:nvPr/>
        </p:nvSpPr>
        <p:spPr>
          <a:xfrm>
            <a:off x="919999" y="1469092"/>
            <a:ext cx="8180387" cy="573784"/>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2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ÇEVRE VE ŞEHİRCİLİK BAKANLIĞI</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2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73767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1386680" y="1295400"/>
            <a:ext cx="7129463" cy="64611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0000"/>
                </a:solidFill>
                <a:effectLst/>
                <a:uLnTx/>
                <a:uFillTx/>
                <a:latin typeface="Calibri"/>
                <a:ea typeface="+mn-ea"/>
                <a:cs typeface="+mn-cs"/>
              </a:rPr>
              <a:t>PLANLANAN FAALİYETLER </a:t>
            </a:r>
            <a:endParaRPr kumimoji="0" lang="tr-TR" altLang="tr-TR"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Dikdörtgen 2"/>
          <p:cNvSpPr>
            <a:spLocks noChangeArrowheads="1"/>
          </p:cNvSpPr>
          <p:nvPr/>
        </p:nvSpPr>
        <p:spPr bwMode="auto">
          <a:xfrm>
            <a:off x="836612" y="1828800"/>
            <a:ext cx="8229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Bakanlığımızca yürütülen projeler çerçevesinde 23 İlin gürültü haritalarının hazırlanmasından edinilen tecrübe ile, gürültü haritalarını hazırlamakla sorumlu diğer 41 İlin belediye başkanlıklarına gürültü haritaları hazırlama çalışmalarında, ayrıca 64 İlin belediye başkanlıklarına da eylem planlarını hazırlama çalışmalarında Bakanlığımızca teknik destek sağlanacaktır.</a:t>
            </a:r>
          </a:p>
        </p:txBody>
      </p:sp>
      <p:pic>
        <p:nvPicPr>
          <p:cNvPr id="6" name="Resim 5"/>
          <p:cNvPicPr/>
          <p:nvPr/>
        </p:nvPicPr>
        <p:blipFill>
          <a:blip r:embed="rId4"/>
          <a:stretch>
            <a:fillRect/>
          </a:stretch>
        </p:blipFill>
        <p:spPr>
          <a:xfrm>
            <a:off x="852534" y="4115504"/>
            <a:ext cx="2819400" cy="2377560"/>
          </a:xfrm>
          <a:prstGeom prst="rect">
            <a:avLst/>
          </a:prstGeom>
        </p:spPr>
      </p:pic>
      <p:pic>
        <p:nvPicPr>
          <p:cNvPr id="7" name="Resim 6"/>
          <p:cNvPicPr/>
          <p:nvPr/>
        </p:nvPicPr>
        <p:blipFill>
          <a:blip r:embed="rId5"/>
          <a:stretch>
            <a:fillRect/>
          </a:stretch>
        </p:blipFill>
        <p:spPr>
          <a:xfrm>
            <a:off x="3671934" y="4007741"/>
            <a:ext cx="2895600" cy="2593086"/>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418" y="4129163"/>
            <a:ext cx="2708883" cy="237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078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bwMode="auto">
          <a:xfrm>
            <a:off x="950912" y="1464354"/>
            <a:ext cx="8001000" cy="4929206"/>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lvl="0" indent="-46990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469900" marR="0" lvl="0" indent="-46990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Arial" charset="0"/>
              </a:rPr>
              <a:t>İLGİNİZE TEŞEKKÜR EDERİM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Çevresel Gürültü ve Titreşim Yönetimi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Şube Müdürlüğü </a:t>
            </a:r>
            <a:br>
              <a:rPr kumimoji="0" lang="tr-TR" sz="2000" b="1" i="0" u="none" strike="noStrike" kern="1200" cap="none" spc="0" normalizeH="0" baseline="0" noProof="0" dirty="0">
                <a:ln>
                  <a:noFill/>
                </a:ln>
                <a:solidFill>
                  <a:prstClr val="black"/>
                </a:solidFill>
                <a:effectLst/>
                <a:uLnTx/>
                <a:uFillTx/>
                <a:latin typeface="Calibri"/>
                <a:ea typeface="+mn-ea"/>
                <a:cs typeface="+mn-cs"/>
              </a:rPr>
            </a:br>
            <a:endParaRPr kumimoji="0" lang="tr-TR" sz="2000" b="0" i="0" u="none" strike="noStrike" kern="1200" cap="none" spc="0" normalizeH="0" baseline="0" noProof="0" dirty="0">
              <a:ln>
                <a:noFill/>
              </a:ln>
              <a:solidFill>
                <a:srgbClr val="0033CC"/>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srgbClr val="0033CC"/>
                </a:solidFill>
                <a:effectLst/>
                <a:uLnTx/>
                <a:uFillTx/>
                <a:latin typeface="Calibri"/>
                <a:ea typeface="+mn-ea"/>
                <a:cs typeface="Arial" charset="0"/>
                <a:hlinkClick r:id="" action="ppaction://noaction"/>
              </a:rPr>
              <a:t>Nuray HÜSMEN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srgbClr val="0033CC"/>
                </a:solidFill>
                <a:effectLst/>
                <a:uLnTx/>
                <a:uFillTx/>
                <a:latin typeface="Calibri"/>
                <a:ea typeface="+mn-ea"/>
                <a:cs typeface="Arial" charset="0"/>
                <a:hlinkClick r:id="" action="ppaction://noaction"/>
              </a:rPr>
              <a:t>Şube Müdürü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33CC"/>
                </a:solidFill>
                <a:effectLst/>
                <a:uLnTx/>
                <a:uFillTx/>
                <a:latin typeface="Calibri"/>
                <a:ea typeface="+mn-ea"/>
                <a:cs typeface="Arial" charset="0"/>
                <a:hlinkClick r:id="rId3"/>
              </a:rPr>
              <a:t>nuray.husmen@csb.gov.tr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0033CC"/>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33CC"/>
                </a:solidFill>
                <a:effectLst/>
                <a:uLnTx/>
                <a:uFillTx/>
                <a:latin typeface="Calibri"/>
                <a:ea typeface="+mn-ea"/>
                <a:cs typeface="Arial" charset="0"/>
              </a:rPr>
              <a:t>Tel: 0 312 586 31 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33CC"/>
                </a:solidFill>
                <a:effectLst/>
                <a:uLnTx/>
                <a:uFillTx/>
                <a:latin typeface="Calibri"/>
                <a:ea typeface="+mn-ea"/>
                <a:cs typeface="Arial" charset="0"/>
              </a:rPr>
              <a:t>  Faks: 0 312 474 03 35</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2873169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201899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3"/>
          <p:cNvGrpSpPr>
            <a:grpSpLocks/>
          </p:cNvGrpSpPr>
          <p:nvPr/>
        </p:nvGrpSpPr>
        <p:grpSpPr bwMode="auto">
          <a:xfrm>
            <a:off x="812005" y="1197716"/>
            <a:ext cx="8278813" cy="5638800"/>
            <a:chOff x="-576" y="1104"/>
            <a:chExt cx="5858" cy="2791"/>
          </a:xfrm>
        </p:grpSpPr>
        <p:sp>
          <p:nvSpPr>
            <p:cNvPr id="5" name="AutoShape 84"/>
            <p:cNvSpPr>
              <a:spLocks noChangeArrowheads="1"/>
            </p:cNvSpPr>
            <p:nvPr/>
          </p:nvSpPr>
          <p:spPr bwMode="gray">
            <a:xfrm rot="5400000">
              <a:off x="-576" y="1104"/>
              <a:ext cx="2791" cy="27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02 w 21600"/>
                <a:gd name="T13" fmla="*/ 0 h 21600"/>
                <a:gd name="T14" fmla="*/ 21198 w 21600"/>
                <a:gd name="T15" fmla="*/ 13629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0">
              <a:gsLst>
                <a:gs pos="0">
                  <a:schemeClr val="bg1"/>
                </a:gs>
                <a:gs pos="100000">
                  <a:srgbClr val="00CC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85"/>
            <p:cNvSpPr>
              <a:spLocks noChangeArrowheads="1"/>
            </p:cNvSpPr>
            <p:nvPr/>
          </p:nvSpPr>
          <p:spPr bwMode="ltGray">
            <a:xfrm rot="5400000">
              <a:off x="-425" y="1310"/>
              <a:ext cx="2374" cy="237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837 h 21600"/>
              </a:gdLst>
              <a:ahLst/>
              <a:cxnLst>
                <a:cxn ang="T8">
                  <a:pos x="T0" y="T1"/>
                </a:cxn>
                <a:cxn ang="T9">
                  <a:pos x="T2" y="T3"/>
                </a:cxn>
                <a:cxn ang="T10">
                  <a:pos x="T4" y="T5"/>
                </a:cxn>
                <a:cxn ang="T11">
                  <a:pos x="T6" y="T7"/>
                </a:cxn>
              </a:cxnLst>
              <a:rect l="T12" t="T13" r="T14" b="T15"/>
              <a:pathLst>
                <a:path w="21600" h="21600">
                  <a:moveTo>
                    <a:pt x="10056" y="10807"/>
                  </a:moveTo>
                  <a:cubicBezTo>
                    <a:pt x="10056" y="10805"/>
                    <a:pt x="10056" y="10802"/>
                    <a:pt x="10056" y="10800"/>
                  </a:cubicBezTo>
                  <a:cubicBezTo>
                    <a:pt x="10056" y="10389"/>
                    <a:pt x="10389" y="10056"/>
                    <a:pt x="10800" y="10056"/>
                  </a:cubicBezTo>
                  <a:cubicBezTo>
                    <a:pt x="11210" y="10056"/>
                    <a:pt x="11544" y="10389"/>
                    <a:pt x="11544" y="10800"/>
                  </a:cubicBezTo>
                  <a:cubicBezTo>
                    <a:pt x="11544" y="10802"/>
                    <a:pt x="11543" y="10805"/>
                    <a:pt x="11543" y="10807"/>
                  </a:cubicBezTo>
                  <a:lnTo>
                    <a:pt x="21599" y="10916"/>
                  </a:lnTo>
                  <a:cubicBezTo>
                    <a:pt x="21599" y="10877"/>
                    <a:pt x="21600" y="10838"/>
                    <a:pt x="21600" y="10800"/>
                  </a:cubicBezTo>
                  <a:cubicBezTo>
                    <a:pt x="21600" y="4835"/>
                    <a:pt x="16764" y="0"/>
                    <a:pt x="10800" y="0"/>
                  </a:cubicBezTo>
                  <a:cubicBezTo>
                    <a:pt x="4835" y="0"/>
                    <a:pt x="0" y="4835"/>
                    <a:pt x="0" y="10800"/>
                  </a:cubicBezTo>
                  <a:cubicBezTo>
                    <a:pt x="-1" y="10838"/>
                    <a:pt x="0" y="10877"/>
                    <a:pt x="0" y="10916"/>
                  </a:cubicBezTo>
                  <a:lnTo>
                    <a:pt x="10056" y="10807"/>
                  </a:lnTo>
                  <a:close/>
                </a:path>
              </a:pathLst>
            </a:custGeom>
            <a:gradFill rotWithShape="0">
              <a:gsLst>
                <a:gs pos="0">
                  <a:schemeClr val="bg1"/>
                </a:gs>
                <a:gs pos="100000">
                  <a:srgbClr val="0099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Box 86"/>
            <p:cNvSpPr txBox="1">
              <a:spLocks noChangeArrowheads="1"/>
            </p:cNvSpPr>
            <p:nvPr/>
          </p:nvSpPr>
          <p:spPr bwMode="auto">
            <a:xfrm>
              <a:off x="-194" y="2219"/>
              <a:ext cx="1892"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Times New Roman" pitchFamily="18" charset="0"/>
                  <a:ea typeface="+mn-ea"/>
                  <a:cs typeface="+mn-cs"/>
                </a:rPr>
                <a:t>Hava Yönetimi Dairesi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Times New Roman" pitchFamily="18" charset="0"/>
                  <a:ea typeface="+mn-ea"/>
                  <a:cs typeface="+mn-cs"/>
                </a:rPr>
                <a:t> Başkanlığı</a:t>
              </a:r>
            </a:p>
          </p:txBody>
        </p:sp>
        <p:grpSp>
          <p:nvGrpSpPr>
            <p:cNvPr id="8" name="Group 87"/>
            <p:cNvGrpSpPr>
              <a:grpSpLocks/>
            </p:cNvGrpSpPr>
            <p:nvPr/>
          </p:nvGrpSpPr>
          <p:grpSpPr bwMode="auto">
            <a:xfrm>
              <a:off x="1698" y="1437"/>
              <a:ext cx="3349" cy="334"/>
              <a:chOff x="1698" y="1437"/>
              <a:chExt cx="3349" cy="334"/>
            </a:xfrm>
          </p:grpSpPr>
          <p:sp>
            <p:nvSpPr>
              <p:cNvPr id="40" name="AutoShape 88"/>
              <p:cNvSpPr>
                <a:spLocks noChangeArrowheads="1"/>
              </p:cNvSpPr>
              <p:nvPr/>
            </p:nvSpPr>
            <p:spPr bwMode="gray">
              <a:xfrm>
                <a:off x="1931" y="1437"/>
                <a:ext cx="3040" cy="334"/>
              </a:xfrm>
              <a:prstGeom prst="roundRect">
                <a:avLst>
                  <a:gd name="adj" fmla="val 50000"/>
                </a:avLst>
              </a:prstGeom>
              <a:gradFill rotWithShape="0">
                <a:gsLst>
                  <a:gs pos="0">
                    <a:srgbClr val="33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nvGrpSpPr>
              <p:cNvPr id="41" name="Group 89"/>
              <p:cNvGrpSpPr>
                <a:grpSpLocks/>
              </p:cNvGrpSpPr>
              <p:nvPr/>
            </p:nvGrpSpPr>
            <p:grpSpPr bwMode="auto">
              <a:xfrm>
                <a:off x="1698" y="1447"/>
                <a:ext cx="316" cy="316"/>
                <a:chOff x="1583" y="1494"/>
                <a:chExt cx="526" cy="526"/>
              </a:xfrm>
            </p:grpSpPr>
            <p:sp>
              <p:nvSpPr>
                <p:cNvPr id="44" name="Oval 90"/>
                <p:cNvSpPr>
                  <a:spLocks noChangeArrowheads="1"/>
                </p:cNvSpPr>
                <p:nvPr/>
              </p:nvSpPr>
              <p:spPr bwMode="gray">
                <a:xfrm>
                  <a:off x="1583" y="1494"/>
                  <a:ext cx="526" cy="526"/>
                </a:xfrm>
                <a:prstGeom prst="ellipse">
                  <a:avLst/>
                </a:prstGeom>
                <a:solidFill>
                  <a:srgbClr val="33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45" name="Oval 91"/>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46" name="Oval 92"/>
                <p:cNvSpPr>
                  <a:spLocks noChangeArrowheads="1"/>
                </p:cNvSpPr>
                <p:nvPr/>
              </p:nvSpPr>
              <p:spPr bwMode="gray">
                <a:xfrm>
                  <a:off x="1642" y="1557"/>
                  <a:ext cx="406" cy="406"/>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47" name="Oval 93"/>
                <p:cNvSpPr>
                  <a:spLocks noChangeArrowheads="1"/>
                </p:cNvSpPr>
                <p:nvPr/>
              </p:nvSpPr>
              <p:spPr bwMode="gray">
                <a:xfrm>
                  <a:off x="1652" y="1582"/>
                  <a:ext cx="265" cy="266"/>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48" name="Oval 94"/>
                <p:cNvSpPr>
                  <a:spLocks noChangeArrowheads="1"/>
                </p:cNvSpPr>
                <p:nvPr/>
              </p:nvSpPr>
              <p:spPr bwMode="gray">
                <a:xfrm>
                  <a:off x="1659" y="1571"/>
                  <a:ext cx="366"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sp>
            <p:nvSpPr>
              <p:cNvPr id="42" name="Text Box 95"/>
              <p:cNvSpPr txBox="1">
                <a:spLocks noChangeArrowheads="1"/>
              </p:cNvSpPr>
              <p:nvPr/>
            </p:nvSpPr>
            <p:spPr bwMode="auto">
              <a:xfrm>
                <a:off x="1735" y="1481"/>
                <a:ext cx="2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1</a:t>
                </a:r>
              </a:p>
            </p:txBody>
          </p:sp>
          <p:sp>
            <p:nvSpPr>
              <p:cNvPr id="43" name="Text Box 96"/>
              <p:cNvSpPr txBox="1">
                <a:spLocks noChangeArrowheads="1"/>
              </p:cNvSpPr>
              <p:nvPr/>
            </p:nvSpPr>
            <p:spPr bwMode="auto">
              <a:xfrm>
                <a:off x="2149" y="1488"/>
                <a:ext cx="2898" cy="16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white">
                      <a:lumMod val="50000"/>
                    </a:prstClr>
                  </a:solidFill>
                  <a:effectLst/>
                  <a:uLnTx/>
                  <a:uFillTx/>
                  <a:latin typeface="Arial" pitchFamily="34" charset="0"/>
                  <a:ea typeface="+mn-ea"/>
                  <a:cs typeface="Times New Roman" pitchFamily="18" charset="0"/>
                </a:endParaRPr>
              </a:p>
            </p:txBody>
          </p:sp>
        </p:grpSp>
        <p:grpSp>
          <p:nvGrpSpPr>
            <p:cNvPr id="9" name="Group 97"/>
            <p:cNvGrpSpPr>
              <a:grpSpLocks/>
            </p:cNvGrpSpPr>
            <p:nvPr/>
          </p:nvGrpSpPr>
          <p:grpSpPr bwMode="auto">
            <a:xfrm>
              <a:off x="1952" y="1896"/>
              <a:ext cx="3274" cy="333"/>
              <a:chOff x="1952" y="1896"/>
              <a:chExt cx="3274" cy="333"/>
            </a:xfrm>
          </p:grpSpPr>
          <p:sp>
            <p:nvSpPr>
              <p:cNvPr id="32" name="AutoShape 98"/>
              <p:cNvSpPr>
                <a:spLocks noChangeArrowheads="1"/>
              </p:cNvSpPr>
              <p:nvPr/>
            </p:nvSpPr>
            <p:spPr bwMode="gray">
              <a:xfrm>
                <a:off x="2185" y="1896"/>
                <a:ext cx="3041" cy="333"/>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nvGrpSpPr>
              <p:cNvPr id="33" name="Group 99"/>
              <p:cNvGrpSpPr>
                <a:grpSpLocks/>
              </p:cNvGrpSpPr>
              <p:nvPr/>
            </p:nvGrpSpPr>
            <p:grpSpPr bwMode="auto">
              <a:xfrm>
                <a:off x="1952" y="1906"/>
                <a:ext cx="316" cy="316"/>
                <a:chOff x="1583" y="1494"/>
                <a:chExt cx="526" cy="526"/>
              </a:xfrm>
            </p:grpSpPr>
            <p:sp>
              <p:nvSpPr>
                <p:cNvPr id="35" name="Oval 100"/>
                <p:cNvSpPr>
                  <a:spLocks noChangeArrowheads="1"/>
                </p:cNvSpPr>
                <p:nvPr/>
              </p:nvSpPr>
              <p:spPr bwMode="gray">
                <a:xfrm>
                  <a:off x="1583" y="1494"/>
                  <a:ext cx="526" cy="526"/>
                </a:xfrm>
                <a:prstGeom prst="ellipse">
                  <a:avLst/>
                </a:prstGeom>
                <a:solidFill>
                  <a:srgbClr val="00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6" name="Oval 101"/>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7" name="Oval 102"/>
                <p:cNvSpPr>
                  <a:spLocks noChangeArrowheads="1"/>
                </p:cNvSpPr>
                <p:nvPr/>
              </p:nvSpPr>
              <p:spPr bwMode="gray">
                <a:xfrm>
                  <a:off x="1642" y="1557"/>
                  <a:ext cx="406" cy="406"/>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8" name="Oval 103"/>
                <p:cNvSpPr>
                  <a:spLocks noChangeArrowheads="1"/>
                </p:cNvSpPr>
                <p:nvPr/>
              </p:nvSpPr>
              <p:spPr bwMode="gray">
                <a:xfrm>
                  <a:off x="1652" y="1582"/>
                  <a:ext cx="265" cy="266"/>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9" name="Oval 104"/>
                <p:cNvSpPr>
                  <a:spLocks noChangeArrowheads="1"/>
                </p:cNvSpPr>
                <p:nvPr/>
              </p:nvSpPr>
              <p:spPr bwMode="gray">
                <a:xfrm>
                  <a:off x="1659" y="1571"/>
                  <a:ext cx="366"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sp>
            <p:nvSpPr>
              <p:cNvPr id="34" name="Text Box 105"/>
              <p:cNvSpPr txBox="1">
                <a:spLocks noChangeArrowheads="1"/>
              </p:cNvSpPr>
              <p:nvPr/>
            </p:nvSpPr>
            <p:spPr bwMode="auto">
              <a:xfrm>
                <a:off x="1997" y="1950"/>
                <a:ext cx="2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itchFamily="34" charset="0"/>
                    <a:ea typeface="+mn-ea"/>
                    <a:cs typeface="+mn-cs"/>
                  </a:rPr>
                  <a:t>2</a:t>
                </a:r>
              </a:p>
            </p:txBody>
          </p:sp>
        </p:grpSp>
        <p:grpSp>
          <p:nvGrpSpPr>
            <p:cNvPr id="10" name="Group 107"/>
            <p:cNvGrpSpPr>
              <a:grpSpLocks/>
            </p:cNvGrpSpPr>
            <p:nvPr/>
          </p:nvGrpSpPr>
          <p:grpSpPr bwMode="auto">
            <a:xfrm>
              <a:off x="2006" y="2332"/>
              <a:ext cx="3274" cy="355"/>
              <a:chOff x="2006" y="2332"/>
              <a:chExt cx="3274" cy="355"/>
            </a:xfrm>
          </p:grpSpPr>
          <p:sp>
            <p:nvSpPr>
              <p:cNvPr id="23" name="AutoShape 108"/>
              <p:cNvSpPr>
                <a:spLocks noChangeArrowheads="1"/>
              </p:cNvSpPr>
              <p:nvPr/>
            </p:nvSpPr>
            <p:spPr bwMode="gray">
              <a:xfrm>
                <a:off x="2240" y="2354"/>
                <a:ext cx="3040" cy="333"/>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nvGrpSpPr>
              <p:cNvPr id="24" name="Group 109"/>
              <p:cNvGrpSpPr>
                <a:grpSpLocks/>
              </p:cNvGrpSpPr>
              <p:nvPr/>
            </p:nvGrpSpPr>
            <p:grpSpPr bwMode="auto">
              <a:xfrm>
                <a:off x="2006" y="2364"/>
                <a:ext cx="316" cy="316"/>
                <a:chOff x="1583" y="1494"/>
                <a:chExt cx="526" cy="526"/>
              </a:xfrm>
            </p:grpSpPr>
            <p:sp>
              <p:nvSpPr>
                <p:cNvPr id="27" name="Oval 110"/>
                <p:cNvSpPr>
                  <a:spLocks noChangeArrowheads="1"/>
                </p:cNvSpPr>
                <p:nvPr/>
              </p:nvSpPr>
              <p:spPr bwMode="gray">
                <a:xfrm>
                  <a:off x="1583" y="1494"/>
                  <a:ext cx="526" cy="526"/>
                </a:xfrm>
                <a:prstGeom prst="ellipse">
                  <a:avLst/>
                </a:prstGeom>
                <a:solidFill>
                  <a:srgbClr val="00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8" name="Oval 111"/>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9" name="Oval 112"/>
                <p:cNvSpPr>
                  <a:spLocks noChangeArrowheads="1"/>
                </p:cNvSpPr>
                <p:nvPr/>
              </p:nvSpPr>
              <p:spPr bwMode="gray">
                <a:xfrm>
                  <a:off x="1642" y="1557"/>
                  <a:ext cx="406" cy="406"/>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0" name="Oval 113"/>
                <p:cNvSpPr>
                  <a:spLocks noChangeArrowheads="1"/>
                </p:cNvSpPr>
                <p:nvPr/>
              </p:nvSpPr>
              <p:spPr bwMode="gray">
                <a:xfrm>
                  <a:off x="1652" y="1582"/>
                  <a:ext cx="265" cy="266"/>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1" name="Oval 114"/>
                <p:cNvSpPr>
                  <a:spLocks noChangeArrowheads="1"/>
                </p:cNvSpPr>
                <p:nvPr/>
              </p:nvSpPr>
              <p:spPr bwMode="gray">
                <a:xfrm>
                  <a:off x="1659" y="1571"/>
                  <a:ext cx="366"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sp>
            <p:nvSpPr>
              <p:cNvPr id="25" name="Text Box 115"/>
              <p:cNvSpPr txBox="1">
                <a:spLocks noChangeArrowheads="1"/>
              </p:cNvSpPr>
              <p:nvPr/>
            </p:nvSpPr>
            <p:spPr bwMode="auto">
              <a:xfrm>
                <a:off x="2051" y="2407"/>
                <a:ext cx="2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itchFamily="34" charset="0"/>
                    <a:ea typeface="+mn-ea"/>
                    <a:cs typeface="+mn-cs"/>
                  </a:rPr>
                  <a:t>3</a:t>
                </a:r>
              </a:p>
            </p:txBody>
          </p:sp>
          <p:sp>
            <p:nvSpPr>
              <p:cNvPr id="26" name="Text Box 116"/>
              <p:cNvSpPr txBox="1">
                <a:spLocks noChangeArrowheads="1"/>
              </p:cNvSpPr>
              <p:nvPr/>
            </p:nvSpPr>
            <p:spPr bwMode="auto">
              <a:xfrm>
                <a:off x="2322" y="2332"/>
                <a:ext cx="2871" cy="15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1" u="none" strike="noStrike" kern="1200" cap="none" spc="0" normalizeH="0" baseline="0" noProof="0" dirty="0">
                  <a:ln>
                    <a:noFill/>
                  </a:ln>
                  <a:solidFill>
                    <a:prstClr val="white">
                      <a:lumMod val="50000"/>
                    </a:prstClr>
                  </a:solidFill>
                  <a:effectLst/>
                  <a:uLnTx/>
                  <a:uFillTx/>
                  <a:latin typeface="Arial" pitchFamily="34" charset="0"/>
                  <a:ea typeface="+mn-ea"/>
                  <a:cs typeface="+mn-cs"/>
                </a:endParaRPr>
              </a:p>
            </p:txBody>
          </p:sp>
        </p:grpSp>
        <p:grpSp>
          <p:nvGrpSpPr>
            <p:cNvPr id="11" name="Group 117"/>
            <p:cNvGrpSpPr>
              <a:grpSpLocks/>
            </p:cNvGrpSpPr>
            <p:nvPr/>
          </p:nvGrpSpPr>
          <p:grpSpPr bwMode="auto">
            <a:xfrm>
              <a:off x="1952" y="2812"/>
              <a:ext cx="3274" cy="334"/>
              <a:chOff x="1952" y="2812"/>
              <a:chExt cx="3274" cy="334"/>
            </a:xfrm>
          </p:grpSpPr>
          <p:sp>
            <p:nvSpPr>
              <p:cNvPr id="15" name="AutoShape 118"/>
              <p:cNvSpPr>
                <a:spLocks noChangeArrowheads="1"/>
              </p:cNvSpPr>
              <p:nvPr/>
            </p:nvSpPr>
            <p:spPr bwMode="gray">
              <a:xfrm>
                <a:off x="2185" y="2812"/>
                <a:ext cx="3041" cy="334"/>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nvGrpSpPr>
              <p:cNvPr id="16" name="Group 119"/>
              <p:cNvGrpSpPr>
                <a:grpSpLocks/>
              </p:cNvGrpSpPr>
              <p:nvPr/>
            </p:nvGrpSpPr>
            <p:grpSpPr bwMode="auto">
              <a:xfrm>
                <a:off x="1952" y="2822"/>
                <a:ext cx="316" cy="316"/>
                <a:chOff x="1583" y="1494"/>
                <a:chExt cx="526" cy="526"/>
              </a:xfrm>
            </p:grpSpPr>
            <p:sp>
              <p:nvSpPr>
                <p:cNvPr id="18" name="Oval 120"/>
                <p:cNvSpPr>
                  <a:spLocks noChangeArrowheads="1"/>
                </p:cNvSpPr>
                <p:nvPr/>
              </p:nvSpPr>
              <p:spPr bwMode="gray">
                <a:xfrm>
                  <a:off x="1583" y="1494"/>
                  <a:ext cx="526" cy="526"/>
                </a:xfrm>
                <a:prstGeom prst="ellipse">
                  <a:avLst/>
                </a:prstGeom>
                <a:solidFill>
                  <a:srgbClr val="00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19" name="Oval 121"/>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0" name="Oval 122"/>
                <p:cNvSpPr>
                  <a:spLocks noChangeArrowheads="1"/>
                </p:cNvSpPr>
                <p:nvPr/>
              </p:nvSpPr>
              <p:spPr bwMode="gray">
                <a:xfrm>
                  <a:off x="1642" y="1557"/>
                  <a:ext cx="406" cy="406"/>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1" name="Oval 123"/>
                <p:cNvSpPr>
                  <a:spLocks noChangeArrowheads="1"/>
                </p:cNvSpPr>
                <p:nvPr/>
              </p:nvSpPr>
              <p:spPr bwMode="gray">
                <a:xfrm>
                  <a:off x="1652" y="1582"/>
                  <a:ext cx="265" cy="266"/>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2" name="Oval 124"/>
                <p:cNvSpPr>
                  <a:spLocks noChangeArrowheads="1"/>
                </p:cNvSpPr>
                <p:nvPr/>
              </p:nvSpPr>
              <p:spPr bwMode="gray">
                <a:xfrm>
                  <a:off x="1659" y="1571"/>
                  <a:ext cx="366"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sp>
            <p:nvSpPr>
              <p:cNvPr id="17" name="Text Box 125"/>
              <p:cNvSpPr txBox="1">
                <a:spLocks noChangeArrowheads="1"/>
              </p:cNvSpPr>
              <p:nvPr/>
            </p:nvSpPr>
            <p:spPr bwMode="auto">
              <a:xfrm>
                <a:off x="1997" y="2866"/>
                <a:ext cx="2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4</a:t>
                </a:r>
              </a:p>
            </p:txBody>
          </p:sp>
        </p:grpSp>
        <p:grpSp>
          <p:nvGrpSpPr>
            <p:cNvPr id="12" name="Group 127"/>
            <p:cNvGrpSpPr>
              <a:grpSpLocks/>
            </p:cNvGrpSpPr>
            <p:nvPr/>
          </p:nvGrpSpPr>
          <p:grpSpPr bwMode="auto">
            <a:xfrm>
              <a:off x="1710" y="2863"/>
              <a:ext cx="3572" cy="631"/>
              <a:chOff x="1710" y="2863"/>
              <a:chExt cx="3572" cy="631"/>
            </a:xfrm>
          </p:grpSpPr>
          <p:sp>
            <p:nvSpPr>
              <p:cNvPr id="13" name="Oval 133"/>
              <p:cNvSpPr>
                <a:spLocks noChangeArrowheads="1"/>
              </p:cNvSpPr>
              <p:nvPr/>
            </p:nvSpPr>
            <p:spPr bwMode="gray">
              <a:xfrm>
                <a:off x="1710" y="3334"/>
                <a:ext cx="159" cy="160"/>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14" name="Text Box 136"/>
              <p:cNvSpPr txBox="1">
                <a:spLocks noChangeArrowheads="1"/>
              </p:cNvSpPr>
              <p:nvPr/>
            </p:nvSpPr>
            <p:spPr bwMode="auto">
              <a:xfrm>
                <a:off x="2322" y="2863"/>
                <a:ext cx="2960" cy="16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srgbClr val="C00000"/>
                  </a:solidFill>
                  <a:effectLst/>
                  <a:uLnTx/>
                  <a:uFillTx/>
                  <a:latin typeface="Arial" pitchFamily="34" charset="0"/>
                  <a:ea typeface="+mn-ea"/>
                  <a:cs typeface="Times New Roman" pitchFamily="18" charset="0"/>
                </a:endParaRPr>
              </a:p>
            </p:txBody>
          </p:sp>
        </p:grpSp>
      </p:grpSp>
      <p:sp>
        <p:nvSpPr>
          <p:cNvPr id="49" name="Oval 124"/>
          <p:cNvSpPr>
            <a:spLocks noChangeArrowheads="1"/>
          </p:cNvSpPr>
          <p:nvPr/>
        </p:nvSpPr>
        <p:spPr bwMode="gray">
          <a:xfrm>
            <a:off x="4084316" y="5754107"/>
            <a:ext cx="400734" cy="527382"/>
          </a:xfrm>
          <a:prstGeom prst="ellipse">
            <a:avLst/>
          </a:prstGeom>
          <a:gradFill rotWithShape="1">
            <a:gsLst>
              <a:gs pos="0">
                <a:srgbClr val="FFFF00">
                  <a:alpha val="0"/>
                </a:srgbClr>
              </a:gs>
              <a:gs pos="100000">
                <a:srgbClr val="C2C200"/>
              </a:gs>
            </a:gsLst>
            <a:lin ang="2700000" scaled="1"/>
          </a:gradFill>
          <a:ln w="9525" algn="ctr">
            <a:solidFill>
              <a:srgbClr val="000000"/>
            </a:solidFill>
            <a:round/>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Calibri"/>
                <a:ea typeface="+mn-ea"/>
                <a:cs typeface="+mn-cs"/>
              </a:rPr>
              <a:t>5</a:t>
            </a:r>
          </a:p>
        </p:txBody>
      </p:sp>
      <p:sp>
        <p:nvSpPr>
          <p:cNvPr id="51" name="AutoShape 118"/>
          <p:cNvSpPr>
            <a:spLocks noChangeArrowheads="1"/>
          </p:cNvSpPr>
          <p:nvPr/>
        </p:nvSpPr>
        <p:spPr bwMode="gray">
          <a:xfrm>
            <a:off x="4461014" y="5680399"/>
            <a:ext cx="4297690" cy="674797"/>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53" name="Text Box 136"/>
          <p:cNvSpPr txBox="1">
            <a:spLocks noChangeArrowheads="1"/>
          </p:cNvSpPr>
          <p:nvPr/>
        </p:nvSpPr>
        <p:spPr bwMode="auto">
          <a:xfrm>
            <a:off x="4451598" y="1866994"/>
            <a:ext cx="4183218" cy="58388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C00000"/>
                </a:solidFill>
                <a:effectLst/>
                <a:uLnTx/>
                <a:uFillTx/>
                <a:latin typeface="Arial" pitchFamily="34" charset="0"/>
                <a:ea typeface="+mn-ea"/>
                <a:cs typeface="Times New Roman" pitchFamily="18" charset="0"/>
              </a:rPr>
              <a:t>Çevresel Gürültü ve Titreşim Yönetimi Şube Müdürlüğü</a:t>
            </a:r>
          </a:p>
        </p:txBody>
      </p:sp>
      <p:sp>
        <p:nvSpPr>
          <p:cNvPr id="54" name="Text Box 116"/>
          <p:cNvSpPr txBox="1">
            <a:spLocks noChangeArrowheads="1"/>
          </p:cNvSpPr>
          <p:nvPr/>
        </p:nvSpPr>
        <p:spPr bwMode="auto">
          <a:xfrm>
            <a:off x="4593859" y="5601908"/>
            <a:ext cx="4057438" cy="830364"/>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lumMod val="50000"/>
                  </a:prstClr>
                </a:solidFill>
                <a:effectLst/>
                <a:uLnTx/>
                <a:uFillTx/>
                <a:latin typeface="Arial" pitchFamily="34" charset="0"/>
                <a:ea typeface="+mn-ea"/>
                <a:cs typeface="Times New Roman" pitchFamily="18" charset="0"/>
              </a:rPr>
              <a:t>Isınma, Motorlu Taşıt Kaynaklı Hava Kirliliği Önleme ve Yakıt Kontrolü Şube Müdürlüğü</a:t>
            </a:r>
            <a:endParaRPr kumimoji="0" lang="tr-TR" sz="1400" b="1" i="1" u="none" strike="noStrike" kern="1200" cap="none" spc="0" normalizeH="0" baseline="0" noProof="0" dirty="0">
              <a:ln>
                <a:noFill/>
              </a:ln>
              <a:solidFill>
                <a:prstClr val="white">
                  <a:lumMod val="50000"/>
                </a:prstClr>
              </a:solidFill>
              <a:effectLst/>
              <a:uLnTx/>
              <a:uFillTx/>
              <a:latin typeface="Arial" pitchFamily="34" charset="0"/>
              <a:ea typeface="+mn-ea"/>
              <a:cs typeface="+mn-cs"/>
            </a:endParaRPr>
          </a:p>
        </p:txBody>
      </p:sp>
      <p:sp>
        <p:nvSpPr>
          <p:cNvPr id="55" name="Text Box 96"/>
          <p:cNvSpPr txBox="1">
            <a:spLocks noChangeArrowheads="1"/>
          </p:cNvSpPr>
          <p:nvPr/>
        </p:nvSpPr>
        <p:spPr bwMode="auto">
          <a:xfrm>
            <a:off x="4951412" y="2841671"/>
            <a:ext cx="4095596" cy="58388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lumMod val="50000"/>
                  </a:prstClr>
                </a:solidFill>
                <a:effectLst/>
                <a:uLnTx/>
                <a:uFillTx/>
                <a:latin typeface="Arial" pitchFamily="34" charset="0"/>
                <a:ea typeface="+mn-ea"/>
                <a:cs typeface="Times New Roman" pitchFamily="18" charset="0"/>
              </a:rPr>
              <a:t>Hava Kalitesi Değerlendirme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lumMod val="50000"/>
                  </a:prstClr>
                </a:solidFill>
                <a:effectLst/>
                <a:uLnTx/>
                <a:uFillTx/>
                <a:latin typeface="Arial" pitchFamily="34" charset="0"/>
                <a:ea typeface="+mn-ea"/>
                <a:cs typeface="Times New Roman" pitchFamily="18" charset="0"/>
              </a:rPr>
              <a:t>Şube Müdürlüğü</a:t>
            </a:r>
          </a:p>
        </p:txBody>
      </p:sp>
      <p:sp>
        <p:nvSpPr>
          <p:cNvPr id="56" name="Text Box 106"/>
          <p:cNvSpPr txBox="1">
            <a:spLocks noChangeArrowheads="1"/>
          </p:cNvSpPr>
          <p:nvPr/>
        </p:nvSpPr>
        <p:spPr bwMode="auto">
          <a:xfrm>
            <a:off x="4951412" y="3743358"/>
            <a:ext cx="4205829" cy="86269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lumMod val="50000"/>
                  </a:prstClr>
                </a:solidFill>
                <a:effectLst/>
                <a:uLnTx/>
                <a:uFillTx/>
                <a:latin typeface="Arial" pitchFamily="34" charset="0"/>
                <a:ea typeface="+mn-ea"/>
                <a:cs typeface="Times New Roman" pitchFamily="18" charset="0"/>
              </a:rPr>
              <a:t>Sanayi Kaynaklı Hava Kirliliği Şube Müdürlüğü</a:t>
            </a:r>
            <a:endParaRPr kumimoji="0" lang="tr-TR" sz="1400" b="1" i="1" u="none" strike="noStrike" kern="1200" cap="none" spc="0" normalizeH="0" baseline="0" noProof="0" dirty="0">
              <a:ln>
                <a:noFill/>
              </a:ln>
              <a:solidFill>
                <a:prstClr val="white">
                  <a:lumMod val="50000"/>
                </a:prstClr>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7" name="Text Box 106"/>
          <p:cNvSpPr txBox="1">
            <a:spLocks noChangeArrowheads="1"/>
          </p:cNvSpPr>
          <p:nvPr/>
        </p:nvSpPr>
        <p:spPr bwMode="auto">
          <a:xfrm>
            <a:off x="4760623" y="4748080"/>
            <a:ext cx="4205829" cy="61555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lumMod val="50000"/>
                  </a:prstClr>
                </a:solidFill>
                <a:effectLst/>
                <a:uLnTx/>
                <a:uFillTx/>
                <a:latin typeface="Arial" pitchFamily="34" charset="0"/>
                <a:ea typeface="+mn-ea"/>
                <a:cs typeface="Times New Roman" pitchFamily="18" charset="0"/>
              </a:rPr>
              <a:t>Entegre Kirlilik Önleme Şube Müdürlüğü</a:t>
            </a:r>
            <a:endParaRPr kumimoji="0" lang="tr-TR" sz="1400" b="1" i="1" u="none" strike="noStrike" kern="1200" cap="none" spc="0" normalizeH="0" baseline="0" noProof="0" dirty="0">
              <a:ln>
                <a:noFill/>
              </a:ln>
              <a:solidFill>
                <a:prstClr val="white">
                  <a:lumMod val="50000"/>
                </a:prstClr>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121752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15468" y="1464354"/>
            <a:ext cx="56435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Calibri"/>
                <a:ea typeface="+mn-ea"/>
                <a:cs typeface="Arial" pitchFamily="34" charset="0"/>
              </a:rPr>
              <a:t>Temel Görev Alanı Konuları</a:t>
            </a:r>
          </a:p>
        </p:txBody>
      </p:sp>
      <p:sp>
        <p:nvSpPr>
          <p:cNvPr id="5" name="19 Yuvarlatılmış Dikdörtgen"/>
          <p:cNvSpPr/>
          <p:nvPr/>
        </p:nvSpPr>
        <p:spPr>
          <a:xfrm>
            <a:off x="2184946" y="2130422"/>
            <a:ext cx="4724400" cy="509589"/>
          </a:xfrm>
          <a:prstGeom prst="roundRect">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pitchFamily="34" charset="0"/>
                <a:ea typeface="+mn-ea"/>
                <a:cs typeface="+mn-cs"/>
              </a:rPr>
              <a:t>Çevresel Gürültü Kirliliği ile Mücadele</a:t>
            </a:r>
          </a:p>
        </p:txBody>
      </p:sp>
      <p:sp>
        <p:nvSpPr>
          <p:cNvPr id="6" name="19 Yuvarlatılmış Dikdörtgen"/>
          <p:cNvSpPr/>
          <p:nvPr/>
        </p:nvSpPr>
        <p:spPr>
          <a:xfrm>
            <a:off x="1414194" y="2794000"/>
            <a:ext cx="6977556" cy="762000"/>
          </a:xfrm>
          <a:prstGeom prst="roundRect">
            <a:avLst/>
          </a:prstGeom>
          <a:solidFill>
            <a:srgbClr val="B6E4B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pitchFamily="34" charset="0"/>
                <a:ea typeface="+mn-ea"/>
                <a:cs typeface="+mn-cs"/>
              </a:rPr>
              <a:t>Çevresel gürültüyü azaltacak program ve politikaları belirlemek, Mevzuatın uygulanmasını kolaylaştırıcı doküman hazırlamak,  </a:t>
            </a:r>
          </a:p>
        </p:txBody>
      </p:sp>
      <p:sp>
        <p:nvSpPr>
          <p:cNvPr id="7" name="19 Yuvarlatılmış Dikdörtgen"/>
          <p:cNvSpPr/>
          <p:nvPr/>
        </p:nvSpPr>
        <p:spPr>
          <a:xfrm>
            <a:off x="1071294" y="3810000"/>
            <a:ext cx="7663356" cy="990600"/>
          </a:xfrm>
          <a:prstGeom prst="roundRect">
            <a:avLst/>
          </a:prstGeom>
          <a:solidFill>
            <a:srgbClr val="B6E4B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373062" marR="0" lvl="1" indent="0" algn="just" defTabSz="914400" rtl="0" eaLnBrk="1" fontAlgn="auto" latinLnBrk="0" hangingPunct="1">
              <a:lnSpc>
                <a:spcPct val="100000"/>
              </a:lnSpc>
              <a:spcBef>
                <a:spcPts val="600"/>
              </a:spcBef>
              <a:spcAft>
                <a:spcPts val="60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pitchFamily="34" charset="0"/>
                <a:ea typeface="+mn-ea"/>
                <a:cs typeface="+mn-cs"/>
              </a:rPr>
              <a:t>Gürültü haritaları ve eylem planları ile ilgili olarak; işbirliği ve koordinasyonu sağlamak, hazırlanan haritalar ve eylem planlarına görüş vermek, </a:t>
            </a:r>
          </a:p>
        </p:txBody>
      </p:sp>
      <p:sp>
        <p:nvSpPr>
          <p:cNvPr id="8" name="19 Yuvarlatılmış Dikdörtgen"/>
          <p:cNvSpPr/>
          <p:nvPr/>
        </p:nvSpPr>
        <p:spPr>
          <a:xfrm>
            <a:off x="1255712" y="5057036"/>
            <a:ext cx="7391400" cy="762000"/>
          </a:xfrm>
          <a:prstGeom prst="roundRect">
            <a:avLst/>
          </a:prstGeom>
          <a:solidFill>
            <a:srgbClr val="C0FCD4"/>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373062" marR="0" lvl="1" indent="0" algn="just" defTabSz="914400" rtl="0" eaLnBrk="1" fontAlgn="auto" latinLnBrk="0" hangingPunct="1">
              <a:lnSpc>
                <a:spcPct val="100000"/>
              </a:lnSpc>
              <a:spcBef>
                <a:spcPts val="600"/>
              </a:spcBef>
              <a:spcAft>
                <a:spcPts val="60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pitchFamily="34" charset="0"/>
                <a:ea typeface="+mn-ea"/>
                <a:cs typeface="+mn-cs"/>
              </a:rPr>
              <a:t>Uzmanlaşmayı sağlayıcı eğitim programlarının içeriği ve uygulama prosedürünü belirlemek,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41866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txBox="1">
            <a:spLocks/>
          </p:cNvSpPr>
          <p:nvPr/>
        </p:nvSpPr>
        <p:spPr>
          <a:xfrm>
            <a:off x="1094241" y="1438226"/>
            <a:ext cx="7772400" cy="1847671"/>
          </a:xfrm>
          <a:prstGeom prst="rect">
            <a:avLst/>
          </a:prstGeom>
          <a:solidFill>
            <a:srgbClr val="69D8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a:ln>
                  <a:noFill/>
                </a:ln>
                <a:solidFill>
                  <a:srgbClr val="C00000"/>
                </a:solidFill>
                <a:effectLst/>
                <a:uLnTx/>
                <a:uFillTx/>
                <a:latin typeface="Calibri"/>
                <a:ea typeface="+mj-ea"/>
                <a:cs typeface="+mj-cs"/>
              </a:rPr>
              <a:t>ÇEVRESEL GÜRÜLTÜ YÖNETİMİ</a:t>
            </a:r>
            <a:br>
              <a:rPr kumimoji="0" lang="tr-TR" sz="3200" b="1" i="0" u="none" strike="noStrike" kern="1200" cap="none" spc="0" normalizeH="0" baseline="0" noProof="0" dirty="0">
                <a:ln>
                  <a:noFill/>
                </a:ln>
                <a:solidFill>
                  <a:srgbClr val="C00000"/>
                </a:solidFill>
                <a:effectLst/>
                <a:uLnTx/>
                <a:uFillTx/>
                <a:latin typeface="Calibri"/>
                <a:ea typeface="+mj-ea"/>
                <a:cs typeface="+mj-cs"/>
              </a:rPr>
            </a:br>
            <a:r>
              <a:rPr kumimoji="0" lang="tr-TR" sz="3200" b="1" i="0" u="none" strike="noStrike" kern="1200" cap="none" spc="0" normalizeH="0" baseline="0" noProof="0" dirty="0">
                <a:ln>
                  <a:noFill/>
                </a:ln>
                <a:solidFill>
                  <a:srgbClr val="C00000"/>
                </a:solidFill>
                <a:effectLst/>
                <a:uLnTx/>
                <a:uFillTx/>
                <a:latin typeface="Calibri"/>
                <a:ea typeface="+mj-ea"/>
                <a:cs typeface="+mj-cs"/>
              </a:rPr>
              <a:t>MEVZUAT</a:t>
            </a:r>
          </a:p>
        </p:txBody>
      </p:sp>
      <p:sp>
        <p:nvSpPr>
          <p:cNvPr id="5" name="Dikdörtgen 4"/>
          <p:cNvSpPr/>
          <p:nvPr/>
        </p:nvSpPr>
        <p:spPr>
          <a:xfrm>
            <a:off x="1066800" y="3505200"/>
            <a:ext cx="7770812" cy="1938992"/>
          </a:xfrm>
          <a:prstGeom prst="rect">
            <a:avLst/>
          </a:prstGeom>
        </p:spPr>
        <p:txBody>
          <a:bodyPr wrap="square">
            <a:spAutoFit/>
          </a:bodyPr>
          <a:lstStyle/>
          <a:p>
            <a:pPr marL="373062" marR="0" lvl="1"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Çevresel Gürültünün Değerlendirilmesi ve Yönetimi Yönetmeliği (4 Haziran 2010)</a:t>
            </a:r>
          </a:p>
          <a:p>
            <a:pPr marL="373062" marR="0" lvl="1"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Calibri"/>
              <a:ea typeface="+mn-ea"/>
              <a:cs typeface="Arial" pitchFamily="34" charset="0"/>
            </a:endParaRPr>
          </a:p>
          <a:p>
            <a:pPr marL="373062" marR="0" lvl="1"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2002/49/EC sayılı Avrupa Birliği Çevresel Gürültü Direktifi</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353482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ray.husmen\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919" y="1600200"/>
            <a:ext cx="7848601"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339499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Nesne 3"/>
          <p:cNvPicPr>
            <a:picLocks noChangeArrowheads="1"/>
          </p:cNvPicPr>
          <p:nvPr/>
        </p:nvPicPr>
        <p:blipFill>
          <a:blip r:embed="rId4">
            <a:extLst>
              <a:ext uri="{28A0092B-C50C-407E-A947-70E740481C1C}">
                <a14:useLocalDpi xmlns:a14="http://schemas.microsoft.com/office/drawing/2010/main" val="0"/>
              </a:ext>
            </a:extLst>
          </a:blip>
          <a:srcRect l="-407" t="-2910" r="-386" b="-2834"/>
          <a:stretch>
            <a:fillRect/>
          </a:stretch>
        </p:blipFill>
        <p:spPr bwMode="auto">
          <a:xfrm>
            <a:off x="1061124" y="1073603"/>
            <a:ext cx="3810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p:cNvSpPr>
            <a:spLocks noChangeArrowheads="1"/>
          </p:cNvSpPr>
          <p:nvPr/>
        </p:nvSpPr>
        <p:spPr bwMode="auto">
          <a:xfrm>
            <a:off x="5408612" y="1181554"/>
            <a:ext cx="3706812" cy="1152525"/>
          </a:xfrm>
          <a:prstGeom prst="irregularSeal1">
            <a:avLst/>
          </a:prstGeom>
          <a:solidFill>
            <a:srgbClr val="CC3300"/>
          </a:solidFill>
          <a:ln>
            <a:noFill/>
          </a:ln>
          <a:effectLst>
            <a:prstShdw prst="shdw17" dist="17961" dir="2700000">
              <a:srgbClr val="7A1F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EYLEM PLANLAMASI</a:t>
            </a:r>
          </a:p>
        </p:txBody>
      </p:sp>
      <p:sp>
        <p:nvSpPr>
          <p:cNvPr id="6" name="Dikdörtgen 2"/>
          <p:cNvSpPr>
            <a:spLocks noChangeArrowheads="1"/>
          </p:cNvSpPr>
          <p:nvPr/>
        </p:nvSpPr>
        <p:spPr bwMode="auto">
          <a:xfrm>
            <a:off x="912812" y="2016046"/>
            <a:ext cx="4106625" cy="469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33CC"/>
              </a:buClr>
              <a:buSzTx/>
              <a:buFontTx/>
              <a:buNone/>
              <a:tabLst/>
              <a:defRPr/>
            </a:pPr>
            <a:endParaRPr kumimoji="0" lang="tr-TR" altLang="tr-TR" sz="22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
                <a:srgbClr val="0033CC"/>
              </a:buClr>
              <a:buSzTx/>
              <a:buFontTx/>
              <a:buNone/>
              <a:tabLst/>
              <a:defRPr/>
            </a:pPr>
            <a:r>
              <a:rPr kumimoji="0" lang="tr-TR" altLang="tr-TR" sz="22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Yönetmelik ile;</a:t>
            </a:r>
          </a:p>
          <a:p>
            <a:pPr marL="0" marR="0" lvl="0" indent="0" algn="just" defTabSz="914400" rtl="0" eaLnBrk="1" fontAlgn="auto" latinLnBrk="0" hangingPunct="1">
              <a:lnSpc>
                <a:spcPct val="115000"/>
              </a:lnSpc>
              <a:spcBef>
                <a:spcPts val="0"/>
              </a:spcBef>
              <a:spcAft>
                <a:spcPts val="0"/>
              </a:spcAft>
              <a:buClr>
                <a:srgbClr val="FF0000"/>
              </a:buClr>
              <a:buSzTx/>
              <a:buFontTx/>
              <a:buNone/>
              <a:tabLst/>
              <a:defRPr/>
            </a:pPr>
            <a:r>
              <a:rPr kumimoji="0" lang="tr-TR" altLang="tr-TR" sz="22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Bir bölgenin gürültü sorununun belirlenmesi ve gerekli kontrol tedbirlerinin alınabilmesi için </a:t>
            </a:r>
            <a:r>
              <a:rPr kumimoji="0" lang="tr-TR" altLang="tr-TR" sz="22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gürültü haritalarının ve eylem planlarının hazırlanması </a:t>
            </a:r>
            <a:r>
              <a:rPr kumimoji="0" lang="tr-TR" altLang="tr-TR" sz="22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gerektiği esası getirilmiştir.</a:t>
            </a:r>
          </a:p>
          <a:p>
            <a:pPr marL="0" marR="0" lvl="0" indent="0" algn="just" defTabSz="914400" rtl="0" eaLnBrk="1" fontAlgn="auto" latinLnBrk="0" hangingPunct="1">
              <a:lnSpc>
                <a:spcPct val="115000"/>
              </a:lnSpc>
              <a:spcBef>
                <a:spcPts val="0"/>
              </a:spcBef>
              <a:spcAft>
                <a:spcPts val="0"/>
              </a:spcAft>
              <a:buClr>
                <a:srgbClr val="FF0000"/>
              </a:buClr>
              <a:buSzTx/>
              <a:buFontTx/>
              <a:buNone/>
              <a:tabLst/>
              <a:defRPr/>
            </a:pPr>
            <a:endParaRPr kumimoji="0" lang="tr-TR" altLang="tr-TR" sz="1800" b="1" i="0" u="sng" strike="noStrike" kern="1200" cap="none" spc="0" normalizeH="0" baseline="0" noProof="0" dirty="0">
              <a:ln>
                <a:noFill/>
              </a:ln>
              <a:solidFill>
                <a:srgbClr val="C00000"/>
              </a:solidFill>
              <a:effectLst/>
              <a:uLnTx/>
              <a:uFillTx/>
              <a:latin typeface="Arial"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
                <a:srgbClr val="FF0000"/>
              </a:buClr>
              <a:buSzTx/>
              <a:buFont typeface="Wingdings" panose="05000000000000000000" pitchFamily="2" charset="2"/>
              <a:buChar char="Ø"/>
              <a:tabLst/>
              <a:defRPr/>
            </a:pPr>
            <a:r>
              <a:rPr kumimoji="0" lang="tr-TR" sz="1800" b="1" i="0" u="sng" strike="noStrike" kern="1200" cap="none" spc="0" normalizeH="0" baseline="0" noProof="0" dirty="0">
                <a:ln>
                  <a:noFill/>
                </a:ln>
                <a:solidFill>
                  <a:srgbClr val="C00000"/>
                </a:solidFill>
                <a:effectLst/>
                <a:uLnTx/>
                <a:uFillTx/>
                <a:latin typeface="Arial" pitchFamily="34" charset="0"/>
                <a:ea typeface="+mn-ea"/>
                <a:cs typeface="+mn-cs"/>
              </a:rPr>
              <a:t>YERLEŞİM ALANLARI (Türkiye genelinde toplam 64 İl)</a:t>
            </a:r>
          </a:p>
          <a:p>
            <a:pPr marL="285750" marR="0" lvl="0" indent="-285750" algn="just" defTabSz="914400" rtl="0" eaLnBrk="1" fontAlgn="auto" latinLnBrk="0" hangingPunct="1">
              <a:lnSpc>
                <a:spcPct val="115000"/>
              </a:lnSpc>
              <a:spcBef>
                <a:spcPts val="0"/>
              </a:spcBef>
              <a:spcAft>
                <a:spcPts val="0"/>
              </a:spcAft>
              <a:buClr>
                <a:srgbClr val="FF0000"/>
              </a:buClr>
              <a:buSzTx/>
              <a:buFont typeface="Wingdings" panose="05000000000000000000" pitchFamily="2" charset="2"/>
              <a:buChar char="Ø"/>
              <a:tabLst/>
              <a:defRPr/>
            </a:pPr>
            <a:r>
              <a:rPr kumimoji="0" lang="tr-TR" sz="1800" b="1" i="0" u="sng" strike="noStrike" kern="1200" cap="none" spc="0" normalizeH="0" baseline="0" noProof="0" dirty="0">
                <a:ln>
                  <a:noFill/>
                </a:ln>
                <a:solidFill>
                  <a:srgbClr val="C00000"/>
                </a:solidFill>
                <a:effectLst/>
                <a:uLnTx/>
                <a:uFillTx/>
                <a:latin typeface="Arial" pitchFamily="34" charset="0"/>
                <a:ea typeface="+mn-ea"/>
                <a:cs typeface="+mn-cs"/>
              </a:rPr>
              <a:t>ULAŞIM KAYNAKLARI VE CİVARI</a:t>
            </a:r>
          </a:p>
          <a:p>
            <a:pPr marL="0" marR="0" lvl="0" indent="0" algn="just" defTabSz="914400" rtl="0" eaLnBrk="1" fontAlgn="auto" latinLnBrk="0" hangingPunct="1">
              <a:lnSpc>
                <a:spcPct val="115000"/>
              </a:lnSpc>
              <a:spcBef>
                <a:spcPts val="0"/>
              </a:spcBef>
              <a:spcAft>
                <a:spcPts val="0"/>
              </a:spcAft>
              <a:buClr>
                <a:srgbClr val="FF0000"/>
              </a:buClr>
              <a:buSzTx/>
              <a:buFontTx/>
              <a:buNone/>
              <a:tabLst/>
              <a:defRPr/>
            </a:pPr>
            <a:endParaRPr kumimoji="0" lang="tr-TR" sz="1800" b="1" i="0" u="sng" strike="noStrike" kern="1200" cap="none" spc="0" normalizeH="0" baseline="0" noProof="0" dirty="0">
              <a:ln>
                <a:noFill/>
              </a:ln>
              <a:solidFill>
                <a:srgbClr val="C00000"/>
              </a:solidFill>
              <a:effectLst/>
              <a:uLnTx/>
              <a:uFillTx/>
              <a:latin typeface="Calibri"/>
              <a:ea typeface="+mn-ea"/>
              <a:cs typeface="+mn-cs"/>
            </a:endParaRPr>
          </a:p>
        </p:txBody>
      </p:sp>
      <p:pic>
        <p:nvPicPr>
          <p:cNvPr id="7" name="5 Res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096906" y="1499054"/>
            <a:ext cx="19796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2_18000_IZMIR_Lnight+CAR_landscape_TR_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1881" y="4313692"/>
            <a:ext cx="3649663" cy="23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908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ray.husmen\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 y="1828800"/>
            <a:ext cx="8610599" cy="491490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065212" y="1420727"/>
            <a:ext cx="7854950" cy="461665"/>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ＭＳ Ｐゴシック" charset="0"/>
              </a:rPr>
              <a:t>GÜRÜLTÜ HARİTALARI NEDEN ÖNEMLİDİR?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Tree>
    <p:extLst>
      <p:ext uri="{BB962C8B-B14F-4D97-AF65-F5344CB8AC3E}">
        <p14:creationId xmlns:p14="http://schemas.microsoft.com/office/powerpoint/2010/main" val="2261284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1237</Words>
  <Application>Microsoft Office PowerPoint</Application>
  <PresentationFormat>Custom</PresentationFormat>
  <Paragraphs>254</Paragraphs>
  <Slides>32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Arial</vt:lpstr>
      <vt:lpstr>Arial Black</vt:lpstr>
      <vt:lpstr>Calibri</vt:lpstr>
      <vt:lpstr>Times New Roman</vt:lpstr>
      <vt:lpstr>Verdana</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izolasyon dünyası</dc:creator>
  <cp:lastModifiedBy>Burak</cp:lastModifiedBy>
  <cp:revision>23</cp:revision>
  <dcterms:created xsi:type="dcterms:W3CDTF">2006-08-16T00:00:00Z</dcterms:created>
  <dcterms:modified xsi:type="dcterms:W3CDTF">2017-04-27T07:45:49Z</dcterms:modified>
</cp:coreProperties>
</file>