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1"/>
  </p:notesMasterIdLst>
  <p:sldIdLst>
    <p:sldId id="361" r:id="rId3"/>
    <p:sldId id="362" r:id="rId4"/>
    <p:sldId id="363" r:id="rId5"/>
    <p:sldId id="364" r:id="rId6"/>
    <p:sldId id="365" r:id="rId7"/>
    <p:sldId id="366"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09" r:id="rId51"/>
    <p:sldId id="410" r:id="rId52"/>
    <p:sldId id="411" r:id="rId53"/>
    <p:sldId id="412" r:id="rId54"/>
    <p:sldId id="413" r:id="rId55"/>
    <p:sldId id="414" r:id="rId56"/>
    <p:sldId id="415" r:id="rId57"/>
    <p:sldId id="416" r:id="rId58"/>
    <p:sldId id="417" r:id="rId59"/>
    <p:sldId id="418" r:id="rId60"/>
    <p:sldId id="419" r:id="rId61"/>
    <p:sldId id="420" r:id="rId62"/>
    <p:sldId id="421" r:id="rId63"/>
    <p:sldId id="422" r:id="rId64"/>
    <p:sldId id="423" r:id="rId65"/>
    <p:sldId id="424" r:id="rId66"/>
    <p:sldId id="425" r:id="rId67"/>
    <p:sldId id="426" r:id="rId68"/>
    <p:sldId id="427" r:id="rId69"/>
    <p:sldId id="429" r:id="rId70"/>
  </p:sldIdLst>
  <p:sldSz cx="9902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90" y="156"/>
      </p:cViewPr>
      <p:guideLst>
        <p:guide orient="horz" pos="2160"/>
        <p:guide pos="3119"/>
      </p:guideLst>
    </p:cSldViewPr>
  </p:slideViewPr>
  <p:notesTextViewPr>
    <p:cViewPr>
      <p:scale>
        <a:sx n="100" d="100"/>
        <a:sy n="100" d="100"/>
      </p:scale>
      <p:origin x="0" y="0"/>
    </p:cViewPr>
  </p:notesTextViewPr>
  <p:sorterViewPr>
    <p:cViewPr>
      <p:scale>
        <a:sx n="100" d="100"/>
        <a:sy n="100" d="100"/>
      </p:scale>
      <p:origin x="0" y="-196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AF27DC-2839-4F65-8935-157823D6B4D7}" type="datetimeFigureOut">
              <a:rPr lang="tr-TR" smtClean="0"/>
              <a:t>27.04.2017</a:t>
            </a:fld>
            <a:endParaRPr lang="tr-TR"/>
          </a:p>
        </p:txBody>
      </p:sp>
      <p:sp>
        <p:nvSpPr>
          <p:cNvPr id="4" name="Slide Image Placehold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96912D-2EB8-46BA-BB80-5F866F534728}" type="slidenum">
              <a:rPr lang="tr-TR" smtClean="0"/>
              <a:t>‹#›</a:t>
            </a:fld>
            <a:endParaRPr lang="tr-TR"/>
          </a:p>
        </p:txBody>
      </p:sp>
    </p:spTree>
    <p:extLst>
      <p:ext uri="{BB962C8B-B14F-4D97-AF65-F5344CB8AC3E}">
        <p14:creationId xmlns:p14="http://schemas.microsoft.com/office/powerpoint/2010/main" val="255777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696912D-2EB8-46BA-BB80-5F866F534728}"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4583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625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130426"/>
            <a:ext cx="8417401" cy="1470025"/>
          </a:xfrm>
        </p:spPr>
        <p:txBody>
          <a:bodyPr/>
          <a:lstStyle/>
          <a:p>
            <a:r>
              <a:rPr lang="en-US"/>
              <a:t>Click to edit Master title style</a:t>
            </a:r>
          </a:p>
        </p:txBody>
      </p:sp>
      <p:sp>
        <p:nvSpPr>
          <p:cNvPr id="3" name="Subtitle 2"/>
          <p:cNvSpPr>
            <a:spLocks noGrp="1"/>
          </p:cNvSpPr>
          <p:nvPr>
            <p:ph type="subTitle" idx="1"/>
          </p:nvPr>
        </p:nvSpPr>
        <p:spPr>
          <a:xfrm>
            <a:off x="1485424" y="3886200"/>
            <a:ext cx="69319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79548" y="274639"/>
            <a:ext cx="22281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141" y="274639"/>
            <a:ext cx="651936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130426"/>
            <a:ext cx="8417401" cy="1470025"/>
          </a:xfrm>
        </p:spPr>
        <p:txBody>
          <a:bodyPr/>
          <a:lstStyle/>
          <a:p>
            <a:r>
              <a:rPr lang="tr-TR"/>
              <a:t>Click to edit Master title style</a:t>
            </a:r>
            <a:endParaRPr lang="en-US"/>
          </a:p>
        </p:txBody>
      </p:sp>
      <p:sp>
        <p:nvSpPr>
          <p:cNvPr id="3" name="Subtitle 2"/>
          <p:cNvSpPr>
            <a:spLocks noGrp="1"/>
          </p:cNvSpPr>
          <p:nvPr>
            <p:ph type="subTitle" idx="1"/>
          </p:nvPr>
        </p:nvSpPr>
        <p:spPr>
          <a:xfrm>
            <a:off x="1485424" y="3886200"/>
            <a:ext cx="69319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B4C6AF77-29FE-EF44-8DD1-28EFC9CECFAC}"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3826088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B4C6AF77-29FE-EF44-8DD1-28EFC9CECFAC}"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493412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255" y="4406901"/>
            <a:ext cx="8417401"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82255" y="2906713"/>
            <a:ext cx="8417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B4C6AF77-29FE-EF44-8DD1-28EFC9CECFAC}"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4120673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95141"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5033936"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B4C6AF77-29FE-EF44-8DD1-28EFC9CECFAC}"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2341092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95141" y="1535113"/>
            <a:ext cx="437546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95141" y="2174875"/>
            <a:ext cx="437546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5030498" y="1535113"/>
            <a:ext cx="43771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5030498" y="2174875"/>
            <a:ext cx="43771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B4C6AF77-29FE-EF44-8DD1-28EFC9CECFAC}" type="datetimeFigureOut">
              <a:rPr lang="en-US" smtClean="0"/>
              <a:pPr/>
              <a:t>4/27/2017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3444764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B4C6AF77-29FE-EF44-8DD1-28EFC9CECFAC}" type="datetimeFigureOut">
              <a:rPr lang="en-US" smtClean="0"/>
              <a:pPr/>
              <a:t>4/27/2017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221721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AF77-29FE-EF44-8DD1-28EFC9CECFAC}" type="datetimeFigureOut">
              <a:rPr lang="en-US" smtClean="0"/>
              <a:pPr/>
              <a:t>4/27/2017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3263025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142" y="273050"/>
            <a:ext cx="3257961"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871730" y="273051"/>
            <a:ext cx="553595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95142" y="1435101"/>
            <a:ext cx="32579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B4C6AF77-29FE-EF44-8DD1-28EFC9CECFAC}"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2032772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023" y="4800600"/>
            <a:ext cx="5941695"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941023" y="612775"/>
            <a:ext cx="59416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023" y="5367338"/>
            <a:ext cx="59416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B4C6AF77-29FE-EF44-8DD1-28EFC9CECFAC}"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3625297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B4C6AF77-29FE-EF44-8DD1-28EFC9CECFAC}"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2527115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79548" y="274639"/>
            <a:ext cx="2228136"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95141" y="274639"/>
            <a:ext cx="651936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B4C6AF77-29FE-EF44-8DD1-28EFC9CECFAC}"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B4C75-6287-4B46-9951-023CDFCBE3B7}" type="slidenum">
              <a:rPr lang="en-US" smtClean="0"/>
              <a:pPr/>
              <a:t>‹#›</a:t>
            </a:fld>
            <a:endParaRPr lang="en-US"/>
          </a:p>
        </p:txBody>
      </p:sp>
    </p:spTree>
    <p:extLst>
      <p:ext uri="{BB962C8B-B14F-4D97-AF65-F5344CB8AC3E}">
        <p14:creationId xmlns:p14="http://schemas.microsoft.com/office/powerpoint/2010/main" val="365322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255" y="4406901"/>
            <a:ext cx="84174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255" y="2906713"/>
            <a:ext cx="8417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141"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3936"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141" y="1535113"/>
            <a:ext cx="437546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141" y="2174875"/>
            <a:ext cx="437546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498" y="1535113"/>
            <a:ext cx="43771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498" y="2174875"/>
            <a:ext cx="43771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142" y="273050"/>
            <a:ext cx="32579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730" y="273051"/>
            <a:ext cx="553595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142" y="1435101"/>
            <a:ext cx="32579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023" y="4800600"/>
            <a:ext cx="59416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023" y="612775"/>
            <a:ext cx="59416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023" y="5367338"/>
            <a:ext cx="59416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141" y="274638"/>
            <a:ext cx="89125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141" y="1600201"/>
            <a:ext cx="89125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141" y="6356351"/>
            <a:ext cx="23106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4/27/2017</a:t>
            </a:fld>
            <a:endParaRPr lang="en-US"/>
          </a:p>
        </p:txBody>
      </p:sp>
      <p:sp>
        <p:nvSpPr>
          <p:cNvPr id="5" name="Footer Placeholder 4"/>
          <p:cNvSpPr>
            <a:spLocks noGrp="1"/>
          </p:cNvSpPr>
          <p:nvPr>
            <p:ph type="ftr" sz="quarter" idx="3"/>
          </p:nvPr>
        </p:nvSpPr>
        <p:spPr>
          <a:xfrm>
            <a:off x="3383465" y="6356351"/>
            <a:ext cx="31358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7025" y="6356351"/>
            <a:ext cx="23106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141" y="274638"/>
            <a:ext cx="8912543" cy="1143000"/>
          </a:xfrm>
          <a:prstGeom prst="rect">
            <a:avLst/>
          </a:prstGeom>
        </p:spPr>
        <p:txBody>
          <a:bodyPr vert="horz" lIns="91440" tIns="45720" rIns="91440" bIns="45720" rtlCol="0" anchor="ctr">
            <a:normAutofit/>
          </a:bodyPr>
          <a:lstStyle/>
          <a:p>
            <a:r>
              <a:rPr lang="tr-TR"/>
              <a:t>Click to edit Master title style</a:t>
            </a:r>
            <a:endParaRPr lang="en-US"/>
          </a:p>
        </p:txBody>
      </p:sp>
      <p:sp>
        <p:nvSpPr>
          <p:cNvPr id="3" name="Text Placeholder 2"/>
          <p:cNvSpPr>
            <a:spLocks noGrp="1"/>
          </p:cNvSpPr>
          <p:nvPr>
            <p:ph type="body" idx="1"/>
          </p:nvPr>
        </p:nvSpPr>
        <p:spPr>
          <a:xfrm>
            <a:off x="495141" y="1600201"/>
            <a:ext cx="8912543" cy="4525963"/>
          </a:xfrm>
          <a:prstGeom prst="rect">
            <a:avLst/>
          </a:prstGeom>
        </p:spPr>
        <p:txBody>
          <a:bodyPr vert="horz" lIns="91440" tIns="45720" rIns="91440" bIns="457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2"/>
          </p:nvPr>
        </p:nvSpPr>
        <p:spPr>
          <a:xfrm>
            <a:off x="495141" y="6356351"/>
            <a:ext cx="23106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AF77-29FE-EF44-8DD1-28EFC9CECFAC}" type="datetimeFigureOut">
              <a:rPr lang="en-US" smtClean="0"/>
              <a:pPr/>
              <a:t>4/27/2017</a:t>
            </a:fld>
            <a:endParaRPr lang="en-US"/>
          </a:p>
        </p:txBody>
      </p:sp>
      <p:sp>
        <p:nvSpPr>
          <p:cNvPr id="5" name="Footer Placeholder 4"/>
          <p:cNvSpPr>
            <a:spLocks noGrp="1"/>
          </p:cNvSpPr>
          <p:nvPr>
            <p:ph type="ftr" sz="quarter" idx="3"/>
          </p:nvPr>
        </p:nvSpPr>
        <p:spPr>
          <a:xfrm>
            <a:off x="3383465" y="6356351"/>
            <a:ext cx="31358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7025" y="6356351"/>
            <a:ext cx="23106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B4C75-6287-4B46-9951-023CDFCBE3B7}" type="slidenum">
              <a:rPr lang="en-US" smtClean="0"/>
              <a:pPr/>
              <a:t>‹#›</a:t>
            </a:fld>
            <a:endParaRPr lang="en-US"/>
          </a:p>
        </p:txBody>
      </p:sp>
    </p:spTree>
    <p:extLst>
      <p:ext uri="{BB962C8B-B14F-4D97-AF65-F5344CB8AC3E}">
        <p14:creationId xmlns:p14="http://schemas.microsoft.com/office/powerpoint/2010/main" val="6267164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hyperlink" Target="https://youtu.be/yhdcJMCXm7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3199662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Binada Yaşayan Komşular Arasındaki Gürültü Kaynaklı Sorunlar</a:t>
            </a:r>
          </a:p>
        </p:txBody>
      </p:sp>
      <p:sp>
        <p:nvSpPr>
          <p:cNvPr id="3" name="Rectangle 5"/>
          <p:cNvSpPr txBox="1">
            <a:spLocks noChangeArrowheads="1"/>
          </p:cNvSpPr>
          <p:nvPr/>
        </p:nvSpPr>
        <p:spPr bwMode="auto">
          <a:xfrm>
            <a:off x="414909" y="1772816"/>
            <a:ext cx="8929365" cy="43204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Aile içi kavgalar-şiddet</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Müzik çalarlar, TV, Ses Cihazları, Müzik Enstrümanları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Topuklu Ayakkabı, Terlik, Ayak Sesleri,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Ev içi Spor Aktiviteleri ( Koşu Bandı,Ağırlık,Fitness çalışmaları)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Çocukların Sesleri, Koşuşturmaları,Oyunları,Ağlamaları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Evde Yapılan Temizlik İşleri, (Süpürge Sesleri vs.)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Bina Tadilatları, Bağımsız Bölüm Tadilat ve </a:t>
            </a:r>
            <a:r>
              <a:rPr kumimoji="0" lang="tr-TR" sz="2600" b="0" i="0" u="none" strike="noStrike" kern="0" cap="none" spc="0" normalizeH="0" baseline="0" noProof="0" dirty="0" err="1">
                <a:ln>
                  <a:noFill/>
                </a:ln>
                <a:solidFill>
                  <a:prstClr val="black"/>
                </a:solidFill>
                <a:effectLst/>
                <a:uLnTx/>
                <a:uFillTx/>
                <a:latin typeface="Calibri"/>
              </a:rPr>
              <a:t>Renovasyonları</a:t>
            </a:r>
            <a:endParaRPr kumimoji="0" lang="tr-TR" sz="2600" b="0" i="0" u="none" strike="noStrike" kern="0" cap="none" spc="0" normalizeH="0" baseline="0" noProof="0" dirty="0">
              <a:ln>
                <a:noFill/>
              </a:ln>
              <a:solidFill>
                <a:prstClr val="black"/>
              </a:solidFill>
              <a:effectLst/>
              <a:uLnTx/>
              <a:uFillTx/>
              <a:latin typeface="Calibri"/>
            </a:endParaRP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Aynı Evde Yaşayan Genç Grupların Gürültüleri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Aynı Binada bulunan İşyeri-Dükkan-Konut Kullanım Farklılıkları</a:t>
            </a:r>
          </a:p>
        </p:txBody>
      </p:sp>
    </p:spTree>
    <p:extLst>
      <p:ext uri="{BB962C8B-B14F-4D97-AF65-F5344CB8AC3E}">
        <p14:creationId xmlns:p14="http://schemas.microsoft.com/office/powerpoint/2010/main" val="279753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2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Binada Yaşayan Komşular Arasındaki Gürültü Kaynaklı Sorunlar</a:t>
            </a:r>
          </a:p>
        </p:txBody>
      </p:sp>
      <p:sp>
        <p:nvSpPr>
          <p:cNvPr id="3" name="Rectangle 5"/>
          <p:cNvSpPr txBox="1">
            <a:spLocks noChangeArrowheads="1"/>
          </p:cNvSpPr>
          <p:nvPr/>
        </p:nvSpPr>
        <p:spPr bwMode="auto">
          <a:xfrm>
            <a:off x="414909" y="1772816"/>
            <a:ext cx="8929365" cy="43204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500" b="0" i="0" u="none" strike="noStrike" kern="0" cap="none" spc="0" normalizeH="0" baseline="0" noProof="0" dirty="0">
                <a:ln>
                  <a:noFill/>
                </a:ln>
                <a:solidFill>
                  <a:prstClr val="black"/>
                </a:solidFill>
                <a:effectLst/>
                <a:uLnTx/>
                <a:uFillTx/>
                <a:latin typeface="Calibri"/>
              </a:rPr>
              <a:t>Islak Hacim Kullanım Sıklıkları, Sifon Sesleri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500" b="0" i="0" u="none" strike="noStrike" kern="0" cap="none" spc="0" normalizeH="0" baseline="0" noProof="0" dirty="0">
                <a:ln>
                  <a:noFill/>
                </a:ln>
                <a:solidFill>
                  <a:prstClr val="black"/>
                </a:solidFill>
                <a:effectLst/>
                <a:uLnTx/>
                <a:uFillTx/>
                <a:latin typeface="Calibri"/>
              </a:rPr>
              <a:t>Bağımsız Bölüm Zemin Kaplamaları Sorunları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500" b="0" i="0" u="none" strike="noStrike" kern="0" cap="none" spc="0" normalizeH="0" baseline="0" noProof="0" dirty="0">
                <a:ln>
                  <a:noFill/>
                </a:ln>
                <a:solidFill>
                  <a:prstClr val="black"/>
                </a:solidFill>
                <a:effectLst/>
                <a:uLnTx/>
                <a:uFillTx/>
                <a:latin typeface="Calibri"/>
              </a:rPr>
              <a:t>Dikkatsiz İş Görme Alışkanlıkları, Sürekli Eşya, Alet Edevat Düşürmek</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500" b="0" i="0" u="none" strike="noStrike" kern="0" cap="none" spc="0" normalizeH="0" baseline="0" noProof="0" dirty="0">
                <a:ln>
                  <a:noFill/>
                </a:ln>
                <a:solidFill>
                  <a:prstClr val="black"/>
                </a:solidFill>
                <a:effectLst/>
                <a:uLnTx/>
                <a:uFillTx/>
                <a:latin typeface="Calibri"/>
              </a:rPr>
              <a:t>Gürültü Şikayetçisi Açısından Konsantrasyon Gereken İşlere Yoğunlaşma Problemleri ( Ders Çalışma,Yazı Yazma, Düşünme ve Üretme Zaman Dilimleri)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500" b="0" i="0" u="none" strike="noStrike" kern="0" cap="none" spc="0" normalizeH="0" baseline="0" noProof="0" dirty="0">
                <a:ln>
                  <a:noFill/>
                </a:ln>
                <a:solidFill>
                  <a:prstClr val="black"/>
                </a:solidFill>
                <a:effectLst/>
                <a:uLnTx/>
                <a:uFillTx/>
                <a:latin typeface="Calibri"/>
              </a:rPr>
              <a:t>Mobilya sağlamlık, yerleştirme,eskime sorunları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500" b="0" i="0" u="none" strike="noStrike" kern="0" cap="none" spc="0" normalizeH="0" baseline="0" noProof="0" dirty="0">
                <a:ln>
                  <a:noFill/>
                </a:ln>
                <a:solidFill>
                  <a:prstClr val="black"/>
                </a:solidFill>
                <a:effectLst/>
                <a:uLnTx/>
                <a:uFillTx/>
                <a:latin typeface="Calibri"/>
              </a:rPr>
              <a:t>Pet (evcil hayvan, köpek vs.) doğal davranış sorunları,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500" b="0" i="0" u="none" strike="noStrike" kern="0" cap="none" spc="0" normalizeH="0" baseline="0" noProof="0" dirty="0">
                <a:ln>
                  <a:noFill/>
                </a:ln>
                <a:solidFill>
                  <a:prstClr val="black"/>
                </a:solidFill>
                <a:effectLst/>
                <a:uLnTx/>
                <a:uFillTx/>
                <a:latin typeface="Calibri"/>
              </a:rPr>
              <a:t>Kısıtlı,engelli,ruh hastalığı ve psikolojik açıdan rahatsız komşuların hareket ve davranışları, aşırı alkol alan sakinler</a:t>
            </a:r>
          </a:p>
        </p:txBody>
      </p:sp>
    </p:spTree>
    <p:extLst>
      <p:ext uri="{BB962C8B-B14F-4D97-AF65-F5344CB8AC3E}">
        <p14:creationId xmlns:p14="http://schemas.microsoft.com/office/powerpoint/2010/main" val="8931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Bu Maddelerin Yaşamdaki Karşılıklarına Örnekler:</a:t>
            </a:r>
          </a:p>
        </p:txBody>
      </p:sp>
      <p:sp>
        <p:nvSpPr>
          <p:cNvPr id="6" name="Rectangle 5"/>
          <p:cNvSpPr txBox="1">
            <a:spLocks noChangeArrowheads="1"/>
          </p:cNvSpPr>
          <p:nvPr/>
        </p:nvSpPr>
        <p:spPr bwMode="auto">
          <a:xfrm>
            <a:off x="531813" y="2148858"/>
            <a:ext cx="2259360" cy="1640183"/>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Bu Filmdeki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Örnek Olay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Bir Rahatsızlık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mıdır?</a:t>
            </a:r>
          </a:p>
        </p:txBody>
      </p:sp>
      <p:sp>
        <p:nvSpPr>
          <p:cNvPr id="7" name="Rectangle 5"/>
          <p:cNvSpPr txBox="1">
            <a:spLocks noChangeArrowheads="1"/>
          </p:cNvSpPr>
          <p:nvPr/>
        </p:nvSpPr>
        <p:spPr bwMode="auto">
          <a:xfrm>
            <a:off x="684213" y="4221089"/>
            <a:ext cx="2259360" cy="1640183"/>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Sesi Açalım Lütfen!</a:t>
            </a:r>
          </a:p>
        </p:txBody>
      </p:sp>
      <p:sp>
        <p:nvSpPr>
          <p:cNvPr id="8" name="Rectangle 5"/>
          <p:cNvSpPr txBox="1">
            <a:spLocks noChangeArrowheads="1"/>
          </p:cNvSpPr>
          <p:nvPr/>
        </p:nvSpPr>
        <p:spPr bwMode="auto">
          <a:xfrm>
            <a:off x="6782816" y="3396657"/>
            <a:ext cx="2561084" cy="3080342"/>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Rahatsızlık ise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Hangi Ölçüye, Kime , Hangi Saat Dilimine Göre Rahatsızlıktır?</a:t>
            </a:r>
          </a:p>
        </p:txBody>
      </p:sp>
      <p:sp>
        <p:nvSpPr>
          <p:cNvPr id="9" name="Rectangle 5"/>
          <p:cNvSpPr txBox="1">
            <a:spLocks noChangeArrowheads="1"/>
          </p:cNvSpPr>
          <p:nvPr/>
        </p:nvSpPr>
        <p:spPr bwMode="auto">
          <a:xfrm>
            <a:off x="6782816" y="1856486"/>
            <a:ext cx="2561084" cy="135649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Daire Sakini Müzik Aleti Çalıyor!</a:t>
            </a:r>
          </a:p>
        </p:txBody>
      </p:sp>
      <p:sp>
        <p:nvSpPr>
          <p:cNvPr id="11" name="Rectangle 5">
            <a:hlinkClick r:id="rId4"/>
          </p:cNvPr>
          <p:cNvSpPr txBox="1">
            <a:spLocks noChangeArrowheads="1"/>
          </p:cNvSpPr>
          <p:nvPr/>
        </p:nvSpPr>
        <p:spPr bwMode="auto">
          <a:xfrm>
            <a:off x="531814" y="6165304"/>
            <a:ext cx="2619399" cy="504056"/>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1500" b="1" i="0" u="none" strike="noStrike" kern="0" cap="none" spc="0" normalizeH="0" baseline="0" noProof="0" dirty="0">
                <a:ln>
                  <a:noFill/>
                </a:ln>
                <a:solidFill>
                  <a:srgbClr val="FF0000"/>
                </a:solidFill>
                <a:effectLst/>
                <a:uLnTx/>
                <a:uFillTx/>
                <a:latin typeface="Calibri"/>
                <a:hlinkClick r:id="rId4"/>
              </a:rPr>
              <a:t>Film Çalışmaz İse Tıklayalım!</a:t>
            </a:r>
            <a:endParaRPr kumimoji="0" lang="tr-TR" sz="1500" b="1" i="0" u="none" strike="noStrike" kern="0" cap="none" spc="0" normalizeH="0" baseline="0" noProof="0" dirty="0">
              <a:ln>
                <a:noFill/>
              </a:ln>
              <a:solidFill>
                <a:srgbClr val="FF0000"/>
              </a:solidFill>
              <a:effectLst/>
              <a:uLnTx/>
              <a:uFillTx/>
              <a:latin typeface="Calibri"/>
            </a:endParaRPr>
          </a:p>
        </p:txBody>
      </p:sp>
      <p:pic>
        <p:nvPicPr>
          <p:cNvPr id="3" name="maya_o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27099" y="1881338"/>
            <a:ext cx="2693263" cy="4788023"/>
          </a:xfrm>
          <a:prstGeom prst="rect">
            <a:avLst/>
          </a:prstGeom>
        </p:spPr>
      </p:pic>
    </p:spTree>
    <p:extLst>
      <p:ext uri="{BB962C8B-B14F-4D97-AF65-F5344CB8AC3E}">
        <p14:creationId xmlns:p14="http://schemas.microsoft.com/office/powerpoint/2010/main" val="3905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20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2000"/>
                                        <p:tgtEl>
                                          <p:spTgt spid="6">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20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20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2000"/>
                                        <p:tgtEl>
                                          <p:spTgt spid="8">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20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wipe(down)">
                                      <p:cBhvr>
                                        <p:cTn id="39" dur="500"/>
                                        <p:tgtEl>
                                          <p:spTgt spid="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down)">
                                      <p:cBhvr>
                                        <p:cTn id="44" dur="500"/>
                                        <p:tgtEl>
                                          <p:spTgt spid="11">
                                            <p:txEl>
                                              <p:pRg st="0" end="0"/>
                                            </p:txEl>
                                          </p:spTgt>
                                        </p:tgtEl>
                                      </p:cBhvr>
                                    </p:animEffect>
                                  </p:childTnLst>
                                </p:cTn>
                              </p:par>
                            </p:childTnLst>
                          </p:cTn>
                        </p:par>
                        <p:par>
                          <p:cTn id="45" fill="hold">
                            <p:stCondLst>
                              <p:cond delay="500"/>
                            </p:stCondLst>
                            <p:childTnLst>
                              <p:par>
                                <p:cTn id="46" presetID="1" presetClass="mediacall" presetSubtype="0" fill="hold" nodeType="afterEffect">
                                  <p:stCondLst>
                                    <p:cond delay="0"/>
                                  </p:stCondLst>
                                  <p:childTnLst>
                                    <p:cmd type="call" cmd="playFrom(0.0)">
                                      <p:cBhvr>
                                        <p:cTn id="47" dur="22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3"/>
                </p:tgtEl>
              </p:cMediaNode>
            </p:video>
            <p:seq concurrent="1" nextAc="seek">
              <p:cTn id="49" restart="whenNotActive" fill="hold" evtFilter="cancelBubble" nodeType="interactiveSeq">
                <p:stCondLst>
                  <p:cond evt="onClick" delay="0">
                    <p:tgtEl>
                      <p:spTgt spid="3"/>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build="p"/>
      <p:bldP spid="6" grpId="0" build="allAtOnce"/>
      <p:bldP spid="7" grpId="0" build="allAtOnce"/>
      <p:bldP spid="8" grpId="0" build="allAtOnce"/>
      <p:bldP spid="9" grpId="0" build="allAtOnce"/>
      <p:bldP spid="11"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Binada Yaşayan Komşular Arasındaki Gürültü Kaynaklı Sorunlar</a:t>
            </a:r>
          </a:p>
        </p:txBody>
      </p:sp>
      <p:sp>
        <p:nvSpPr>
          <p:cNvPr id="3" name="Rectangle 5"/>
          <p:cNvSpPr txBox="1">
            <a:spLocks noChangeArrowheads="1"/>
          </p:cNvSpPr>
          <p:nvPr/>
        </p:nvSpPr>
        <p:spPr bwMode="auto">
          <a:xfrm>
            <a:off x="414909" y="1772816"/>
            <a:ext cx="8929365" cy="216024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500" b="0" i="0" u="none" strike="noStrike" kern="0" cap="none" spc="0" normalizeH="0" baseline="0" noProof="0" dirty="0">
                <a:ln>
                  <a:noFill/>
                </a:ln>
                <a:solidFill>
                  <a:prstClr val="black"/>
                </a:solidFill>
                <a:effectLst/>
                <a:uLnTx/>
                <a:uFillTx/>
                <a:latin typeface="Calibri"/>
              </a:rPr>
              <a:t>Kısıtlı,engelli,ruh hastalığı ve psikolojik açıdan rahatsız komşuların hareket ve davranışları, aşırı alkol alan sakinlere örnek mi?</a:t>
            </a:r>
          </a:p>
        </p:txBody>
      </p:sp>
    </p:spTree>
    <p:extLst>
      <p:ext uri="{BB962C8B-B14F-4D97-AF65-F5344CB8AC3E}">
        <p14:creationId xmlns:p14="http://schemas.microsoft.com/office/powerpoint/2010/main" val="240654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veryone's Upstairs Neighbors _ ust">
            <a:hlinkClick r:id="" action="ppaction://media"/>
          </p:cNvPr>
          <p:cNvPicPr>
            <a:picLocks noChangeAspect="1"/>
          </p:cNvPicPr>
          <p:nvPr>
            <a:videoFile r:link="rId1"/>
            <p:extLst>
              <p:ext uri="{DAA4B4D4-6D71-4841-9C94-3DE7FCFB9230}">
                <p14:media xmlns:p14="http://schemas.microsoft.com/office/powerpoint/2010/main" r:embed="rId2">
                  <p14:trim end="18223.0333"/>
                </p14:media>
              </p:ext>
            </p:extLst>
          </p:nvPr>
        </p:nvPicPr>
        <p:blipFill>
          <a:blip r:embed="rId4"/>
          <a:stretch>
            <a:fillRect/>
          </a:stretch>
        </p:blipFill>
        <p:spPr>
          <a:xfrm>
            <a:off x="379412" y="1556792"/>
            <a:ext cx="9144000" cy="5143500"/>
          </a:xfrm>
          <a:prstGeom prst="rect">
            <a:avLst/>
          </a:prstGeom>
        </p:spPr>
      </p:pic>
    </p:spTree>
    <p:extLst>
      <p:ext uri="{BB962C8B-B14F-4D97-AF65-F5344CB8AC3E}">
        <p14:creationId xmlns:p14="http://schemas.microsoft.com/office/powerpoint/2010/main" val="162791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Binada Yaşayan Komşular Arasındaki Gürültü Kaynaklı Sorunlar</a:t>
            </a:r>
          </a:p>
        </p:txBody>
      </p:sp>
      <p:sp>
        <p:nvSpPr>
          <p:cNvPr id="4" name="Rectangle 5"/>
          <p:cNvSpPr txBox="1">
            <a:spLocks noChangeArrowheads="1"/>
          </p:cNvSpPr>
          <p:nvPr/>
        </p:nvSpPr>
        <p:spPr bwMode="auto">
          <a:xfrm>
            <a:off x="486729" y="1988840"/>
            <a:ext cx="8929365" cy="216024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500" b="0" i="0" u="none" strike="noStrike" kern="0" cap="none" spc="0" normalizeH="0" baseline="0" noProof="0" dirty="0">
                <a:ln>
                  <a:noFill/>
                </a:ln>
                <a:solidFill>
                  <a:prstClr val="black"/>
                </a:solidFill>
                <a:effectLst/>
                <a:uLnTx/>
                <a:uFillTx/>
                <a:latin typeface="Calibri"/>
              </a:rPr>
              <a:t>Peki </a:t>
            </a:r>
            <a:r>
              <a:rPr kumimoji="0" lang="tr-TR" sz="2500" b="0" i="0" u="none" strike="noStrike" kern="0" cap="none" spc="0" normalizeH="0" baseline="0" noProof="0" dirty="0" err="1">
                <a:ln>
                  <a:noFill/>
                </a:ln>
                <a:solidFill>
                  <a:prstClr val="black"/>
                </a:solidFill>
                <a:effectLst/>
                <a:uLnTx/>
                <a:uFillTx/>
                <a:latin typeface="Calibri"/>
              </a:rPr>
              <a:t>Mr</a:t>
            </a:r>
            <a:r>
              <a:rPr kumimoji="0" lang="tr-TR" sz="2500" b="0" i="0" u="none" strike="noStrike" kern="0" cap="none" spc="0" normalizeH="0" baseline="0" noProof="0" dirty="0">
                <a:ln>
                  <a:noFill/>
                </a:ln>
                <a:solidFill>
                  <a:prstClr val="black"/>
                </a:solidFill>
                <a:effectLst/>
                <a:uLnTx/>
                <a:uFillTx/>
                <a:latin typeface="Calibri"/>
              </a:rPr>
              <a:t> </a:t>
            </a:r>
            <a:r>
              <a:rPr kumimoji="0" lang="tr-TR" sz="2500" b="0" i="0" u="none" strike="noStrike" kern="0" cap="none" spc="0" normalizeH="0" baseline="0" noProof="0" dirty="0" err="1">
                <a:ln>
                  <a:noFill/>
                </a:ln>
                <a:solidFill>
                  <a:prstClr val="black"/>
                </a:solidFill>
                <a:effectLst/>
                <a:uLnTx/>
                <a:uFillTx/>
                <a:latin typeface="Calibri"/>
              </a:rPr>
              <a:t>Bean</a:t>
            </a:r>
            <a:r>
              <a:rPr kumimoji="0" lang="tr-TR" sz="2500" b="0" i="0" u="none" strike="noStrike" kern="0" cap="none" spc="0" normalizeH="0" baseline="0" noProof="0" dirty="0">
                <a:ln>
                  <a:noFill/>
                </a:ln>
                <a:solidFill>
                  <a:prstClr val="black"/>
                </a:solidFill>
                <a:effectLst/>
                <a:uLnTx/>
                <a:uFillTx/>
                <a:latin typeface="Calibri"/>
              </a:rPr>
              <a:t> Gürültülü Komşulara Sahip Olursa , Ne Yapar?</a:t>
            </a:r>
          </a:p>
        </p:txBody>
      </p:sp>
    </p:spTree>
    <p:extLst>
      <p:ext uri="{BB962C8B-B14F-4D97-AF65-F5344CB8AC3E}">
        <p14:creationId xmlns:p14="http://schemas.microsoft.com/office/powerpoint/2010/main" val="16944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r Bean - Noisy Neighbour _ alt">
            <a:hlinkClick r:id="" action="ppaction://media"/>
          </p:cNvPr>
          <p:cNvPicPr>
            <a:picLocks noChangeAspect="1"/>
          </p:cNvPicPr>
          <p:nvPr>
            <a:videoFile r:link="rId1"/>
            <p:extLst>
              <p:ext uri="{DAA4B4D4-6D71-4841-9C94-3DE7FCFB9230}">
                <p14:media xmlns:p14="http://schemas.microsoft.com/office/powerpoint/2010/main" r:embed="rId2">
                  <p14:trim end="10621.6777"/>
                </p14:media>
              </p:ext>
            </p:extLst>
          </p:nvPr>
        </p:nvPicPr>
        <p:blipFill>
          <a:blip r:embed="rId4"/>
          <a:stretch>
            <a:fillRect/>
          </a:stretch>
        </p:blipFill>
        <p:spPr>
          <a:xfrm>
            <a:off x="379412" y="1628800"/>
            <a:ext cx="9144000" cy="5143500"/>
          </a:xfrm>
          <a:prstGeom prst="rect">
            <a:avLst/>
          </a:prstGeom>
        </p:spPr>
      </p:pic>
    </p:spTree>
    <p:extLst>
      <p:ext uri="{BB962C8B-B14F-4D97-AF65-F5344CB8AC3E}">
        <p14:creationId xmlns:p14="http://schemas.microsoft.com/office/powerpoint/2010/main" val="263984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7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15D4774A-4D4D-4E05-89A0-B51A15A7E271.JPG"/>
          <p:cNvPicPr>
            <a:picLocks noChangeAspect="1"/>
          </p:cNvPicPr>
          <p:nvPr/>
        </p:nvPicPr>
        <p:blipFill>
          <a:blip r:embed="rId2"/>
          <a:stretch>
            <a:fillRect/>
          </a:stretch>
        </p:blipFill>
        <p:spPr>
          <a:xfrm>
            <a:off x="2215108" y="1340768"/>
            <a:ext cx="5040560" cy="5040560"/>
          </a:xfrm>
          <a:prstGeom prst="rect">
            <a:avLst/>
          </a:prstGeom>
        </p:spPr>
      </p:pic>
    </p:spTree>
    <p:extLst>
      <p:ext uri="{BB962C8B-B14F-4D97-AF65-F5344CB8AC3E}">
        <p14:creationId xmlns:p14="http://schemas.microsoft.com/office/powerpoint/2010/main" val="2802028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531813" y="5951525"/>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Hangi Ölçüye, Kime , Hangi Saat Dilimine Göre ?</a:t>
            </a:r>
            <a:r>
              <a:rPr kumimoji="0" lang="tr-TR" sz="2600" b="1" i="0" u="none" strike="noStrike" kern="0" cap="none" spc="0" normalizeH="0" baseline="0" noProof="0" dirty="0">
                <a:ln>
                  <a:noFill/>
                </a:ln>
                <a:solidFill>
                  <a:srgbClr val="FF0000"/>
                </a:solidFill>
                <a:effectLst/>
                <a:uLnTx/>
                <a:uFillTx/>
                <a:latin typeface="Calibri"/>
              </a:rPr>
              <a:t> </a:t>
            </a:r>
          </a:p>
        </p:txBody>
      </p:sp>
      <p:pic>
        <p:nvPicPr>
          <p:cNvPr id="4" name="3 Resim" descr="1416570704580_Image_galleryImage_Gary_Smith_cartoon_on_sou.JPG"/>
          <p:cNvPicPr>
            <a:picLocks noChangeAspect="1"/>
          </p:cNvPicPr>
          <p:nvPr/>
        </p:nvPicPr>
        <p:blipFill>
          <a:blip r:embed="rId2"/>
          <a:stretch>
            <a:fillRect/>
          </a:stretch>
        </p:blipFill>
        <p:spPr>
          <a:xfrm>
            <a:off x="1603082" y="1844825"/>
            <a:ext cx="6444675" cy="4106701"/>
          </a:xfrm>
          <a:prstGeom prst="rect">
            <a:avLst/>
          </a:prstGeom>
        </p:spPr>
      </p:pic>
      <p:sp>
        <p:nvSpPr>
          <p:cNvPr id="5" name="Rectangle 5"/>
          <p:cNvSpPr txBox="1">
            <a:spLocks noChangeArrowheads="1"/>
          </p:cNvSpPr>
          <p:nvPr/>
        </p:nvSpPr>
        <p:spPr bwMode="auto">
          <a:xfrm>
            <a:off x="531813" y="1196752"/>
            <a:ext cx="8596064"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Komşuların Gürültü Şikayetlerinde Algı Sorunları:</a:t>
            </a:r>
          </a:p>
        </p:txBody>
      </p:sp>
    </p:spTree>
    <p:extLst>
      <p:ext uri="{BB962C8B-B14F-4D97-AF65-F5344CB8AC3E}">
        <p14:creationId xmlns:p14="http://schemas.microsoft.com/office/powerpoint/2010/main" val="13123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Komşuların Gürültü Şikayetlerinde Algı Sorunları:</a:t>
            </a:r>
          </a:p>
        </p:txBody>
      </p:sp>
      <p:sp>
        <p:nvSpPr>
          <p:cNvPr id="3" name="Rectangle 5"/>
          <p:cNvSpPr txBox="1">
            <a:spLocks noChangeArrowheads="1"/>
          </p:cNvSpPr>
          <p:nvPr/>
        </p:nvSpPr>
        <p:spPr bwMode="auto">
          <a:xfrm>
            <a:off x="666054"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Şikayetçi Konsantrasyon Gereken İşlere Yoğunlaşması Gerekiyorsa ( Ders Çalışma,Yazı Yazma, Düşünme ve Üretme Zaman Dilimleri)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İlerleyen Yaşlarda  Sese , Gürültüye Karşı Tahammül Azalması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Aşırı Duyarlı Ruh Hali,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Kibirli, Meraklı, </a:t>
            </a:r>
            <a:r>
              <a:rPr kumimoji="0" lang="tr-TR" sz="2600" b="0" i="0" u="none" strike="noStrike" kern="0" cap="none" spc="0" normalizeH="0" baseline="0" noProof="0" dirty="0" err="1">
                <a:ln>
                  <a:noFill/>
                </a:ln>
                <a:solidFill>
                  <a:prstClr val="black"/>
                </a:solidFill>
                <a:effectLst/>
                <a:uLnTx/>
                <a:uFillTx/>
                <a:latin typeface="Calibri"/>
              </a:rPr>
              <a:t>Tacizkar</a:t>
            </a:r>
            <a:r>
              <a:rPr kumimoji="0" lang="tr-TR" sz="2600" b="0" i="0" u="none" strike="noStrike" kern="0" cap="none" spc="0" normalizeH="0" baseline="0" noProof="0" dirty="0">
                <a:ln>
                  <a:noFill/>
                </a:ln>
                <a:solidFill>
                  <a:prstClr val="black"/>
                </a:solidFill>
                <a:effectLst/>
                <a:uLnTx/>
                <a:uFillTx/>
                <a:latin typeface="Calibri"/>
              </a:rPr>
              <a:t> Davranış Şekilleri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srgbClr val="FF0000"/>
                </a:solidFill>
                <a:effectLst/>
                <a:uLnTx/>
                <a:uFillTx/>
                <a:latin typeface="Calibri"/>
              </a:rPr>
              <a:t>Mecburen Her Sese Karşı Radar Duyarlılığı Sahnelerler!</a:t>
            </a:r>
          </a:p>
        </p:txBody>
      </p:sp>
    </p:spTree>
    <p:extLst>
      <p:ext uri="{BB962C8B-B14F-4D97-AF65-F5344CB8AC3E}">
        <p14:creationId xmlns:p14="http://schemas.microsoft.com/office/powerpoint/2010/main" val="295124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7162" y="2209800"/>
            <a:ext cx="704850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0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Ozan ÖZEN</a:t>
            </a:r>
            <a:endParaRPr kumimoji="0" lang="tr-TR" sz="50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p:txBody>
      </p:sp>
      <p:sp>
        <p:nvSpPr>
          <p:cNvPr id="4" name="TextBox 3"/>
          <p:cNvSpPr txBox="1"/>
          <p:nvPr/>
        </p:nvSpPr>
        <p:spPr>
          <a:xfrm>
            <a:off x="1084261" y="2867976"/>
            <a:ext cx="7734300"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200" b="0"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SİYODER – Site ve Apartman Yöneticileri Derneği Onursal Başkanı</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5" name="Rectangle 4"/>
          <p:cNvSpPr/>
          <p:nvPr/>
        </p:nvSpPr>
        <p:spPr>
          <a:xfrm>
            <a:off x="-1" y="4721661"/>
            <a:ext cx="9902825" cy="2136339"/>
          </a:xfrm>
          <a:prstGeom prst="rect">
            <a:avLst/>
          </a:prstGeom>
          <a:solidFill>
            <a:srgbClr val="64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313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1.jpg"/>
          <p:cNvPicPr>
            <a:picLocks noChangeAspect="1"/>
          </p:cNvPicPr>
          <p:nvPr/>
        </p:nvPicPr>
        <p:blipFill>
          <a:blip r:embed="rId2"/>
          <a:stretch>
            <a:fillRect/>
          </a:stretch>
        </p:blipFill>
        <p:spPr>
          <a:xfrm>
            <a:off x="1495028" y="1556792"/>
            <a:ext cx="6840760" cy="5006444"/>
          </a:xfrm>
          <a:prstGeom prst="rect">
            <a:avLst/>
          </a:prstGeom>
        </p:spPr>
      </p:pic>
    </p:spTree>
    <p:extLst>
      <p:ext uri="{BB962C8B-B14F-4D97-AF65-F5344CB8AC3E}">
        <p14:creationId xmlns:p14="http://schemas.microsoft.com/office/powerpoint/2010/main" val="1785388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Ses Nedir ?  Gürültü Nedir? :</a:t>
            </a:r>
          </a:p>
        </p:txBody>
      </p:sp>
      <p:sp>
        <p:nvSpPr>
          <p:cNvPr id="3" name="Rectangle 5"/>
          <p:cNvSpPr txBox="1">
            <a:spLocks noChangeArrowheads="1"/>
          </p:cNvSpPr>
          <p:nvPr/>
        </p:nvSpPr>
        <p:spPr bwMode="auto">
          <a:xfrm>
            <a:off x="666054"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srgbClr val="FF0000"/>
                </a:solidFill>
                <a:effectLst/>
                <a:uLnTx/>
                <a:uFillTx/>
                <a:latin typeface="Calibri"/>
              </a:rPr>
              <a:t>Ses</a:t>
            </a:r>
            <a:r>
              <a:rPr kumimoji="0" lang="tr-TR" sz="2600" b="0" i="0" u="none" strike="noStrike" kern="0" cap="none" spc="0" normalizeH="0" baseline="0" noProof="0" dirty="0">
                <a:ln>
                  <a:noFill/>
                </a:ln>
                <a:solidFill>
                  <a:prstClr val="black"/>
                </a:solidFill>
                <a:effectLst/>
                <a:uLnTx/>
                <a:uFillTx/>
                <a:latin typeface="Calibri"/>
              </a:rPr>
              <a:t>, nesnel bir kavramdır. Yani </a:t>
            </a:r>
            <a:r>
              <a:rPr kumimoji="0" lang="tr-TR" sz="2600" b="1" i="0" u="none" strike="noStrike" kern="0" cap="none" spc="0" normalizeH="0" baseline="0" noProof="0" dirty="0">
                <a:ln>
                  <a:noFill/>
                </a:ln>
                <a:solidFill>
                  <a:srgbClr val="FF0000"/>
                </a:solidFill>
                <a:effectLst/>
                <a:uLnTx/>
                <a:uFillTx/>
                <a:latin typeface="Calibri"/>
              </a:rPr>
              <a:t>ölçülebilir</a:t>
            </a:r>
            <a:r>
              <a:rPr kumimoji="0" lang="tr-TR" sz="2600" b="0" i="0" u="none" strike="noStrike" kern="0" cap="none" spc="0" normalizeH="0" baseline="0" noProof="0" dirty="0">
                <a:ln>
                  <a:noFill/>
                </a:ln>
                <a:solidFill>
                  <a:prstClr val="black"/>
                </a:solidFill>
                <a:effectLst/>
                <a:uLnTx/>
                <a:uFillTx/>
                <a:latin typeface="Calibri"/>
              </a:rPr>
              <a:t> ve </a:t>
            </a:r>
            <a:r>
              <a:rPr kumimoji="0" lang="tr-TR" sz="2600" b="1" i="0" u="none" strike="noStrike" kern="0" cap="none" spc="0" normalizeH="0" baseline="0" noProof="0" dirty="0">
                <a:ln>
                  <a:noFill/>
                </a:ln>
                <a:solidFill>
                  <a:srgbClr val="FF0000"/>
                </a:solidFill>
                <a:effectLst/>
                <a:uLnTx/>
                <a:uFillTx/>
                <a:latin typeface="Calibri"/>
              </a:rPr>
              <a:t>varlığı kişiye bağlı olarak değişmez</a:t>
            </a:r>
            <a:r>
              <a:rPr kumimoji="0" lang="tr-TR" sz="2600" b="0" i="0" u="none" strike="noStrike" kern="0" cap="none" spc="0" normalizeH="0" baseline="0" noProof="0" dirty="0">
                <a:ln>
                  <a:noFill/>
                </a:ln>
                <a:solidFill>
                  <a:prstClr val="black"/>
                </a:solidFill>
                <a:effectLst/>
                <a:uLnTx/>
                <a:uFillTx/>
                <a:latin typeface="Calibri"/>
              </a:rPr>
              <a:t>.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srgbClr val="FF0000"/>
                </a:solidFill>
                <a:effectLst/>
                <a:uLnTx/>
                <a:uFillTx/>
                <a:latin typeface="Calibri"/>
              </a:rPr>
              <a:t>Gürültü</a:t>
            </a:r>
            <a:r>
              <a:rPr kumimoji="0" lang="tr-TR" sz="2600" b="0" i="0" u="none" strike="noStrike" kern="0" cap="none" spc="0" normalizeH="0" baseline="0" noProof="0" dirty="0">
                <a:ln>
                  <a:noFill/>
                </a:ln>
                <a:solidFill>
                  <a:prstClr val="black"/>
                </a:solidFill>
                <a:effectLst/>
                <a:uLnTx/>
                <a:uFillTx/>
                <a:latin typeface="Calibri"/>
              </a:rPr>
              <a:t>yü, “hoşa gitmeyen, istenmeyen, </a:t>
            </a:r>
            <a:r>
              <a:rPr kumimoji="0" lang="tr-TR" sz="2600" b="1" i="0" u="none" strike="noStrike" kern="0" cap="none" spc="0" normalizeH="0" baseline="0" noProof="0" dirty="0">
                <a:ln>
                  <a:noFill/>
                </a:ln>
                <a:solidFill>
                  <a:srgbClr val="FF0000"/>
                </a:solidFill>
                <a:effectLst/>
                <a:uLnTx/>
                <a:uFillTx/>
                <a:latin typeface="Calibri"/>
              </a:rPr>
              <a:t>rahatsız edici </a:t>
            </a:r>
            <a:r>
              <a:rPr kumimoji="0" lang="tr-TR" sz="2600" b="1" i="0" u="none" strike="noStrike" kern="0" cap="none" spc="0" normalizeH="0" baseline="0" noProof="0" dirty="0">
                <a:ln>
                  <a:noFill/>
                </a:ln>
                <a:solidFill>
                  <a:prstClr val="black"/>
                </a:solidFill>
                <a:effectLst/>
                <a:uLnTx/>
                <a:uFillTx/>
                <a:latin typeface="Calibri"/>
              </a:rPr>
              <a:t>ses</a:t>
            </a:r>
            <a:r>
              <a:rPr kumimoji="0" lang="tr-TR" sz="2600" b="0" i="0" u="none" strike="noStrike" kern="0" cap="none" spc="0" normalizeH="0" baseline="0" noProof="0" dirty="0">
                <a:ln>
                  <a:noFill/>
                </a:ln>
                <a:solidFill>
                  <a:prstClr val="black"/>
                </a:solidFill>
                <a:effectLst/>
                <a:uLnTx/>
                <a:uFillTx/>
                <a:latin typeface="Calibri"/>
              </a:rPr>
              <a:t>” olarak tanımlayabiliriz.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Gürültü </a:t>
            </a:r>
            <a:r>
              <a:rPr kumimoji="0" lang="tr-TR" sz="2600" b="1" i="0" u="none" strike="noStrike" kern="0" cap="none" spc="0" normalizeH="0" baseline="0" noProof="0" dirty="0">
                <a:ln>
                  <a:noFill/>
                </a:ln>
                <a:solidFill>
                  <a:prstClr val="black"/>
                </a:solidFill>
                <a:effectLst/>
                <a:uLnTx/>
                <a:uFillTx/>
                <a:latin typeface="Calibri"/>
              </a:rPr>
              <a:t>öznel bir kavramdır</a:t>
            </a:r>
            <a:r>
              <a:rPr kumimoji="0" lang="tr-TR" sz="2600" b="0" i="0" u="none" strike="noStrike" kern="0" cap="none" spc="0" normalizeH="0" baseline="0" noProof="0" dirty="0">
                <a:ln>
                  <a:noFill/>
                </a:ln>
                <a:solidFill>
                  <a:prstClr val="black"/>
                </a:solidFill>
                <a:effectLst/>
                <a:uLnTx/>
                <a:uFillTx/>
                <a:latin typeface="Calibri"/>
              </a:rPr>
              <a:t>.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Bir sesin gürültü olarak nitelenip nitelenmemesi </a:t>
            </a:r>
            <a:r>
              <a:rPr kumimoji="0" lang="tr-TR" sz="2600" b="1" i="0" u="none" strike="noStrike" kern="0" cap="none" spc="0" normalizeH="0" baseline="0" noProof="0" dirty="0">
                <a:ln>
                  <a:noFill/>
                </a:ln>
                <a:solidFill>
                  <a:srgbClr val="FF0000"/>
                </a:solidFill>
                <a:effectLst/>
                <a:uLnTx/>
                <a:uFillTx/>
                <a:latin typeface="Calibri"/>
              </a:rPr>
              <a:t>kişilere bağlı olarak</a:t>
            </a:r>
            <a:r>
              <a:rPr kumimoji="0" lang="tr-TR" sz="2600" b="0" i="0" u="none" strike="noStrike" kern="0" cap="none" spc="0" normalizeH="0" baseline="0" noProof="0" dirty="0">
                <a:ln>
                  <a:noFill/>
                </a:ln>
                <a:solidFill>
                  <a:prstClr val="black"/>
                </a:solidFill>
                <a:effectLst/>
                <a:uLnTx/>
                <a:uFillTx/>
                <a:latin typeface="Calibri"/>
              </a:rPr>
              <a:t> değişebilir.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Kimilerinin severek ve eğlenerek dinlediği müzik diğerlerini rahatsız edebilir.</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4647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3.jpg"/>
          <p:cNvPicPr>
            <a:picLocks noChangeAspect="1"/>
          </p:cNvPicPr>
          <p:nvPr/>
        </p:nvPicPr>
        <p:blipFill>
          <a:blip r:embed="rId2"/>
          <a:stretch>
            <a:fillRect/>
          </a:stretch>
        </p:blipFill>
        <p:spPr>
          <a:xfrm>
            <a:off x="2575149" y="2276872"/>
            <a:ext cx="4347939" cy="3260954"/>
          </a:xfrm>
          <a:prstGeom prst="rect">
            <a:avLst/>
          </a:prstGeom>
        </p:spPr>
      </p:pic>
      <p:sp>
        <p:nvSpPr>
          <p:cNvPr id="5" name="Rectangle 5"/>
          <p:cNvSpPr txBox="1">
            <a:spLocks noChangeArrowheads="1"/>
          </p:cNvSpPr>
          <p:nvPr/>
        </p:nvSpPr>
        <p:spPr bwMode="auto">
          <a:xfrm>
            <a:off x="1171500" y="1268760"/>
            <a:ext cx="7956376" cy="1224136"/>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5000" b="1" i="0" u="none" strike="noStrike" kern="0" cap="none" spc="0" normalizeH="0" baseline="0" noProof="0" dirty="0">
                <a:ln>
                  <a:noFill/>
                </a:ln>
                <a:solidFill>
                  <a:srgbClr val="FF0000"/>
                </a:solidFill>
                <a:effectLst/>
                <a:uLnTx/>
                <a:uFillTx/>
                <a:latin typeface="Calibri"/>
              </a:rPr>
              <a:t>Evimizde Kişisel Koruyucu Donanım Kullanılmalı mı?</a:t>
            </a:r>
            <a:endParaRPr kumimoji="0" lang="tr-TR" sz="5000" b="0" i="0" u="none" strike="noStrike" kern="0" cap="none" spc="0" normalizeH="0" baseline="0" noProof="0" dirty="0">
              <a:ln>
                <a:noFill/>
              </a:ln>
              <a:solidFill>
                <a:prstClr val="black"/>
              </a:solidFill>
              <a:effectLst/>
              <a:uLnTx/>
              <a:uFillTx/>
              <a:latin typeface="Calibri"/>
            </a:endParaRPr>
          </a:p>
        </p:txBody>
      </p:sp>
      <p:pic>
        <p:nvPicPr>
          <p:cNvPr id="6" name="5 Resim" descr="7.png"/>
          <p:cNvPicPr>
            <a:picLocks noChangeAspect="1"/>
          </p:cNvPicPr>
          <p:nvPr/>
        </p:nvPicPr>
        <p:blipFill>
          <a:blip r:embed="rId3"/>
          <a:stretch>
            <a:fillRect/>
          </a:stretch>
        </p:blipFill>
        <p:spPr>
          <a:xfrm>
            <a:off x="2575149" y="5445224"/>
            <a:ext cx="4479935" cy="1320174"/>
          </a:xfrm>
          <a:prstGeom prst="rect">
            <a:avLst/>
          </a:prstGeom>
        </p:spPr>
      </p:pic>
    </p:spTree>
    <p:extLst>
      <p:ext uri="{BB962C8B-B14F-4D97-AF65-F5344CB8AC3E}">
        <p14:creationId xmlns:p14="http://schemas.microsoft.com/office/powerpoint/2010/main" val="1192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Gürültü Şikayetlerinde Rahatsızlık Kavramı :</a:t>
            </a:r>
          </a:p>
        </p:txBody>
      </p:sp>
      <p:sp>
        <p:nvSpPr>
          <p:cNvPr id="3" name="Rectangle 5"/>
          <p:cNvSpPr txBox="1">
            <a:spLocks noChangeArrowheads="1"/>
          </p:cNvSpPr>
          <p:nvPr/>
        </p:nvSpPr>
        <p:spPr bwMode="auto">
          <a:xfrm>
            <a:off x="666054"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“Komşunun yarattığı sesler "</a:t>
            </a:r>
            <a:r>
              <a:rPr kumimoji="0" lang="tr-TR" sz="2600" b="0" i="0" u="none" strike="noStrike" kern="0" cap="none" spc="0" normalizeH="0" baseline="0" noProof="0" dirty="0">
                <a:ln>
                  <a:noFill/>
                </a:ln>
                <a:solidFill>
                  <a:prstClr val="black"/>
                </a:solidFill>
                <a:effectLst/>
                <a:uLnTx/>
                <a:uFillTx/>
                <a:latin typeface="Calibri"/>
              </a:rPr>
              <a:t>rahatsız olma, başkalarını rahatsız etme" kavramı içinde komşuluk ilişkilerini de düzenleyen </a:t>
            </a:r>
            <a:r>
              <a:rPr kumimoji="0" lang="tr-TR" sz="2600" b="1" i="0" u="none" strike="noStrike" kern="0" cap="none" spc="0" normalizeH="0" baseline="0" noProof="0" dirty="0">
                <a:ln>
                  <a:noFill/>
                </a:ln>
                <a:solidFill>
                  <a:srgbClr val="FF0000"/>
                </a:solidFill>
                <a:effectLst/>
                <a:uLnTx/>
                <a:uFillTx/>
                <a:latin typeface="Calibri"/>
              </a:rPr>
              <a:t>634 Sayılı Kat Mülkiyeti Kanunu’nun (KMK)   18. maddesine  </a:t>
            </a:r>
            <a:r>
              <a:rPr kumimoji="0" lang="tr-TR" sz="2600" b="0" i="0" u="none" strike="noStrike" kern="0" cap="none" spc="0" normalizeH="0" baseline="0" noProof="0" dirty="0">
                <a:ln>
                  <a:noFill/>
                </a:ln>
                <a:solidFill>
                  <a:prstClr val="black"/>
                </a:solidFill>
                <a:effectLst/>
                <a:uLnTx/>
                <a:uFillTx/>
                <a:latin typeface="Calibri"/>
              </a:rPr>
              <a:t>göre düzenlenmiş durumda.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Türk Hukukuna göre “gürültüden rahatsızlık” kavramı </a:t>
            </a:r>
            <a:r>
              <a:rPr kumimoji="0" lang="tr-TR" sz="2600" b="0" i="0" u="none" strike="noStrike" kern="0" cap="none" spc="0" normalizeH="0" baseline="0" noProof="0" dirty="0" err="1">
                <a:ln>
                  <a:noFill/>
                </a:ln>
                <a:solidFill>
                  <a:prstClr val="black"/>
                </a:solidFill>
                <a:effectLst/>
                <a:uLnTx/>
                <a:uFillTx/>
                <a:latin typeface="Calibri"/>
              </a:rPr>
              <a:t>subjektif</a:t>
            </a:r>
            <a:r>
              <a:rPr kumimoji="0" lang="tr-TR" sz="2600" b="0" i="0" u="none" strike="noStrike" kern="0" cap="none" spc="0" normalizeH="0" baseline="0" noProof="0" dirty="0">
                <a:ln>
                  <a:noFill/>
                </a:ln>
                <a:solidFill>
                  <a:prstClr val="black"/>
                </a:solidFill>
                <a:effectLst/>
                <a:uLnTx/>
                <a:uFillTx/>
                <a:latin typeface="Calibri"/>
              </a:rPr>
              <a:t> / soyut bir kavram.</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Rahatsızlık ölçüsü “kişiden kişiye” değişebilir.</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srgbClr val="FF0000"/>
                </a:solidFill>
                <a:effectLst/>
                <a:uLnTx/>
                <a:uFillTx/>
                <a:latin typeface="Calibri"/>
              </a:rPr>
              <a:t>O halde hangi ölçüye göre karar verilmeli!</a:t>
            </a:r>
          </a:p>
        </p:txBody>
      </p:sp>
    </p:spTree>
    <p:extLst>
      <p:ext uri="{BB962C8B-B14F-4D97-AF65-F5344CB8AC3E}">
        <p14:creationId xmlns:p14="http://schemas.microsoft.com/office/powerpoint/2010/main" val="34673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Komşu Gürültülerine Karşı Neler Yapılabilir?</a:t>
            </a:r>
          </a:p>
        </p:txBody>
      </p:sp>
      <p:pic>
        <p:nvPicPr>
          <p:cNvPr id="4" name="3 Resim" descr="8.jpg"/>
          <p:cNvPicPr>
            <a:picLocks noChangeAspect="1"/>
          </p:cNvPicPr>
          <p:nvPr/>
        </p:nvPicPr>
        <p:blipFill>
          <a:blip r:embed="rId2"/>
          <a:stretch>
            <a:fillRect/>
          </a:stretch>
        </p:blipFill>
        <p:spPr>
          <a:xfrm>
            <a:off x="3046412" y="1876426"/>
            <a:ext cx="3561184" cy="4656248"/>
          </a:xfrm>
          <a:prstGeom prst="rect">
            <a:avLst/>
          </a:prstGeom>
        </p:spPr>
      </p:pic>
    </p:spTree>
    <p:extLst>
      <p:ext uri="{BB962C8B-B14F-4D97-AF65-F5344CB8AC3E}">
        <p14:creationId xmlns:p14="http://schemas.microsoft.com/office/powerpoint/2010/main" val="35851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Komşuların Gürültü Şikayetlerinde Çözüm Yöntemi:</a:t>
            </a:r>
          </a:p>
        </p:txBody>
      </p:sp>
      <p:sp>
        <p:nvSpPr>
          <p:cNvPr id="3" name="Rectangle 5"/>
          <p:cNvSpPr txBox="1">
            <a:spLocks noChangeArrowheads="1"/>
          </p:cNvSpPr>
          <p:nvPr/>
        </p:nvSpPr>
        <p:spPr bwMode="auto">
          <a:xfrm>
            <a:off x="666054"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“Rahatsız olan komşu”nun önce gürültüyü üreten komşusu ile iletişime geçerek rahatsızlığını izah etmesi,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Rahatsızlığın devamında binanın/ sitenin  Kat Malikleri Kurulu'na intikal ettirmesi ,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Bu kurulda sonuç alamaz ve gürültüler kesilmez ise "Hakimin müdahalesi" talebi ile Sulh Mahkemesine dava açması,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Hakimin gürültüden rahatsızlık ölçüsünü değerlendirmek için uzman bilirkişi(</a:t>
            </a:r>
            <a:r>
              <a:rPr kumimoji="0" lang="tr-TR" sz="2600" b="0" i="0" u="none" strike="noStrike" kern="0" cap="none" spc="0" normalizeH="0" baseline="0" noProof="0" dirty="0" err="1">
                <a:ln>
                  <a:noFill/>
                </a:ln>
                <a:solidFill>
                  <a:prstClr val="black"/>
                </a:solidFill>
                <a:effectLst/>
                <a:uLnTx/>
                <a:uFillTx/>
                <a:latin typeface="Calibri"/>
              </a:rPr>
              <a:t>ler</a:t>
            </a:r>
            <a:r>
              <a:rPr kumimoji="0" lang="tr-TR" sz="2600" b="0" i="0" u="none" strike="noStrike" kern="0" cap="none" spc="0" normalizeH="0" baseline="0" noProof="0" dirty="0">
                <a:ln>
                  <a:noFill/>
                </a:ln>
                <a:solidFill>
                  <a:prstClr val="black"/>
                </a:solidFill>
                <a:effectLst/>
                <a:uLnTx/>
                <a:uFillTx/>
                <a:latin typeface="Calibri"/>
              </a:rPr>
              <a:t>) ataması,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srgbClr val="FF0000"/>
                </a:solidFill>
                <a:effectLst/>
                <a:uLnTx/>
                <a:uFillTx/>
                <a:latin typeface="Calibri"/>
              </a:rPr>
              <a:t>Sonra Karar Ortaya Çıkar!</a:t>
            </a:r>
          </a:p>
        </p:txBody>
      </p:sp>
    </p:spTree>
    <p:extLst>
      <p:ext uri="{BB962C8B-B14F-4D97-AF65-F5344CB8AC3E}">
        <p14:creationId xmlns:p14="http://schemas.microsoft.com/office/powerpoint/2010/main" val="372663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Komşuların Gürültü Şikayetlerinde Çözümsüzlükler:</a:t>
            </a:r>
          </a:p>
        </p:txBody>
      </p:sp>
      <p:sp>
        <p:nvSpPr>
          <p:cNvPr id="3" name="Rectangle 5"/>
          <p:cNvSpPr txBox="1">
            <a:spLocks noChangeArrowheads="1"/>
          </p:cNvSpPr>
          <p:nvPr/>
        </p:nvSpPr>
        <p:spPr bwMode="auto">
          <a:xfrm>
            <a:off x="666054"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Komşular arasındaki ilişkilerin kopuşu, iletişim sorunları,şehirleşmenin yarattığı yalnızlık ve karşılığında gelişen savunma dürtüsü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Bina yönetimlerinin profesyonel değil bina sakinlerinden oluşması sebebi ile tahlil eksikliği, taraf tutma, kendi işleri arasında önemsememe, kişisel bakış açısı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Rahatsızlığın devamında görüşüne başvurulan binanın/ sitenin  Kat Malikleri Kurulu’nun konuyu önemsememesi,duygusal bakması,topluluk ve mahalle psikolojisi</a:t>
            </a:r>
          </a:p>
        </p:txBody>
      </p:sp>
    </p:spTree>
    <p:extLst>
      <p:ext uri="{BB962C8B-B14F-4D97-AF65-F5344CB8AC3E}">
        <p14:creationId xmlns:p14="http://schemas.microsoft.com/office/powerpoint/2010/main" val="18980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700808"/>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634 Sayılı Kat Mülkiyeti Kanunu 18.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srgbClr val="FF0000"/>
                </a:solidFill>
                <a:effectLst/>
                <a:uLnTx/>
                <a:uFillTx/>
                <a:latin typeface="Calibri"/>
              </a:rPr>
              <a:t>Sorun mahkeme kararına rağmen devam ederse;</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634 Sayılı Kat Mülkiyeti Kanunu 25. ve 33. Maddeleri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srgbClr val="FF0000"/>
                </a:solidFill>
                <a:effectLst/>
                <a:uLnTx/>
                <a:uFillTx/>
                <a:latin typeface="Calibri"/>
              </a:rPr>
              <a:t>Kat Mülkiyeti Kanunu haricinde;</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da-DK" sz="2600" b="0" i="0" u="none" strike="noStrike" kern="0" cap="none" spc="0" normalizeH="0" baseline="0" noProof="0" dirty="0">
                <a:ln>
                  <a:noFill/>
                </a:ln>
                <a:solidFill>
                  <a:prstClr val="black"/>
                </a:solidFill>
                <a:effectLst/>
                <a:uLnTx/>
                <a:uFillTx/>
                <a:latin typeface="Calibri"/>
              </a:rPr>
              <a:t>4721 Sayılı Türk Medeni Kanunu</a:t>
            </a:r>
            <a:r>
              <a:rPr kumimoji="0" lang="tr-TR" sz="2600" b="0" i="0" u="none" strike="noStrike" kern="0" cap="none" spc="0" normalizeH="0" baseline="0" noProof="0" dirty="0">
                <a:ln>
                  <a:noFill/>
                </a:ln>
                <a:solidFill>
                  <a:prstClr val="black"/>
                </a:solidFill>
                <a:effectLst/>
                <a:uLnTx/>
                <a:uFillTx/>
                <a:latin typeface="Calibri"/>
              </a:rPr>
              <a:t> </a:t>
            </a:r>
            <a:r>
              <a:rPr kumimoji="0" lang="da-DK" sz="2600" b="0" i="0" u="none" strike="noStrike" kern="0" cap="none" spc="0" normalizeH="0" baseline="0" noProof="0" dirty="0">
                <a:ln>
                  <a:noFill/>
                </a:ln>
                <a:solidFill>
                  <a:prstClr val="black"/>
                </a:solidFill>
                <a:effectLst/>
                <a:uLnTx/>
                <a:uFillTx/>
                <a:latin typeface="Calibri"/>
              </a:rPr>
              <a:t>737. madde</a:t>
            </a:r>
            <a:r>
              <a:rPr kumimoji="0" lang="tr-TR" sz="2600" b="0" i="0" u="none" strike="noStrike" kern="0" cap="none" spc="0" normalizeH="0" baseline="0" noProof="0" dirty="0" err="1">
                <a:ln>
                  <a:noFill/>
                </a:ln>
                <a:solidFill>
                  <a:prstClr val="black"/>
                </a:solidFill>
                <a:effectLst/>
                <a:uLnTx/>
                <a:uFillTx/>
                <a:latin typeface="Calibri"/>
              </a:rPr>
              <a:t>leri</a:t>
            </a:r>
            <a:endParaRPr kumimoji="0" lang="tr-TR" sz="2600" b="0" i="0" u="none" strike="noStrike" kern="0" cap="none" spc="0" normalizeH="0" baseline="0" noProof="0" dirty="0">
              <a:ln>
                <a:noFill/>
              </a:ln>
              <a:solidFill>
                <a:prstClr val="black"/>
              </a:solidFill>
              <a:effectLst/>
              <a:uLnTx/>
              <a:uFillTx/>
              <a:latin typeface="Calibri"/>
            </a:endParaRP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2872 Sayılı Çevre Kanunu ve İlgili Yönetmelikleri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Çevresel Gürültünün Değerlendirilmesi ve Yönetimi Yönetmeliği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Binanın / Sitenin Tapuda Kayıtlı Yönetim Planı</a:t>
            </a:r>
          </a:p>
        </p:txBody>
      </p:sp>
    </p:spTree>
    <p:extLst>
      <p:ext uri="{BB962C8B-B14F-4D97-AF65-F5344CB8AC3E}">
        <p14:creationId xmlns:p14="http://schemas.microsoft.com/office/powerpoint/2010/main" val="22297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700808"/>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5237 Sayılı Türk Ceza Kanunu 123. ve 183. Maddesi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5326 Sayılı Kabahatler Kanunu 35. ve 36. Maddesi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2559 Sayılı Polis Vazife ve Salahiyet Kanunu 183. Maddesi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37565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Komşuların Gürültü Şikayetlerinde Hukuk Bakış Açısı:</a:t>
            </a:r>
          </a:p>
        </p:txBody>
      </p:sp>
      <p:sp>
        <p:nvSpPr>
          <p:cNvPr id="3" name="Rectangle 5"/>
          <p:cNvSpPr txBox="1">
            <a:spLocks noChangeArrowheads="1"/>
          </p:cNvSpPr>
          <p:nvPr/>
        </p:nvSpPr>
        <p:spPr bwMode="auto">
          <a:xfrm>
            <a:off x="666054"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Rahatsızlık, kişiden kişiye değişen soyut bir kavram olmakla birlikte Yargıtay uygulamaları ile bazı kıstaslar öngörülmüştür.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Örneğin, belli seviyelerin üzerine çıkan ses ve gürültünün veya örf ve adet ve ahlak kurallarına aykırı ses ile fark edilebilen tutum ve davranışların rahatsızlık verici olduğu kabul edilmektedir.</a:t>
            </a:r>
          </a:p>
        </p:txBody>
      </p:sp>
    </p:spTree>
    <p:extLst>
      <p:ext uri="{BB962C8B-B14F-4D97-AF65-F5344CB8AC3E}">
        <p14:creationId xmlns:p14="http://schemas.microsoft.com/office/powerpoint/2010/main" val="4717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650120" y="6202337"/>
            <a:ext cx="8893175" cy="501998"/>
          </a:xfrm>
          <a:prstGeom prst="rect">
            <a:avLst/>
          </a:prstGeom>
          <a:noFill/>
          <a:ln w="6350" cap="flat" algn="ctr">
            <a:noFill/>
            <a:miter lim="800000"/>
            <a:headEnd type="none" w="med" len="med"/>
            <a:tailEnd type="none" w="med" len="med"/>
          </a:ln>
        </p:spPr>
        <p:txBody>
          <a:bodyPr anchor="ctr"/>
          <a:lstStyle/>
          <a:p>
            <a:pPr marL="365125" marR="0" lvl="0" indent="-255588" algn="ctr" defTabSz="457200" eaLnBrk="0" fontAlgn="auto" latinLnBrk="0" hangingPunct="0">
              <a:lnSpc>
                <a:spcPct val="100000"/>
              </a:lnSpc>
              <a:spcBef>
                <a:spcPts val="300"/>
              </a:spcBef>
              <a:spcAft>
                <a:spcPts val="0"/>
              </a:spcAft>
              <a:buClr>
                <a:srgbClr val="A04DA3"/>
              </a:buClr>
              <a:buSzTx/>
              <a:buFontTx/>
              <a:buNone/>
              <a:tabLst/>
              <a:defRPr/>
            </a:pPr>
            <a:r>
              <a:rPr kumimoji="0" lang="tr-TR" sz="3000" b="0" i="0" u="none" strike="noStrike" kern="0" cap="none" spc="0" normalizeH="0" baseline="0" noProof="0" dirty="0">
                <a:ln>
                  <a:noFill/>
                </a:ln>
                <a:solidFill>
                  <a:srgbClr val="FF0000"/>
                </a:solidFill>
                <a:effectLst/>
                <a:uLnTx/>
                <a:uFillTx/>
                <a:latin typeface="Calibri"/>
              </a:rPr>
              <a:t>Konutlarda Ses Yalıtımı Yoksa Yaşam Konforu</a:t>
            </a:r>
          </a:p>
        </p:txBody>
      </p:sp>
      <p:pic>
        <p:nvPicPr>
          <p:cNvPr id="6" name="Neuro - Bruno Bozzet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43101" y="1459338"/>
            <a:ext cx="6084017" cy="4563013"/>
          </a:xfrm>
          <a:prstGeom prst="rect">
            <a:avLst/>
          </a:prstGeom>
        </p:spPr>
      </p:pic>
    </p:spTree>
    <p:extLst>
      <p:ext uri="{BB962C8B-B14F-4D97-AF65-F5344CB8AC3E}">
        <p14:creationId xmlns:p14="http://schemas.microsoft.com/office/powerpoint/2010/main" val="304812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958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Komşuların Gürültü Şikayetlerinde Hukuk Bakış Açısı:</a:t>
            </a:r>
          </a:p>
        </p:txBody>
      </p:sp>
      <p:sp>
        <p:nvSpPr>
          <p:cNvPr id="3" name="Rectangle 5"/>
          <p:cNvSpPr txBox="1">
            <a:spLocks noChangeArrowheads="1"/>
          </p:cNvSpPr>
          <p:nvPr/>
        </p:nvSpPr>
        <p:spPr bwMode="auto">
          <a:xfrm>
            <a:off x="666054"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prstClr val="black"/>
                </a:solidFill>
                <a:effectLst/>
                <a:uLnTx/>
                <a:uFillTx/>
                <a:latin typeface="Calibri"/>
              </a:rPr>
              <a:t>Kat maliklerinin birbirlerini rahatsız ettikleri saptandığında mahkemece verilecek olan hüküm,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Rahatsızlık veren tutum ve davranışın önlenmesi,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Rahatsız edici seviyede olan sesin ve benzeri olguların, birlikte yaşamanın gerektirdiği tahammül sınırlarına indirilmesi için bilirkişi tarafından belirlenecek olan önlemlerin uygulanması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Kat maliki, diğer komşularına rahatsızlık verse ve bu tutum ve hareketlerine mahkeme kararına rağmen devam etse dahi bağımsız bölümünden tahliye edilemez. </a:t>
            </a:r>
          </a:p>
        </p:txBody>
      </p:sp>
    </p:spTree>
    <p:extLst>
      <p:ext uri="{BB962C8B-B14F-4D97-AF65-F5344CB8AC3E}">
        <p14:creationId xmlns:p14="http://schemas.microsoft.com/office/powerpoint/2010/main" val="307558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Komşuların Gürültü Şikayetlerinde Hukuk Bakış Açısı:</a:t>
            </a:r>
          </a:p>
        </p:txBody>
      </p:sp>
      <p:sp>
        <p:nvSpPr>
          <p:cNvPr id="3" name="Rectangle 5"/>
          <p:cNvSpPr txBox="1">
            <a:spLocks noChangeArrowheads="1"/>
          </p:cNvSpPr>
          <p:nvPr/>
        </p:nvSpPr>
        <p:spPr bwMode="auto">
          <a:xfrm>
            <a:off x="666054"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prstClr val="black"/>
                </a:solidFill>
                <a:effectLst/>
                <a:uLnTx/>
                <a:uFillTx/>
                <a:latin typeface="Calibri"/>
              </a:rPr>
              <a:t>Mahkemece verilecek olan hüküm sonunda,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Mahkeme kararına rağmen rahatsızlık devam ediliyorsa ayrıca talep ve dava edilmesi halinde </a:t>
            </a:r>
            <a:r>
              <a:rPr kumimoji="0" lang="tr-TR" sz="2600" b="0" i="0" u="none" strike="noStrike" kern="0" cap="none" spc="0" normalizeH="0" baseline="0" noProof="0" dirty="0" err="1">
                <a:ln>
                  <a:noFill/>
                </a:ln>
                <a:solidFill>
                  <a:prstClr val="black"/>
                </a:solidFill>
                <a:effectLst/>
                <a:uLnTx/>
                <a:uFillTx/>
                <a:latin typeface="Calibri"/>
              </a:rPr>
              <a:t>KMK'nın</a:t>
            </a:r>
            <a:r>
              <a:rPr kumimoji="0" lang="tr-TR" sz="2600" b="0" i="0" u="none" strike="noStrike" kern="0" cap="none" spc="0" normalizeH="0" baseline="0" noProof="0" dirty="0">
                <a:ln>
                  <a:noFill/>
                </a:ln>
                <a:solidFill>
                  <a:prstClr val="black"/>
                </a:solidFill>
                <a:effectLst/>
                <a:uLnTx/>
                <a:uFillTx/>
                <a:latin typeface="Calibri"/>
              </a:rPr>
              <a:t> 25  ve 33.  maddeleri hükümleri uygulanabilir.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Kiracı, sükna hakkı (oturma hakkı) sahibi ve diğer kullanıcılar ise hukuka uygun kullanımın sağlanmasının hiçbir şekilde mümkün olmayacağının saptanması halinde bağımsız bölümden tahliye edilebilirler. </a:t>
            </a:r>
            <a:r>
              <a:rPr kumimoji="0" lang="tr-TR" sz="2600" b="1" i="0" u="none" strike="noStrike" kern="0" cap="none" spc="0" normalizeH="0" baseline="0" noProof="0" dirty="0">
                <a:ln>
                  <a:noFill/>
                </a:ln>
                <a:solidFill>
                  <a:prstClr val="black"/>
                </a:solidFill>
                <a:effectLst/>
                <a:uLnTx/>
                <a:uFillTx/>
                <a:latin typeface="Calibri"/>
              </a:rPr>
              <a:t>Bu halde dahi öncelik tahliyeye değil</a:t>
            </a:r>
            <a:r>
              <a:rPr kumimoji="0" lang="tr-TR" sz="2600" b="0" i="0" u="none" strike="noStrike" kern="0" cap="none" spc="0" normalizeH="0" baseline="0" noProof="0" dirty="0">
                <a:ln>
                  <a:noFill/>
                </a:ln>
                <a:solidFill>
                  <a:prstClr val="black"/>
                </a:solidFill>
                <a:effectLst/>
                <a:uLnTx/>
                <a:uFillTx/>
                <a:latin typeface="Calibri"/>
              </a:rPr>
              <a:t>, </a:t>
            </a:r>
            <a:r>
              <a:rPr kumimoji="0" lang="tr-TR" sz="2600" b="1" i="0" u="none" strike="noStrike" kern="0" cap="none" spc="0" normalizeH="0" baseline="0" noProof="0" dirty="0">
                <a:ln>
                  <a:noFill/>
                </a:ln>
                <a:solidFill>
                  <a:prstClr val="black"/>
                </a:solidFill>
                <a:effectLst/>
                <a:uLnTx/>
                <a:uFillTx/>
                <a:latin typeface="Calibri"/>
              </a:rPr>
              <a:t>bağımsız bölümün kullanımının hukuka uygun hale getirilmesine </a:t>
            </a:r>
            <a:r>
              <a:rPr kumimoji="0" lang="tr-TR" sz="2600" b="0" i="0" u="none" strike="noStrike" kern="0" cap="none" spc="0" normalizeH="0" baseline="0" noProof="0" dirty="0">
                <a:ln>
                  <a:noFill/>
                </a:ln>
                <a:solidFill>
                  <a:prstClr val="black"/>
                </a:solidFill>
                <a:effectLst/>
                <a:uLnTx/>
                <a:uFillTx/>
                <a:latin typeface="Calibri"/>
              </a:rPr>
              <a:t>verilir.</a:t>
            </a:r>
          </a:p>
        </p:txBody>
      </p:sp>
    </p:spTree>
    <p:extLst>
      <p:ext uri="{BB962C8B-B14F-4D97-AF65-F5344CB8AC3E}">
        <p14:creationId xmlns:p14="http://schemas.microsoft.com/office/powerpoint/2010/main" val="187472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Komşuların Gürültü Şikayetlerinde Hukuki Tespit Sorunları:</a:t>
            </a:r>
          </a:p>
        </p:txBody>
      </p:sp>
      <p:sp>
        <p:nvSpPr>
          <p:cNvPr id="3" name="Rectangle 5"/>
          <p:cNvSpPr txBox="1">
            <a:spLocks noChangeArrowheads="1"/>
          </p:cNvSpPr>
          <p:nvPr/>
        </p:nvSpPr>
        <p:spPr bwMode="auto">
          <a:xfrm>
            <a:off x="666054"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Hakimin atadığı uzman bilirkişinin(</a:t>
            </a:r>
            <a:r>
              <a:rPr kumimoji="0" lang="tr-TR" sz="2600" b="0" i="0" u="none" strike="noStrike" kern="0" cap="none" spc="0" normalizeH="0" baseline="0" noProof="0" dirty="0" err="1">
                <a:ln>
                  <a:noFill/>
                </a:ln>
                <a:solidFill>
                  <a:prstClr val="black"/>
                </a:solidFill>
                <a:effectLst/>
                <a:uLnTx/>
                <a:uFillTx/>
                <a:latin typeface="Calibri"/>
              </a:rPr>
              <a:t>lerin</a:t>
            </a:r>
            <a:r>
              <a:rPr kumimoji="0" lang="tr-TR" sz="2600" b="0" i="0" u="none" strike="noStrike" kern="0" cap="none" spc="0" normalizeH="0" baseline="0" noProof="0" dirty="0">
                <a:ln>
                  <a:noFill/>
                </a:ln>
                <a:solidFill>
                  <a:prstClr val="black"/>
                </a:solidFill>
                <a:effectLst/>
                <a:uLnTx/>
                <a:uFillTx/>
                <a:latin typeface="Calibri"/>
              </a:rPr>
              <a:t>) tespit için mahalde bulundukları zaman diliminde asıl gürültünün oluşmaması,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Tespit sorunları, binanın yapısal durumunun dikkate Alınması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Gürültü şikayet kaynağı bir makine veya teçhizat </a:t>
            </a:r>
            <a:r>
              <a:rPr kumimoji="0" lang="tr-TR" sz="2600" b="0" i="0" u="none" strike="noStrike" kern="0" cap="none" spc="0" normalizeH="0" baseline="0" noProof="0" dirty="0" err="1">
                <a:ln>
                  <a:noFill/>
                </a:ln>
                <a:solidFill>
                  <a:prstClr val="black"/>
                </a:solidFill>
                <a:effectLst/>
                <a:uLnTx/>
                <a:uFillTx/>
                <a:latin typeface="Calibri"/>
              </a:rPr>
              <a:t>değilde</a:t>
            </a:r>
            <a:r>
              <a:rPr kumimoji="0" lang="tr-TR" sz="2600" b="0" i="0" u="none" strike="noStrike" kern="0" cap="none" spc="0" normalizeH="0" baseline="0" noProof="0" dirty="0">
                <a:ln>
                  <a:noFill/>
                </a:ln>
                <a:solidFill>
                  <a:prstClr val="black"/>
                </a:solidFill>
                <a:effectLst/>
                <a:uLnTx/>
                <a:uFillTx/>
                <a:latin typeface="Calibri"/>
              </a:rPr>
              <a:t> insan veya pet ( ev hayvanı, köpek vs) kaynaklı ise tespit zamanında normal zamanlardaki olağan gürültü düzeyini yakalayamama</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srgbClr val="FF0000"/>
                </a:solidFill>
                <a:effectLst/>
                <a:uLnTx/>
                <a:uFillTx/>
                <a:latin typeface="Calibri"/>
              </a:rPr>
              <a:t>Hatalı , eksik bir kararın ortaya çıkmasına neden olabilir!</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24814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18. Maddeye Göre Açılan Dava Kararına Rağmen Hala Rahatsızlık Devam Ederse</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634 Sayılı Kat Mülkiyeti Kanunu 25.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KMK VIII - Kat mülkiyetinin devri mecburiyeti: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Madde 25 – </a:t>
            </a:r>
            <a:r>
              <a:rPr kumimoji="0" lang="tr-TR" sz="2600" b="1" i="0" u="none" strike="noStrike" kern="0" cap="none" spc="0" normalizeH="0" baseline="0" noProof="0" dirty="0">
                <a:ln>
                  <a:noFill/>
                </a:ln>
                <a:solidFill>
                  <a:prstClr val="black"/>
                </a:solidFill>
                <a:effectLst/>
                <a:uLnTx/>
                <a:uFillTx/>
                <a:latin typeface="Calibri"/>
              </a:rPr>
              <a:t>Kat maliklerinden biri </a:t>
            </a:r>
            <a:r>
              <a:rPr kumimoji="0" lang="tr-TR" sz="2600" b="0" i="0" u="none" strike="noStrike" kern="0" cap="none" spc="0" normalizeH="0" baseline="0" noProof="0" dirty="0">
                <a:ln>
                  <a:noFill/>
                </a:ln>
                <a:solidFill>
                  <a:prstClr val="black"/>
                </a:solidFill>
                <a:effectLst/>
                <a:uLnTx/>
                <a:uFillTx/>
                <a:latin typeface="Calibri"/>
              </a:rPr>
              <a:t>bu kanuna göre kendisine </a:t>
            </a:r>
            <a:r>
              <a:rPr kumimoji="0" lang="tr-TR" sz="2600" b="1" i="0" u="none" strike="noStrike" kern="0" cap="none" spc="0" normalizeH="0" baseline="0" noProof="0" dirty="0">
                <a:ln>
                  <a:noFill/>
                </a:ln>
                <a:solidFill>
                  <a:prstClr val="black"/>
                </a:solidFill>
                <a:effectLst/>
                <a:uLnTx/>
                <a:uFillTx/>
                <a:latin typeface="Calibri"/>
              </a:rPr>
              <a:t>düşen borçları ve yükümleri yerine getirmemek suretiyle diğer kat maliklerinin haklarını, onlar için çekilmez hale gelecek derecede ihlal ederse</a:t>
            </a:r>
            <a:r>
              <a:rPr kumimoji="0" lang="tr-TR" sz="2600" b="0" i="0" u="none" strike="noStrike" kern="0" cap="none" spc="0" normalizeH="0" baseline="0" noProof="0" dirty="0">
                <a:ln>
                  <a:noFill/>
                </a:ln>
                <a:solidFill>
                  <a:prstClr val="black"/>
                </a:solidFill>
                <a:effectLst/>
                <a:uLnTx/>
                <a:uFillTx/>
                <a:latin typeface="Calibri"/>
              </a:rPr>
              <a:t>, onlar, o kat malikinin müstakil bölümü üzerindeki </a:t>
            </a:r>
            <a:r>
              <a:rPr kumimoji="0" lang="tr-TR" sz="2600" b="1" i="0" u="none" strike="noStrike" kern="0" cap="none" spc="0" normalizeH="0" baseline="0" noProof="0" dirty="0">
                <a:ln>
                  <a:noFill/>
                </a:ln>
                <a:solidFill>
                  <a:prstClr val="black"/>
                </a:solidFill>
                <a:effectLst/>
                <a:uLnTx/>
                <a:uFillTx/>
                <a:latin typeface="Calibri"/>
              </a:rPr>
              <a:t>mülkiyet hakkının kendilerine devredilmesini hakimden </a:t>
            </a:r>
            <a:r>
              <a:rPr kumimoji="0" lang="tr-TR" sz="2600" b="1" i="0" u="none" strike="noStrike" kern="0" cap="none" spc="0" normalizeH="0" baseline="0" noProof="0" dirty="0" err="1">
                <a:ln>
                  <a:noFill/>
                </a:ln>
                <a:solidFill>
                  <a:prstClr val="black"/>
                </a:solidFill>
                <a:effectLst/>
                <a:uLnTx/>
                <a:uFillTx/>
                <a:latin typeface="Calibri"/>
              </a:rPr>
              <a:t>istiyebilirler</a:t>
            </a:r>
            <a:r>
              <a:rPr kumimoji="0" lang="tr-TR" sz="2600" b="0" i="0" u="none" strike="noStrike" kern="0" cap="none" spc="0" normalizeH="0" baseline="0" noProof="0" dirty="0">
                <a:ln>
                  <a:noFill/>
                </a:ln>
                <a:solidFill>
                  <a:prstClr val="black"/>
                </a:solidFill>
                <a:effectLst/>
                <a:uLnTx/>
                <a:uFillTx/>
                <a:latin typeface="Calibri"/>
              </a:rPr>
              <a:t>.</a:t>
            </a:r>
            <a:endParaRPr kumimoji="0" lang="tr-TR" sz="2600" b="1"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93117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634 Sayılı Kat Mülkiyeti Kanunu 18.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DÖRDÜNCÜ BÖLÜM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Kat Maliklerinin ve Kat İrtifakı Sahiplerinin Borçları </a:t>
            </a:r>
          </a:p>
          <a:p>
            <a:pPr marL="623887" marR="0" lvl="0" indent="-514350"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Kat maliklerinin borçları:I- Genel kural: </a:t>
            </a:r>
          </a:p>
          <a:p>
            <a:pPr marL="623887" marR="0" lvl="0" indent="-514350"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Madde 18- </a:t>
            </a:r>
            <a:r>
              <a:rPr kumimoji="0" lang="tr-TR" sz="2600" b="1" i="0" u="none" strike="noStrike" kern="0" cap="none" spc="0" normalizeH="0" baseline="0" noProof="0" dirty="0">
                <a:ln>
                  <a:noFill/>
                </a:ln>
                <a:solidFill>
                  <a:prstClr val="black"/>
                </a:solidFill>
                <a:effectLst/>
                <a:uLnTx/>
                <a:uFillTx/>
                <a:latin typeface="Calibri"/>
              </a:rPr>
              <a:t>Kat malikleri</a:t>
            </a:r>
            <a:r>
              <a:rPr kumimoji="0" lang="tr-TR" sz="2600" b="0" i="0" u="none" strike="noStrike" kern="0" cap="none" spc="0" normalizeH="0" baseline="0" noProof="0" dirty="0">
                <a:ln>
                  <a:noFill/>
                </a:ln>
                <a:solidFill>
                  <a:prstClr val="black"/>
                </a:solidFill>
                <a:effectLst/>
                <a:uLnTx/>
                <a:uFillTx/>
                <a:latin typeface="Calibri"/>
              </a:rPr>
              <a:t>, </a:t>
            </a:r>
            <a:r>
              <a:rPr kumimoji="0" lang="tr-TR" sz="2600" b="1" i="0" u="none" strike="noStrike" kern="0" cap="none" spc="0" normalizeH="0" baseline="0" noProof="0" dirty="0">
                <a:ln>
                  <a:noFill/>
                </a:ln>
                <a:solidFill>
                  <a:prstClr val="black"/>
                </a:solidFill>
                <a:effectLst/>
                <a:uLnTx/>
                <a:uFillTx/>
                <a:latin typeface="Calibri"/>
              </a:rPr>
              <a:t>gerek bağımsız bölümlerini</a:t>
            </a:r>
            <a:r>
              <a:rPr kumimoji="0" lang="tr-TR" sz="2600" b="0" i="0" u="none" strike="noStrike" kern="0" cap="none" spc="0" normalizeH="0" baseline="0" noProof="0" dirty="0">
                <a:ln>
                  <a:noFill/>
                </a:ln>
                <a:solidFill>
                  <a:prstClr val="black"/>
                </a:solidFill>
                <a:effectLst/>
                <a:uLnTx/>
                <a:uFillTx/>
                <a:latin typeface="Calibri"/>
              </a:rPr>
              <a:t>, gerek eklentileri ve ortak yerleri kullanırken doğruluk kaidelerine uymak; </a:t>
            </a:r>
            <a:r>
              <a:rPr kumimoji="0" lang="tr-TR" sz="2600" b="1" i="0" u="none" strike="noStrike" kern="0" cap="none" spc="0" normalizeH="0" baseline="0" noProof="0" dirty="0">
                <a:ln>
                  <a:noFill/>
                </a:ln>
                <a:solidFill>
                  <a:srgbClr val="FF0000"/>
                </a:solidFill>
                <a:effectLst/>
                <a:uLnTx/>
                <a:uFillTx/>
                <a:latin typeface="Calibri"/>
              </a:rPr>
              <a:t>özellikle birbirini rahatsız etmemek</a:t>
            </a:r>
            <a:r>
              <a:rPr kumimoji="0" lang="tr-TR" sz="2600" b="0" i="0" u="none" strike="noStrike" kern="0" cap="none" spc="0" normalizeH="0" baseline="0" noProof="0" dirty="0">
                <a:ln>
                  <a:noFill/>
                </a:ln>
                <a:solidFill>
                  <a:prstClr val="black"/>
                </a:solidFill>
                <a:effectLst/>
                <a:uLnTx/>
                <a:uFillTx/>
                <a:latin typeface="Calibri"/>
              </a:rPr>
              <a:t>, birbirinin haklarını çiğnememek ve yönetim plânı hükümlerine uymakla, </a:t>
            </a:r>
            <a:r>
              <a:rPr kumimoji="0" lang="tr-TR" sz="2600" b="1" i="0" u="none" strike="noStrike" kern="0" cap="none" spc="0" normalizeH="0" baseline="0" noProof="0" dirty="0">
                <a:ln>
                  <a:noFill/>
                </a:ln>
                <a:solidFill>
                  <a:srgbClr val="FF0000"/>
                </a:solidFill>
                <a:effectLst/>
                <a:uLnTx/>
                <a:uFillTx/>
                <a:latin typeface="Calibri"/>
              </a:rPr>
              <a:t>karşılıklı olarak yükümlüdürler.</a:t>
            </a:r>
          </a:p>
        </p:txBody>
      </p:sp>
    </p:spTree>
    <p:extLst>
      <p:ext uri="{BB962C8B-B14F-4D97-AF65-F5344CB8AC3E}">
        <p14:creationId xmlns:p14="http://schemas.microsoft.com/office/powerpoint/2010/main" val="9647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634 Sayılı Kat Mülkiyeti Kanunu 33. Maddesi</a:t>
            </a:r>
          </a:p>
          <a:p>
            <a:pPr marL="365125" marR="0" lvl="0" indent="-255588" defTabSz="457200" eaLnBrk="0" fontAlgn="auto" latinLnBrk="0" hangingPunct="0">
              <a:lnSpc>
                <a:spcPct val="100000"/>
              </a:lnSpc>
              <a:spcBef>
                <a:spcPts val="300"/>
              </a:spcBef>
              <a:spcAft>
                <a:spcPts val="0"/>
              </a:spcAft>
              <a:buClr>
                <a:srgbClr val="A04DA3"/>
              </a:buClr>
              <a:buSzTx/>
              <a:buFontTx/>
              <a:buChar char="-"/>
              <a:tabLst/>
              <a:defRPr/>
            </a:pPr>
            <a:r>
              <a:rPr kumimoji="0" lang="tr-TR" sz="2600" b="0" i="0" u="none" strike="noStrike" kern="0" cap="none" spc="0" normalizeH="0" baseline="0" noProof="0" dirty="0">
                <a:ln>
                  <a:noFill/>
                </a:ln>
                <a:solidFill>
                  <a:prstClr val="black"/>
                </a:solidFill>
                <a:effectLst/>
                <a:uLnTx/>
                <a:uFillTx/>
                <a:latin typeface="Calibri"/>
              </a:rPr>
              <a:t>V - Hakimin müdahalesi: </a:t>
            </a:r>
          </a:p>
          <a:p>
            <a:pPr marL="365125" marR="0" lvl="0" indent="-255588" defTabSz="457200" eaLnBrk="0" fontAlgn="auto" latinLnBrk="0" hangingPunct="0">
              <a:lnSpc>
                <a:spcPct val="100000"/>
              </a:lnSpc>
              <a:spcBef>
                <a:spcPts val="300"/>
              </a:spcBef>
              <a:spcAft>
                <a:spcPts val="0"/>
              </a:spcAft>
              <a:buClr>
                <a:srgbClr val="A04DA3"/>
              </a:buClr>
              <a:buSzTx/>
              <a:buFontTx/>
              <a:buChar char="-"/>
              <a:tabLst/>
              <a:defRPr/>
            </a:pPr>
            <a:r>
              <a:rPr kumimoji="0" lang="tr-TR" sz="2600" b="0" i="0" u="none" strike="noStrike" kern="0" cap="none" spc="0" normalizeH="0" baseline="0" noProof="0" dirty="0">
                <a:ln>
                  <a:noFill/>
                </a:ln>
                <a:solidFill>
                  <a:prstClr val="black"/>
                </a:solidFill>
                <a:effectLst/>
                <a:uLnTx/>
                <a:uFillTx/>
                <a:latin typeface="Calibri"/>
              </a:rPr>
              <a:t>Madde 33 – (Değişik birinci fıkra: 14/11/2007-5711/17 md.) Kat malikleri kurulunca verilen kararlar aleyhine, kurul toplantısına katılan ancak 32 nci madde hükmü gereğince aykırı oy kullanan her kat maliki karar tarihinden başlayarak bir ay içinde, toplantıya katılmayan her kat maliki kararı öğrenmesinden başlayarak bir ay içinde ve her halde karar tarihinden başlayarak altı ay içinde </a:t>
            </a:r>
            <a:r>
              <a:rPr kumimoji="0" lang="tr-TR" sz="2600" b="0" i="0" u="none" strike="noStrike" kern="0" cap="none" spc="0" normalizeH="0" baseline="0" noProof="0" dirty="0" err="1">
                <a:ln>
                  <a:noFill/>
                </a:ln>
                <a:solidFill>
                  <a:prstClr val="black"/>
                </a:solidFill>
                <a:effectLst/>
                <a:uLnTx/>
                <a:uFillTx/>
                <a:latin typeface="Calibri"/>
              </a:rPr>
              <a:t>anagayrimenkulün</a:t>
            </a:r>
            <a:r>
              <a:rPr kumimoji="0" lang="tr-TR" sz="2600" b="0" i="0" u="none" strike="noStrike" kern="0" cap="none" spc="0" normalizeH="0" baseline="0" noProof="0" dirty="0">
                <a:ln>
                  <a:noFill/>
                </a:ln>
                <a:solidFill>
                  <a:prstClr val="black"/>
                </a:solidFill>
                <a:effectLst/>
                <a:uLnTx/>
                <a:uFillTx/>
                <a:latin typeface="Calibri"/>
              </a:rPr>
              <a:t> bulunduğu yerdeki sulh mahkemesine iptal davası açabilir; </a:t>
            </a:r>
            <a:endParaRPr kumimoji="0" lang="tr-TR" sz="2600" b="1"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75203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634 Sayılı Kat Mülkiyeti Kanunu 33.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 Madde 33 – ....Kat malikleri kurulunca verilen kat malikleri kurulu kararlarının yok veya mutlak butlanla hükümsüz sayıldığı durumlarda süre koşulu aranmaz. Kat maliklerinden birinin yahut onun katından kira akdine, oturma hakkına veya başka bir sebebe dayanarak devamlı surette faydalanan kimsenin, borç ve yükümlerini yerine getirmemesi yüzünden zarar gören kat maliki veya kat malikleri, </a:t>
            </a:r>
            <a:r>
              <a:rPr kumimoji="0" lang="tr-TR" sz="2600" b="0" i="0" u="none" strike="noStrike" kern="0" cap="none" spc="0" normalizeH="0" baseline="0" noProof="0" dirty="0" err="1">
                <a:ln>
                  <a:noFill/>
                </a:ln>
                <a:solidFill>
                  <a:prstClr val="black"/>
                </a:solidFill>
                <a:effectLst/>
                <a:uLnTx/>
                <a:uFillTx/>
                <a:latin typeface="Calibri"/>
              </a:rPr>
              <a:t>anagayrimenkulün</a:t>
            </a:r>
            <a:r>
              <a:rPr kumimoji="0" lang="tr-TR" sz="2600" b="0" i="0" u="none" strike="noStrike" kern="0" cap="none" spc="0" normalizeH="0" baseline="0" noProof="0" dirty="0">
                <a:ln>
                  <a:noFill/>
                </a:ln>
                <a:solidFill>
                  <a:prstClr val="black"/>
                </a:solidFill>
                <a:effectLst/>
                <a:uLnTx/>
                <a:uFillTx/>
                <a:latin typeface="Calibri"/>
              </a:rPr>
              <a:t> bulunduğu yerin sulh mahkemesine başvurarak hâkimin müdahalesini isteyebilir</a:t>
            </a:r>
            <a:endParaRPr kumimoji="0" lang="tr-TR" sz="2600" b="1"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54281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4721 Sayılı Türk Medeni Kanunu 737.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III. Komşu hakkı 1.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Madde 737- </a:t>
            </a:r>
            <a:r>
              <a:rPr kumimoji="0" lang="tr-TR" sz="2200" b="1" i="0" u="none" strike="noStrike" kern="0" cap="none" spc="0" normalizeH="0" baseline="0" noProof="0" dirty="0">
                <a:ln>
                  <a:noFill/>
                </a:ln>
                <a:solidFill>
                  <a:srgbClr val="FF0000"/>
                </a:solidFill>
                <a:effectLst/>
                <a:uLnTx/>
                <a:uFillTx/>
                <a:latin typeface="Calibri"/>
              </a:rPr>
              <a:t>Herkes,</a:t>
            </a:r>
            <a:r>
              <a:rPr kumimoji="0" lang="tr-TR" sz="2200" b="0" i="0" u="none" strike="noStrike" kern="0" cap="none" spc="0" normalizeH="0" baseline="0" noProof="0" dirty="0">
                <a:ln>
                  <a:noFill/>
                </a:ln>
                <a:solidFill>
                  <a:prstClr val="black"/>
                </a:solidFill>
                <a:effectLst/>
                <a:uLnTx/>
                <a:uFillTx/>
                <a:latin typeface="Calibri"/>
              </a:rPr>
              <a:t> taşınmaz mülkiyetinden doğan yetkileri kullanırken ve özellikle işletme faaliyetini sürdürürken, </a:t>
            </a:r>
            <a:r>
              <a:rPr kumimoji="0" lang="tr-TR" sz="2200" b="1" i="0" u="none" strike="noStrike" kern="0" cap="none" spc="0" normalizeH="0" baseline="0" noProof="0" dirty="0">
                <a:ln>
                  <a:noFill/>
                </a:ln>
                <a:solidFill>
                  <a:srgbClr val="FF0000"/>
                </a:solidFill>
                <a:effectLst/>
                <a:uLnTx/>
                <a:uFillTx/>
                <a:latin typeface="Calibri"/>
              </a:rPr>
              <a:t>komşularını olumsuz şekilde etkileyecek taşkınlıktan kaçınmakla yükümlüdür.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Özellikle, </a:t>
            </a:r>
            <a:r>
              <a:rPr kumimoji="0" lang="tr-TR" sz="2200" b="1" i="0" u="none" strike="noStrike" kern="0" cap="none" spc="0" normalizeH="0" baseline="0" noProof="0" dirty="0">
                <a:ln>
                  <a:noFill/>
                </a:ln>
                <a:solidFill>
                  <a:srgbClr val="FF0000"/>
                </a:solidFill>
                <a:effectLst/>
                <a:uLnTx/>
                <a:uFillTx/>
                <a:latin typeface="Calibri"/>
              </a:rPr>
              <a:t>taşınmazın durumuna</a:t>
            </a:r>
            <a:r>
              <a:rPr kumimoji="0" lang="tr-TR" sz="2200" b="0" i="0" u="none" strike="noStrike" kern="0" cap="none" spc="0" normalizeH="0" baseline="0" noProof="0" dirty="0">
                <a:ln>
                  <a:noFill/>
                </a:ln>
                <a:solidFill>
                  <a:prstClr val="black"/>
                </a:solidFill>
                <a:effectLst/>
                <a:uLnTx/>
                <a:uFillTx/>
                <a:latin typeface="Calibri"/>
              </a:rPr>
              <a:t>, </a:t>
            </a:r>
            <a:r>
              <a:rPr kumimoji="0" lang="tr-TR" sz="2200" b="1" i="0" u="none" strike="noStrike" kern="0" cap="none" spc="0" normalizeH="0" baseline="0" noProof="0" dirty="0">
                <a:ln>
                  <a:noFill/>
                </a:ln>
                <a:solidFill>
                  <a:srgbClr val="FF0000"/>
                </a:solidFill>
                <a:effectLst/>
                <a:uLnTx/>
                <a:uFillTx/>
                <a:latin typeface="Calibri"/>
              </a:rPr>
              <a:t>niteliğine ve yerel âdete göre </a:t>
            </a:r>
            <a:r>
              <a:rPr kumimoji="0" lang="tr-TR" sz="2200" b="0" i="0" u="none" strike="noStrike" kern="0" cap="none" spc="0" normalizeH="0" baseline="0" noProof="0" dirty="0">
                <a:ln>
                  <a:noFill/>
                </a:ln>
                <a:solidFill>
                  <a:prstClr val="black"/>
                </a:solidFill>
                <a:effectLst/>
                <a:uLnTx/>
                <a:uFillTx/>
                <a:latin typeface="Calibri"/>
              </a:rPr>
              <a:t>komşular arasında hoş görülebilecek dereceyi aşan duman, buğu, kurum, toz, koku çıkartarak, </a:t>
            </a:r>
            <a:r>
              <a:rPr kumimoji="0" lang="tr-TR" sz="2200" b="1" i="0" u="none" strike="noStrike" kern="0" cap="none" spc="0" normalizeH="0" baseline="0" noProof="0" dirty="0">
                <a:ln>
                  <a:noFill/>
                </a:ln>
                <a:solidFill>
                  <a:srgbClr val="FF0000"/>
                </a:solidFill>
                <a:effectLst/>
                <a:uLnTx/>
                <a:uFillTx/>
                <a:latin typeface="Calibri"/>
              </a:rPr>
              <a:t>gürültü veya sarsıntı </a:t>
            </a:r>
            <a:r>
              <a:rPr kumimoji="0" lang="tr-TR" sz="2200" b="0" i="0" u="none" strike="noStrike" kern="0" cap="none" spc="0" normalizeH="0" baseline="0" noProof="0" dirty="0">
                <a:ln>
                  <a:noFill/>
                </a:ln>
                <a:solidFill>
                  <a:prstClr val="black"/>
                </a:solidFill>
                <a:effectLst/>
                <a:uLnTx/>
                <a:uFillTx/>
                <a:latin typeface="Calibri"/>
              </a:rPr>
              <a:t>yaparak </a:t>
            </a:r>
            <a:r>
              <a:rPr kumimoji="0" lang="tr-TR" sz="2200" b="1" i="0" u="none" strike="noStrike" kern="0" cap="none" spc="0" normalizeH="0" baseline="0" noProof="0" dirty="0">
                <a:ln>
                  <a:noFill/>
                </a:ln>
                <a:solidFill>
                  <a:srgbClr val="FF0000"/>
                </a:solidFill>
                <a:effectLst/>
                <a:uLnTx/>
                <a:uFillTx/>
                <a:latin typeface="Calibri"/>
              </a:rPr>
              <a:t>rahatsızlık vermek yasaktır</a:t>
            </a:r>
            <a:r>
              <a:rPr kumimoji="0" lang="tr-TR" sz="2200" b="0" i="0" u="none" strike="noStrike" kern="0" cap="none" spc="0" normalizeH="0" baseline="0" noProof="0" dirty="0">
                <a:ln>
                  <a:noFill/>
                </a:ln>
                <a:solidFill>
                  <a:prstClr val="black"/>
                </a:solidFill>
                <a:effectLst/>
                <a:uLnTx/>
                <a:uFillTx/>
                <a:latin typeface="Calibri"/>
              </a:rPr>
              <a:t>.</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Yerel âdete uygun ve kaçınılmaz taşkınlıklardan</a:t>
            </a:r>
            <a:r>
              <a:rPr kumimoji="0" lang="tr-TR" sz="2200" b="0" i="0" u="none" strike="noStrike" kern="0" cap="none" spc="0" normalizeH="0" baseline="0" noProof="0" dirty="0">
                <a:ln>
                  <a:noFill/>
                </a:ln>
                <a:solidFill>
                  <a:prstClr val="black"/>
                </a:solidFill>
                <a:effectLst/>
                <a:uLnTx/>
                <a:uFillTx/>
                <a:latin typeface="Calibri"/>
              </a:rPr>
              <a:t> doğan denkleştirmeye ilişkin haklar saklıdır.</a:t>
            </a:r>
            <a:endParaRPr kumimoji="0" lang="tr-TR" sz="2200" b="1"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98599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2872 Sayılı Çevre Kanunu ve İlgili Yönetmelikleri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Madde 14 – </a:t>
            </a:r>
            <a:r>
              <a:rPr kumimoji="0" lang="tr-TR" sz="2200" b="0" i="0" u="none" strike="noStrike" kern="0" cap="none" spc="0" normalizeH="0" baseline="0" noProof="0" dirty="0">
                <a:ln>
                  <a:noFill/>
                </a:ln>
                <a:solidFill>
                  <a:prstClr val="black"/>
                </a:solidFill>
                <a:effectLst/>
                <a:uLnTx/>
                <a:uFillTx/>
                <a:latin typeface="Calibri"/>
              </a:rPr>
              <a:t>(Değişik: 26/4/2006 – 5491/11 md.)</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 Kişilerin huzur ve sükununu, beden ve ruh sağlığını bozacak şekilde ilgili yönetmeliklerle belirlenen standartlar üzerinde gürültü ve titreşim oluşturulması yasaktır.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 Ulaşım araçları, şantiye, fabrika, atölye, işyeri, eğlence yeri, hizmet binaları ve konutlardan kaynaklanan gürültü ve titreşimin yönetmeliklerle belirlenen standartlara indirilmesi için faaliyet sahipleri tarafından gerekli tedbirler alınır. </a:t>
            </a:r>
          </a:p>
        </p:txBody>
      </p:sp>
    </p:spTree>
    <p:extLst>
      <p:ext uri="{BB962C8B-B14F-4D97-AF65-F5344CB8AC3E}">
        <p14:creationId xmlns:p14="http://schemas.microsoft.com/office/powerpoint/2010/main" val="403669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Çevresel Gürültünün Değerlendirilmesi ve Yönetimi Yönetmeliği</a:t>
            </a:r>
          </a:p>
        </p:txBody>
      </p:sp>
      <p:sp>
        <p:nvSpPr>
          <p:cNvPr id="3" name="Rectangle 5"/>
          <p:cNvSpPr txBox="1">
            <a:spLocks noChangeArrowheads="1"/>
          </p:cNvSpPr>
          <p:nvPr/>
        </p:nvSpPr>
        <p:spPr bwMode="auto">
          <a:xfrm>
            <a:off x="414909" y="1844824"/>
            <a:ext cx="8929365"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100" b="1" i="0" u="none" strike="noStrike" kern="0" cap="none" spc="0" normalizeH="0" baseline="0" noProof="0" dirty="0">
                <a:ln>
                  <a:noFill/>
                </a:ln>
                <a:solidFill>
                  <a:prstClr val="black"/>
                </a:solidFill>
                <a:effectLst/>
                <a:uLnTx/>
                <a:uFillTx/>
                <a:latin typeface="Calibri"/>
              </a:rPr>
              <a:t>Tanımlar Madde 4 – (r) Çok hassas kullanımlar:</a:t>
            </a:r>
            <a:r>
              <a:rPr kumimoji="0" lang="tr-TR" sz="2100" b="0" i="0" u="none" strike="noStrike" kern="0" cap="none" spc="0" normalizeH="0" baseline="0" noProof="0" dirty="0">
                <a:ln>
                  <a:noFill/>
                </a:ln>
                <a:solidFill>
                  <a:prstClr val="black"/>
                </a:solidFill>
                <a:effectLst/>
                <a:uLnTx/>
                <a:uFillTx/>
                <a:latin typeface="Calibri"/>
              </a:rPr>
              <a:t> Konut, yataklı hizmet veren sağlık kurumları, eğitim kurumları, çocuk ve yaşlı bakım evleri, canlı müzik izni almış olan oteller hariç diğer oteller, açık arazideki ve yerleşim alanı içindeki sessiz alanlar gibi kullanımları,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100" b="1" i="0" u="none" strike="noStrike" kern="0" cap="none" spc="0" normalizeH="0" baseline="0" noProof="0" dirty="0">
                <a:ln>
                  <a:noFill/>
                </a:ln>
                <a:solidFill>
                  <a:prstClr val="black"/>
                </a:solidFill>
                <a:effectLst/>
                <a:uLnTx/>
                <a:uFillTx/>
                <a:latin typeface="Calibri"/>
              </a:rPr>
              <a:t>(z) Ev faaliyetleri ve komşuların oluşturduğu gürültü: </a:t>
            </a:r>
            <a:r>
              <a:rPr kumimoji="0" lang="tr-TR" sz="2100" b="0" i="0" u="none" strike="noStrike" kern="0" cap="none" spc="0" normalizeH="0" baseline="0" noProof="0" dirty="0">
                <a:ln>
                  <a:noFill/>
                </a:ln>
                <a:solidFill>
                  <a:prstClr val="black"/>
                </a:solidFill>
                <a:effectLst/>
                <a:uLnTx/>
                <a:uFillTx/>
                <a:latin typeface="Calibri"/>
              </a:rPr>
              <a:t>Konut içerisinde kişilerin kendi davranış ve alışkanlıklarından kaynaklanan; kapı, pencere kapatma, yürüme, konuşma, temizlik yapma, mobilya çekme, televizyon seyretme, radyo dinleme, eğlence amacı dışında kullanılan her türlü müzik aleti, çamaşır makinesi, buzdolabı, elektrik süpürgesi gibi aletleri kullanma, evcil hayvan besleme gibi faaliyetler ile bina içinde yapılacak tadilatı,</a:t>
            </a:r>
          </a:p>
        </p:txBody>
      </p:sp>
    </p:spTree>
    <p:extLst>
      <p:ext uri="{BB962C8B-B14F-4D97-AF65-F5344CB8AC3E}">
        <p14:creationId xmlns:p14="http://schemas.microsoft.com/office/powerpoint/2010/main" val="315234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Binada Oluşabilecek Dış Kaynaklı Gürültü Sorunları</a:t>
            </a:r>
          </a:p>
        </p:txBody>
      </p:sp>
      <p:pic>
        <p:nvPicPr>
          <p:cNvPr id="6" name="5 Resim" descr="2.jpg"/>
          <p:cNvPicPr>
            <a:picLocks noChangeAspect="1"/>
          </p:cNvPicPr>
          <p:nvPr/>
        </p:nvPicPr>
        <p:blipFill>
          <a:blip r:embed="rId2"/>
          <a:stretch>
            <a:fillRect/>
          </a:stretch>
        </p:blipFill>
        <p:spPr>
          <a:xfrm>
            <a:off x="846956" y="2060848"/>
            <a:ext cx="8352928" cy="4249552"/>
          </a:xfrm>
          <a:prstGeom prst="rect">
            <a:avLst/>
          </a:prstGeom>
        </p:spPr>
      </p:pic>
    </p:spTree>
    <p:extLst>
      <p:ext uri="{BB962C8B-B14F-4D97-AF65-F5344CB8AC3E}">
        <p14:creationId xmlns:p14="http://schemas.microsoft.com/office/powerpoint/2010/main" val="131096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Çevresel Gürültünün Değerlendirilmesi ve Yönetimi Yönetmeliği</a:t>
            </a:r>
          </a:p>
        </p:txBody>
      </p:sp>
      <p:sp>
        <p:nvSpPr>
          <p:cNvPr id="3" name="Rectangle 5"/>
          <p:cNvSpPr txBox="1">
            <a:spLocks noChangeArrowheads="1"/>
          </p:cNvSpPr>
          <p:nvPr/>
        </p:nvSpPr>
        <p:spPr bwMode="auto">
          <a:xfrm>
            <a:off x="414909" y="1844824"/>
            <a:ext cx="8929365"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100" b="1" i="0" u="none" strike="noStrike" kern="0" cap="none" spc="0" normalizeH="0" baseline="0" noProof="0" dirty="0">
                <a:ln>
                  <a:noFill/>
                </a:ln>
                <a:solidFill>
                  <a:prstClr val="black"/>
                </a:solidFill>
                <a:effectLst/>
                <a:uLnTx/>
                <a:uFillTx/>
                <a:latin typeface="Calibri"/>
              </a:rPr>
              <a:t>Şantiye alanları için çevresel gürültü kriterleri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100" b="1" i="0" u="none" strike="noStrike" kern="0" cap="none" spc="0" normalizeH="0" baseline="0" noProof="0" dirty="0">
                <a:ln>
                  <a:noFill/>
                </a:ln>
                <a:solidFill>
                  <a:prstClr val="black"/>
                </a:solidFill>
                <a:effectLst/>
                <a:uLnTx/>
                <a:uFillTx/>
                <a:latin typeface="Calibri"/>
              </a:rPr>
              <a:t>Madde 23-</a:t>
            </a:r>
            <a:r>
              <a:rPr kumimoji="0" lang="tr-TR" sz="2100" b="0" i="0" u="none" strike="noStrike" kern="0" cap="none" spc="0" normalizeH="0" baseline="0" noProof="0" dirty="0">
                <a:ln>
                  <a:noFill/>
                </a:ln>
                <a:solidFill>
                  <a:prstClr val="black"/>
                </a:solidFill>
                <a:effectLst/>
                <a:uLnTx/>
                <a:uFillTx/>
                <a:latin typeface="Calibri"/>
              </a:rPr>
              <a:t> </a:t>
            </a:r>
            <a:r>
              <a:rPr kumimoji="0" lang="tr-TR" sz="2000" b="0" i="0" u="none" strike="noStrike" kern="0" cap="none" spc="0" normalizeH="0" baseline="0" noProof="0" dirty="0">
                <a:ln>
                  <a:noFill/>
                </a:ln>
                <a:solidFill>
                  <a:prstClr val="black"/>
                </a:solidFill>
                <a:effectLst/>
                <a:uLnTx/>
                <a:uFillTx/>
                <a:latin typeface="Calibri"/>
              </a:rPr>
              <a:t>b) Konut bölgeleri içinde ve yakın çevresinde gerçekleştirilen şantiye faaliyetleri gündüz zaman dilimi dışında akşam ve gece zaman dilimlerinde sürdürülemez.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000" b="0" i="0" u="none" strike="noStrike" kern="0" cap="none" spc="0" normalizeH="0" baseline="0" noProof="0" dirty="0">
                <a:ln>
                  <a:noFill/>
                </a:ln>
                <a:solidFill>
                  <a:prstClr val="black"/>
                </a:solidFill>
                <a:effectLst/>
                <a:uLnTx/>
                <a:uFillTx/>
                <a:latin typeface="Calibri"/>
              </a:rPr>
              <a:t>             c) </a:t>
            </a:r>
            <a:r>
              <a:rPr kumimoji="0" lang="tr-TR" sz="2000" b="0" i="0" u="none" strike="noStrike" kern="0" cap="none" spc="0" normalizeH="0" baseline="0" noProof="0" dirty="0" err="1">
                <a:ln>
                  <a:noFill/>
                </a:ln>
                <a:solidFill>
                  <a:prstClr val="black"/>
                </a:solidFill>
                <a:effectLst/>
                <a:uLnTx/>
                <a:uFillTx/>
                <a:latin typeface="Calibri"/>
              </a:rPr>
              <a:t>Haftasonu</a:t>
            </a:r>
            <a:r>
              <a:rPr kumimoji="0" lang="tr-TR" sz="2000" b="0" i="0" u="none" strike="noStrike" kern="0" cap="none" spc="0" normalizeH="0" baseline="0" noProof="0" dirty="0">
                <a:ln>
                  <a:noFill/>
                </a:ln>
                <a:solidFill>
                  <a:prstClr val="black"/>
                </a:solidFill>
                <a:effectLst/>
                <a:uLnTx/>
                <a:uFillTx/>
                <a:latin typeface="Calibri"/>
              </a:rPr>
              <a:t> ve resmî tatil günlerinde gerçekleştirilecek şantiye faaliyetlerine, konut bölgeleri ve yakın çevresinden gelen şikayetlerin yoğunluğu dikkate alınarak, İl Mahalli Çevre Kurulu Kararı ile yasaklama getirilebilir.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000" b="0" i="0" u="none" strike="noStrike" kern="0" cap="none" spc="0" normalizeH="0" baseline="0" noProof="0" dirty="0">
                <a:ln>
                  <a:noFill/>
                </a:ln>
                <a:solidFill>
                  <a:prstClr val="black"/>
                </a:solidFill>
                <a:effectLst/>
                <a:uLnTx/>
                <a:uFillTx/>
                <a:latin typeface="Calibri"/>
              </a:rPr>
              <a:t>             ç) Kamu yararı gerektiren baraj, köprü, tünel, otoyol, şehir içi anayol, toplu konut gibi projelerin inşaat faaliyetleri ile şehir içinde gündüz trafiği engelleyecek inşaat faaliyetleri gündüz zaman diliminde çalışmamak koşuluyla Ek-</a:t>
            </a:r>
            <a:r>
              <a:rPr kumimoji="0" lang="tr-TR" sz="2000" b="0" i="0" u="none" strike="noStrike" kern="0" cap="none" spc="0" normalizeH="0" baseline="0" noProof="0" dirty="0" err="1">
                <a:ln>
                  <a:noFill/>
                </a:ln>
                <a:solidFill>
                  <a:prstClr val="black"/>
                </a:solidFill>
                <a:effectLst/>
                <a:uLnTx/>
                <a:uFillTx/>
                <a:latin typeface="Calibri"/>
              </a:rPr>
              <a:t>VII’de</a:t>
            </a:r>
            <a:r>
              <a:rPr kumimoji="0" lang="tr-TR" sz="2000" b="0" i="0" u="none" strike="noStrike" kern="0" cap="none" spc="0" normalizeH="0" baseline="0" noProof="0" dirty="0">
                <a:ln>
                  <a:noFill/>
                </a:ln>
                <a:solidFill>
                  <a:prstClr val="black"/>
                </a:solidFill>
                <a:effectLst/>
                <a:uLnTx/>
                <a:uFillTx/>
                <a:latin typeface="Calibri"/>
              </a:rPr>
              <a:t> yer alan Tablo-5’teki gündüz değerlerinden akşam için 5 </a:t>
            </a:r>
            <a:r>
              <a:rPr kumimoji="0" lang="tr-TR" sz="2000" b="0" i="0" u="none" strike="noStrike" kern="0" cap="none" spc="0" normalizeH="0" baseline="0" noProof="0" dirty="0" err="1">
                <a:ln>
                  <a:noFill/>
                </a:ln>
                <a:solidFill>
                  <a:prstClr val="black"/>
                </a:solidFill>
                <a:effectLst/>
                <a:uLnTx/>
                <a:uFillTx/>
                <a:latin typeface="Calibri"/>
              </a:rPr>
              <a:t>dBA</a:t>
            </a:r>
            <a:r>
              <a:rPr kumimoji="0" lang="tr-TR" sz="2000" b="0" i="0" u="none" strike="noStrike" kern="0" cap="none" spc="0" normalizeH="0" baseline="0" noProof="0" dirty="0">
                <a:ln>
                  <a:noFill/>
                </a:ln>
                <a:solidFill>
                  <a:prstClr val="black"/>
                </a:solidFill>
                <a:effectLst/>
                <a:uLnTx/>
                <a:uFillTx/>
                <a:latin typeface="Calibri"/>
              </a:rPr>
              <a:t>, gece için 10 </a:t>
            </a:r>
            <a:r>
              <a:rPr kumimoji="0" lang="tr-TR" sz="2000" b="0" i="0" u="none" strike="noStrike" kern="0" cap="none" spc="0" normalizeH="0" baseline="0" noProof="0" dirty="0" err="1">
                <a:ln>
                  <a:noFill/>
                </a:ln>
                <a:solidFill>
                  <a:prstClr val="black"/>
                </a:solidFill>
                <a:effectLst/>
                <a:uLnTx/>
                <a:uFillTx/>
                <a:latin typeface="Calibri"/>
              </a:rPr>
              <a:t>dBA</a:t>
            </a:r>
            <a:r>
              <a:rPr kumimoji="0" lang="tr-TR" sz="2000" b="0" i="0" u="none" strike="noStrike" kern="0" cap="none" spc="0" normalizeH="0" baseline="0" noProof="0" dirty="0">
                <a:ln>
                  <a:noFill/>
                </a:ln>
                <a:solidFill>
                  <a:prstClr val="black"/>
                </a:solidFill>
                <a:effectLst/>
                <a:uLnTx/>
                <a:uFillTx/>
                <a:latin typeface="Calibri"/>
              </a:rPr>
              <a:t> çıkartılarak elde edilen sınır değerlerin sağlanması ve bu kapsamda alınacak İl Mahalli Çevre Kurulu Kararı ile sürdürülebilir. </a:t>
            </a:r>
          </a:p>
        </p:txBody>
      </p:sp>
    </p:spTree>
    <p:extLst>
      <p:ext uri="{BB962C8B-B14F-4D97-AF65-F5344CB8AC3E}">
        <p14:creationId xmlns:p14="http://schemas.microsoft.com/office/powerpoint/2010/main" val="57675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Çevresel Gürültünün Değerlendirilmesi ve Yönetimi Yönetmeliği</a:t>
            </a:r>
          </a:p>
        </p:txBody>
      </p:sp>
      <p:sp>
        <p:nvSpPr>
          <p:cNvPr id="3" name="Rectangle 5"/>
          <p:cNvSpPr txBox="1">
            <a:spLocks noChangeArrowheads="1"/>
          </p:cNvSpPr>
          <p:nvPr/>
        </p:nvSpPr>
        <p:spPr bwMode="auto">
          <a:xfrm>
            <a:off x="414909" y="1844824"/>
            <a:ext cx="8929365"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100" b="1" i="0" u="none" strike="noStrike" kern="0" cap="none" spc="0" normalizeH="0" baseline="0" noProof="0" dirty="0">
                <a:ln>
                  <a:noFill/>
                </a:ln>
                <a:solidFill>
                  <a:prstClr val="black"/>
                </a:solidFill>
                <a:effectLst/>
                <a:uLnTx/>
                <a:uFillTx/>
                <a:latin typeface="Calibri"/>
              </a:rPr>
              <a:t>Yapılarda çevresel titreşim kriterleri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100" b="1" i="0" u="none" strike="noStrike" kern="0" cap="none" spc="0" normalizeH="0" baseline="0" noProof="0" dirty="0">
                <a:ln>
                  <a:noFill/>
                </a:ln>
                <a:solidFill>
                  <a:prstClr val="black"/>
                </a:solidFill>
                <a:effectLst/>
                <a:uLnTx/>
                <a:uFillTx/>
                <a:latin typeface="Calibri"/>
              </a:rPr>
              <a:t>Madde 25-</a:t>
            </a:r>
            <a:r>
              <a:rPr kumimoji="0" lang="tr-TR" sz="2100" b="0" i="0" u="none" strike="noStrike" kern="0" cap="none" spc="0" normalizeH="0" baseline="0" noProof="0" dirty="0">
                <a:ln>
                  <a:noFill/>
                </a:ln>
                <a:solidFill>
                  <a:prstClr val="black"/>
                </a:solidFill>
                <a:effectLst/>
                <a:uLnTx/>
                <a:uFillTx/>
                <a:latin typeface="Calibri"/>
              </a:rPr>
              <a:t> </a:t>
            </a:r>
            <a:r>
              <a:rPr kumimoji="0" lang="tr-TR" sz="2000" b="0" i="0" u="none" strike="noStrike" kern="0" cap="none" spc="0" normalizeH="0" baseline="0" noProof="0" dirty="0">
                <a:ln>
                  <a:noFill/>
                </a:ln>
                <a:solidFill>
                  <a:prstClr val="black"/>
                </a:solidFill>
                <a:effectLst/>
                <a:uLnTx/>
                <a:uFillTx/>
                <a:latin typeface="Calibri"/>
              </a:rPr>
              <a:t>Konut ve ofis olarak kullanılan binalarda, elektrik motoru, pompa, fan gibi makine ve teçhizatın sebep olacağı titreşimler Ek-</a:t>
            </a:r>
            <a:r>
              <a:rPr kumimoji="0" lang="tr-TR" sz="2000" b="0" i="0" u="none" strike="noStrike" kern="0" cap="none" spc="0" normalizeH="0" baseline="0" noProof="0" dirty="0" err="1">
                <a:ln>
                  <a:noFill/>
                </a:ln>
                <a:solidFill>
                  <a:prstClr val="black"/>
                </a:solidFill>
                <a:effectLst/>
                <a:uLnTx/>
                <a:uFillTx/>
                <a:latin typeface="Calibri"/>
              </a:rPr>
              <a:t>VII’de</a:t>
            </a:r>
            <a:r>
              <a:rPr kumimoji="0" lang="tr-TR" sz="2000" b="0" i="0" u="none" strike="noStrike" kern="0" cap="none" spc="0" normalizeH="0" baseline="0" noProof="0" dirty="0">
                <a:ln>
                  <a:noFill/>
                </a:ln>
                <a:solidFill>
                  <a:prstClr val="black"/>
                </a:solidFill>
                <a:effectLst/>
                <a:uLnTx/>
                <a:uFillTx/>
                <a:latin typeface="Calibri"/>
              </a:rPr>
              <a:t> yer alan Tablo-8 de verilen sınır değerlerini aşamaz. Bu değerlerin üzerinde titreşim oluşturan makine ve teçhizat için, başta titreşim yalıtımı olmak üzere gerekli teknik tedbirler alınarak, binada ölçülen titreşimler sınır değerlerin altına indirilir. Çok hassas kullanımların yakınında bulunan demir yolu ve kara yolu ulaşım araçları ile işletme ve tesislerin çok hassas kullanımlarda yaratacağı titreşimler için de bu sınır değerler kullanılır. </a:t>
            </a:r>
          </a:p>
        </p:txBody>
      </p:sp>
    </p:spTree>
    <p:extLst>
      <p:ext uri="{BB962C8B-B14F-4D97-AF65-F5344CB8AC3E}">
        <p14:creationId xmlns:p14="http://schemas.microsoft.com/office/powerpoint/2010/main" val="266666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Çevresel Gürültünün Değerlendirilmesi ve Yönetimi Yönetmeliği</a:t>
            </a:r>
          </a:p>
        </p:txBody>
      </p:sp>
      <p:sp>
        <p:nvSpPr>
          <p:cNvPr id="3" name="Rectangle 5"/>
          <p:cNvSpPr txBox="1">
            <a:spLocks noChangeArrowheads="1"/>
          </p:cNvSpPr>
          <p:nvPr/>
        </p:nvSpPr>
        <p:spPr bwMode="auto">
          <a:xfrm>
            <a:off x="414909" y="2060848"/>
            <a:ext cx="8929365"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1900" b="1" i="0" u="none" strike="noStrike" kern="0" cap="none" spc="0" normalizeH="0" baseline="0" noProof="0" dirty="0">
                <a:ln>
                  <a:noFill/>
                </a:ln>
                <a:solidFill>
                  <a:prstClr val="black"/>
                </a:solidFill>
                <a:effectLst/>
                <a:uLnTx/>
                <a:uFillTx/>
                <a:latin typeface="Calibri"/>
              </a:rPr>
              <a:t>Gürültüye maruz kalma kategorileri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1900" b="1" i="0" u="none" strike="noStrike" kern="0" cap="none" spc="0" normalizeH="0" baseline="0" noProof="0" dirty="0">
                <a:ln>
                  <a:noFill/>
                </a:ln>
                <a:solidFill>
                  <a:prstClr val="black"/>
                </a:solidFill>
                <a:effectLst/>
                <a:uLnTx/>
                <a:uFillTx/>
                <a:latin typeface="Calibri"/>
              </a:rPr>
              <a:t>Madde 27-</a:t>
            </a:r>
            <a:r>
              <a:rPr kumimoji="0" lang="tr-TR" sz="1900" b="0" i="0" u="none" strike="noStrike" kern="0" cap="none" spc="0" normalizeH="0" baseline="0" noProof="0" dirty="0">
                <a:ln>
                  <a:noFill/>
                </a:ln>
                <a:solidFill>
                  <a:prstClr val="black"/>
                </a:solidFill>
                <a:effectLst/>
                <a:uLnTx/>
                <a:uFillTx/>
                <a:latin typeface="Calibri"/>
              </a:rPr>
              <a:t>  (1) Yeni konut alanlarının planlanması aşamasında aşağıda verilen gürültüye maruz kalma kategorileri dikkate alınır: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1900" b="0" i="0" u="none" strike="noStrike" kern="0" cap="none" spc="0" normalizeH="0" baseline="0" noProof="0" dirty="0">
                <a:ln>
                  <a:noFill/>
                </a:ln>
                <a:solidFill>
                  <a:prstClr val="black"/>
                </a:solidFill>
                <a:effectLst/>
                <a:uLnTx/>
                <a:uFillTx/>
                <a:latin typeface="Calibri"/>
              </a:rPr>
              <a:t>             a) Kategori A (</a:t>
            </a:r>
            <a:r>
              <a:rPr kumimoji="0" lang="tr-TR" sz="1900" b="0" i="0" u="none" strike="noStrike" kern="0" cap="none" spc="0" normalizeH="0" baseline="0" noProof="0" dirty="0" err="1">
                <a:ln>
                  <a:noFill/>
                </a:ln>
                <a:solidFill>
                  <a:prstClr val="black"/>
                </a:solidFill>
                <a:effectLst/>
                <a:uLnTx/>
                <a:uFillTx/>
                <a:latin typeface="Calibri"/>
              </a:rPr>
              <a:t>Lgündüz</a:t>
            </a:r>
            <a:r>
              <a:rPr kumimoji="0" lang="tr-TR" sz="1900" b="0" i="0" u="none" strike="noStrike" kern="0" cap="none" spc="0" normalizeH="0" baseline="0" noProof="0" dirty="0">
                <a:ln>
                  <a:noFill/>
                </a:ln>
                <a:solidFill>
                  <a:prstClr val="black"/>
                </a:solidFill>
                <a:effectLst/>
                <a:uLnTx/>
                <a:uFillTx/>
                <a:latin typeface="Calibri"/>
              </a:rPr>
              <a:t> cinsinden &lt;55 </a:t>
            </a:r>
            <a:r>
              <a:rPr kumimoji="0" lang="tr-TR" sz="1900" b="0" i="0" u="none" strike="noStrike" kern="0" cap="none" spc="0" normalizeH="0" baseline="0" noProof="0" dirty="0" err="1">
                <a:ln>
                  <a:noFill/>
                </a:ln>
                <a:solidFill>
                  <a:prstClr val="black"/>
                </a:solidFill>
                <a:effectLst/>
                <a:uLnTx/>
                <a:uFillTx/>
                <a:latin typeface="Calibri"/>
              </a:rPr>
              <a:t>dBA</a:t>
            </a:r>
            <a:r>
              <a:rPr kumimoji="0" lang="tr-TR" sz="1900" b="0" i="0" u="none" strike="noStrike" kern="0" cap="none" spc="0" normalizeH="0" baseline="0" noProof="0" dirty="0">
                <a:ln>
                  <a:noFill/>
                </a:ln>
                <a:solidFill>
                  <a:prstClr val="black"/>
                </a:solidFill>
                <a:effectLst/>
                <a:uLnTx/>
                <a:uFillTx/>
                <a:latin typeface="Calibri"/>
              </a:rPr>
              <a:t>) Alanı: Bu kategorinin en üst seviyesindeki gürültü rahatsızlık verici derecede değildir. Planlama kararı verilirken gürültü belirleyici bir faktör olarak değerlendirmeye alınmaz.</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1900" b="0" i="0" u="none" strike="noStrike" kern="0" cap="none" spc="0" normalizeH="0" baseline="0" noProof="0" dirty="0">
                <a:ln>
                  <a:noFill/>
                </a:ln>
                <a:solidFill>
                  <a:prstClr val="black"/>
                </a:solidFill>
                <a:effectLst/>
                <a:uLnTx/>
                <a:uFillTx/>
                <a:latin typeface="Calibri"/>
              </a:rPr>
              <a:t>             b) Kategori B (</a:t>
            </a:r>
            <a:r>
              <a:rPr kumimoji="0" lang="tr-TR" sz="1900" b="0" i="0" u="none" strike="noStrike" kern="0" cap="none" spc="0" normalizeH="0" baseline="0" noProof="0" dirty="0" err="1">
                <a:ln>
                  <a:noFill/>
                </a:ln>
                <a:solidFill>
                  <a:prstClr val="black"/>
                </a:solidFill>
                <a:effectLst/>
                <a:uLnTx/>
                <a:uFillTx/>
                <a:latin typeface="Calibri"/>
              </a:rPr>
              <a:t>Lgündüz</a:t>
            </a:r>
            <a:r>
              <a:rPr kumimoji="0" lang="tr-TR" sz="1900" b="0" i="0" u="none" strike="noStrike" kern="0" cap="none" spc="0" normalizeH="0" baseline="0" noProof="0" dirty="0">
                <a:ln>
                  <a:noFill/>
                </a:ln>
                <a:solidFill>
                  <a:prstClr val="black"/>
                </a:solidFill>
                <a:effectLst/>
                <a:uLnTx/>
                <a:uFillTx/>
                <a:latin typeface="Calibri"/>
              </a:rPr>
              <a:t> cinsinden 55- 64 </a:t>
            </a:r>
            <a:r>
              <a:rPr kumimoji="0" lang="tr-TR" sz="1900" b="0" i="0" u="none" strike="noStrike" kern="0" cap="none" spc="0" normalizeH="0" baseline="0" noProof="0" dirty="0" err="1">
                <a:ln>
                  <a:noFill/>
                </a:ln>
                <a:solidFill>
                  <a:prstClr val="black"/>
                </a:solidFill>
                <a:effectLst/>
                <a:uLnTx/>
                <a:uFillTx/>
                <a:latin typeface="Calibri"/>
              </a:rPr>
              <a:t>dBA</a:t>
            </a:r>
            <a:r>
              <a:rPr kumimoji="0" lang="tr-TR" sz="1900" b="0" i="0" u="none" strike="noStrike" kern="0" cap="none" spc="0" normalizeH="0" baseline="0" noProof="0" dirty="0">
                <a:ln>
                  <a:noFill/>
                </a:ln>
                <a:solidFill>
                  <a:prstClr val="black"/>
                </a:solidFill>
                <a:effectLst/>
                <a:uLnTx/>
                <a:uFillTx/>
                <a:latin typeface="Calibri"/>
              </a:rPr>
              <a:t>) Alanı: Planlama kararlarında gürültü seviyesi  göz önüne alınır. Gürültüye karşı gerekli tedbirler alınarak planlama kararları verilir.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1900" b="0" i="0" u="none" strike="noStrike" kern="0" cap="none" spc="0" normalizeH="0" baseline="0" noProof="0" dirty="0">
                <a:ln>
                  <a:noFill/>
                </a:ln>
                <a:solidFill>
                  <a:prstClr val="black"/>
                </a:solidFill>
                <a:effectLst/>
                <a:uLnTx/>
                <a:uFillTx/>
                <a:latin typeface="Calibri"/>
              </a:rPr>
              <a:t>             c) Kategori C (</a:t>
            </a:r>
            <a:r>
              <a:rPr kumimoji="0" lang="tr-TR" sz="1900" b="0" i="0" u="none" strike="noStrike" kern="0" cap="none" spc="0" normalizeH="0" baseline="0" noProof="0" dirty="0" err="1">
                <a:ln>
                  <a:noFill/>
                </a:ln>
                <a:solidFill>
                  <a:prstClr val="black"/>
                </a:solidFill>
                <a:effectLst/>
                <a:uLnTx/>
                <a:uFillTx/>
                <a:latin typeface="Calibri"/>
              </a:rPr>
              <a:t>Lgündüz</a:t>
            </a:r>
            <a:r>
              <a:rPr kumimoji="0" lang="tr-TR" sz="1900" b="0" i="0" u="none" strike="noStrike" kern="0" cap="none" spc="0" normalizeH="0" baseline="0" noProof="0" dirty="0">
                <a:ln>
                  <a:noFill/>
                </a:ln>
                <a:solidFill>
                  <a:prstClr val="black"/>
                </a:solidFill>
                <a:effectLst/>
                <a:uLnTx/>
                <a:uFillTx/>
                <a:latin typeface="Calibri"/>
              </a:rPr>
              <a:t> cinsinden 65-74 </a:t>
            </a:r>
            <a:r>
              <a:rPr kumimoji="0" lang="tr-TR" sz="1900" b="0" i="0" u="none" strike="noStrike" kern="0" cap="none" spc="0" normalizeH="0" baseline="0" noProof="0" dirty="0" err="1">
                <a:ln>
                  <a:noFill/>
                </a:ln>
                <a:solidFill>
                  <a:prstClr val="black"/>
                </a:solidFill>
                <a:effectLst/>
                <a:uLnTx/>
                <a:uFillTx/>
                <a:latin typeface="Calibri"/>
              </a:rPr>
              <a:t>dBA</a:t>
            </a:r>
            <a:r>
              <a:rPr kumimoji="0" lang="tr-TR" sz="1900" b="0" i="0" u="none" strike="noStrike" kern="0" cap="none" spc="0" normalizeH="0" baseline="0" noProof="0" dirty="0">
                <a:ln>
                  <a:noFill/>
                </a:ln>
                <a:solidFill>
                  <a:prstClr val="black"/>
                </a:solidFill>
                <a:effectLst/>
                <a:uLnTx/>
                <a:uFillTx/>
                <a:latin typeface="Calibri"/>
              </a:rPr>
              <a:t>) Alanı: Planlama kararı genellikle verilmez. Ancak kamu yararı gerektiren hallerde, daha sessiz bir yer bulunamaması nedeniyle izin verilmek zorunda kalınması halinde arka plan gürültü seviyesi göz önünde bulundurularak gürültüye karşı tedbirler alınır.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1900" b="0" i="0" u="none" strike="noStrike" kern="0" cap="none" spc="0" normalizeH="0" baseline="0" noProof="0" dirty="0">
                <a:ln>
                  <a:noFill/>
                </a:ln>
                <a:solidFill>
                  <a:prstClr val="black"/>
                </a:solidFill>
                <a:effectLst/>
                <a:uLnTx/>
                <a:uFillTx/>
                <a:latin typeface="Calibri"/>
              </a:rPr>
              <a:t>             ç) Kategori D (</a:t>
            </a:r>
            <a:r>
              <a:rPr kumimoji="0" lang="tr-TR" sz="1900" b="0" i="0" u="none" strike="noStrike" kern="0" cap="none" spc="0" normalizeH="0" baseline="0" noProof="0" dirty="0" err="1">
                <a:ln>
                  <a:noFill/>
                </a:ln>
                <a:solidFill>
                  <a:prstClr val="black"/>
                </a:solidFill>
                <a:effectLst/>
                <a:uLnTx/>
                <a:uFillTx/>
                <a:latin typeface="Calibri"/>
              </a:rPr>
              <a:t>Lgündüz</a:t>
            </a:r>
            <a:r>
              <a:rPr kumimoji="0" lang="tr-TR" sz="1900" b="0" i="0" u="none" strike="noStrike" kern="0" cap="none" spc="0" normalizeH="0" baseline="0" noProof="0" dirty="0">
                <a:ln>
                  <a:noFill/>
                </a:ln>
                <a:solidFill>
                  <a:prstClr val="black"/>
                </a:solidFill>
                <a:effectLst/>
                <a:uLnTx/>
                <a:uFillTx/>
                <a:latin typeface="Calibri"/>
              </a:rPr>
              <a:t> cinsinden &gt;74 </a:t>
            </a:r>
            <a:r>
              <a:rPr kumimoji="0" lang="tr-TR" sz="1900" b="0" i="0" u="none" strike="noStrike" kern="0" cap="none" spc="0" normalizeH="0" baseline="0" noProof="0" dirty="0" err="1">
                <a:ln>
                  <a:noFill/>
                </a:ln>
                <a:solidFill>
                  <a:prstClr val="black"/>
                </a:solidFill>
                <a:effectLst/>
                <a:uLnTx/>
                <a:uFillTx/>
                <a:latin typeface="Calibri"/>
              </a:rPr>
              <a:t>dBA</a:t>
            </a:r>
            <a:r>
              <a:rPr kumimoji="0" lang="tr-TR" sz="1900" b="0" i="0" u="none" strike="noStrike" kern="0" cap="none" spc="0" normalizeH="0" baseline="0" noProof="0" dirty="0">
                <a:ln>
                  <a:noFill/>
                </a:ln>
                <a:solidFill>
                  <a:prstClr val="black"/>
                </a:solidFill>
                <a:effectLst/>
                <a:uLnTx/>
                <a:uFillTx/>
                <a:latin typeface="Calibri"/>
              </a:rPr>
              <a:t>) Alanı: Planlama kararı verilmez.</a:t>
            </a:r>
          </a:p>
        </p:txBody>
      </p:sp>
    </p:spTree>
    <p:extLst>
      <p:ext uri="{BB962C8B-B14F-4D97-AF65-F5344CB8AC3E}">
        <p14:creationId xmlns:p14="http://schemas.microsoft.com/office/powerpoint/2010/main" val="22124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5237 Sayılı Türk Ceza Kanunu 183.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Gürültüye Neden Olma</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MADDE 183 - </a:t>
            </a:r>
            <a:r>
              <a:rPr kumimoji="0" lang="tr-TR" sz="2200" b="0" i="0" u="none" strike="noStrike" kern="0" cap="none" spc="0" normalizeH="0" baseline="0" noProof="0" dirty="0">
                <a:ln>
                  <a:noFill/>
                </a:ln>
                <a:solidFill>
                  <a:prstClr val="black"/>
                </a:solidFill>
                <a:effectLst/>
                <a:uLnTx/>
                <a:uFillTx/>
                <a:latin typeface="Calibri"/>
              </a:rPr>
              <a:t>(1) İlgili kanunlarla belirlenen yükümlülüklere aykırı olarak, başka bir kimsenin sağlığının zarar görmesine elverişli bir şekilde gürültüye neden olan kişi, iki aydan iki yıla kadar hapis veya adlî para cezası ile cezalandırılır.</a:t>
            </a:r>
          </a:p>
        </p:txBody>
      </p:sp>
    </p:spTree>
    <p:extLst>
      <p:ext uri="{BB962C8B-B14F-4D97-AF65-F5344CB8AC3E}">
        <p14:creationId xmlns:p14="http://schemas.microsoft.com/office/powerpoint/2010/main" val="21061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5237 Sayılı Türk Ceza Kanunu 123.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Kişilerin huzur ve sükununu bozma</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MADDE 123 - </a:t>
            </a:r>
            <a:r>
              <a:rPr kumimoji="0" lang="tr-TR" sz="2200" b="0" i="0" u="none" strike="noStrike" kern="0" cap="none" spc="0" normalizeH="0" baseline="0" noProof="0" dirty="0">
                <a:ln>
                  <a:noFill/>
                </a:ln>
                <a:solidFill>
                  <a:prstClr val="black"/>
                </a:solidFill>
                <a:effectLst/>
                <a:uLnTx/>
                <a:uFillTx/>
                <a:latin typeface="Calibri"/>
              </a:rPr>
              <a:t>(1) Sırf huzur ve sükûnunu bozmak maksadıyla bir kimseye ısrarla; telefon edilmesi, gürültü yapılması ya da aynı maksatla hukuka aykırı başka bir davranışta bulunulması halinde, mağdurun şikayeti üzerine faile üç aydan bir yıla kadar hapis cezası verilir.</a:t>
            </a:r>
          </a:p>
        </p:txBody>
      </p:sp>
    </p:spTree>
    <p:extLst>
      <p:ext uri="{BB962C8B-B14F-4D97-AF65-F5344CB8AC3E}">
        <p14:creationId xmlns:p14="http://schemas.microsoft.com/office/powerpoint/2010/main" val="300615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5326 Sayılı Kabahatler Kanunu 36.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Gürültü</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Madde 36 - </a:t>
            </a:r>
            <a:r>
              <a:rPr kumimoji="0" lang="tr-TR" sz="2200" b="0" i="0" u="none" strike="noStrike" kern="0" cap="none" spc="0" normalizeH="0" baseline="0" noProof="0" dirty="0">
                <a:ln>
                  <a:noFill/>
                </a:ln>
                <a:solidFill>
                  <a:prstClr val="black"/>
                </a:solidFill>
                <a:effectLst/>
                <a:uLnTx/>
                <a:uFillTx/>
                <a:latin typeface="Calibri"/>
              </a:rPr>
              <a:t>- (1) Başkalarının huzur ve sükununu bozacak şekilde gürültüye neden olan kişiye, elli Türk Lirası idarî</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para cezası verilir.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(2) Bu fiilin bir ticarî işletmenin faaliyeti çerçevesinde işlenmesi halinde işletme sahibi gerçek veya tüzel kişiye bin</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Türk Lirasından </a:t>
            </a:r>
            <a:r>
              <a:rPr kumimoji="0" lang="tr-TR" sz="2200" b="0" i="0" u="none" strike="noStrike" kern="0" cap="none" spc="0" normalizeH="0" baseline="0" noProof="0" dirty="0" err="1">
                <a:ln>
                  <a:noFill/>
                </a:ln>
                <a:solidFill>
                  <a:prstClr val="black"/>
                </a:solidFill>
                <a:effectLst/>
                <a:uLnTx/>
                <a:uFillTx/>
                <a:latin typeface="Calibri"/>
              </a:rPr>
              <a:t>beşbin</a:t>
            </a:r>
            <a:r>
              <a:rPr kumimoji="0" lang="tr-TR" sz="2200" b="0" i="0" u="none" strike="noStrike" kern="0" cap="none" spc="0" normalizeH="0" baseline="0" noProof="0" dirty="0">
                <a:ln>
                  <a:noFill/>
                </a:ln>
                <a:solidFill>
                  <a:prstClr val="black"/>
                </a:solidFill>
                <a:effectLst/>
                <a:uLnTx/>
                <a:uFillTx/>
                <a:latin typeface="Calibri"/>
              </a:rPr>
              <a:t> Türk Lirasına kadar idarî para cezası verilir.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(3) Bu kabahat dolayısıyla idarî para cezasına kolluk veya belediye zabıta görevlileri karar verir. </a:t>
            </a:r>
          </a:p>
        </p:txBody>
      </p:sp>
    </p:spTree>
    <p:extLst>
      <p:ext uri="{BB962C8B-B14F-4D97-AF65-F5344CB8AC3E}">
        <p14:creationId xmlns:p14="http://schemas.microsoft.com/office/powerpoint/2010/main" val="7206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5326 Sayılı Kabahatler Kanunu 35.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Sarhoşluk</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Madde 35 - </a:t>
            </a:r>
            <a:r>
              <a:rPr kumimoji="0" lang="tr-TR" sz="2200" b="0" i="0" u="none" strike="noStrike" kern="0" cap="none" spc="0" normalizeH="0" baseline="0" noProof="0" dirty="0">
                <a:ln>
                  <a:noFill/>
                </a:ln>
                <a:solidFill>
                  <a:prstClr val="black"/>
                </a:solidFill>
                <a:effectLst/>
                <a:uLnTx/>
                <a:uFillTx/>
                <a:latin typeface="Calibri"/>
              </a:rPr>
              <a:t>(1) Sarhoş olarak başkalarının huzur ve sükununu bozacak şekilde davranışlarda bulunan kişiye, kolluk görevlileri tarafından elli Türk Lirası idarî para cezası verilir. Kişi, ayrıca sarhoşluğun etkisi geçinceye kadar kontrol altında tutulur. </a:t>
            </a:r>
          </a:p>
        </p:txBody>
      </p:sp>
    </p:spTree>
    <p:extLst>
      <p:ext uri="{BB962C8B-B14F-4D97-AF65-F5344CB8AC3E}">
        <p14:creationId xmlns:p14="http://schemas.microsoft.com/office/powerpoint/2010/main" val="294399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2559 Sayılı Polis Vazife ve Salahiyet Kanunu 183. Maddesi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MADDE 14 - </a:t>
            </a:r>
            <a:r>
              <a:rPr kumimoji="0" lang="tr-TR" sz="2200" b="0" i="0" u="none" strike="noStrike" kern="0" cap="none" spc="0" normalizeH="0" baseline="0" noProof="0" dirty="0">
                <a:ln>
                  <a:noFill/>
                </a:ln>
                <a:solidFill>
                  <a:prstClr val="black"/>
                </a:solidFill>
                <a:effectLst/>
                <a:uLnTx/>
                <a:uFillTx/>
                <a:latin typeface="Calibri"/>
              </a:rPr>
              <a:t>Şehir ve kasabalarda gerek mesken içinde ve gerek dışında saat 24 ten sonra her ne suretle olursa olsun civar halkının rahat ve huzurunu bozacak surette gürültü yapanlar polisçe menolunur. Bu yasağı dinlemeyenler hakkında Ceza Kanununun 546 </a:t>
            </a:r>
            <a:r>
              <a:rPr kumimoji="0" lang="tr-TR" sz="2200" b="0" i="0" u="none" strike="noStrike" kern="0" cap="none" spc="0" normalizeH="0" baseline="0" noProof="0" dirty="0" err="1">
                <a:ln>
                  <a:noFill/>
                </a:ln>
                <a:solidFill>
                  <a:prstClr val="black"/>
                </a:solidFill>
                <a:effectLst/>
                <a:uLnTx/>
                <a:uFillTx/>
                <a:latin typeface="Calibri"/>
              </a:rPr>
              <a:t>ncı</a:t>
            </a:r>
            <a:r>
              <a:rPr kumimoji="0" lang="tr-TR" sz="2200" b="0" i="0" u="none" strike="noStrike" kern="0" cap="none" spc="0" normalizeH="0" baseline="0" noProof="0" dirty="0">
                <a:ln>
                  <a:noFill/>
                </a:ln>
                <a:solidFill>
                  <a:prstClr val="black"/>
                </a:solidFill>
                <a:effectLst/>
                <a:uLnTx/>
                <a:uFillTx/>
                <a:latin typeface="Calibri"/>
              </a:rPr>
              <a:t> maddesine göre takibat yapılır.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Zabıtadan izin alınarak yapılacak düğün ve müsamere ve balolar bu kayıttan müstesnadır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endParaRPr kumimoji="0" lang="tr-TR" sz="22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9195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Sorunları Çözerken Kullandığımız Hukuki Dayanaklar: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1F497D"/>
                </a:solidFill>
                <a:effectLst/>
                <a:uLnTx/>
                <a:uFillTx/>
                <a:latin typeface="Calibri"/>
              </a:rPr>
              <a:t>2872 Sayılı Çevre Kanunu ve İlgili Yönetmelikleri</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1" i="0" u="none" strike="noStrike" kern="0" cap="none" spc="0" normalizeH="0" baseline="0" noProof="0" dirty="0">
                <a:ln>
                  <a:noFill/>
                </a:ln>
                <a:solidFill>
                  <a:prstClr val="black"/>
                </a:solidFill>
                <a:effectLst/>
                <a:uLnTx/>
                <a:uFillTx/>
                <a:latin typeface="Calibri"/>
              </a:rPr>
              <a:t>Madde 14 – </a:t>
            </a:r>
            <a:r>
              <a:rPr kumimoji="0" lang="tr-TR" sz="2200" b="0" i="0" u="none" strike="noStrike" kern="0" cap="none" spc="0" normalizeH="0" baseline="0" noProof="0" dirty="0">
                <a:ln>
                  <a:noFill/>
                </a:ln>
                <a:solidFill>
                  <a:prstClr val="black"/>
                </a:solidFill>
                <a:effectLst/>
                <a:uLnTx/>
                <a:uFillTx/>
                <a:latin typeface="Calibri"/>
              </a:rPr>
              <a:t>(Değişik: 26/4/2006 – 5491/11 md.)</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 Kişilerin huzur ve sükununu, beden ve ruh sağlığını bozacak şekilde ilgili yönetmeliklerle belirlenen standartlar üzerinde gürültü ve titreşim oluşturulması yasaktır.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200" b="0" i="0" u="none" strike="noStrike" kern="0" cap="none" spc="0" normalizeH="0" baseline="0" noProof="0" dirty="0">
                <a:ln>
                  <a:noFill/>
                </a:ln>
                <a:solidFill>
                  <a:prstClr val="black"/>
                </a:solidFill>
                <a:effectLst/>
                <a:uLnTx/>
                <a:uFillTx/>
                <a:latin typeface="Calibri"/>
              </a:rPr>
              <a:t> Ulaşım araçları, şantiye, fabrika, atölye, işyeri, eğlence yeri, hizmet binaları ve konutlardan kaynaklanan gürültü ve titreşimin yönetmeliklerle belirlenen standartlara indirilmesi için faaliyet sahipleri tarafından gerekli tedbirler alınır. </a:t>
            </a:r>
          </a:p>
        </p:txBody>
      </p:sp>
    </p:spTree>
    <p:extLst>
      <p:ext uri="{BB962C8B-B14F-4D97-AF65-F5344CB8AC3E}">
        <p14:creationId xmlns:p14="http://schemas.microsoft.com/office/powerpoint/2010/main" val="98518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Bu Maddelerin Yaşamdaki Karşılıklarına Örnekler:</a:t>
            </a:r>
          </a:p>
        </p:txBody>
      </p:sp>
      <p:sp>
        <p:nvSpPr>
          <p:cNvPr id="3" name="Rectangle 5"/>
          <p:cNvSpPr txBox="1">
            <a:spLocks noChangeArrowheads="1"/>
          </p:cNvSpPr>
          <p:nvPr/>
        </p:nvSpPr>
        <p:spPr bwMode="auto">
          <a:xfrm>
            <a:off x="594046" y="1700808"/>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Başkalarını Gürültü ile Rahatsız Edebilir miyiz?  </a:t>
            </a:r>
            <a:r>
              <a:rPr kumimoji="0" lang="tr-TR" sz="2600" b="1" i="0" u="none" strike="noStrike" kern="0" cap="none" spc="0" normalizeH="0" baseline="0" noProof="0" dirty="0">
                <a:ln>
                  <a:noFill/>
                </a:ln>
                <a:solidFill>
                  <a:srgbClr val="FF0000"/>
                </a:solidFill>
                <a:effectLst/>
                <a:uLnTx/>
                <a:uFillTx/>
                <a:latin typeface="Calibri"/>
              </a:rPr>
              <a:t>(Şaşırmayalım ama EVET!)  </a:t>
            </a:r>
            <a:r>
              <a:rPr kumimoji="0" lang="tr-TR" sz="2600" b="0" i="0" u="none" strike="noStrike" kern="0" cap="none" spc="0" normalizeH="0" baseline="0" noProof="0" dirty="0">
                <a:ln>
                  <a:noFill/>
                </a:ln>
                <a:solidFill>
                  <a:prstClr val="black"/>
                </a:solidFill>
                <a:effectLst/>
                <a:uLnTx/>
                <a:uFillTx/>
                <a:latin typeface="Calibri"/>
              </a:rPr>
              <a:t>Eğer rahatsızlık veren olgu hayatın normal akışı içerisinde kabul edilebilir ve katlanılabilecek boyutlarda kalırsa,</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Ve modern yaşamın gerektirdiği cihazların (klima vb.) çıkardığı sese dayalı gürültünün makul sınırın altına çekilmesi bakımından mümkün ise izolasyon ve benzeri önlemlerin alınırsa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p:txBody>
      </p:sp>
      <p:sp>
        <p:nvSpPr>
          <p:cNvPr id="4" name="3 Altbilgi Yer Tutucusu"/>
          <p:cNvSpPr>
            <a:spLocks noGrp="1"/>
          </p:cNvSpPr>
          <p:nvPr>
            <p:ph type="ftr" sz="quarter" idx="11"/>
          </p:nvPr>
        </p:nvSpPr>
        <p:spPr>
          <a:xfrm>
            <a:off x="1206996" y="5334670"/>
            <a:ext cx="7344816"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FF0000"/>
                </a:solidFill>
                <a:effectLst/>
                <a:uLnTx/>
                <a:uFillTx/>
                <a:latin typeface="Calibri"/>
              </a:rPr>
              <a:t>Yargıtay</a:t>
            </a:r>
            <a:r>
              <a:rPr kumimoji="0" lang="en-US" sz="1600" b="0" i="0" u="none" strike="noStrike" kern="0" cap="none" spc="0" normalizeH="0" baseline="0" noProof="0" dirty="0">
                <a:ln>
                  <a:noFill/>
                </a:ln>
                <a:solidFill>
                  <a:srgbClr val="FF0000"/>
                </a:solidFill>
                <a:effectLst/>
                <a:uLnTx/>
                <a:uFillTx/>
                <a:latin typeface="Calibri"/>
              </a:rPr>
              <a:t> </a:t>
            </a:r>
            <a:r>
              <a:rPr kumimoji="0" lang="en-US" sz="1600" b="0" i="0" u="none" strike="noStrike" kern="0" cap="none" spc="0" normalizeH="0" baseline="0" noProof="0" dirty="0" err="1">
                <a:ln>
                  <a:noFill/>
                </a:ln>
                <a:solidFill>
                  <a:srgbClr val="FF0000"/>
                </a:solidFill>
                <a:effectLst/>
                <a:uLnTx/>
                <a:uFillTx/>
                <a:latin typeface="Calibri"/>
              </a:rPr>
              <a:t>Hukuk</a:t>
            </a:r>
            <a:r>
              <a:rPr kumimoji="0" lang="en-US" sz="1600" b="0" i="0" u="none" strike="noStrike" kern="0" cap="none" spc="0" normalizeH="0" baseline="0" noProof="0" dirty="0">
                <a:ln>
                  <a:noFill/>
                </a:ln>
                <a:solidFill>
                  <a:srgbClr val="FF0000"/>
                </a:solidFill>
                <a:effectLst/>
                <a:uLnTx/>
                <a:uFillTx/>
                <a:latin typeface="Calibri"/>
              </a:rPr>
              <a:t> </a:t>
            </a:r>
            <a:r>
              <a:rPr kumimoji="0" lang="en-US" sz="1600" b="0" i="0" u="none" strike="noStrike" kern="0" cap="none" spc="0" normalizeH="0" baseline="0" noProof="0" dirty="0" err="1">
                <a:ln>
                  <a:noFill/>
                </a:ln>
                <a:solidFill>
                  <a:srgbClr val="FF0000"/>
                </a:solidFill>
                <a:effectLst/>
                <a:uLnTx/>
                <a:uFillTx/>
                <a:latin typeface="Calibri"/>
              </a:rPr>
              <a:t>Dairesi</a:t>
            </a:r>
            <a:r>
              <a:rPr kumimoji="0" lang="en-US" sz="1600" b="0" i="0" u="none" strike="noStrike" kern="0" cap="none" spc="0" normalizeH="0" baseline="0" noProof="0" dirty="0">
                <a:ln>
                  <a:noFill/>
                </a:ln>
                <a:solidFill>
                  <a:srgbClr val="FF0000"/>
                </a:solidFill>
                <a:effectLst/>
                <a:uLnTx/>
                <a:uFillTx/>
                <a:latin typeface="Calibri"/>
              </a:rPr>
              <a:t> </a:t>
            </a:r>
            <a:r>
              <a:rPr kumimoji="0" lang="en-US" sz="1600" b="0" i="0" u="none" strike="noStrike" kern="0" cap="none" spc="0" normalizeH="0" baseline="0" noProof="0" dirty="0" err="1">
                <a:ln>
                  <a:noFill/>
                </a:ln>
                <a:solidFill>
                  <a:srgbClr val="FF0000"/>
                </a:solidFill>
                <a:effectLst/>
                <a:uLnTx/>
                <a:uFillTx/>
                <a:latin typeface="Calibri"/>
              </a:rPr>
              <a:t>Kararı</a:t>
            </a:r>
            <a:r>
              <a:rPr kumimoji="0" lang="en-US" sz="1600" b="0" i="0" u="none" strike="noStrike" kern="0" cap="none" spc="0" normalizeH="0" baseline="0" noProof="0" dirty="0">
                <a:ln>
                  <a:noFill/>
                </a:ln>
                <a:solidFill>
                  <a:srgbClr val="FF0000"/>
                </a:solidFill>
                <a:effectLst/>
                <a:uLnTx/>
                <a:uFillTx/>
                <a:latin typeface="Calibri"/>
              </a:rPr>
              <a:t> (Y.18.HD.,9.7.2002 T.,2002/6184 E.,2002/7755 K.)</a:t>
            </a:r>
          </a:p>
        </p:txBody>
      </p:sp>
    </p:spTree>
    <p:extLst>
      <p:ext uri="{BB962C8B-B14F-4D97-AF65-F5344CB8AC3E}">
        <p14:creationId xmlns:p14="http://schemas.microsoft.com/office/powerpoint/2010/main" val="118359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Binada Oluşabilecek Dış Kaynaklı Gürültü Sorunları</a:t>
            </a:r>
          </a:p>
        </p:txBody>
      </p:sp>
      <p:sp>
        <p:nvSpPr>
          <p:cNvPr id="3" name="Rectangle 5"/>
          <p:cNvSpPr txBox="1">
            <a:spLocks noChangeArrowheads="1"/>
          </p:cNvSpPr>
          <p:nvPr/>
        </p:nvSpPr>
        <p:spPr bwMode="auto">
          <a:xfrm>
            <a:off x="594046" y="2132856"/>
            <a:ext cx="8605838" cy="4104456"/>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srgbClr val="4F81BD"/>
                </a:solidFill>
                <a:effectLst/>
                <a:uLnTx/>
                <a:uFillTx/>
                <a:latin typeface="Calibri"/>
              </a:rPr>
              <a:t>Dış cephenin ve pencerelerin ses yalıtımının yeterli olmaması durumunda şehir gürültüleri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Taşıtların, </a:t>
            </a:r>
            <a:r>
              <a:rPr kumimoji="0" lang="tr-TR" sz="2600" b="0" i="0" u="none" strike="noStrike" kern="0" cap="none" spc="0" normalizeH="0" baseline="0" noProof="0" dirty="0" err="1">
                <a:ln>
                  <a:noFill/>
                </a:ln>
                <a:solidFill>
                  <a:prstClr val="black"/>
                </a:solidFill>
                <a:effectLst/>
                <a:uLnTx/>
                <a:uFillTx/>
                <a:latin typeface="Calibri"/>
              </a:rPr>
              <a:t>Makinaların</a:t>
            </a:r>
            <a:r>
              <a:rPr kumimoji="0" lang="tr-TR" sz="2600" b="0" i="0" u="none" strike="noStrike" kern="0" cap="none" spc="0" normalizeH="0" baseline="0" noProof="0" dirty="0">
                <a:ln>
                  <a:noFill/>
                </a:ln>
                <a:solidFill>
                  <a:prstClr val="black"/>
                </a:solidFill>
                <a:effectLst/>
                <a:uLnTx/>
                <a:uFillTx/>
                <a:latin typeface="Calibri"/>
              </a:rPr>
              <a:t> gürültüleri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Yakında Bulunan İnşaatların Gürültüleri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Komşuların, Küçük Çocukların Bahçede Yaptıkları Gürültüler</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Soğutma – Isıtma Cihazlarının Gürültüleri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Yakındaki Okullar gibi Kamu Binaları ile Site Yönetimlerinin Havuz,Kulüp binalarındaki Ses ve Anons Sistemlerinin Gürültüleri, Spor Aktiviteleri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Çevredeki İnsanların Bağırışları, Kavgaları, Eğlenceleri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58097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Bu Maddelerin Yaşamdaki Karşılıklarına Örnekler:</a:t>
            </a:r>
          </a:p>
        </p:txBody>
      </p:sp>
      <p:sp>
        <p:nvSpPr>
          <p:cNvPr id="3" name="Rectangle 5"/>
          <p:cNvSpPr txBox="1">
            <a:spLocks noChangeArrowheads="1"/>
          </p:cNvSpPr>
          <p:nvPr/>
        </p:nvSpPr>
        <p:spPr bwMode="auto">
          <a:xfrm>
            <a:off x="594046" y="1700808"/>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Şikayet ettiğimiz sesleri üretenlerin bu sesleri çıkarmalarını men etmemiz mümkün müdür? ,</a:t>
            </a:r>
            <a:r>
              <a:rPr kumimoji="0" lang="tr-TR" sz="2600" b="1" i="0" u="none" strike="noStrike" kern="0" cap="none" spc="0" normalizeH="0" baseline="0" noProof="0" dirty="0">
                <a:ln>
                  <a:noFill/>
                </a:ln>
                <a:solidFill>
                  <a:srgbClr val="FF0000"/>
                </a:solidFill>
                <a:effectLst/>
                <a:uLnTx/>
                <a:uFillTx/>
                <a:latin typeface="Calibri"/>
              </a:rPr>
              <a:t>(ZOR ÇOK ZOR!)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Evde</a:t>
            </a:r>
            <a:r>
              <a:rPr kumimoji="0" lang="tr-TR" sz="2600" b="0" i="0" u="none" strike="noStrike" kern="0" cap="none" spc="0" normalizeH="0" baseline="0" noProof="0" dirty="0">
                <a:ln>
                  <a:noFill/>
                </a:ln>
                <a:solidFill>
                  <a:srgbClr val="FF0000"/>
                </a:solidFill>
                <a:effectLst/>
                <a:uLnTx/>
                <a:uFillTx/>
                <a:latin typeface="Calibri"/>
              </a:rPr>
              <a:t> </a:t>
            </a:r>
            <a:r>
              <a:rPr kumimoji="0" lang="tr-TR" sz="2600" b="0" i="0" u="none" strike="noStrike" kern="0" cap="none" spc="0" normalizeH="0" baseline="0" noProof="0" dirty="0">
                <a:ln>
                  <a:noFill/>
                </a:ln>
                <a:solidFill>
                  <a:prstClr val="black"/>
                </a:solidFill>
                <a:effectLst/>
                <a:uLnTx/>
                <a:uFillTx/>
                <a:latin typeface="Calibri"/>
              </a:rPr>
              <a:t>viyolonsel çalınmasını engelleyecek bir hukuki girişim sonunda; belirli saatlerde susturucu takılmak suretiyle çalarak rahatsız edici hareketinin önlenmesine dair bir karar verilir. </a:t>
            </a:r>
            <a:r>
              <a:rPr kumimoji="0" lang="tr-TR" sz="2600" b="1" i="0" u="none" strike="noStrike" kern="0" cap="none" spc="0" normalizeH="0" baseline="0" noProof="0" dirty="0">
                <a:ln>
                  <a:noFill/>
                </a:ln>
                <a:solidFill>
                  <a:srgbClr val="FF0000"/>
                </a:solidFill>
                <a:effectLst/>
                <a:uLnTx/>
                <a:uFillTx/>
                <a:latin typeface="Calibri"/>
              </a:rPr>
              <a:t>(Ya yine de ses ulaşırsa?)</a:t>
            </a:r>
            <a:endParaRPr kumimoji="0" lang="tr-TR" sz="2600" b="0" i="0" u="none" strike="noStrike" kern="0" cap="none" spc="0" normalizeH="0" baseline="0" noProof="0" dirty="0">
              <a:ln>
                <a:noFill/>
              </a:ln>
              <a:solidFill>
                <a:prstClr val="black"/>
              </a:solidFill>
              <a:effectLst/>
              <a:uLnTx/>
              <a:uFillTx/>
              <a:latin typeface="Calibri"/>
            </a:endParaRPr>
          </a:p>
        </p:txBody>
      </p:sp>
      <p:sp>
        <p:nvSpPr>
          <p:cNvPr id="4" name="3 Altbilgi Yer Tutucusu"/>
          <p:cNvSpPr>
            <a:spLocks noGrp="1"/>
          </p:cNvSpPr>
          <p:nvPr>
            <p:ph type="ftr" sz="quarter" idx="11"/>
          </p:nvPr>
        </p:nvSpPr>
        <p:spPr>
          <a:xfrm>
            <a:off x="1206996" y="5334670"/>
            <a:ext cx="7344816"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FF0000"/>
                </a:solidFill>
                <a:effectLst/>
                <a:uLnTx/>
                <a:uFillTx/>
                <a:latin typeface="Calibri"/>
              </a:rPr>
              <a:t>Yargıtay</a:t>
            </a:r>
            <a:r>
              <a:rPr kumimoji="0" lang="en-US" sz="1600" b="0" i="0" u="none" strike="noStrike" kern="0" cap="none" spc="0" normalizeH="0" baseline="0" noProof="0" dirty="0">
                <a:ln>
                  <a:noFill/>
                </a:ln>
                <a:solidFill>
                  <a:srgbClr val="FF0000"/>
                </a:solidFill>
                <a:effectLst/>
                <a:uLnTx/>
                <a:uFillTx/>
                <a:latin typeface="Calibri"/>
              </a:rPr>
              <a:t> </a:t>
            </a:r>
            <a:r>
              <a:rPr kumimoji="0" lang="en-US" sz="1600" b="0" i="0" u="none" strike="noStrike" kern="0" cap="none" spc="0" normalizeH="0" baseline="0" noProof="0" dirty="0" err="1">
                <a:ln>
                  <a:noFill/>
                </a:ln>
                <a:solidFill>
                  <a:srgbClr val="FF0000"/>
                </a:solidFill>
                <a:effectLst/>
                <a:uLnTx/>
                <a:uFillTx/>
                <a:latin typeface="Calibri"/>
              </a:rPr>
              <a:t>Hukuk</a:t>
            </a:r>
            <a:r>
              <a:rPr kumimoji="0" lang="en-US" sz="1600" b="0" i="0" u="none" strike="noStrike" kern="0" cap="none" spc="0" normalizeH="0" baseline="0" noProof="0" dirty="0">
                <a:ln>
                  <a:noFill/>
                </a:ln>
                <a:solidFill>
                  <a:srgbClr val="FF0000"/>
                </a:solidFill>
                <a:effectLst/>
                <a:uLnTx/>
                <a:uFillTx/>
                <a:latin typeface="Calibri"/>
              </a:rPr>
              <a:t> </a:t>
            </a:r>
            <a:r>
              <a:rPr kumimoji="0" lang="en-US" sz="1600" b="0" i="0" u="none" strike="noStrike" kern="0" cap="none" spc="0" normalizeH="0" baseline="0" noProof="0" dirty="0" err="1">
                <a:ln>
                  <a:noFill/>
                </a:ln>
                <a:solidFill>
                  <a:srgbClr val="FF0000"/>
                </a:solidFill>
                <a:effectLst/>
                <a:uLnTx/>
                <a:uFillTx/>
                <a:latin typeface="Calibri"/>
              </a:rPr>
              <a:t>Dairesi</a:t>
            </a:r>
            <a:r>
              <a:rPr kumimoji="0" lang="en-US" sz="1600" b="0" i="0" u="none" strike="noStrike" kern="0" cap="none" spc="0" normalizeH="0" baseline="0" noProof="0" dirty="0">
                <a:ln>
                  <a:noFill/>
                </a:ln>
                <a:solidFill>
                  <a:srgbClr val="FF0000"/>
                </a:solidFill>
                <a:effectLst/>
                <a:uLnTx/>
                <a:uFillTx/>
                <a:latin typeface="Calibri"/>
              </a:rPr>
              <a:t> </a:t>
            </a:r>
            <a:r>
              <a:rPr kumimoji="0" lang="en-US" sz="1600" b="0" i="0" u="none" strike="noStrike" kern="0" cap="none" spc="0" normalizeH="0" baseline="0" noProof="0" dirty="0" err="1">
                <a:ln>
                  <a:noFill/>
                </a:ln>
                <a:solidFill>
                  <a:srgbClr val="FF0000"/>
                </a:solidFill>
                <a:effectLst/>
                <a:uLnTx/>
                <a:uFillTx/>
                <a:latin typeface="Calibri"/>
              </a:rPr>
              <a:t>Kararı</a:t>
            </a:r>
            <a:r>
              <a:rPr kumimoji="0" lang="en-US" sz="1600" b="0" i="0" u="none" strike="noStrike" kern="0" cap="none" spc="0" normalizeH="0" baseline="0" noProof="0" dirty="0">
                <a:ln>
                  <a:noFill/>
                </a:ln>
                <a:solidFill>
                  <a:srgbClr val="FF0000"/>
                </a:solidFill>
                <a:effectLst/>
                <a:uLnTx/>
                <a:uFillTx/>
                <a:latin typeface="Calibri"/>
              </a:rPr>
              <a:t> (5. HD. 12/3/1979 T. 1726 E. 2137 K.)</a:t>
            </a:r>
          </a:p>
        </p:txBody>
      </p:sp>
    </p:spTree>
    <p:extLst>
      <p:ext uri="{BB962C8B-B14F-4D97-AF65-F5344CB8AC3E}">
        <p14:creationId xmlns:p14="http://schemas.microsoft.com/office/powerpoint/2010/main" val="19895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Bu Maddelerin Yaşamdaki Karşılıklarına Örnekler:</a:t>
            </a:r>
          </a:p>
        </p:txBody>
      </p:sp>
      <p:sp>
        <p:nvSpPr>
          <p:cNvPr id="3" name="Rectangle 5"/>
          <p:cNvSpPr txBox="1">
            <a:spLocks noChangeArrowheads="1"/>
          </p:cNvSpPr>
          <p:nvPr/>
        </p:nvSpPr>
        <p:spPr bwMode="auto">
          <a:xfrm>
            <a:off x="594046" y="1700808"/>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Peki Her Duyduğumuz Sesten Rahatsız Olabilir Miyiz? Buna Hakkımız Var mı? </a:t>
            </a:r>
            <a:r>
              <a:rPr kumimoji="0" lang="tr-TR" sz="2600" b="1" i="0" u="none" strike="noStrike" kern="0" cap="none" spc="0" normalizeH="0" baseline="0" noProof="0" dirty="0">
                <a:ln>
                  <a:noFill/>
                </a:ln>
                <a:solidFill>
                  <a:srgbClr val="FF0000"/>
                </a:solidFill>
                <a:effectLst/>
                <a:uLnTx/>
                <a:uFillTx/>
                <a:latin typeface="Calibri"/>
              </a:rPr>
              <a:t>(Ne Yazık ki Hayır!)</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300" b="0" i="0" u="none" strike="noStrike" kern="0" cap="none" spc="0" normalizeH="0" baseline="0" noProof="0" dirty="0">
                <a:ln>
                  <a:noFill/>
                </a:ln>
                <a:solidFill>
                  <a:prstClr val="black"/>
                </a:solidFill>
                <a:effectLst/>
                <a:uLnTx/>
                <a:uFillTx/>
                <a:latin typeface="Calibri"/>
              </a:rPr>
              <a:t>Bağımsız bölümde çalınan piyanonun çıkaracağı sesin üst ve alt katlarda duyulmuş olması rahatsızlık verildiği anlamına gelmez ve rahatsızlık kişiye göre farklı algılanıp yorumlanabilen bir kavram olup, kat maliki ve diğer sakinlerin hayatın olağan akışı içerisindeki ses ve eylemlerden kaynaklanan ve tahammül sınırlarını aşmayan gürültü, koku ve benzeri durumlara karşılıklı olarak katlanmaları gerektiği de dikkate alınarak, konunun objektif kıstas ve ölçü boyutlarında değerlendirilip nitelendirilmesi gerekir</a:t>
            </a:r>
            <a:endParaRPr kumimoji="0" lang="tr-TR" sz="2600" b="0" i="0" u="none" strike="noStrike" kern="0" cap="none" spc="0" normalizeH="0" baseline="0" noProof="0" dirty="0">
              <a:ln>
                <a:noFill/>
              </a:ln>
              <a:solidFill>
                <a:prstClr val="black"/>
              </a:solidFill>
              <a:effectLst/>
              <a:uLnTx/>
              <a:uFillTx/>
              <a:latin typeface="Calibri"/>
            </a:endParaRPr>
          </a:p>
        </p:txBody>
      </p:sp>
      <p:sp>
        <p:nvSpPr>
          <p:cNvPr id="4" name="3 Altbilgi Yer Tutucusu"/>
          <p:cNvSpPr>
            <a:spLocks noGrp="1"/>
          </p:cNvSpPr>
          <p:nvPr>
            <p:ph type="ftr" sz="quarter" idx="11"/>
          </p:nvPr>
        </p:nvSpPr>
        <p:spPr>
          <a:xfrm>
            <a:off x="1206996" y="5656164"/>
            <a:ext cx="7344816"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err="1">
                <a:ln>
                  <a:noFill/>
                </a:ln>
                <a:solidFill>
                  <a:srgbClr val="FF0000"/>
                </a:solidFill>
                <a:effectLst/>
                <a:uLnTx/>
                <a:uFillTx/>
                <a:latin typeface="Calibri"/>
              </a:rPr>
              <a:t>Yargıtay</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Hukuk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Dairesi</a:t>
            </a:r>
            <a:r>
              <a:rPr kumimoji="0" lang="es-ES" sz="1600" b="0" i="0" u="none" strike="noStrike" kern="0" cap="none" spc="0" normalizeH="0" baseline="0" noProof="0" dirty="0">
                <a:ln>
                  <a:noFill/>
                </a:ln>
                <a:solidFill>
                  <a:srgbClr val="FF0000"/>
                </a:solidFill>
                <a:effectLst/>
                <a:uLnTx/>
                <a:uFillTx/>
                <a:latin typeface="Calibri"/>
              </a:rPr>
              <a:t> Kararı (Y18.HD.,22.11.2001 T., 2001/8893 E., 2001/10687 K.)</a:t>
            </a:r>
            <a:endParaRPr kumimoji="0" lang="en-US" sz="1600" b="0"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29551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Bu Maddelerin Yaşamdaki Karşılıklarına Örnekler:</a:t>
            </a:r>
          </a:p>
        </p:txBody>
      </p:sp>
      <p:sp>
        <p:nvSpPr>
          <p:cNvPr id="3" name="Rectangle 5"/>
          <p:cNvSpPr txBox="1">
            <a:spLocks noChangeArrowheads="1"/>
          </p:cNvSpPr>
          <p:nvPr/>
        </p:nvSpPr>
        <p:spPr bwMode="auto">
          <a:xfrm>
            <a:off x="594046" y="1700808"/>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Biz Gürültü Çıkarmıyorsak ancak Bizim Kullandığımız bir Tesis, </a:t>
            </a:r>
            <a:r>
              <a:rPr kumimoji="0" lang="tr-TR" sz="2600" b="1" i="0" u="none" strike="noStrike" kern="0" cap="none" spc="0" normalizeH="0" baseline="0" noProof="0" dirty="0" err="1">
                <a:ln>
                  <a:noFill/>
                </a:ln>
                <a:solidFill>
                  <a:prstClr val="black"/>
                </a:solidFill>
                <a:effectLst/>
                <a:uLnTx/>
                <a:uFillTx/>
                <a:latin typeface="Calibri"/>
              </a:rPr>
              <a:t>Makina</a:t>
            </a:r>
            <a:r>
              <a:rPr kumimoji="0" lang="tr-TR" sz="2600" b="1" i="0" u="none" strike="noStrike" kern="0" cap="none" spc="0" normalizeH="0" baseline="0" noProof="0" dirty="0">
                <a:ln>
                  <a:noFill/>
                </a:ln>
                <a:solidFill>
                  <a:prstClr val="black"/>
                </a:solidFill>
                <a:effectLst/>
                <a:uLnTx/>
                <a:uFillTx/>
                <a:latin typeface="Calibri"/>
              </a:rPr>
              <a:t>, Alet Gürültü Oluşturuyorsa</a:t>
            </a:r>
            <a:endParaRPr kumimoji="0" lang="tr-TR" sz="2600" b="1" i="0" u="none" strike="noStrike" kern="0" cap="none" spc="0" normalizeH="0" baseline="0" noProof="0" dirty="0">
              <a:ln>
                <a:noFill/>
              </a:ln>
              <a:solidFill>
                <a:srgbClr val="FF0000"/>
              </a:solidFill>
              <a:effectLst/>
              <a:uLnTx/>
              <a:uFillTx/>
              <a:latin typeface="Calibri"/>
            </a:endParaRP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Bağımsız bölümün odalarına monte edilip normal koşullarda çalıştırılan, rahatsız edecek boyutlarda gürültü çıkarmayan klimaların sıcak iklim kuşağındaki yerlerde kullanımının çağdaş yaşamın gereği olduğu da dikkate alındığında kaldırılmalarına karar verilemez</a:t>
            </a:r>
          </a:p>
        </p:txBody>
      </p:sp>
      <p:sp>
        <p:nvSpPr>
          <p:cNvPr id="4" name="3 Altbilgi Yer Tutucusu"/>
          <p:cNvSpPr>
            <a:spLocks noGrp="1"/>
          </p:cNvSpPr>
          <p:nvPr>
            <p:ph type="ftr" sz="quarter" idx="11"/>
          </p:nvPr>
        </p:nvSpPr>
        <p:spPr>
          <a:xfrm>
            <a:off x="1206996" y="5656164"/>
            <a:ext cx="7344816"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err="1">
                <a:ln>
                  <a:noFill/>
                </a:ln>
                <a:solidFill>
                  <a:srgbClr val="FF0000"/>
                </a:solidFill>
                <a:effectLst/>
                <a:uLnTx/>
                <a:uFillTx/>
                <a:latin typeface="Calibri"/>
              </a:rPr>
              <a:t>Yargıtay</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Hukuk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Dairesi</a:t>
            </a:r>
            <a:r>
              <a:rPr kumimoji="0" lang="es-ES" sz="1600" b="0" i="0" u="none" strike="noStrike" kern="0" cap="none" spc="0" normalizeH="0" baseline="0" noProof="0" dirty="0">
                <a:ln>
                  <a:noFill/>
                </a:ln>
                <a:solidFill>
                  <a:srgbClr val="FF0000"/>
                </a:solidFill>
                <a:effectLst/>
                <a:uLnTx/>
                <a:uFillTx/>
                <a:latin typeface="Calibri"/>
              </a:rPr>
              <a:t> Kararı (Y18.HD.,18.6.2001 T.,2001/5769 E., 2001/6151 K.)</a:t>
            </a:r>
            <a:endParaRPr kumimoji="0" lang="en-US" sz="1600" b="0"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8382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Bu Maddelerin Yaşamdaki Karşılıklarına Örnekler:</a:t>
            </a:r>
          </a:p>
        </p:txBody>
      </p:sp>
      <p:sp>
        <p:nvSpPr>
          <p:cNvPr id="3" name="Rectangle 5"/>
          <p:cNvSpPr txBox="1">
            <a:spLocks noChangeArrowheads="1"/>
          </p:cNvSpPr>
          <p:nvPr/>
        </p:nvSpPr>
        <p:spPr bwMode="auto">
          <a:xfrm>
            <a:off x="594046" y="1700808"/>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Gürültü kaynağını ortadan kaldırmak , gürültü yapanı men etmek etmek o kadar kolay değil.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400" b="0" i="0" u="none" strike="noStrike" kern="0" cap="none" spc="0" normalizeH="0" baseline="0" noProof="0" dirty="0">
                <a:ln>
                  <a:noFill/>
                </a:ln>
                <a:solidFill>
                  <a:prstClr val="black"/>
                </a:solidFill>
                <a:effectLst/>
                <a:uLnTx/>
                <a:uFillTx/>
                <a:latin typeface="Calibri"/>
              </a:rPr>
              <a:t>Örneğin bir soğuk hava deposunu </a:t>
            </a:r>
            <a:r>
              <a:rPr kumimoji="0" lang="tr-TR" sz="2400" b="0" i="0" u="none" strike="noStrike" kern="0" cap="none" spc="0" normalizeH="0" baseline="0" noProof="0" dirty="0" err="1">
                <a:ln>
                  <a:noFill/>
                </a:ln>
                <a:solidFill>
                  <a:prstClr val="black"/>
                </a:solidFill>
                <a:effectLst/>
                <a:uLnTx/>
                <a:uFillTx/>
                <a:latin typeface="Calibri"/>
              </a:rPr>
              <a:t>makinaların</a:t>
            </a:r>
            <a:r>
              <a:rPr kumimoji="0" lang="tr-TR" sz="2400" b="0" i="0" u="none" strike="noStrike" kern="0" cap="none" spc="0" normalizeH="0" baseline="0" noProof="0" dirty="0">
                <a:ln>
                  <a:noFill/>
                </a:ln>
                <a:solidFill>
                  <a:prstClr val="black"/>
                </a:solidFill>
                <a:effectLst/>
                <a:uLnTx/>
                <a:uFillTx/>
                <a:latin typeface="Calibri"/>
              </a:rPr>
              <a:t> gürültü çıkarıp çıkarmadığını  yerinde yaptırılan inceleme sonucu çevre sağlığı uzmanı olan bilirkişi tarafından düzenlenmiş ve gürültü kontrol yönetmeliği çerçevesinde ölçüm cihazı ile gürültü kaynağında ve davacının bir üstteki bağımsız bölümünün değişik kesimlerinde yapılan ölçümleme yapmadan soğuk hava deposundaki gürültünün yönetmelikteki sınır değerlerin üstünde kaldığını belgelemeden</a:t>
            </a:r>
          </a:p>
        </p:txBody>
      </p:sp>
      <p:sp>
        <p:nvSpPr>
          <p:cNvPr id="4" name="3 Altbilgi Yer Tutucusu"/>
          <p:cNvSpPr>
            <a:spLocks noGrp="1"/>
          </p:cNvSpPr>
          <p:nvPr>
            <p:ph type="ftr" sz="quarter" idx="11"/>
          </p:nvPr>
        </p:nvSpPr>
        <p:spPr>
          <a:xfrm>
            <a:off x="1206996" y="5656164"/>
            <a:ext cx="7344816"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err="1">
                <a:ln>
                  <a:noFill/>
                </a:ln>
                <a:solidFill>
                  <a:srgbClr val="FF0000"/>
                </a:solidFill>
                <a:effectLst/>
                <a:uLnTx/>
                <a:uFillTx/>
                <a:latin typeface="Calibri"/>
              </a:rPr>
              <a:t>Yargıtay</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Hukuk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Dairesi</a:t>
            </a:r>
            <a:r>
              <a:rPr kumimoji="0" lang="es-ES" sz="1600" b="0" i="0" u="none" strike="noStrike" kern="0" cap="none" spc="0" normalizeH="0" baseline="0" noProof="0" dirty="0">
                <a:ln>
                  <a:noFill/>
                </a:ln>
                <a:solidFill>
                  <a:srgbClr val="FF0000"/>
                </a:solidFill>
                <a:effectLst/>
                <a:uLnTx/>
                <a:uFillTx/>
                <a:latin typeface="Calibri"/>
              </a:rPr>
              <a:t> Kararı</a:t>
            </a:r>
            <a:r>
              <a:rPr kumimoji="0" lang="es-ES" sz="1600" b="0" i="0" u="none" strike="noStrike" kern="0" cap="none" spc="0" normalizeH="0" baseline="0" noProof="0" dirty="0" err="1">
                <a:ln>
                  <a:noFill/>
                </a:ln>
                <a:solidFill>
                  <a:srgbClr val="FF0000"/>
                </a:solidFill>
                <a:effectLst/>
                <a:uLnTx/>
                <a:uFillTx/>
                <a:latin typeface="Calibri"/>
              </a:rPr>
              <a:t> (Y</a:t>
            </a:r>
            <a:r>
              <a:rPr kumimoji="0" lang="es-ES" sz="1600" b="0" i="0" u="none" strike="noStrike" kern="0" cap="none" spc="0" normalizeH="0" baseline="0" noProof="0" dirty="0">
                <a:ln>
                  <a:noFill/>
                </a:ln>
                <a:solidFill>
                  <a:srgbClr val="FF0000"/>
                </a:solidFill>
                <a:effectLst/>
                <a:uLnTx/>
                <a:uFillTx/>
                <a:latin typeface="Calibri"/>
              </a:rPr>
              <a:t>.18.</a:t>
            </a:r>
            <a:r>
              <a:rPr kumimoji="0" lang="es-ES" sz="1600" b="0" i="0" u="none" strike="noStrike" kern="0" cap="none" spc="0" normalizeH="0" baseline="0" noProof="0" dirty="0" err="1">
                <a:ln>
                  <a:noFill/>
                </a:ln>
                <a:solidFill>
                  <a:srgbClr val="FF0000"/>
                </a:solidFill>
                <a:effectLst/>
                <a:uLnTx/>
                <a:uFillTx/>
                <a:latin typeface="Calibri"/>
              </a:rPr>
              <a:t>H.D</a:t>
            </a:r>
            <a:r>
              <a:rPr kumimoji="0" lang="es-ES" sz="1600" b="0" i="0" u="none" strike="noStrike" kern="0" cap="none" spc="0" normalizeH="0" baseline="0" noProof="0" dirty="0">
                <a:ln>
                  <a:noFill/>
                </a:ln>
                <a:solidFill>
                  <a:srgbClr val="FF0000"/>
                </a:solidFill>
                <a:effectLst/>
                <a:uLnTx/>
                <a:uFillTx/>
                <a:latin typeface="Calibri"/>
              </a:rPr>
              <a:t>., 2002/11164 E., 11927 K.)</a:t>
            </a:r>
            <a:endParaRPr kumimoji="0" lang="en-US" sz="1600" b="0"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275007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Bu Maddelerin Yaşamdaki Karşılıklarına Örnekler:</a:t>
            </a:r>
          </a:p>
        </p:txBody>
      </p:sp>
      <p:sp>
        <p:nvSpPr>
          <p:cNvPr id="3" name="Rectangle 5"/>
          <p:cNvSpPr txBox="1">
            <a:spLocks noChangeArrowheads="1"/>
          </p:cNvSpPr>
          <p:nvPr/>
        </p:nvSpPr>
        <p:spPr bwMode="auto">
          <a:xfrm>
            <a:off x="594046" y="1700808"/>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Gürültü yapan </a:t>
            </a:r>
            <a:r>
              <a:rPr kumimoji="0" lang="tr-TR" sz="2600" b="1" i="0" u="none" strike="noStrike" kern="0" cap="none" spc="0" normalizeH="0" baseline="0" noProof="0" dirty="0" err="1">
                <a:ln>
                  <a:noFill/>
                </a:ln>
                <a:solidFill>
                  <a:prstClr val="black"/>
                </a:solidFill>
                <a:effectLst/>
                <a:uLnTx/>
                <a:uFillTx/>
                <a:latin typeface="Calibri"/>
              </a:rPr>
              <a:t>makinalar</a:t>
            </a:r>
            <a:r>
              <a:rPr kumimoji="0" lang="tr-TR" sz="2600" b="1" i="0" u="none" strike="noStrike" kern="0" cap="none" spc="0" normalizeH="0" baseline="0" noProof="0" dirty="0">
                <a:ln>
                  <a:noFill/>
                </a:ln>
                <a:solidFill>
                  <a:prstClr val="black"/>
                </a:solidFill>
                <a:effectLst/>
                <a:uLnTx/>
                <a:uFillTx/>
                <a:latin typeface="Calibri"/>
              </a:rPr>
              <a:t> bir kat malikine (yani şahsa)  ait değil , tüm binanın ise ne olur?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400" b="0" i="0" u="none" strike="noStrike" kern="0" cap="none" spc="0" normalizeH="0" baseline="0" noProof="0" dirty="0">
                <a:ln>
                  <a:noFill/>
                </a:ln>
                <a:solidFill>
                  <a:prstClr val="black"/>
                </a:solidFill>
                <a:effectLst/>
                <a:uLnTx/>
                <a:uFillTx/>
                <a:latin typeface="Calibri"/>
              </a:rPr>
              <a:t>Bağımsız bölümün altında yer alan ısıtma sisteminin çalışması sırasında meydana gelen gürültüden rahatsız olunması nedeniyle siteye ait kalorifer dairesinde oluşan gürültünün normal sınır değerler altına indirilmesi için gerekli önlemlerin alınması istemiyle açılan davanın tüm kat maliklerine yöneltilmesi gerekir.</a:t>
            </a:r>
          </a:p>
        </p:txBody>
      </p:sp>
      <p:sp>
        <p:nvSpPr>
          <p:cNvPr id="4" name="3 Altbilgi Yer Tutucusu"/>
          <p:cNvSpPr>
            <a:spLocks noGrp="1"/>
          </p:cNvSpPr>
          <p:nvPr>
            <p:ph type="ftr" sz="quarter" idx="11"/>
          </p:nvPr>
        </p:nvSpPr>
        <p:spPr>
          <a:xfrm>
            <a:off x="1206996" y="5656164"/>
            <a:ext cx="7344816"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err="1">
                <a:ln>
                  <a:noFill/>
                </a:ln>
                <a:solidFill>
                  <a:srgbClr val="FF0000"/>
                </a:solidFill>
                <a:effectLst/>
                <a:uLnTx/>
                <a:uFillTx/>
                <a:latin typeface="Calibri"/>
              </a:rPr>
              <a:t>Yargıtay</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Hukuk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Dairesi</a:t>
            </a:r>
            <a:r>
              <a:rPr kumimoji="0" lang="es-ES" sz="1600" b="0" i="0" u="none" strike="noStrike" kern="0" cap="none" spc="0" normalizeH="0" baseline="0" noProof="0" dirty="0">
                <a:ln>
                  <a:noFill/>
                </a:ln>
                <a:solidFill>
                  <a:srgbClr val="FF0000"/>
                </a:solidFill>
                <a:effectLst/>
                <a:uLnTx/>
                <a:uFillTx/>
                <a:latin typeface="Calibri"/>
              </a:rPr>
              <a:t> Kararı (Y.18.HD. 3.3.2005 T.,2005/1450 E.,2005/1595 </a:t>
            </a:r>
            <a:endParaRPr kumimoji="0" lang="en-US" sz="1600" b="0"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08137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Gürültü Şikayetleri İle İlgili Olarak Bir Tespit Yapılmalı mıdır?</a:t>
            </a:r>
          </a:p>
        </p:txBody>
      </p:sp>
      <p:pic>
        <p:nvPicPr>
          <p:cNvPr id="5" name="4 Resim" descr="article-2142110-13034D6A000005DC-114_634x521.jpg"/>
          <p:cNvPicPr>
            <a:picLocks noChangeAspect="1"/>
          </p:cNvPicPr>
          <p:nvPr/>
        </p:nvPicPr>
        <p:blipFill>
          <a:blip r:embed="rId2"/>
          <a:stretch>
            <a:fillRect/>
          </a:stretch>
        </p:blipFill>
        <p:spPr>
          <a:xfrm>
            <a:off x="1855069" y="1988840"/>
            <a:ext cx="5696511" cy="4681202"/>
          </a:xfrm>
          <a:prstGeom prst="rect">
            <a:avLst/>
          </a:prstGeom>
        </p:spPr>
      </p:pic>
    </p:spTree>
    <p:extLst>
      <p:ext uri="{BB962C8B-B14F-4D97-AF65-F5344CB8AC3E}">
        <p14:creationId xmlns:p14="http://schemas.microsoft.com/office/powerpoint/2010/main" val="206079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Gürültü Şikayetimizin Çözümü Daha da Zorlaştı Değil mi?</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Peki biz sesten, gürültüden şikayet ediyoruz, şikayet edeceğimiz her mercii bizim şikayetimizi hemen ortadan kaldırabilir mi? Gürültü var ama hangi ölçeğe göre var? </a:t>
            </a:r>
            <a:r>
              <a:rPr kumimoji="0" lang="tr-TR" sz="2400" b="0" i="0" u="none" strike="noStrike" kern="0" cap="none" spc="0" normalizeH="0" baseline="0" noProof="0" dirty="0">
                <a:ln>
                  <a:noFill/>
                </a:ln>
                <a:solidFill>
                  <a:prstClr val="black"/>
                </a:solidFill>
                <a:effectLst/>
                <a:uLnTx/>
                <a:uFillTx/>
                <a:latin typeface="Calibri"/>
              </a:rPr>
              <a:t>İşyeri olarak kullanılan bağımsız bölümdeki makinelerin çalışması sırasında çıkardıkları gürültünün diğer bağımsız bölümlerde oturanlara rahatsızlık verecek boyutlarda olduğu saptandığında bu gürültünün, </a:t>
            </a:r>
            <a:r>
              <a:rPr kumimoji="0" lang="tr-TR" sz="2400" b="1" i="0" u="sng" strike="noStrike" kern="0" cap="none" spc="0" normalizeH="0" baseline="0" noProof="0" dirty="0">
                <a:ln>
                  <a:noFill/>
                </a:ln>
                <a:solidFill>
                  <a:srgbClr val="FF0000"/>
                </a:solidFill>
                <a:effectLst/>
                <a:uLnTx/>
                <a:uFillTx/>
                <a:latin typeface="Calibri"/>
              </a:rPr>
              <a:t>Gürültü Kontrol Yönetmeliğinin </a:t>
            </a:r>
            <a:r>
              <a:rPr kumimoji="0" lang="tr-TR" sz="2400" b="0" i="0" u="none" strike="noStrike" kern="0" cap="none" spc="0" normalizeH="0" baseline="0" noProof="0" dirty="0">
                <a:ln>
                  <a:noFill/>
                </a:ln>
                <a:solidFill>
                  <a:prstClr val="black"/>
                </a:solidFill>
                <a:effectLst/>
                <a:uLnTx/>
                <a:uFillTx/>
                <a:latin typeface="Calibri"/>
              </a:rPr>
              <a:t>izin verdiği ölçünün altına çekilebilmesi için alınması gereken önlemler açıkça belirlenmeli ve bu önlemlerin alınması suretiyle rahatsızlığın önlenmesine hükmedilmelidir</a:t>
            </a:r>
          </a:p>
        </p:txBody>
      </p:sp>
      <p:sp>
        <p:nvSpPr>
          <p:cNvPr id="4" name="3 Altbilgi Yer Tutucusu"/>
          <p:cNvSpPr>
            <a:spLocks noGrp="1"/>
          </p:cNvSpPr>
          <p:nvPr>
            <p:ph type="ftr" sz="quarter" idx="11"/>
          </p:nvPr>
        </p:nvSpPr>
        <p:spPr>
          <a:xfrm>
            <a:off x="1206996" y="5656164"/>
            <a:ext cx="7344816"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err="1">
                <a:ln>
                  <a:noFill/>
                </a:ln>
                <a:solidFill>
                  <a:srgbClr val="FF0000"/>
                </a:solidFill>
                <a:effectLst/>
                <a:uLnTx/>
                <a:uFillTx/>
                <a:latin typeface="Calibri"/>
              </a:rPr>
              <a:t>Yargıtay</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Hukuk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Dairesi</a:t>
            </a:r>
            <a:r>
              <a:rPr kumimoji="0" lang="es-ES" sz="1600" b="0" i="0" u="none" strike="noStrike" kern="0" cap="none" spc="0" normalizeH="0" baseline="0" noProof="0" dirty="0">
                <a:ln>
                  <a:noFill/>
                </a:ln>
                <a:solidFill>
                  <a:srgbClr val="FF0000"/>
                </a:solidFill>
                <a:effectLst/>
                <a:uLnTx/>
                <a:uFillTx/>
                <a:latin typeface="Calibri"/>
              </a:rPr>
              <a:t> Kararı (Y.18.HD. 13.6.2005 T.,2005/5044 E.,2005/6179 K.)</a:t>
            </a:r>
            <a:endParaRPr kumimoji="0" lang="en-US" sz="1600" b="0"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74885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bwMode="auto">
          <a:xfrm>
            <a:off x="1171500" y="1268760"/>
            <a:ext cx="7956376" cy="1224136"/>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5000" b="1" i="0" u="none" strike="noStrike" kern="0" cap="none" spc="0" normalizeH="0" baseline="0" noProof="0" dirty="0">
                <a:ln>
                  <a:noFill/>
                </a:ln>
                <a:solidFill>
                  <a:srgbClr val="FF0000"/>
                </a:solidFill>
                <a:effectLst/>
                <a:uLnTx/>
                <a:uFillTx/>
                <a:latin typeface="Calibri"/>
              </a:rPr>
              <a:t>Peki Ya Çocuk Gürültüleri?</a:t>
            </a:r>
            <a:endParaRPr kumimoji="0" lang="tr-TR" sz="5000" b="0" i="0" u="none" strike="noStrike" kern="0" cap="none" spc="0" normalizeH="0" baseline="0" noProof="0" dirty="0">
              <a:ln>
                <a:noFill/>
              </a:ln>
              <a:solidFill>
                <a:prstClr val="black"/>
              </a:solidFill>
              <a:effectLst/>
              <a:uLnTx/>
              <a:uFillTx/>
              <a:latin typeface="Calibri"/>
            </a:endParaRPr>
          </a:p>
        </p:txBody>
      </p:sp>
      <p:pic>
        <p:nvPicPr>
          <p:cNvPr id="7" name="6 Resim" descr="boys-hitting-pots-and-pans-with-wooden-spoons.jpg"/>
          <p:cNvPicPr>
            <a:picLocks noChangeAspect="1"/>
          </p:cNvPicPr>
          <p:nvPr/>
        </p:nvPicPr>
        <p:blipFill>
          <a:blip r:embed="rId2"/>
          <a:stretch>
            <a:fillRect/>
          </a:stretch>
        </p:blipFill>
        <p:spPr>
          <a:xfrm>
            <a:off x="1423020" y="2204864"/>
            <a:ext cx="7020272" cy="4298126"/>
          </a:xfrm>
          <a:prstGeom prst="rect">
            <a:avLst/>
          </a:prstGeom>
        </p:spPr>
      </p:pic>
    </p:spTree>
    <p:extLst>
      <p:ext uri="{BB962C8B-B14F-4D97-AF65-F5344CB8AC3E}">
        <p14:creationId xmlns:p14="http://schemas.microsoft.com/office/powerpoint/2010/main" val="20566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  Çocuk Gürültüleri </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tr-TR" sz="3000" b="1" i="0" u="none" strike="noStrike" kern="0" cap="none" spc="0" normalizeH="0" baseline="0" noProof="0" dirty="0">
                <a:ln>
                  <a:noFill/>
                </a:ln>
                <a:solidFill>
                  <a:prstClr val="black"/>
                </a:solidFill>
                <a:effectLst/>
                <a:uLnTx/>
                <a:uFillTx/>
                <a:latin typeface="Calibri"/>
              </a:rPr>
              <a:t>Tabi ki kat maliklerinin çıkardıkları gürültüleri önleme yükümlülükleri vardır. </a:t>
            </a:r>
          </a:p>
          <a:p>
            <a:pPr marL="0" marR="0" lvl="0" indent="0" defTabSz="457200" eaLnBrk="1" fontAlgn="auto" latinLnBrk="0" hangingPunct="1">
              <a:lnSpc>
                <a:spcPct val="100000"/>
              </a:lnSpc>
              <a:spcBef>
                <a:spcPts val="0"/>
              </a:spcBef>
              <a:spcAft>
                <a:spcPts val="0"/>
              </a:spcAft>
              <a:buClrTx/>
              <a:buSzTx/>
              <a:buFontTx/>
              <a:buNone/>
              <a:tabLst/>
              <a:defRPr/>
            </a:pPr>
            <a:endParaRPr kumimoji="0" lang="tr-TR" sz="3000" b="1" i="1" u="none" strike="noStrike" kern="0" cap="none" spc="0" normalizeH="0" baseline="0" noProof="0" dirty="0">
              <a:ln>
                <a:noFill/>
              </a:ln>
              <a:solidFill>
                <a:prstClr val="black"/>
              </a:solidFill>
              <a:effectLst/>
              <a:uLnTx/>
              <a:uFillTx/>
              <a:latin typeface="Calibri"/>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tr-TR" sz="3000" b="1" i="1" u="none" strike="noStrike" kern="0" cap="none" spc="0" normalizeH="0" baseline="0" noProof="0" dirty="0">
                <a:ln>
                  <a:noFill/>
                </a:ln>
                <a:solidFill>
                  <a:prstClr val="black"/>
                </a:solidFill>
                <a:effectLst/>
                <a:uLnTx/>
                <a:uFillTx/>
                <a:latin typeface="Calibri"/>
              </a:rPr>
              <a:t>Ancak yerleşik içtihatlarda </a:t>
            </a:r>
          </a:p>
          <a:p>
            <a:pPr marL="0" marR="0" lvl="0" indent="0" defTabSz="457200" eaLnBrk="1" fontAlgn="auto" latinLnBrk="0" hangingPunct="1">
              <a:lnSpc>
                <a:spcPct val="100000"/>
              </a:lnSpc>
              <a:spcBef>
                <a:spcPts val="0"/>
              </a:spcBef>
              <a:spcAft>
                <a:spcPts val="0"/>
              </a:spcAft>
              <a:buClrTx/>
              <a:buSzTx/>
              <a:buFontTx/>
              <a:buNone/>
              <a:tabLst/>
              <a:defRPr/>
            </a:pPr>
            <a:endParaRPr kumimoji="0" lang="tr-TR" sz="3000" b="1" i="1" u="none" strike="noStrike" kern="0" cap="none" spc="0" normalizeH="0" baseline="0" noProof="0" dirty="0">
              <a:ln>
                <a:noFill/>
              </a:ln>
              <a:solidFill>
                <a:prstClr val="black"/>
              </a:solidFill>
              <a:effectLst/>
              <a:uLnTx/>
              <a:uFillTx/>
              <a:latin typeface="Calibri"/>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tr-TR" sz="3000" b="1" i="0" u="none" strike="noStrike" kern="0" cap="none" spc="0" normalizeH="0" baseline="0" noProof="0" dirty="0">
                <a:ln>
                  <a:noFill/>
                </a:ln>
                <a:solidFill>
                  <a:prstClr val="black"/>
                </a:solidFill>
                <a:effectLst/>
                <a:uLnTx/>
                <a:uFillTx/>
                <a:latin typeface="Calibri"/>
              </a:rPr>
              <a:t>Çocukların oyun özgürlüklerine  de karışılamayacağı açıktır</a:t>
            </a:r>
            <a:r>
              <a:rPr kumimoji="0" lang="tr-TR" sz="2400" b="1" i="0" u="none" strike="noStrike" kern="0" cap="none" spc="0" normalizeH="0" baseline="0" noProof="0" dirty="0">
                <a:ln>
                  <a:noFill/>
                </a:ln>
                <a:solidFill>
                  <a:prstClr val="black"/>
                </a:solidFill>
                <a:effectLst/>
                <a:uLnTx/>
                <a:uFillTx/>
                <a:latin typeface="Calibri"/>
              </a:rPr>
              <a:t>. </a:t>
            </a:r>
            <a:endParaRPr kumimoji="0" lang="tr-TR" sz="2200" b="1"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06960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Peki ya gürültüyü ortaya çıkaran kişinin bir yetersizliği varsa ne olur? </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200" b="1" i="0" u="none" strike="noStrike" kern="0" cap="none" spc="0" normalizeH="0" baseline="0" noProof="0" dirty="0">
                <a:ln>
                  <a:noFill/>
                </a:ln>
                <a:solidFill>
                  <a:prstClr val="black"/>
                </a:solidFill>
                <a:effectLst/>
                <a:uLnTx/>
                <a:uFillTx/>
                <a:latin typeface="Calibri"/>
              </a:rPr>
              <a:t>Şikayet edilen kat malikinin zihinsel özürlü çocuğunun bağırma, sert cisimlerle eşyalara ve yere vurup gürültü yapma gibi eylemlerinden dolayı rahatsız olunduğu ileri sürülerek gürültü ve rahatsız edici eylemlere son verilmesi konusunda bir şikayetimiz var ise bunun hukuk yolu ile giderilmesi mesela mümkün müdür?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200" b="0" i="0" u="none" strike="noStrike" kern="0" cap="none" spc="0" normalizeH="0" baseline="0" noProof="0" dirty="0">
                <a:ln>
                  <a:noFill/>
                </a:ln>
                <a:solidFill>
                  <a:prstClr val="black"/>
                </a:solidFill>
                <a:effectLst/>
                <a:uLnTx/>
                <a:uFillTx/>
                <a:latin typeface="Calibri"/>
              </a:rPr>
              <a:t>Kat malikleri ve diğer sakinlerin, hayatın olağan akışı içerisindeki ses ve eylemlerden </a:t>
            </a:r>
            <a:r>
              <a:rPr kumimoji="0" lang="tr-TR" sz="2200" b="1" i="0" u="none" strike="noStrike" kern="0" cap="none" spc="0" normalizeH="0" baseline="0" noProof="0" dirty="0">
                <a:ln>
                  <a:noFill/>
                </a:ln>
                <a:solidFill>
                  <a:prstClr val="black"/>
                </a:solidFill>
                <a:effectLst/>
                <a:uLnTx/>
                <a:uFillTx/>
                <a:latin typeface="Calibri"/>
              </a:rPr>
              <a:t>doğan ve tahammül sınırlarını aşmayan ses, gürültü ve benzeri olgulara karşılıklı olarak katlanmaları </a:t>
            </a:r>
            <a:r>
              <a:rPr kumimoji="0" lang="tr-TR" sz="2200" b="0" i="0" u="none" strike="noStrike" kern="0" cap="none" spc="0" normalizeH="0" baseline="0" noProof="0" dirty="0">
                <a:ln>
                  <a:noFill/>
                </a:ln>
                <a:solidFill>
                  <a:prstClr val="black"/>
                </a:solidFill>
                <a:effectLst/>
                <a:uLnTx/>
                <a:uFillTx/>
                <a:latin typeface="Calibri"/>
              </a:rPr>
              <a:t>gerekir.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200" b="0" i="0" u="none" strike="noStrike" kern="0" cap="none" spc="0" normalizeH="0" baseline="0" noProof="0" dirty="0">
                <a:ln>
                  <a:noFill/>
                </a:ln>
                <a:solidFill>
                  <a:prstClr val="black"/>
                </a:solidFill>
                <a:effectLst/>
                <a:uLnTx/>
                <a:uFillTx/>
                <a:latin typeface="Calibri"/>
              </a:rPr>
              <a:t>Bu bağlamda zihinsel özürlü bir çocuğun bu durumundan kaynaklanacak olan ses ve gürültülerden, makul ve tahammül edilmesi gereken düzeyde kaldığı sürece rahatsız olunduğu iddia edilemez.</a:t>
            </a:r>
          </a:p>
        </p:txBody>
      </p:sp>
      <p:sp>
        <p:nvSpPr>
          <p:cNvPr id="4" name="3 Altbilgi Yer Tutucusu"/>
          <p:cNvSpPr>
            <a:spLocks noGrp="1"/>
          </p:cNvSpPr>
          <p:nvPr>
            <p:ph type="ftr" sz="quarter" idx="11"/>
          </p:nvPr>
        </p:nvSpPr>
        <p:spPr>
          <a:xfrm>
            <a:off x="1206996" y="5656164"/>
            <a:ext cx="7344816"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err="1">
                <a:ln>
                  <a:noFill/>
                </a:ln>
                <a:solidFill>
                  <a:srgbClr val="FF0000"/>
                </a:solidFill>
                <a:effectLst/>
                <a:uLnTx/>
                <a:uFillTx/>
                <a:latin typeface="Calibri"/>
              </a:rPr>
              <a:t>Yargıtay</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Hukuk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Dairesi</a:t>
            </a:r>
            <a:r>
              <a:rPr kumimoji="0" lang="es-ES" sz="1600" b="0" i="0" u="none" strike="noStrike" kern="0" cap="none" spc="0" normalizeH="0" baseline="0" noProof="0" dirty="0">
                <a:ln>
                  <a:noFill/>
                </a:ln>
                <a:solidFill>
                  <a:srgbClr val="FF0000"/>
                </a:solidFill>
                <a:effectLst/>
                <a:uLnTx/>
                <a:uFillTx/>
                <a:latin typeface="Calibri"/>
              </a:rPr>
              <a:t> Kararı (Y.18.HD.30.6.2003 T.,2003/4759 E.,2003/5686 K.)</a:t>
            </a:r>
            <a:endParaRPr kumimoji="0" lang="en-US" sz="1600" b="0"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23921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Binada Oluşabilecek Bina Kaynaklı Gürültü Sorunları</a:t>
            </a:r>
          </a:p>
        </p:txBody>
      </p:sp>
      <p:sp>
        <p:nvSpPr>
          <p:cNvPr id="3" name="Rectangle 5"/>
          <p:cNvSpPr txBox="1">
            <a:spLocks noChangeArrowheads="1"/>
          </p:cNvSpPr>
          <p:nvPr/>
        </p:nvSpPr>
        <p:spPr bwMode="auto">
          <a:xfrm>
            <a:off x="594046" y="2060848"/>
            <a:ext cx="8605838" cy="4104456"/>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srgbClr val="4F81BD"/>
                </a:solidFill>
                <a:effectLst/>
                <a:uLnTx/>
                <a:uFillTx/>
                <a:latin typeface="Calibri"/>
              </a:rPr>
              <a:t>Bina imalatı öncesinde projelendirilen ,imal edilen , ancak  ses yalıtımı olmaması sebebi ile şikayet kaynağı olan teçhizatlar</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err="1">
                <a:ln>
                  <a:noFill/>
                </a:ln>
                <a:solidFill>
                  <a:prstClr val="black"/>
                </a:solidFill>
                <a:effectLst/>
                <a:uLnTx/>
                <a:uFillTx/>
                <a:latin typeface="Calibri"/>
              </a:rPr>
              <a:t>Hidrafor</a:t>
            </a:r>
            <a:r>
              <a:rPr kumimoji="0" lang="tr-TR" sz="2600" b="0" i="0" u="none" strike="noStrike" kern="0" cap="none" spc="0" normalizeH="0" baseline="0" noProof="0" dirty="0">
                <a:ln>
                  <a:noFill/>
                </a:ln>
                <a:solidFill>
                  <a:prstClr val="black"/>
                </a:solidFill>
                <a:effectLst/>
                <a:uLnTx/>
                <a:uFillTx/>
                <a:latin typeface="Calibri"/>
              </a:rPr>
              <a:t>, Pompa Daireleri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Asansör Kuyuları, </a:t>
            </a:r>
            <a:r>
              <a:rPr kumimoji="0" lang="tr-TR" sz="2600" b="0" i="0" u="none" strike="noStrike" kern="0" cap="none" spc="0" normalizeH="0" baseline="0" noProof="0" dirty="0" err="1">
                <a:ln>
                  <a:noFill/>
                </a:ln>
                <a:solidFill>
                  <a:prstClr val="black"/>
                </a:solidFill>
                <a:effectLst/>
                <a:uLnTx/>
                <a:uFillTx/>
                <a:latin typeface="Calibri"/>
              </a:rPr>
              <a:t>Makina</a:t>
            </a:r>
            <a:r>
              <a:rPr kumimoji="0" lang="tr-TR" sz="2600" b="0" i="0" u="none" strike="noStrike" kern="0" cap="none" spc="0" normalizeH="0" baseline="0" noProof="0" dirty="0">
                <a:ln>
                  <a:noFill/>
                </a:ln>
                <a:solidFill>
                  <a:prstClr val="black"/>
                </a:solidFill>
                <a:effectLst/>
                <a:uLnTx/>
                <a:uFillTx/>
                <a:latin typeface="Calibri"/>
              </a:rPr>
              <a:t> Dairesi Yalıtım Eksik ve Hataları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Soğutma – Isıtma-İklimlendirme Cihazlarının Dış Ünite Gürültüleri,</a:t>
            </a:r>
            <a:r>
              <a:rPr kumimoji="0" lang="tr-TR" sz="2600" b="0" i="0" u="none" strike="noStrike" kern="0" cap="none" spc="0" normalizeH="0" baseline="0" noProof="0" dirty="0" err="1">
                <a:ln>
                  <a:noFill/>
                </a:ln>
                <a:solidFill>
                  <a:prstClr val="black"/>
                </a:solidFill>
                <a:effectLst/>
                <a:uLnTx/>
                <a:uFillTx/>
                <a:latin typeface="Calibri"/>
              </a:rPr>
              <a:t>Chiller</a:t>
            </a:r>
            <a:r>
              <a:rPr kumimoji="0" lang="tr-TR" sz="2600" b="0" i="0" u="none" strike="noStrike" kern="0" cap="none" spc="0" normalizeH="0" baseline="0" noProof="0" dirty="0">
                <a:ln>
                  <a:noFill/>
                </a:ln>
                <a:solidFill>
                  <a:prstClr val="black"/>
                </a:solidFill>
                <a:effectLst/>
                <a:uLnTx/>
                <a:uFillTx/>
                <a:latin typeface="Calibri"/>
              </a:rPr>
              <a:t>,VRV Sistemleri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Aynı Tip Cihazların Kat Tesisat Odaları Gürültüleri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Jeneratör Gürültüleri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Sıhhi Tesisat Sistemleri ,Kalorifer Tesisatı, Gider </a:t>
            </a:r>
            <a:r>
              <a:rPr kumimoji="0" lang="tr-TR" sz="2600" b="0" i="0" u="none" strike="noStrike" kern="0" cap="none" spc="0" normalizeH="0" baseline="0" noProof="0" dirty="0" err="1">
                <a:ln>
                  <a:noFill/>
                </a:ln>
                <a:solidFill>
                  <a:prstClr val="black"/>
                </a:solidFill>
                <a:effectLst/>
                <a:uLnTx/>
                <a:uFillTx/>
                <a:latin typeface="Calibri"/>
              </a:rPr>
              <a:t>Pimaş</a:t>
            </a:r>
            <a:r>
              <a:rPr kumimoji="0" lang="tr-TR" sz="2600" b="0" i="0" u="none" strike="noStrike" kern="0" cap="none" spc="0" normalizeH="0" baseline="0" noProof="0" dirty="0">
                <a:ln>
                  <a:noFill/>
                </a:ln>
                <a:solidFill>
                  <a:prstClr val="black"/>
                </a:solidFill>
                <a:effectLst/>
                <a:uLnTx/>
                <a:uFillTx/>
                <a:latin typeface="Calibri"/>
              </a:rPr>
              <a:t> Boruları</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9102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Çözüm Nedir?</a:t>
            </a:r>
          </a:p>
        </p:txBody>
      </p:sp>
      <p:pic>
        <p:nvPicPr>
          <p:cNvPr id="5" name="4 Resim" descr="images.jpg"/>
          <p:cNvPicPr>
            <a:picLocks noChangeAspect="1"/>
          </p:cNvPicPr>
          <p:nvPr/>
        </p:nvPicPr>
        <p:blipFill>
          <a:blip r:embed="rId2"/>
          <a:stretch>
            <a:fillRect/>
          </a:stretch>
        </p:blipFill>
        <p:spPr>
          <a:xfrm>
            <a:off x="3079204" y="1431334"/>
            <a:ext cx="3888432" cy="2357707"/>
          </a:xfrm>
          <a:prstGeom prst="rect">
            <a:avLst/>
          </a:prstGeom>
        </p:spPr>
      </p:pic>
      <p:pic>
        <p:nvPicPr>
          <p:cNvPr id="6" name="5 Resim" descr="zemin-ses-yalitimi-1.jpg"/>
          <p:cNvPicPr>
            <a:picLocks noChangeAspect="1"/>
          </p:cNvPicPr>
          <p:nvPr/>
        </p:nvPicPr>
        <p:blipFill>
          <a:blip r:embed="rId3"/>
          <a:stretch>
            <a:fillRect/>
          </a:stretch>
        </p:blipFill>
        <p:spPr>
          <a:xfrm>
            <a:off x="3079204" y="4509120"/>
            <a:ext cx="3816424" cy="2160240"/>
          </a:xfrm>
          <a:prstGeom prst="rect">
            <a:avLst/>
          </a:prstGeom>
        </p:spPr>
      </p:pic>
      <p:sp>
        <p:nvSpPr>
          <p:cNvPr id="7" name="6 Aşağı Ok"/>
          <p:cNvSpPr/>
          <p:nvPr/>
        </p:nvSpPr>
        <p:spPr>
          <a:xfrm>
            <a:off x="4591372" y="3861048"/>
            <a:ext cx="936104"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ndParaRPr>
          </a:p>
        </p:txBody>
      </p:sp>
    </p:spTree>
    <p:extLst>
      <p:ext uri="{BB962C8B-B14F-4D97-AF65-F5344CB8AC3E}">
        <p14:creationId xmlns:p14="http://schemas.microsoft.com/office/powerpoint/2010/main" val="345012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Çözüm Nedir?</a:t>
            </a:r>
          </a:p>
        </p:txBody>
      </p:sp>
      <p:sp>
        <p:nvSpPr>
          <p:cNvPr id="3" name="Rectangle 5"/>
          <p:cNvSpPr txBox="1">
            <a:spLocks noChangeArrowheads="1"/>
          </p:cNvSpPr>
          <p:nvPr/>
        </p:nvSpPr>
        <p:spPr bwMode="auto">
          <a:xfrm>
            <a:off x="594046" y="1844824"/>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Gürültü olarak ifade ettiğimiz şikayetimizin çözümü gürültüyü yapan makine, insan ya da petin bu davranışının engellenmesi, özelliğinin , çalışmasının ortadan kaldırılması yolu ile engellenmez. </a:t>
            </a:r>
            <a:r>
              <a:rPr kumimoji="0" lang="tr-TR" sz="2600" b="1" i="0" u="none" strike="noStrike" kern="0" cap="none" spc="0" normalizeH="0" baseline="0" noProof="0" dirty="0">
                <a:ln>
                  <a:noFill/>
                </a:ln>
                <a:solidFill>
                  <a:srgbClr val="FF0000"/>
                </a:solidFill>
                <a:effectLst/>
                <a:uLnTx/>
                <a:uFillTx/>
                <a:latin typeface="Calibri"/>
              </a:rPr>
              <a:t>Önce rahatsızlıkların giderilmesi için olumsuzlukların tespiti  ve alınacak önlemlerin bilimsel ve teknik yönden mümkün olmaması halinde söz konusu faaliyetlere son verilmesi gerekir</a:t>
            </a:r>
            <a:r>
              <a:rPr kumimoji="0" lang="tr-TR" sz="2600" b="1" i="0" u="none" strike="noStrike" kern="0" cap="none" spc="0" normalizeH="0" baseline="0" noProof="0" dirty="0">
                <a:ln>
                  <a:noFill/>
                </a:ln>
                <a:solidFill>
                  <a:prstClr val="black"/>
                </a:solidFill>
                <a:effectLst/>
                <a:uLnTx/>
                <a:uFillTx/>
                <a:latin typeface="Calibri"/>
              </a:rPr>
              <a:t>. İşte gürültünün ortadan kaldırılması amacı ile uygulanan </a:t>
            </a:r>
            <a:r>
              <a:rPr kumimoji="0" lang="tr-TR" sz="2600" b="1" i="0" u="none" strike="noStrike" kern="0" cap="none" spc="0" normalizeH="0" baseline="0" noProof="0" dirty="0">
                <a:ln>
                  <a:noFill/>
                </a:ln>
                <a:solidFill>
                  <a:srgbClr val="FF0000"/>
                </a:solidFill>
                <a:effectLst/>
                <a:uLnTx/>
                <a:uFillTx/>
                <a:latin typeface="Calibri"/>
              </a:rPr>
              <a:t>ses yalıtımı bilimsel ve teknik yönden uygulanması mümkün </a:t>
            </a:r>
            <a:r>
              <a:rPr kumimoji="0" lang="tr-TR" sz="2600" b="1" i="0" u="none" strike="noStrike" kern="0" cap="none" spc="0" normalizeH="0" baseline="0" noProof="0" dirty="0">
                <a:ln>
                  <a:noFill/>
                </a:ln>
                <a:solidFill>
                  <a:prstClr val="black"/>
                </a:solidFill>
                <a:effectLst/>
                <a:uLnTx/>
                <a:uFillTx/>
                <a:latin typeface="Calibri"/>
              </a:rPr>
              <a:t>bir operasyondur.</a:t>
            </a:r>
            <a:endParaRPr kumimoji="0" lang="tr-TR" sz="2400" b="0" i="0" u="none" strike="noStrike" kern="0" cap="none" spc="0" normalizeH="0" baseline="0" noProof="0" dirty="0">
              <a:ln>
                <a:noFill/>
              </a:ln>
              <a:solidFill>
                <a:prstClr val="black"/>
              </a:solidFill>
              <a:effectLst/>
              <a:uLnTx/>
              <a:uFillTx/>
              <a:latin typeface="Calibri"/>
            </a:endParaRPr>
          </a:p>
        </p:txBody>
      </p:sp>
      <p:sp>
        <p:nvSpPr>
          <p:cNvPr id="4" name="3 Altbilgi Yer Tutucusu"/>
          <p:cNvSpPr>
            <a:spLocks noGrp="1"/>
          </p:cNvSpPr>
          <p:nvPr>
            <p:ph type="ftr" sz="quarter" idx="11"/>
          </p:nvPr>
        </p:nvSpPr>
        <p:spPr>
          <a:xfrm>
            <a:off x="1206996" y="5656164"/>
            <a:ext cx="7344816"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err="1">
                <a:ln>
                  <a:noFill/>
                </a:ln>
                <a:solidFill>
                  <a:srgbClr val="FF0000"/>
                </a:solidFill>
                <a:effectLst/>
                <a:uLnTx/>
                <a:uFillTx/>
                <a:latin typeface="Calibri"/>
              </a:rPr>
              <a:t>Yargıtay</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Hukuk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Dairesi</a:t>
            </a:r>
            <a:r>
              <a:rPr kumimoji="0" lang="es-ES" sz="1600" b="0" i="0" u="none" strike="noStrike" kern="0" cap="none" spc="0" normalizeH="0" baseline="0" noProof="0" dirty="0">
                <a:ln>
                  <a:noFill/>
                </a:ln>
                <a:solidFill>
                  <a:srgbClr val="FF0000"/>
                </a:solidFill>
                <a:effectLst/>
                <a:uLnTx/>
                <a:uFillTx/>
                <a:latin typeface="Calibri"/>
              </a:rPr>
              <a:t> Kararı (Y.18.HD.22.09.2008 T.,2008/8872 E.,2008/9576 K.)</a:t>
            </a:r>
            <a:endParaRPr kumimoji="0" lang="en-US" sz="1600" b="0"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99508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Çözüm Nedir?</a:t>
            </a:r>
          </a:p>
        </p:txBody>
      </p:sp>
      <p:sp>
        <p:nvSpPr>
          <p:cNvPr id="7" name="6 Aşağı Ok"/>
          <p:cNvSpPr/>
          <p:nvPr/>
        </p:nvSpPr>
        <p:spPr>
          <a:xfrm>
            <a:off x="4591372" y="3717032"/>
            <a:ext cx="936104"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ndParaRPr>
          </a:p>
        </p:txBody>
      </p:sp>
      <p:pic>
        <p:nvPicPr>
          <p:cNvPr id="8" name="7 Resim" descr="1416570704580_Image_galleryImage_Gary_Smith_cartoon_on_sou.JPG"/>
          <p:cNvPicPr>
            <a:picLocks noChangeAspect="1"/>
          </p:cNvPicPr>
          <p:nvPr/>
        </p:nvPicPr>
        <p:blipFill>
          <a:blip r:embed="rId2"/>
          <a:stretch>
            <a:fillRect/>
          </a:stretch>
        </p:blipFill>
        <p:spPr>
          <a:xfrm>
            <a:off x="3124956" y="1628801"/>
            <a:ext cx="3770672" cy="1973065"/>
          </a:xfrm>
          <a:prstGeom prst="rect">
            <a:avLst/>
          </a:prstGeom>
        </p:spPr>
      </p:pic>
      <p:pic>
        <p:nvPicPr>
          <p:cNvPr id="9" name="8 Resim" descr="Studyo_ses_yalitimi.jpg"/>
          <p:cNvPicPr>
            <a:picLocks noChangeAspect="1"/>
          </p:cNvPicPr>
          <p:nvPr/>
        </p:nvPicPr>
        <p:blipFill>
          <a:blip r:embed="rId3"/>
          <a:stretch>
            <a:fillRect/>
          </a:stretch>
        </p:blipFill>
        <p:spPr>
          <a:xfrm>
            <a:off x="3124956" y="4293096"/>
            <a:ext cx="4130712" cy="2496130"/>
          </a:xfrm>
          <a:prstGeom prst="rect">
            <a:avLst/>
          </a:prstGeom>
        </p:spPr>
      </p:pic>
    </p:spTree>
    <p:extLst>
      <p:ext uri="{BB962C8B-B14F-4D97-AF65-F5344CB8AC3E}">
        <p14:creationId xmlns:p14="http://schemas.microsoft.com/office/powerpoint/2010/main" val="48841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Gürültüye Çözüm Mutlaka Var!</a:t>
            </a:r>
          </a:p>
        </p:txBody>
      </p:sp>
      <p:sp>
        <p:nvSpPr>
          <p:cNvPr id="3" name="Rectangle 5"/>
          <p:cNvSpPr txBox="1">
            <a:spLocks noChangeArrowheads="1"/>
          </p:cNvSpPr>
          <p:nvPr/>
        </p:nvSpPr>
        <p:spPr bwMode="auto">
          <a:xfrm>
            <a:off x="594046" y="980728"/>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1" i="0" u="none" strike="noStrike" kern="0" cap="none" spc="0" normalizeH="0" baseline="0" noProof="0" dirty="0">
                <a:ln>
                  <a:noFill/>
                </a:ln>
                <a:solidFill>
                  <a:prstClr val="black"/>
                </a:solidFill>
                <a:effectLst/>
                <a:uLnTx/>
                <a:uFillTx/>
                <a:latin typeface="Calibri"/>
              </a:rPr>
              <a:t>Tabi ki kat maliklerinin çıkardıkları gürültüleri önleme yükümlülükleri vardır.  Rahatsızlık yaratan gürültü, yaşamın normal akışı içinde kabul edilebilir, ve katlanılabilecek boyutlarda olmasıdır.  Dükkan veya konut malikleri tedbirleri almalı , eğer tedbir alamıyorsa rahatsız edici faaliyetlerine son vermelidir. </a:t>
            </a:r>
            <a:endParaRPr kumimoji="0" lang="tr-TR" sz="2400" b="0" i="0" u="none" strike="noStrike" kern="0" cap="none" spc="0" normalizeH="0" baseline="0" noProof="0" dirty="0">
              <a:ln>
                <a:noFill/>
              </a:ln>
              <a:solidFill>
                <a:prstClr val="black"/>
              </a:solidFill>
              <a:effectLst/>
              <a:uLnTx/>
              <a:uFillTx/>
              <a:latin typeface="Calibri"/>
            </a:endParaRPr>
          </a:p>
        </p:txBody>
      </p:sp>
      <p:sp>
        <p:nvSpPr>
          <p:cNvPr id="4" name="3 Altbilgi Yer Tutucusu"/>
          <p:cNvSpPr>
            <a:spLocks noGrp="1"/>
          </p:cNvSpPr>
          <p:nvPr>
            <p:ph type="ftr" sz="quarter" idx="11"/>
          </p:nvPr>
        </p:nvSpPr>
        <p:spPr>
          <a:xfrm>
            <a:off x="379412" y="4077073"/>
            <a:ext cx="8820472" cy="365125"/>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err="1">
                <a:ln>
                  <a:noFill/>
                </a:ln>
                <a:solidFill>
                  <a:srgbClr val="FF0000"/>
                </a:solidFill>
                <a:effectLst/>
                <a:uLnTx/>
                <a:uFillTx/>
                <a:latin typeface="Calibri"/>
              </a:rPr>
              <a:t>Dükkânı temizlik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fabrikası olarak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kullanan</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kat</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maliki</a:t>
            </a:r>
            <a:r>
              <a:rPr kumimoji="0" lang="es-ES" sz="1600" b="0" i="0" u="none" strike="noStrike" kern="0" cap="none" spc="0" normalizeH="0" baseline="0" noProof="0" dirty="0">
                <a:ln>
                  <a:noFill/>
                </a:ln>
                <a:solidFill>
                  <a:srgbClr val="FF0000"/>
                </a:solidFill>
                <a:effectLst/>
                <a:uLnTx/>
                <a:uFillTx/>
                <a:latin typeface="Calibri"/>
              </a:rPr>
              <a:t>, d</a:t>
            </a:r>
            <a:r>
              <a:rPr kumimoji="0" lang="es-ES" sz="1600" b="0" i="0" u="none" strike="noStrike" kern="0" cap="none" spc="0" normalizeH="0" baseline="0" noProof="0" dirty="0" err="1">
                <a:ln>
                  <a:noFill/>
                </a:ln>
                <a:solidFill>
                  <a:srgbClr val="FF0000"/>
                </a:solidFill>
                <a:effectLst/>
                <a:uLnTx/>
                <a:uFillTx/>
                <a:latin typeface="Calibri"/>
              </a:rPr>
              <a:t>iğer</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kat</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maliklerini</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rahatsız</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eden</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makine</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gürültüsünü</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önleyecek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tedbirleri</a:t>
            </a:r>
            <a:r>
              <a:rPr kumimoji="0" lang="es-ES" sz="1600" b="0" i="0" u="none" strike="noStrike" kern="0" cap="none" spc="0" normalizeH="0" baseline="0" noProof="0" dirty="0">
                <a:ln>
                  <a:noFill/>
                </a:ln>
                <a:solidFill>
                  <a:srgbClr val="FF0000"/>
                </a:solidFill>
                <a:effectLst/>
                <a:uLnTx/>
                <a:uFillTx/>
                <a:latin typeface="Calibri"/>
              </a:rPr>
              <a:t> almalıdır. (5. HD. 26.3.70; 70/701351-1970; TİK. 1/1970, s. 39)</a:t>
            </a:r>
            <a:endParaRPr kumimoji="0" lang="en-US" sz="1600" b="0" i="0" u="none" strike="noStrike" kern="0" cap="none" spc="0" normalizeH="0" baseline="0" noProof="0" dirty="0">
              <a:ln>
                <a:noFill/>
              </a:ln>
              <a:solidFill>
                <a:srgbClr val="FF0000"/>
              </a:solidFill>
              <a:effectLst/>
              <a:uLnTx/>
              <a:uFillTx/>
              <a:latin typeface="Calibri"/>
            </a:endParaRPr>
          </a:p>
        </p:txBody>
      </p:sp>
      <p:sp>
        <p:nvSpPr>
          <p:cNvPr id="5" name="3 Altbilgi Yer Tutucusu"/>
          <p:cNvSpPr txBox="1">
            <a:spLocks/>
          </p:cNvSpPr>
          <p:nvPr/>
        </p:nvSpPr>
        <p:spPr>
          <a:xfrm>
            <a:off x="594046" y="4720060"/>
            <a:ext cx="8208912" cy="365125"/>
          </a:xfrm>
          <a:prstGeom prst="rect">
            <a:avLst/>
          </a:prstGeom>
        </p:spPr>
        <p:txBody>
          <a:bodyPr vert="horz" lIns="91440" tIns="45720" rIns="91440" bIns="4572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err="1">
                <a:ln>
                  <a:noFill/>
                </a:ln>
                <a:solidFill>
                  <a:srgbClr val="FF0000"/>
                </a:solidFill>
                <a:effectLst/>
                <a:uLnTx/>
                <a:uFillTx/>
                <a:latin typeface="Calibri"/>
              </a:rPr>
              <a:t>Kat</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maliklerinin</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birbirlerini</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gürültü</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ve başka nedenlerle</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rahatsız etmemeleri</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konusundaki</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ölçü, rahatsızlık veren olgunun, yaşamın normal akışı içinde</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kabul</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edilebilir, ve katlanılabilecek boyutlar</a:t>
            </a:r>
            <a:r>
              <a:rPr kumimoji="0" lang="es-ES" sz="1600" b="0" i="0" u="none" strike="noStrike" kern="0" cap="none" spc="0" normalizeH="0" baseline="0" noProof="0" dirty="0">
                <a:ln>
                  <a:noFill/>
                </a:ln>
                <a:solidFill>
                  <a:srgbClr val="FF0000"/>
                </a:solidFill>
                <a:effectLst/>
                <a:uLnTx/>
                <a:uFillTx/>
                <a:latin typeface="Calibri"/>
              </a:rPr>
              <a:t>da olmasıdır.(18. HD. </a:t>
            </a:r>
            <a:r>
              <a:rPr kumimoji="0" lang="es-ES" sz="1600" b="0" i="0" u="none" strike="noStrike" kern="0" cap="none" spc="0" normalizeH="0" baseline="0" noProof="0" dirty="0" err="1">
                <a:ln>
                  <a:noFill/>
                </a:ln>
                <a:solidFill>
                  <a:srgbClr val="FF0000"/>
                </a:solidFill>
                <a:effectLst/>
                <a:uLnTx/>
                <a:uFillTx/>
                <a:latin typeface="Calibri"/>
              </a:rPr>
              <a:t>9.7.2002,</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6184/7755; Karahasan; Cilt</a:t>
            </a:r>
            <a:r>
              <a:rPr kumimoji="0" lang="es-ES" sz="1600" b="0" i="0" u="none" strike="noStrike" kern="0" cap="none" spc="0" normalizeH="0" baseline="0" noProof="0" dirty="0">
                <a:ln>
                  <a:noFill/>
                </a:ln>
                <a:solidFill>
                  <a:srgbClr val="FF0000"/>
                </a:solidFill>
                <a:effectLst/>
                <a:uLnTx/>
                <a:uFillTx/>
                <a:latin typeface="Calibri"/>
              </a:rPr>
              <a:t> 1, s. 869))</a:t>
            </a:r>
            <a:endParaRPr kumimoji="0" lang="en-US" sz="1600" b="0" i="0" u="none" strike="noStrike" kern="0" cap="none" spc="0" normalizeH="0" baseline="0" noProof="0" dirty="0">
              <a:ln>
                <a:noFill/>
              </a:ln>
              <a:solidFill>
                <a:srgbClr val="FF0000"/>
              </a:solidFill>
              <a:effectLst/>
              <a:uLnTx/>
              <a:uFillTx/>
              <a:latin typeface="Calibri"/>
            </a:endParaRPr>
          </a:p>
        </p:txBody>
      </p:sp>
      <p:sp>
        <p:nvSpPr>
          <p:cNvPr id="6" name="3 Altbilgi Yer Tutucusu"/>
          <p:cNvSpPr txBox="1">
            <a:spLocks/>
          </p:cNvSpPr>
          <p:nvPr/>
        </p:nvSpPr>
        <p:spPr>
          <a:xfrm>
            <a:off x="746446" y="5584156"/>
            <a:ext cx="8208912" cy="365125"/>
          </a:xfrm>
          <a:prstGeom prst="rect">
            <a:avLst/>
          </a:prstGeom>
        </p:spPr>
        <p:txBody>
          <a:bodyPr vert="horz" lIns="91440" tIns="45720" rIns="91440" bIns="4572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FF0000"/>
                </a:solidFill>
                <a:effectLst/>
                <a:uLnTx/>
                <a:uFillTx/>
                <a:latin typeface="Calibri"/>
              </a:rPr>
              <a:t>İş</a:t>
            </a:r>
            <a:r>
              <a:rPr kumimoji="0" lang="es-ES" sz="1600" b="0" i="0" u="none" strike="noStrike" kern="0" cap="none" spc="0" normalizeH="0" baseline="0" noProof="0" dirty="0" err="1">
                <a:ln>
                  <a:noFill/>
                </a:ln>
                <a:solidFill>
                  <a:srgbClr val="FF0000"/>
                </a:solidFill>
                <a:effectLst/>
                <a:uLnTx/>
                <a:uFillTx/>
                <a:latin typeface="Calibri"/>
              </a:rPr>
              <a:t>yeri</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niteli</a:t>
            </a:r>
            <a:r>
              <a:rPr kumimoji="0" lang="es-ES" sz="1600" b="0" i="0" u="none" strike="noStrike" kern="0" cap="none" spc="0" normalizeH="0" baseline="0" noProof="0" dirty="0">
                <a:ln>
                  <a:noFill/>
                </a:ln>
                <a:solidFill>
                  <a:srgbClr val="FF0000"/>
                </a:solidFill>
                <a:effectLst/>
                <a:uLnTx/>
                <a:uFillTx/>
                <a:latin typeface="Calibri"/>
              </a:rPr>
              <a:t>ğ</a:t>
            </a:r>
            <a:r>
              <a:rPr kumimoji="0" lang="es-ES" sz="1600" b="0" i="0" u="none" strike="noStrike" kern="0" cap="none" spc="0" normalizeH="0" baseline="0" noProof="0" dirty="0" err="1">
                <a:ln>
                  <a:noFill/>
                </a:ln>
                <a:solidFill>
                  <a:srgbClr val="FF0000"/>
                </a:solidFill>
                <a:effectLst/>
                <a:uLnTx/>
                <a:uFillTx/>
                <a:latin typeface="Calibri"/>
              </a:rPr>
              <a:t>indeki</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bağımsız bölümde</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sürdürülen</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faaliyetler</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nedeni</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ile</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kat</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maliki; gürültü, duman, koku</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gibi</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rahatsız edici</a:t>
            </a:r>
            <a:r>
              <a:rPr kumimoji="0" lang="es-ES" sz="1600" b="0" i="0" u="none" strike="noStrike" kern="0" cap="none" spc="0" normalizeH="0" baseline="0" noProof="0" dirty="0">
                <a:ln>
                  <a:noFill/>
                </a:ln>
                <a:solidFill>
                  <a:srgbClr val="FF0000"/>
                </a:solidFill>
                <a:effectLst/>
                <a:uLnTx/>
                <a:uFillTx/>
                <a:latin typeface="Calibri"/>
              </a:rPr>
              <a:t> dur</a:t>
            </a:r>
            <a:r>
              <a:rPr kumimoji="0" lang="es-ES" sz="1600" b="0" i="0" u="none" strike="noStrike" kern="0" cap="none" spc="0" normalizeH="0" baseline="0" noProof="0" dirty="0" err="1">
                <a:ln>
                  <a:noFill/>
                </a:ln>
                <a:solidFill>
                  <a:srgbClr val="FF0000"/>
                </a:solidFill>
                <a:effectLst/>
                <a:uLnTx/>
                <a:uFillTx/>
                <a:latin typeface="Calibri"/>
              </a:rPr>
              <a:t>um</a:t>
            </a:r>
            <a:r>
              <a:rPr kumimoji="0" lang="es-ES" sz="1600" b="0" i="0" u="none" strike="noStrike" kern="0" cap="none" spc="0" normalizeH="0" baseline="0" noProof="0" dirty="0">
                <a:ln>
                  <a:noFill/>
                </a:ln>
                <a:solidFill>
                  <a:srgbClr val="FF0000"/>
                </a:solidFill>
                <a:effectLst/>
                <a:uLnTx/>
                <a:uFillTx/>
                <a:latin typeface="Calibri"/>
              </a:rPr>
              <a:t>lar</a:t>
            </a:r>
            <a:r>
              <a:rPr kumimoji="0" lang="es-ES" sz="1600" b="0" i="0" u="none" strike="noStrike" kern="0" cap="none" spc="0" normalizeH="0" baseline="0" noProof="0" dirty="0" err="1">
                <a:ln>
                  <a:noFill/>
                </a:ln>
                <a:solidFill>
                  <a:srgbClr val="FF0000"/>
                </a:solidFill>
                <a:effectLst/>
                <a:uLnTx/>
                <a:uFillTx/>
                <a:latin typeface="Calibri"/>
              </a:rPr>
              <a:t>ın</a:t>
            </a:r>
            <a:r>
              <a:rPr kumimoji="0" lang="es-ES" sz="1600" b="0" i="0" u="none" strike="noStrike" kern="0" cap="none" spc="0" normalizeH="0" baseline="0" noProof="0" dirty="0">
                <a:ln>
                  <a:noFill/>
                </a:ln>
                <a:solidFill>
                  <a:srgbClr val="FF0000"/>
                </a:solidFill>
                <a:effectLst/>
                <a:uLnTx/>
                <a:uFillTx/>
                <a:latin typeface="Calibri"/>
              </a:rPr>
              <a:t> diğ</a:t>
            </a:r>
            <a:r>
              <a:rPr kumimoji="0" lang="es-ES" sz="1600" b="0" i="0" u="none" strike="noStrike" kern="0" cap="none" spc="0" normalizeH="0" baseline="0" noProof="0" dirty="0" err="1">
                <a:ln>
                  <a:noFill/>
                </a:ln>
                <a:solidFill>
                  <a:srgbClr val="FF0000"/>
                </a:solidFill>
                <a:effectLst/>
                <a:uLnTx/>
                <a:uFillTx/>
                <a:latin typeface="Calibri"/>
              </a:rPr>
              <a:t>er</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kat</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maliklerine</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ulaşmasını</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önleyecek</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tedbirleri</a:t>
            </a:r>
            <a:r>
              <a:rPr kumimoji="0" lang="es-ES" sz="1600" b="0" i="0" u="none" strike="noStrike" kern="0" cap="none" spc="0" normalizeH="0" baseline="0" noProof="0" dirty="0">
                <a:ln>
                  <a:noFill/>
                </a:ln>
                <a:solidFill>
                  <a:srgbClr val="FF0000"/>
                </a:solidFill>
                <a:effectLst/>
                <a:uLnTx/>
                <a:uFillTx/>
                <a:latin typeface="Calibri"/>
              </a:rPr>
              <a:t> al</a:t>
            </a:r>
            <a:r>
              <a:rPr kumimoji="0" lang="es-ES" sz="1600" b="0" i="0" u="none" strike="noStrike" kern="0" cap="none" spc="0" normalizeH="0" baseline="0" noProof="0" dirty="0" err="1">
                <a:ln>
                  <a:noFill/>
                </a:ln>
                <a:solidFill>
                  <a:srgbClr val="FF0000"/>
                </a:solidFill>
                <a:effectLst/>
                <a:uLnTx/>
                <a:uFillTx/>
                <a:latin typeface="Calibri"/>
              </a:rPr>
              <a:t>ma</a:t>
            </a:r>
            <a:r>
              <a:rPr kumimoji="0" lang="es-ES" sz="1600" b="0" i="0" u="none" strike="noStrike" kern="0" cap="none" spc="0" normalizeH="0" baseline="0" noProof="0" dirty="0">
                <a:ln>
                  <a:noFill/>
                </a:ln>
                <a:solidFill>
                  <a:srgbClr val="FF0000"/>
                </a:solidFill>
                <a:effectLst/>
                <a:uLnTx/>
                <a:uFillTx/>
                <a:latin typeface="Calibri"/>
              </a:rPr>
              <a:t>sı</a:t>
            </a:r>
            <a:r>
              <a:rPr kumimoji="0" lang="es-ES" sz="1600" b="0" i="0" u="none" strike="noStrike" kern="0" cap="none" spc="0" normalizeH="0" baseline="0" noProof="0" dirty="0" err="1">
                <a:ln>
                  <a:noFill/>
                </a:ln>
                <a:solidFill>
                  <a:srgbClr val="FF0000"/>
                </a:solidFill>
                <a:effectLst/>
                <a:uLnTx/>
                <a:uFillTx/>
                <a:latin typeface="Calibri"/>
              </a:rPr>
              <a:t>, </a:t>
            </a:r>
            <a:r>
              <a:rPr kumimoji="0" lang="es-ES" sz="1600" b="0" i="0" u="none" strike="noStrike" kern="0" cap="none" spc="0" normalizeH="0" baseline="0" noProof="0" dirty="0">
                <a:ln>
                  <a:noFill/>
                </a:ln>
                <a:solidFill>
                  <a:srgbClr val="FF0000"/>
                </a:solidFill>
                <a:effectLst/>
                <a:uLnTx/>
                <a:uFillTx/>
                <a:latin typeface="Calibri"/>
              </a:rPr>
              <a:t>eğ</a:t>
            </a:r>
            <a:r>
              <a:rPr kumimoji="0" lang="es-ES" sz="1600" b="0" i="0" u="none" strike="noStrike" kern="0" cap="none" spc="0" normalizeH="0" baseline="0" noProof="0" dirty="0" err="1">
                <a:ln>
                  <a:noFill/>
                </a:ln>
                <a:solidFill>
                  <a:srgbClr val="FF0000"/>
                </a:solidFill>
                <a:effectLst/>
                <a:uLnTx/>
                <a:uFillTx/>
                <a:latin typeface="Calibri"/>
              </a:rPr>
              <a:t>er</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tedbir</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almıyorsa</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bu</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tür</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faaliyetlere</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son vermesi</a:t>
            </a:r>
            <a:r>
              <a:rPr kumimoji="0" lang="es-ES" sz="1600" b="0" i="0" u="none" strike="noStrike" kern="0" cap="none" spc="0" normalizeH="0" baseline="0" noProof="0" dirty="0">
                <a:ln>
                  <a:noFill/>
                </a:ln>
                <a:solidFill>
                  <a:srgbClr val="FF0000"/>
                </a:solidFill>
                <a:effectLst/>
                <a:uLnTx/>
                <a:uFillTx/>
                <a:latin typeface="Calibri"/>
              </a:rPr>
              <a:t> </a:t>
            </a:r>
            <a:r>
              <a:rPr kumimoji="0" lang="es-ES" sz="1600" b="0" i="0" u="none" strike="noStrike" kern="0" cap="none" spc="0" normalizeH="0" baseline="0" noProof="0" dirty="0" err="1">
                <a:ln>
                  <a:noFill/>
                </a:ln>
                <a:solidFill>
                  <a:srgbClr val="FF0000"/>
                </a:solidFill>
                <a:effectLst/>
                <a:uLnTx/>
                <a:uFillTx/>
                <a:latin typeface="Calibri"/>
              </a:rPr>
              <a:t>gerekir</a:t>
            </a:r>
            <a:r>
              <a:rPr kumimoji="0" lang="es-ES" sz="1600" b="0" i="0" u="none" strike="noStrike" kern="0" cap="none" spc="0" normalizeH="0" baseline="0" noProof="0" dirty="0">
                <a:ln>
                  <a:noFill/>
                </a:ln>
                <a:solidFill>
                  <a:srgbClr val="FF0000"/>
                </a:solidFill>
                <a:effectLst/>
                <a:uLnTx/>
                <a:uFillTx/>
                <a:latin typeface="Calibri"/>
              </a:rPr>
              <a:t>.(18. HD. </a:t>
            </a:r>
            <a:r>
              <a:rPr kumimoji="0" lang="es-ES" sz="1600" b="0" i="0" u="none" strike="noStrike" kern="0" cap="none" spc="0" normalizeH="0" baseline="0" noProof="0" dirty="0" err="1">
                <a:ln>
                  <a:noFill/>
                </a:ln>
                <a:solidFill>
                  <a:srgbClr val="FF0000"/>
                </a:solidFill>
                <a:effectLst/>
                <a:uLnTx/>
                <a:uFillTx/>
                <a:latin typeface="Calibri"/>
              </a:rPr>
              <a:t>15.5.2001, 4578/4900; Karahasan; Cilt</a:t>
            </a:r>
            <a:r>
              <a:rPr kumimoji="0" lang="es-ES" sz="1600" b="0" i="0" u="none" strike="noStrike" kern="0" cap="none" spc="0" normalizeH="0" baseline="0" noProof="0" dirty="0">
                <a:ln>
                  <a:noFill/>
                </a:ln>
                <a:solidFill>
                  <a:srgbClr val="FF0000"/>
                </a:solidFill>
                <a:effectLst/>
                <a:uLnTx/>
                <a:uFillTx/>
                <a:latin typeface="Calibri"/>
              </a:rPr>
              <a:t> 1, s. 872)</a:t>
            </a:r>
            <a:endParaRPr kumimoji="0" lang="en-US" sz="1600" b="0"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32026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Mevzuat Önemli!</a:t>
            </a:r>
          </a:p>
        </p:txBody>
      </p:sp>
      <p:sp>
        <p:nvSpPr>
          <p:cNvPr id="3" name="Rectangle 5"/>
          <p:cNvSpPr txBox="1">
            <a:spLocks noChangeArrowheads="1"/>
          </p:cNvSpPr>
          <p:nvPr/>
        </p:nvSpPr>
        <p:spPr bwMode="auto">
          <a:xfrm>
            <a:off x="594046"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Görüldüğü gibi </a:t>
            </a:r>
            <a:r>
              <a:rPr kumimoji="0" lang="tr-TR" sz="2600" b="1" i="0" u="none" strike="noStrike" kern="0" cap="none" spc="0" normalizeH="0" baseline="0" noProof="0" dirty="0">
                <a:ln>
                  <a:noFill/>
                </a:ln>
                <a:solidFill>
                  <a:srgbClr val="FF0000"/>
                </a:solidFill>
                <a:effectLst/>
                <a:uLnTx/>
                <a:uFillTx/>
                <a:latin typeface="Calibri"/>
              </a:rPr>
              <a:t>ses yalıtımının </a:t>
            </a:r>
            <a:r>
              <a:rPr kumimoji="0" lang="tr-TR" sz="2600" b="1" i="0" u="none" strike="noStrike" kern="0" cap="none" spc="0" normalizeH="0" baseline="0" noProof="0" dirty="0">
                <a:ln>
                  <a:noFill/>
                </a:ln>
                <a:solidFill>
                  <a:prstClr val="black"/>
                </a:solidFill>
                <a:effectLst/>
                <a:uLnTx/>
                <a:uFillTx/>
                <a:latin typeface="Calibri"/>
              </a:rPr>
              <a:t>henüz bina </a:t>
            </a:r>
            <a:r>
              <a:rPr kumimoji="0" lang="tr-TR" sz="2600" b="1" i="0" u="none" strike="noStrike" kern="0" cap="none" spc="0" normalizeH="0" baseline="0" noProof="0" dirty="0" err="1">
                <a:ln>
                  <a:noFill/>
                </a:ln>
                <a:solidFill>
                  <a:prstClr val="black"/>
                </a:solidFill>
                <a:effectLst/>
                <a:uLnTx/>
                <a:uFillTx/>
                <a:latin typeface="Calibri"/>
              </a:rPr>
              <a:t>inşaa</a:t>
            </a:r>
            <a:r>
              <a:rPr kumimoji="0" lang="tr-TR" sz="2600" b="1" i="0" u="none" strike="noStrike" kern="0" cap="none" spc="0" normalizeH="0" baseline="0" noProof="0" dirty="0">
                <a:ln>
                  <a:noFill/>
                </a:ln>
                <a:solidFill>
                  <a:prstClr val="black"/>
                </a:solidFill>
                <a:effectLst/>
                <a:uLnTx/>
                <a:uFillTx/>
                <a:latin typeface="Calibri"/>
              </a:rPr>
              <a:t> edilirken yapılması </a:t>
            </a:r>
            <a:r>
              <a:rPr kumimoji="0" lang="tr-TR" sz="2600" b="0" i="0" u="none" strike="noStrike" kern="0" cap="none" spc="0" normalizeH="0" baseline="0" noProof="0" dirty="0">
                <a:ln>
                  <a:noFill/>
                </a:ln>
                <a:solidFill>
                  <a:prstClr val="black"/>
                </a:solidFill>
                <a:effectLst/>
                <a:uLnTx/>
                <a:uFillTx/>
                <a:latin typeface="Calibri"/>
              </a:rPr>
              <a:t>bütün bu sorunlar yumağının oluşmasına </a:t>
            </a:r>
            <a:r>
              <a:rPr kumimoji="0" lang="tr-TR" sz="2600" b="1" i="0" u="none" strike="noStrike" kern="0" cap="none" spc="0" normalizeH="0" baseline="0" noProof="0" dirty="0">
                <a:ln>
                  <a:noFill/>
                </a:ln>
                <a:solidFill>
                  <a:prstClr val="black"/>
                </a:solidFill>
                <a:effectLst/>
                <a:uLnTx/>
                <a:uFillTx/>
                <a:latin typeface="Calibri"/>
              </a:rPr>
              <a:t>engel olacaktır.</a:t>
            </a:r>
            <a:r>
              <a:rPr kumimoji="0" lang="tr-TR" sz="2600" b="0" i="0" u="none" strike="noStrike" kern="0" cap="none" spc="0" normalizeH="0" baseline="0" noProof="0" dirty="0">
                <a:ln>
                  <a:noFill/>
                </a:ln>
                <a:solidFill>
                  <a:prstClr val="black"/>
                </a:solidFill>
                <a:effectLst/>
                <a:uLnTx/>
                <a:uFillTx/>
                <a:latin typeface="Calibri"/>
              </a:rPr>
              <a:t>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Mevcut stokta bulunan 17 milyon bağımsız bölüme tabi ki ses yalıtımı yapılması mümkün değil ancak bina üreticilerinin bu sorunları ortadan kaldırmak için binanın henüz imal aşamasında çok da </a:t>
            </a:r>
            <a:r>
              <a:rPr kumimoji="0" lang="tr-TR" sz="2600" b="0" i="0" u="none" strike="noStrike" kern="0" cap="none" spc="0" normalizeH="0" baseline="0" noProof="0" dirty="0" err="1">
                <a:ln>
                  <a:noFill/>
                </a:ln>
                <a:solidFill>
                  <a:prstClr val="black"/>
                </a:solidFill>
                <a:effectLst/>
                <a:uLnTx/>
                <a:uFillTx/>
                <a:latin typeface="Calibri"/>
              </a:rPr>
              <a:t>yekün</a:t>
            </a:r>
            <a:r>
              <a:rPr kumimoji="0" lang="tr-TR" sz="2600" b="0" i="0" u="none" strike="noStrike" kern="0" cap="none" spc="0" normalizeH="0" baseline="0" noProof="0" dirty="0">
                <a:ln>
                  <a:noFill/>
                </a:ln>
                <a:solidFill>
                  <a:prstClr val="black"/>
                </a:solidFill>
                <a:effectLst/>
                <a:uLnTx/>
                <a:uFillTx/>
                <a:latin typeface="Calibri"/>
              </a:rPr>
              <a:t> tutmayacak ses yalıtımını es geçmemeleri, mevzuatların ise yaşayanların ruh sağlığına direkt etki eden gürültünün önlenmesi amacı ile standartların yükseltilmesini sağlamaları gerekiyor.</a:t>
            </a:r>
            <a:endParaRPr kumimoji="0" lang="tr-TR" sz="24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93889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Bilinçlenme ve Tutum Önemli!</a:t>
            </a:r>
          </a:p>
        </p:txBody>
      </p:sp>
      <p:pic>
        <p:nvPicPr>
          <p:cNvPr id="4" name="3 Resim" descr="zemin-ses-yalitimi-2.jpg"/>
          <p:cNvPicPr>
            <a:picLocks noChangeAspect="1"/>
          </p:cNvPicPr>
          <p:nvPr/>
        </p:nvPicPr>
        <p:blipFill>
          <a:blip r:embed="rId2"/>
          <a:stretch>
            <a:fillRect/>
          </a:stretch>
        </p:blipFill>
        <p:spPr>
          <a:xfrm>
            <a:off x="1883872" y="1916832"/>
            <a:ext cx="6667940" cy="4762814"/>
          </a:xfrm>
          <a:prstGeom prst="rect">
            <a:avLst/>
          </a:prstGeom>
        </p:spPr>
      </p:pic>
    </p:spTree>
    <p:extLst>
      <p:ext uri="{BB962C8B-B14F-4D97-AF65-F5344CB8AC3E}">
        <p14:creationId xmlns:p14="http://schemas.microsoft.com/office/powerpoint/2010/main" val="333001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Bilinçlenme ve Tutum Önemli!</a:t>
            </a:r>
          </a:p>
        </p:txBody>
      </p:sp>
      <p:sp>
        <p:nvSpPr>
          <p:cNvPr id="3" name="Rectangle 5"/>
          <p:cNvSpPr txBox="1">
            <a:spLocks noChangeArrowheads="1"/>
          </p:cNvSpPr>
          <p:nvPr/>
        </p:nvSpPr>
        <p:spPr bwMode="auto">
          <a:xfrm>
            <a:off x="594046" y="1988840"/>
            <a:ext cx="8605838" cy="3816424"/>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Tüketicilerin günlük yaşamlarındaki tek kaçış noktaları, sığınakları, barınma ihtiyaçlarını karşıladıkları konutları satın alırken,</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Girişimcilerin yaptıkları işin niteliğine göre işyerlerini kiralar veya satın alırken,</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Gayrimenkulün yeri, konumu, manzarası, çevresi kadar depremsellik, statik, ses ve ısı izolasyonu açısından da değerlendirmelerini yapmaları gerekmektedir. </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Bu tutum konut üreticilerini yönlendirecektir.</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53451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a:xfrm>
            <a:off x="3079850" y="1010444"/>
            <a:ext cx="5615979" cy="1500188"/>
          </a:xfrm>
          <a:prstGeom prst="rect">
            <a:avLst/>
          </a:prstGeom>
        </p:spPr>
        <p:txBody>
          <a:bodyPr vert="horz" lIns="91440" tIns="45720" rIns="91440" bIns="45720" rtlCol="0">
            <a:normAutofit fontScale="85000" lnSpcReduction="20000"/>
          </a:bodyPr>
          <a:lstStyle/>
          <a:p>
            <a:pPr marL="365760" marR="0" lvl="0" indent="-256032" defTabSz="457200" eaLnBrk="1" fontAlgn="auto" latinLnBrk="0" hangingPunct="1">
              <a:lnSpc>
                <a:spcPct val="100000"/>
              </a:lnSpc>
              <a:spcBef>
                <a:spcPct val="20000"/>
              </a:spcBef>
              <a:spcAft>
                <a:spcPts val="0"/>
              </a:spcAft>
              <a:buClr>
                <a:srgbClr val="9BBB59"/>
              </a:buClr>
              <a:buSzTx/>
              <a:buFont typeface="Georgia"/>
              <a:buChar char="•"/>
              <a:tabLst/>
              <a:defRPr/>
            </a:pPr>
            <a:endParaRPr kumimoji="0" lang="tr-TR" sz="4600" b="1" i="0" u="none" strike="noStrike" kern="0" cap="none" spc="0" normalizeH="0" baseline="0" noProof="0" dirty="0">
              <a:ln>
                <a:noFill/>
              </a:ln>
              <a:solidFill>
                <a:prstClr val="black"/>
              </a:solidFill>
              <a:effectLst/>
              <a:uLnTx/>
              <a:uFillTx/>
              <a:latin typeface="Calibri"/>
            </a:endParaRPr>
          </a:p>
          <a:p>
            <a:pPr marL="365760" marR="0" lvl="0" indent="-256032" defTabSz="457200" eaLnBrk="1" fontAlgn="auto" latinLnBrk="0" hangingPunct="1">
              <a:lnSpc>
                <a:spcPct val="100000"/>
              </a:lnSpc>
              <a:spcBef>
                <a:spcPct val="20000"/>
              </a:spcBef>
              <a:spcAft>
                <a:spcPts val="0"/>
              </a:spcAft>
              <a:buClr>
                <a:srgbClr val="9BBB59"/>
              </a:buClr>
              <a:buSzTx/>
              <a:buFontTx/>
              <a:buNone/>
              <a:tabLst/>
              <a:defRPr/>
            </a:pPr>
            <a:r>
              <a:rPr kumimoji="0" lang="tr-TR" sz="6800" b="1" i="0" u="none" strike="noStrike" kern="0" cap="none" spc="0" normalizeH="0" baseline="0" noProof="0" dirty="0">
                <a:ln>
                  <a:noFill/>
                </a:ln>
                <a:solidFill>
                  <a:prstClr val="black"/>
                </a:solidFill>
                <a:effectLst/>
                <a:uLnTx/>
                <a:uFillTx/>
                <a:latin typeface="Calibri"/>
              </a:rPr>
              <a:t>TEŞEKKÜRLER…</a:t>
            </a:r>
          </a:p>
        </p:txBody>
      </p:sp>
      <p:sp>
        <p:nvSpPr>
          <p:cNvPr id="5" name="Rectangle 5"/>
          <p:cNvSpPr txBox="1">
            <a:spLocks noChangeArrowheads="1"/>
          </p:cNvSpPr>
          <p:nvPr/>
        </p:nvSpPr>
        <p:spPr bwMode="auto">
          <a:xfrm>
            <a:off x="630237" y="3068638"/>
            <a:ext cx="8605838" cy="302260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İşletme Mühendisi (İTÜ)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Emlak ve Emlak Yönetimi (İAÜ)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İş Güvenliği Uzmanı (A)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SİYODER Başkanı </a:t>
            </a:r>
            <a:r>
              <a:rPr kumimoji="0" lang="tr-TR" sz="2600" b="0" i="0" u="none" strike="noStrike" kern="0" cap="none" spc="0" normalizeH="0" baseline="0" noProof="0" dirty="0">
                <a:ln>
                  <a:noFill/>
                </a:ln>
                <a:solidFill>
                  <a:srgbClr val="002060"/>
                </a:solidFill>
                <a:effectLst/>
                <a:uLnTx/>
                <a:uFillTx/>
                <a:latin typeface="Calibri"/>
              </a:rPr>
              <a:t>www.</a:t>
            </a:r>
            <a:r>
              <a:rPr kumimoji="0" lang="tr-TR" sz="2600" b="0" i="0" u="none" strike="noStrike" kern="0" cap="none" spc="0" normalizeH="0" baseline="0" noProof="0" dirty="0" err="1">
                <a:ln>
                  <a:noFill/>
                </a:ln>
                <a:solidFill>
                  <a:srgbClr val="002060"/>
                </a:solidFill>
                <a:effectLst/>
                <a:uLnTx/>
                <a:uFillTx/>
                <a:latin typeface="Calibri"/>
              </a:rPr>
              <a:t>siyoder</a:t>
            </a:r>
            <a:r>
              <a:rPr kumimoji="0" lang="tr-TR" sz="2600" b="0" i="0" u="none" strike="noStrike" kern="0" cap="none" spc="0" normalizeH="0" baseline="0" noProof="0" dirty="0">
                <a:ln>
                  <a:noFill/>
                </a:ln>
                <a:solidFill>
                  <a:srgbClr val="002060"/>
                </a:solidFill>
                <a:effectLst/>
                <a:uLnTx/>
                <a:uFillTx/>
                <a:latin typeface="Calibri"/>
              </a:rPr>
              <a:t>.org</a:t>
            </a:r>
            <a:r>
              <a:rPr kumimoji="0" lang="tr-TR" sz="2600" b="0" i="0" u="none" strike="noStrike" kern="0" cap="none" spc="0" normalizeH="0" baseline="0" noProof="0" dirty="0">
                <a:ln>
                  <a:noFill/>
                </a:ln>
                <a:solidFill>
                  <a:prstClr val="black"/>
                </a:solidFill>
                <a:effectLst/>
                <a:uLnTx/>
                <a:uFillTx/>
                <a:latin typeface="Calibri"/>
              </a:rPr>
              <a:t>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err="1">
                <a:ln>
                  <a:noFill/>
                </a:ln>
                <a:solidFill>
                  <a:prstClr val="black"/>
                </a:solidFill>
                <a:effectLst/>
                <a:uLnTx/>
                <a:uFillTx/>
                <a:latin typeface="Calibri"/>
              </a:rPr>
              <a:t>KatMulkiyeti</a:t>
            </a:r>
            <a:r>
              <a:rPr kumimoji="0" lang="tr-TR" sz="2600" b="0" i="0" u="none" strike="noStrike" kern="0" cap="none" spc="0" normalizeH="0" baseline="0" noProof="0" dirty="0">
                <a:ln>
                  <a:noFill/>
                </a:ln>
                <a:solidFill>
                  <a:prstClr val="black"/>
                </a:solidFill>
                <a:effectLst/>
                <a:uLnTx/>
                <a:uFillTx/>
                <a:latin typeface="Calibri"/>
              </a:rPr>
              <a:t>.Com Baş Yazarı </a:t>
            </a:r>
            <a:r>
              <a:rPr kumimoji="0" lang="tr-TR" sz="2600" b="0" i="0" u="none" strike="noStrike" kern="0" cap="none" spc="0" normalizeH="0" baseline="0" noProof="0" dirty="0">
                <a:ln>
                  <a:noFill/>
                </a:ln>
                <a:solidFill>
                  <a:srgbClr val="E2001A"/>
                </a:solidFill>
                <a:effectLst/>
                <a:uLnTx/>
                <a:uFillTx/>
                <a:latin typeface="Calibri"/>
              </a:rPr>
              <a:t>www.</a:t>
            </a:r>
            <a:r>
              <a:rPr kumimoji="0" lang="tr-TR" sz="2600" b="0" i="0" u="none" strike="noStrike" kern="0" cap="none" spc="0" normalizeH="0" baseline="0" noProof="0" dirty="0" err="1">
                <a:ln>
                  <a:noFill/>
                </a:ln>
                <a:solidFill>
                  <a:srgbClr val="E2001A"/>
                </a:solidFill>
                <a:effectLst/>
                <a:uLnTx/>
                <a:uFillTx/>
                <a:latin typeface="Calibri"/>
              </a:rPr>
              <a:t>KatMulkiyeti</a:t>
            </a:r>
            <a:r>
              <a:rPr kumimoji="0" lang="tr-TR" sz="2600" b="0" i="0" u="none" strike="noStrike" kern="0" cap="none" spc="0" normalizeH="0" baseline="0" noProof="0" dirty="0">
                <a:ln>
                  <a:noFill/>
                </a:ln>
                <a:solidFill>
                  <a:srgbClr val="E2001A"/>
                </a:solidFill>
                <a:effectLst/>
                <a:uLnTx/>
                <a:uFillTx/>
                <a:latin typeface="Calibri"/>
              </a:rPr>
              <a:t>.Com</a:t>
            </a:r>
            <a:r>
              <a:rPr kumimoji="0" lang="tr-TR" sz="2600" b="0" i="0" u="none" strike="noStrike" kern="0" cap="none" spc="0" normalizeH="0" baseline="0" noProof="0" dirty="0">
                <a:ln>
                  <a:noFill/>
                </a:ln>
                <a:solidFill>
                  <a:srgbClr val="FF0000"/>
                </a:solidFill>
                <a:effectLst/>
                <a:uLnTx/>
                <a:uFillTx/>
                <a:latin typeface="Calibri"/>
              </a:rPr>
              <a:t> </a:t>
            </a:r>
            <a:r>
              <a:rPr kumimoji="0" lang="tr-TR" sz="2600" b="0" i="0" u="none" strike="noStrike" kern="0" cap="none" spc="0" normalizeH="0" baseline="0" noProof="0" dirty="0">
                <a:ln>
                  <a:noFill/>
                </a:ln>
                <a:solidFill>
                  <a:prstClr val="black"/>
                </a:solidFill>
                <a:effectLst/>
                <a:uLnTx/>
                <a:uFillTx/>
                <a:latin typeface="Calibri"/>
              </a:rPr>
              <a:t> - </a:t>
            </a:r>
          </a:p>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prstClr val="black"/>
                </a:solidFill>
                <a:effectLst/>
                <a:uLnTx/>
                <a:uFillTx/>
                <a:latin typeface="Calibri"/>
              </a:rPr>
              <a:t>İstanbul Adli Yargı İlk Derece Mahkemesi Bilirkişisi - </a:t>
            </a:r>
            <a:r>
              <a:rPr kumimoji="0" lang="tr-TR" sz="2000" b="0" i="0" u="none" strike="noStrike" kern="0" cap="none" spc="0" normalizeH="0" baseline="0" noProof="0" dirty="0">
                <a:ln>
                  <a:noFill/>
                </a:ln>
                <a:solidFill>
                  <a:prstClr val="black"/>
                </a:solidFill>
                <a:effectLst/>
                <a:uLnTx/>
                <a:uFillTx/>
                <a:latin typeface="Calibri"/>
              </a:rPr>
              <a:t>Bina Yöneticiliği, Kat Mülkiyeti, Emlak Yönetimi, İş Güvenliği Uzmanlığı ( A ) </a:t>
            </a:r>
          </a:p>
        </p:txBody>
      </p:sp>
      <p:sp>
        <p:nvSpPr>
          <p:cNvPr id="6" name="Rectangle 3"/>
          <p:cNvSpPr txBox="1">
            <a:spLocks/>
          </p:cNvSpPr>
          <p:nvPr/>
        </p:nvSpPr>
        <p:spPr bwMode="auto">
          <a:xfrm>
            <a:off x="847725" y="1916832"/>
            <a:ext cx="8229600" cy="1212850"/>
          </a:xfrm>
          <a:prstGeom prst="rect">
            <a:avLst/>
          </a:prstGeom>
          <a:noFill/>
          <a:ln w="9525">
            <a:noFill/>
            <a:miter lim="800000"/>
            <a:headEnd/>
            <a:tailEnd/>
          </a:ln>
        </p:spPr>
        <p:txBody>
          <a:bodyPr>
            <a:normAutofit fontScale="62500" lnSpcReduction="20000"/>
          </a:bodyPr>
          <a:lstStyle/>
          <a:p>
            <a:pPr marL="365760" marR="0" lvl="0" indent="-256032" defTabSz="457200" eaLnBrk="1" fontAlgn="auto" latinLnBrk="0" hangingPunct="1">
              <a:lnSpc>
                <a:spcPct val="100000"/>
              </a:lnSpc>
              <a:spcBef>
                <a:spcPts val="300"/>
              </a:spcBef>
              <a:spcAft>
                <a:spcPts val="0"/>
              </a:spcAft>
              <a:buClr>
                <a:srgbClr val="9BBB59"/>
              </a:buClr>
              <a:buSzTx/>
              <a:buFont typeface="Georgia"/>
              <a:buChar char="•"/>
              <a:tabLst/>
              <a:defRPr/>
            </a:pPr>
            <a:endParaRPr kumimoji="0" lang="tr-TR" sz="4600" b="1" i="0" u="none" strike="noStrike" kern="0" cap="none" spc="0" normalizeH="0" baseline="0" noProof="0" dirty="0">
              <a:ln>
                <a:noFill/>
              </a:ln>
              <a:solidFill>
                <a:prstClr val="black"/>
              </a:solidFill>
              <a:effectLst/>
              <a:uLnTx/>
              <a:uFillTx/>
              <a:latin typeface="Calibri"/>
            </a:endParaRPr>
          </a:p>
          <a:p>
            <a:pPr marL="365760" marR="0" lvl="0" indent="-256032" defTabSz="457200" eaLnBrk="1" fontAlgn="auto" latinLnBrk="0" hangingPunct="1">
              <a:lnSpc>
                <a:spcPct val="100000"/>
              </a:lnSpc>
              <a:spcBef>
                <a:spcPts val="300"/>
              </a:spcBef>
              <a:spcAft>
                <a:spcPts val="0"/>
              </a:spcAft>
              <a:buClr>
                <a:srgbClr val="9BBB59"/>
              </a:buClr>
              <a:buSzTx/>
              <a:buFontTx/>
              <a:buNone/>
              <a:tabLst/>
              <a:defRPr/>
            </a:pPr>
            <a:r>
              <a:rPr kumimoji="0" lang="tr-TR" sz="4300" b="1" i="0" u="none" strike="noStrike" kern="0" cap="none" spc="0" normalizeH="0" baseline="0" noProof="0" dirty="0">
                <a:ln>
                  <a:noFill/>
                </a:ln>
                <a:solidFill>
                  <a:prstClr val="black"/>
                </a:solidFill>
                <a:effectLst/>
                <a:uLnTx/>
                <a:uFillTx/>
                <a:latin typeface="Calibri"/>
              </a:rPr>
              <a:t>Ozan ÖZEN</a:t>
            </a:r>
          </a:p>
          <a:p>
            <a:pPr marL="365760" marR="0" lvl="0" indent="-256032" defTabSz="457200" eaLnBrk="1" fontAlgn="auto" latinLnBrk="0" hangingPunct="1">
              <a:lnSpc>
                <a:spcPct val="100000"/>
              </a:lnSpc>
              <a:spcBef>
                <a:spcPts val="300"/>
              </a:spcBef>
              <a:spcAft>
                <a:spcPts val="0"/>
              </a:spcAft>
              <a:buClr>
                <a:srgbClr val="9BBB59"/>
              </a:buClr>
              <a:buSzTx/>
              <a:buFontTx/>
              <a:buNone/>
              <a:tabLst/>
              <a:defRPr/>
            </a:pPr>
            <a:r>
              <a:rPr kumimoji="0" lang="tr-TR" sz="4300" b="1" i="0" u="none" strike="noStrike" kern="0" cap="none" spc="0" normalizeH="0" baseline="0" noProof="0" dirty="0">
                <a:ln>
                  <a:noFill/>
                </a:ln>
                <a:solidFill>
                  <a:prstClr val="black"/>
                </a:solidFill>
                <a:effectLst/>
                <a:uLnTx/>
                <a:uFillTx/>
                <a:latin typeface="Calibri"/>
              </a:rPr>
              <a:t>ozan@</a:t>
            </a:r>
            <a:r>
              <a:rPr kumimoji="0" lang="tr-TR" sz="4300" b="1" i="0" u="none" strike="noStrike" kern="0" cap="none" spc="0" normalizeH="0" baseline="0" noProof="0" dirty="0" err="1">
                <a:ln>
                  <a:noFill/>
                </a:ln>
                <a:solidFill>
                  <a:prstClr val="black"/>
                </a:solidFill>
                <a:effectLst/>
                <a:uLnTx/>
                <a:uFillTx/>
                <a:latin typeface="Calibri"/>
              </a:rPr>
              <a:t>ozanozen</a:t>
            </a:r>
            <a:r>
              <a:rPr kumimoji="0" lang="tr-TR" sz="4300" b="1" i="0" u="none" strike="noStrike" kern="0" cap="none" spc="0" normalizeH="0" baseline="0" noProof="0" dirty="0">
                <a:ln>
                  <a:noFill/>
                </a:ln>
                <a:solidFill>
                  <a:prstClr val="black"/>
                </a:solidFill>
                <a:effectLst/>
                <a:uLnTx/>
                <a:uFillTx/>
                <a:latin typeface="Calibri"/>
              </a:rPr>
              <a:t>.com</a:t>
            </a:r>
          </a:p>
        </p:txBody>
      </p:sp>
    </p:spTree>
    <p:extLst>
      <p:ext uri="{BB962C8B-B14F-4D97-AF65-F5344CB8AC3E}">
        <p14:creationId xmlns:p14="http://schemas.microsoft.com/office/powerpoint/2010/main" val="2770710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3340833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Binada Oluşabilecek Bina Kaynaklı Gürültü Sorunları</a:t>
            </a:r>
          </a:p>
        </p:txBody>
      </p:sp>
      <p:sp>
        <p:nvSpPr>
          <p:cNvPr id="3" name="Rectangle 5"/>
          <p:cNvSpPr txBox="1">
            <a:spLocks noChangeArrowheads="1"/>
          </p:cNvSpPr>
          <p:nvPr/>
        </p:nvSpPr>
        <p:spPr bwMode="auto">
          <a:xfrm>
            <a:off x="594046" y="2276872"/>
            <a:ext cx="8605838" cy="4104456"/>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0" i="0" u="none" strike="noStrike" kern="0" cap="none" spc="0" normalizeH="0" baseline="0" noProof="0" dirty="0">
                <a:ln>
                  <a:noFill/>
                </a:ln>
                <a:solidFill>
                  <a:srgbClr val="4F81BD"/>
                </a:solidFill>
                <a:effectLst/>
                <a:uLnTx/>
                <a:uFillTx/>
                <a:latin typeface="Calibri"/>
              </a:rPr>
              <a:t>Bina imalatı öncesinde projelendirilen ,imal edilen , ancak  ses yalıtımı olmaması sebebi ile şikayet kaynağı olan teçhizatlar</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Vanalar, </a:t>
            </a:r>
            <a:r>
              <a:rPr kumimoji="0" lang="tr-TR" sz="2600" b="0" i="0" u="none" strike="noStrike" kern="0" cap="none" spc="0" normalizeH="0" baseline="0" noProof="0" dirty="0" err="1">
                <a:ln>
                  <a:noFill/>
                </a:ln>
                <a:solidFill>
                  <a:prstClr val="black"/>
                </a:solidFill>
                <a:effectLst/>
                <a:uLnTx/>
                <a:uFillTx/>
                <a:latin typeface="Calibri"/>
              </a:rPr>
              <a:t>Valfler</a:t>
            </a:r>
            <a:endParaRPr kumimoji="0" lang="tr-TR" sz="2600" b="0" i="0" u="none" strike="noStrike" kern="0" cap="none" spc="0" normalizeH="0" baseline="0" noProof="0" dirty="0">
              <a:ln>
                <a:noFill/>
              </a:ln>
              <a:solidFill>
                <a:prstClr val="black"/>
              </a:solidFill>
              <a:effectLst/>
              <a:uLnTx/>
              <a:uFillTx/>
              <a:latin typeface="Calibri"/>
            </a:endParaRP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Radyatörler</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Klima Santralleri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err="1">
                <a:ln>
                  <a:noFill/>
                </a:ln>
                <a:solidFill>
                  <a:prstClr val="black"/>
                </a:solidFill>
                <a:effectLst/>
                <a:uLnTx/>
                <a:uFillTx/>
                <a:latin typeface="Calibri"/>
              </a:rPr>
              <a:t>Egzost</a:t>
            </a:r>
            <a:r>
              <a:rPr kumimoji="0" lang="tr-TR" sz="2600" b="0" i="0" u="none" strike="noStrike" kern="0" cap="none" spc="0" normalizeH="0" baseline="0" noProof="0" dirty="0">
                <a:ln>
                  <a:noFill/>
                </a:ln>
                <a:solidFill>
                  <a:prstClr val="black"/>
                </a:solidFill>
                <a:effectLst/>
                <a:uLnTx/>
                <a:uFillTx/>
                <a:latin typeface="Calibri"/>
              </a:rPr>
              <a:t>, Aspiratör Sistemleri, Fanlar</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Bahçe Otomatik Sulama Sistemleri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Havuz Pompaları,Havuz Makine Daireleri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Trafo ( Transformatör) Sesleri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r>
              <a:rPr kumimoji="0" lang="tr-TR" sz="2600" b="0" i="0" u="none" strike="noStrike" kern="0" cap="none" spc="0" normalizeH="0" baseline="0" noProof="0" dirty="0">
                <a:ln>
                  <a:noFill/>
                </a:ln>
                <a:solidFill>
                  <a:prstClr val="black"/>
                </a:solidFill>
                <a:effectLst/>
                <a:uLnTx/>
                <a:uFillTx/>
                <a:latin typeface="Calibri"/>
              </a:rPr>
              <a:t>Çatılar, Çatı Kapıları,Bağımsız Bölüm Zil Sesleri</a:t>
            </a: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a:p>
            <a:pPr marL="365125" marR="0" lvl="0" indent="-255588" defTabSz="457200" eaLnBrk="0" fontAlgn="auto" latinLnBrk="0" hangingPunct="0">
              <a:lnSpc>
                <a:spcPct val="100000"/>
              </a:lnSpc>
              <a:spcBef>
                <a:spcPts val="300"/>
              </a:spcBef>
              <a:spcAft>
                <a:spcPts val="0"/>
              </a:spcAft>
              <a:buClr>
                <a:srgbClr val="A04DA3"/>
              </a:buClr>
              <a:buSzTx/>
              <a:buFont typeface="Arial" pitchFamily="34" charset="0"/>
              <a:buChar char="•"/>
              <a:tabLst/>
              <a:defRPr/>
            </a:pPr>
            <a:endParaRPr kumimoji="0" lang="tr-TR" sz="26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62450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2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B74EB408-F183-4C62-A804-98A940F938E8.JPG"/>
          <p:cNvPicPr>
            <a:picLocks noChangeAspect="1"/>
          </p:cNvPicPr>
          <p:nvPr/>
        </p:nvPicPr>
        <p:blipFill>
          <a:blip r:embed="rId2"/>
          <a:stretch>
            <a:fillRect/>
          </a:stretch>
        </p:blipFill>
        <p:spPr>
          <a:xfrm>
            <a:off x="1279004" y="1556792"/>
            <a:ext cx="7160344" cy="4388568"/>
          </a:xfrm>
          <a:prstGeom prst="rect">
            <a:avLst/>
          </a:prstGeom>
        </p:spPr>
      </p:pic>
    </p:spTree>
    <p:extLst>
      <p:ext uri="{BB962C8B-B14F-4D97-AF65-F5344CB8AC3E}">
        <p14:creationId xmlns:p14="http://schemas.microsoft.com/office/powerpoint/2010/main" val="2022420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12" y="0"/>
            <a:ext cx="9144000" cy="1445178"/>
          </a:xfrm>
          <a:prstGeom prst="rect">
            <a:avLst/>
          </a:prstGeom>
        </p:spPr>
      </p:pic>
      <p:pic>
        <p:nvPicPr>
          <p:cNvPr id="3" name="2 Resim" descr="NzkwMzQzNT-apartman-gurultu-yonetmeligi.jpg"/>
          <p:cNvPicPr>
            <a:picLocks noChangeAspect="1"/>
          </p:cNvPicPr>
          <p:nvPr/>
        </p:nvPicPr>
        <p:blipFill>
          <a:blip r:embed="rId4"/>
          <a:stretch>
            <a:fillRect/>
          </a:stretch>
        </p:blipFill>
        <p:spPr>
          <a:xfrm>
            <a:off x="1206997" y="1774492"/>
            <a:ext cx="7615641" cy="4547801"/>
          </a:xfrm>
          <a:prstGeom prst="rect">
            <a:avLst/>
          </a:prstGeom>
        </p:spPr>
      </p:pic>
      <p:sp>
        <p:nvSpPr>
          <p:cNvPr id="5" name="Rectangle 5"/>
          <p:cNvSpPr txBox="1">
            <a:spLocks noChangeArrowheads="1"/>
          </p:cNvSpPr>
          <p:nvPr/>
        </p:nvSpPr>
        <p:spPr bwMode="auto">
          <a:xfrm>
            <a:off x="379413" y="1268760"/>
            <a:ext cx="9143999" cy="720080"/>
          </a:xfrm>
          <a:prstGeom prst="rect">
            <a:avLst/>
          </a:prstGeom>
          <a:noFill/>
          <a:ln w="6350" cap="flat" algn="ctr">
            <a:noFill/>
            <a:miter lim="800000"/>
            <a:headEnd type="none" w="med" len="med"/>
            <a:tailEnd type="none" w="med" len="med"/>
          </a:ln>
        </p:spPr>
        <p:txBody>
          <a:bodyPr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600" b="1" i="0" u="none" strike="noStrike" kern="0" cap="none" spc="0" normalizeH="0" baseline="0" noProof="0" dirty="0">
                <a:ln>
                  <a:noFill/>
                </a:ln>
                <a:solidFill>
                  <a:srgbClr val="FF0000"/>
                </a:solidFill>
                <a:effectLst/>
                <a:uLnTx/>
                <a:uFillTx/>
                <a:latin typeface="Calibri"/>
              </a:rPr>
              <a:t>Binada Yaşayan Komşular Arasındaki Gürültü Kaynaklı Sorunlar</a:t>
            </a:r>
          </a:p>
        </p:txBody>
      </p:sp>
      <p:sp>
        <p:nvSpPr>
          <p:cNvPr id="10" name="9 Köşeleri Yuvarlanmış Dikdörtgen Belirtme Çizgisi"/>
          <p:cNvSpPr/>
          <p:nvPr/>
        </p:nvSpPr>
        <p:spPr>
          <a:xfrm>
            <a:off x="505172" y="6057292"/>
            <a:ext cx="3006080" cy="684076"/>
          </a:xfrm>
          <a:prstGeom prst="wedgeRoundRectCallout">
            <a:avLst>
              <a:gd name="adj1" fmla="val 43015"/>
              <a:gd name="adj2" fmla="val -107625"/>
              <a:gd name="adj3" fmla="val 1666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a:ln>
                  <a:noFill/>
                </a:ln>
                <a:solidFill>
                  <a:srgbClr val="FF0000"/>
                </a:solidFill>
                <a:effectLst/>
                <a:uLnTx/>
                <a:uFillTx/>
                <a:latin typeface="Calibri"/>
              </a:rPr>
              <a:t>İstirahat , Dinlenme , Uyku</a:t>
            </a:r>
            <a:endParaRPr kumimoji="0" lang="tr-TR" sz="1800" b="0" i="0" u="none" strike="noStrike" kern="0" cap="none" spc="0" normalizeH="0" baseline="0" noProof="0" dirty="0">
              <a:ln>
                <a:noFill/>
              </a:ln>
              <a:solidFill>
                <a:prstClr val="white"/>
              </a:solidFill>
              <a:effectLst/>
              <a:uLnTx/>
              <a:uFillTx/>
              <a:latin typeface="Calibri"/>
            </a:endParaRPr>
          </a:p>
        </p:txBody>
      </p:sp>
      <p:sp>
        <p:nvSpPr>
          <p:cNvPr id="11" name="10 Köşeleri Yuvarlanmış Dikdörtgen Belirtme Çizgisi"/>
          <p:cNvSpPr/>
          <p:nvPr/>
        </p:nvSpPr>
        <p:spPr>
          <a:xfrm>
            <a:off x="505172" y="2060848"/>
            <a:ext cx="3006080" cy="360040"/>
          </a:xfrm>
          <a:prstGeom prst="wedgeRoundRectCallout">
            <a:avLst>
              <a:gd name="adj1" fmla="val 15373"/>
              <a:gd name="adj2" fmla="val 247612"/>
              <a:gd name="adj3" fmla="val 1666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000" b="1" i="0" u="none" strike="noStrike" kern="0" cap="none" spc="0" normalizeH="0" baseline="0" noProof="0" dirty="0">
                <a:ln>
                  <a:noFill/>
                </a:ln>
                <a:solidFill>
                  <a:srgbClr val="FF0000"/>
                </a:solidFill>
                <a:effectLst/>
                <a:uLnTx/>
                <a:uFillTx/>
                <a:latin typeface="Calibri"/>
              </a:rPr>
              <a:t>Çocuk Sesleri ,Oyunları</a:t>
            </a:r>
          </a:p>
        </p:txBody>
      </p:sp>
      <p:sp>
        <p:nvSpPr>
          <p:cNvPr id="12" name="11 Köşeleri Yuvarlanmış Dikdörtgen Belirtme Çizgisi"/>
          <p:cNvSpPr/>
          <p:nvPr/>
        </p:nvSpPr>
        <p:spPr>
          <a:xfrm>
            <a:off x="3889548" y="2447891"/>
            <a:ext cx="2358008" cy="342038"/>
          </a:xfrm>
          <a:prstGeom prst="wedgeRoundRectCallout">
            <a:avLst>
              <a:gd name="adj1" fmla="val -224"/>
              <a:gd name="adj2" fmla="val 192120"/>
              <a:gd name="adj3" fmla="val 1666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000" b="1" i="0" u="none" strike="noStrike" kern="0" cap="none" spc="0" normalizeH="0" baseline="0" noProof="0" dirty="0">
                <a:ln>
                  <a:noFill/>
                </a:ln>
                <a:solidFill>
                  <a:srgbClr val="FF0000"/>
                </a:solidFill>
                <a:effectLst/>
                <a:uLnTx/>
                <a:uFillTx/>
                <a:latin typeface="Calibri"/>
              </a:rPr>
              <a:t>Ev İçi Faaliyetler</a:t>
            </a:r>
          </a:p>
        </p:txBody>
      </p:sp>
      <p:sp>
        <p:nvSpPr>
          <p:cNvPr id="13" name="12 Köşeleri Yuvarlanmış Dikdörtgen Belirtme Çizgisi"/>
          <p:cNvSpPr/>
          <p:nvPr/>
        </p:nvSpPr>
        <p:spPr>
          <a:xfrm>
            <a:off x="6895628" y="1988840"/>
            <a:ext cx="2358008" cy="342038"/>
          </a:xfrm>
          <a:prstGeom prst="wedgeRoundRectCallout">
            <a:avLst>
              <a:gd name="adj1" fmla="val -21963"/>
              <a:gd name="adj2" fmla="val 309587"/>
              <a:gd name="adj3" fmla="val 1666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000" b="1" i="0" u="none" strike="noStrike" kern="0" cap="none" spc="0" normalizeH="0" baseline="0" noProof="0" dirty="0">
                <a:ln>
                  <a:noFill/>
                </a:ln>
                <a:solidFill>
                  <a:srgbClr val="FF0000"/>
                </a:solidFill>
                <a:effectLst/>
                <a:uLnTx/>
                <a:uFillTx/>
                <a:latin typeface="Calibri"/>
              </a:rPr>
              <a:t>TV, Ses Cihazları</a:t>
            </a:r>
          </a:p>
        </p:txBody>
      </p:sp>
      <p:sp>
        <p:nvSpPr>
          <p:cNvPr id="14" name="13 Köşeleri Yuvarlanmış Dikdörtgen Belirtme Çizgisi"/>
          <p:cNvSpPr/>
          <p:nvPr/>
        </p:nvSpPr>
        <p:spPr>
          <a:xfrm>
            <a:off x="6193806" y="6021288"/>
            <a:ext cx="3150095" cy="720080"/>
          </a:xfrm>
          <a:prstGeom prst="wedgeRoundRectCallout">
            <a:avLst>
              <a:gd name="adj1" fmla="val -1735"/>
              <a:gd name="adj2" fmla="val -79979"/>
              <a:gd name="adj3" fmla="val 1666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000" b="1" i="0" u="none" strike="noStrike" kern="0" cap="none" spc="0" normalizeH="0" baseline="0" noProof="0" dirty="0">
                <a:ln>
                  <a:noFill/>
                </a:ln>
                <a:solidFill>
                  <a:srgbClr val="FF0000"/>
                </a:solidFill>
                <a:effectLst/>
                <a:uLnTx/>
                <a:uFillTx/>
                <a:latin typeface="Calibri"/>
              </a:rPr>
              <a:t>Dikkat Gerektiren Çalışma Zamanları</a:t>
            </a:r>
          </a:p>
        </p:txBody>
      </p:sp>
      <p:sp>
        <p:nvSpPr>
          <p:cNvPr id="15" name="14 Köşeleri Yuvarlanmış Dikdörtgen Belirtme Çizgisi"/>
          <p:cNvSpPr/>
          <p:nvPr/>
        </p:nvSpPr>
        <p:spPr>
          <a:xfrm>
            <a:off x="3943300" y="6021288"/>
            <a:ext cx="2141982" cy="720080"/>
          </a:xfrm>
          <a:prstGeom prst="wedgeRoundRectCallout">
            <a:avLst>
              <a:gd name="adj1" fmla="val -1735"/>
              <a:gd name="adj2" fmla="val -79979"/>
              <a:gd name="adj3" fmla="val 1666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365125" marR="0" lvl="0" indent="-255588" defTabSz="457200" eaLnBrk="0" fontAlgn="auto" latinLnBrk="0" hangingPunct="0">
              <a:lnSpc>
                <a:spcPct val="100000"/>
              </a:lnSpc>
              <a:spcBef>
                <a:spcPts val="300"/>
              </a:spcBef>
              <a:spcAft>
                <a:spcPts val="0"/>
              </a:spcAft>
              <a:buClr>
                <a:srgbClr val="A04DA3"/>
              </a:buClr>
              <a:buSzTx/>
              <a:buFontTx/>
              <a:buNone/>
              <a:tabLst/>
              <a:defRPr/>
            </a:pPr>
            <a:r>
              <a:rPr kumimoji="0" lang="tr-TR" sz="2000" b="1" i="0" u="none" strike="noStrike" kern="0" cap="none" spc="0" normalizeH="0" baseline="0" noProof="0" dirty="0">
                <a:ln>
                  <a:noFill/>
                </a:ln>
                <a:solidFill>
                  <a:srgbClr val="FF0000"/>
                </a:solidFill>
                <a:effectLst/>
                <a:uLnTx/>
                <a:uFillTx/>
                <a:latin typeface="Calibri"/>
              </a:rPr>
              <a:t>Ev İçi Tamir İşleri</a:t>
            </a:r>
          </a:p>
        </p:txBody>
      </p:sp>
    </p:spTree>
    <p:extLst>
      <p:ext uri="{BB962C8B-B14F-4D97-AF65-F5344CB8AC3E}">
        <p14:creationId xmlns:p14="http://schemas.microsoft.com/office/powerpoint/2010/main" val="134587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fade">
                                      <p:cBhvr>
                                        <p:cTn id="17" dur="2000"/>
                                        <p:tgtEl>
                                          <p:spTgt spid="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20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bg/>
                                          </p:spTgt>
                                        </p:tgtEl>
                                        <p:attrNameLst>
                                          <p:attrName>style.visibility</p:attrName>
                                        </p:attrNameLst>
                                      </p:cBhvr>
                                      <p:to>
                                        <p:strVal val="visible"/>
                                      </p:to>
                                    </p:set>
                                    <p:animEffect transition="in" filter="box(in)">
                                      <p:cBhvr>
                                        <p:cTn id="27" dur="500"/>
                                        <p:tgtEl>
                                          <p:spTgt spid="11">
                                            <p:bg/>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box(i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4">
                                            <p:bg/>
                                          </p:spTgt>
                                        </p:tgtEl>
                                        <p:attrNameLst>
                                          <p:attrName>style.visibility</p:attrName>
                                        </p:attrNameLst>
                                      </p:cBhvr>
                                      <p:to>
                                        <p:strVal val="visible"/>
                                      </p:to>
                                    </p:set>
                                    <p:animEffect transition="in" filter="box(in)">
                                      <p:cBhvr>
                                        <p:cTn id="35" dur="500"/>
                                        <p:tgtEl>
                                          <p:spTgt spid="14">
                                            <p:bg/>
                                          </p:spTgt>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box(in)">
                                      <p:cBhvr>
                                        <p:cTn id="38" dur="5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box(in)">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ox(in)">
                                      <p:cBhvr>
                                        <p:cTn id="48" dur="500"/>
                                        <p:tgtEl>
                                          <p:spTgt spid="1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2">
                                            <p:bg/>
                                          </p:spTgt>
                                        </p:tgtEl>
                                        <p:attrNameLst>
                                          <p:attrName>style.visibility</p:attrName>
                                        </p:attrNameLst>
                                      </p:cBhvr>
                                      <p:to>
                                        <p:strVal val="visible"/>
                                      </p:to>
                                    </p:set>
                                    <p:animEffect transition="in" filter="box(in)">
                                      <p:cBhvr>
                                        <p:cTn id="53" dur="500"/>
                                        <p:tgtEl>
                                          <p:spTgt spid="12">
                                            <p:bg/>
                                          </p:spTgt>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box(in)">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nodeType="click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Effect transition="in" filter="box(in)">
                                      <p:cBhvr>
                                        <p:cTn id="61" dur="500"/>
                                        <p:tgtEl>
                                          <p:spTgt spid="1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5">
                                            <p:bg/>
                                          </p:spTgt>
                                        </p:tgtEl>
                                        <p:attrNameLst>
                                          <p:attrName>style.visibility</p:attrName>
                                        </p:attrNameLst>
                                      </p:cBhvr>
                                      <p:to>
                                        <p:strVal val="visible"/>
                                      </p:to>
                                    </p:set>
                                    <p:animEffect transition="in" filter="box(in)">
                                      <p:cBhvr>
                                        <p:cTn id="66" dur="500"/>
                                        <p:tgtEl>
                                          <p:spTgt spid="15">
                                            <p:bg/>
                                          </p:spTgt>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ox(in)">
                                      <p:cBhvr>
                                        <p:cTn id="69" dur="500"/>
                                        <p:tgtEl>
                                          <p:spTgt spid="1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nodeType="clickEffect">
                                  <p:stCondLst>
                                    <p:cond delay="0"/>
                                  </p:stCondLst>
                                  <p:childTnLst>
                                    <p:set>
                                      <p:cBhvr>
                                        <p:cTn id="73" dur="1" fill="hold">
                                          <p:stCondLst>
                                            <p:cond delay="0"/>
                                          </p:stCondLst>
                                        </p:cTn>
                                        <p:tgtEl>
                                          <p:spTgt spid="15">
                                            <p:txEl>
                                              <p:pRg st="0" end="0"/>
                                            </p:txEl>
                                          </p:spTgt>
                                        </p:tgtEl>
                                        <p:attrNameLst>
                                          <p:attrName>style.visibility</p:attrName>
                                        </p:attrNameLst>
                                      </p:cBhvr>
                                      <p:to>
                                        <p:strVal val="visible"/>
                                      </p:to>
                                    </p:set>
                                    <p:animEffect transition="in" filter="box(in)">
                                      <p:cBhvr>
                                        <p:cTn id="74" dur="500"/>
                                        <p:tgtEl>
                                          <p:spTgt spid="15">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13">
                                            <p:bg/>
                                          </p:spTgt>
                                        </p:tgtEl>
                                        <p:attrNameLst>
                                          <p:attrName>style.visibility</p:attrName>
                                        </p:attrNameLst>
                                      </p:cBhvr>
                                      <p:to>
                                        <p:strVal val="visible"/>
                                      </p:to>
                                    </p:set>
                                    <p:animEffect transition="in" filter="box(in)">
                                      <p:cBhvr>
                                        <p:cTn id="79" dur="500"/>
                                        <p:tgtEl>
                                          <p:spTgt spid="13">
                                            <p:bg/>
                                          </p:spTgt>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13">
                                            <p:txEl>
                                              <p:pRg st="0" end="0"/>
                                            </p:txEl>
                                          </p:spTgt>
                                        </p:tgtEl>
                                        <p:attrNameLst>
                                          <p:attrName>style.visibility</p:attrName>
                                        </p:attrNameLst>
                                      </p:cBhvr>
                                      <p:to>
                                        <p:strVal val="visible"/>
                                      </p:to>
                                    </p:set>
                                    <p:animEffect transition="in" filter="box(in)">
                                      <p:cBhvr>
                                        <p:cTn id="82" dur="500"/>
                                        <p:tgtEl>
                                          <p:spTgt spid="13">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13">
                                            <p:txEl>
                                              <p:pRg st="0" end="0"/>
                                            </p:txEl>
                                          </p:spTgt>
                                        </p:tgtEl>
                                        <p:attrNameLst>
                                          <p:attrName>style.visibility</p:attrName>
                                        </p:attrNameLst>
                                      </p:cBhvr>
                                      <p:to>
                                        <p:strVal val="visible"/>
                                      </p:to>
                                    </p:set>
                                    <p:animEffect transition="in" filter="box(in)">
                                      <p:cBhvr>
                                        <p:cTn id="8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uiExpand="1" build="p" animBg="1"/>
      <p:bldP spid="11" grpId="0" build="allAtOnce" animBg="1"/>
      <p:bldP spid="12" grpId="0" build="allAtOnce" animBg="1"/>
      <p:bldP spid="13" grpId="0" build="allAtOnce" animBg="1"/>
      <p:bldP spid="14" grpId="0" build="allAtOnce" animBg="1"/>
      <p:bldP spid="15" grpId="0" build="allAtOnce"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3920</Words>
  <Application>Microsoft Office PowerPoint</Application>
  <PresentationFormat>Custom</PresentationFormat>
  <Paragraphs>281</Paragraphs>
  <Slides>68</Slides>
  <Notes>2</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68</vt:i4>
      </vt:variant>
    </vt:vector>
  </HeadingPairs>
  <TitlesOfParts>
    <vt:vector size="73" baseType="lpstr">
      <vt:lpstr>Arial</vt:lpstr>
      <vt:lpstr>Calibri</vt:lpstr>
      <vt:lpstr>Georgia</vt:lpstr>
      <vt:lpstr>Office Theme</vt:lpstr>
      <vt:lpstr>1_Office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izolasyon dünyası</dc:creator>
  <cp:lastModifiedBy>Burak</cp:lastModifiedBy>
  <cp:revision>27</cp:revision>
  <dcterms:created xsi:type="dcterms:W3CDTF">2006-08-16T00:00:00Z</dcterms:created>
  <dcterms:modified xsi:type="dcterms:W3CDTF">2017-04-27T08:23:33Z</dcterms:modified>
</cp:coreProperties>
</file>