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382" r:id="rId2"/>
    <p:sldId id="265"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79" r:id="rId117"/>
    <p:sldId id="380" r:id="rId118"/>
    <p:sldId id="381" r:id="rId119"/>
  </p:sldIdLst>
  <p:sldSz cx="9902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A5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6" autoAdjust="0"/>
    <p:restoredTop sz="94660"/>
  </p:normalViewPr>
  <p:slideViewPr>
    <p:cSldViewPr>
      <p:cViewPr varScale="1">
        <p:scale>
          <a:sx n="92" d="100"/>
          <a:sy n="92" d="100"/>
        </p:scale>
        <p:origin x="102" y="318"/>
      </p:cViewPr>
      <p:guideLst>
        <p:guide orient="horz" pos="2160"/>
        <p:guide pos="311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AF27DC-2839-4F65-8935-157823D6B4D7}" type="datetimeFigureOut">
              <a:rPr lang="tr-TR" smtClean="0"/>
              <a:t>27.04.2017</a:t>
            </a:fld>
            <a:endParaRPr lang="tr-TR"/>
          </a:p>
        </p:txBody>
      </p:sp>
      <p:sp>
        <p:nvSpPr>
          <p:cNvPr id="4" name="Slide Image Placeholder 3"/>
          <p:cNvSpPr>
            <a:spLocks noGrp="1" noRot="1" noChangeAspect="1"/>
          </p:cNvSpPr>
          <p:nvPr>
            <p:ph type="sldImg" idx="2"/>
          </p:nvPr>
        </p:nvSpPr>
        <p:spPr>
          <a:xfrm>
            <a:off x="954088" y="685800"/>
            <a:ext cx="4949825"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96912D-2EB8-46BA-BB80-5F866F534728}" type="slidenum">
              <a:rPr lang="tr-TR" smtClean="0"/>
              <a:t>‹#›</a:t>
            </a:fld>
            <a:endParaRPr lang="tr-TR"/>
          </a:p>
        </p:txBody>
      </p:sp>
    </p:spTree>
    <p:extLst>
      <p:ext uri="{BB962C8B-B14F-4D97-AF65-F5344CB8AC3E}">
        <p14:creationId xmlns:p14="http://schemas.microsoft.com/office/powerpoint/2010/main" val="255777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27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222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894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2502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7107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3644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216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4856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50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823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531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355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2420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9078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1410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2561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534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6396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706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047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7744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7144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9293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3106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5673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000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974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33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701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3087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548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659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710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0423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253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726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046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3541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7422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130426"/>
            <a:ext cx="8417401" cy="1470025"/>
          </a:xfrm>
        </p:spPr>
        <p:txBody>
          <a:bodyPr/>
          <a:lstStyle/>
          <a:p>
            <a:r>
              <a:rPr lang="en-US"/>
              <a:t>Click to edit Master title style</a:t>
            </a:r>
          </a:p>
        </p:txBody>
      </p:sp>
      <p:sp>
        <p:nvSpPr>
          <p:cNvPr id="3" name="Subtitle 2"/>
          <p:cNvSpPr>
            <a:spLocks noGrp="1"/>
          </p:cNvSpPr>
          <p:nvPr>
            <p:ph type="subTitle" idx="1"/>
          </p:nvPr>
        </p:nvSpPr>
        <p:spPr>
          <a:xfrm>
            <a:off x="1485424" y="3886200"/>
            <a:ext cx="69319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79548" y="274639"/>
            <a:ext cx="22281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141" y="274639"/>
            <a:ext cx="651936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255" y="4406901"/>
            <a:ext cx="84174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255" y="2906713"/>
            <a:ext cx="8417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141"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3936"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141" y="1535113"/>
            <a:ext cx="437546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141" y="2174875"/>
            <a:ext cx="437546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0498" y="1535113"/>
            <a:ext cx="43771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0498" y="2174875"/>
            <a:ext cx="43771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142" y="273050"/>
            <a:ext cx="32579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1730" y="273051"/>
            <a:ext cx="553595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142" y="1435101"/>
            <a:ext cx="32579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023" y="4800600"/>
            <a:ext cx="59416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023" y="612775"/>
            <a:ext cx="59416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023" y="5367338"/>
            <a:ext cx="59416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141" y="274638"/>
            <a:ext cx="89125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141" y="1600201"/>
            <a:ext cx="89125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141" y="6356351"/>
            <a:ext cx="23106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4/27/2017</a:t>
            </a:fld>
            <a:endParaRPr lang="en-US"/>
          </a:p>
        </p:txBody>
      </p:sp>
      <p:sp>
        <p:nvSpPr>
          <p:cNvPr id="5" name="Footer Placeholder 4"/>
          <p:cNvSpPr>
            <a:spLocks noGrp="1"/>
          </p:cNvSpPr>
          <p:nvPr>
            <p:ph type="ftr" sz="quarter" idx="3"/>
          </p:nvPr>
        </p:nvSpPr>
        <p:spPr>
          <a:xfrm>
            <a:off x="3383465" y="6356351"/>
            <a:ext cx="31358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7025" y="6356351"/>
            <a:ext cx="23106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87.jpeg"/></Relationships>
</file>

<file path=ppt/slides/_rels/slide1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91.jpeg"/></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jpeg"/><Relationship Id="rId7"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ttb.org.tr/STED/sted0700/5.html" TargetMode="Externa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3.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jpeg"/><Relationship Id="rId7"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8.gif"/><Relationship Id="rId5" Type="http://schemas.openxmlformats.org/officeDocument/2006/relationships/image" Target="http://serous.med.buffalo.edu/hearing/Pathway.JPG" TargetMode="External"/><Relationship Id="rId4" Type="http://schemas.openxmlformats.org/officeDocument/2006/relationships/image" Target="../media/image67.jpeg"/></Relationships>
</file>

<file path=ppt/slides/_rels/slide83.xml.rels><?xml version="1.0" encoding="UTF-8" standalone="yes"?>
<Relationships xmlns="http://schemas.openxmlformats.org/package/2006/relationships"><Relationship Id="rId3" Type="http://schemas.openxmlformats.org/officeDocument/2006/relationships/image" Target="http://earlab.bu.edu/images/intro/aud_diag.gif" TargetMode="Externa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hyperlink" Target="http://www.animationfactory.com/en/search/close-up.html?&amp;oid=4952243&amp;s=1&amp;sc=1&amp;st=30&amp;q=loud&amp;spage=1&amp;hoid=3901eb8701f6066f85f4a3cd647a522b" TargetMode="Externa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2158211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2 İçerik Yer Tutucusu"/>
          <p:cNvSpPr>
            <a:spLocks noGrp="1"/>
          </p:cNvSpPr>
          <p:nvPr>
            <p:ph sz="quarter" idx="1"/>
          </p:nvPr>
        </p:nvSpPr>
        <p:spPr>
          <a:xfrm>
            <a:off x="2475393" y="1828800"/>
            <a:ext cx="7618040" cy="4573488"/>
          </a:xfrm>
        </p:spPr>
        <p:txBody>
          <a:bodyPr>
            <a:normAutofit fontScale="92500" lnSpcReduction="10000"/>
          </a:bodyPr>
          <a:lstStyle/>
          <a:p>
            <a:r>
              <a:rPr lang="tr-TR" dirty="0"/>
              <a:t>Hormonlar gürültü etkisiyle, kanda yüksek kolesterol yoğunluğunun artması damar hastalıklarının oluşmasına neden olur.</a:t>
            </a:r>
          </a:p>
          <a:p>
            <a:endParaRPr lang="tr-TR" dirty="0"/>
          </a:p>
          <a:p>
            <a:r>
              <a:rPr lang="tr-TR" dirty="0"/>
              <a:t>Gürültünün insanlar üzerinde </a:t>
            </a:r>
          </a:p>
          <a:p>
            <a:pPr lvl="1">
              <a:buFontTx/>
              <a:buChar char="-"/>
            </a:pPr>
            <a:r>
              <a:rPr lang="tr-TR" dirty="0"/>
              <a:t>adrenalin-</a:t>
            </a:r>
            <a:r>
              <a:rPr lang="tr-TR" dirty="0" err="1"/>
              <a:t>noradrenalin</a:t>
            </a:r>
            <a:r>
              <a:rPr lang="tr-TR" dirty="0"/>
              <a:t> dengesizliğine, </a:t>
            </a:r>
          </a:p>
          <a:p>
            <a:pPr lvl="1">
              <a:buFontTx/>
              <a:buChar char="-"/>
            </a:pPr>
            <a:r>
              <a:rPr lang="tr-TR" dirty="0"/>
              <a:t>hipertansiyona</a:t>
            </a:r>
          </a:p>
          <a:p>
            <a:pPr lvl="1">
              <a:buFontTx/>
              <a:buChar char="-"/>
            </a:pPr>
            <a:r>
              <a:rPr lang="tr-TR" dirty="0"/>
              <a:t>kalp atışında hızlanmalara </a:t>
            </a:r>
          </a:p>
          <a:p>
            <a:pPr lvl="1">
              <a:buFontTx/>
              <a:buChar char="-"/>
            </a:pPr>
            <a:r>
              <a:rPr lang="tr-TR" dirty="0" err="1"/>
              <a:t>miyokard</a:t>
            </a:r>
            <a:r>
              <a:rPr lang="tr-TR" dirty="0"/>
              <a:t> </a:t>
            </a:r>
            <a:r>
              <a:rPr lang="tr-TR" dirty="0" err="1"/>
              <a:t>enfaktüsü</a:t>
            </a:r>
            <a:r>
              <a:rPr lang="tr-TR" dirty="0"/>
              <a:t>  neden olarak </a:t>
            </a:r>
            <a:r>
              <a:rPr lang="tr-TR" dirty="0" err="1"/>
              <a:t>kardiyo</a:t>
            </a:r>
            <a:r>
              <a:rPr lang="tr-TR" dirty="0"/>
              <a:t>-</a:t>
            </a:r>
            <a:r>
              <a:rPr lang="tr-TR" dirty="0" err="1"/>
              <a:t>vasküler</a:t>
            </a:r>
            <a:r>
              <a:rPr lang="tr-TR" dirty="0"/>
              <a:t> bozukluklara yol açar.</a:t>
            </a:r>
          </a:p>
          <a:p>
            <a:endParaRPr lang="tr-TR" dirty="0"/>
          </a:p>
          <a:p>
            <a:endParaRPr lang="tr-TR" dirty="0"/>
          </a:p>
        </p:txBody>
      </p:sp>
      <p:pic>
        <p:nvPicPr>
          <p:cNvPr id="5" name="Picture 1" descr="C:\Users\elif\Desktop\10719545_10152781911752431_783457532_n.jpg"/>
          <p:cNvPicPr>
            <a:picLocks noChangeAspect="1" noChangeArrowheads="1"/>
          </p:cNvPicPr>
          <p:nvPr/>
        </p:nvPicPr>
        <p:blipFill>
          <a:blip r:embed="rId4" cstate="print"/>
          <a:srcRect/>
          <a:stretch>
            <a:fillRect/>
          </a:stretch>
        </p:blipFill>
        <p:spPr bwMode="auto">
          <a:xfrm>
            <a:off x="74612" y="1866974"/>
            <a:ext cx="1997069" cy="4606143"/>
          </a:xfrm>
          <a:prstGeom prst="rect">
            <a:avLst/>
          </a:prstGeom>
          <a:noFill/>
        </p:spPr>
      </p:pic>
      <p:sp>
        <p:nvSpPr>
          <p:cNvPr id="6" name="Altbilgi Yer Tutucusu 1"/>
          <p:cNvSpPr>
            <a:spLocks noGrp="1"/>
          </p:cNvSpPr>
          <p:nvPr>
            <p:ph type="ftr" sz="quarter" idx="11"/>
          </p:nvPr>
        </p:nvSpPr>
        <p:spPr>
          <a:xfrm>
            <a:off x="3339774" y="7152171"/>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98622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95141" y="1219200"/>
            <a:ext cx="8912543" cy="1143000"/>
          </a:xfrm>
        </p:spPr>
        <p:txBody>
          <a:bodyPr/>
          <a:lstStyle/>
          <a:p>
            <a:r>
              <a:rPr lang="tr-TR" altLang="tr-TR" b="1" dirty="0">
                <a:solidFill>
                  <a:srgbClr val="0033CC"/>
                </a:solidFill>
              </a:rPr>
              <a:t>Standart kulak tıkaçları</a:t>
            </a:r>
          </a:p>
        </p:txBody>
      </p:sp>
      <p:sp>
        <p:nvSpPr>
          <p:cNvPr id="54275" name="Rectangle 3"/>
          <p:cNvSpPr>
            <a:spLocks noGrp="1" noChangeArrowheads="1"/>
          </p:cNvSpPr>
          <p:nvPr>
            <p:ph type="body" idx="1"/>
          </p:nvPr>
        </p:nvSpPr>
        <p:spPr>
          <a:xfrm>
            <a:off x="495141" y="2484437"/>
            <a:ext cx="8912543" cy="4525963"/>
          </a:xfrm>
        </p:spPr>
        <p:txBody>
          <a:bodyPr/>
          <a:lstStyle/>
          <a:p>
            <a:r>
              <a:rPr lang="tr-TR" altLang="zh-CN" b="1"/>
              <a:t>Yumuşak malzeme (foam veya kaliteli plastik) kullanılarak birden çok defa kullanılmak üzere üretilen bu tıkaçlar; 25-35 dB arasında koruyuculuk sağlarlar </a:t>
            </a:r>
            <a:endParaRPr lang="tr-TR" altLang="tr-TR" b="1"/>
          </a:p>
        </p:txBody>
      </p:sp>
      <p:pic>
        <p:nvPicPr>
          <p:cNvPr id="54276" name="Picture 4" descr="86430g"/>
          <p:cNvPicPr>
            <a:picLocks noGrp="1" noChangeAspect="1" noChangeArrowheads="1"/>
          </p:cNvPicPr>
          <p:nvPr>
            <p:ph sz="half"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943350" y="4437063"/>
            <a:ext cx="2381250" cy="190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5502414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95141" y="1066800"/>
            <a:ext cx="8912543" cy="1143000"/>
          </a:xfrm>
        </p:spPr>
        <p:txBody>
          <a:bodyPr/>
          <a:lstStyle/>
          <a:p>
            <a:r>
              <a:rPr lang="tr-TR" altLang="tr-TR" b="1" dirty="0">
                <a:solidFill>
                  <a:srgbClr val="0033CC"/>
                </a:solidFill>
              </a:rPr>
              <a:t>Bireysel kulak tıkaçları</a:t>
            </a:r>
          </a:p>
        </p:txBody>
      </p:sp>
      <p:sp>
        <p:nvSpPr>
          <p:cNvPr id="57347" name="Rectangle 3"/>
          <p:cNvSpPr>
            <a:spLocks noGrp="1" noChangeArrowheads="1"/>
          </p:cNvSpPr>
          <p:nvPr>
            <p:ph type="body" idx="1"/>
          </p:nvPr>
        </p:nvSpPr>
        <p:spPr>
          <a:xfrm>
            <a:off x="847725" y="1905001"/>
            <a:ext cx="8424862" cy="3611563"/>
          </a:xfrm>
        </p:spPr>
        <p:txBody>
          <a:bodyPr>
            <a:normAutofit lnSpcReduction="10000"/>
          </a:bodyPr>
          <a:lstStyle/>
          <a:p>
            <a:r>
              <a:rPr lang="tr-TR" altLang="zh-CN" b="1"/>
              <a:t>Gürültü seviyesinin yüksek ve stabil olduğu işyerlerinde, kullanacak olan kişinin kulaklarından ölçü alınarak özel olarak üretilen kulak tıkaçlarıdır </a:t>
            </a:r>
          </a:p>
          <a:p>
            <a:r>
              <a:rPr lang="tr-TR" altLang="zh-CN" b="1"/>
              <a:t>Silikon veya biopor malzeme kullanılarak yapılır</a:t>
            </a:r>
          </a:p>
          <a:p>
            <a:r>
              <a:rPr lang="tr-TR" altLang="zh-CN" b="1"/>
              <a:t>20-35 dB arasında koruyuculuk sağlarlar </a:t>
            </a:r>
            <a:endParaRPr lang="tr-TR" altLang="tr-TR" b="1"/>
          </a:p>
        </p:txBody>
      </p:sp>
      <p:sp>
        <p:nvSpPr>
          <p:cNvPr id="57350" name="Rectangle 6"/>
          <p:cNvSpPr>
            <a:spLocks noChangeArrowheads="1"/>
          </p:cNvSpPr>
          <p:nvPr/>
        </p:nvSpPr>
        <p:spPr bwMode="auto">
          <a:xfrm>
            <a:off x="379413" y="20108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57349" name="Picture 5" descr="birey%20kanal"/>
          <p:cNvPicPr>
            <a:picLocks noChangeAspect="1" noChangeArrowheads="1"/>
          </p:cNvPicPr>
          <p:nvPr/>
        </p:nvPicPr>
        <p:blipFill>
          <a:blip r:embed="rId2">
            <a:clrChange>
              <a:clrFrom>
                <a:srgbClr val="FFFFFF"/>
              </a:clrFrom>
              <a:clrTo>
                <a:srgbClr val="FFFFFF">
                  <a:alpha val="0"/>
                </a:srgbClr>
              </a:clrTo>
            </a:clrChange>
            <a:lum bright="-24000" contrast="12000"/>
            <a:extLst>
              <a:ext uri="{28A0092B-C50C-407E-A947-70E740481C1C}">
                <a14:useLocalDpi xmlns:a14="http://schemas.microsoft.com/office/drawing/2010/main" val="0"/>
              </a:ext>
            </a:extLst>
          </a:blip>
          <a:srcRect/>
          <a:stretch>
            <a:fillRect/>
          </a:stretch>
        </p:blipFill>
        <p:spPr bwMode="auto">
          <a:xfrm>
            <a:off x="2719388" y="5373688"/>
            <a:ext cx="1495425" cy="1257300"/>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flexcomf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212" y="5429250"/>
            <a:ext cx="2160588"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70"/>
            <a:ext cx="9902825" cy="1435147"/>
          </a:xfrm>
          <a:prstGeom prst="rect">
            <a:avLst/>
          </a:prstGeom>
        </p:spPr>
      </p:pic>
    </p:spTree>
    <p:extLst>
      <p:ext uri="{BB962C8B-B14F-4D97-AF65-F5344CB8AC3E}">
        <p14:creationId xmlns:p14="http://schemas.microsoft.com/office/powerpoint/2010/main" val="37790161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95141" y="1219200"/>
            <a:ext cx="8912543" cy="1143000"/>
          </a:xfrm>
        </p:spPr>
        <p:txBody>
          <a:bodyPr/>
          <a:lstStyle/>
          <a:p>
            <a:r>
              <a:rPr lang="tr-TR" altLang="tr-TR" b="1" dirty="0"/>
              <a:t>İki </a:t>
            </a:r>
            <a:r>
              <a:rPr lang="tr-TR" altLang="tr-TR" b="1" dirty="0" err="1"/>
              <a:t>flanşlı</a:t>
            </a:r>
            <a:r>
              <a:rPr lang="tr-TR" altLang="tr-TR" b="1" dirty="0"/>
              <a:t> kulak tıkaçları</a:t>
            </a:r>
          </a:p>
        </p:txBody>
      </p:sp>
      <p:sp>
        <p:nvSpPr>
          <p:cNvPr id="62467" name="Rectangle 3"/>
          <p:cNvSpPr>
            <a:spLocks noGrp="1" noChangeArrowheads="1"/>
          </p:cNvSpPr>
          <p:nvPr>
            <p:ph type="body" idx="1"/>
          </p:nvPr>
        </p:nvSpPr>
        <p:spPr>
          <a:xfrm>
            <a:off x="495141" y="2408237"/>
            <a:ext cx="8912543" cy="4525963"/>
          </a:xfrm>
        </p:spPr>
        <p:txBody>
          <a:bodyPr/>
          <a:lstStyle/>
          <a:p>
            <a:r>
              <a:rPr lang="tr-TR" altLang="zh-CN" sz="2600" b="1" dirty="0"/>
              <a:t>Standart kulak tıkaçlarına benzeyen bu tıkaçlarda iki </a:t>
            </a:r>
            <a:r>
              <a:rPr lang="tr-TR" altLang="zh-CN" sz="2600" b="1" dirty="0" err="1"/>
              <a:t>flanş</a:t>
            </a:r>
            <a:r>
              <a:rPr lang="tr-TR" altLang="zh-CN" sz="2600" b="1" dirty="0"/>
              <a:t> bulunmaktadır. </a:t>
            </a:r>
          </a:p>
          <a:p>
            <a:r>
              <a:rPr lang="tr-TR" altLang="zh-CN" sz="2600" b="1" dirty="0"/>
              <a:t>Gürültünün yanı sıra basınç etkisinin de bulunduğu ortamlarda kullanılmak üzere üretilmişlerdir </a:t>
            </a:r>
            <a:endParaRPr lang="tr-TR" altLang="tr-TR" sz="2600" b="1" dirty="0"/>
          </a:p>
        </p:txBody>
      </p:sp>
      <p:pic>
        <p:nvPicPr>
          <p:cNvPr id="62468" name="Picture 4"/>
          <p:cNvPicPr>
            <a:picLocks noGrp="1" noChangeAspect="1" noChangeArrowheads="1"/>
          </p:cNvPicPr>
          <p:nvPr>
            <p:ph sz="half" idx="4294967295"/>
          </p:nvPr>
        </p:nvPicPr>
        <p:blipFill>
          <a:blip r:embed="rId2">
            <a:lum bright="-30000" contrast="36000"/>
            <a:extLst>
              <a:ext uri="{28A0092B-C50C-407E-A947-70E740481C1C}">
                <a14:useLocalDpi xmlns:a14="http://schemas.microsoft.com/office/drawing/2010/main" val="0"/>
              </a:ext>
            </a:extLst>
          </a:blip>
          <a:srcRect/>
          <a:stretch>
            <a:fillRect/>
          </a:stretch>
        </p:blipFill>
        <p:spPr>
          <a:xfrm>
            <a:off x="3727451" y="4652963"/>
            <a:ext cx="2376487" cy="1966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14607314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95141" y="1295400"/>
            <a:ext cx="8912543" cy="1143000"/>
          </a:xfrm>
        </p:spPr>
        <p:txBody>
          <a:bodyPr/>
          <a:lstStyle/>
          <a:p>
            <a:r>
              <a:rPr lang="tr-TR" altLang="tr-TR" b="1" dirty="0"/>
              <a:t>Üç </a:t>
            </a:r>
            <a:r>
              <a:rPr lang="tr-TR" altLang="tr-TR" b="1" dirty="0" err="1"/>
              <a:t>flanşlı</a:t>
            </a:r>
            <a:r>
              <a:rPr lang="tr-TR" altLang="tr-TR" b="1" dirty="0"/>
              <a:t> kulak tıkaçları</a:t>
            </a:r>
          </a:p>
        </p:txBody>
      </p:sp>
      <p:sp>
        <p:nvSpPr>
          <p:cNvPr id="65542" name="Rectangle 6"/>
          <p:cNvSpPr>
            <a:spLocks noChangeArrowheads="1"/>
          </p:cNvSpPr>
          <p:nvPr/>
        </p:nvSpPr>
        <p:spPr bwMode="auto">
          <a:xfrm>
            <a:off x="379413" y="19394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65541" name="Picture 5"/>
          <p:cNvPicPr>
            <a:picLocks noChangeAspect="1" noChangeArrowheads="1"/>
          </p:cNvPicPr>
          <p:nvPr/>
        </p:nvPicPr>
        <p:blipFill>
          <a:blip r:embed="rId2">
            <a:lum bright="-12000" contrast="42000"/>
            <a:extLst>
              <a:ext uri="{28A0092B-C50C-407E-A947-70E740481C1C}">
                <a14:useLocalDpi xmlns:a14="http://schemas.microsoft.com/office/drawing/2010/main" val="0"/>
              </a:ext>
            </a:extLst>
          </a:blip>
          <a:srcRect/>
          <a:stretch>
            <a:fillRect/>
          </a:stretch>
        </p:blipFill>
        <p:spPr bwMode="auto">
          <a:xfrm>
            <a:off x="1135062" y="2492376"/>
            <a:ext cx="2952750" cy="2259013"/>
          </a:xfrm>
          <a:prstGeom prst="rect">
            <a:avLst/>
          </a:prstGeom>
          <a:noFill/>
          <a:extLst>
            <a:ext uri="{909E8E84-426E-40DD-AFC4-6F175D3DCCD1}">
              <a14:hiddenFill xmlns:a14="http://schemas.microsoft.com/office/drawing/2010/main">
                <a:solidFill>
                  <a:srgbClr val="FFFFFF"/>
                </a:solidFill>
              </a14:hiddenFill>
            </a:ext>
          </a:extLst>
        </p:spPr>
      </p:pic>
      <p:sp>
        <p:nvSpPr>
          <p:cNvPr id="65543" name="Rectangle 7"/>
          <p:cNvSpPr>
            <a:spLocks noChangeArrowheads="1"/>
          </p:cNvSpPr>
          <p:nvPr/>
        </p:nvSpPr>
        <p:spPr bwMode="auto">
          <a:xfrm>
            <a:off x="3944937" y="3086100"/>
            <a:ext cx="2012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tr-TR" sz="12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altLang="tr-TR"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65540" name="Picture 4" descr="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75" y="2306637"/>
            <a:ext cx="4322762" cy="4322763"/>
          </a:xfrm>
          <a:prstGeom prst="rect">
            <a:avLst/>
          </a:prstGeom>
          <a:noFill/>
          <a:extLst>
            <a:ext uri="{909E8E84-426E-40DD-AFC4-6F175D3DCCD1}">
              <a14:hiddenFill xmlns:a14="http://schemas.microsoft.com/office/drawing/2010/main">
                <a:solidFill>
                  <a:srgbClr val="FFFFFF"/>
                </a:solidFill>
              </a14:hiddenFill>
            </a:ext>
          </a:extLst>
        </p:spPr>
      </p:pic>
      <p:sp>
        <p:nvSpPr>
          <p:cNvPr id="65544" name="Rectangle 8"/>
          <p:cNvSpPr>
            <a:spLocks noChangeArrowheads="1"/>
          </p:cNvSpPr>
          <p:nvPr/>
        </p:nvSpPr>
        <p:spPr bwMode="auto">
          <a:xfrm>
            <a:off x="379413" y="450150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8"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0" y="42794"/>
            <a:ext cx="9902825" cy="1435147"/>
          </a:xfrm>
          <a:prstGeom prst="rect">
            <a:avLst/>
          </a:prstGeom>
        </p:spPr>
      </p:pic>
    </p:spTree>
    <p:extLst>
      <p:ext uri="{BB962C8B-B14F-4D97-AF65-F5344CB8AC3E}">
        <p14:creationId xmlns:p14="http://schemas.microsoft.com/office/powerpoint/2010/main" val="20804311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Picture 8" descr="p01s"/>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934409" y="1505402"/>
            <a:ext cx="2771775" cy="1847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6" name="Rectangle 2"/>
          <p:cNvSpPr>
            <a:spLocks noGrp="1" noChangeArrowheads="1"/>
          </p:cNvSpPr>
          <p:nvPr>
            <p:ph type="title"/>
          </p:nvPr>
        </p:nvSpPr>
        <p:spPr>
          <a:xfrm>
            <a:off x="196641" y="1505402"/>
            <a:ext cx="6507216" cy="1143000"/>
          </a:xfrm>
        </p:spPr>
        <p:txBody>
          <a:bodyPr/>
          <a:lstStyle/>
          <a:p>
            <a:r>
              <a:rPr lang="tr-TR" altLang="tr-TR" sz="3400" b="1" dirty="0">
                <a:solidFill>
                  <a:srgbClr val="0033CC"/>
                </a:solidFill>
              </a:rPr>
              <a:t>Bireysel, kulak kanalını ve </a:t>
            </a:r>
            <a:r>
              <a:rPr lang="tr-TR" altLang="tr-TR" sz="3400" b="1" dirty="0" err="1">
                <a:solidFill>
                  <a:srgbClr val="0033CC"/>
                </a:solidFill>
              </a:rPr>
              <a:t>konka’yı</a:t>
            </a:r>
            <a:r>
              <a:rPr lang="tr-TR" altLang="tr-TR" sz="3400" b="1" dirty="0">
                <a:solidFill>
                  <a:srgbClr val="0033CC"/>
                </a:solidFill>
              </a:rPr>
              <a:t> kapatan kulak koruyucuları</a:t>
            </a:r>
          </a:p>
        </p:txBody>
      </p:sp>
      <p:sp>
        <p:nvSpPr>
          <p:cNvPr id="67587" name="Rectangle 3"/>
          <p:cNvSpPr>
            <a:spLocks noGrp="1" noChangeArrowheads="1"/>
          </p:cNvSpPr>
          <p:nvPr>
            <p:ph type="body" idx="1"/>
          </p:nvPr>
        </p:nvSpPr>
        <p:spPr>
          <a:xfrm>
            <a:off x="33764" y="3214105"/>
            <a:ext cx="9326772" cy="1759529"/>
          </a:xfrm>
        </p:spPr>
        <p:txBody>
          <a:bodyPr/>
          <a:lstStyle/>
          <a:p>
            <a:r>
              <a:rPr lang="tr-TR" altLang="zh-CN" sz="2600" b="1" dirty="0"/>
              <a:t>Gürültü seviyesinin çok yüksek ve stabil olduğu durumlarda, uzun süre kullanılmak üzere kullanıcıdan ölçü alınarak üretilen ve koruyuculuk özelliğini artırmak amacı ile </a:t>
            </a:r>
            <a:r>
              <a:rPr lang="tr-TR" altLang="zh-CN" sz="2600" b="1" dirty="0" err="1"/>
              <a:t>konka’yı</a:t>
            </a:r>
            <a:r>
              <a:rPr lang="tr-TR" altLang="zh-CN" sz="2600" b="1" dirty="0"/>
              <a:t> da kapatacak şekilde hazırlanan kulak koruyucusudur </a:t>
            </a:r>
            <a:endParaRPr lang="tr-TR" altLang="tr-TR" sz="2600" b="1" dirty="0"/>
          </a:p>
        </p:txBody>
      </p:sp>
      <p:sp>
        <p:nvSpPr>
          <p:cNvPr id="67590" name="Rectangle 6"/>
          <p:cNvSpPr>
            <a:spLocks noChangeArrowheads="1"/>
          </p:cNvSpPr>
          <p:nvPr/>
        </p:nvSpPr>
        <p:spPr bwMode="auto">
          <a:xfrm>
            <a:off x="379413" y="16076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67589" name="Picture 5" descr="1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476" y="4813307"/>
            <a:ext cx="2198885" cy="1998875"/>
          </a:xfrm>
          <a:prstGeom prst="rect">
            <a:avLst/>
          </a:prstGeom>
          <a:noFill/>
          <a:extLst>
            <a:ext uri="{909E8E84-426E-40DD-AFC4-6F175D3DCCD1}">
              <a14:hiddenFill xmlns:a14="http://schemas.microsoft.com/office/drawing/2010/main">
                <a:solidFill>
                  <a:srgbClr val="FFFFFF"/>
                </a:solidFill>
              </a14:hiddenFill>
            </a:ext>
          </a:extLst>
        </p:spPr>
      </p:pic>
      <p:sp>
        <p:nvSpPr>
          <p:cNvPr id="67591" name="Rectangle 7"/>
          <p:cNvSpPr>
            <a:spLocks noChangeArrowheads="1"/>
          </p:cNvSpPr>
          <p:nvPr/>
        </p:nvSpPr>
        <p:spPr bwMode="auto">
          <a:xfrm>
            <a:off x="379412" y="3316289"/>
            <a:ext cx="2012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tr-TR" altLang="tr-TR"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67588" name="Picture 4" descr="2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073" y="4813307"/>
            <a:ext cx="2568243" cy="19898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24540452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Alpine"/>
          <p:cNvPicPr>
            <a:picLocks noGrp="1" noChangeAspect="1" noChangeArrowheads="1"/>
          </p:cNvPicPr>
          <p:nvPr>
            <p:ph sz="half"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7518400" y="4670426"/>
            <a:ext cx="2005012"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5" name="Rectangle 7"/>
          <p:cNvSpPr>
            <a:spLocks noGrp="1" noChangeArrowheads="1"/>
          </p:cNvSpPr>
          <p:nvPr>
            <p:ph type="title"/>
          </p:nvPr>
        </p:nvSpPr>
        <p:spPr>
          <a:xfrm>
            <a:off x="1903412" y="835025"/>
            <a:ext cx="7620000" cy="1527175"/>
          </a:xfrm>
        </p:spPr>
        <p:txBody>
          <a:bodyPr/>
          <a:lstStyle/>
          <a:p>
            <a:r>
              <a:rPr lang="tr-TR" altLang="tr-TR" sz="3400" b="1" dirty="0">
                <a:solidFill>
                  <a:srgbClr val="0033CC"/>
                </a:solidFill>
              </a:rPr>
              <a:t>Filtreli bireysel kulak koruyucuları</a:t>
            </a:r>
          </a:p>
        </p:txBody>
      </p:sp>
      <p:sp>
        <p:nvSpPr>
          <p:cNvPr id="68611" name="Rectangle 3"/>
          <p:cNvSpPr>
            <a:spLocks noGrp="1" noChangeArrowheads="1"/>
          </p:cNvSpPr>
          <p:nvPr>
            <p:ph type="body" idx="1"/>
          </p:nvPr>
        </p:nvSpPr>
        <p:spPr>
          <a:xfrm>
            <a:off x="774701" y="2057400"/>
            <a:ext cx="8497887" cy="4114800"/>
          </a:xfrm>
        </p:spPr>
        <p:txBody>
          <a:bodyPr/>
          <a:lstStyle/>
          <a:p>
            <a:pPr>
              <a:lnSpc>
                <a:spcPct val="90000"/>
              </a:lnSpc>
            </a:pPr>
            <a:r>
              <a:rPr lang="tr-TR" altLang="zh-CN" sz="2400" dirty="0"/>
              <a:t>İşyeri ortamında bulunan gürültü seviyesini bütün frekanslarda birbirine yakın seviyelerde azaltmak amacı ile kullanılan ve kullanıcıdan ölçü alınarak hazırlanan kulak koruyucularıdır</a:t>
            </a:r>
          </a:p>
          <a:p>
            <a:pPr>
              <a:lnSpc>
                <a:spcPct val="90000"/>
              </a:lnSpc>
            </a:pPr>
            <a:r>
              <a:rPr lang="tr-TR" altLang="zh-CN" sz="2400" dirty="0"/>
              <a:t> Değişik yumuşaklık derecesinde </a:t>
            </a:r>
            <a:r>
              <a:rPr lang="tr-TR" altLang="zh-CN" sz="2400" dirty="0" err="1"/>
              <a:t>slikon</a:t>
            </a:r>
            <a:r>
              <a:rPr lang="tr-TR" altLang="zh-CN" sz="2400" dirty="0"/>
              <a:t> kullanılarak hazırlanan bu koruyucularda, farklı filtreler kullanılarak koruyuculuk özellikleri artırılabilmektedir </a:t>
            </a:r>
          </a:p>
          <a:p>
            <a:pPr>
              <a:lnSpc>
                <a:spcPct val="90000"/>
              </a:lnSpc>
            </a:pPr>
            <a:r>
              <a:rPr lang="tr-TR" altLang="zh-CN" sz="2400" dirty="0"/>
              <a:t>Çoğunlukla 10-15 ve 25 </a:t>
            </a:r>
            <a:r>
              <a:rPr lang="tr-TR" altLang="zh-CN" sz="2400" dirty="0" err="1"/>
              <a:t>dB</a:t>
            </a:r>
            <a:r>
              <a:rPr lang="tr-TR" altLang="zh-CN" sz="2400" dirty="0"/>
              <a:t> olarak kullanılan filtrelerle, ortamdaki duruma göre filtre seçimi yapılabilmekte ve filtreler istenirse kolaylıkla değiştirilebilmektedir </a:t>
            </a:r>
            <a:endParaRPr lang="tr-TR" altLang="tr-TR" sz="2400" dirty="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065"/>
            <a:ext cx="9902825" cy="1435147"/>
          </a:xfrm>
          <a:prstGeom prst="rect">
            <a:avLst/>
          </a:prstGeom>
        </p:spPr>
      </p:pic>
    </p:spTree>
    <p:extLst>
      <p:ext uri="{BB962C8B-B14F-4D97-AF65-F5344CB8AC3E}">
        <p14:creationId xmlns:p14="http://schemas.microsoft.com/office/powerpoint/2010/main" val="22182090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903412" y="987425"/>
            <a:ext cx="7620000" cy="1527175"/>
          </a:xfrm>
        </p:spPr>
        <p:txBody>
          <a:bodyPr/>
          <a:lstStyle/>
          <a:p>
            <a:r>
              <a:rPr lang="tr-TR" altLang="zh-CN" sz="3000" b="1" dirty="0">
                <a:solidFill>
                  <a:srgbClr val="0033CC"/>
                </a:solidFill>
              </a:rPr>
              <a:t>Dışarıdan bağlantı (</a:t>
            </a:r>
            <a:r>
              <a:rPr lang="tr-TR" altLang="zh-CN" sz="3000" b="1" dirty="0" err="1">
                <a:solidFill>
                  <a:srgbClr val="0033CC"/>
                </a:solidFill>
              </a:rPr>
              <a:t>Höparlör</a:t>
            </a:r>
            <a:r>
              <a:rPr lang="tr-TR" altLang="zh-CN" sz="3000" b="1" dirty="0">
                <a:solidFill>
                  <a:srgbClr val="0033CC"/>
                </a:solidFill>
              </a:rPr>
              <a:t> veya alıcı) yapılmaya uygun kulak koruyucuları</a:t>
            </a:r>
            <a:endParaRPr lang="tr-TR" altLang="tr-TR" sz="3000" b="1" dirty="0">
              <a:solidFill>
                <a:srgbClr val="0033CC"/>
              </a:solidFill>
            </a:endParaRPr>
          </a:p>
        </p:txBody>
      </p:sp>
      <p:sp>
        <p:nvSpPr>
          <p:cNvPr id="71683" name="Rectangle 3"/>
          <p:cNvSpPr>
            <a:spLocks noGrp="1" noChangeArrowheads="1"/>
          </p:cNvSpPr>
          <p:nvPr>
            <p:ph type="body" idx="1"/>
          </p:nvPr>
        </p:nvSpPr>
        <p:spPr>
          <a:xfrm>
            <a:off x="1065212" y="2217737"/>
            <a:ext cx="8208962" cy="1668463"/>
          </a:xfrm>
        </p:spPr>
        <p:txBody>
          <a:bodyPr/>
          <a:lstStyle/>
          <a:p>
            <a:r>
              <a:rPr lang="tr-TR" altLang="zh-CN" sz="2600" dirty="0"/>
              <a:t>Ortamdaki gürültü seviyesinin yüksek olduğu, fakat dışarıdan gelecek uyarıları da duyma zorunluluğu olması durumunda kullanılan koruyuculardır </a:t>
            </a:r>
            <a:endParaRPr lang="tr-TR" altLang="tr-TR" sz="2600" dirty="0"/>
          </a:p>
        </p:txBody>
      </p:sp>
      <p:sp>
        <p:nvSpPr>
          <p:cNvPr id="71687" name="Rectangle 7"/>
          <p:cNvSpPr>
            <a:spLocks noChangeArrowheads="1"/>
          </p:cNvSpPr>
          <p:nvPr/>
        </p:nvSpPr>
        <p:spPr bwMode="auto">
          <a:xfrm>
            <a:off x="379413" y="420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71686" name="Picture 6" descr="idoor0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3852863"/>
            <a:ext cx="2449513" cy="2395537"/>
          </a:xfrm>
          <a:prstGeom prst="rect">
            <a:avLst/>
          </a:prstGeom>
          <a:noFill/>
          <a:extLst>
            <a:ext uri="{909E8E84-426E-40DD-AFC4-6F175D3DCCD1}">
              <a14:hiddenFill xmlns:a14="http://schemas.microsoft.com/office/drawing/2010/main">
                <a:solidFill>
                  <a:srgbClr val="FFFFFF"/>
                </a:solidFill>
              </a14:hiddenFill>
            </a:ext>
          </a:extLst>
        </p:spPr>
      </p:pic>
      <p:pic>
        <p:nvPicPr>
          <p:cNvPr id="71685" name="Picture 5" descr="idoor0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013" y="3513138"/>
            <a:ext cx="3287713" cy="3268662"/>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90545_Produc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2326" y="3529013"/>
            <a:ext cx="2351087" cy="30241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73"/>
            <a:ext cx="9902825" cy="1435147"/>
          </a:xfrm>
          <a:prstGeom prst="rect">
            <a:avLst/>
          </a:prstGeom>
        </p:spPr>
      </p:pic>
    </p:spTree>
    <p:extLst>
      <p:ext uri="{BB962C8B-B14F-4D97-AF65-F5344CB8AC3E}">
        <p14:creationId xmlns:p14="http://schemas.microsoft.com/office/powerpoint/2010/main" val="4305039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95141" y="1371600"/>
            <a:ext cx="8912543" cy="1143000"/>
          </a:xfrm>
        </p:spPr>
        <p:txBody>
          <a:bodyPr>
            <a:normAutofit fontScale="90000"/>
          </a:bodyPr>
          <a:lstStyle/>
          <a:p>
            <a:r>
              <a:rPr lang="tr-TR" altLang="tr-TR" sz="3000" b="1" dirty="0">
                <a:solidFill>
                  <a:srgbClr val="0033CC"/>
                </a:solidFill>
              </a:rPr>
              <a:t>Kulağı tamamen kapatan  kulaklıklar</a:t>
            </a:r>
            <a:br>
              <a:rPr lang="tr-TR" altLang="tr-TR" sz="3000" b="1" dirty="0">
                <a:solidFill>
                  <a:srgbClr val="0033CC"/>
                </a:solidFill>
              </a:rPr>
            </a:br>
            <a:r>
              <a:rPr lang="tr-TR" altLang="tr-TR" sz="3000" b="1" dirty="0">
                <a:solidFill>
                  <a:srgbClr val="0033CC"/>
                </a:solidFill>
              </a:rPr>
              <a:t>(</a:t>
            </a:r>
            <a:r>
              <a:rPr lang="tr-TR" altLang="tr-TR" sz="3000" b="1" dirty="0" err="1">
                <a:solidFill>
                  <a:srgbClr val="0033CC"/>
                </a:solidFill>
              </a:rPr>
              <a:t>earmuff</a:t>
            </a:r>
            <a:r>
              <a:rPr lang="tr-TR" altLang="tr-TR" sz="3000" b="1" dirty="0">
                <a:solidFill>
                  <a:srgbClr val="0033CC"/>
                </a:solidFill>
              </a:rPr>
              <a:t>)</a:t>
            </a:r>
            <a:br>
              <a:rPr lang="tr-TR" altLang="tr-TR" sz="3000" b="1" dirty="0">
                <a:solidFill>
                  <a:srgbClr val="0033CC"/>
                </a:solidFill>
              </a:rPr>
            </a:br>
            <a:endParaRPr lang="tr-TR" altLang="tr-TR" sz="3000" b="1" dirty="0">
              <a:solidFill>
                <a:srgbClr val="0033CC"/>
              </a:solidFill>
            </a:endParaRPr>
          </a:p>
        </p:txBody>
      </p:sp>
      <p:sp>
        <p:nvSpPr>
          <p:cNvPr id="72710" name="Rectangle 6"/>
          <p:cNvSpPr>
            <a:spLocks noChangeArrowheads="1"/>
          </p:cNvSpPr>
          <p:nvPr/>
        </p:nvSpPr>
        <p:spPr bwMode="auto">
          <a:xfrm>
            <a:off x="379413" y="16266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72709" name="Picture 5" descr="peltor-h7a-hearing-protect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725" y="1773239"/>
            <a:ext cx="3167062" cy="4751387"/>
          </a:xfrm>
          <a:prstGeom prst="rect">
            <a:avLst/>
          </a:prstGeom>
          <a:noFill/>
          <a:extLst>
            <a:ext uri="{909E8E84-426E-40DD-AFC4-6F175D3DCCD1}">
              <a14:hiddenFill xmlns:a14="http://schemas.microsoft.com/office/drawing/2010/main">
                <a:solidFill>
                  <a:srgbClr val="FFFFFF"/>
                </a:solidFill>
              </a14:hiddenFill>
            </a:ext>
          </a:extLst>
        </p:spPr>
      </p:pic>
      <p:sp>
        <p:nvSpPr>
          <p:cNvPr id="72711" name="Rectangle 7"/>
          <p:cNvSpPr>
            <a:spLocks noChangeArrowheads="1"/>
          </p:cNvSpPr>
          <p:nvPr/>
        </p:nvSpPr>
        <p:spPr bwMode="auto">
          <a:xfrm>
            <a:off x="3487737" y="3468689"/>
            <a:ext cx="2927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tr-TR" altLang="tr-TR"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72708" name="Picture 4" descr="1444"/>
          <p:cNvPicPr>
            <a:picLocks noChangeAspect="1" noChangeArrowheads="1"/>
          </p:cNvPicPr>
          <p:nvPr/>
        </p:nvPicPr>
        <p:blipFill>
          <a:blip r:embed="rId3">
            <a:clrChange>
              <a:clrFrom>
                <a:srgbClr val="FCFCFC"/>
              </a:clrFrom>
              <a:clrTo>
                <a:srgbClr val="FCFCFC">
                  <a:alpha val="0"/>
                </a:srgbClr>
              </a:clrTo>
            </a:clrChange>
            <a:lum bright="6000"/>
            <a:extLst>
              <a:ext uri="{28A0092B-C50C-407E-A947-70E740481C1C}">
                <a14:useLocalDpi xmlns:a14="http://schemas.microsoft.com/office/drawing/2010/main" val="0"/>
              </a:ext>
            </a:extLst>
          </a:blip>
          <a:srcRect/>
          <a:stretch>
            <a:fillRect/>
          </a:stretch>
        </p:blipFill>
        <p:spPr bwMode="auto">
          <a:xfrm>
            <a:off x="5456237" y="2925763"/>
            <a:ext cx="3702050" cy="28654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902825" cy="1435147"/>
          </a:xfrm>
          <a:prstGeom prst="rect">
            <a:avLst/>
          </a:prstGeom>
        </p:spPr>
      </p:pic>
    </p:spTree>
    <p:extLst>
      <p:ext uri="{BB962C8B-B14F-4D97-AF65-F5344CB8AC3E}">
        <p14:creationId xmlns:p14="http://schemas.microsoft.com/office/powerpoint/2010/main" val="33236338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1676400"/>
            <a:ext cx="3579812" cy="3505200"/>
          </a:xfrm>
        </p:spPr>
        <p:txBody>
          <a:bodyPr/>
          <a:lstStyle/>
          <a:p>
            <a:r>
              <a:rPr lang="tr-TR" altLang="tr-TR" sz="3800" b="1" dirty="0">
                <a:solidFill>
                  <a:srgbClr val="0033CC"/>
                </a:solidFill>
              </a:rPr>
              <a:t>Aktif gürültü azaltıcı kulaklıklar</a:t>
            </a:r>
          </a:p>
        </p:txBody>
      </p:sp>
      <p:pic>
        <p:nvPicPr>
          <p:cNvPr id="74756" name="Picture 4" descr="Com-240-Contro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62475" y="1584325"/>
            <a:ext cx="3970337" cy="5157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13702017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ChangeArrowheads="1"/>
          </p:cNvSpPr>
          <p:nvPr/>
        </p:nvSpPr>
        <p:spPr bwMode="auto">
          <a:xfrm>
            <a:off x="3016249" y="1464354"/>
            <a:ext cx="3870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tr-TR" altLang="tr-TR"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Noise</a:t>
            </a:r>
            <a:r>
              <a:rPr kumimoji="0" lang="tr-TR" altLang="tr-TR"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tr-TR" altLang="tr-TR"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Reduction</a:t>
            </a:r>
            <a:r>
              <a:rPr kumimoji="0" lang="tr-TR" altLang="tr-TR"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tr-TR" altLang="tr-TR"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Rating</a:t>
            </a:r>
            <a:endParaRPr kumimoji="0" lang="tr-TR" altLang="tr-TR" sz="4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endParaRPr>
          </a:p>
        </p:txBody>
      </p:sp>
      <p:graphicFrame>
        <p:nvGraphicFramePr>
          <p:cNvPr id="60462" name="Group 1070"/>
          <p:cNvGraphicFramePr>
            <a:graphicFrameLocks noGrp="1"/>
          </p:cNvGraphicFramePr>
          <p:nvPr>
            <p:extLst>
              <p:ext uri="{D42A27DB-BD31-4B8C-83A1-F6EECF244321}">
                <p14:modId xmlns:p14="http://schemas.microsoft.com/office/powerpoint/2010/main" val="3631365663"/>
              </p:ext>
            </p:extLst>
          </p:nvPr>
        </p:nvGraphicFramePr>
        <p:xfrm>
          <a:off x="989012" y="1974368"/>
          <a:ext cx="7543799" cy="4883634"/>
        </p:xfrm>
        <a:graphic>
          <a:graphicData uri="http://schemas.openxmlformats.org/drawingml/2006/table">
            <a:tbl>
              <a:tblPr/>
              <a:tblGrid>
                <a:gridCol w="3819049">
                  <a:extLst>
                    <a:ext uri="{9D8B030D-6E8A-4147-A177-3AD203B41FA5}">
                      <a16:colId xmlns:a16="http://schemas.microsoft.com/office/drawing/2014/main" val="1162533617"/>
                    </a:ext>
                  </a:extLst>
                </a:gridCol>
                <a:gridCol w="344448">
                  <a:extLst>
                    <a:ext uri="{9D8B030D-6E8A-4147-A177-3AD203B41FA5}">
                      <a16:colId xmlns:a16="http://schemas.microsoft.com/office/drawing/2014/main" val="353010734"/>
                    </a:ext>
                  </a:extLst>
                </a:gridCol>
                <a:gridCol w="330042">
                  <a:extLst>
                    <a:ext uri="{9D8B030D-6E8A-4147-A177-3AD203B41FA5}">
                      <a16:colId xmlns:a16="http://schemas.microsoft.com/office/drawing/2014/main" val="4195974593"/>
                    </a:ext>
                  </a:extLst>
                </a:gridCol>
                <a:gridCol w="331351">
                  <a:extLst>
                    <a:ext uri="{9D8B030D-6E8A-4147-A177-3AD203B41FA5}">
                      <a16:colId xmlns:a16="http://schemas.microsoft.com/office/drawing/2014/main" val="3358004895"/>
                    </a:ext>
                  </a:extLst>
                </a:gridCol>
                <a:gridCol w="332660">
                  <a:extLst>
                    <a:ext uri="{9D8B030D-6E8A-4147-A177-3AD203B41FA5}">
                      <a16:colId xmlns:a16="http://schemas.microsoft.com/office/drawing/2014/main" val="26104098"/>
                    </a:ext>
                  </a:extLst>
                </a:gridCol>
                <a:gridCol w="362783">
                  <a:extLst>
                    <a:ext uri="{9D8B030D-6E8A-4147-A177-3AD203B41FA5}">
                      <a16:colId xmlns:a16="http://schemas.microsoft.com/office/drawing/2014/main" val="2532959682"/>
                    </a:ext>
                  </a:extLst>
                </a:gridCol>
                <a:gridCol w="332660">
                  <a:extLst>
                    <a:ext uri="{9D8B030D-6E8A-4147-A177-3AD203B41FA5}">
                      <a16:colId xmlns:a16="http://schemas.microsoft.com/office/drawing/2014/main" val="2146764676"/>
                    </a:ext>
                  </a:extLst>
                </a:gridCol>
                <a:gridCol w="364093">
                  <a:extLst>
                    <a:ext uri="{9D8B030D-6E8A-4147-A177-3AD203B41FA5}">
                      <a16:colId xmlns:a16="http://schemas.microsoft.com/office/drawing/2014/main" val="1772962966"/>
                    </a:ext>
                  </a:extLst>
                </a:gridCol>
                <a:gridCol w="330042">
                  <a:extLst>
                    <a:ext uri="{9D8B030D-6E8A-4147-A177-3AD203B41FA5}">
                      <a16:colId xmlns:a16="http://schemas.microsoft.com/office/drawing/2014/main" val="2971541640"/>
                    </a:ext>
                  </a:extLst>
                </a:gridCol>
                <a:gridCol w="428267">
                  <a:extLst>
                    <a:ext uri="{9D8B030D-6E8A-4147-A177-3AD203B41FA5}">
                      <a16:colId xmlns:a16="http://schemas.microsoft.com/office/drawing/2014/main" val="1746686359"/>
                    </a:ext>
                  </a:extLst>
                </a:gridCol>
                <a:gridCol w="568404">
                  <a:extLst>
                    <a:ext uri="{9D8B030D-6E8A-4147-A177-3AD203B41FA5}">
                      <a16:colId xmlns:a16="http://schemas.microsoft.com/office/drawing/2014/main" val="951587173"/>
                    </a:ext>
                  </a:extLst>
                </a:gridCol>
              </a:tblGrid>
              <a:tr h="39305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dirty="0" err="1">
                          <a:ln>
                            <a:noFill/>
                          </a:ln>
                          <a:solidFill>
                            <a:schemeClr val="tx1"/>
                          </a:solidFill>
                          <a:effectLst/>
                          <a:latin typeface="Times New Roman" panose="02020603050405020304" pitchFamily="18" charset="0"/>
                        </a:rPr>
                        <a:t>Octave</a:t>
                      </a:r>
                      <a:r>
                        <a:rPr kumimoji="0" lang="tr-TR" altLang="tr-TR" sz="800" b="1" i="0" u="none" strike="noStrike" cap="none" normalizeH="0" baseline="0" dirty="0">
                          <a:ln>
                            <a:noFill/>
                          </a:ln>
                          <a:solidFill>
                            <a:schemeClr val="tx1"/>
                          </a:solidFill>
                          <a:effectLst/>
                          <a:latin typeface="Times New Roman" panose="02020603050405020304" pitchFamily="18" charset="0"/>
                        </a:rPr>
                        <a:t> </a:t>
                      </a:r>
                      <a:r>
                        <a:rPr kumimoji="0" lang="tr-TR" altLang="tr-TR" sz="800" b="1" i="0" u="none" strike="noStrike" cap="none" normalizeH="0" baseline="0" dirty="0" err="1">
                          <a:ln>
                            <a:noFill/>
                          </a:ln>
                          <a:solidFill>
                            <a:schemeClr val="tx1"/>
                          </a:solidFill>
                          <a:effectLst/>
                          <a:latin typeface="Times New Roman" panose="02020603050405020304" pitchFamily="18" charset="0"/>
                        </a:rPr>
                        <a:t>band</a:t>
                      </a:r>
                      <a:r>
                        <a:rPr kumimoji="0" lang="tr-TR" altLang="tr-TR" sz="800" b="1" i="0" u="none" strike="noStrike" cap="none" normalizeH="0" baseline="0" dirty="0">
                          <a:ln>
                            <a:noFill/>
                          </a:ln>
                          <a:solidFill>
                            <a:schemeClr val="tx1"/>
                          </a:solidFill>
                          <a:effectLst/>
                          <a:latin typeface="Times New Roman" panose="02020603050405020304" pitchFamily="18" charset="0"/>
                        </a:rPr>
                        <a:t> </a:t>
                      </a:r>
                      <a:r>
                        <a:rPr kumimoji="0" lang="tr-TR" altLang="tr-TR" sz="800" b="1" i="0" u="none" strike="noStrike" cap="none" normalizeH="0" baseline="0" dirty="0" err="1">
                          <a:ln>
                            <a:noFill/>
                          </a:ln>
                          <a:solidFill>
                            <a:schemeClr val="tx1"/>
                          </a:solidFill>
                          <a:effectLst/>
                          <a:latin typeface="Times New Roman" panose="02020603050405020304" pitchFamily="18" charset="0"/>
                        </a:rPr>
                        <a:t>center</a:t>
                      </a:r>
                      <a:r>
                        <a:rPr kumimoji="0" lang="tr-TR" altLang="tr-TR" sz="800" b="1" i="0" u="none" strike="noStrike" cap="none" normalizeH="0" baseline="0" dirty="0">
                          <a:ln>
                            <a:noFill/>
                          </a:ln>
                          <a:solidFill>
                            <a:schemeClr val="tx1"/>
                          </a:solidFill>
                          <a:effectLst/>
                          <a:latin typeface="Times New Roman" panose="02020603050405020304" pitchFamily="18" charset="0"/>
                        </a:rPr>
                        <a:t> </a:t>
                      </a:r>
                      <a:r>
                        <a:rPr kumimoji="0" lang="tr-TR" altLang="tr-TR" sz="800" b="1" i="0" u="none" strike="noStrike" cap="none" normalizeH="0" baseline="0" dirty="0" err="1">
                          <a:ln>
                            <a:noFill/>
                          </a:ln>
                          <a:solidFill>
                            <a:schemeClr val="tx1"/>
                          </a:solidFill>
                          <a:effectLst/>
                          <a:latin typeface="Times New Roman" panose="02020603050405020304" pitchFamily="18" charset="0"/>
                        </a:rPr>
                        <a:t>Frequency</a:t>
                      </a:r>
                      <a:r>
                        <a:rPr kumimoji="0" lang="tr-TR" altLang="tr-TR" sz="800" b="1" i="0" u="none" strike="noStrike" cap="none" normalizeH="0" baseline="0" dirty="0">
                          <a:ln>
                            <a:noFill/>
                          </a:ln>
                          <a:solidFill>
                            <a:schemeClr val="tx1"/>
                          </a:solidFill>
                          <a:effectLst/>
                          <a:latin typeface="Times New Roman" panose="02020603050405020304" pitchFamily="18" charset="0"/>
                        </a:rPr>
                        <a:t>, Hz</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125</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250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500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2000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3000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4000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6000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8000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Log Sum</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8516106"/>
                  </a:ext>
                </a:extLst>
              </a:tr>
              <a:tr h="34128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 Assumed pink noise (dB)</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41495227"/>
                  </a:ext>
                </a:extLst>
              </a:tr>
              <a:tr h="34128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 C weighting corrections (dB)</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-0.2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-0.2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-0.8</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273724"/>
                  </a:ext>
                </a:extLst>
              </a:tr>
              <a:tr h="34128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 Unprotected ear C-weighted level</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99.8</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99.8</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99.2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97</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107.9</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76784186"/>
                  </a:ext>
                </a:extLst>
              </a:tr>
              <a:tr h="465382">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4. A weighting corrections (dB)</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-16.1</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-8.6</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-1.1</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5638192"/>
                  </a:ext>
                </a:extLst>
              </a:tr>
              <a:tr h="34128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5. Unprotected ear A-weighted level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83.9</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91.4</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96.8</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100</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101.2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101</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98.9</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6112701"/>
                  </a:ext>
                </a:extLst>
              </a:tr>
              <a:tr h="230367">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6. Average attenuation at each frequency (example)</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21</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23</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29</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41</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43</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47</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41</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36</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22939016"/>
                  </a:ext>
                </a:extLst>
              </a:tr>
              <a:tr h="230367">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21</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23</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29</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41</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45*</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38.5*</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99528160"/>
                  </a:ext>
                </a:extLst>
              </a:tr>
              <a:tr h="231555">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7. Std. deviation in dB at each frequency (example)</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3.7</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3.3</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3.8</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4.7</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3.3</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3.3</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3.4</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6.1</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6.5</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96174154"/>
                  </a:ext>
                </a:extLst>
              </a:tr>
              <a:tr h="230367">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x2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x2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x2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x2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x2</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11130665"/>
                  </a:ext>
                </a:extLst>
              </a:tr>
              <a:tr h="34128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8. Two standard deviations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7.4</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6.6</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7.6</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9.4</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6.6</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6.7**</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12.6**</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58793796"/>
                  </a:ext>
                </a:extLst>
              </a:tr>
              <a:tr h="465382">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9. Complete APV-98 in dB at each frequency. (Line 6 - line 8)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(APV = Average Protection Value)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13.6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15.4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15.4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19.6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34.4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38.3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25.9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0923795"/>
                  </a:ext>
                </a:extLst>
              </a:tr>
              <a:tr h="465382">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10. Protected ear A-weighted level, (average attenuation minus two std. deviations develops the A-weighted levels (line 5 - line 9))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70.3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76.0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81.4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80.4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66.8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62.7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73.0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85.1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1367476"/>
                  </a:ext>
                </a:extLst>
              </a:tr>
              <a:tr h="465382">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dirty="0">
                          <a:ln>
                            <a:noFill/>
                          </a:ln>
                          <a:solidFill>
                            <a:schemeClr val="tx1"/>
                          </a:solidFill>
                          <a:effectLst/>
                          <a:latin typeface="Times New Roman" panose="02020603050405020304" pitchFamily="18" charset="0"/>
                        </a:rPr>
                        <a:t>11. NRR is </a:t>
                      </a:r>
                      <a:r>
                        <a:rPr kumimoji="0" lang="tr-TR" altLang="tr-TR" sz="800" b="1" i="0" u="none" strike="noStrike" cap="none" normalizeH="0" baseline="0" dirty="0" err="1">
                          <a:ln>
                            <a:noFill/>
                          </a:ln>
                          <a:solidFill>
                            <a:schemeClr val="tx1"/>
                          </a:solidFill>
                          <a:effectLst/>
                          <a:latin typeface="Times New Roman" panose="02020603050405020304" pitchFamily="18" charset="0"/>
                        </a:rPr>
                        <a:t>unprotected</a:t>
                      </a:r>
                      <a:r>
                        <a:rPr kumimoji="0" lang="tr-TR" altLang="tr-TR" sz="800" b="1" i="0" u="none" strike="noStrike" cap="none" normalizeH="0" baseline="0" dirty="0">
                          <a:ln>
                            <a:noFill/>
                          </a:ln>
                          <a:solidFill>
                            <a:schemeClr val="tx1"/>
                          </a:solidFill>
                          <a:effectLst/>
                          <a:latin typeface="Times New Roman" panose="02020603050405020304" pitchFamily="18" charset="0"/>
                        </a:rPr>
                        <a:t> </a:t>
                      </a:r>
                      <a:r>
                        <a:rPr kumimoji="0" lang="tr-TR" altLang="tr-TR" sz="800" b="1" i="0" u="none" strike="noStrike" cap="none" normalizeH="0" baseline="0" dirty="0" err="1">
                          <a:ln>
                            <a:noFill/>
                          </a:ln>
                          <a:solidFill>
                            <a:schemeClr val="tx1"/>
                          </a:solidFill>
                          <a:effectLst/>
                          <a:latin typeface="Times New Roman" panose="02020603050405020304" pitchFamily="18" charset="0"/>
                        </a:rPr>
                        <a:t>ear</a:t>
                      </a:r>
                      <a:r>
                        <a:rPr kumimoji="0" lang="tr-TR" altLang="tr-TR" sz="800" b="1" i="0" u="none" strike="noStrike" cap="none" normalizeH="0" baseline="0" dirty="0">
                          <a:ln>
                            <a:noFill/>
                          </a:ln>
                          <a:solidFill>
                            <a:schemeClr val="tx1"/>
                          </a:solidFill>
                          <a:effectLst/>
                          <a:latin typeface="Times New Roman" panose="02020603050405020304" pitchFamily="18" charset="0"/>
                        </a:rPr>
                        <a:t> "C" </a:t>
                      </a:r>
                      <a:r>
                        <a:rPr kumimoji="0" lang="tr-TR" altLang="tr-TR" sz="800" b="1" i="0" u="none" strike="noStrike" cap="none" normalizeH="0" baseline="0" dirty="0" err="1">
                          <a:ln>
                            <a:noFill/>
                          </a:ln>
                          <a:solidFill>
                            <a:schemeClr val="tx1"/>
                          </a:solidFill>
                          <a:effectLst/>
                          <a:latin typeface="Times New Roman" panose="02020603050405020304" pitchFamily="18" charset="0"/>
                        </a:rPr>
                        <a:t>level</a:t>
                      </a:r>
                      <a:r>
                        <a:rPr kumimoji="0" lang="tr-TR" altLang="tr-TR" sz="800" b="1" i="0" u="none" strike="noStrike" cap="none" normalizeH="0" baseline="0" dirty="0">
                          <a:ln>
                            <a:noFill/>
                          </a:ln>
                          <a:solidFill>
                            <a:schemeClr val="tx1"/>
                          </a:solidFill>
                          <a:effectLst/>
                          <a:latin typeface="Times New Roman" panose="02020603050405020304" pitchFamily="18" charset="0"/>
                        </a:rPr>
                        <a:t> (</a:t>
                      </a:r>
                      <a:r>
                        <a:rPr kumimoji="0" lang="tr-TR" altLang="tr-TR" sz="800" b="1" i="0" u="none" strike="noStrike" cap="none" normalizeH="0" baseline="0" dirty="0" err="1">
                          <a:ln>
                            <a:noFill/>
                          </a:ln>
                          <a:solidFill>
                            <a:schemeClr val="tx1"/>
                          </a:solidFill>
                          <a:effectLst/>
                          <a:latin typeface="Times New Roman" panose="02020603050405020304" pitchFamily="18" charset="0"/>
                        </a:rPr>
                        <a:t>line</a:t>
                      </a:r>
                      <a:r>
                        <a:rPr kumimoji="0" lang="tr-TR" altLang="tr-TR" sz="800" b="1" i="0" u="none" strike="noStrike" cap="none" normalizeH="0" baseline="0" dirty="0">
                          <a:ln>
                            <a:noFill/>
                          </a:ln>
                          <a:solidFill>
                            <a:schemeClr val="tx1"/>
                          </a:solidFill>
                          <a:effectLst/>
                          <a:latin typeface="Times New Roman" panose="02020603050405020304" pitchFamily="18" charset="0"/>
                        </a:rPr>
                        <a:t> 3) </a:t>
                      </a:r>
                      <a:r>
                        <a:rPr kumimoji="0" lang="tr-TR" altLang="tr-TR" sz="800" b="1" i="0" u="none" strike="noStrike" cap="none" normalizeH="0" baseline="0" dirty="0" err="1">
                          <a:ln>
                            <a:noFill/>
                          </a:ln>
                          <a:solidFill>
                            <a:schemeClr val="tx1"/>
                          </a:solidFill>
                          <a:effectLst/>
                          <a:latin typeface="Times New Roman" panose="02020603050405020304" pitchFamily="18" charset="0"/>
                        </a:rPr>
                        <a:t>minus</a:t>
                      </a:r>
                      <a:r>
                        <a:rPr kumimoji="0" lang="tr-TR" altLang="tr-TR" sz="800" b="1" i="0" u="none" strike="noStrike" cap="none" normalizeH="0" baseline="0" dirty="0">
                          <a:ln>
                            <a:noFill/>
                          </a:ln>
                          <a:solidFill>
                            <a:schemeClr val="tx1"/>
                          </a:solidFill>
                          <a:effectLst/>
                          <a:latin typeface="Times New Roman" panose="02020603050405020304" pitchFamily="18" charset="0"/>
                        </a:rPr>
                        <a:t> </a:t>
                      </a:r>
                      <a:r>
                        <a:rPr kumimoji="0" lang="tr-TR" altLang="tr-TR" sz="800" b="1" i="0" u="none" strike="noStrike" cap="none" normalizeH="0" baseline="0" dirty="0" err="1">
                          <a:ln>
                            <a:noFill/>
                          </a:ln>
                          <a:solidFill>
                            <a:schemeClr val="tx1"/>
                          </a:solidFill>
                          <a:effectLst/>
                          <a:latin typeface="Times New Roman" panose="02020603050405020304" pitchFamily="18" charset="0"/>
                        </a:rPr>
                        <a:t>protected</a:t>
                      </a:r>
                      <a:r>
                        <a:rPr kumimoji="0" lang="tr-TR" altLang="tr-TR" sz="800" b="1" i="0" u="none" strike="noStrike" cap="none" normalizeH="0" baseline="0" dirty="0">
                          <a:ln>
                            <a:noFill/>
                          </a:ln>
                          <a:solidFill>
                            <a:schemeClr val="tx1"/>
                          </a:solidFill>
                          <a:effectLst/>
                          <a:latin typeface="Times New Roman" panose="02020603050405020304" pitchFamily="18" charset="0"/>
                        </a:rPr>
                        <a:t> </a:t>
                      </a:r>
                      <a:r>
                        <a:rPr kumimoji="0" lang="tr-TR" altLang="tr-TR" sz="800" b="1" i="0" u="none" strike="noStrike" cap="none" normalizeH="0" baseline="0" dirty="0" err="1">
                          <a:ln>
                            <a:noFill/>
                          </a:ln>
                          <a:solidFill>
                            <a:schemeClr val="tx1"/>
                          </a:solidFill>
                          <a:effectLst/>
                          <a:latin typeface="Times New Roman" panose="02020603050405020304" pitchFamily="18" charset="0"/>
                        </a:rPr>
                        <a:t>ear</a:t>
                      </a:r>
                      <a:r>
                        <a:rPr kumimoji="0" lang="tr-TR" altLang="tr-TR" sz="800" b="1" i="0" u="none" strike="noStrike" cap="none" normalizeH="0" baseline="0" dirty="0">
                          <a:ln>
                            <a:noFill/>
                          </a:ln>
                          <a:solidFill>
                            <a:schemeClr val="tx1"/>
                          </a:solidFill>
                          <a:effectLst/>
                          <a:latin typeface="Times New Roman" panose="02020603050405020304" pitchFamily="18" charset="0"/>
                        </a:rPr>
                        <a:t> "A" </a:t>
                      </a:r>
                      <a:r>
                        <a:rPr kumimoji="0" lang="tr-TR" altLang="tr-TR" sz="800" b="1" i="0" u="none" strike="noStrike" cap="none" normalizeH="0" baseline="0" dirty="0" err="1">
                          <a:ln>
                            <a:noFill/>
                          </a:ln>
                          <a:solidFill>
                            <a:schemeClr val="tx1"/>
                          </a:solidFill>
                          <a:effectLst/>
                          <a:latin typeface="Times New Roman" panose="02020603050405020304" pitchFamily="18" charset="0"/>
                        </a:rPr>
                        <a:t>level</a:t>
                      </a:r>
                      <a:r>
                        <a:rPr kumimoji="0" lang="tr-TR" altLang="tr-TR" sz="800" b="1" i="0" u="none" strike="noStrike" cap="none" normalizeH="0" baseline="0" dirty="0">
                          <a:ln>
                            <a:noFill/>
                          </a:ln>
                          <a:solidFill>
                            <a:schemeClr val="tx1"/>
                          </a:solidFill>
                          <a:effectLst/>
                          <a:latin typeface="Times New Roman" panose="02020603050405020304" pitchFamily="18" charset="0"/>
                        </a:rPr>
                        <a:t> (</a:t>
                      </a:r>
                      <a:r>
                        <a:rPr kumimoji="0" lang="tr-TR" altLang="tr-TR" sz="800" b="1" i="0" u="none" strike="noStrike" cap="none" normalizeH="0" baseline="0" dirty="0" err="1">
                          <a:ln>
                            <a:noFill/>
                          </a:ln>
                          <a:solidFill>
                            <a:schemeClr val="tx1"/>
                          </a:solidFill>
                          <a:effectLst/>
                          <a:latin typeface="Times New Roman" panose="02020603050405020304" pitchFamily="18" charset="0"/>
                        </a:rPr>
                        <a:t>line</a:t>
                      </a:r>
                      <a:r>
                        <a:rPr kumimoji="0" lang="tr-TR" altLang="tr-TR" sz="800" b="1" i="0" u="none" strike="noStrike" cap="none" normalizeH="0" baseline="0" dirty="0">
                          <a:ln>
                            <a:noFill/>
                          </a:ln>
                          <a:solidFill>
                            <a:schemeClr val="tx1"/>
                          </a:solidFill>
                          <a:effectLst/>
                          <a:latin typeface="Times New Roman" panose="02020603050405020304" pitchFamily="18" charset="0"/>
                        </a:rPr>
                        <a:t> 10) </a:t>
                      </a:r>
                      <a:r>
                        <a:rPr kumimoji="0" lang="tr-TR" altLang="tr-TR" sz="800" b="1" i="0" u="none" strike="noStrike" cap="none" normalizeH="0" baseline="0" dirty="0" err="1">
                          <a:ln>
                            <a:noFill/>
                          </a:ln>
                          <a:solidFill>
                            <a:schemeClr val="tx1"/>
                          </a:solidFill>
                          <a:effectLst/>
                          <a:latin typeface="Times New Roman" panose="02020603050405020304" pitchFamily="18" charset="0"/>
                        </a:rPr>
                        <a:t>minus</a:t>
                      </a:r>
                      <a:r>
                        <a:rPr kumimoji="0" lang="tr-TR" altLang="tr-TR" sz="800" b="1" i="0" u="none" strike="noStrike" cap="none" normalizeH="0" baseline="0" dirty="0">
                          <a:ln>
                            <a:noFill/>
                          </a:ln>
                          <a:solidFill>
                            <a:schemeClr val="tx1"/>
                          </a:solidFill>
                          <a:effectLst/>
                          <a:latin typeface="Times New Roman" panose="02020603050405020304" pitchFamily="18" charset="0"/>
                        </a:rPr>
                        <a:t> 3 </a:t>
                      </a:r>
                      <a:r>
                        <a:rPr kumimoji="0" lang="tr-TR" altLang="tr-TR" sz="800" b="1" i="0" u="none" strike="noStrike" cap="none" normalizeH="0" baseline="0" dirty="0" err="1">
                          <a:ln>
                            <a:noFill/>
                          </a:ln>
                          <a:solidFill>
                            <a:schemeClr val="tx1"/>
                          </a:solidFill>
                          <a:effectLst/>
                          <a:latin typeface="Times New Roman" panose="02020603050405020304" pitchFamily="18" charset="0"/>
                        </a:rPr>
                        <a:t>dB</a:t>
                      </a:r>
                      <a:r>
                        <a:rPr kumimoji="0" lang="tr-TR" altLang="tr-TR" sz="800" b="1" i="0" u="none" strike="noStrike" cap="none" normalizeH="0" baseline="0" dirty="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a:ln>
                            <a:noFill/>
                          </a:ln>
                          <a:solidFill>
                            <a:schemeClr val="tx1"/>
                          </a:solidFill>
                          <a:effectLst/>
                          <a:latin typeface="Times New Roman" panose="02020603050405020304" pitchFamily="18" charset="0"/>
                        </a:rPr>
                        <a:t>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800" b="1"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1" i="0" u="none" strike="noStrike" cap="none" normalizeH="0" baseline="0" dirty="0">
                          <a:ln>
                            <a:noFill/>
                          </a:ln>
                          <a:solidFill>
                            <a:schemeClr val="tx1"/>
                          </a:solidFill>
                          <a:effectLst/>
                          <a:latin typeface="Times New Roman" panose="02020603050405020304" pitchFamily="18" charset="0"/>
                        </a:rPr>
                        <a:t>19.8 </a:t>
                      </a:r>
                    </a:p>
                  </a:txBody>
                  <a:tcPr anchor="ctr" horzOverflow="overflow">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w="9525" cap="flat" cmpd="sng" algn="ctr">
                      <a:solidFill>
                        <a:srgbClr val="000080"/>
                      </a:solidFill>
                      <a:prstDash val="solid"/>
                      <a:round/>
                      <a:headEnd type="none" w="med" len="med"/>
                      <a:tailEnd type="none" w="med" len="med"/>
                    </a:lnT>
                    <a:lnB w="9525"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42576401"/>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138407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4 İçerik Yer Tutucusu"/>
          <p:cNvSpPr>
            <a:spLocks noGrp="1"/>
          </p:cNvSpPr>
          <p:nvPr>
            <p:ph sz="quarter" idx="1"/>
          </p:nvPr>
        </p:nvSpPr>
        <p:spPr>
          <a:xfrm>
            <a:off x="608012" y="2099794"/>
            <a:ext cx="9429628" cy="4248472"/>
          </a:xfrm>
        </p:spPr>
        <p:txBody>
          <a:bodyPr>
            <a:normAutofit/>
          </a:bodyPr>
          <a:lstStyle/>
          <a:p>
            <a:r>
              <a:rPr lang="tr-TR" dirty="0"/>
              <a:t>Gürültü sindirim organları üzerinde; </a:t>
            </a:r>
          </a:p>
          <a:p>
            <a:pPr lvl="1"/>
            <a:r>
              <a:rPr lang="tr-TR" dirty="0"/>
              <a:t>bulantı  </a:t>
            </a:r>
          </a:p>
          <a:p>
            <a:pPr lvl="1"/>
            <a:r>
              <a:rPr lang="tr-TR" dirty="0"/>
              <a:t>kusma</a:t>
            </a:r>
          </a:p>
          <a:p>
            <a:pPr lvl="1"/>
            <a:r>
              <a:rPr lang="tr-TR" dirty="0"/>
              <a:t>mide ve onikiparmak bağırsağı ülserleri</a:t>
            </a:r>
          </a:p>
          <a:p>
            <a:pPr lvl="1"/>
            <a:r>
              <a:rPr lang="tr-TR" dirty="0"/>
              <a:t>karaciğer enzimlerinde artış gibi etkilere neden olabilir.</a:t>
            </a:r>
          </a:p>
        </p:txBody>
      </p:sp>
      <p:sp>
        <p:nvSpPr>
          <p:cNvPr id="5" name="Altbilgi Yer Tutucusu 1"/>
          <p:cNvSpPr>
            <a:spLocks noGrp="1"/>
          </p:cNvSpPr>
          <p:nvPr>
            <p:ph type="ftr" sz="quarter" idx="11"/>
          </p:nvPr>
        </p:nvSpPr>
        <p:spPr>
          <a:xfrm>
            <a:off x="3704332" y="6873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94773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636" name="Group 268"/>
          <p:cNvGraphicFramePr>
            <a:graphicFrameLocks noGrp="1"/>
          </p:cNvGraphicFramePr>
          <p:nvPr>
            <p:extLst>
              <p:ext uri="{D42A27DB-BD31-4B8C-83A1-F6EECF244321}">
                <p14:modId xmlns:p14="http://schemas.microsoft.com/office/powerpoint/2010/main" val="570761292"/>
              </p:ext>
            </p:extLst>
          </p:nvPr>
        </p:nvGraphicFramePr>
        <p:xfrm>
          <a:off x="511968" y="5303520"/>
          <a:ext cx="8878888" cy="1554480"/>
        </p:xfrm>
        <a:graphic>
          <a:graphicData uri="http://schemas.openxmlformats.org/drawingml/2006/table">
            <a:tbl>
              <a:tblPr/>
              <a:tblGrid>
                <a:gridCol w="1008063">
                  <a:extLst>
                    <a:ext uri="{9D8B030D-6E8A-4147-A177-3AD203B41FA5}">
                      <a16:colId xmlns:a16="http://schemas.microsoft.com/office/drawing/2014/main" val="2841568432"/>
                    </a:ext>
                  </a:extLst>
                </a:gridCol>
                <a:gridCol w="576262">
                  <a:extLst>
                    <a:ext uri="{9D8B030D-6E8A-4147-A177-3AD203B41FA5}">
                      <a16:colId xmlns:a16="http://schemas.microsoft.com/office/drawing/2014/main" val="2422916032"/>
                    </a:ext>
                  </a:extLst>
                </a:gridCol>
                <a:gridCol w="552450">
                  <a:extLst>
                    <a:ext uri="{9D8B030D-6E8A-4147-A177-3AD203B41FA5}">
                      <a16:colId xmlns:a16="http://schemas.microsoft.com/office/drawing/2014/main" val="3635378936"/>
                    </a:ext>
                  </a:extLst>
                </a:gridCol>
                <a:gridCol w="612775">
                  <a:extLst>
                    <a:ext uri="{9D8B030D-6E8A-4147-A177-3AD203B41FA5}">
                      <a16:colId xmlns:a16="http://schemas.microsoft.com/office/drawing/2014/main" val="1957641129"/>
                    </a:ext>
                  </a:extLst>
                </a:gridCol>
                <a:gridCol w="612775">
                  <a:extLst>
                    <a:ext uri="{9D8B030D-6E8A-4147-A177-3AD203B41FA5}">
                      <a16:colId xmlns:a16="http://schemas.microsoft.com/office/drawing/2014/main" val="3710710447"/>
                    </a:ext>
                  </a:extLst>
                </a:gridCol>
                <a:gridCol w="612775">
                  <a:extLst>
                    <a:ext uri="{9D8B030D-6E8A-4147-A177-3AD203B41FA5}">
                      <a16:colId xmlns:a16="http://schemas.microsoft.com/office/drawing/2014/main" val="4073779299"/>
                    </a:ext>
                  </a:extLst>
                </a:gridCol>
                <a:gridCol w="612775">
                  <a:extLst>
                    <a:ext uri="{9D8B030D-6E8A-4147-A177-3AD203B41FA5}">
                      <a16:colId xmlns:a16="http://schemas.microsoft.com/office/drawing/2014/main" val="1774052035"/>
                    </a:ext>
                  </a:extLst>
                </a:gridCol>
                <a:gridCol w="612775">
                  <a:extLst>
                    <a:ext uri="{9D8B030D-6E8A-4147-A177-3AD203B41FA5}">
                      <a16:colId xmlns:a16="http://schemas.microsoft.com/office/drawing/2014/main" val="2617782275"/>
                    </a:ext>
                  </a:extLst>
                </a:gridCol>
                <a:gridCol w="612775">
                  <a:extLst>
                    <a:ext uri="{9D8B030D-6E8A-4147-A177-3AD203B41FA5}">
                      <a16:colId xmlns:a16="http://schemas.microsoft.com/office/drawing/2014/main" val="748891921"/>
                    </a:ext>
                  </a:extLst>
                </a:gridCol>
                <a:gridCol w="614363">
                  <a:extLst>
                    <a:ext uri="{9D8B030D-6E8A-4147-A177-3AD203B41FA5}">
                      <a16:colId xmlns:a16="http://schemas.microsoft.com/office/drawing/2014/main" val="510372974"/>
                    </a:ext>
                  </a:extLst>
                </a:gridCol>
                <a:gridCol w="612775">
                  <a:extLst>
                    <a:ext uri="{9D8B030D-6E8A-4147-A177-3AD203B41FA5}">
                      <a16:colId xmlns:a16="http://schemas.microsoft.com/office/drawing/2014/main" val="1288574626"/>
                    </a:ext>
                  </a:extLst>
                </a:gridCol>
                <a:gridCol w="612775">
                  <a:extLst>
                    <a:ext uri="{9D8B030D-6E8A-4147-A177-3AD203B41FA5}">
                      <a16:colId xmlns:a16="http://schemas.microsoft.com/office/drawing/2014/main" val="4151157519"/>
                    </a:ext>
                  </a:extLst>
                </a:gridCol>
                <a:gridCol w="612775">
                  <a:extLst>
                    <a:ext uri="{9D8B030D-6E8A-4147-A177-3AD203B41FA5}">
                      <a16:colId xmlns:a16="http://schemas.microsoft.com/office/drawing/2014/main" val="2020081466"/>
                    </a:ext>
                  </a:extLst>
                </a:gridCol>
                <a:gridCol w="612775">
                  <a:extLst>
                    <a:ext uri="{9D8B030D-6E8A-4147-A177-3AD203B41FA5}">
                      <a16:colId xmlns:a16="http://schemas.microsoft.com/office/drawing/2014/main" val="1390436003"/>
                    </a:ext>
                  </a:extLst>
                </a:gridCol>
              </a:tblGrid>
              <a:tr h="45720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200" b="1" i="0" u="none" strike="noStrike" cap="none" normalizeH="0" baseline="0">
                          <a:ln>
                            <a:noFill/>
                          </a:ln>
                          <a:solidFill>
                            <a:schemeClr val="tx1"/>
                          </a:solidFill>
                          <a:effectLst/>
                          <a:latin typeface="Times New Roman" panose="02020603050405020304" pitchFamily="18" charset="0"/>
                          <a:ea typeface="MS Sans Serif"/>
                          <a:cs typeface="MS Sans Serif"/>
                        </a:rPr>
                        <a:t>Frequency, Hz</a:t>
                      </a:r>
                      <a:endParaRPr kumimoji="0" lang="tr-TR" altLang="tr-TR" sz="44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125</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250</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500</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1000</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2000</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3150</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4000</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6000</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8000</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H</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M</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L</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NRR</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32846811"/>
                  </a:ext>
                </a:extLst>
              </a:tr>
              <a:tr h="64008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200" b="1" i="0" u="none" strike="noStrike" cap="none" normalizeH="0" baseline="0">
                          <a:ln>
                            <a:noFill/>
                          </a:ln>
                          <a:solidFill>
                            <a:schemeClr val="tx1"/>
                          </a:solidFill>
                          <a:effectLst/>
                          <a:latin typeface="Times New Roman" panose="02020603050405020304" pitchFamily="18" charset="0"/>
                          <a:ea typeface="MS Sans Serif"/>
                          <a:cs typeface="MS Sans Serif"/>
                        </a:rPr>
                        <a:t>Mean Attenuation, dB</a:t>
                      </a:r>
                      <a:endParaRPr kumimoji="0" lang="tr-TR" altLang="tr-TR" sz="44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17.6</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24.1</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32.6</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39.9</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37.6</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dirty="0">
                          <a:ln>
                            <a:noFill/>
                          </a:ln>
                          <a:solidFill>
                            <a:schemeClr val="tx1"/>
                          </a:solidFill>
                          <a:effectLst/>
                          <a:latin typeface="Times New Roman" panose="02020603050405020304" pitchFamily="18" charset="0"/>
                          <a:ea typeface="MS Sans Serif"/>
                          <a:cs typeface="MS Sans Serif"/>
                        </a:rPr>
                        <a:t> 37.0</a:t>
                      </a:r>
                      <a:endParaRPr kumimoji="0" lang="tr-TR" altLang="tr-TR" sz="4800" b="1" i="0" u="none" strike="noStrike" cap="none" normalizeH="0" baseline="0" dirty="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37.9</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40.0</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40.2</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800" b="1" i="0" u="none" strike="noStrike" cap="none" normalizeH="0" baseline="0">
                          <a:ln>
                            <a:noFill/>
                          </a:ln>
                          <a:solidFill>
                            <a:schemeClr val="tx1"/>
                          </a:solidFill>
                          <a:effectLst/>
                          <a:latin typeface="Times New Roman" panose="02020603050405020304" pitchFamily="18" charset="0"/>
                          <a:ea typeface="MS Sans Serif"/>
                          <a:cs typeface="MS Sans Serif"/>
                        </a:rPr>
                        <a:t>36</a:t>
                      </a:r>
                      <a:endParaRPr kumimoji="0" lang="tr-TR" altLang="tr-TR" sz="44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800" b="1" i="0" u="none" strike="noStrike" cap="none" normalizeH="0" baseline="0">
                          <a:ln>
                            <a:noFill/>
                          </a:ln>
                          <a:solidFill>
                            <a:schemeClr val="tx1"/>
                          </a:solidFill>
                          <a:effectLst/>
                          <a:latin typeface="Times New Roman" panose="02020603050405020304" pitchFamily="18" charset="0"/>
                          <a:ea typeface="MS Sans Serif"/>
                          <a:cs typeface="MS Sans Serif"/>
                        </a:rPr>
                        <a:t>31</a:t>
                      </a:r>
                      <a:endParaRPr kumimoji="0" lang="tr-TR" altLang="tr-TR" sz="44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800" b="1" i="0" u="none" strike="noStrike" cap="none" normalizeH="0" baseline="0">
                          <a:ln>
                            <a:noFill/>
                          </a:ln>
                          <a:solidFill>
                            <a:schemeClr val="tx1"/>
                          </a:solidFill>
                          <a:effectLst/>
                          <a:latin typeface="Times New Roman" panose="02020603050405020304" pitchFamily="18" charset="0"/>
                          <a:ea typeface="MS Sans Serif"/>
                          <a:cs typeface="MS Sans Serif"/>
                        </a:rPr>
                        <a:t>23</a:t>
                      </a:r>
                      <a:endParaRPr kumimoji="0" lang="tr-TR" altLang="tr-TR" sz="44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800" b="1" i="0" u="none" strike="noStrike" cap="none" normalizeH="0" baseline="0">
                          <a:ln>
                            <a:noFill/>
                          </a:ln>
                          <a:solidFill>
                            <a:schemeClr val="tx1"/>
                          </a:solidFill>
                          <a:effectLst/>
                          <a:latin typeface="Times New Roman" panose="02020603050405020304" pitchFamily="18" charset="0"/>
                          <a:ea typeface="MS Sans Serif"/>
                          <a:cs typeface="MS Sans Serif"/>
                        </a:rPr>
                        <a:t>28</a:t>
                      </a:r>
                      <a:endParaRPr kumimoji="0" lang="tr-TR" altLang="tr-TR" sz="44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1934238"/>
                  </a:ext>
                </a:extLst>
              </a:tr>
              <a:tr h="45720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200" b="1" i="0" u="none" strike="noStrike" cap="none" normalizeH="0" baseline="0">
                          <a:ln>
                            <a:noFill/>
                          </a:ln>
                          <a:solidFill>
                            <a:schemeClr val="tx1"/>
                          </a:solidFill>
                          <a:effectLst/>
                          <a:latin typeface="Times New Roman" panose="02020603050405020304" pitchFamily="18" charset="0"/>
                          <a:ea typeface="MS Sans Serif"/>
                          <a:cs typeface="MS Sans Serif"/>
                        </a:rPr>
                        <a:t>Std. Deviation</a:t>
                      </a:r>
                      <a:endParaRPr kumimoji="0" lang="tr-TR" altLang="tr-TR" sz="44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2.0</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2.0</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2.4</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3.2</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2.6</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1.9</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2.6</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Times New Roman" panose="02020603050405020304" pitchFamily="18" charset="0"/>
                          <a:ea typeface="MS Sans Serif"/>
                          <a:cs typeface="MS Sans Serif"/>
                        </a:rPr>
                        <a:t> 2.2</a:t>
                      </a:r>
                      <a:endParaRPr kumimoji="0" lang="tr-TR" altLang="tr-TR" sz="4800" b="1"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dirty="0">
                          <a:ln>
                            <a:noFill/>
                          </a:ln>
                          <a:solidFill>
                            <a:schemeClr val="tx1"/>
                          </a:solidFill>
                          <a:effectLst/>
                          <a:latin typeface="Times New Roman" panose="02020603050405020304" pitchFamily="18" charset="0"/>
                          <a:ea typeface="MS Sans Serif"/>
                          <a:cs typeface="MS Sans Serif"/>
                        </a:rPr>
                        <a:t> 2.4</a:t>
                      </a:r>
                      <a:endParaRPr kumimoji="0" lang="tr-TR" altLang="tr-TR" sz="4800" b="1" i="0" u="none" strike="noStrike" cap="none" normalizeH="0" baseline="0" dirty="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52637625"/>
                  </a:ext>
                </a:extLst>
              </a:tr>
            </a:tbl>
          </a:graphicData>
        </a:graphic>
      </p:graphicFrame>
      <p:pic>
        <p:nvPicPr>
          <p:cNvPr id="58891" name="Picture 523" descr="HB-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412" y="1647824"/>
            <a:ext cx="3495676" cy="3122787"/>
          </a:xfrm>
          <a:prstGeom prst="rect">
            <a:avLst/>
          </a:prstGeom>
          <a:noFill/>
          <a:extLst>
            <a:ext uri="{909E8E84-426E-40DD-AFC4-6F175D3DCCD1}">
              <a14:hiddenFill xmlns:a14="http://schemas.microsoft.com/office/drawing/2010/main">
                <a:solidFill>
                  <a:srgbClr val="FFFFFF"/>
                </a:solidFill>
              </a14:hiddenFill>
            </a:ext>
          </a:extLst>
        </p:spPr>
      </p:pic>
      <p:sp>
        <p:nvSpPr>
          <p:cNvPr id="58893" name="Rectangle 525"/>
          <p:cNvSpPr>
            <a:spLocks noChangeArrowheads="1"/>
          </p:cNvSpPr>
          <p:nvPr/>
        </p:nvSpPr>
        <p:spPr bwMode="auto">
          <a:xfrm>
            <a:off x="1594602" y="4694525"/>
            <a:ext cx="65293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25 </a:t>
            </a:r>
            <a:r>
              <a:rPr kumimoji="0" lang="tr-TR" altLang="tr-TR"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dB</a:t>
            </a:r>
            <a:r>
              <a:rPr kumimoji="0" lang="tr-TR" altLang="tr-TR" sz="2800" b="1" i="0" u="none" strike="noStrike" kern="1200" cap="none" spc="0" normalizeH="0" baseline="0" noProof="0" dirty="0">
                <a:ln>
                  <a:noFill/>
                </a:ln>
                <a:solidFill>
                  <a:srgbClr val="EE4010"/>
                </a:solidFill>
                <a:effectLst/>
                <a:uLnTx/>
                <a:uFillTx/>
                <a:latin typeface="Times New Roman" panose="02020603050405020304" pitchFamily="18" charset="0"/>
                <a:ea typeface="+mn-ea"/>
                <a:cs typeface="+mn-cs"/>
              </a:rPr>
              <a:t> </a:t>
            </a:r>
            <a:r>
              <a:rPr kumimoji="0" lang="tr-TR" altLang="tr-TR" sz="2800" b="1" i="0" u="none" strike="noStrike" kern="1200" cap="none" spc="0" normalizeH="0" baseline="0" noProof="0" dirty="0" err="1">
                <a:ln>
                  <a:noFill/>
                </a:ln>
                <a:solidFill>
                  <a:srgbClr val="EE4010"/>
                </a:solidFill>
                <a:effectLst/>
                <a:uLnTx/>
                <a:uFillTx/>
                <a:latin typeface="Times New Roman" panose="02020603050405020304" pitchFamily="18" charset="0"/>
                <a:ea typeface="+mn-ea"/>
                <a:cs typeface="+mn-cs"/>
              </a:rPr>
              <a:t>Certified</a:t>
            </a:r>
            <a:r>
              <a:rPr kumimoji="0" lang="tr-TR" altLang="tr-TR" sz="2800" b="1" i="0" u="none" strike="noStrike" kern="1200" cap="none" spc="0" normalizeH="0" baseline="0" noProof="0" dirty="0">
                <a:ln>
                  <a:noFill/>
                </a:ln>
                <a:solidFill>
                  <a:srgbClr val="EE4010"/>
                </a:solidFill>
                <a:effectLst/>
                <a:uLnTx/>
                <a:uFillTx/>
                <a:latin typeface="Times New Roman" panose="02020603050405020304" pitchFamily="18" charset="0"/>
                <a:ea typeface="+mn-ea"/>
                <a:cs typeface="+mn-cs"/>
              </a:rPr>
              <a:t> NRR </a:t>
            </a:r>
            <a:r>
              <a:rPr kumimoji="0" lang="tr-TR" altLang="tr-TR" sz="2800" b="1" i="0" u="none" strike="noStrike" kern="1200" cap="none" spc="0" normalizeH="0" baseline="0" noProof="0" dirty="0" err="1">
                <a:ln>
                  <a:noFill/>
                </a:ln>
                <a:solidFill>
                  <a:srgbClr val="EE4010"/>
                </a:solidFill>
                <a:effectLst/>
                <a:uLnTx/>
                <a:uFillTx/>
                <a:latin typeface="Times New Roman" panose="02020603050405020304" pitchFamily="18" charset="0"/>
                <a:ea typeface="+mn-ea"/>
                <a:cs typeface="+mn-cs"/>
              </a:rPr>
              <a:t>to</a:t>
            </a:r>
            <a:r>
              <a:rPr kumimoji="0" lang="tr-TR" altLang="tr-TR" sz="2800" b="1" i="0" u="none" strike="noStrike" kern="1200" cap="none" spc="0" normalizeH="0" baseline="0" noProof="0" dirty="0">
                <a:ln>
                  <a:noFill/>
                </a:ln>
                <a:solidFill>
                  <a:srgbClr val="EE4010"/>
                </a:solidFill>
                <a:effectLst/>
                <a:uLnTx/>
                <a:uFillTx/>
                <a:latin typeface="Times New Roman" panose="02020603050405020304" pitchFamily="18" charset="0"/>
                <a:ea typeface="+mn-ea"/>
                <a:cs typeface="+mn-cs"/>
              </a:rPr>
              <a:t> </a:t>
            </a:r>
            <a:r>
              <a:rPr kumimoji="0" lang="tr-TR" altLang="tr-TR"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ANSI</a:t>
            </a:r>
            <a:r>
              <a:rPr kumimoji="0" lang="tr-TR" altLang="tr-TR" sz="2800" b="1" i="0" u="none" strike="noStrike" kern="1200" cap="none" spc="0" normalizeH="0" baseline="0" noProof="0" dirty="0">
                <a:ln>
                  <a:noFill/>
                </a:ln>
                <a:solidFill>
                  <a:srgbClr val="EE4010"/>
                </a:solidFill>
                <a:effectLst/>
                <a:uLnTx/>
                <a:uFillTx/>
                <a:latin typeface="Times New Roman" panose="02020603050405020304" pitchFamily="18" charset="0"/>
                <a:ea typeface="+mn-ea"/>
                <a:cs typeface="+mn-cs"/>
              </a:rPr>
              <a:t> S3.19-1974</a:t>
            </a:r>
            <a:r>
              <a:rPr kumimoji="0" lang="tr-TR" altLang="tr-TR" sz="2800" b="0" i="0" u="none" strike="noStrike" kern="1200" cap="none" spc="0" normalizeH="0" baseline="0" noProof="0" dirty="0">
                <a:ln>
                  <a:noFill/>
                </a:ln>
                <a:solidFill>
                  <a:srgbClr val="EE4010"/>
                </a:solidFill>
                <a:effectLst/>
                <a:uLnTx/>
                <a:uFillTx/>
                <a:latin typeface="Times New Roman" panose="02020603050405020304" pitchFamily="18" charset="0"/>
                <a:ea typeface="+mn-ea"/>
                <a:cs typeface="+mn-cs"/>
              </a:rPr>
              <a:t> </a:t>
            </a:r>
            <a:endParaRPr kumimoji="0" lang="tr-TR" altLang="tr-TR" sz="4800" b="0" i="0" u="none" strike="noStrike" kern="1200" cap="none" spc="0" normalizeH="0" baseline="0" noProof="0" dirty="0">
              <a:ln>
                <a:noFill/>
              </a:ln>
              <a:solidFill>
                <a:srgbClr val="EE4010"/>
              </a:solidFill>
              <a:effectLst/>
              <a:uLnTx/>
              <a:uFillTx/>
              <a:latin typeface="Times New Roman" panose="02020603050405020304" pitchFamily="18" charset="0"/>
              <a:ea typeface="+mn-ea"/>
              <a:cs typeface="+mn-cs"/>
            </a:endParaRPr>
          </a:p>
        </p:txBody>
      </p:sp>
      <p:pic>
        <p:nvPicPr>
          <p:cNvPr id="58897" name="Picture 529" descr="Dancing-blu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5523" y="1652147"/>
            <a:ext cx="684213" cy="684212"/>
          </a:xfrm>
          <a:prstGeom prst="rect">
            <a:avLst/>
          </a:prstGeom>
          <a:noFill/>
          <a:extLst>
            <a:ext uri="{909E8E84-426E-40DD-AFC4-6F175D3DCCD1}">
              <a14:hiddenFill xmlns:a14="http://schemas.microsoft.com/office/drawing/2010/main">
                <a:solidFill>
                  <a:srgbClr val="FFFFFF"/>
                </a:solidFill>
              </a14:hiddenFill>
            </a:ext>
          </a:extLst>
        </p:spPr>
      </p:pic>
      <p:pic>
        <p:nvPicPr>
          <p:cNvPr id="58896" name="Picture 528" descr="Dancing-blu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0031" y="1699772"/>
            <a:ext cx="588962" cy="588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843002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893"/>
                                        </p:tgtEl>
                                        <p:attrNameLst>
                                          <p:attrName>style.visibility</p:attrName>
                                        </p:attrNameLst>
                                      </p:cBhvr>
                                      <p:to>
                                        <p:strVal val="visible"/>
                                      </p:to>
                                    </p:set>
                                    <p:anim calcmode="lin" valueType="num">
                                      <p:cBhvr>
                                        <p:cTn id="7" dur="1000" fill="hold"/>
                                        <p:tgtEl>
                                          <p:spTgt spid="58893"/>
                                        </p:tgtEl>
                                        <p:attrNameLst>
                                          <p:attrName>ppt_w</p:attrName>
                                        </p:attrNameLst>
                                      </p:cBhvr>
                                      <p:tavLst>
                                        <p:tav tm="0">
                                          <p:val>
                                            <p:strVal val="#ppt_w*0.70"/>
                                          </p:val>
                                        </p:tav>
                                        <p:tav tm="100000">
                                          <p:val>
                                            <p:strVal val="#ppt_w"/>
                                          </p:val>
                                        </p:tav>
                                      </p:tavLst>
                                    </p:anim>
                                    <p:anim calcmode="lin" valueType="num">
                                      <p:cBhvr>
                                        <p:cTn id="8" dur="1000" fill="hold"/>
                                        <p:tgtEl>
                                          <p:spTgt spid="58893"/>
                                        </p:tgtEl>
                                        <p:attrNameLst>
                                          <p:attrName>ppt_h</p:attrName>
                                        </p:attrNameLst>
                                      </p:cBhvr>
                                      <p:tavLst>
                                        <p:tav tm="0">
                                          <p:val>
                                            <p:strVal val="#ppt_h"/>
                                          </p:val>
                                        </p:tav>
                                        <p:tav tm="100000">
                                          <p:val>
                                            <p:strVal val="#ppt_h"/>
                                          </p:val>
                                        </p:tav>
                                      </p:tavLst>
                                    </p:anim>
                                    <p:animEffect transition="in" filter="fade">
                                      <p:cBhvr>
                                        <p:cTn id="9" dur="1000"/>
                                        <p:tgtEl>
                                          <p:spTgt spid="58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9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522412" y="1368425"/>
            <a:ext cx="7440613" cy="1527175"/>
          </a:xfrm>
        </p:spPr>
        <p:txBody>
          <a:bodyPr/>
          <a:lstStyle/>
          <a:p>
            <a:r>
              <a:rPr lang="tr-TR" altLang="tr-TR" sz="3800" b="1">
                <a:solidFill>
                  <a:srgbClr val="0033CC"/>
                </a:solidFill>
              </a:rPr>
              <a:t>Uygun kulak koruyucusunun seçimi</a:t>
            </a:r>
          </a:p>
        </p:txBody>
      </p:sp>
      <p:sp>
        <p:nvSpPr>
          <p:cNvPr id="77827" name="Rectangle 3"/>
          <p:cNvSpPr>
            <a:spLocks noGrp="1" noChangeArrowheads="1"/>
          </p:cNvSpPr>
          <p:nvPr>
            <p:ph type="body" idx="1"/>
          </p:nvPr>
        </p:nvSpPr>
        <p:spPr>
          <a:xfrm>
            <a:off x="1206501" y="3470275"/>
            <a:ext cx="8066087" cy="3540125"/>
          </a:xfrm>
        </p:spPr>
        <p:txBody>
          <a:bodyPr/>
          <a:lstStyle/>
          <a:p>
            <a:pPr marL="571500" indent="-571500">
              <a:lnSpc>
                <a:spcPct val="80000"/>
              </a:lnSpc>
            </a:pPr>
            <a:r>
              <a:rPr lang="tr-TR" altLang="tr-TR" sz="2200" dirty="0"/>
              <a:t>İşyerinin gürültü haritası ve frekans analizi çıkarıldıktan sonra, çalışanlara gürültü seviyesi hakkında bilgi verilmelidir.</a:t>
            </a:r>
          </a:p>
          <a:p>
            <a:pPr marL="571500" indent="-571500">
              <a:lnSpc>
                <a:spcPct val="80000"/>
              </a:lnSpc>
            </a:pPr>
            <a:r>
              <a:rPr lang="tr-TR" altLang="tr-TR" sz="2200" dirty="0"/>
              <a:t>Gürültü seviyesinin fazla olduğu tespit edilen bölgelerde çalışan işçiler tespit edilerek, bu konuda ayrıca bilgilendirme yapılmalı ve sonraki aşamalar hakkında bilgi verilmelidir.</a:t>
            </a:r>
            <a:endParaRPr lang="tr-TR" altLang="zh-CN" sz="2200" dirty="0"/>
          </a:p>
          <a:p>
            <a:pPr marL="571500" indent="-571500">
              <a:lnSpc>
                <a:spcPct val="80000"/>
              </a:lnSpc>
            </a:pPr>
            <a:r>
              <a:rPr lang="tr-TR" altLang="zh-CN" sz="2200" dirty="0"/>
              <a:t>Risk grubunda yer alan işçilerin normal (rutin) çalışmaları sırasında </a:t>
            </a:r>
            <a:r>
              <a:rPr lang="tr-TR" altLang="zh-CN" sz="2200" dirty="0" err="1"/>
              <a:t>dozimetre</a:t>
            </a:r>
            <a:r>
              <a:rPr lang="tr-TR" altLang="zh-CN" sz="2200" dirty="0"/>
              <a:t> kullanılarak, çalışanların mesai süresince maruz kaldıkları gürültü dozu saptanmalıdır</a:t>
            </a:r>
            <a:endParaRPr lang="tr-TR" altLang="tr-TR"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36"/>
            <a:ext cx="9902825" cy="1435147"/>
          </a:xfrm>
          <a:prstGeom prst="rect">
            <a:avLst/>
          </a:prstGeom>
        </p:spPr>
      </p:pic>
    </p:spTree>
    <p:extLst>
      <p:ext uri="{BB962C8B-B14F-4D97-AF65-F5344CB8AC3E}">
        <p14:creationId xmlns:p14="http://schemas.microsoft.com/office/powerpoint/2010/main" val="7972931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95141" y="1295400"/>
            <a:ext cx="8912543" cy="1143000"/>
          </a:xfrm>
        </p:spPr>
        <p:txBody>
          <a:bodyPr/>
          <a:lstStyle/>
          <a:p>
            <a:r>
              <a:rPr lang="tr-TR" altLang="tr-TR" sz="3800" b="1">
                <a:solidFill>
                  <a:srgbClr val="0033CC"/>
                </a:solidFill>
              </a:rPr>
              <a:t>Uygun kulak koruyucusunun seçimi ll</a:t>
            </a:r>
          </a:p>
        </p:txBody>
      </p:sp>
      <p:sp>
        <p:nvSpPr>
          <p:cNvPr id="78851" name="Rectangle 3"/>
          <p:cNvSpPr>
            <a:spLocks noGrp="1" noChangeArrowheads="1"/>
          </p:cNvSpPr>
          <p:nvPr>
            <p:ph type="body" idx="1"/>
          </p:nvPr>
        </p:nvSpPr>
        <p:spPr>
          <a:xfrm>
            <a:off x="1063625" y="2819400"/>
            <a:ext cx="8280400" cy="4114800"/>
          </a:xfrm>
        </p:spPr>
        <p:txBody>
          <a:bodyPr/>
          <a:lstStyle/>
          <a:p>
            <a:pPr marL="571500" indent="-571500">
              <a:lnSpc>
                <a:spcPct val="90000"/>
              </a:lnSpc>
            </a:pPr>
            <a:r>
              <a:rPr lang="tr-TR" altLang="tr-TR" sz="2100" dirty="0" err="1"/>
              <a:t>Dozimetrenin</a:t>
            </a:r>
            <a:r>
              <a:rPr lang="tr-TR" altLang="tr-TR" sz="2100" dirty="0"/>
              <a:t> asıl parçası gömlek veya iş giysisinin cebine konmalıdır. Mikrofon ile cihaz arasındaki kablonun etrafa takılmaması veya sürtünmemesi için, giysi içinden geçirilmesi gerekmektedir.</a:t>
            </a:r>
          </a:p>
          <a:p>
            <a:pPr marL="571500" indent="-571500">
              <a:lnSpc>
                <a:spcPct val="90000"/>
              </a:lnSpc>
            </a:pPr>
            <a:r>
              <a:rPr lang="tr-TR" altLang="tr-TR" sz="2100" dirty="0" err="1"/>
              <a:t>Dozimetrenin</a:t>
            </a:r>
            <a:r>
              <a:rPr lang="tr-TR" altLang="tr-TR" sz="2100" dirty="0"/>
              <a:t> normal çalışıp çalışmadığı gün içerisinde </a:t>
            </a:r>
            <a:r>
              <a:rPr lang="tr-TR" altLang="tr-TR" sz="2100" dirty="0" err="1"/>
              <a:t>periodik</a:t>
            </a:r>
            <a:r>
              <a:rPr lang="tr-TR" altLang="tr-TR" sz="2100" dirty="0"/>
              <a:t> olarak kontrol edilmelidir.</a:t>
            </a:r>
          </a:p>
          <a:p>
            <a:pPr marL="571500" indent="-571500">
              <a:lnSpc>
                <a:spcPct val="90000"/>
              </a:lnSpc>
            </a:pPr>
            <a:r>
              <a:rPr lang="tr-TR" altLang="tr-TR" sz="2100" dirty="0" err="1"/>
              <a:t>Dozimetre</a:t>
            </a:r>
            <a:r>
              <a:rPr lang="tr-TR" altLang="tr-TR" sz="2100" dirty="0"/>
              <a:t> kullanılarak elde edilen kayıtlar gün sonunda değerlendirmeye alınmalı ve mutlaka kaydedilmelidir.</a:t>
            </a:r>
            <a:endParaRPr lang="tr-TR" altLang="zh-CN" sz="2100" dirty="0"/>
          </a:p>
          <a:p>
            <a:pPr marL="571500" indent="-571500">
              <a:lnSpc>
                <a:spcPct val="90000"/>
              </a:lnSpc>
            </a:pPr>
            <a:r>
              <a:rPr lang="tr-TR" altLang="zh-CN" sz="2100" dirty="0"/>
              <a:t>Gün içinde zaman zaman yapılacak gürültü analizleri, elde edilecek </a:t>
            </a:r>
            <a:r>
              <a:rPr lang="tr-TR" altLang="zh-CN" sz="2100" dirty="0" err="1"/>
              <a:t>dozimetre</a:t>
            </a:r>
            <a:r>
              <a:rPr lang="tr-TR" altLang="zh-CN" sz="2100" dirty="0"/>
              <a:t> sonucunun güvenirliliğini artıracaktır </a:t>
            </a:r>
            <a:endParaRPr lang="tr-TR" altLang="tr-TR" sz="21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1" y="0"/>
            <a:ext cx="9902825" cy="1435147"/>
          </a:xfrm>
          <a:prstGeom prst="rect">
            <a:avLst/>
          </a:prstGeom>
        </p:spPr>
      </p:pic>
    </p:spTree>
    <p:extLst>
      <p:ext uri="{BB962C8B-B14F-4D97-AF65-F5344CB8AC3E}">
        <p14:creationId xmlns:p14="http://schemas.microsoft.com/office/powerpoint/2010/main" val="5003221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ChangeArrowheads="1"/>
          </p:cNvSpPr>
          <p:nvPr/>
        </p:nvSpPr>
        <p:spPr bwMode="auto">
          <a:xfrm>
            <a:off x="1855787" y="2140803"/>
            <a:ext cx="676787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a:ln>
                  <a:noFill/>
                </a:ln>
                <a:solidFill>
                  <a:srgbClr val="0033CC"/>
                </a:solidFill>
                <a:effectLst/>
                <a:uLnTx/>
                <a:uFillTx/>
                <a:latin typeface="Times New Roman" panose="02020603050405020304" pitchFamily="18" charset="0"/>
                <a:ea typeface="SimSun" panose="02010600030101010101" pitchFamily="2" charset="-122"/>
                <a:cs typeface="Times New Roman" panose="02020603050405020304" pitchFamily="18" charset="0"/>
              </a:rPr>
              <a:t>Eşik seviyesi 90 dBA ve 80 dBA olarak ayarlanmış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a:ln>
                  <a:noFill/>
                </a:ln>
                <a:solidFill>
                  <a:srgbClr val="0033CC"/>
                </a:solidFill>
                <a:effectLst/>
                <a:uLnTx/>
                <a:uFillTx/>
                <a:latin typeface="Times New Roman" panose="02020603050405020304" pitchFamily="18" charset="0"/>
                <a:ea typeface="SimSun" panose="02010600030101010101" pitchFamily="2" charset="-122"/>
                <a:cs typeface="Times New Roman" panose="02020603050405020304" pitchFamily="18" charset="0"/>
              </a:rPr>
              <a:t> dozimetrelerle elde edilen sonuçlar</a:t>
            </a:r>
            <a:endParaRPr kumimoji="0" lang="tr-TR" altLang="tr-TR" sz="4400" b="1" i="0" u="none" strike="noStrike" kern="1200" cap="none" spc="0" normalizeH="0" baseline="0" noProof="0">
              <a:ln>
                <a:noFill/>
              </a:ln>
              <a:solidFill>
                <a:srgbClr val="0033CC"/>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aphicFrame>
        <p:nvGraphicFramePr>
          <p:cNvPr id="80049" name="Group 177"/>
          <p:cNvGraphicFramePr>
            <a:graphicFrameLocks noGrp="1"/>
          </p:cNvGraphicFramePr>
          <p:nvPr>
            <p:extLst/>
          </p:nvPr>
        </p:nvGraphicFramePr>
        <p:xfrm>
          <a:off x="439737" y="3566160"/>
          <a:ext cx="9024938" cy="2834640"/>
        </p:xfrm>
        <a:graphic>
          <a:graphicData uri="http://schemas.openxmlformats.org/drawingml/2006/table">
            <a:tbl>
              <a:tblPr/>
              <a:tblGrid>
                <a:gridCol w="3857625">
                  <a:extLst>
                    <a:ext uri="{9D8B030D-6E8A-4147-A177-3AD203B41FA5}">
                      <a16:colId xmlns:a16="http://schemas.microsoft.com/office/drawing/2014/main" val="2393260253"/>
                    </a:ext>
                  </a:extLst>
                </a:gridCol>
                <a:gridCol w="2500313">
                  <a:extLst>
                    <a:ext uri="{9D8B030D-6E8A-4147-A177-3AD203B41FA5}">
                      <a16:colId xmlns:a16="http://schemas.microsoft.com/office/drawing/2014/main" val="3968474183"/>
                    </a:ext>
                  </a:extLst>
                </a:gridCol>
                <a:gridCol w="2667000">
                  <a:extLst>
                    <a:ext uri="{9D8B030D-6E8A-4147-A177-3AD203B41FA5}">
                      <a16:colId xmlns:a16="http://schemas.microsoft.com/office/drawing/2014/main" val="2115305040"/>
                    </a:ext>
                  </a:extLst>
                </a:gridCol>
              </a:tblGrid>
              <a:tr h="64008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Gürültü Seviyeleri</a:t>
                      </a:r>
                      <a:endParaRPr kumimoji="0" lang="tr-TR" altLang="tr-TR" sz="14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Eşik seviyesi 90 dBA </a:t>
                      </a:r>
                      <a:endParaRPr kumimoji="0" lang="tr-TR" altLang="tr-TR" sz="14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Olarak ayarlanmış dozimetre </a:t>
                      </a:r>
                      <a:endParaRPr kumimoji="0" lang="tr-TR" altLang="tr-TR" sz="14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Eşik seviyesi 80 dBA </a:t>
                      </a:r>
                      <a:endParaRPr kumimoji="0" lang="tr-TR" altLang="tr-TR" sz="14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olarak ayarlanmış </a:t>
                      </a:r>
                      <a:endParaRPr kumimoji="0" lang="tr-TR" altLang="tr-TR" sz="14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dozimetre </a:t>
                      </a:r>
                      <a:endParaRPr kumimoji="0" lang="tr-TR" altLang="tr-TR" sz="14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36891131"/>
                  </a:ext>
                </a:extLst>
              </a:tr>
              <a:tr h="27432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8 saat 90 dBA</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100.0%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100.0%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33907766"/>
                  </a:ext>
                </a:extLst>
              </a:tr>
              <a:tr h="27432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8 saat 89 dBA</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0.0%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87.0%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61311058"/>
                  </a:ext>
                </a:extLst>
              </a:tr>
              <a:tr h="27432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8 saat 85 dBA</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0.0%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50.0%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45341037"/>
                  </a:ext>
                </a:extLst>
              </a:tr>
              <a:tr h="27432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8 saat 80 dBA</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0.0%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25.0%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28741354"/>
                  </a:ext>
                </a:extLst>
              </a:tr>
              <a:tr h="27432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8 saat79 dBA</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0.0%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0.0%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4988466"/>
                  </a:ext>
                </a:extLst>
              </a:tr>
              <a:tr h="27432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4 saat 90 dBA + 4 saat 80 dBA</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50.0%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62.5%</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12374730"/>
                  </a:ext>
                </a:extLst>
              </a:tr>
              <a:tr h="27432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7 saat 90 dBA + 1 saat 89 dBA</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87.5%</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98.4%</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06903285"/>
                  </a:ext>
                </a:extLst>
              </a:tr>
              <a:tr h="27432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2 saat 100 dBA + 6 saat 89 dBA</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100.0%</a:t>
                      </a:r>
                      <a:endParaRPr kumimoji="0" lang="en-US" altLang="tr-TR" sz="3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200" b="1" i="0" u="none" strike="noStrike" cap="none" normalizeH="0" baseline="0" dirty="0">
                          <a:ln>
                            <a:noFill/>
                          </a:ln>
                          <a:solidFill>
                            <a:schemeClr val="tx1"/>
                          </a:solidFill>
                          <a:effectLst/>
                          <a:latin typeface="Verdana" panose="020B0604030504040204" pitchFamily="34" charset="0"/>
                          <a:ea typeface="SimSun" panose="02010600030101010101" pitchFamily="2" charset="-122"/>
                          <a:cs typeface="Times New Roman" panose="02020603050405020304" pitchFamily="18" charset="0"/>
                        </a:rPr>
                        <a:t>165.3%</a:t>
                      </a:r>
                      <a:endParaRPr kumimoji="0" lang="en-US" altLang="tr-TR" sz="32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5607640"/>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22228734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95141" y="1447800"/>
            <a:ext cx="8912543" cy="1143000"/>
          </a:xfrm>
        </p:spPr>
        <p:txBody>
          <a:bodyPr>
            <a:normAutofit fontScale="90000"/>
          </a:bodyPr>
          <a:lstStyle/>
          <a:p>
            <a:r>
              <a:rPr lang="tr-TR" altLang="tr-TR" sz="3800" dirty="0">
                <a:solidFill>
                  <a:srgbClr val="0033CC"/>
                </a:solidFill>
              </a:rPr>
              <a:t>Kişisel Kulak Koruyucusunun Etkisinin Hesaplanması</a:t>
            </a:r>
          </a:p>
        </p:txBody>
      </p:sp>
      <p:sp>
        <p:nvSpPr>
          <p:cNvPr id="80899" name="Rectangle 3"/>
          <p:cNvSpPr>
            <a:spLocks noGrp="1" noChangeArrowheads="1"/>
          </p:cNvSpPr>
          <p:nvPr>
            <p:ph type="body" idx="1"/>
          </p:nvPr>
        </p:nvSpPr>
        <p:spPr>
          <a:xfrm>
            <a:off x="990600" y="2667000"/>
            <a:ext cx="8532812" cy="4114800"/>
          </a:xfrm>
        </p:spPr>
        <p:txBody>
          <a:bodyPr/>
          <a:lstStyle/>
          <a:p>
            <a:pPr>
              <a:lnSpc>
                <a:spcPct val="90000"/>
              </a:lnSpc>
            </a:pPr>
            <a:r>
              <a:rPr lang="tr-TR" altLang="tr-TR" sz="2800">
                <a:solidFill>
                  <a:srgbClr val="EE4010"/>
                </a:solidFill>
              </a:rPr>
              <a:t>Tek aşamalı kulak koruyucusu kullanımında;</a:t>
            </a:r>
          </a:p>
          <a:p>
            <a:pPr>
              <a:lnSpc>
                <a:spcPct val="90000"/>
              </a:lnSpc>
            </a:pPr>
            <a:r>
              <a:rPr lang="tr-TR" altLang="tr-TR" sz="2600"/>
              <a:t>Kulak koruyucusunun sahip olduğu gürültü azaltma oranından (NRR) 7 dB çıkarılarak, A  ağırlıklı skala değerine ulaşılır.</a:t>
            </a:r>
          </a:p>
          <a:p>
            <a:pPr>
              <a:lnSpc>
                <a:spcPct val="90000"/>
              </a:lnSpc>
            </a:pPr>
            <a:r>
              <a:rPr lang="tr-TR" altLang="tr-TR" sz="2600"/>
              <a:t>Elde edilen sonucun %50’i korunma payı olarak bırakılır ve sonuç, dozimetre tarafından tespit edilmiş olan değerden çıkarılır.</a:t>
            </a:r>
          </a:p>
          <a:p>
            <a:pPr>
              <a:lnSpc>
                <a:spcPct val="90000"/>
              </a:lnSpc>
            </a:pPr>
            <a:r>
              <a:rPr lang="tr-TR" altLang="tr-TR" sz="2800">
                <a:solidFill>
                  <a:srgbClr val="EE4010"/>
                </a:solidFill>
              </a:rPr>
              <a:t>İki aşamalı kulak koruyucusu kullanımında;</a:t>
            </a:r>
          </a:p>
          <a:p>
            <a:pPr>
              <a:lnSpc>
                <a:spcPct val="90000"/>
              </a:lnSpc>
            </a:pPr>
            <a:r>
              <a:rPr lang="tr-TR" altLang="tr-TR" sz="2600"/>
              <a:t>İkinci bir koruyucu kullanıldığında, yukarıda verilen değerlere ek olarak 5 dB daha çıkarılır.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447"/>
            <a:ext cx="9902825" cy="1435147"/>
          </a:xfrm>
          <a:prstGeom prst="rect">
            <a:avLst/>
          </a:prstGeom>
        </p:spPr>
      </p:pic>
    </p:spTree>
    <p:extLst>
      <p:ext uri="{BB962C8B-B14F-4D97-AF65-F5344CB8AC3E}">
        <p14:creationId xmlns:p14="http://schemas.microsoft.com/office/powerpoint/2010/main" val="11707649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95141" y="1447800"/>
            <a:ext cx="8912543" cy="1143000"/>
          </a:xfrm>
        </p:spPr>
        <p:txBody>
          <a:bodyPr>
            <a:normAutofit fontScale="90000"/>
          </a:bodyPr>
          <a:lstStyle/>
          <a:p>
            <a:r>
              <a:rPr lang="tr-TR" altLang="tr-TR" sz="3800" dirty="0">
                <a:solidFill>
                  <a:srgbClr val="0033CC"/>
                </a:solidFill>
              </a:rPr>
              <a:t>Kişisel Kulak Koruyucusunun Etkisinin Hesaplanması</a:t>
            </a:r>
          </a:p>
        </p:txBody>
      </p:sp>
      <p:sp>
        <p:nvSpPr>
          <p:cNvPr id="81923" name="Rectangle 3"/>
          <p:cNvSpPr>
            <a:spLocks noGrp="1" noChangeArrowheads="1"/>
          </p:cNvSpPr>
          <p:nvPr>
            <p:ph type="body" idx="1"/>
          </p:nvPr>
        </p:nvSpPr>
        <p:spPr>
          <a:xfrm>
            <a:off x="1063626" y="2462212"/>
            <a:ext cx="8459787" cy="4548188"/>
          </a:xfrm>
        </p:spPr>
        <p:txBody>
          <a:bodyPr>
            <a:normAutofit lnSpcReduction="10000"/>
          </a:bodyPr>
          <a:lstStyle/>
          <a:p>
            <a:pPr>
              <a:buFont typeface="Wingdings" panose="05000000000000000000" pitchFamily="2" charset="2"/>
              <a:buNone/>
            </a:pPr>
            <a:r>
              <a:rPr lang="tr-TR" altLang="tr-TR">
                <a:solidFill>
                  <a:srgbClr val="EE4010"/>
                </a:solidFill>
              </a:rPr>
              <a:t>Örnek</a:t>
            </a:r>
            <a:r>
              <a:rPr lang="tr-TR" altLang="tr-TR" sz="2600"/>
              <a:t> </a:t>
            </a:r>
          </a:p>
          <a:p>
            <a:pPr>
              <a:buFont typeface="Wingdings" panose="05000000000000000000" pitchFamily="2" charset="2"/>
              <a:buNone/>
            </a:pPr>
            <a:r>
              <a:rPr lang="tr-TR" altLang="tr-TR" sz="2200"/>
              <a:t>Gürültülü bir işyerinde dozimetre kullanılarak, </a:t>
            </a:r>
            <a:r>
              <a:rPr lang="tr-TR" altLang="tr-TR" sz="2200">
                <a:solidFill>
                  <a:srgbClr val="CC0000"/>
                </a:solidFill>
              </a:rPr>
              <a:t>A Ağırlıklı Skala Değeri</a:t>
            </a:r>
            <a:r>
              <a:rPr lang="tr-TR" altLang="tr-TR" sz="2200">
                <a:solidFill>
                  <a:schemeClr val="hlink"/>
                </a:solidFill>
              </a:rPr>
              <a:t> 8 saat için;</a:t>
            </a:r>
            <a:r>
              <a:rPr lang="tr-TR" altLang="tr-TR" sz="2200"/>
              <a:t> </a:t>
            </a:r>
            <a:r>
              <a:rPr lang="tr-TR" altLang="tr-TR" sz="2200">
                <a:solidFill>
                  <a:srgbClr val="CC0066"/>
                </a:solidFill>
              </a:rPr>
              <a:t>100 dBA</a:t>
            </a:r>
            <a:r>
              <a:rPr lang="tr-TR" altLang="tr-TR" sz="2200"/>
              <a:t> tespit edilmiştir</a:t>
            </a:r>
          </a:p>
          <a:p>
            <a:pPr>
              <a:buFont typeface="Wingdings" panose="05000000000000000000" pitchFamily="2" charset="2"/>
              <a:buNone/>
            </a:pPr>
            <a:endParaRPr lang="tr-TR" altLang="tr-TR" sz="2600"/>
          </a:p>
          <a:p>
            <a:pPr>
              <a:buFont typeface="Wingdings" panose="05000000000000000000" pitchFamily="2" charset="2"/>
              <a:buNone/>
            </a:pPr>
            <a:r>
              <a:rPr lang="tr-TR" altLang="tr-TR" sz="2600"/>
              <a:t>Kullanılması düşünülen kulak koruyucusunun gürültü azaltma oranı (NRR); </a:t>
            </a:r>
            <a:r>
              <a:rPr lang="tr-TR" altLang="tr-TR" sz="2600">
                <a:solidFill>
                  <a:srgbClr val="CC0000"/>
                </a:solidFill>
              </a:rPr>
              <a:t>19 dB</a:t>
            </a:r>
            <a:r>
              <a:rPr lang="tr-TR" altLang="tr-TR" sz="2600"/>
              <a:t> olarak gösterilmiştir.</a:t>
            </a:r>
          </a:p>
          <a:p>
            <a:pPr lvl="2">
              <a:buFontTx/>
              <a:buNone/>
            </a:pPr>
            <a:r>
              <a:rPr lang="tr-TR" altLang="tr-TR" sz="2800">
                <a:solidFill>
                  <a:srgbClr val="0033CC"/>
                </a:solidFill>
              </a:rPr>
              <a:t>(19-7) × %50 = 6 dB</a:t>
            </a:r>
          </a:p>
          <a:p>
            <a:pPr lvl="2">
              <a:buFontTx/>
              <a:buNone/>
            </a:pPr>
            <a:r>
              <a:rPr lang="tr-TR" altLang="tr-TR" sz="2800">
                <a:solidFill>
                  <a:srgbClr val="0033CC"/>
                </a:solidFill>
              </a:rPr>
              <a:t>100 dBA – 6 dB = 94 dBA</a:t>
            </a:r>
            <a:endParaRPr lang="tr-TR" altLang="tr-TR" sz="2800" i="1">
              <a:solidFill>
                <a:srgbClr val="0033CC"/>
              </a:solidFill>
            </a:endParaRPr>
          </a:p>
          <a:p>
            <a:pPr>
              <a:buFont typeface="Wingdings" panose="05000000000000000000" pitchFamily="2" charset="2"/>
              <a:buNone/>
            </a:pPr>
            <a:endParaRPr lang="tr-TR" altLang="tr-TR" sz="2400" i="1"/>
          </a:p>
          <a:p>
            <a:pPr>
              <a:buFont typeface="Wingdings" panose="05000000000000000000" pitchFamily="2" charset="2"/>
              <a:buNone/>
            </a:pPr>
            <a:r>
              <a:rPr lang="tr-TR" altLang="tr-TR" sz="2400" i="1"/>
              <a:t>** Koruma payı kullanılmazsa; 94-6=88 dBA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29162756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95141" y="1524000"/>
            <a:ext cx="8912543" cy="1143000"/>
          </a:xfrm>
        </p:spPr>
        <p:txBody>
          <a:bodyPr>
            <a:normAutofit fontScale="90000"/>
          </a:bodyPr>
          <a:lstStyle/>
          <a:p>
            <a:r>
              <a:rPr lang="tr-TR" altLang="tr-TR" sz="3800" dirty="0">
                <a:solidFill>
                  <a:srgbClr val="0033CC"/>
                </a:solidFill>
              </a:rPr>
              <a:t>Kişisel Kulak Koruyucusunun Etkisinin Hesaplanması</a:t>
            </a:r>
          </a:p>
        </p:txBody>
      </p:sp>
      <p:sp>
        <p:nvSpPr>
          <p:cNvPr id="86019" name="Rectangle 3"/>
          <p:cNvSpPr>
            <a:spLocks noGrp="1" noChangeArrowheads="1"/>
          </p:cNvSpPr>
          <p:nvPr>
            <p:ph type="body" idx="1"/>
          </p:nvPr>
        </p:nvSpPr>
        <p:spPr>
          <a:xfrm>
            <a:off x="990601" y="2538412"/>
            <a:ext cx="8281987" cy="4548188"/>
          </a:xfrm>
        </p:spPr>
        <p:txBody>
          <a:bodyPr/>
          <a:lstStyle/>
          <a:p>
            <a:pPr>
              <a:lnSpc>
                <a:spcPct val="80000"/>
              </a:lnSpc>
              <a:buFont typeface="Wingdings" panose="05000000000000000000" pitchFamily="2" charset="2"/>
              <a:buNone/>
            </a:pPr>
            <a:r>
              <a:rPr lang="tr-TR" altLang="tr-TR" sz="2900" b="1" dirty="0">
                <a:solidFill>
                  <a:srgbClr val="CC0066"/>
                </a:solidFill>
              </a:rPr>
              <a:t>Örnek</a:t>
            </a:r>
          </a:p>
          <a:p>
            <a:pPr>
              <a:lnSpc>
                <a:spcPct val="80000"/>
              </a:lnSpc>
              <a:buFont typeface="Wingdings" panose="05000000000000000000" pitchFamily="2" charset="2"/>
              <a:buNone/>
            </a:pPr>
            <a:r>
              <a:rPr lang="tr-TR" altLang="tr-TR" sz="2100" dirty="0"/>
              <a:t> Gürültülü bir işyerinde </a:t>
            </a:r>
            <a:r>
              <a:rPr lang="tr-TR" altLang="tr-TR" sz="2100" dirty="0" err="1"/>
              <a:t>dozimetre</a:t>
            </a:r>
            <a:r>
              <a:rPr lang="tr-TR" altLang="tr-TR" sz="2100" dirty="0"/>
              <a:t> kullanılarak, A Ağırlıklı Skala Değeri 8 saat için; </a:t>
            </a:r>
            <a:r>
              <a:rPr lang="tr-TR" altLang="tr-TR" sz="2100" dirty="0">
                <a:solidFill>
                  <a:srgbClr val="EE4010"/>
                </a:solidFill>
              </a:rPr>
              <a:t>110 </a:t>
            </a:r>
            <a:r>
              <a:rPr lang="tr-TR" altLang="tr-TR" sz="2100" dirty="0" err="1">
                <a:solidFill>
                  <a:srgbClr val="EE4010"/>
                </a:solidFill>
              </a:rPr>
              <a:t>dBA</a:t>
            </a:r>
            <a:r>
              <a:rPr lang="tr-TR" altLang="tr-TR" sz="2100" dirty="0"/>
              <a:t> tespit edilmiştir.</a:t>
            </a:r>
          </a:p>
          <a:p>
            <a:pPr>
              <a:lnSpc>
                <a:spcPct val="80000"/>
              </a:lnSpc>
              <a:buFont typeface="Wingdings" panose="05000000000000000000" pitchFamily="2" charset="2"/>
              <a:buNone/>
            </a:pPr>
            <a:r>
              <a:rPr lang="tr-TR" altLang="tr-TR" sz="2100" dirty="0"/>
              <a:t>Gürültü seviyesinin çok fazla olması nedeni ile iki aşamalı kulak koruyucu program kullanılmıştır.</a:t>
            </a:r>
          </a:p>
          <a:p>
            <a:pPr>
              <a:lnSpc>
                <a:spcPct val="80000"/>
              </a:lnSpc>
              <a:buFont typeface="Wingdings" panose="05000000000000000000" pitchFamily="2" charset="2"/>
              <a:buNone/>
            </a:pPr>
            <a:r>
              <a:rPr lang="tr-TR" altLang="tr-TR" sz="2100" dirty="0"/>
              <a:t>Kullanılması düşünülen kulak tıkacının gürültü azaltma oranı (NRR); </a:t>
            </a:r>
            <a:r>
              <a:rPr lang="tr-TR" altLang="tr-TR" sz="2100" dirty="0">
                <a:solidFill>
                  <a:srgbClr val="0033CC"/>
                </a:solidFill>
              </a:rPr>
              <a:t>29 </a:t>
            </a:r>
            <a:r>
              <a:rPr lang="tr-TR" altLang="tr-TR" sz="2100" dirty="0" err="1">
                <a:solidFill>
                  <a:srgbClr val="0033CC"/>
                </a:solidFill>
              </a:rPr>
              <a:t>dB</a:t>
            </a:r>
            <a:r>
              <a:rPr lang="tr-TR" altLang="tr-TR" sz="2100" dirty="0"/>
              <a:t> olarak gösterilmiştir</a:t>
            </a:r>
          </a:p>
          <a:p>
            <a:pPr>
              <a:lnSpc>
                <a:spcPct val="80000"/>
              </a:lnSpc>
              <a:buFont typeface="Wingdings" panose="05000000000000000000" pitchFamily="2" charset="2"/>
              <a:buNone/>
            </a:pPr>
            <a:r>
              <a:rPr lang="tr-TR" altLang="tr-TR" sz="2100" dirty="0"/>
              <a:t>Kulaklık için belirtilen gürültü azaltma oranı ise; </a:t>
            </a:r>
            <a:r>
              <a:rPr lang="tr-TR" altLang="tr-TR" sz="2100" dirty="0">
                <a:solidFill>
                  <a:srgbClr val="0033CC"/>
                </a:solidFill>
              </a:rPr>
              <a:t>25 </a:t>
            </a:r>
            <a:r>
              <a:rPr lang="tr-TR" altLang="tr-TR" sz="2100" dirty="0" err="1">
                <a:solidFill>
                  <a:srgbClr val="0033CC"/>
                </a:solidFill>
              </a:rPr>
              <a:t>dB</a:t>
            </a:r>
            <a:r>
              <a:rPr lang="tr-TR" altLang="tr-TR" sz="2100" dirty="0"/>
              <a:t> olarak gösterilmiştir.</a:t>
            </a:r>
          </a:p>
          <a:p>
            <a:pPr lvl="2">
              <a:lnSpc>
                <a:spcPct val="80000"/>
              </a:lnSpc>
              <a:buFontTx/>
              <a:buNone/>
            </a:pPr>
            <a:r>
              <a:rPr lang="tr-TR" altLang="tr-TR" dirty="0">
                <a:solidFill>
                  <a:srgbClr val="460397"/>
                </a:solidFill>
              </a:rPr>
              <a:t>(29-7) × %50 = 11 </a:t>
            </a:r>
            <a:r>
              <a:rPr lang="tr-TR" altLang="tr-TR" dirty="0" err="1">
                <a:solidFill>
                  <a:srgbClr val="460397"/>
                </a:solidFill>
              </a:rPr>
              <a:t>dB</a:t>
            </a:r>
            <a:endParaRPr lang="tr-TR" altLang="tr-TR" dirty="0">
              <a:solidFill>
                <a:srgbClr val="460397"/>
              </a:solidFill>
            </a:endParaRPr>
          </a:p>
          <a:p>
            <a:pPr lvl="2">
              <a:lnSpc>
                <a:spcPct val="80000"/>
              </a:lnSpc>
              <a:buFontTx/>
              <a:buNone/>
            </a:pPr>
            <a:r>
              <a:rPr lang="tr-TR" altLang="tr-TR" dirty="0">
                <a:solidFill>
                  <a:srgbClr val="460397"/>
                </a:solidFill>
              </a:rPr>
              <a:t>11 </a:t>
            </a:r>
            <a:r>
              <a:rPr lang="tr-TR" altLang="tr-TR" dirty="0" err="1">
                <a:solidFill>
                  <a:srgbClr val="460397"/>
                </a:solidFill>
              </a:rPr>
              <a:t>dB</a:t>
            </a:r>
            <a:r>
              <a:rPr lang="tr-TR" altLang="tr-TR" dirty="0">
                <a:solidFill>
                  <a:srgbClr val="460397"/>
                </a:solidFill>
              </a:rPr>
              <a:t> + 5 </a:t>
            </a:r>
            <a:r>
              <a:rPr lang="tr-TR" altLang="tr-TR" dirty="0" err="1">
                <a:solidFill>
                  <a:srgbClr val="460397"/>
                </a:solidFill>
              </a:rPr>
              <a:t>dB</a:t>
            </a:r>
            <a:r>
              <a:rPr lang="tr-TR" altLang="tr-TR" dirty="0">
                <a:solidFill>
                  <a:srgbClr val="460397"/>
                </a:solidFill>
              </a:rPr>
              <a:t> = 16 </a:t>
            </a:r>
            <a:r>
              <a:rPr lang="tr-TR" altLang="tr-TR" dirty="0" err="1">
                <a:solidFill>
                  <a:srgbClr val="460397"/>
                </a:solidFill>
              </a:rPr>
              <a:t>dB</a:t>
            </a:r>
            <a:endParaRPr lang="tr-TR" altLang="tr-TR" dirty="0">
              <a:solidFill>
                <a:srgbClr val="460397"/>
              </a:solidFill>
            </a:endParaRPr>
          </a:p>
          <a:p>
            <a:pPr lvl="2">
              <a:lnSpc>
                <a:spcPct val="80000"/>
              </a:lnSpc>
              <a:buFontTx/>
              <a:buNone/>
            </a:pPr>
            <a:r>
              <a:rPr lang="tr-TR" altLang="tr-TR" dirty="0">
                <a:solidFill>
                  <a:srgbClr val="460397"/>
                </a:solidFill>
              </a:rPr>
              <a:t>110 </a:t>
            </a:r>
            <a:r>
              <a:rPr lang="tr-TR" altLang="tr-TR" dirty="0" err="1">
                <a:solidFill>
                  <a:srgbClr val="460397"/>
                </a:solidFill>
              </a:rPr>
              <a:t>dBA</a:t>
            </a:r>
            <a:r>
              <a:rPr lang="tr-TR" altLang="tr-TR" dirty="0">
                <a:solidFill>
                  <a:srgbClr val="460397"/>
                </a:solidFill>
              </a:rPr>
              <a:t> – 16 </a:t>
            </a:r>
            <a:r>
              <a:rPr lang="tr-TR" altLang="tr-TR" dirty="0" err="1">
                <a:solidFill>
                  <a:srgbClr val="460397"/>
                </a:solidFill>
              </a:rPr>
              <a:t>dB</a:t>
            </a:r>
            <a:r>
              <a:rPr lang="tr-TR" altLang="tr-TR" dirty="0">
                <a:solidFill>
                  <a:srgbClr val="460397"/>
                </a:solidFill>
              </a:rPr>
              <a:t> = 94 </a:t>
            </a:r>
            <a:r>
              <a:rPr lang="tr-TR" altLang="tr-TR" dirty="0" err="1">
                <a:solidFill>
                  <a:srgbClr val="460397"/>
                </a:solidFill>
              </a:rPr>
              <a:t>dBA</a:t>
            </a:r>
            <a:endParaRPr lang="tr-TR" altLang="tr-TR" dirty="0">
              <a:solidFill>
                <a:srgbClr val="460397"/>
              </a:solidFill>
            </a:endParaRPr>
          </a:p>
          <a:p>
            <a:pPr lvl="2">
              <a:lnSpc>
                <a:spcPct val="80000"/>
              </a:lnSpc>
              <a:buFontTx/>
              <a:buNone/>
            </a:pPr>
            <a:endParaRPr lang="tr-TR" altLang="tr-TR" i="1" dirty="0">
              <a:solidFill>
                <a:srgbClr val="460397"/>
              </a:solidFill>
            </a:endParaRPr>
          </a:p>
          <a:p>
            <a:pPr>
              <a:lnSpc>
                <a:spcPct val="80000"/>
              </a:lnSpc>
              <a:buFont typeface="Wingdings" panose="05000000000000000000" pitchFamily="2" charset="2"/>
              <a:buNone/>
            </a:pPr>
            <a:r>
              <a:rPr lang="tr-TR" altLang="tr-TR" sz="1900" i="1" dirty="0"/>
              <a:t>** Koruma payı kullanılmazsa; 94-11=83 </a:t>
            </a:r>
            <a:r>
              <a:rPr lang="tr-TR" altLang="tr-TR" sz="1900" i="1" dirty="0" err="1"/>
              <a:t>dBA</a:t>
            </a:r>
            <a:endParaRPr lang="tr-TR" altLang="tr-TR" sz="19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85"/>
            <a:ext cx="9902825" cy="1435147"/>
          </a:xfrm>
          <a:prstGeom prst="rect">
            <a:avLst/>
          </a:prstGeom>
        </p:spPr>
      </p:pic>
    </p:spTree>
    <p:extLst>
      <p:ext uri="{BB962C8B-B14F-4D97-AF65-F5344CB8AC3E}">
        <p14:creationId xmlns:p14="http://schemas.microsoft.com/office/powerpoint/2010/main" val="22004262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2" y="1321485"/>
            <a:ext cx="3962400" cy="5523066"/>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 Box 3"/>
          <p:cNvSpPr txBox="1">
            <a:spLocks noChangeArrowheads="1"/>
          </p:cNvSpPr>
          <p:nvPr/>
        </p:nvSpPr>
        <p:spPr bwMode="auto">
          <a:xfrm>
            <a:off x="3046412" y="6138106"/>
            <a:ext cx="1600199" cy="567494"/>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İLETİŞİM: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ebru.kara@istanbul.edu.tr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zuleyha.gulmez@istanbul.edu.tr</a:t>
            </a:r>
            <a:endParaRPr kumimoji="0" lang="tr-TR" altLang="tr-TR"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67307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397317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2 İçerik Yer Tutucusu"/>
          <p:cNvSpPr>
            <a:spLocks noGrp="1"/>
          </p:cNvSpPr>
          <p:nvPr>
            <p:ph sz="quarter" idx="1"/>
          </p:nvPr>
        </p:nvSpPr>
        <p:spPr>
          <a:xfrm>
            <a:off x="74612" y="1188539"/>
            <a:ext cx="6163328" cy="5403369"/>
          </a:xfrm>
        </p:spPr>
        <p:txBody>
          <a:bodyPr>
            <a:normAutofit fontScale="92500" lnSpcReduction="10000"/>
          </a:bodyPr>
          <a:lstStyle/>
          <a:p>
            <a:pPr>
              <a:buNone/>
            </a:pPr>
            <a:r>
              <a:rPr lang="tr-TR" dirty="0"/>
              <a:t> </a:t>
            </a:r>
          </a:p>
          <a:p>
            <a:r>
              <a:rPr lang="tr-TR" dirty="0"/>
              <a:t>Yüksek frekanslı gürültünün, </a:t>
            </a:r>
          </a:p>
          <a:p>
            <a:pPr lvl="1"/>
            <a:r>
              <a:rPr lang="tr-TR" dirty="0"/>
              <a:t>üreme organları üzerinde anatomik değişikliğe neden olduğu</a:t>
            </a:r>
          </a:p>
          <a:p>
            <a:pPr lvl="1"/>
            <a:r>
              <a:rPr lang="tr-TR" dirty="0"/>
              <a:t>erkekte canlı sperm sayısını azalttığı düşünülmektedir.</a:t>
            </a:r>
          </a:p>
          <a:p>
            <a:pPr lvl="1"/>
            <a:endParaRPr lang="tr-TR" dirty="0"/>
          </a:p>
          <a:p>
            <a:r>
              <a:rPr lang="tr-TR" dirty="0"/>
              <a:t>Hamilelik döneminde gürültüye maruz kalanların, </a:t>
            </a:r>
          </a:p>
          <a:p>
            <a:pPr lvl="1"/>
            <a:r>
              <a:rPr lang="tr-TR" dirty="0"/>
              <a:t>ölü doğum oranının arttırdığı </a:t>
            </a:r>
          </a:p>
          <a:p>
            <a:pPr lvl="1"/>
            <a:r>
              <a:rPr lang="tr-TR" dirty="0"/>
              <a:t>hamilelik sürecinde bebekte büyüme geriliğini ortaya çıkardığı belirtilmiştir.</a:t>
            </a:r>
          </a:p>
          <a:p>
            <a:pPr>
              <a:buNone/>
            </a:pPr>
            <a:endParaRPr lang="tr-TR" dirty="0"/>
          </a:p>
          <a:p>
            <a:endParaRPr lang="tr-TR" dirty="0"/>
          </a:p>
          <a:p>
            <a:endParaRPr lang="tr-TR" dirty="0"/>
          </a:p>
        </p:txBody>
      </p:sp>
      <p:pic>
        <p:nvPicPr>
          <p:cNvPr id="5" name="Picture 1" descr="C:\Users\elif\Desktop\indir.jpg"/>
          <p:cNvPicPr>
            <a:picLocks noChangeAspect="1" noChangeArrowheads="1"/>
          </p:cNvPicPr>
          <p:nvPr/>
        </p:nvPicPr>
        <p:blipFill>
          <a:blip r:embed="rId4" cstate="print"/>
          <a:srcRect/>
          <a:stretch>
            <a:fillRect/>
          </a:stretch>
        </p:blipFill>
        <p:spPr bwMode="auto">
          <a:xfrm>
            <a:off x="7008812" y="2327450"/>
            <a:ext cx="2819850" cy="2777728"/>
          </a:xfrm>
          <a:prstGeom prst="rect">
            <a:avLst/>
          </a:prstGeom>
          <a:noFill/>
        </p:spPr>
      </p:pic>
      <p:sp>
        <p:nvSpPr>
          <p:cNvPr id="6" name="Altbilgi Yer Tutucusu 1"/>
          <p:cNvSpPr>
            <a:spLocks noGrp="1"/>
          </p:cNvSpPr>
          <p:nvPr>
            <p:ph type="ftr" sz="quarter" idx="11"/>
          </p:nvPr>
        </p:nvSpPr>
        <p:spPr>
          <a:xfrm>
            <a:off x="3075982" y="70262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8951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2" y="29207"/>
            <a:ext cx="9902825" cy="1435147"/>
          </a:xfrm>
          <a:prstGeom prst="rect">
            <a:avLst/>
          </a:prstGeom>
        </p:spPr>
      </p:pic>
      <p:sp>
        <p:nvSpPr>
          <p:cNvPr id="3" name="1 Başlık"/>
          <p:cNvSpPr>
            <a:spLocks noGrp="1"/>
          </p:cNvSpPr>
          <p:nvPr>
            <p:ph type="title"/>
          </p:nvPr>
        </p:nvSpPr>
        <p:spPr>
          <a:xfrm>
            <a:off x="290017" y="882650"/>
            <a:ext cx="10515600" cy="1325563"/>
          </a:xfrm>
        </p:spPr>
        <p:txBody>
          <a:bodyPr/>
          <a:lstStyle/>
          <a:p>
            <a:r>
              <a:rPr lang="tr-TR" dirty="0"/>
              <a:t>Gürültünün Uyku Üzerine Etkisi</a:t>
            </a:r>
          </a:p>
        </p:txBody>
      </p:sp>
      <p:sp>
        <p:nvSpPr>
          <p:cNvPr id="5" name="2 İçerik Yer Tutucusu"/>
          <p:cNvSpPr>
            <a:spLocks noGrp="1"/>
          </p:cNvSpPr>
          <p:nvPr>
            <p:ph sz="quarter" idx="1"/>
          </p:nvPr>
        </p:nvSpPr>
        <p:spPr>
          <a:xfrm>
            <a:off x="287840" y="1965325"/>
            <a:ext cx="9374777" cy="2629272"/>
          </a:xfrm>
        </p:spPr>
        <p:txBody>
          <a:bodyPr>
            <a:normAutofit fontScale="70000" lnSpcReduction="20000"/>
          </a:bodyPr>
          <a:lstStyle/>
          <a:p>
            <a:r>
              <a:rPr lang="tr-TR" dirty="0"/>
              <a:t>Çevresel gürültü 60 </a:t>
            </a:r>
            <a:r>
              <a:rPr lang="tr-TR" dirty="0" err="1"/>
              <a:t>dB</a:t>
            </a:r>
            <a:r>
              <a:rPr lang="tr-TR" dirty="0"/>
              <a:t> olduğu zaman insanda konsantrasyon, iletişim ve uyku bozukluklarına yol açtığı belirtilmektedir.</a:t>
            </a:r>
          </a:p>
          <a:p>
            <a:r>
              <a:rPr lang="tr-TR" dirty="0"/>
              <a:t>Uyku öncesi ve sonrasında maruz kalınan gürültü;</a:t>
            </a:r>
          </a:p>
          <a:p>
            <a:pPr lvl="1"/>
            <a:r>
              <a:rPr lang="tr-TR" dirty="0"/>
              <a:t>ruhsal durum değişimi, </a:t>
            </a:r>
          </a:p>
          <a:p>
            <a:pPr lvl="1"/>
            <a:r>
              <a:rPr lang="tr-TR" dirty="0"/>
              <a:t>dinlememiş olma duygusu, </a:t>
            </a:r>
          </a:p>
          <a:p>
            <a:pPr lvl="1"/>
            <a:r>
              <a:rPr lang="tr-TR" dirty="0"/>
              <a:t>yorgunluk, </a:t>
            </a:r>
          </a:p>
          <a:p>
            <a:pPr lvl="1"/>
            <a:r>
              <a:rPr lang="tr-TR" dirty="0"/>
              <a:t>baş ağrısı, </a:t>
            </a:r>
          </a:p>
          <a:p>
            <a:pPr lvl="1"/>
            <a:r>
              <a:rPr lang="tr-TR" dirty="0"/>
              <a:t>insan performansının düşmesine neden olur.</a:t>
            </a:r>
          </a:p>
        </p:txBody>
      </p:sp>
      <p:pic>
        <p:nvPicPr>
          <p:cNvPr id="6" name="Picture 2" descr="C:\Users\elif\Desktop\10728847_10152781945557431_480369084_n.jpg"/>
          <p:cNvPicPr>
            <a:picLocks noChangeAspect="1" noChangeArrowheads="1"/>
          </p:cNvPicPr>
          <p:nvPr/>
        </p:nvPicPr>
        <p:blipFill>
          <a:blip r:embed="rId4" cstate="print"/>
          <a:srcRect/>
          <a:stretch>
            <a:fillRect/>
          </a:stretch>
        </p:blipFill>
        <p:spPr bwMode="auto">
          <a:xfrm>
            <a:off x="7085012" y="4651158"/>
            <a:ext cx="2736304" cy="2052228"/>
          </a:xfrm>
          <a:prstGeom prst="rect">
            <a:avLst/>
          </a:prstGeom>
          <a:noFill/>
        </p:spPr>
      </p:pic>
      <p:pic>
        <p:nvPicPr>
          <p:cNvPr id="7" name="Picture 3" descr="C:\Users\elif\Desktop\10726471_10152781945477431_899068703_n.jpg"/>
          <p:cNvPicPr>
            <a:picLocks noChangeAspect="1" noChangeArrowheads="1"/>
          </p:cNvPicPr>
          <p:nvPr/>
        </p:nvPicPr>
        <p:blipFill>
          <a:blip r:embed="rId5" cstate="print"/>
          <a:srcRect/>
          <a:stretch>
            <a:fillRect/>
          </a:stretch>
        </p:blipFill>
        <p:spPr bwMode="auto">
          <a:xfrm>
            <a:off x="52575" y="4827912"/>
            <a:ext cx="2553245" cy="1875474"/>
          </a:xfrm>
          <a:prstGeom prst="rect">
            <a:avLst/>
          </a:prstGeom>
          <a:noFill/>
        </p:spPr>
      </p:pic>
      <p:sp>
        <p:nvSpPr>
          <p:cNvPr id="8" name="Altbilgi Yer Tutucusu 3"/>
          <p:cNvSpPr>
            <a:spLocks noGrp="1"/>
          </p:cNvSpPr>
          <p:nvPr>
            <p:ph type="ftr" sz="quarter" idx="11"/>
          </p:nvPr>
        </p:nvSpPr>
        <p:spPr>
          <a:xfrm>
            <a:off x="3490417" y="6873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1909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1 Başlık"/>
          <p:cNvSpPr txBox="1">
            <a:spLocks/>
          </p:cNvSpPr>
          <p:nvPr/>
        </p:nvSpPr>
        <p:spPr bwMode="auto">
          <a:xfrm>
            <a:off x="836612" y="1289050"/>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altLang="tr-TR" sz="3200" b="1" i="0" u="none" strike="noStrike" kern="1200" cap="none" spc="0" normalizeH="0" baseline="0" noProof="0">
                <a:ln>
                  <a:noFill/>
                </a:ln>
                <a:solidFill>
                  <a:srgbClr val="1F497D"/>
                </a:solidFill>
                <a:effectLst/>
                <a:uLnTx/>
                <a:uFillTx/>
                <a:latin typeface="Comic Sans MS" panose="030F0702030302020204" pitchFamily="66" charset="0"/>
                <a:ea typeface="+mj-ea"/>
                <a:cs typeface="+mj-cs"/>
              </a:rPr>
              <a:t>Risk Taşıyan Meslekler</a:t>
            </a:r>
          </a:p>
        </p:txBody>
      </p:sp>
      <p:sp>
        <p:nvSpPr>
          <p:cNvPr id="5" name="2 İçerik Yer Tutucusu"/>
          <p:cNvSpPr txBox="1">
            <a:spLocks/>
          </p:cNvSpPr>
          <p:nvPr/>
        </p:nvSpPr>
        <p:spPr bwMode="auto">
          <a:xfrm>
            <a:off x="836612" y="2225675"/>
            <a:ext cx="8229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3050" marR="0" lvl="0" indent="-273050" algn="l" defTabSz="914400" rtl="0" eaLnBrk="1" fontAlgn="base" latinLnBrk="0" hangingPunct="1">
              <a:lnSpc>
                <a:spcPct val="100000"/>
              </a:lnSpc>
              <a:spcBef>
                <a:spcPct val="20000"/>
              </a:spcBef>
              <a:spcAft>
                <a:spcPct val="0"/>
              </a:spcAft>
              <a:buClr>
                <a:srgbClr val="0BD0D9"/>
              </a:buClr>
              <a:buSzPct val="95000"/>
              <a:buFont typeface="Arial" panose="020B0604020202020204" pitchFamily="34" charset="0"/>
              <a:buChar char="•"/>
              <a:tabLst/>
              <a:defRPr/>
            </a:pPr>
            <a:endParaRPr kumimoji="0" lang="tr-TR" altLang="tr-TR" sz="2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Arial" panose="020B0604020202020204" pitchFamily="34" charset="0"/>
              <a:buChar char="•"/>
              <a:tabLst/>
              <a:defRPr/>
            </a:pPr>
            <a:r>
              <a:rPr kumimoji="0" lang="tr-TR" altLang="tr-TR" sz="2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İtfaiye memuru, </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Arial" panose="020B0604020202020204" pitchFamily="34" charset="0"/>
              <a:buChar char="•"/>
              <a:tabLst/>
              <a:defRPr/>
            </a:pPr>
            <a:r>
              <a:rPr kumimoji="0" lang="tr-TR" altLang="tr-TR" sz="2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Silahlı polis, </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Arial" panose="020B0604020202020204" pitchFamily="34" charset="0"/>
              <a:buChar char="•"/>
              <a:tabLst/>
              <a:defRPr/>
            </a:pPr>
            <a:r>
              <a:rPr kumimoji="0" lang="tr-TR" altLang="tr-TR" sz="2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Motosikletli polisler, </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Arial" panose="020B0604020202020204" pitchFamily="34" charset="0"/>
              <a:buChar char="•"/>
              <a:tabLst/>
              <a:defRPr/>
            </a:pPr>
            <a:r>
              <a:rPr kumimoji="0" lang="tr-TR" altLang="tr-TR" sz="2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Askerler, </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Arial" panose="020B0604020202020204" pitchFamily="34" charset="0"/>
              <a:buChar char="•"/>
              <a:tabLst/>
              <a:defRPr/>
            </a:pPr>
            <a:r>
              <a:rPr kumimoji="0" lang="tr-TR" altLang="tr-TR" sz="2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İnşaat ve fabrika işçileri, </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Arial" panose="020B0604020202020204" pitchFamily="34" charset="0"/>
              <a:buChar char="•"/>
              <a:tabLst/>
              <a:defRPr/>
            </a:pPr>
            <a:r>
              <a:rPr kumimoji="0" lang="tr-TR" altLang="tr-TR" sz="2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Müzisyenler, </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Arial" panose="020B0604020202020204" pitchFamily="34" charset="0"/>
              <a:buChar char="•"/>
              <a:tabLst/>
              <a:defRPr/>
            </a:pPr>
            <a:r>
              <a:rPr kumimoji="0" lang="tr-TR" altLang="tr-TR" sz="2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Çiftçiler, </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Arial" panose="020B0604020202020204" pitchFamily="34" charset="0"/>
              <a:buChar char="•"/>
              <a:tabLst/>
              <a:defRPr/>
            </a:pPr>
            <a:r>
              <a:rPr kumimoji="0" lang="tr-TR" altLang="tr-TR" sz="2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Kamyon-tır sürücüleri ve diğerleri</a:t>
            </a:r>
            <a:r>
              <a:rPr kumimoji="0" lang="tr-TR" altLang="tr-TR" sz="2600" b="0" i="0" u="none" strike="noStrike" kern="1200" cap="none" spc="0" normalizeH="0" baseline="0" noProof="0">
                <a:ln>
                  <a:noFill/>
                </a:ln>
                <a:solidFill>
                  <a:prstClr val="black"/>
                </a:solidFill>
                <a:effectLst/>
                <a:uLnTx/>
                <a:uFillTx/>
                <a:latin typeface="Calibri"/>
                <a:ea typeface="+mn-ea"/>
                <a:cs typeface="+mn-cs"/>
              </a:rPr>
              <a:t>. </a:t>
            </a:r>
            <a:endParaRPr kumimoji="0" lang="tr-TR" altLang="tr-TR" sz="2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9157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1 Başlık"/>
          <p:cNvSpPr txBox="1">
            <a:spLocks/>
          </p:cNvSpPr>
          <p:nvPr/>
        </p:nvSpPr>
        <p:spPr bwMode="auto">
          <a:xfrm>
            <a:off x="847725" y="106838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fontScale="900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a:ln>
                  <a:noFill/>
                </a:ln>
                <a:solidFill>
                  <a:srgbClr val="1F497D"/>
                </a:solidFill>
                <a:effectLst/>
                <a:uLnTx/>
                <a:uFillTx/>
                <a:latin typeface="Comic Sans MS" pitchFamily="66" charset="0"/>
                <a:ea typeface="+mj-ea"/>
                <a:cs typeface="+mj-cs"/>
              </a:rPr>
              <a:t>Mesleki olmayan tehlikeli gürültünün olası nedenleri </a:t>
            </a:r>
            <a:br>
              <a:rPr kumimoji="0" lang="tr-TR" sz="2800" b="1" i="0" u="none" strike="noStrike" kern="1200" cap="none" spc="0" normalizeH="0" baseline="0" noProof="0">
                <a:ln>
                  <a:noFill/>
                </a:ln>
                <a:solidFill>
                  <a:srgbClr val="1F497D"/>
                </a:solidFill>
                <a:effectLst/>
                <a:uLnTx/>
                <a:uFillTx/>
                <a:latin typeface="Comic Sans MS" pitchFamily="66" charset="0"/>
                <a:ea typeface="+mj-ea"/>
                <a:cs typeface="+mj-cs"/>
              </a:rPr>
            </a:br>
            <a:endParaRPr kumimoji="0" lang="tr-TR" sz="2800" b="1" i="0" u="none" strike="noStrike" kern="1200" cap="none" spc="0" normalizeH="0" baseline="0" noProof="0">
              <a:ln>
                <a:noFill/>
              </a:ln>
              <a:solidFill>
                <a:srgbClr val="1F497D"/>
              </a:solidFill>
              <a:effectLst/>
              <a:uLnTx/>
              <a:uFillTx/>
              <a:latin typeface="Comic Sans MS" pitchFamily="66" charset="0"/>
              <a:ea typeface="+mj-ea"/>
              <a:cs typeface="+mj-cs"/>
            </a:endParaRPr>
          </a:p>
        </p:txBody>
      </p:sp>
      <p:sp>
        <p:nvSpPr>
          <p:cNvPr id="5" name="2 İçerik Yer Tutucusu"/>
          <p:cNvSpPr txBox="1">
            <a:spLocks/>
          </p:cNvSpPr>
          <p:nvPr/>
        </p:nvSpPr>
        <p:spPr bwMode="auto">
          <a:xfrm>
            <a:off x="836612" y="2220912"/>
            <a:ext cx="8229600"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Char char=""/>
              <a:tabLst/>
              <a:defRPr/>
            </a:pPr>
            <a:r>
              <a:rPr kumimoji="0" lang="tr-TR" altLang="tr-T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Avcılık</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Char char=""/>
              <a:tabLst/>
              <a:defRPr/>
            </a:pPr>
            <a:r>
              <a:rPr kumimoji="0" lang="tr-TR" altLang="tr-TR" sz="24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Amplifiye</a:t>
            </a:r>
            <a:r>
              <a:rPr kumimoji="0" lang="tr-TR" altLang="tr-T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edilmiş müzik</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Char char=""/>
              <a:tabLst/>
              <a:defRPr/>
            </a:pPr>
            <a:r>
              <a:rPr kumimoji="0" lang="tr-TR" altLang="tr-T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Kişisel stereo </a:t>
            </a:r>
            <a:r>
              <a:rPr kumimoji="0" lang="tr-TR" altLang="tr-TR" sz="2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Char char=""/>
              <a:tabLst/>
              <a:defRPr/>
            </a:pPr>
            <a:r>
              <a:rPr kumimoji="0" lang="tr-TR" altLang="tr-TR" sz="24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Motorsiklete</a:t>
            </a:r>
            <a:r>
              <a:rPr kumimoji="0" lang="tr-TR" altLang="tr-T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binme </a:t>
            </a:r>
            <a:r>
              <a:rPr kumimoji="0" lang="tr-TR" altLang="tr-TR" sz="2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Char char=""/>
              <a:tabLst/>
              <a:defRPr/>
            </a:pPr>
            <a:r>
              <a:rPr kumimoji="0" lang="tr-TR" altLang="tr-T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Güç araçlarını kullanma (Motorlu Aygıt)</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Char char=""/>
              <a:tabLst/>
              <a:defRPr/>
            </a:pPr>
            <a:r>
              <a:rPr kumimoji="0" lang="tr-TR" altLang="tr-T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Gürültülü barlar ve </a:t>
            </a:r>
            <a:r>
              <a:rPr kumimoji="0" lang="tr-TR" altLang="tr-TR" sz="24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restaurantlar</a:t>
            </a:r>
            <a:endParaRPr kumimoji="0" lang="tr-TR" altLang="tr-T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Char char=""/>
              <a:tabLst/>
              <a:defRPr/>
            </a:pPr>
            <a:r>
              <a:rPr kumimoji="0" lang="tr-TR" altLang="tr-T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Atari, bilgisayar oyunları </a:t>
            </a:r>
            <a:r>
              <a:rPr kumimoji="0" lang="tr-TR" altLang="tr-TR" sz="2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Char char=""/>
              <a:tabLst/>
              <a:defRPr/>
            </a:pPr>
            <a:r>
              <a:rPr kumimoji="0" lang="tr-TR" altLang="tr-T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Sinema </a:t>
            </a:r>
            <a:r>
              <a:rPr kumimoji="0" lang="tr-TR" altLang="tr-TR" sz="2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Char char=""/>
              <a:tabLst/>
              <a:defRPr/>
            </a:pPr>
            <a:r>
              <a:rPr kumimoji="0" lang="tr-TR" altLang="tr-T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Havai fişek</a:t>
            </a:r>
          </a:p>
        </p:txBody>
      </p:sp>
    </p:spTree>
    <p:extLst>
      <p:ext uri="{BB962C8B-B14F-4D97-AF65-F5344CB8AC3E}">
        <p14:creationId xmlns:p14="http://schemas.microsoft.com/office/powerpoint/2010/main" val="254370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Unvan 1"/>
          <p:cNvSpPr>
            <a:spLocks noGrp="1"/>
          </p:cNvSpPr>
          <p:nvPr>
            <p:ph type="title"/>
          </p:nvPr>
        </p:nvSpPr>
        <p:spPr>
          <a:xfrm>
            <a:off x="-382588" y="2755628"/>
            <a:ext cx="10515600" cy="1325563"/>
          </a:xfrm>
        </p:spPr>
        <p:txBody>
          <a:bodyPr>
            <a:normAutofit fontScale="90000"/>
          </a:bodyPr>
          <a:lstStyle/>
          <a:p>
            <a:r>
              <a:rPr lang="tr-TR" dirty="0"/>
              <a:t>Gürültünün İşitme sistemi </a:t>
            </a:r>
            <a:br>
              <a:rPr lang="tr-TR" dirty="0"/>
            </a:br>
            <a:r>
              <a:rPr lang="tr-TR" dirty="0"/>
              <a:t>üzerindeki etkisi</a:t>
            </a:r>
          </a:p>
        </p:txBody>
      </p:sp>
    </p:spTree>
    <p:extLst>
      <p:ext uri="{BB962C8B-B14F-4D97-AF65-F5344CB8AC3E}">
        <p14:creationId xmlns:p14="http://schemas.microsoft.com/office/powerpoint/2010/main" val="3490191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pic>
        <p:nvPicPr>
          <p:cNvPr id="3" name="Picture 1027" descr="C:\Documents and Settings\Hacettepe\Desktop\ahmet\işitme anatomisi\Earup.jpg"/>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989012" y="1663700"/>
            <a:ext cx="7772400" cy="46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241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pic>
        <p:nvPicPr>
          <p:cNvPr id="3" name="Picture 1027" descr="C:\Documents and Settings\Hacettepe\Desktop\ahmet\işitme anatomisi\cocfetus.jpg"/>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237619" y="1600200"/>
            <a:ext cx="2455554"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26" descr="C:\Documents and Settings\Hacettepe\Desktop\ahmet\işitme anatomisi\schcoch.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0212" y="1600200"/>
            <a:ext cx="2820367" cy="2667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26" descr="C:\Documents and Settings\Hacettepe\Desktop\ahmet\işitme anatomisi\cochlea.gif"/>
          <p:cNvPicPr>
            <a:picLocks noChangeAspect="1" noChangeArrowheads="1"/>
          </p:cNvPicPr>
          <p:nvPr/>
        </p:nvPicPr>
        <p:blipFill>
          <a:blip r:embed="rId6">
            <a:lum bright="24000" contrast="24000"/>
            <a:extLst>
              <a:ext uri="{28A0092B-C50C-407E-A947-70E740481C1C}">
                <a14:useLocalDpi xmlns:a14="http://schemas.microsoft.com/office/drawing/2010/main" val="0"/>
              </a:ext>
            </a:extLst>
          </a:blip>
          <a:srcRect/>
          <a:stretch>
            <a:fillRect/>
          </a:stretch>
        </p:blipFill>
        <p:spPr bwMode="auto">
          <a:xfrm>
            <a:off x="6067618" y="1600200"/>
            <a:ext cx="3632749" cy="2446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Documents and Settings\Hacettepe\Desktop\ahmet\BF144_25.jpg"/>
          <p:cNvPicPr>
            <a:picLocks noChangeAspect="1" noChangeArrowheads="1"/>
          </p:cNvPicPr>
          <p:nvPr/>
        </p:nvPicPr>
        <p:blipFill>
          <a:blip r:embed="rId7">
            <a:clrChange>
              <a:clrFrom>
                <a:srgbClr val="FFFFFF"/>
              </a:clrFrom>
              <a:clrTo>
                <a:srgbClr val="FFFFFF">
                  <a:alpha val="0"/>
                </a:srgbClr>
              </a:clrTo>
            </a:clrChange>
            <a:lum bright="-18000" contrast="24000"/>
            <a:extLst>
              <a:ext uri="{28A0092B-C50C-407E-A947-70E740481C1C}">
                <a14:useLocalDpi xmlns:a14="http://schemas.microsoft.com/office/drawing/2010/main" val="0"/>
              </a:ext>
            </a:extLst>
          </a:blip>
          <a:srcRect/>
          <a:stretch>
            <a:fillRect/>
          </a:stretch>
        </p:blipFill>
        <p:spPr bwMode="auto">
          <a:xfrm>
            <a:off x="253999" y="4495800"/>
            <a:ext cx="355273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Documents and Settings\Hacettepe\Desktop\ahmet\BF144_1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3041" y="4182384"/>
            <a:ext cx="3847325" cy="264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99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pic>
        <p:nvPicPr>
          <p:cNvPr id="3" name="Picture 2" descr="bru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212" y="1279876"/>
            <a:ext cx="4981575" cy="557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7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7162" y="2488345"/>
            <a:ext cx="70485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Prof. Dr. Ahmet ATAŞ</a:t>
            </a:r>
          </a:p>
        </p:txBody>
      </p:sp>
      <p:sp>
        <p:nvSpPr>
          <p:cNvPr id="4" name="TextBox 3"/>
          <p:cNvSpPr txBox="1"/>
          <p:nvPr/>
        </p:nvSpPr>
        <p:spPr>
          <a:xfrm>
            <a:off x="2017712" y="3247606"/>
            <a:ext cx="58674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İ.Ü. Sabif Odyoloji Bölümü Başkanı</a:t>
            </a:r>
            <a:endPar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5" name="Rectangle 4"/>
          <p:cNvSpPr/>
          <p:nvPr/>
        </p:nvSpPr>
        <p:spPr>
          <a:xfrm>
            <a:off x="-1" y="4721661"/>
            <a:ext cx="9902825" cy="2136339"/>
          </a:xfrm>
          <a:prstGeom prst="rect">
            <a:avLst/>
          </a:prstGeom>
          <a:solidFill>
            <a:srgbClr val="64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a:ln>
                  <a:noFill/>
                </a:ln>
                <a:solidFill>
                  <a:schemeClr val="tx1"/>
                </a:solidFill>
                <a:effectLst/>
                <a:uLnTx/>
                <a:uFillTx/>
              </a:rPr>
              <a:t>GÜRÜLTÜ, İNSANLAR ÜZERİNDEKİ ETKİLERİ VE KORUNMA</a:t>
            </a:r>
          </a:p>
        </p:txBody>
      </p:sp>
    </p:spTree>
    <p:extLst>
      <p:ext uri="{BB962C8B-B14F-4D97-AF65-F5344CB8AC3E}">
        <p14:creationId xmlns:p14="http://schemas.microsoft.com/office/powerpoint/2010/main" val="352137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1 Başlık"/>
          <p:cNvSpPr>
            <a:spLocks noGrp="1"/>
          </p:cNvSpPr>
          <p:nvPr>
            <p:ph type="title"/>
          </p:nvPr>
        </p:nvSpPr>
        <p:spPr>
          <a:xfrm>
            <a:off x="783087" y="1294805"/>
            <a:ext cx="8229600" cy="1785950"/>
          </a:xfrm>
        </p:spPr>
        <p:txBody>
          <a:bodyPr>
            <a:noAutofit/>
          </a:bodyPr>
          <a:lstStyle/>
          <a:p>
            <a:pPr algn="ctr"/>
            <a:r>
              <a:rPr lang="tr-TR" sz="4000" dirty="0"/>
              <a:t>Gürültü </a:t>
            </a:r>
            <a:r>
              <a:rPr lang="tr-TR" sz="4000" dirty="0" err="1"/>
              <a:t>Maruziyeti</a:t>
            </a:r>
            <a:r>
              <a:rPr lang="tr-TR" sz="4000" dirty="0"/>
              <a:t> Sonucunda İşitme Sisteminde Başlıca Üç Etki Görülür</a:t>
            </a:r>
          </a:p>
        </p:txBody>
      </p:sp>
      <p:sp>
        <p:nvSpPr>
          <p:cNvPr id="5" name="2 İçerik Yer Tutucusu"/>
          <p:cNvSpPr>
            <a:spLocks noGrp="1"/>
          </p:cNvSpPr>
          <p:nvPr>
            <p:ph sz="quarter" idx="1"/>
          </p:nvPr>
        </p:nvSpPr>
        <p:spPr>
          <a:xfrm>
            <a:off x="989012" y="2817804"/>
            <a:ext cx="8229600" cy="4054485"/>
          </a:xfrm>
        </p:spPr>
        <p:txBody>
          <a:bodyPr>
            <a:normAutofit/>
          </a:bodyPr>
          <a:lstStyle/>
          <a:p>
            <a:pPr>
              <a:buNone/>
            </a:pPr>
            <a:r>
              <a:rPr lang="tr-TR" sz="4000" dirty="0"/>
              <a:t>	</a:t>
            </a:r>
          </a:p>
          <a:p>
            <a:pPr lvl="0"/>
            <a:r>
              <a:rPr lang="tr-TR" dirty="0">
                <a:latin typeface="+mj-lt"/>
              </a:rPr>
              <a:t>Geçici eşik değişikliği</a:t>
            </a:r>
          </a:p>
          <a:p>
            <a:pPr lvl="0"/>
            <a:r>
              <a:rPr lang="tr-TR" dirty="0">
                <a:latin typeface="+mj-lt"/>
              </a:rPr>
              <a:t>Kalıcı eşik değişikliği</a:t>
            </a:r>
          </a:p>
          <a:p>
            <a:pPr lvl="0"/>
            <a:r>
              <a:rPr lang="tr-TR" dirty="0">
                <a:latin typeface="+mj-lt"/>
              </a:rPr>
              <a:t>Akustik travma</a:t>
            </a:r>
          </a:p>
          <a:p>
            <a:endParaRPr lang="tr-TR" sz="4000" dirty="0"/>
          </a:p>
        </p:txBody>
      </p:sp>
      <p:pic>
        <p:nvPicPr>
          <p:cNvPr id="6" name="Content Placeholder 4" descr="big-img5.jpg"/>
          <p:cNvPicPr>
            <a:picLocks noChangeAspect="1"/>
          </p:cNvPicPr>
          <p:nvPr/>
        </p:nvPicPr>
        <p:blipFill>
          <a:blip r:embed="rId4" cstate="print"/>
          <a:srcRect/>
          <a:stretch>
            <a:fillRect/>
          </a:stretch>
        </p:blipFill>
        <p:spPr>
          <a:xfrm>
            <a:off x="5535861" y="3338294"/>
            <a:ext cx="2843551" cy="2571768"/>
          </a:xfrm>
          <a:prstGeom prst="rect">
            <a:avLst/>
          </a:prstGeom>
        </p:spPr>
      </p:pic>
      <p:sp>
        <p:nvSpPr>
          <p:cNvPr id="7" name="Altbilgi Yer Tutucusu 4"/>
          <p:cNvSpPr>
            <a:spLocks noGrp="1"/>
          </p:cNvSpPr>
          <p:nvPr>
            <p:ph type="ftr" sz="quarter" idx="11"/>
          </p:nvPr>
        </p:nvSpPr>
        <p:spPr>
          <a:xfrm>
            <a:off x="3046412" y="71024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260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Başlık 1"/>
          <p:cNvSpPr>
            <a:spLocks noGrp="1"/>
          </p:cNvSpPr>
          <p:nvPr>
            <p:ph type="title"/>
          </p:nvPr>
        </p:nvSpPr>
        <p:spPr>
          <a:xfrm>
            <a:off x="164623" y="1085759"/>
            <a:ext cx="7620000" cy="1143000"/>
          </a:xfrm>
        </p:spPr>
        <p:txBody>
          <a:bodyPr/>
          <a:lstStyle/>
          <a:p>
            <a:r>
              <a:rPr lang="tr-TR" dirty="0"/>
              <a:t>Akustik Refleks</a:t>
            </a:r>
          </a:p>
        </p:txBody>
      </p:sp>
      <p:sp>
        <p:nvSpPr>
          <p:cNvPr id="5" name="Content Placeholder 2"/>
          <p:cNvSpPr>
            <a:spLocks noGrp="1"/>
          </p:cNvSpPr>
          <p:nvPr>
            <p:ph sz="half" idx="1"/>
          </p:nvPr>
        </p:nvSpPr>
        <p:spPr>
          <a:xfrm>
            <a:off x="74612" y="2130787"/>
            <a:ext cx="7118477" cy="4996665"/>
          </a:xfrm>
        </p:spPr>
        <p:txBody>
          <a:bodyPr>
            <a:normAutofit fontScale="32500" lnSpcReduction="20000"/>
          </a:bodyPr>
          <a:lstStyle/>
          <a:p>
            <a:endParaRPr lang="tr-TR" sz="3500" dirty="0">
              <a:latin typeface="+mj-lt"/>
              <a:cs typeface="Arial" panose="020B0604020202020204" pitchFamily="34" charset="0"/>
            </a:endParaRPr>
          </a:p>
          <a:p>
            <a:r>
              <a:rPr lang="tr-TR" sz="8800" dirty="0">
                <a:latin typeface="+mj-lt"/>
                <a:cs typeface="Arial" panose="020B0604020202020204" pitchFamily="34" charset="0"/>
              </a:rPr>
              <a:t> İç kulak kısmen akustik refleks nedeniyle sürekli gürültünün etkisinden korunur. </a:t>
            </a:r>
          </a:p>
          <a:p>
            <a:r>
              <a:rPr lang="tr-TR" sz="8800" dirty="0">
                <a:latin typeface="+mj-lt"/>
                <a:cs typeface="Arial" panose="020B0604020202020204" pitchFamily="34" charset="0"/>
              </a:rPr>
              <a:t>Bu refleks  </a:t>
            </a:r>
            <a:r>
              <a:rPr lang="tr-TR" sz="8800" dirty="0" err="1">
                <a:latin typeface="+mj-lt"/>
                <a:cs typeface="Arial" panose="020B0604020202020204" pitchFamily="34" charset="0"/>
              </a:rPr>
              <a:t>koklear</a:t>
            </a:r>
            <a:r>
              <a:rPr lang="tr-TR" sz="8800" dirty="0">
                <a:latin typeface="+mj-lt"/>
                <a:cs typeface="Arial" panose="020B0604020202020204" pitchFamily="34" charset="0"/>
              </a:rPr>
              <a:t> hassasiyete göre yüksek olan seslerde </a:t>
            </a:r>
            <a:r>
              <a:rPr lang="tr-TR" sz="8800" dirty="0" err="1">
                <a:latin typeface="+mj-lt"/>
                <a:cs typeface="Arial" panose="020B0604020202020204" pitchFamily="34" charset="0"/>
              </a:rPr>
              <a:t>stapedius</a:t>
            </a:r>
            <a:r>
              <a:rPr lang="tr-TR" sz="8800" dirty="0">
                <a:latin typeface="+mj-lt"/>
                <a:cs typeface="Arial" panose="020B0604020202020204" pitchFamily="34" charset="0"/>
              </a:rPr>
              <a:t> ve </a:t>
            </a:r>
            <a:r>
              <a:rPr lang="tr-TR" sz="8800" dirty="0" err="1">
                <a:latin typeface="+mj-lt"/>
                <a:cs typeface="Arial" panose="020B0604020202020204" pitchFamily="34" charset="0"/>
              </a:rPr>
              <a:t>tensor</a:t>
            </a:r>
            <a:r>
              <a:rPr lang="tr-TR" sz="8800" dirty="0">
                <a:latin typeface="+mj-lt"/>
                <a:cs typeface="Arial" panose="020B0604020202020204" pitchFamily="34" charset="0"/>
              </a:rPr>
              <a:t> </a:t>
            </a:r>
            <a:r>
              <a:rPr lang="tr-TR" sz="8800" dirty="0" err="1">
                <a:latin typeface="+mj-lt"/>
                <a:cs typeface="Arial" panose="020B0604020202020204" pitchFamily="34" charset="0"/>
              </a:rPr>
              <a:t>timpani</a:t>
            </a:r>
            <a:r>
              <a:rPr lang="tr-TR" sz="8800" dirty="0">
                <a:latin typeface="+mj-lt"/>
                <a:cs typeface="Arial" panose="020B0604020202020204" pitchFamily="34" charset="0"/>
              </a:rPr>
              <a:t> iç kulak kaslarının kasılmasına  bunun sonucunda ses girişine direnmesine imkan vermektedir. </a:t>
            </a:r>
          </a:p>
          <a:p>
            <a:r>
              <a:rPr lang="tr-TR" sz="8800" dirty="0">
                <a:latin typeface="+mj-lt"/>
                <a:cs typeface="Arial" panose="020B0604020202020204" pitchFamily="34" charset="0"/>
              </a:rPr>
              <a:t>Yüksek şiddetteki </a:t>
            </a:r>
            <a:r>
              <a:rPr lang="tr-TR" sz="8800" dirty="0" err="1">
                <a:latin typeface="+mj-lt"/>
                <a:cs typeface="Arial" panose="020B0604020202020204" pitchFamily="34" charset="0"/>
              </a:rPr>
              <a:t>impuls</a:t>
            </a:r>
            <a:r>
              <a:rPr lang="tr-TR" sz="8800" dirty="0">
                <a:latin typeface="+mj-lt"/>
                <a:cs typeface="Arial" panose="020B0604020202020204" pitchFamily="34" charset="0"/>
              </a:rPr>
              <a:t> gürültü akustik refleksin  oluşumundan önce </a:t>
            </a:r>
            <a:r>
              <a:rPr lang="tr-TR" sz="8800" dirty="0" err="1">
                <a:latin typeface="+mj-lt"/>
                <a:cs typeface="Arial" panose="020B0604020202020204" pitchFamily="34" charset="0"/>
              </a:rPr>
              <a:t>kokleaya</a:t>
            </a:r>
            <a:r>
              <a:rPr lang="tr-TR" sz="8800" dirty="0">
                <a:latin typeface="+mj-lt"/>
                <a:cs typeface="Arial" panose="020B0604020202020204" pitchFamily="34" charset="0"/>
              </a:rPr>
              <a:t> ulaşır. </a:t>
            </a:r>
            <a:endParaRPr lang="tr-TR" sz="4400" dirty="0">
              <a:latin typeface="+mj-lt"/>
              <a:cs typeface="Arial" panose="020B0604020202020204" pitchFamily="34" charset="0"/>
            </a:endParaRPr>
          </a:p>
          <a:p>
            <a:endParaRPr lang="tr-TR" sz="8800" dirty="0">
              <a:latin typeface="+mj-lt"/>
              <a:cs typeface="Arial" panose="020B0604020202020204" pitchFamily="34" charset="0"/>
            </a:endParaRPr>
          </a:p>
          <a:p>
            <a:endParaRPr lang="tr-TR" sz="4600" dirty="0">
              <a:latin typeface="+mj-lt"/>
              <a:cs typeface="Arial" panose="020B0604020202020204" pitchFamily="34" charset="0"/>
            </a:endParaRPr>
          </a:p>
          <a:p>
            <a:endParaRPr lang="tr-TR" sz="4600" dirty="0">
              <a:latin typeface="+mj-lt"/>
              <a:cs typeface="Arial" panose="020B0604020202020204" pitchFamily="34" charset="0"/>
            </a:endParaRPr>
          </a:p>
          <a:p>
            <a:endParaRPr lang="tr-TR" sz="4600" dirty="0">
              <a:latin typeface="+mj-lt"/>
              <a:cs typeface="Arial" panose="020B0604020202020204" pitchFamily="34" charset="0"/>
            </a:endParaRPr>
          </a:p>
          <a:p>
            <a:endParaRPr lang="tr-TR" sz="4600" dirty="0">
              <a:latin typeface="+mj-lt"/>
              <a:cs typeface="Arial" panose="020B0604020202020204" pitchFamily="34" charset="0"/>
            </a:endParaRPr>
          </a:p>
        </p:txBody>
      </p:sp>
      <p:pic>
        <p:nvPicPr>
          <p:cNvPr id="6" name="Picture 2" descr="C:\Users\ACER\Desktop\Stapedi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6412" y="3921448"/>
            <a:ext cx="3100901" cy="2936552"/>
          </a:xfrm>
          <a:prstGeom prst="rect">
            <a:avLst/>
          </a:prstGeom>
          <a:noFill/>
          <a:extLst>
            <a:ext uri="{909E8E84-426E-40DD-AFC4-6F175D3DCCD1}">
              <a14:hiddenFill xmlns:a14="http://schemas.microsoft.com/office/drawing/2010/main">
                <a:solidFill>
                  <a:srgbClr val="FFFFFF"/>
                </a:solidFill>
              </a14:hiddenFill>
            </a:ext>
          </a:extLst>
        </p:spPr>
      </p:pic>
      <p:sp>
        <p:nvSpPr>
          <p:cNvPr id="7" name="Altbilgi Yer Tutucusu 3"/>
          <p:cNvSpPr>
            <a:spLocks noGrp="1"/>
          </p:cNvSpPr>
          <p:nvPr>
            <p:ph type="ftr" sz="quarter" idx="11"/>
          </p:nvPr>
        </p:nvSpPr>
        <p:spPr>
          <a:xfrm>
            <a:off x="497693" y="7102475"/>
            <a:ext cx="856709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rPr>
              <a:t>11)17)19)21) Güner Ç, (2000), Gürültünün Sağlık Üzerine Etkileri, Sürekli Tıp Eğitimi Dergisi, Temmuz, </a:t>
            </a:r>
            <a:r>
              <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hlinkClick r:id="rId5"/>
              </a:rPr>
              <a:t>http://www.ttb.org.tr/STED/sted0700/5.html</a:t>
            </a:r>
            <a:r>
              <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0693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Başlık 1"/>
          <p:cNvSpPr>
            <a:spLocks noGrp="1"/>
          </p:cNvSpPr>
          <p:nvPr>
            <p:ph type="title"/>
          </p:nvPr>
        </p:nvSpPr>
        <p:spPr>
          <a:xfrm>
            <a:off x="-1588" y="882650"/>
            <a:ext cx="10515600" cy="1325563"/>
          </a:xfrm>
        </p:spPr>
        <p:txBody>
          <a:bodyPr/>
          <a:lstStyle/>
          <a:p>
            <a:r>
              <a:rPr lang="tr-TR" dirty="0"/>
              <a:t>İç Kulak Üzerine Etkileri</a:t>
            </a:r>
          </a:p>
        </p:txBody>
      </p:sp>
      <p:sp>
        <p:nvSpPr>
          <p:cNvPr id="5" name="İçerik Yer Tutucusu 2"/>
          <p:cNvSpPr>
            <a:spLocks noGrp="1"/>
          </p:cNvSpPr>
          <p:nvPr>
            <p:ph idx="1"/>
          </p:nvPr>
        </p:nvSpPr>
        <p:spPr>
          <a:xfrm>
            <a:off x="-1588" y="1905000"/>
            <a:ext cx="9829800" cy="3412581"/>
          </a:xfrm>
        </p:spPr>
        <p:txBody>
          <a:bodyPr>
            <a:normAutofit fontScale="85000" lnSpcReduction="10000"/>
          </a:bodyPr>
          <a:lstStyle/>
          <a:p>
            <a:r>
              <a:rPr lang="tr-TR" dirty="0">
                <a:latin typeface="+mj-lt"/>
              </a:rPr>
              <a:t> Mekanik hasar; ani başlayan ve kısa süreli şiddetli bir gürültünün, </a:t>
            </a:r>
            <a:r>
              <a:rPr lang="tr-TR" dirty="0" err="1">
                <a:latin typeface="+mj-lt"/>
              </a:rPr>
              <a:t>koklear</a:t>
            </a:r>
            <a:r>
              <a:rPr lang="tr-TR" dirty="0">
                <a:latin typeface="+mj-lt"/>
              </a:rPr>
              <a:t>  yapılar üzerindeki etkisi ile oluşur. İşitme kaybının  sebebi hücrelerin  kaybı yada hasar görmesidir. </a:t>
            </a:r>
          </a:p>
          <a:p>
            <a:r>
              <a:rPr lang="tr-TR" dirty="0" err="1">
                <a:latin typeface="+mj-lt"/>
              </a:rPr>
              <a:t>Metabolik</a:t>
            </a:r>
            <a:r>
              <a:rPr lang="tr-TR" dirty="0">
                <a:latin typeface="+mj-lt"/>
              </a:rPr>
              <a:t> hasar ise daha çok yavaş ve sinsi bir şekilde kronik gürültüye bağlı olarak oluşmaktadır. Hasarın etkileri yavaş yavaş ve uzun sürede görülür.</a:t>
            </a:r>
          </a:p>
          <a:p>
            <a:r>
              <a:rPr lang="tr-TR" dirty="0">
                <a:latin typeface="+mj-lt"/>
              </a:rPr>
              <a:t>Aşırı gürültü ile </a:t>
            </a:r>
            <a:r>
              <a:rPr lang="tr-TR" dirty="0" err="1">
                <a:latin typeface="+mj-lt"/>
              </a:rPr>
              <a:t>kokleada</a:t>
            </a:r>
            <a:r>
              <a:rPr lang="tr-TR" dirty="0">
                <a:latin typeface="+mj-lt"/>
              </a:rPr>
              <a:t> tüy hücreleri kaybı sonrasında işitme sinir liflerinde de bozulmalar oluşur.</a:t>
            </a:r>
          </a:p>
        </p:txBody>
      </p:sp>
      <p:pic>
        <p:nvPicPr>
          <p:cNvPr id="6" name="Picture 2" descr="C:\Users\ACER\Desktop\organ-of-cort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9812" y="4800600"/>
            <a:ext cx="2470951" cy="2098855"/>
          </a:xfrm>
          <a:prstGeom prst="rect">
            <a:avLst/>
          </a:prstGeom>
          <a:noFill/>
          <a:extLst>
            <a:ext uri="{909E8E84-426E-40DD-AFC4-6F175D3DCCD1}">
              <a14:hiddenFill xmlns:a14="http://schemas.microsoft.com/office/drawing/2010/main">
                <a:solidFill>
                  <a:srgbClr val="FFFFFF"/>
                </a:solidFill>
              </a14:hiddenFill>
            </a:ext>
          </a:extLst>
        </p:spPr>
      </p:pic>
      <p:sp>
        <p:nvSpPr>
          <p:cNvPr id="7" name="Altbilgi Yer Tutucusu 4"/>
          <p:cNvSpPr>
            <a:spLocks noGrp="1"/>
          </p:cNvSpPr>
          <p:nvPr>
            <p:ph type="ftr" sz="quarter" idx="11"/>
          </p:nvPr>
        </p:nvSpPr>
        <p:spPr>
          <a:xfrm>
            <a:off x="3198812" y="6873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4227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CER\Desktop\haircelldamageafterlisteningto105-125dBmusicfor3hou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5788" y="4406152"/>
            <a:ext cx="4680520" cy="22232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CER\Desktop\loudsou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7256" y="1154088"/>
            <a:ext cx="5773960" cy="2808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336"/>
            <a:ext cx="9902825" cy="1435147"/>
          </a:xfrm>
          <a:prstGeom prst="rect">
            <a:avLst/>
          </a:prstGeom>
        </p:spPr>
      </p:pic>
      <p:pic>
        <p:nvPicPr>
          <p:cNvPr id="5" name="Picture 3" descr="C:\Users\ACER\Desktop\haircelldama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412" y="3733800"/>
            <a:ext cx="3168352" cy="312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092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1 Başlık"/>
          <p:cNvSpPr>
            <a:spLocks noGrp="1"/>
          </p:cNvSpPr>
          <p:nvPr>
            <p:ph type="title"/>
          </p:nvPr>
        </p:nvSpPr>
        <p:spPr>
          <a:xfrm>
            <a:off x="-153988" y="1524000"/>
            <a:ext cx="10437223" cy="990600"/>
          </a:xfrm>
        </p:spPr>
        <p:txBody>
          <a:bodyPr>
            <a:normAutofit fontScale="90000"/>
          </a:bodyPr>
          <a:lstStyle/>
          <a:p>
            <a:r>
              <a:rPr lang="tr-TR" sz="4900" dirty="0"/>
              <a:t>Geçici Eşik Değişikliği</a:t>
            </a:r>
            <a:br>
              <a:rPr lang="tr-TR" b="1" dirty="0"/>
            </a:br>
            <a:endParaRPr lang="tr-TR" dirty="0"/>
          </a:p>
        </p:txBody>
      </p:sp>
      <p:sp>
        <p:nvSpPr>
          <p:cNvPr id="5" name="2 İçerik Yer Tutucusu"/>
          <p:cNvSpPr>
            <a:spLocks noGrp="1"/>
          </p:cNvSpPr>
          <p:nvPr>
            <p:ph sz="quarter" idx="1"/>
          </p:nvPr>
        </p:nvSpPr>
        <p:spPr>
          <a:xfrm>
            <a:off x="15830" y="2142133"/>
            <a:ext cx="9953897" cy="4937760"/>
          </a:xfrm>
        </p:spPr>
        <p:txBody>
          <a:bodyPr>
            <a:normAutofit lnSpcReduction="10000"/>
          </a:bodyPr>
          <a:lstStyle/>
          <a:p>
            <a:endParaRPr lang="tr-TR" dirty="0"/>
          </a:p>
          <a:p>
            <a:r>
              <a:rPr lang="tr-TR" dirty="0"/>
              <a:t> Gürültüye </a:t>
            </a:r>
            <a:r>
              <a:rPr lang="tr-TR" dirty="0" err="1"/>
              <a:t>maruziyet</a:t>
            </a:r>
            <a:r>
              <a:rPr lang="tr-TR" dirty="0"/>
              <a:t> sonrasında, işitme eşiği iyileşerek tekrar eski haline dönebiliyorsa, bu eşik değişikliği gürültüye bağlı geçici eşik değişikliği (GED) [</a:t>
            </a:r>
            <a:r>
              <a:rPr lang="tr-TR" dirty="0" err="1"/>
              <a:t>Temporary</a:t>
            </a:r>
            <a:r>
              <a:rPr lang="tr-TR" dirty="0"/>
              <a:t> </a:t>
            </a:r>
            <a:r>
              <a:rPr lang="tr-TR" dirty="0" err="1"/>
              <a:t>Threshold</a:t>
            </a:r>
            <a:r>
              <a:rPr lang="tr-TR" dirty="0"/>
              <a:t> </a:t>
            </a:r>
            <a:r>
              <a:rPr lang="tr-TR" dirty="0" err="1"/>
              <a:t>Shift</a:t>
            </a:r>
            <a:r>
              <a:rPr lang="tr-TR" dirty="0"/>
              <a:t>] olarak adlandırılır.</a:t>
            </a:r>
          </a:p>
          <a:p>
            <a:endParaRPr lang="tr-TR" dirty="0"/>
          </a:p>
          <a:p>
            <a:r>
              <a:rPr lang="tr-TR" dirty="0"/>
              <a:t>Gürültüye bağlı geçici eşik değişikliği, işitme hassasiyetinin azalması ile birlikte yüksek frekans işitme eşiklerindeki düşüş ve </a:t>
            </a:r>
            <a:r>
              <a:rPr lang="tr-TR" dirty="0" err="1"/>
              <a:t>tinnitusa</a:t>
            </a:r>
            <a:r>
              <a:rPr lang="tr-TR" dirty="0"/>
              <a:t> bağlı olarak dolgunluk hissi ile karakterizedir </a:t>
            </a:r>
            <a:endParaRPr lang="tr-TR" sz="1200" dirty="0">
              <a:latin typeface="+mj-lt"/>
            </a:endParaRPr>
          </a:p>
          <a:p>
            <a:endParaRPr lang="tr-TR" dirty="0"/>
          </a:p>
        </p:txBody>
      </p:sp>
      <p:sp>
        <p:nvSpPr>
          <p:cNvPr id="6" name="Altbilgi Yer Tutucusu 3"/>
          <p:cNvSpPr>
            <a:spLocks noGrp="1"/>
          </p:cNvSpPr>
          <p:nvPr>
            <p:ph type="ftr" sz="quarter" idx="11"/>
          </p:nvPr>
        </p:nvSpPr>
        <p:spPr>
          <a:xfrm>
            <a:off x="3218407" y="67976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0654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pic>
        <p:nvPicPr>
          <p:cNvPr id="3" name="Content Placeholder 2"/>
          <p:cNvPicPr>
            <a:picLocks noGrp="1" noChangeAspect="1" noChangeArrowheads="1"/>
          </p:cNvPicPr>
          <p:nvPr>
            <p:ph sz="quarter" idx="1"/>
          </p:nvPr>
        </p:nvPicPr>
        <p:blipFill>
          <a:blip r:embed="rId4" cstate="print"/>
          <a:srcRect/>
          <a:stretch>
            <a:fillRect/>
          </a:stretch>
        </p:blipFill>
        <p:spPr bwMode="auto">
          <a:xfrm>
            <a:off x="1092808" y="1576388"/>
            <a:ext cx="3188044" cy="3308064"/>
          </a:xfrm>
          <a:prstGeom prst="rect">
            <a:avLst/>
          </a:prstGeom>
          <a:noFill/>
          <a:ln w="9525">
            <a:noFill/>
            <a:miter lim="800000"/>
            <a:headEnd/>
            <a:tailEnd/>
          </a:ln>
          <a:effectLst/>
        </p:spPr>
      </p:pic>
      <p:sp>
        <p:nvSpPr>
          <p:cNvPr id="5" name="5 Dikdörtgen"/>
          <p:cNvSpPr/>
          <p:nvPr/>
        </p:nvSpPr>
        <p:spPr>
          <a:xfrm>
            <a:off x="989012" y="5005303"/>
            <a:ext cx="3357153"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30 </a:t>
            </a:r>
            <a:r>
              <a:rPr kumimoji="0" lang="tr-TR" sz="2000" b="0" i="0" u="none" strike="noStrike" kern="1200" cap="none" spc="0" normalizeH="0" baseline="0" noProof="0" dirty="0" err="1">
                <a:ln>
                  <a:noFill/>
                </a:ln>
                <a:solidFill>
                  <a:prstClr val="black"/>
                </a:solidFill>
                <a:effectLst/>
                <a:uLnTx/>
                <a:uFillTx/>
                <a:latin typeface="Calibri"/>
                <a:ea typeface="+mn-ea"/>
                <a:cs typeface="+mn-cs"/>
              </a:rPr>
              <a:t>dk</a:t>
            </a:r>
            <a:r>
              <a:rPr kumimoji="0" lang="tr-TR" sz="2000" b="0" i="0" u="none" strike="noStrike" kern="1200" cap="none" spc="0" normalizeH="0" baseline="0" noProof="0" dirty="0">
                <a:ln>
                  <a:noFill/>
                </a:ln>
                <a:solidFill>
                  <a:prstClr val="black"/>
                </a:solidFill>
                <a:effectLst/>
                <a:uLnTx/>
                <a:uFillTx/>
                <a:latin typeface="Calibri"/>
                <a:ea typeface="+mn-ea"/>
                <a:cs typeface="+mn-cs"/>
              </a:rPr>
              <a:t> boyunca 110dB şiddetinde gürültü </a:t>
            </a:r>
            <a:r>
              <a:rPr kumimoji="0" lang="tr-TR" sz="2000" b="0" i="0" u="none" strike="noStrike" kern="1200" cap="none" spc="0" normalizeH="0" baseline="0" noProof="0" dirty="0" err="1">
                <a:ln>
                  <a:noFill/>
                </a:ln>
                <a:solidFill>
                  <a:prstClr val="black"/>
                </a:solidFill>
                <a:effectLst/>
                <a:uLnTx/>
                <a:uFillTx/>
                <a:latin typeface="Calibri"/>
                <a:ea typeface="+mn-ea"/>
                <a:cs typeface="+mn-cs"/>
              </a:rPr>
              <a:t>maruziyeti</a:t>
            </a:r>
            <a:r>
              <a:rPr kumimoji="0" lang="tr-TR" sz="2000" b="0" i="0" u="none" strike="noStrike" kern="1200" cap="none" spc="0" normalizeH="0" baseline="0" noProof="0" dirty="0">
                <a:ln>
                  <a:noFill/>
                </a:ln>
                <a:solidFill>
                  <a:prstClr val="black"/>
                </a:solidFill>
                <a:effectLst/>
                <a:uLnTx/>
                <a:uFillTx/>
                <a:latin typeface="Calibri"/>
                <a:ea typeface="+mn-ea"/>
                <a:cs typeface="+mn-cs"/>
              </a:rPr>
              <a:t> sonrasında </a:t>
            </a:r>
            <a:r>
              <a:rPr kumimoji="0" lang="tr-TR" sz="2000" b="0" i="0" u="none" strike="noStrike" kern="1200" cap="none" spc="0" normalizeH="0" baseline="0" noProof="0" dirty="0" err="1">
                <a:ln>
                  <a:noFill/>
                </a:ln>
                <a:solidFill>
                  <a:prstClr val="black"/>
                </a:solidFill>
                <a:effectLst/>
                <a:uLnTx/>
                <a:uFillTx/>
                <a:latin typeface="Calibri"/>
                <a:ea typeface="+mn-ea"/>
                <a:cs typeface="+mn-cs"/>
              </a:rPr>
              <a:t>steriosilialarda</a:t>
            </a:r>
            <a:r>
              <a:rPr kumimoji="0" lang="tr-TR" sz="2000" b="0" i="0" u="none" strike="noStrike" kern="1200" cap="none" spc="0" normalizeH="0" baseline="0" noProof="0" dirty="0">
                <a:ln>
                  <a:noFill/>
                </a:ln>
                <a:solidFill>
                  <a:prstClr val="black"/>
                </a:solidFill>
                <a:effectLst/>
                <a:uLnTx/>
                <a:uFillTx/>
                <a:latin typeface="Calibri"/>
                <a:ea typeface="+mn-ea"/>
                <a:cs typeface="+mn-cs"/>
              </a:rPr>
              <a:t> meydana gelen değişim.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Altbilgi Yer Tutucusu 2"/>
          <p:cNvSpPr>
            <a:spLocks noGrp="1"/>
          </p:cNvSpPr>
          <p:nvPr>
            <p:ph type="ftr" sz="quarter" idx="11"/>
          </p:nvPr>
        </p:nvSpPr>
        <p:spPr>
          <a:xfrm>
            <a:off x="3185749" y="74072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2"/>
          <p:cNvPicPr>
            <a:picLocks noChangeAspect="1" noChangeArrowheads="1"/>
          </p:cNvPicPr>
          <p:nvPr/>
        </p:nvPicPr>
        <p:blipFill>
          <a:blip r:embed="rId5" cstate="print"/>
          <a:srcRect/>
          <a:stretch>
            <a:fillRect/>
          </a:stretch>
        </p:blipFill>
        <p:spPr bwMode="auto">
          <a:xfrm>
            <a:off x="6088941" y="1599563"/>
            <a:ext cx="2845639" cy="3333463"/>
          </a:xfrm>
          <a:prstGeom prst="rect">
            <a:avLst/>
          </a:prstGeom>
          <a:noFill/>
          <a:ln w="9525">
            <a:noFill/>
            <a:miter lim="800000"/>
            <a:headEnd/>
            <a:tailEnd/>
          </a:ln>
          <a:effectLst/>
        </p:spPr>
      </p:pic>
      <p:sp>
        <p:nvSpPr>
          <p:cNvPr id="8" name="7 Dikdörtgen"/>
          <p:cNvSpPr/>
          <p:nvPr/>
        </p:nvSpPr>
        <p:spPr>
          <a:xfrm>
            <a:off x="5976615" y="5038266"/>
            <a:ext cx="3137494"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Gürültü </a:t>
            </a:r>
            <a:r>
              <a:rPr kumimoji="0" lang="tr-TR" sz="2000" b="0" i="0" u="none" strike="noStrike" kern="1200" cap="none" spc="0" normalizeH="0" baseline="0" noProof="0" dirty="0" err="1">
                <a:ln>
                  <a:noFill/>
                </a:ln>
                <a:solidFill>
                  <a:prstClr val="black"/>
                </a:solidFill>
                <a:effectLst/>
                <a:uLnTx/>
                <a:uFillTx/>
                <a:latin typeface="Calibri"/>
                <a:ea typeface="+mn-ea"/>
                <a:cs typeface="+mn-cs"/>
              </a:rPr>
              <a:t>maruziyetinden</a:t>
            </a:r>
            <a:r>
              <a:rPr kumimoji="0" lang="tr-TR" sz="2000" b="0" i="0" u="none" strike="noStrike" kern="1200" cap="none" spc="0" normalizeH="0" baseline="0" noProof="0" dirty="0">
                <a:ln>
                  <a:noFill/>
                </a:ln>
                <a:solidFill>
                  <a:prstClr val="black"/>
                </a:solidFill>
                <a:effectLst/>
                <a:uLnTx/>
                <a:uFillTx/>
                <a:latin typeface="Calibri"/>
                <a:ea typeface="+mn-ea"/>
                <a:cs typeface="+mn-cs"/>
              </a:rPr>
              <a:t> 8 gün sonra </a:t>
            </a:r>
            <a:r>
              <a:rPr kumimoji="0" lang="tr-TR" sz="2000" b="0" i="0" u="none" strike="noStrike" kern="1200" cap="none" spc="0" normalizeH="0" baseline="0" noProof="0" dirty="0" err="1">
                <a:ln>
                  <a:noFill/>
                </a:ln>
                <a:solidFill>
                  <a:prstClr val="black"/>
                </a:solidFill>
                <a:effectLst/>
                <a:uLnTx/>
                <a:uFillTx/>
                <a:latin typeface="Calibri"/>
                <a:ea typeface="+mn-ea"/>
                <a:cs typeface="+mn-cs"/>
              </a:rPr>
              <a:t>steriosiliaların</a:t>
            </a:r>
            <a:r>
              <a:rPr kumimoji="0" lang="tr-TR" sz="2000" b="0" i="0" u="none" strike="noStrike" kern="1200" cap="none" spc="0" normalizeH="0" baseline="0" noProof="0" dirty="0">
                <a:ln>
                  <a:noFill/>
                </a:ln>
                <a:solidFill>
                  <a:prstClr val="black"/>
                </a:solidFill>
                <a:effectLst/>
                <a:uLnTx/>
                <a:uFillTx/>
                <a:latin typeface="Calibri"/>
                <a:ea typeface="+mn-ea"/>
                <a:cs typeface="+mn-cs"/>
              </a:rPr>
              <a:t> iyileşmesi ve normal  görünüm</a:t>
            </a:r>
          </a:p>
        </p:txBody>
      </p:sp>
    </p:spTree>
    <p:extLst>
      <p:ext uri="{BB962C8B-B14F-4D97-AF65-F5344CB8AC3E}">
        <p14:creationId xmlns:p14="http://schemas.microsoft.com/office/powerpoint/2010/main" val="2323567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35"/>
            <a:ext cx="9902825" cy="1435147"/>
          </a:xfrm>
          <a:prstGeom prst="rect">
            <a:avLst/>
          </a:prstGeom>
        </p:spPr>
      </p:pic>
      <p:sp>
        <p:nvSpPr>
          <p:cNvPr id="3" name="2 İçerik Yer Tutucusu"/>
          <p:cNvSpPr>
            <a:spLocks noGrp="1"/>
          </p:cNvSpPr>
          <p:nvPr>
            <p:ph sz="quarter" idx="1"/>
          </p:nvPr>
        </p:nvSpPr>
        <p:spPr>
          <a:xfrm>
            <a:off x="379412" y="1840362"/>
            <a:ext cx="9548948" cy="4756381"/>
          </a:xfrm>
        </p:spPr>
        <p:txBody>
          <a:bodyPr>
            <a:normAutofit/>
          </a:bodyPr>
          <a:lstStyle/>
          <a:p>
            <a:endParaRPr lang="tr-TR" sz="2400" dirty="0">
              <a:latin typeface="+mj-lt"/>
            </a:endParaRPr>
          </a:p>
          <a:p>
            <a:r>
              <a:rPr lang="tr-TR" sz="2400" dirty="0">
                <a:latin typeface="+mj-lt"/>
              </a:rPr>
              <a:t>  Geçici eşik değişikliği genellikle kısa sürelidir, bir saat içerisinde kaybolabileceği gibi, iyileşme birkaç saat veya birkaç gün sürebilir</a:t>
            </a:r>
            <a:r>
              <a:rPr lang="tr-TR" sz="1200" dirty="0">
                <a:latin typeface="+mj-lt"/>
              </a:rPr>
              <a:t>.</a:t>
            </a:r>
          </a:p>
          <a:p>
            <a:pPr>
              <a:buNone/>
            </a:pPr>
            <a:endParaRPr lang="tr-TR" sz="2400" dirty="0">
              <a:latin typeface="+mj-lt"/>
            </a:endParaRPr>
          </a:p>
          <a:p>
            <a:r>
              <a:rPr lang="tr-TR" sz="2400" dirty="0">
                <a:latin typeface="+mj-lt"/>
              </a:rPr>
              <a:t>  40 </a:t>
            </a:r>
            <a:r>
              <a:rPr lang="tr-TR" sz="2400" dirty="0" err="1">
                <a:latin typeface="+mj-lt"/>
              </a:rPr>
              <a:t>dB</a:t>
            </a:r>
            <a:r>
              <a:rPr lang="tr-TR" sz="2400" dirty="0">
                <a:latin typeface="+mj-lt"/>
              </a:rPr>
              <a:t> den fazla olan geçici eşik değişikliği patolojiktir ve kalıcı eşik değişikliği ile ilişkilidir</a:t>
            </a:r>
            <a:r>
              <a:rPr lang="tr-TR" sz="1200" dirty="0">
                <a:latin typeface="+mj-lt"/>
              </a:rPr>
              <a:t>.</a:t>
            </a:r>
          </a:p>
          <a:p>
            <a:endParaRPr lang="tr-TR" sz="3200" dirty="0"/>
          </a:p>
        </p:txBody>
      </p:sp>
    </p:spTree>
    <p:extLst>
      <p:ext uri="{BB962C8B-B14F-4D97-AF65-F5344CB8AC3E}">
        <p14:creationId xmlns:p14="http://schemas.microsoft.com/office/powerpoint/2010/main" val="1974980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2 İçerik Yer Tutucusu"/>
          <p:cNvSpPr>
            <a:spLocks noGrp="1"/>
          </p:cNvSpPr>
          <p:nvPr>
            <p:ph sz="quarter" idx="1"/>
          </p:nvPr>
        </p:nvSpPr>
        <p:spPr>
          <a:xfrm>
            <a:off x="4266431" y="1600200"/>
            <a:ext cx="5256982" cy="4317272"/>
          </a:xfrm>
        </p:spPr>
        <p:txBody>
          <a:bodyPr>
            <a:noAutofit/>
          </a:bodyPr>
          <a:lstStyle/>
          <a:p>
            <a:r>
              <a:rPr lang="tr-TR" sz="2400" dirty="0">
                <a:latin typeface="+mj-lt"/>
              </a:rPr>
              <a:t>Gürültü nedeniyle oluşan </a:t>
            </a:r>
            <a:r>
              <a:rPr lang="tr-TR" sz="2400" dirty="0" err="1">
                <a:latin typeface="+mj-lt"/>
              </a:rPr>
              <a:t>koklear</a:t>
            </a:r>
            <a:r>
              <a:rPr lang="tr-TR" sz="2400" dirty="0">
                <a:latin typeface="+mj-lt"/>
              </a:rPr>
              <a:t> hasara en hassas olan bölge bazal kıvrımdaki 4000 Hz alanıdır.</a:t>
            </a:r>
          </a:p>
          <a:p>
            <a:pPr>
              <a:buNone/>
            </a:pPr>
            <a:endParaRPr lang="tr-TR" sz="2400" dirty="0">
              <a:latin typeface="+mj-lt"/>
            </a:endParaRPr>
          </a:p>
          <a:p>
            <a:r>
              <a:rPr lang="tr-TR" sz="2400" dirty="0">
                <a:latin typeface="+mj-lt"/>
              </a:rPr>
              <a:t>Bunun sebebi ise: </a:t>
            </a:r>
          </a:p>
          <a:p>
            <a:pPr lvl="1"/>
            <a:r>
              <a:rPr lang="tr-TR" sz="2000" dirty="0" err="1">
                <a:latin typeface="+mj-lt"/>
              </a:rPr>
              <a:t>Baziller</a:t>
            </a:r>
            <a:r>
              <a:rPr lang="tr-TR" sz="2000" dirty="0">
                <a:latin typeface="+mj-lt"/>
              </a:rPr>
              <a:t> </a:t>
            </a:r>
            <a:r>
              <a:rPr lang="tr-TR" sz="2000" dirty="0" err="1">
                <a:latin typeface="+mj-lt"/>
              </a:rPr>
              <a:t>membran</a:t>
            </a:r>
            <a:r>
              <a:rPr lang="tr-TR" sz="2000" dirty="0">
                <a:latin typeface="+mj-lt"/>
              </a:rPr>
              <a:t> bazal kıvrımdan </a:t>
            </a:r>
            <a:r>
              <a:rPr lang="tr-TR" sz="2000" dirty="0" err="1">
                <a:latin typeface="+mj-lt"/>
              </a:rPr>
              <a:t>apekse</a:t>
            </a:r>
            <a:r>
              <a:rPr lang="tr-TR" sz="2000" dirty="0">
                <a:latin typeface="+mj-lt"/>
              </a:rPr>
              <a:t> doğru giderek genişler ve incelir; </a:t>
            </a:r>
          </a:p>
          <a:p>
            <a:pPr lvl="1"/>
            <a:r>
              <a:rPr lang="tr-TR" sz="2000" dirty="0" err="1">
                <a:latin typeface="+mj-lt"/>
              </a:rPr>
              <a:t>bazalda</a:t>
            </a:r>
            <a:r>
              <a:rPr lang="tr-TR" sz="2000" dirty="0">
                <a:latin typeface="+mj-lt"/>
              </a:rPr>
              <a:t> dar ve gergindir, </a:t>
            </a:r>
          </a:p>
          <a:p>
            <a:pPr lvl="1"/>
            <a:r>
              <a:rPr lang="tr-TR" sz="2000" dirty="0" err="1">
                <a:latin typeface="+mj-lt"/>
              </a:rPr>
              <a:t>apikalde</a:t>
            </a:r>
            <a:r>
              <a:rPr lang="tr-TR" sz="2000" dirty="0">
                <a:latin typeface="+mj-lt"/>
              </a:rPr>
              <a:t> ise daha geniş ve gevşek bir yapı olarak katılığı azalır. </a:t>
            </a:r>
          </a:p>
          <a:p>
            <a:pPr lvl="1"/>
            <a:r>
              <a:rPr lang="tr-TR" sz="2000" dirty="0" err="1">
                <a:latin typeface="+mj-lt"/>
              </a:rPr>
              <a:t>Kokleaya</a:t>
            </a:r>
            <a:r>
              <a:rPr lang="tr-TR" sz="2000" dirty="0">
                <a:latin typeface="+mj-lt"/>
              </a:rPr>
              <a:t>  erişen ses dalgasının yarattığı mekanik hareket en fazla kısa ve gergin olan bazal kıvrım bölgesinde oluşur</a:t>
            </a:r>
            <a:r>
              <a:rPr lang="tr-TR" sz="600" dirty="0">
                <a:latin typeface="+mj-lt"/>
              </a:rPr>
              <a:t>.*</a:t>
            </a:r>
          </a:p>
          <a:p>
            <a:pPr>
              <a:buNone/>
            </a:pPr>
            <a:endParaRPr lang="tr-TR" sz="1600" dirty="0"/>
          </a:p>
        </p:txBody>
      </p:sp>
      <p:pic>
        <p:nvPicPr>
          <p:cNvPr id="5" name="Content Placeholder 5" descr="frekansların koklear yerleşimi.jpg"/>
          <p:cNvPicPr>
            <a:picLocks noChangeAspect="1"/>
          </p:cNvPicPr>
          <p:nvPr/>
        </p:nvPicPr>
        <p:blipFill>
          <a:blip r:embed="rId4" cstate="print"/>
          <a:srcRect/>
          <a:stretch>
            <a:fillRect/>
          </a:stretch>
        </p:blipFill>
        <p:spPr>
          <a:xfrm>
            <a:off x="-1588" y="2370633"/>
            <a:ext cx="4572000" cy="2946913"/>
          </a:xfrm>
          <a:prstGeom prst="rect">
            <a:avLst/>
          </a:prstGeom>
        </p:spPr>
      </p:pic>
    </p:spTree>
    <p:extLst>
      <p:ext uri="{BB962C8B-B14F-4D97-AF65-F5344CB8AC3E}">
        <p14:creationId xmlns:p14="http://schemas.microsoft.com/office/powerpoint/2010/main" val="795565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1 Başlık"/>
          <p:cNvSpPr>
            <a:spLocks noGrp="1"/>
          </p:cNvSpPr>
          <p:nvPr>
            <p:ph type="title"/>
          </p:nvPr>
        </p:nvSpPr>
        <p:spPr>
          <a:xfrm>
            <a:off x="1157134" y="1354237"/>
            <a:ext cx="7872410" cy="1000132"/>
          </a:xfrm>
        </p:spPr>
        <p:txBody>
          <a:bodyPr>
            <a:noAutofit/>
          </a:bodyPr>
          <a:lstStyle/>
          <a:p>
            <a:r>
              <a:rPr lang="tr-TR" sz="4000" dirty="0"/>
              <a:t>Kalıcı Eşik Değişikliği </a:t>
            </a:r>
            <a:br>
              <a:rPr lang="tr-TR" sz="4000" dirty="0"/>
            </a:br>
            <a:endParaRPr lang="tr-TR" sz="4000" dirty="0"/>
          </a:p>
        </p:txBody>
      </p:sp>
      <p:sp>
        <p:nvSpPr>
          <p:cNvPr id="5" name="2 İçerik Yer Tutucusu"/>
          <p:cNvSpPr>
            <a:spLocks noGrp="1"/>
          </p:cNvSpPr>
          <p:nvPr>
            <p:ph sz="quarter" idx="1"/>
          </p:nvPr>
        </p:nvSpPr>
        <p:spPr>
          <a:xfrm>
            <a:off x="908620" y="2218334"/>
            <a:ext cx="8229600" cy="4411675"/>
          </a:xfrm>
        </p:spPr>
        <p:txBody>
          <a:bodyPr>
            <a:noAutofit/>
          </a:bodyPr>
          <a:lstStyle/>
          <a:p>
            <a:r>
              <a:rPr lang="tr-TR" dirty="0">
                <a:latin typeface="+mj-lt"/>
              </a:rPr>
              <a:t>Gürültüden yeterli şiddet ve sürede etkilenme sonucunda </a:t>
            </a:r>
            <a:r>
              <a:rPr lang="tr-TR" dirty="0" err="1">
                <a:latin typeface="+mj-lt"/>
              </a:rPr>
              <a:t>kokleada</a:t>
            </a:r>
            <a:r>
              <a:rPr lang="tr-TR" dirty="0">
                <a:latin typeface="+mj-lt"/>
              </a:rPr>
              <a:t> </a:t>
            </a:r>
            <a:r>
              <a:rPr lang="tr-TR" dirty="0" err="1">
                <a:latin typeface="+mj-lt"/>
              </a:rPr>
              <a:t>corti</a:t>
            </a:r>
            <a:r>
              <a:rPr lang="tr-TR" dirty="0">
                <a:latin typeface="+mj-lt"/>
              </a:rPr>
              <a:t> organındaki </a:t>
            </a:r>
            <a:r>
              <a:rPr lang="tr-TR" dirty="0" err="1">
                <a:latin typeface="+mj-lt"/>
              </a:rPr>
              <a:t>steriocilialarda</a:t>
            </a:r>
            <a:r>
              <a:rPr lang="tr-TR" dirty="0">
                <a:latin typeface="+mj-lt"/>
              </a:rPr>
              <a:t> mekanik hasar oluşur. </a:t>
            </a:r>
          </a:p>
          <a:p>
            <a:r>
              <a:rPr lang="tr-TR" dirty="0">
                <a:latin typeface="+mj-lt"/>
              </a:rPr>
              <a:t>Kalıcı eşik değişikliğinde temel patoloji; </a:t>
            </a:r>
            <a:r>
              <a:rPr lang="tr-TR" dirty="0" err="1">
                <a:latin typeface="+mj-lt"/>
              </a:rPr>
              <a:t>koklear</a:t>
            </a:r>
            <a:r>
              <a:rPr lang="tr-TR" dirty="0">
                <a:latin typeface="+mj-lt"/>
              </a:rPr>
              <a:t> tüy hücrelerinin </a:t>
            </a:r>
            <a:r>
              <a:rPr lang="tr-TR" dirty="0" err="1">
                <a:latin typeface="+mj-lt"/>
              </a:rPr>
              <a:t>destrüksiyonu</a:t>
            </a:r>
            <a:r>
              <a:rPr lang="tr-TR" dirty="0">
                <a:latin typeface="+mj-lt"/>
              </a:rPr>
              <a:t> ve sayıca azalmasıdır.</a:t>
            </a:r>
            <a:endParaRPr lang="tr-TR" sz="1200" dirty="0">
              <a:latin typeface="+mj-lt"/>
            </a:endParaRPr>
          </a:p>
        </p:txBody>
      </p:sp>
      <p:pic>
        <p:nvPicPr>
          <p:cNvPr id="6" name="Picture 2" descr="https://encrypted-tbn0.gstatic.com/images?q=tbn:ANd9GcSjD5FZvw6Bi0DWHbhpDJQky7ktsmOs1ZvxDZuf6eKnbBNNYXNy"/>
          <p:cNvPicPr>
            <a:picLocks noChangeAspect="1" noChangeArrowheads="1"/>
          </p:cNvPicPr>
          <p:nvPr/>
        </p:nvPicPr>
        <p:blipFill>
          <a:blip r:embed="rId4" cstate="print"/>
          <a:srcRect/>
          <a:stretch>
            <a:fillRect/>
          </a:stretch>
        </p:blipFill>
        <p:spPr bwMode="auto">
          <a:xfrm>
            <a:off x="836612" y="4670641"/>
            <a:ext cx="4011854" cy="2143140"/>
          </a:xfrm>
          <a:prstGeom prst="rect">
            <a:avLst/>
          </a:prstGeom>
          <a:noFill/>
        </p:spPr>
      </p:pic>
      <p:pic>
        <p:nvPicPr>
          <p:cNvPr id="7" name="Picture 4" descr="https://encrypted-tbn3.gstatic.com/images?q=tbn:ANd9GcQVEJBqbs3np6rkkXTueOK3JjK3WVz-YyvYfEHZ2n-WQ-Iy0zCA"/>
          <p:cNvPicPr>
            <a:picLocks noChangeAspect="1" noChangeArrowheads="1"/>
          </p:cNvPicPr>
          <p:nvPr/>
        </p:nvPicPr>
        <p:blipFill>
          <a:blip r:embed="rId5" cstate="print"/>
          <a:srcRect/>
          <a:stretch>
            <a:fillRect/>
          </a:stretch>
        </p:blipFill>
        <p:spPr bwMode="auto">
          <a:xfrm>
            <a:off x="5085084" y="4670641"/>
            <a:ext cx="3920758" cy="2148008"/>
          </a:xfrm>
          <a:prstGeom prst="rect">
            <a:avLst/>
          </a:prstGeom>
          <a:noFill/>
        </p:spPr>
      </p:pic>
      <p:sp>
        <p:nvSpPr>
          <p:cNvPr id="8" name="Altbilgi Yer Tutucusu 3"/>
          <p:cNvSpPr>
            <a:spLocks noGrp="1"/>
          </p:cNvSpPr>
          <p:nvPr>
            <p:ph type="ftr" sz="quarter" idx="11"/>
          </p:nvPr>
        </p:nvSpPr>
        <p:spPr>
          <a:xfrm>
            <a:off x="3171700" y="6873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3154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pic>
        <p:nvPicPr>
          <p:cNvPr id="3" name="Content Placeholder 2"/>
          <p:cNvPicPr>
            <a:picLocks noGrp="1" noChangeAspect="1" noChangeArrowheads="1"/>
          </p:cNvPicPr>
          <p:nvPr>
            <p:ph sz="quarter" idx="1"/>
          </p:nvPr>
        </p:nvPicPr>
        <p:blipFill>
          <a:blip r:embed="rId4" cstate="print"/>
          <a:srcRect/>
          <a:stretch>
            <a:fillRect/>
          </a:stretch>
        </p:blipFill>
        <p:spPr bwMode="auto">
          <a:xfrm>
            <a:off x="1228500" y="1458050"/>
            <a:ext cx="2787276" cy="3054641"/>
          </a:xfrm>
          <a:prstGeom prst="rect">
            <a:avLst/>
          </a:prstGeom>
          <a:noFill/>
          <a:ln w="9525">
            <a:noFill/>
            <a:miter lim="800000"/>
            <a:headEnd/>
            <a:tailEnd/>
          </a:ln>
          <a:effectLst/>
        </p:spPr>
      </p:pic>
      <p:sp>
        <p:nvSpPr>
          <p:cNvPr id="5" name="Altbilgi Yer Tutucusu 2"/>
          <p:cNvSpPr>
            <a:spLocks noGrp="1"/>
          </p:cNvSpPr>
          <p:nvPr>
            <p:ph type="ftr" sz="quarter" idx="11"/>
          </p:nvPr>
        </p:nvSpPr>
        <p:spPr>
          <a:xfrm>
            <a:off x="3111727" y="6873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6 Dikdörtgen"/>
          <p:cNvSpPr/>
          <p:nvPr/>
        </p:nvSpPr>
        <p:spPr>
          <a:xfrm>
            <a:off x="836612" y="4680909"/>
            <a:ext cx="3749041"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30 </a:t>
            </a:r>
            <a:r>
              <a:rPr kumimoji="0" lang="tr-TR" sz="2000" b="0" i="0" u="none" strike="noStrike" kern="1200" cap="none" spc="0" normalizeH="0" baseline="0" noProof="0" dirty="0" err="1">
                <a:ln>
                  <a:noFill/>
                </a:ln>
                <a:solidFill>
                  <a:prstClr val="black"/>
                </a:solidFill>
                <a:effectLst/>
                <a:uLnTx/>
                <a:uFillTx/>
                <a:latin typeface="Calibri"/>
                <a:ea typeface="+mn-ea"/>
                <a:cs typeface="+mn-cs"/>
              </a:rPr>
              <a:t>dk</a:t>
            </a:r>
            <a:r>
              <a:rPr kumimoji="0" lang="tr-TR" sz="2000" b="0" i="0" u="none" strike="noStrike" kern="1200" cap="none" spc="0" normalizeH="0" baseline="0" noProof="0" dirty="0">
                <a:ln>
                  <a:noFill/>
                </a:ln>
                <a:solidFill>
                  <a:prstClr val="black"/>
                </a:solidFill>
                <a:effectLst/>
                <a:uLnTx/>
                <a:uFillTx/>
                <a:latin typeface="Calibri"/>
                <a:ea typeface="+mn-ea"/>
                <a:cs typeface="+mn-cs"/>
              </a:rPr>
              <a:t> boyunca 120dB şiddetinde gürültü </a:t>
            </a:r>
            <a:r>
              <a:rPr kumimoji="0" lang="tr-TR" sz="2000" b="0" i="0" u="none" strike="noStrike" kern="1200" cap="none" spc="0" normalizeH="0" baseline="0" noProof="0" dirty="0" err="1">
                <a:ln>
                  <a:noFill/>
                </a:ln>
                <a:solidFill>
                  <a:prstClr val="black"/>
                </a:solidFill>
                <a:effectLst/>
                <a:uLnTx/>
                <a:uFillTx/>
                <a:latin typeface="Calibri"/>
                <a:ea typeface="+mn-ea"/>
                <a:cs typeface="+mn-cs"/>
              </a:rPr>
              <a:t>maruziyeti</a:t>
            </a:r>
            <a:r>
              <a:rPr kumimoji="0" lang="tr-TR" sz="2000" b="0" i="0" u="none" strike="noStrike" kern="1200" cap="none" spc="0" normalizeH="0" baseline="0" noProof="0" dirty="0">
                <a:ln>
                  <a:noFill/>
                </a:ln>
                <a:solidFill>
                  <a:prstClr val="black"/>
                </a:solidFill>
                <a:effectLst/>
                <a:uLnTx/>
                <a:uFillTx/>
                <a:latin typeface="Calibri"/>
                <a:ea typeface="+mn-ea"/>
                <a:cs typeface="+mn-cs"/>
              </a:rPr>
              <a:t> sonrasında </a:t>
            </a:r>
            <a:r>
              <a:rPr kumimoji="0" lang="tr-TR" sz="2000" b="0" i="0" u="none" strike="noStrike" kern="1200" cap="none" spc="0" normalizeH="0" baseline="0" noProof="0" dirty="0" err="1">
                <a:ln>
                  <a:noFill/>
                </a:ln>
                <a:solidFill>
                  <a:prstClr val="black"/>
                </a:solidFill>
                <a:effectLst/>
                <a:uLnTx/>
                <a:uFillTx/>
                <a:latin typeface="Calibri"/>
                <a:ea typeface="+mn-ea"/>
                <a:cs typeface="+mn-cs"/>
              </a:rPr>
              <a:t>steriosilialarda</a:t>
            </a:r>
            <a:r>
              <a:rPr kumimoji="0" lang="tr-TR" sz="2000" b="0" i="0" u="none" strike="noStrike" kern="1200" cap="none" spc="0" normalizeH="0" baseline="0" noProof="0" dirty="0">
                <a:ln>
                  <a:noFill/>
                </a:ln>
                <a:solidFill>
                  <a:prstClr val="black"/>
                </a:solidFill>
                <a:effectLst/>
                <a:uLnTx/>
                <a:uFillTx/>
                <a:latin typeface="Calibri"/>
                <a:ea typeface="+mn-ea"/>
                <a:cs typeface="+mn-cs"/>
              </a:rPr>
              <a:t> meydana gelen değişim.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7" name="Picture 2"/>
          <p:cNvPicPr>
            <a:picLocks noChangeAspect="1" noChangeArrowheads="1"/>
          </p:cNvPicPr>
          <p:nvPr/>
        </p:nvPicPr>
        <p:blipFill>
          <a:blip r:embed="rId5" cstate="print"/>
          <a:srcRect/>
          <a:stretch>
            <a:fillRect/>
          </a:stretch>
        </p:blipFill>
        <p:spPr bwMode="auto">
          <a:xfrm>
            <a:off x="5513222" y="1590012"/>
            <a:ext cx="3174168" cy="2879424"/>
          </a:xfrm>
          <a:prstGeom prst="rect">
            <a:avLst/>
          </a:prstGeom>
          <a:noFill/>
          <a:ln w="9525">
            <a:noFill/>
            <a:miter lim="800000"/>
            <a:headEnd/>
            <a:tailEnd/>
          </a:ln>
          <a:effectLst/>
        </p:spPr>
      </p:pic>
      <p:sp>
        <p:nvSpPr>
          <p:cNvPr id="8" name="8 Dikdörtgen"/>
          <p:cNvSpPr/>
          <p:nvPr/>
        </p:nvSpPr>
        <p:spPr>
          <a:xfrm>
            <a:off x="5458456" y="4661620"/>
            <a:ext cx="313749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Gürültü </a:t>
            </a:r>
            <a:r>
              <a:rPr kumimoji="0" lang="tr-TR" sz="2000" b="0" i="0" u="none" strike="noStrike" kern="1200" cap="none" spc="0" normalizeH="0" baseline="0" noProof="0" dirty="0" err="1">
                <a:ln>
                  <a:noFill/>
                </a:ln>
                <a:solidFill>
                  <a:prstClr val="black"/>
                </a:solidFill>
                <a:effectLst/>
                <a:uLnTx/>
                <a:uFillTx/>
                <a:latin typeface="Calibri"/>
                <a:ea typeface="+mn-ea"/>
                <a:cs typeface="+mn-cs"/>
              </a:rPr>
              <a:t>maruziyetinden</a:t>
            </a:r>
            <a:r>
              <a:rPr kumimoji="0" lang="tr-TR" sz="2000" b="0" i="0" u="none" strike="noStrike" kern="1200" cap="none" spc="0" normalizeH="0" baseline="0" noProof="0" dirty="0">
                <a:ln>
                  <a:noFill/>
                </a:ln>
                <a:solidFill>
                  <a:prstClr val="black"/>
                </a:solidFill>
                <a:effectLst/>
                <a:uLnTx/>
                <a:uFillTx/>
                <a:latin typeface="Calibri"/>
                <a:ea typeface="+mn-ea"/>
                <a:cs typeface="+mn-cs"/>
              </a:rPr>
              <a:t> 8 gün sonra </a:t>
            </a:r>
            <a:r>
              <a:rPr kumimoji="0" lang="tr-TR" sz="2000" b="0" i="0" u="none" strike="noStrike" kern="1200" cap="none" spc="0" normalizeH="0" baseline="0" noProof="0" dirty="0" err="1">
                <a:ln>
                  <a:noFill/>
                </a:ln>
                <a:solidFill>
                  <a:prstClr val="black"/>
                </a:solidFill>
                <a:effectLst/>
                <a:uLnTx/>
                <a:uFillTx/>
                <a:latin typeface="Calibri"/>
                <a:ea typeface="+mn-ea"/>
                <a:cs typeface="+mn-cs"/>
              </a:rPr>
              <a:t>steriosilia</a:t>
            </a:r>
            <a:r>
              <a:rPr kumimoji="0" lang="tr-TR" sz="2000" b="0" i="0" u="none" strike="noStrike" kern="1200" cap="none" spc="0" normalizeH="0" baseline="0" noProof="0" dirty="0">
                <a:ln>
                  <a:noFill/>
                </a:ln>
                <a:solidFill>
                  <a:prstClr val="black"/>
                </a:solidFill>
                <a:effectLst/>
                <a:uLnTx/>
                <a:uFillTx/>
                <a:latin typeface="Calibri"/>
                <a:ea typeface="+mn-ea"/>
                <a:cs typeface="+mn-cs"/>
              </a:rPr>
              <a:t> ve dış tüy hücre </a:t>
            </a:r>
            <a:r>
              <a:rPr kumimoji="0" lang="tr-TR" sz="2000" b="0" i="0" u="none" strike="noStrike" kern="1200" cap="none" spc="0" normalizeH="0" baseline="0" noProof="0" dirty="0" err="1">
                <a:ln>
                  <a:noFill/>
                </a:ln>
                <a:solidFill>
                  <a:prstClr val="black"/>
                </a:solidFill>
                <a:effectLst/>
                <a:uLnTx/>
                <a:uFillTx/>
                <a:latin typeface="Calibri"/>
                <a:ea typeface="+mn-ea"/>
                <a:cs typeface="+mn-cs"/>
              </a:rPr>
              <a:t>harabiyeti</a:t>
            </a: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20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8012" y="2209800"/>
            <a:ext cx="8839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altLang="tr-TR" sz="4400" b="1" i="0" u="none" strike="noStrike" kern="1200" cap="none" spc="0" normalizeH="0" baseline="0" noProof="0" dirty="0">
                <a:ln>
                  <a:noFill/>
                </a:ln>
                <a:solidFill>
                  <a:srgbClr val="C00000"/>
                </a:solidFill>
                <a:effectLst/>
                <a:uLnTx/>
                <a:uFillTx/>
                <a:latin typeface="Calibri"/>
                <a:ea typeface="+mj-ea"/>
                <a:cs typeface="+mj-cs"/>
              </a:rPr>
              <a:t>Gürültü;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tr-TR" altLang="tr-TR" sz="2800" b="1" i="0" u="none" strike="noStrike" kern="1200" cap="none" spc="0" normalizeH="0" baseline="0" noProof="0" dirty="0">
                <a:ln>
                  <a:noFill/>
                </a:ln>
                <a:solidFill>
                  <a:prstClr val="black"/>
                </a:solidFill>
                <a:effectLst/>
                <a:uLnTx/>
                <a:uFillTx/>
                <a:latin typeface="Calibri"/>
                <a:ea typeface="+mj-ea"/>
                <a:cs typeface="+mj-cs"/>
              </a:rPr>
              <a:t>insanların işitme sağlığını ve duyusunu olumsuz yönde etkileyen, fizyolojik ve psikolojik dengesini bozan, iş performansını (verimini) azaltan, çevrenin hoşluğunu ve sakinliğini azaltarak veya yok ederek niteliğini değiştiren, gelişigüzel bir spektruma sahip, istenmeyen seslerden oluşan önemli bir çevre kirleticisidir.</a:t>
            </a:r>
          </a:p>
          <a:p>
            <a:pPr marL="0" marR="0" lvl="0" indent="0" algn="just" defTabSz="914400" rtl="0" eaLnBrk="1" fontAlgn="auto" latinLnBrk="0" hangingPunct="1">
              <a:lnSpc>
                <a:spcPct val="100000"/>
              </a:lnSpc>
              <a:spcBef>
                <a:spcPct val="0"/>
              </a:spcBef>
              <a:spcAft>
                <a:spcPts val="0"/>
              </a:spcAft>
              <a:buClrTx/>
              <a:buSzTx/>
              <a:buFontTx/>
              <a:buNone/>
              <a:tabLst/>
              <a:defRPr/>
            </a:pPr>
            <a:br>
              <a:rPr kumimoji="0" lang="tr-TR" altLang="tr-TR" sz="2800" b="0" i="0" u="none" strike="noStrike" kern="1200" cap="none" spc="0" normalizeH="0" baseline="0" noProof="0" dirty="0">
                <a:ln>
                  <a:noFill/>
                </a:ln>
                <a:solidFill>
                  <a:prstClr val="black"/>
                </a:solidFill>
                <a:effectLst/>
                <a:uLnTx/>
                <a:uFillTx/>
                <a:latin typeface="Calibri"/>
                <a:ea typeface="+mj-ea"/>
                <a:cs typeface="+mj-cs"/>
              </a:rPr>
            </a:br>
            <a:endParaRPr kumimoji="0" lang="tr-TR" altLang="tr-TR" sz="4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3629117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1 Başlık"/>
          <p:cNvSpPr>
            <a:spLocks noGrp="1"/>
          </p:cNvSpPr>
          <p:nvPr>
            <p:ph type="title"/>
          </p:nvPr>
        </p:nvSpPr>
        <p:spPr>
          <a:xfrm>
            <a:off x="760412" y="1143000"/>
            <a:ext cx="8086724" cy="990600"/>
          </a:xfrm>
        </p:spPr>
        <p:txBody>
          <a:bodyPr>
            <a:normAutofit/>
          </a:bodyPr>
          <a:lstStyle/>
          <a:p>
            <a:r>
              <a:rPr lang="tr-TR" dirty="0"/>
              <a:t>Akustik Travma </a:t>
            </a:r>
          </a:p>
        </p:txBody>
      </p:sp>
      <p:sp>
        <p:nvSpPr>
          <p:cNvPr id="5" name="2 İçerik Yer Tutucusu"/>
          <p:cNvSpPr>
            <a:spLocks noGrp="1"/>
          </p:cNvSpPr>
          <p:nvPr>
            <p:ph sz="quarter" idx="1"/>
          </p:nvPr>
        </p:nvSpPr>
        <p:spPr>
          <a:xfrm>
            <a:off x="74612" y="1714946"/>
            <a:ext cx="6858000" cy="5227346"/>
          </a:xfrm>
        </p:spPr>
        <p:txBody>
          <a:bodyPr>
            <a:normAutofit/>
          </a:bodyPr>
          <a:lstStyle/>
          <a:p>
            <a:pPr marL="0" indent="0">
              <a:buNone/>
            </a:pPr>
            <a:endParaRPr lang="tr-TR" sz="2400" dirty="0"/>
          </a:p>
          <a:p>
            <a:r>
              <a:rPr lang="tr-TR" sz="2400" dirty="0"/>
              <a:t> Ani ve yüksek şiddetteki gürültüye </a:t>
            </a:r>
            <a:r>
              <a:rPr lang="tr-TR" sz="2400" dirty="0" err="1"/>
              <a:t>maruziyet</a:t>
            </a:r>
            <a:r>
              <a:rPr lang="tr-TR" sz="2400" dirty="0"/>
              <a:t> sonucunda o anda oluşan geçici veya kalıcı  işitme kaybı akustik travmadır.</a:t>
            </a:r>
          </a:p>
          <a:p>
            <a:r>
              <a:rPr lang="tr-TR" sz="2400" dirty="0"/>
              <a:t> İç kulak akustik refleks sayesinde sürekli olarak gürültünün etkisinden korunmaktadır. </a:t>
            </a:r>
          </a:p>
          <a:p>
            <a:r>
              <a:rPr lang="tr-TR" sz="2400" dirty="0"/>
              <a:t>Yüksek şiddetteki darbeli gürültü, akustik refleksin oluşumundan önce </a:t>
            </a:r>
            <a:r>
              <a:rPr lang="tr-TR" sz="2400" dirty="0" err="1"/>
              <a:t>kokleaya</a:t>
            </a:r>
            <a:r>
              <a:rPr lang="tr-TR" sz="2400" dirty="0"/>
              <a:t> ulaşmaktadır.</a:t>
            </a:r>
          </a:p>
          <a:p>
            <a:r>
              <a:rPr lang="tr-TR" sz="2400" dirty="0"/>
              <a:t> Akustik travması olan bir hastanın öyküsü oldukça tipiktir; bu olgularda baş veya kulağa direkt olarak gelen ve bazen de patlama ile birlikte olan şiddetli bir gürültü ile birlikte ani işitme kaybı, </a:t>
            </a:r>
            <a:r>
              <a:rPr lang="tr-TR" sz="2400" dirty="0" err="1"/>
              <a:t>tinnitus</a:t>
            </a:r>
            <a:r>
              <a:rPr lang="tr-TR" sz="2400" dirty="0"/>
              <a:t> ve baş dönmesi ortaya çıkar.</a:t>
            </a:r>
          </a:p>
          <a:p>
            <a:endParaRPr lang="tr-TR" sz="3200" dirty="0"/>
          </a:p>
          <a:p>
            <a:endParaRPr lang="tr-TR" sz="3200" dirty="0"/>
          </a:p>
        </p:txBody>
      </p:sp>
      <p:pic>
        <p:nvPicPr>
          <p:cNvPr id="6" name="Picture 4" descr="C:\Documents and Settings\c9226\Desktop\GBİK foto\kz perf.bmp"/>
          <p:cNvPicPr>
            <a:picLocks noChangeAspect="1" noChangeArrowheads="1"/>
          </p:cNvPicPr>
          <p:nvPr/>
        </p:nvPicPr>
        <p:blipFill>
          <a:blip r:embed="rId4" cstate="print"/>
          <a:srcRect/>
          <a:stretch>
            <a:fillRect/>
          </a:stretch>
        </p:blipFill>
        <p:spPr bwMode="auto">
          <a:xfrm>
            <a:off x="6780212" y="2542251"/>
            <a:ext cx="3128865" cy="2744120"/>
          </a:xfrm>
          <a:prstGeom prst="rect">
            <a:avLst/>
          </a:prstGeom>
          <a:noFill/>
          <a:ln w="9525">
            <a:noFill/>
            <a:miter lim="800000"/>
            <a:headEnd/>
            <a:tailEnd/>
          </a:ln>
        </p:spPr>
      </p:pic>
      <p:sp>
        <p:nvSpPr>
          <p:cNvPr id="7" name="Altbilgi Yer Tutucusu 4"/>
          <p:cNvSpPr>
            <a:spLocks noGrp="1"/>
          </p:cNvSpPr>
          <p:nvPr>
            <p:ph type="ftr" sz="quarter" idx="11"/>
          </p:nvPr>
        </p:nvSpPr>
        <p:spPr>
          <a:xfrm>
            <a:off x="3264125" y="6842997"/>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0455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Başlık 1"/>
          <p:cNvSpPr>
            <a:spLocks noGrp="1"/>
          </p:cNvSpPr>
          <p:nvPr>
            <p:ph type="title"/>
          </p:nvPr>
        </p:nvSpPr>
        <p:spPr>
          <a:xfrm>
            <a:off x="865154" y="1371600"/>
            <a:ext cx="7620000" cy="1143000"/>
          </a:xfrm>
        </p:spPr>
        <p:txBody>
          <a:bodyPr>
            <a:normAutofit fontScale="90000"/>
          </a:bodyPr>
          <a:lstStyle/>
          <a:p>
            <a:r>
              <a:rPr lang="tr-TR" dirty="0"/>
              <a:t>Gürültüye Bağlı İşitme Kaybı ve </a:t>
            </a:r>
            <a:r>
              <a:rPr lang="tr-TR" dirty="0" err="1"/>
              <a:t>Tinnitus</a:t>
            </a:r>
            <a:r>
              <a:rPr lang="tr-TR" dirty="0"/>
              <a:t> İlişkisi</a:t>
            </a:r>
          </a:p>
        </p:txBody>
      </p:sp>
      <p:sp>
        <p:nvSpPr>
          <p:cNvPr id="5" name="Content Placeholder 2"/>
          <p:cNvSpPr>
            <a:spLocks noGrp="1"/>
          </p:cNvSpPr>
          <p:nvPr>
            <p:ph idx="1"/>
          </p:nvPr>
        </p:nvSpPr>
        <p:spPr>
          <a:xfrm>
            <a:off x="74612" y="2514600"/>
            <a:ext cx="9648968" cy="4800600"/>
          </a:xfrm>
        </p:spPr>
        <p:txBody>
          <a:bodyPr>
            <a:normAutofit/>
          </a:bodyPr>
          <a:lstStyle/>
          <a:p>
            <a:endParaRPr lang="tr-TR" sz="2400" dirty="0">
              <a:latin typeface="+mj-lt"/>
              <a:cs typeface="Arial" panose="020B0604020202020204" pitchFamily="34" charset="0"/>
            </a:endParaRPr>
          </a:p>
          <a:p>
            <a:r>
              <a:rPr lang="tr-TR" sz="2400" dirty="0" err="1">
                <a:latin typeface="+mj-lt"/>
                <a:cs typeface="Arial" panose="020B0604020202020204" pitchFamily="34" charset="0"/>
              </a:rPr>
              <a:t>Tinnitus</a:t>
            </a:r>
            <a:r>
              <a:rPr lang="tr-TR" sz="2400" dirty="0">
                <a:latin typeface="+mj-lt"/>
                <a:cs typeface="Arial" panose="020B0604020202020204" pitchFamily="34" charset="0"/>
              </a:rPr>
              <a:t> sorununun belki de en yaygın görüldüğü rahatsızlık, gürültüye bağlı işitme kaybıdır (ani veya uzun süreli akustik travma). </a:t>
            </a:r>
          </a:p>
          <a:p>
            <a:r>
              <a:rPr lang="tr-TR" sz="2400" dirty="0">
                <a:latin typeface="+mj-lt"/>
                <a:cs typeface="Arial" panose="020B0604020202020204" pitchFamily="34" charset="0"/>
              </a:rPr>
              <a:t>Çok yüksek, şiddetli, ani bir sesin (silah patlaması, çok yüksek şiddetli müzik veya konser) neden olduğu tinnitus, dinlenme ile kimi zaman geçmekle beraber, bazı kişilerde kalıcı olabilmektedir. </a:t>
            </a:r>
          </a:p>
          <a:p>
            <a:r>
              <a:rPr lang="tr-TR" sz="2400" dirty="0">
                <a:latin typeface="+mj-lt"/>
                <a:cs typeface="Arial" panose="020B0604020202020204" pitchFamily="34" charset="0"/>
              </a:rPr>
              <a:t>Gürültülü işyerlerinde çalışan işçilerde görülen tinnitus, çoğunlukla işitme kaybı ile birlikte ortaya çıkar. </a:t>
            </a:r>
          </a:p>
          <a:p>
            <a:pPr lvl="1"/>
            <a:r>
              <a:rPr lang="tr-TR" sz="2000" dirty="0">
                <a:latin typeface="+mj-lt"/>
                <a:cs typeface="Arial" panose="020B0604020202020204" pitchFamily="34" charset="0"/>
              </a:rPr>
              <a:t>İşitme kaybı 3000-8000 Hz arasındadır ve buradaki tinnitus da yüksek frekans özelliği gösterir.</a:t>
            </a:r>
            <a:r>
              <a:rPr lang="tr-TR" sz="800" dirty="0">
                <a:latin typeface="+mj-lt"/>
                <a:cs typeface="Arial" panose="020B0604020202020204" pitchFamily="34" charset="0"/>
              </a:rPr>
              <a:t>*</a:t>
            </a:r>
          </a:p>
        </p:txBody>
      </p:sp>
    </p:spTree>
    <p:extLst>
      <p:ext uri="{BB962C8B-B14F-4D97-AF65-F5344CB8AC3E}">
        <p14:creationId xmlns:p14="http://schemas.microsoft.com/office/powerpoint/2010/main" val="2255064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lum bright="-24000"/>
            <a:extLst>
              <a:ext uri="{28A0092B-C50C-407E-A947-70E740481C1C}">
                <a14:useLocalDpi xmlns:a14="http://schemas.microsoft.com/office/drawing/2010/main" val="0"/>
              </a:ext>
            </a:extLst>
          </a:blip>
          <a:srcRect/>
          <a:stretch>
            <a:fillRect/>
          </a:stretch>
        </p:blipFill>
        <p:spPr bwMode="auto">
          <a:xfrm>
            <a:off x="4418012" y="1450676"/>
            <a:ext cx="1828800" cy="1597324"/>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lum bright="-24000"/>
            <a:extLst>
              <a:ext uri="{28A0092B-C50C-407E-A947-70E740481C1C}">
                <a14:useLocalDpi xmlns:a14="http://schemas.microsoft.com/office/drawing/2010/main" val="0"/>
              </a:ext>
            </a:extLst>
          </a:blip>
          <a:srcRect/>
          <a:stretch>
            <a:fillRect/>
          </a:stretch>
        </p:blipFill>
        <p:spPr bwMode="auto">
          <a:xfrm>
            <a:off x="1949851" y="1464354"/>
            <a:ext cx="1830053" cy="158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esim 5"/>
          <p:cNvPicPr>
            <a:picLocks noChangeAspect="1"/>
          </p:cNvPicPr>
          <p:nvPr/>
        </p:nvPicPr>
        <p:blipFill>
          <a:blip r:embed="rId4"/>
          <a:stretch>
            <a:fillRect/>
          </a:stretch>
        </p:blipFill>
        <p:spPr>
          <a:xfrm>
            <a:off x="2491581" y="3047999"/>
            <a:ext cx="4919662" cy="3637286"/>
          </a:xfrm>
          <a:prstGeom prst="rect">
            <a:avLst/>
          </a:prstGeom>
        </p:spPr>
      </p:pic>
      <p:pic>
        <p:nvPicPr>
          <p:cNvPr id="7"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2392817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Başlık 1"/>
          <p:cNvSpPr>
            <a:spLocks noGrp="1"/>
          </p:cNvSpPr>
          <p:nvPr>
            <p:ph type="title"/>
          </p:nvPr>
        </p:nvSpPr>
        <p:spPr>
          <a:xfrm>
            <a:off x="-1449388" y="960437"/>
            <a:ext cx="10515600" cy="1325563"/>
          </a:xfrm>
        </p:spPr>
        <p:txBody>
          <a:bodyPr/>
          <a:lstStyle/>
          <a:p>
            <a:r>
              <a:rPr lang="tr-TR" dirty="0"/>
              <a:t>Hastanın Şikayetleri</a:t>
            </a:r>
          </a:p>
        </p:txBody>
      </p:sp>
      <p:sp>
        <p:nvSpPr>
          <p:cNvPr id="5" name="İçerik Yer Tutucusu 2"/>
          <p:cNvSpPr>
            <a:spLocks noGrp="1"/>
          </p:cNvSpPr>
          <p:nvPr>
            <p:ph idx="1"/>
          </p:nvPr>
        </p:nvSpPr>
        <p:spPr>
          <a:xfrm>
            <a:off x="150812" y="2116813"/>
            <a:ext cx="10515600" cy="4351338"/>
          </a:xfrm>
        </p:spPr>
        <p:txBody>
          <a:bodyPr/>
          <a:lstStyle/>
          <a:p>
            <a:r>
              <a:rPr lang="tr-TR" dirty="0"/>
              <a:t>İşitme kaybı</a:t>
            </a:r>
          </a:p>
          <a:p>
            <a:r>
              <a:rPr lang="tr-TR" dirty="0"/>
              <a:t>Çınlama</a:t>
            </a:r>
          </a:p>
          <a:p>
            <a:r>
              <a:rPr lang="tr-TR" dirty="0"/>
              <a:t>Uğultu</a:t>
            </a:r>
          </a:p>
          <a:p>
            <a:r>
              <a:rPr lang="tr-TR" dirty="0"/>
              <a:t>Baş dönmesi</a:t>
            </a:r>
          </a:p>
          <a:p>
            <a:r>
              <a:rPr lang="tr-TR" dirty="0"/>
              <a:t>Akıntı</a:t>
            </a:r>
          </a:p>
          <a:p>
            <a:r>
              <a:rPr lang="tr-TR" dirty="0"/>
              <a:t>Dolgunluk hissi </a:t>
            </a:r>
          </a:p>
          <a:p>
            <a:pPr marL="0" indent="0">
              <a:buNone/>
            </a:pPr>
            <a:endParaRPr lang="tr-TR" dirty="0"/>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6561" y="1458124"/>
            <a:ext cx="2592288"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0551" y="2862729"/>
            <a:ext cx="2688298"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7780" y="5095875"/>
            <a:ext cx="25908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877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2" name="Unvan 1"/>
          <p:cNvSpPr>
            <a:spLocks noGrp="1"/>
          </p:cNvSpPr>
          <p:nvPr>
            <p:ph type="ctrTitle"/>
          </p:nvPr>
        </p:nvSpPr>
        <p:spPr/>
        <p:txBody>
          <a:bodyPr/>
          <a:lstStyle/>
          <a:p>
            <a:r>
              <a:rPr lang="tr-TR" dirty="0"/>
              <a:t>İŞİTME TAKİBİ </a:t>
            </a:r>
          </a:p>
        </p:txBody>
      </p:sp>
      <p:sp>
        <p:nvSpPr>
          <p:cNvPr id="3" name="Alt Başlık 2"/>
          <p:cNvSpPr>
            <a:spLocks noGrp="1"/>
          </p:cNvSpPr>
          <p:nvPr>
            <p:ph type="subTitle" idx="1"/>
          </p:nvPr>
        </p:nvSpPr>
        <p:spPr/>
        <p:txBody>
          <a:bodyPr/>
          <a:lstStyle/>
          <a:p>
            <a:endParaRPr lang="tr-TR"/>
          </a:p>
        </p:txBody>
      </p:sp>
    </p:spTree>
    <p:extLst>
      <p:ext uri="{BB962C8B-B14F-4D97-AF65-F5344CB8AC3E}">
        <p14:creationId xmlns:p14="http://schemas.microsoft.com/office/powerpoint/2010/main" val="3579360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674812" y="1219200"/>
            <a:ext cx="7086600" cy="1447800"/>
          </a:xfrm>
        </p:spPr>
        <p:txBody>
          <a:bodyPr/>
          <a:lstStyle/>
          <a:p>
            <a:pPr algn="ctr"/>
            <a:r>
              <a:rPr lang="tr-TR" altLang="tr-TR" b="1" dirty="0"/>
              <a:t>İLK DEĞERLENDİRME</a:t>
            </a:r>
            <a:endParaRPr lang="en-US" altLang="tr-TR" b="1" dirty="0"/>
          </a:p>
        </p:txBody>
      </p:sp>
      <p:sp>
        <p:nvSpPr>
          <p:cNvPr id="11267" name="Rectangle 3"/>
          <p:cNvSpPr>
            <a:spLocks noGrp="1" noChangeArrowheads="1"/>
          </p:cNvSpPr>
          <p:nvPr>
            <p:ph type="body" idx="1"/>
          </p:nvPr>
        </p:nvSpPr>
        <p:spPr>
          <a:xfrm>
            <a:off x="1674812" y="2514600"/>
            <a:ext cx="7086600" cy="4038600"/>
          </a:xfrm>
        </p:spPr>
        <p:txBody>
          <a:bodyPr/>
          <a:lstStyle/>
          <a:p>
            <a:r>
              <a:rPr lang="tr-TR" altLang="tr-TR" sz="2400" b="1" dirty="0">
                <a:solidFill>
                  <a:schemeClr val="tx2"/>
                </a:solidFill>
              </a:rPr>
              <a:t>KULAK BURUN BOĞAZ DEĞERLENDİRMESİ</a:t>
            </a:r>
            <a:endParaRPr lang="en-US" altLang="tr-TR" sz="2400" b="1" dirty="0">
              <a:solidFill>
                <a:schemeClr val="tx2"/>
              </a:solidFill>
            </a:endParaRPr>
          </a:p>
          <a:p>
            <a:r>
              <a:rPr lang="tr-TR" altLang="tr-TR" sz="2400" b="1" dirty="0">
                <a:solidFill>
                  <a:schemeClr val="tx2"/>
                </a:solidFill>
              </a:rPr>
              <a:t>RUTİN ODYOLOJİK DEĞERLENDİRME</a:t>
            </a:r>
          </a:p>
          <a:p>
            <a:pPr lvl="1"/>
            <a:r>
              <a:rPr lang="tr-TR" altLang="tr-TR" sz="2000" b="1" dirty="0">
                <a:solidFill>
                  <a:srgbClr val="C00000"/>
                </a:solidFill>
              </a:rPr>
              <a:t>SAF SES İŞİTME TESTLERİ</a:t>
            </a:r>
          </a:p>
          <a:p>
            <a:pPr lvl="1"/>
            <a:r>
              <a:rPr lang="tr-TR" altLang="tr-TR" sz="2000" b="1" dirty="0">
                <a:solidFill>
                  <a:srgbClr val="C00000"/>
                </a:solidFill>
              </a:rPr>
              <a:t>KONUŞMA TESTLERİ</a:t>
            </a:r>
          </a:p>
          <a:p>
            <a:pPr lvl="1"/>
            <a:r>
              <a:rPr lang="tr-TR" altLang="tr-TR" sz="2000" b="1" dirty="0">
                <a:solidFill>
                  <a:srgbClr val="C00000"/>
                </a:solidFill>
              </a:rPr>
              <a:t>İMPEDANSMETRİK TESTLER</a:t>
            </a:r>
          </a:p>
          <a:p>
            <a:pPr lvl="2"/>
            <a:r>
              <a:rPr lang="tr-TR" altLang="tr-TR" sz="1800" b="1" dirty="0">
                <a:solidFill>
                  <a:srgbClr val="FF6BD8"/>
                </a:solidFill>
              </a:rPr>
              <a:t>ORTA KULAK BASINCI</a:t>
            </a:r>
          </a:p>
          <a:p>
            <a:pPr lvl="2"/>
            <a:r>
              <a:rPr lang="tr-TR" altLang="tr-TR" sz="1800" b="1" dirty="0">
                <a:solidFill>
                  <a:srgbClr val="FF6BD8"/>
                </a:solidFill>
              </a:rPr>
              <a:t>AKUSTİK REFLEKS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4254715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598612" y="1981200"/>
            <a:ext cx="7086600" cy="3352800"/>
          </a:xfrm>
        </p:spPr>
        <p:txBody>
          <a:bodyPr>
            <a:normAutofit lnSpcReduction="10000"/>
          </a:bodyPr>
          <a:lstStyle/>
          <a:p>
            <a:pPr lvl="1"/>
            <a:r>
              <a:rPr lang="tr-TR" altLang="tr-TR" b="1" dirty="0">
                <a:solidFill>
                  <a:srgbClr val="C00000"/>
                </a:solidFill>
              </a:rPr>
              <a:t>OTOAKUSTİK EMİSYON</a:t>
            </a:r>
          </a:p>
          <a:p>
            <a:pPr lvl="2"/>
            <a:r>
              <a:rPr lang="tr-TR" altLang="tr-TR" b="1" dirty="0">
                <a:solidFill>
                  <a:srgbClr val="FF6BD8"/>
                </a:solidFill>
              </a:rPr>
              <a:t>SOAE</a:t>
            </a:r>
          </a:p>
          <a:p>
            <a:pPr lvl="2"/>
            <a:r>
              <a:rPr lang="tr-TR" altLang="tr-TR" b="1" dirty="0">
                <a:solidFill>
                  <a:srgbClr val="FF6BD8"/>
                </a:solidFill>
              </a:rPr>
              <a:t>TEOAE</a:t>
            </a:r>
          </a:p>
          <a:p>
            <a:pPr lvl="2"/>
            <a:r>
              <a:rPr lang="tr-TR" altLang="tr-TR" b="1" dirty="0">
                <a:solidFill>
                  <a:srgbClr val="C00000"/>
                </a:solidFill>
              </a:rPr>
              <a:t>DPOAE</a:t>
            </a:r>
            <a:r>
              <a:rPr lang="tr-TR" altLang="tr-TR" b="1" dirty="0">
                <a:solidFill>
                  <a:srgbClr val="FDF703"/>
                </a:solidFill>
              </a:rPr>
              <a:t> </a:t>
            </a:r>
            <a:r>
              <a:rPr lang="tr-TR" altLang="tr-TR" sz="3200" b="1" i="1" dirty="0">
                <a:solidFill>
                  <a:srgbClr val="FF0000"/>
                </a:solidFill>
              </a:rPr>
              <a:t>!!!</a:t>
            </a:r>
          </a:p>
          <a:p>
            <a:pPr lvl="1"/>
            <a:endParaRPr lang="tr-TR" altLang="tr-TR" b="1" dirty="0">
              <a:solidFill>
                <a:srgbClr val="99FF66"/>
              </a:solidFill>
            </a:endParaRPr>
          </a:p>
          <a:p>
            <a:pPr lvl="1"/>
            <a:r>
              <a:rPr lang="tr-TR" altLang="tr-TR" b="1" dirty="0">
                <a:solidFill>
                  <a:srgbClr val="C00000"/>
                </a:solidFill>
              </a:rPr>
              <a:t>ABR</a:t>
            </a:r>
          </a:p>
          <a:p>
            <a:pPr lvl="1"/>
            <a:r>
              <a:rPr lang="tr-TR" altLang="tr-TR" b="1" dirty="0" err="1">
                <a:solidFill>
                  <a:srgbClr val="C00000"/>
                </a:solidFill>
              </a:rPr>
              <a:t>ECoG</a:t>
            </a:r>
            <a:endParaRPr lang="en-US" altLang="tr-TR" b="1" dirty="0">
              <a:solidFill>
                <a:srgbClr val="C00000"/>
              </a:solidFill>
            </a:endParaRP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3594269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53"/>
            <a:ext cx="9902825" cy="1435147"/>
          </a:xfrm>
          <a:prstGeom prst="rect">
            <a:avLst/>
          </a:prstGeom>
        </p:spPr>
      </p:pic>
      <p:pic>
        <p:nvPicPr>
          <p:cNvPr id="3" name="Picture 2" descr="Oto661"/>
          <p:cNvPicPr>
            <a:picLocks noChangeAspect="1" noChangeArrowheads="1"/>
          </p:cNvPicPr>
          <p:nvPr/>
        </p:nvPicPr>
        <p:blipFill>
          <a:blip r:embed="rId4">
            <a:lum bright="-36000"/>
            <a:extLst>
              <a:ext uri="{28A0092B-C50C-407E-A947-70E740481C1C}">
                <a14:useLocalDpi xmlns:a14="http://schemas.microsoft.com/office/drawing/2010/main" val="0"/>
              </a:ext>
            </a:extLst>
          </a:blip>
          <a:srcRect/>
          <a:stretch>
            <a:fillRect/>
          </a:stretch>
        </p:blipFill>
        <p:spPr bwMode="auto">
          <a:xfrm>
            <a:off x="13652" y="1591170"/>
            <a:ext cx="2346960" cy="23406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rt-iim455529"/>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5176051" y="1310373"/>
            <a:ext cx="2366161" cy="25909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rt-iim455529"/>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7601654" y="1310373"/>
            <a:ext cx="2299583" cy="23988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20030304-serous_otitis_media"/>
          <p:cNvPicPr>
            <a:picLocks noChangeAspect="1" noChangeArrowheads="1"/>
          </p:cNvPicPr>
          <p:nvPr/>
        </p:nvPicPr>
        <p:blipFill>
          <a:blip r:embed="rId7">
            <a:lum bright="-24000"/>
            <a:extLst>
              <a:ext uri="{28A0092B-C50C-407E-A947-70E740481C1C}">
                <a14:useLocalDpi xmlns:a14="http://schemas.microsoft.com/office/drawing/2010/main" val="0"/>
              </a:ext>
            </a:extLst>
          </a:blip>
          <a:srcRect/>
          <a:stretch>
            <a:fillRect/>
          </a:stretch>
        </p:blipFill>
        <p:spPr bwMode="auto">
          <a:xfrm>
            <a:off x="13652" y="4282440"/>
            <a:ext cx="270954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20040113-cholesteatoma"/>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3575851" y="4178950"/>
            <a:ext cx="2782087" cy="2654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rauma_perforation"/>
          <p:cNvPicPr>
            <a:picLocks noChangeAspect="1" noChangeArrowheads="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a:off x="6924189" y="4178950"/>
            <a:ext cx="2746461" cy="26304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20040114-perforation-tympanosclerosis-b"/>
          <p:cNvPicPr>
            <a:picLocks noChangeAspect="1" noChangeArrowheads="1"/>
          </p:cNvPicPr>
          <p:nvPr/>
        </p:nvPicPr>
        <p:blipFill>
          <a:blip r:embed="rId10">
            <a:lum bright="-18000"/>
            <a:extLst>
              <a:ext uri="{28A0092B-C50C-407E-A947-70E740481C1C}">
                <a14:useLocalDpi xmlns:a14="http://schemas.microsoft.com/office/drawing/2010/main" val="0"/>
              </a:ext>
            </a:extLst>
          </a:blip>
          <a:srcRect/>
          <a:stretch>
            <a:fillRect/>
          </a:stretch>
        </p:blipFill>
        <p:spPr bwMode="auto">
          <a:xfrm>
            <a:off x="2513012" y="1447800"/>
            <a:ext cx="2565148" cy="2477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55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30238" y="2781300"/>
            <a:ext cx="8893175" cy="1143000"/>
          </a:xfrm>
        </p:spPr>
        <p:txBody>
          <a:bodyPr/>
          <a:lstStyle/>
          <a:p>
            <a:r>
              <a:rPr lang="tr-TR" altLang="tr-TR" sz="4000" b="1"/>
              <a:t>İŞİTMENİN DEĞERLENDİRİLMESİ</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09" y="0"/>
            <a:ext cx="9902825" cy="1435147"/>
          </a:xfrm>
          <a:prstGeom prst="rect">
            <a:avLst/>
          </a:prstGeom>
        </p:spPr>
      </p:pic>
    </p:spTree>
    <p:extLst>
      <p:ext uri="{BB962C8B-B14F-4D97-AF65-F5344CB8AC3E}">
        <p14:creationId xmlns:p14="http://schemas.microsoft.com/office/powerpoint/2010/main" val="3544022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847725" y="3810000"/>
            <a:ext cx="8229600" cy="1143000"/>
          </a:xfrm>
        </p:spPr>
        <p:txBody>
          <a:bodyPr>
            <a:noAutofit/>
          </a:bodyPr>
          <a:lstStyle/>
          <a:p>
            <a:pPr algn="just"/>
            <a:r>
              <a:rPr lang="tr-TR" altLang="tr-TR" sz="3200" b="1" dirty="0"/>
              <a:t>İşitmeyi ölçmek ve ayırıcı tanı testleri yapabilmek için özel olarak imal edilmiş cihazlara ve bu cihazlarda güvenilir, stabil, saf ses veya ihtiyaca göre kompleks ses üretimine ihtiyaç vardır.</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3869304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5" name="1 Başlık"/>
          <p:cNvSpPr txBox="1">
            <a:spLocks/>
          </p:cNvSpPr>
          <p:nvPr/>
        </p:nvSpPr>
        <p:spPr>
          <a:xfrm>
            <a:off x="838200" y="960437"/>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a:ea typeface="+mj-ea"/>
                <a:cs typeface="+mj-cs"/>
              </a:rPr>
              <a:t>Gürültünün Etkileri</a:t>
            </a:r>
          </a:p>
        </p:txBody>
      </p:sp>
      <p:sp>
        <p:nvSpPr>
          <p:cNvPr id="7" name="5 Metin kutusu"/>
          <p:cNvSpPr txBox="1"/>
          <p:nvPr/>
        </p:nvSpPr>
        <p:spPr>
          <a:xfrm>
            <a:off x="718456" y="2088207"/>
            <a:ext cx="8451669" cy="46935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300" b="0" i="0" u="none" strike="noStrike" kern="1200" cap="none" spc="0" normalizeH="0" baseline="0" noProof="0" dirty="0">
                <a:ln>
                  <a:noFill/>
                </a:ln>
                <a:solidFill>
                  <a:prstClr val="black"/>
                </a:solidFill>
                <a:effectLst/>
                <a:uLnTx/>
                <a:uFillTx/>
                <a:latin typeface="Calibri"/>
                <a:ea typeface="+mn-ea"/>
                <a:cs typeface="+mn-cs"/>
              </a:rPr>
              <a:t>Gürültünün etkileri genelde dört grupta incelenir: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300" b="0" i="0" u="none" strike="noStrike" kern="1200" cap="none" spc="0" normalizeH="0" baseline="0" noProof="0" dirty="0">
                <a:ln>
                  <a:noFill/>
                </a:ln>
                <a:solidFill>
                  <a:prstClr val="black"/>
                </a:solidFill>
                <a:effectLst/>
                <a:uLnTx/>
                <a:uFillTx/>
                <a:latin typeface="Calibri"/>
                <a:ea typeface="+mn-ea"/>
                <a:cs typeface="+mn-cs"/>
              </a:rPr>
              <a:t>       </a:t>
            </a:r>
            <a:r>
              <a:rPr kumimoji="0" lang="tr-TR" sz="2300" b="1" i="0" u="none" strike="noStrike" kern="1200" cap="none" spc="0" normalizeH="0" baseline="0" noProof="0" dirty="0">
                <a:ln>
                  <a:noFill/>
                </a:ln>
                <a:solidFill>
                  <a:prstClr val="black"/>
                </a:solidFill>
                <a:effectLst/>
                <a:uLnTx/>
                <a:uFillTx/>
                <a:latin typeface="Calibri"/>
                <a:ea typeface="+mn-ea"/>
                <a:cs typeface="+mn-cs"/>
              </a:rPr>
              <a:t>a) Fiziksel etkiler </a:t>
            </a:r>
          </a:p>
          <a:p>
            <a:pPr marL="9144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300" b="0" i="0" u="none" strike="noStrike" kern="1200" cap="none" spc="0" normalizeH="0" baseline="0" noProof="0" dirty="0">
                <a:ln>
                  <a:noFill/>
                </a:ln>
                <a:solidFill>
                  <a:prstClr val="black"/>
                </a:solidFill>
                <a:effectLst/>
                <a:uLnTx/>
                <a:uFillTx/>
                <a:latin typeface="Calibri"/>
                <a:ea typeface="+mn-ea"/>
                <a:cs typeface="+mn-cs"/>
              </a:rPr>
              <a:t>Geçici veya kalıcı işitme hasarları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300" b="0" i="0" u="none" strike="noStrike" kern="1200" cap="none" spc="0" normalizeH="0" baseline="0" noProof="0" dirty="0">
                <a:ln>
                  <a:noFill/>
                </a:ln>
                <a:solidFill>
                  <a:prstClr val="black"/>
                </a:solidFill>
                <a:effectLst/>
                <a:uLnTx/>
                <a:uFillTx/>
                <a:latin typeface="Calibri"/>
                <a:ea typeface="+mn-ea"/>
                <a:cs typeface="+mn-cs"/>
              </a:rPr>
              <a:t>        </a:t>
            </a:r>
            <a:r>
              <a:rPr kumimoji="0" lang="tr-TR" sz="2300" b="1" i="0" u="none" strike="noStrike" kern="1200" cap="none" spc="0" normalizeH="0" baseline="0" noProof="0" dirty="0">
                <a:ln>
                  <a:noFill/>
                </a:ln>
                <a:solidFill>
                  <a:prstClr val="black"/>
                </a:solidFill>
                <a:effectLst/>
                <a:uLnTx/>
                <a:uFillTx/>
                <a:latin typeface="Calibri"/>
                <a:ea typeface="+mn-ea"/>
                <a:cs typeface="+mn-cs"/>
              </a:rPr>
              <a:t>b) Fizyolojik etkiler:</a:t>
            </a:r>
          </a:p>
          <a:p>
            <a:pPr marL="9144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300" b="0" i="0" u="none" strike="noStrike" kern="1200" cap="none" spc="0" normalizeH="0" baseline="0" noProof="0" dirty="0">
                <a:ln>
                  <a:noFill/>
                </a:ln>
                <a:solidFill>
                  <a:prstClr val="black"/>
                </a:solidFill>
                <a:effectLst/>
                <a:uLnTx/>
                <a:uFillTx/>
                <a:latin typeface="Calibri"/>
                <a:ea typeface="+mn-ea"/>
                <a:cs typeface="+mn-cs"/>
              </a:rPr>
              <a:t>Vücut aktivitesindeki değişiklikler; kan basıncı artışı, dolaşım bozuklukları, solunumda hızlanma, kalp atışlarında ritim bozukluğu, ani refleksler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300" b="1" i="0" u="none" strike="noStrike" kern="1200" cap="none" spc="0" normalizeH="0" baseline="0" noProof="0" dirty="0">
                <a:ln>
                  <a:noFill/>
                </a:ln>
                <a:solidFill>
                  <a:prstClr val="black"/>
                </a:solidFill>
                <a:effectLst/>
                <a:uLnTx/>
                <a:uFillTx/>
                <a:latin typeface="Calibri"/>
                <a:ea typeface="+mn-ea"/>
                <a:cs typeface="+mn-cs"/>
              </a:rPr>
              <a:t>        c) Psikolojik etkiler </a:t>
            </a:r>
            <a:endParaRPr kumimoji="0" lang="tr-TR" sz="2300" b="0" i="0" u="none" strike="noStrike" kern="1200" cap="none" spc="0" normalizeH="0" baseline="0" noProof="0" dirty="0">
              <a:ln>
                <a:noFill/>
              </a:ln>
              <a:solidFill>
                <a:prstClr val="black"/>
              </a:solidFill>
              <a:effectLst/>
              <a:uLnTx/>
              <a:uFillTx/>
              <a:latin typeface="Calibri"/>
              <a:ea typeface="+mn-ea"/>
              <a:cs typeface="+mn-cs"/>
            </a:endParaRPr>
          </a:p>
          <a:p>
            <a:pPr marL="9144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300" b="0" i="0" u="none" strike="noStrike" kern="1200" cap="none" spc="0" normalizeH="0" baseline="0" noProof="0" dirty="0">
                <a:ln>
                  <a:noFill/>
                </a:ln>
                <a:solidFill>
                  <a:prstClr val="black"/>
                </a:solidFill>
                <a:effectLst/>
                <a:uLnTx/>
                <a:uFillTx/>
                <a:latin typeface="Calibri"/>
                <a:ea typeface="+mn-ea"/>
                <a:cs typeface="+mn-cs"/>
              </a:rPr>
              <a:t>Davranış bozuklukları, öfkelenme, sıkılma, genel takatsizlik duygusu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300" b="0" i="0" u="none" strike="noStrike" kern="1200" cap="none" spc="0" normalizeH="0" baseline="0" noProof="0" dirty="0">
                <a:ln>
                  <a:noFill/>
                </a:ln>
                <a:solidFill>
                  <a:prstClr val="black"/>
                </a:solidFill>
                <a:effectLst/>
                <a:uLnTx/>
                <a:uFillTx/>
                <a:latin typeface="Calibri"/>
                <a:ea typeface="+mn-ea"/>
                <a:cs typeface="+mn-cs"/>
              </a:rPr>
              <a:t>         </a:t>
            </a:r>
            <a:r>
              <a:rPr kumimoji="0" lang="tr-TR" sz="2300" b="1" i="0" u="none" strike="noStrike" kern="1200" cap="none" spc="0" normalizeH="0" baseline="0" noProof="0" dirty="0">
                <a:ln>
                  <a:noFill/>
                </a:ln>
                <a:solidFill>
                  <a:prstClr val="black"/>
                </a:solidFill>
                <a:effectLst/>
                <a:uLnTx/>
                <a:uFillTx/>
                <a:latin typeface="Calibri"/>
                <a:ea typeface="+mn-ea"/>
                <a:cs typeface="+mn-cs"/>
              </a:rPr>
              <a:t>d) Performans etkileri </a:t>
            </a:r>
            <a:endParaRPr kumimoji="0" lang="tr-TR" sz="2300" b="0" i="0" u="none" strike="noStrike" kern="1200" cap="none" spc="0" normalizeH="0" baseline="0" noProof="0" dirty="0">
              <a:ln>
                <a:noFill/>
              </a:ln>
              <a:solidFill>
                <a:prstClr val="black"/>
              </a:solidFill>
              <a:effectLst/>
              <a:uLnTx/>
              <a:uFillTx/>
              <a:latin typeface="Calibri"/>
              <a:ea typeface="+mn-ea"/>
              <a:cs typeface="+mn-cs"/>
            </a:endParaRPr>
          </a:p>
          <a:p>
            <a:pPr marL="9144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300" b="0" i="0" u="none" strike="noStrike" kern="1200" cap="none" spc="0" normalizeH="0" baseline="0" noProof="0" dirty="0">
                <a:ln>
                  <a:noFill/>
                </a:ln>
                <a:solidFill>
                  <a:prstClr val="black"/>
                </a:solidFill>
                <a:effectLst/>
                <a:uLnTx/>
                <a:uFillTx/>
                <a:latin typeface="Calibri"/>
                <a:ea typeface="+mn-ea"/>
                <a:cs typeface="+mn-cs"/>
              </a:rPr>
              <a:t>İş veriminin düşmesi, konsantrasyon bozukluğu, hareketlerin engellenmesi</a:t>
            </a:r>
          </a:p>
        </p:txBody>
      </p:sp>
    </p:spTree>
    <p:extLst>
      <p:ext uri="{BB962C8B-B14F-4D97-AF65-F5344CB8AC3E}">
        <p14:creationId xmlns:p14="http://schemas.microsoft.com/office/powerpoint/2010/main" val="413557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95141" y="1692274"/>
            <a:ext cx="8912543" cy="1143000"/>
          </a:xfrm>
        </p:spPr>
        <p:txBody>
          <a:bodyPr/>
          <a:lstStyle/>
          <a:p>
            <a:pPr algn="l"/>
            <a:r>
              <a:rPr lang="tr-TR" altLang="tr-TR" b="1" dirty="0"/>
              <a:t>ODYOMETRE</a:t>
            </a:r>
          </a:p>
        </p:txBody>
      </p:sp>
      <p:sp>
        <p:nvSpPr>
          <p:cNvPr id="158723" name="Rectangle 3"/>
          <p:cNvSpPr>
            <a:spLocks noGrp="1" noChangeArrowheads="1"/>
          </p:cNvSpPr>
          <p:nvPr>
            <p:ph type="body" idx="1"/>
          </p:nvPr>
        </p:nvSpPr>
        <p:spPr>
          <a:xfrm>
            <a:off x="495141" y="3017837"/>
            <a:ext cx="8912543" cy="4525963"/>
          </a:xfrm>
        </p:spPr>
        <p:txBody>
          <a:bodyPr/>
          <a:lstStyle/>
          <a:p>
            <a:pPr lvl="4"/>
            <a:r>
              <a:rPr lang="tr-TR" altLang="tr-TR" sz="2400" b="1" dirty="0"/>
              <a:t>- ürettikleri sinyal tipine </a:t>
            </a:r>
          </a:p>
          <a:p>
            <a:pPr lvl="4"/>
            <a:r>
              <a:rPr lang="tr-TR" altLang="tr-TR" sz="2400" b="1" dirty="0"/>
              <a:t>- ürettikleri frekans aralığına</a:t>
            </a:r>
          </a:p>
          <a:p>
            <a:pPr lvl="4"/>
            <a:r>
              <a:rPr lang="tr-TR" altLang="tr-TR" sz="2400" b="1" dirty="0"/>
              <a:t>- işitmenin ölçüldüğü yönteme</a:t>
            </a:r>
          </a:p>
          <a:p>
            <a:pPr lvl="4"/>
            <a:r>
              <a:rPr lang="tr-TR" altLang="tr-TR" sz="2400" b="1" dirty="0"/>
              <a:t>- kullanım amacına</a:t>
            </a:r>
          </a:p>
          <a:p>
            <a:pPr lvl="4"/>
            <a:r>
              <a:rPr lang="tr-TR" altLang="tr-TR" sz="2400" b="1" dirty="0"/>
              <a:t>- bağımsız odyometre sayısına</a:t>
            </a:r>
          </a:p>
          <a:p>
            <a:pPr lvl="4"/>
            <a:r>
              <a:rPr lang="tr-TR" altLang="tr-TR" sz="2400" b="1" dirty="0"/>
              <a:t>- taşınabilirliğine göre </a:t>
            </a:r>
          </a:p>
          <a:p>
            <a:pPr>
              <a:buFont typeface="Monotype Sorts" pitchFamily="2" charset="2"/>
              <a:buNone/>
            </a:pPr>
            <a:r>
              <a:rPr lang="tr-TR" altLang="tr-TR" sz="2000" b="1" dirty="0"/>
              <a:t>						isimlendirilir</a:t>
            </a:r>
          </a:p>
          <a:p>
            <a:endParaRPr lang="tr-TR" altLang="tr-TR" sz="3600" b="1" dirty="0"/>
          </a:p>
          <a:p>
            <a:endParaRPr lang="tr-TR" altLang="tr-TR" sz="3600" b="1" dirty="0"/>
          </a:p>
        </p:txBody>
      </p:sp>
      <p:pic>
        <p:nvPicPr>
          <p:cNvPr id="6"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902825" cy="1435147"/>
          </a:xfrm>
          <a:prstGeom prst="rect">
            <a:avLst/>
          </a:prstGeom>
        </p:spPr>
      </p:pic>
    </p:spTree>
    <p:extLst>
      <p:ext uri="{BB962C8B-B14F-4D97-AF65-F5344CB8AC3E}">
        <p14:creationId xmlns:p14="http://schemas.microsoft.com/office/powerpoint/2010/main" val="1461759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DSCN4236"/>
          <p:cNvPicPr>
            <a:picLocks noChangeAspect="1" noChangeArrowheads="1"/>
          </p:cNvPicPr>
          <p:nvPr/>
        </p:nvPicPr>
        <p:blipFill>
          <a:blip r:embed="rId2" cstate="print">
            <a:lum bright="-12000" contrast="12000"/>
            <a:extLst>
              <a:ext uri="{28A0092B-C50C-407E-A947-70E740481C1C}">
                <a14:useLocalDpi xmlns:a14="http://schemas.microsoft.com/office/drawing/2010/main" val="0"/>
              </a:ext>
            </a:extLst>
          </a:blip>
          <a:srcRect/>
          <a:stretch>
            <a:fillRect/>
          </a:stretch>
        </p:blipFill>
        <p:spPr bwMode="auto">
          <a:xfrm>
            <a:off x="1446212" y="1464354"/>
            <a:ext cx="70104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221222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DSCN4212"/>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1217612" y="1428750"/>
            <a:ext cx="7239000" cy="5429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3608851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DSCN4214"/>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1370012" y="1441608"/>
            <a:ext cx="7239000" cy="5429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2084915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DSCN4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3012" y="1219200"/>
            <a:ext cx="42291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1573807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08012" y="1371600"/>
            <a:ext cx="8591550" cy="1143000"/>
          </a:xfrm>
        </p:spPr>
        <p:txBody>
          <a:bodyPr/>
          <a:lstStyle/>
          <a:p>
            <a:r>
              <a:rPr lang="tr-TR" altLang="tr-TR" sz="2400" b="1"/>
              <a:t>ANSI S3.6-1996, odyometreleri şu şekilde sınıflandırır;</a:t>
            </a:r>
            <a:br>
              <a:rPr lang="tr-TR" altLang="tr-TR" sz="2400" b="1"/>
            </a:br>
            <a:endParaRPr lang="tr-TR" altLang="tr-TR" sz="2400" b="1"/>
          </a:p>
        </p:txBody>
      </p:sp>
      <p:sp>
        <p:nvSpPr>
          <p:cNvPr id="163843" name="Rectangle 3"/>
          <p:cNvSpPr>
            <a:spLocks noGrp="1" noChangeArrowheads="1"/>
          </p:cNvSpPr>
          <p:nvPr>
            <p:ph type="body" idx="1"/>
          </p:nvPr>
        </p:nvSpPr>
        <p:spPr>
          <a:xfrm>
            <a:off x="495141" y="2408237"/>
            <a:ext cx="8912543" cy="4525963"/>
          </a:xfrm>
        </p:spPr>
        <p:txBody>
          <a:bodyPr/>
          <a:lstStyle/>
          <a:p>
            <a:pPr lvl="4">
              <a:buFont typeface="Monotype Sorts" pitchFamily="2" charset="2"/>
              <a:buNone/>
            </a:pPr>
            <a:r>
              <a:rPr lang="tr-TR" altLang="tr-TR" sz="2400" b="1" dirty="0"/>
              <a:t>1.Saf ses odyometre</a:t>
            </a:r>
          </a:p>
          <a:p>
            <a:pPr lvl="4">
              <a:buFont typeface="Monotype Sorts" pitchFamily="2" charset="2"/>
              <a:buNone/>
            </a:pPr>
            <a:r>
              <a:rPr lang="tr-TR" altLang="tr-TR" sz="2400" b="1" dirty="0"/>
              <a:t>2. Otomatik odyometre</a:t>
            </a:r>
          </a:p>
          <a:p>
            <a:pPr lvl="4">
              <a:buFont typeface="Monotype Sorts" pitchFamily="2" charset="2"/>
              <a:buNone/>
            </a:pPr>
            <a:r>
              <a:rPr lang="tr-TR" altLang="tr-TR" sz="2400" b="1" dirty="0"/>
              <a:t>3. Konuşma odyometresi</a:t>
            </a:r>
          </a:p>
          <a:p>
            <a:pPr lvl="4">
              <a:buFont typeface="Monotype Sorts" pitchFamily="2" charset="2"/>
              <a:buNone/>
            </a:pPr>
            <a:r>
              <a:rPr lang="tr-TR" altLang="tr-TR" sz="2400" b="1" dirty="0"/>
              <a:t>4. Yüksek frekans odyometresi</a:t>
            </a:r>
          </a:p>
          <a:p>
            <a:pPr lvl="4">
              <a:buFont typeface="Monotype Sorts" pitchFamily="2" charset="2"/>
              <a:buNone/>
            </a:pPr>
            <a:r>
              <a:rPr lang="tr-TR" altLang="tr-TR" sz="2400" b="1" dirty="0"/>
              <a:t>5. Serbest alan odyometresi</a:t>
            </a:r>
          </a:p>
          <a:p>
            <a:pPr lvl="4">
              <a:buFont typeface="Monotype Sorts" pitchFamily="2" charset="2"/>
              <a:buNone/>
            </a:pPr>
            <a:r>
              <a:rPr lang="tr-TR" altLang="tr-TR" sz="2400" b="1" dirty="0"/>
              <a:t>6. Tarama odyometresi</a:t>
            </a:r>
          </a:p>
          <a:p>
            <a:pPr>
              <a:buFont typeface="Monotype Sorts" pitchFamily="2" charset="2"/>
              <a:buNone/>
            </a:pPr>
            <a:endParaRPr lang="tr-TR" altLang="tr-TR" sz="3600" b="1" dirty="0"/>
          </a:p>
          <a:p>
            <a:pPr>
              <a:buFont typeface="Monotype Sorts" pitchFamily="2" charset="2"/>
              <a:buNone/>
            </a:pPr>
            <a:endParaRPr lang="tr-TR" altLang="tr-TR" sz="3600" b="1" dirty="0"/>
          </a:p>
          <a:p>
            <a:pPr>
              <a:buFont typeface="Monotype Sorts" pitchFamily="2" charset="2"/>
              <a:buNone/>
            </a:pPr>
            <a:endParaRPr lang="tr-TR" altLang="tr-TR" sz="36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1463799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95141" y="1447800"/>
            <a:ext cx="8912543" cy="1143000"/>
          </a:xfrm>
        </p:spPr>
        <p:txBody>
          <a:bodyPr/>
          <a:lstStyle/>
          <a:p>
            <a:pPr algn="l"/>
            <a:r>
              <a:rPr lang="tr-TR" altLang="tr-TR" sz="3600" b="1"/>
              <a:t>ODYOMETRE KALİBRASYONU</a:t>
            </a:r>
          </a:p>
        </p:txBody>
      </p:sp>
      <p:sp>
        <p:nvSpPr>
          <p:cNvPr id="164867" name="Rectangle 3"/>
          <p:cNvSpPr>
            <a:spLocks noGrp="1" noChangeArrowheads="1"/>
          </p:cNvSpPr>
          <p:nvPr>
            <p:ph type="body" idx="1"/>
          </p:nvPr>
        </p:nvSpPr>
        <p:spPr>
          <a:xfrm>
            <a:off x="847725" y="2789238"/>
            <a:ext cx="8229600" cy="4525962"/>
          </a:xfrm>
        </p:spPr>
        <p:txBody>
          <a:bodyPr/>
          <a:lstStyle/>
          <a:p>
            <a:r>
              <a:rPr lang="tr-TR" altLang="tr-TR" dirty="0"/>
              <a:t>Biyolojik kalibrasyon</a:t>
            </a:r>
          </a:p>
          <a:p>
            <a:r>
              <a:rPr lang="tr-TR" altLang="tr-TR" dirty="0"/>
              <a:t>Akustik kalibrasyon</a:t>
            </a:r>
          </a:p>
          <a:p>
            <a:r>
              <a:rPr lang="tr-TR" altLang="tr-TR" dirty="0"/>
              <a:t>Ayrıntılı kalibrasyon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104"/>
            <a:ext cx="9902825" cy="1435147"/>
          </a:xfrm>
          <a:prstGeom prst="rect">
            <a:avLst/>
          </a:prstGeom>
        </p:spPr>
      </p:pic>
    </p:spTree>
    <p:extLst>
      <p:ext uri="{BB962C8B-B14F-4D97-AF65-F5344CB8AC3E}">
        <p14:creationId xmlns:p14="http://schemas.microsoft.com/office/powerpoint/2010/main" val="828382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774700" y="3068638"/>
            <a:ext cx="8229600" cy="1143000"/>
          </a:xfrm>
        </p:spPr>
        <p:txBody>
          <a:bodyPr>
            <a:normAutofit fontScale="90000"/>
          </a:bodyPr>
          <a:lstStyle/>
          <a:p>
            <a:pPr algn="l"/>
            <a:r>
              <a:rPr lang="tr-TR" altLang="tr-TR" sz="2800" b="1" dirty="0"/>
              <a:t>İnsan kulağı tarafından farklı frekanslarda hissedilen minimum ses şiddeti işitme eşiği olarak kabul edilir ve bu değerler 0 </a:t>
            </a:r>
            <a:r>
              <a:rPr lang="tr-TR" altLang="tr-TR" sz="2800" b="1" dirty="0" err="1"/>
              <a:t>dB</a:t>
            </a:r>
            <a:r>
              <a:rPr lang="tr-TR" altLang="tr-TR" sz="2800" b="1" dirty="0"/>
              <a:t> HL olarak tanımlanır.</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75"/>
            <a:ext cx="9902825" cy="1435147"/>
          </a:xfrm>
          <a:prstGeom prst="rect">
            <a:avLst/>
          </a:prstGeom>
        </p:spPr>
      </p:pic>
    </p:spTree>
    <p:extLst>
      <p:ext uri="{BB962C8B-B14F-4D97-AF65-F5344CB8AC3E}">
        <p14:creationId xmlns:p14="http://schemas.microsoft.com/office/powerpoint/2010/main" val="445798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663" y="1731008"/>
            <a:ext cx="6534149" cy="512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72911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989012" y="2087563"/>
            <a:ext cx="8026428"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1817531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İçerik Yer Tutucusu 2"/>
          <p:cNvSpPr>
            <a:spLocks noGrp="1"/>
          </p:cNvSpPr>
          <p:nvPr>
            <p:ph idx="1"/>
          </p:nvPr>
        </p:nvSpPr>
        <p:spPr>
          <a:xfrm>
            <a:off x="1751083" y="2476954"/>
            <a:ext cx="8892479" cy="4267267"/>
          </a:xfrm>
        </p:spPr>
        <p:txBody>
          <a:bodyPr>
            <a:normAutofit/>
          </a:bodyPr>
          <a:lstStyle/>
          <a:p>
            <a:pPr>
              <a:buFont typeface="Wingdings" pitchFamily="2" charset="2"/>
              <a:buChar char="ü"/>
            </a:pPr>
            <a:r>
              <a:rPr lang="tr-TR" sz="3200" dirty="0"/>
              <a:t> Görme Üzerine Etkisi </a:t>
            </a:r>
          </a:p>
          <a:p>
            <a:pPr>
              <a:buFont typeface="Wingdings" pitchFamily="2" charset="2"/>
              <a:buChar char="ü"/>
            </a:pPr>
            <a:r>
              <a:rPr lang="tr-TR" sz="3200" dirty="0"/>
              <a:t> Konuşma Anlaşılırlığına Etkisi </a:t>
            </a:r>
          </a:p>
          <a:p>
            <a:pPr>
              <a:buFont typeface="Wingdings" pitchFamily="2" charset="2"/>
              <a:buChar char="ü"/>
            </a:pPr>
            <a:r>
              <a:rPr lang="tr-TR" sz="3200" dirty="0"/>
              <a:t> Nörolojik Etkileri </a:t>
            </a:r>
          </a:p>
          <a:p>
            <a:pPr>
              <a:buFont typeface="Wingdings" pitchFamily="2" charset="2"/>
              <a:buChar char="ü"/>
            </a:pPr>
            <a:r>
              <a:rPr lang="tr-TR" sz="3200" dirty="0"/>
              <a:t> Endokrin ve </a:t>
            </a:r>
            <a:r>
              <a:rPr lang="tr-TR" sz="3200" dirty="0" err="1"/>
              <a:t>Metabolik</a:t>
            </a:r>
            <a:r>
              <a:rPr lang="tr-TR" sz="3200" dirty="0"/>
              <a:t> Sistem Üzerine Etkisi </a:t>
            </a:r>
          </a:p>
          <a:p>
            <a:pPr>
              <a:buFont typeface="Wingdings" pitchFamily="2" charset="2"/>
              <a:buChar char="ü"/>
            </a:pPr>
            <a:r>
              <a:rPr lang="tr-TR" sz="3200" dirty="0"/>
              <a:t> Biyokimyasal ve Farmakolojik Etkisi </a:t>
            </a:r>
          </a:p>
          <a:p>
            <a:pPr>
              <a:buFont typeface="Wingdings" pitchFamily="2" charset="2"/>
              <a:buChar char="ü"/>
            </a:pPr>
            <a:r>
              <a:rPr lang="tr-TR" sz="3200" dirty="0"/>
              <a:t> Hastalıklara Karşı Dirence Olan Etkisi </a:t>
            </a:r>
          </a:p>
          <a:p>
            <a:endParaRPr lang="tr-TR" dirty="0"/>
          </a:p>
        </p:txBody>
      </p:sp>
      <p:sp>
        <p:nvSpPr>
          <p:cNvPr id="5" name="Başlık 1"/>
          <p:cNvSpPr>
            <a:spLocks noGrp="1"/>
          </p:cNvSpPr>
          <p:nvPr>
            <p:ph type="title"/>
          </p:nvPr>
        </p:nvSpPr>
        <p:spPr>
          <a:xfrm>
            <a:off x="1141412" y="1307950"/>
            <a:ext cx="7756263" cy="1054250"/>
          </a:xfrm>
        </p:spPr>
        <p:txBody>
          <a:bodyPr/>
          <a:lstStyle/>
          <a:p>
            <a:r>
              <a:rPr lang="tr-TR" sz="4000" dirty="0"/>
              <a:t>GÜRÜLTÜNÜN FİZYOLOJİK ETKİLERİ</a:t>
            </a:r>
          </a:p>
        </p:txBody>
      </p:sp>
      <p:sp>
        <p:nvSpPr>
          <p:cNvPr id="6" name="Altbilgi Yer Tutucusu 3"/>
          <p:cNvSpPr>
            <a:spLocks noGrp="1"/>
          </p:cNvSpPr>
          <p:nvPr>
            <p:ph type="ftr" sz="quarter" idx="11"/>
          </p:nvPr>
        </p:nvSpPr>
        <p:spPr>
          <a:xfrm>
            <a:off x="4038600" y="6873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347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DSCN4209"/>
          <p:cNvPicPr>
            <a:picLocks noChangeAspect="1" noChangeArrowheads="1"/>
          </p:cNvPicPr>
          <p:nvPr/>
        </p:nvPicPr>
        <p:blipFill>
          <a:blip r:embed="rId2" cstate="print">
            <a:lum bright="6000" contrast="24000"/>
            <a:extLst>
              <a:ext uri="{28A0092B-C50C-407E-A947-70E740481C1C}">
                <a14:useLocalDpi xmlns:a14="http://schemas.microsoft.com/office/drawing/2010/main" val="0"/>
              </a:ext>
            </a:extLst>
          </a:blip>
          <a:srcRect/>
          <a:stretch>
            <a:fillRect/>
          </a:stretch>
        </p:blipFill>
        <p:spPr bwMode="auto">
          <a:xfrm>
            <a:off x="2741612" y="1294610"/>
            <a:ext cx="4164013" cy="555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4126862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95141" y="1066800"/>
            <a:ext cx="8912543" cy="1143000"/>
          </a:xfrm>
        </p:spPr>
        <p:txBody>
          <a:bodyPr/>
          <a:lstStyle/>
          <a:p>
            <a:r>
              <a:rPr lang="tr-TR" altLang="tr-TR" sz="2800" b="1"/>
              <a:t>ODYOLOJİK DEĞERLENDİRME İÇİN İDEAL KOŞUL</a:t>
            </a:r>
          </a:p>
        </p:txBody>
      </p:sp>
      <p:sp>
        <p:nvSpPr>
          <p:cNvPr id="169987" name="Rectangle 3"/>
          <p:cNvSpPr>
            <a:spLocks noGrp="1" noChangeArrowheads="1"/>
          </p:cNvSpPr>
          <p:nvPr>
            <p:ph type="body" idx="1"/>
          </p:nvPr>
        </p:nvSpPr>
        <p:spPr>
          <a:xfrm>
            <a:off x="558801" y="2514600"/>
            <a:ext cx="8713787" cy="4114800"/>
          </a:xfrm>
        </p:spPr>
        <p:txBody>
          <a:bodyPr/>
          <a:lstStyle/>
          <a:p>
            <a:pPr lvl="4">
              <a:buFont typeface="Monotype Sorts" pitchFamily="2" charset="2"/>
              <a:buNone/>
            </a:pPr>
            <a:r>
              <a:rPr lang="tr-TR" altLang="tr-TR" b="1" dirty="0"/>
              <a:t>1. Standartlara uygun </a:t>
            </a:r>
            <a:r>
              <a:rPr lang="tr-TR" altLang="tr-TR" b="1" dirty="0" err="1"/>
              <a:t>suit</a:t>
            </a:r>
            <a:r>
              <a:rPr lang="tr-TR" altLang="tr-TR" b="1" dirty="0"/>
              <a:t> test odası</a:t>
            </a:r>
          </a:p>
          <a:p>
            <a:pPr lvl="4">
              <a:buFont typeface="Monotype Sorts" pitchFamily="2" charset="2"/>
              <a:buNone/>
            </a:pPr>
            <a:r>
              <a:rPr lang="tr-TR" altLang="tr-TR" b="1" dirty="0"/>
              <a:t>2. Hava yolu işitme eşikleri (125-18 000 Hz)</a:t>
            </a:r>
          </a:p>
          <a:p>
            <a:pPr lvl="4">
              <a:buFont typeface="Monotype Sorts" pitchFamily="2" charset="2"/>
              <a:buNone/>
            </a:pPr>
            <a:r>
              <a:rPr lang="tr-TR" altLang="tr-TR" b="1" dirty="0"/>
              <a:t>4. Konuşmayı Anlama Eşiği (SRT-Speech </a:t>
            </a:r>
            <a:r>
              <a:rPr lang="tr-TR" altLang="tr-TR" b="1" dirty="0" err="1"/>
              <a:t>Reception</a:t>
            </a:r>
            <a:r>
              <a:rPr lang="tr-TR" altLang="tr-TR" b="1" dirty="0"/>
              <a:t> </a:t>
            </a:r>
            <a:r>
              <a:rPr lang="tr-TR" altLang="tr-TR" b="1" dirty="0" err="1"/>
              <a:t>Threshold</a:t>
            </a:r>
            <a:r>
              <a:rPr lang="tr-TR" altLang="tr-TR" b="1" dirty="0"/>
              <a:t>)</a:t>
            </a:r>
          </a:p>
          <a:p>
            <a:pPr lvl="4">
              <a:buFont typeface="Monotype Sorts" pitchFamily="2" charset="2"/>
              <a:buNone/>
            </a:pPr>
            <a:r>
              <a:rPr lang="tr-TR" altLang="tr-TR" b="1" dirty="0"/>
              <a:t>3. Kemik yolu işitme eşikleri (500-4 000 Hz)</a:t>
            </a:r>
          </a:p>
          <a:p>
            <a:pPr lvl="4">
              <a:buFont typeface="Monotype Sorts" pitchFamily="2" charset="2"/>
              <a:buNone/>
            </a:pPr>
            <a:r>
              <a:rPr lang="tr-TR" altLang="tr-TR" b="1" dirty="0"/>
              <a:t>5. Konuşmayı </a:t>
            </a:r>
            <a:r>
              <a:rPr lang="tr-TR" altLang="tr-TR" b="1" dirty="0" err="1"/>
              <a:t>Ayırdetme</a:t>
            </a:r>
            <a:r>
              <a:rPr lang="tr-TR" altLang="tr-TR" b="1" dirty="0"/>
              <a:t> (SD- Speech </a:t>
            </a:r>
            <a:r>
              <a:rPr lang="tr-TR" altLang="tr-TR" b="1" dirty="0" err="1"/>
              <a:t>Discrimination</a:t>
            </a:r>
            <a:r>
              <a:rPr lang="tr-TR" altLang="tr-TR" b="1" dirty="0"/>
              <a:t>)</a:t>
            </a:r>
          </a:p>
          <a:p>
            <a:pPr lvl="4">
              <a:buFont typeface="Monotype Sorts" pitchFamily="2" charset="2"/>
              <a:buNone/>
            </a:pPr>
            <a:r>
              <a:rPr lang="tr-TR" altLang="tr-TR" b="1" dirty="0"/>
              <a:t>6. Tedirgin Edici Ses Yüksekliği (UCL- </a:t>
            </a:r>
            <a:r>
              <a:rPr lang="tr-TR" altLang="tr-TR" b="1" dirty="0" err="1"/>
              <a:t>Uncomfortable</a:t>
            </a:r>
            <a:r>
              <a:rPr lang="tr-TR" altLang="tr-TR" b="1" dirty="0"/>
              <a:t> </a:t>
            </a:r>
            <a:r>
              <a:rPr lang="tr-TR" altLang="tr-TR" b="1" dirty="0" err="1"/>
              <a:t>Loudness</a:t>
            </a:r>
            <a:r>
              <a:rPr lang="tr-TR" altLang="tr-TR" b="1" dirty="0"/>
              <a:t>)</a:t>
            </a:r>
          </a:p>
          <a:p>
            <a:pPr lvl="4">
              <a:buFont typeface="Monotype Sorts" pitchFamily="2" charset="2"/>
              <a:buNone/>
            </a:pPr>
            <a:r>
              <a:rPr lang="tr-TR" altLang="tr-TR" b="1" dirty="0"/>
              <a:t>7. Orta Kulak Basıncı (OKB)</a:t>
            </a:r>
          </a:p>
          <a:p>
            <a:pPr lvl="4">
              <a:buFont typeface="Monotype Sorts" pitchFamily="2" charset="2"/>
              <a:buNone/>
            </a:pPr>
            <a:r>
              <a:rPr lang="tr-TR" altLang="tr-TR" b="1" dirty="0"/>
              <a:t>8. İpsi </a:t>
            </a:r>
            <a:r>
              <a:rPr lang="tr-TR" altLang="tr-TR" b="1" dirty="0" err="1"/>
              <a:t>lateral</a:t>
            </a:r>
            <a:r>
              <a:rPr lang="tr-TR" altLang="tr-TR" b="1" dirty="0"/>
              <a:t> refleks (ILR) ve Kontra </a:t>
            </a:r>
            <a:r>
              <a:rPr lang="tr-TR" altLang="tr-TR" b="1" dirty="0" err="1"/>
              <a:t>lateral</a:t>
            </a:r>
            <a:r>
              <a:rPr lang="tr-TR" altLang="tr-TR" b="1" dirty="0"/>
              <a:t> refleks ( KLR)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9" y="0"/>
            <a:ext cx="9902825" cy="1435147"/>
          </a:xfrm>
          <a:prstGeom prst="rect">
            <a:avLst/>
          </a:prstGeom>
        </p:spPr>
      </p:pic>
    </p:spTree>
    <p:extLst>
      <p:ext uri="{BB962C8B-B14F-4D97-AF65-F5344CB8AC3E}">
        <p14:creationId xmlns:p14="http://schemas.microsoft.com/office/powerpoint/2010/main" val="1134689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95141" y="1371600"/>
            <a:ext cx="8912543" cy="1143000"/>
          </a:xfrm>
        </p:spPr>
        <p:txBody>
          <a:bodyPr/>
          <a:lstStyle/>
          <a:p>
            <a:pPr algn="l"/>
            <a:r>
              <a:rPr lang="tr-TR" altLang="tr-TR" sz="3600" b="1"/>
              <a:t>İDEAL KOŞUL SAĞLANAMAZSA</a:t>
            </a:r>
          </a:p>
        </p:txBody>
      </p:sp>
      <p:sp>
        <p:nvSpPr>
          <p:cNvPr id="171011" name="Rectangle 3"/>
          <p:cNvSpPr>
            <a:spLocks noGrp="1" noChangeArrowheads="1"/>
          </p:cNvSpPr>
          <p:nvPr>
            <p:ph type="body" idx="1"/>
          </p:nvPr>
        </p:nvSpPr>
        <p:spPr>
          <a:xfrm>
            <a:off x="558800" y="2713037"/>
            <a:ext cx="8964612" cy="4525963"/>
          </a:xfrm>
        </p:spPr>
        <p:txBody>
          <a:bodyPr>
            <a:normAutofit/>
          </a:bodyPr>
          <a:lstStyle/>
          <a:p>
            <a:pPr lvl="4"/>
            <a:r>
              <a:rPr lang="tr-TR" altLang="tr-TR" sz="2400" b="1" dirty="0"/>
              <a:t>1. Standartlara uygun tekli test odası</a:t>
            </a:r>
          </a:p>
          <a:p>
            <a:pPr lvl="4"/>
            <a:r>
              <a:rPr lang="tr-TR" altLang="tr-TR" sz="2400" b="1" dirty="0"/>
              <a:t>2. Hava yolu işitme eşikleri (125-8 000 Hz)</a:t>
            </a:r>
          </a:p>
          <a:p>
            <a:pPr lvl="4"/>
            <a:r>
              <a:rPr lang="tr-TR" altLang="tr-TR" sz="2400" b="1" dirty="0"/>
              <a:t>3. Kemik yolu işitme eşikleri (500-4000 Hz)</a:t>
            </a:r>
          </a:p>
          <a:p>
            <a:pPr lvl="4"/>
            <a:r>
              <a:rPr lang="tr-TR" altLang="tr-TR" sz="2400" b="1" dirty="0"/>
              <a:t>4. Konuşmayı Anlama Eşiği (SRT-Speech </a:t>
            </a:r>
            <a:r>
              <a:rPr lang="tr-TR" altLang="tr-TR" sz="2400" b="1" dirty="0" err="1"/>
              <a:t>Reception</a:t>
            </a:r>
            <a:r>
              <a:rPr lang="tr-TR" altLang="tr-TR" sz="2400" b="1" dirty="0"/>
              <a:t> </a:t>
            </a:r>
            <a:r>
              <a:rPr lang="tr-TR" altLang="tr-TR" sz="2400" b="1" dirty="0" err="1"/>
              <a:t>Threshold</a:t>
            </a:r>
            <a:r>
              <a:rPr lang="tr-TR" altLang="tr-TR" sz="2400" b="1" dirty="0"/>
              <a:t>)</a:t>
            </a:r>
          </a:p>
          <a:p>
            <a:pPr lvl="4"/>
            <a:r>
              <a:rPr lang="tr-TR" altLang="tr-TR" sz="2400" b="1" dirty="0"/>
              <a:t>5. Tedirgin Edici Ses Yüksekliği (UCL- </a:t>
            </a:r>
            <a:r>
              <a:rPr lang="tr-TR" altLang="tr-TR" sz="2400" b="1" dirty="0" err="1"/>
              <a:t>Uncomfortable</a:t>
            </a:r>
            <a:r>
              <a:rPr lang="tr-TR" altLang="tr-TR" sz="2400" b="1" dirty="0"/>
              <a:t> </a:t>
            </a:r>
            <a:r>
              <a:rPr lang="tr-TR" altLang="tr-TR" sz="2400" b="1" dirty="0" err="1"/>
              <a:t>Loudness</a:t>
            </a:r>
            <a:r>
              <a:rPr lang="tr-TR" altLang="tr-TR" sz="2400" b="1" dirty="0"/>
              <a:t>)</a:t>
            </a:r>
          </a:p>
          <a:p>
            <a:pPr lvl="4"/>
            <a:r>
              <a:rPr lang="tr-TR" altLang="tr-TR" sz="2400" b="1" dirty="0"/>
              <a:t>6. Orta Kulak Basıncı (OKB)</a:t>
            </a:r>
          </a:p>
          <a:p>
            <a:pPr lvl="4"/>
            <a:r>
              <a:rPr lang="tr-TR" altLang="tr-TR" sz="2400" b="1" dirty="0"/>
              <a:t>7. İpsi </a:t>
            </a:r>
            <a:r>
              <a:rPr lang="tr-TR" altLang="tr-TR" sz="2400" b="1" dirty="0" err="1"/>
              <a:t>lateral</a:t>
            </a:r>
            <a:r>
              <a:rPr lang="tr-TR" altLang="tr-TR" sz="2400" b="1" dirty="0"/>
              <a:t> refleks (ILR)</a:t>
            </a:r>
          </a:p>
          <a:p>
            <a:endParaRPr lang="tr-TR" altLang="tr-TR" sz="3600" b="1" dirty="0"/>
          </a:p>
          <a:p>
            <a:endParaRPr lang="tr-TR" altLang="tr-TR" sz="3600" b="1" dirty="0"/>
          </a:p>
          <a:p>
            <a:endParaRPr lang="tr-TR" altLang="tr-TR" sz="3600" b="1" dirty="0"/>
          </a:p>
          <a:p>
            <a:endParaRPr lang="tr-TR" altLang="tr-TR" sz="36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 y="17060"/>
            <a:ext cx="9902825" cy="1435147"/>
          </a:xfrm>
          <a:prstGeom prst="rect">
            <a:avLst/>
          </a:prstGeom>
        </p:spPr>
      </p:pic>
    </p:spTree>
    <p:extLst>
      <p:ext uri="{BB962C8B-B14F-4D97-AF65-F5344CB8AC3E}">
        <p14:creationId xmlns:p14="http://schemas.microsoft.com/office/powerpoint/2010/main" val="2206512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919162" y="1447800"/>
            <a:ext cx="8229600" cy="1143000"/>
          </a:xfrm>
        </p:spPr>
        <p:txBody>
          <a:bodyPr/>
          <a:lstStyle/>
          <a:p>
            <a:pPr algn="l"/>
            <a:r>
              <a:rPr lang="tr-TR" altLang="tr-TR" sz="3600" b="1" dirty="0"/>
              <a:t>KABUL EDİLEMEZ ÖLÇÜM</a:t>
            </a:r>
          </a:p>
        </p:txBody>
      </p:sp>
      <p:sp>
        <p:nvSpPr>
          <p:cNvPr id="172035" name="Rectangle 3"/>
          <p:cNvSpPr>
            <a:spLocks noGrp="1" noChangeArrowheads="1"/>
          </p:cNvSpPr>
          <p:nvPr>
            <p:ph type="body" idx="1"/>
          </p:nvPr>
        </p:nvSpPr>
        <p:spPr>
          <a:xfrm>
            <a:off x="455612" y="3227387"/>
            <a:ext cx="8229600" cy="3097213"/>
          </a:xfrm>
        </p:spPr>
        <p:txBody>
          <a:bodyPr>
            <a:normAutofit/>
          </a:bodyPr>
          <a:lstStyle/>
          <a:p>
            <a:pPr lvl="4">
              <a:buFont typeface="Monotype Sorts" pitchFamily="2" charset="2"/>
              <a:buNone/>
            </a:pPr>
            <a:r>
              <a:rPr lang="tr-TR" altLang="tr-TR" sz="2800" b="1" dirty="0"/>
              <a:t>1. Standartlara uygun olmayan test odası</a:t>
            </a:r>
          </a:p>
          <a:p>
            <a:pPr lvl="4">
              <a:buFont typeface="Monotype Sorts" pitchFamily="2" charset="2"/>
              <a:buNone/>
            </a:pPr>
            <a:r>
              <a:rPr lang="tr-TR" altLang="tr-TR" sz="2800" b="1" dirty="0"/>
              <a:t>2. Hava yolu işitme eşikleri (125-4000 Hz)</a:t>
            </a:r>
          </a:p>
          <a:p>
            <a:pPr lvl="4">
              <a:buFont typeface="Monotype Sorts" pitchFamily="2" charset="2"/>
              <a:buNone/>
            </a:pPr>
            <a:r>
              <a:rPr lang="tr-TR" altLang="tr-TR" sz="2800" b="1" dirty="0"/>
              <a:t>3. Orta Kulak Basıncı (OKB)</a:t>
            </a:r>
          </a:p>
          <a:p>
            <a:pPr>
              <a:buFont typeface="Monotype Sorts" pitchFamily="2" charset="2"/>
              <a:buNone/>
            </a:pPr>
            <a:endParaRPr lang="tr-TR" altLang="tr-TR" sz="4000" b="1" dirty="0"/>
          </a:p>
          <a:p>
            <a:pPr>
              <a:buFont typeface="Monotype Sorts" pitchFamily="2" charset="2"/>
              <a:buNone/>
            </a:pPr>
            <a:endParaRPr lang="tr-TR" altLang="tr-TR" sz="4000" b="1" dirty="0"/>
          </a:p>
          <a:p>
            <a:pPr>
              <a:buFont typeface="Monotype Sorts" pitchFamily="2" charset="2"/>
              <a:buNone/>
            </a:pPr>
            <a:endParaRPr lang="tr-TR" altLang="tr-TR" sz="40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1949602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266305"/>
            <a:ext cx="9902825" cy="550156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3946587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2493962" y="15954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2" y="1464354"/>
            <a:ext cx="7383779" cy="53936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3190389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184399" y="1276350"/>
            <a:ext cx="5534025" cy="55816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3250801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Hacettepe\Desktop\odyoloji\tymp.jpg"/>
          <p:cNvPicPr>
            <a:picLocks noChangeAspect="1" noChangeArrowheads="1"/>
          </p:cNvPicPr>
          <p:nvPr/>
        </p:nvPicPr>
        <p:blipFill>
          <a:blip r:embed="rId2">
            <a:lum bright="-60000" contrast="42000"/>
            <a:extLst>
              <a:ext uri="{28A0092B-C50C-407E-A947-70E740481C1C}">
                <a14:useLocalDpi xmlns:a14="http://schemas.microsoft.com/office/drawing/2010/main" val="0"/>
              </a:ext>
            </a:extLst>
          </a:blip>
          <a:srcRect/>
          <a:stretch>
            <a:fillRect/>
          </a:stretch>
        </p:blipFill>
        <p:spPr bwMode="auto">
          <a:xfrm>
            <a:off x="3579812" y="1464354"/>
            <a:ext cx="2980239" cy="53936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1957178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Hacettepe\Desktop\odyoloji\refl.jpg"/>
          <p:cNvPicPr>
            <a:picLocks noChangeAspect="1" noChangeArrowheads="1"/>
          </p:cNvPicPr>
          <p:nvPr/>
        </p:nvPicPr>
        <p:blipFill>
          <a:blip r:embed="rId2">
            <a:lum bright="-48000" contrast="24000"/>
            <a:extLst>
              <a:ext uri="{28A0092B-C50C-407E-A947-70E740481C1C}">
                <a14:useLocalDpi xmlns:a14="http://schemas.microsoft.com/office/drawing/2010/main" val="0"/>
              </a:ext>
            </a:extLst>
          </a:blip>
          <a:srcRect/>
          <a:stretch>
            <a:fillRect/>
          </a:stretch>
        </p:blipFill>
        <p:spPr bwMode="auto">
          <a:xfrm>
            <a:off x="3143249" y="1515140"/>
            <a:ext cx="3616325" cy="53428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998744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Hacettepe\Desktop\odyoloji\TEOAE.jpg"/>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408112" y="1493561"/>
            <a:ext cx="7086600" cy="5316181"/>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ChangeArrowheads="1"/>
          </p:cNvSpPr>
          <p:nvPr/>
        </p:nvSpPr>
        <p:spPr bwMode="auto">
          <a:xfrm>
            <a:off x="1827212" y="0"/>
            <a:ext cx="6096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284950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412" y="2033139"/>
            <a:ext cx="9144000" cy="4443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6031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3579812" y="2424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1468903"/>
            <a:ext cx="71628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4289365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extLst>
              <p:ext uri="{D42A27DB-BD31-4B8C-83A1-F6EECF244321}">
                <p14:modId xmlns:p14="http://schemas.microsoft.com/office/powerpoint/2010/main" val="2359406429"/>
              </p:ext>
            </p:extLst>
          </p:nvPr>
        </p:nvGraphicFramePr>
        <p:xfrm>
          <a:off x="1408112" y="1446371"/>
          <a:ext cx="7086600" cy="5375235"/>
        </p:xfrm>
        <a:graphic>
          <a:graphicData uri="http://schemas.openxmlformats.org/presentationml/2006/ole">
            <mc:AlternateContent xmlns:mc="http://schemas.openxmlformats.org/markup-compatibility/2006">
              <mc:Choice xmlns:v="urn:schemas-microsoft-com:vml" Requires="v">
                <p:oleObj spid="_x0000_s1039" name="Bit Eşlem Resmi" r:id="rId3" imgW="9752381" imgH="7314286" progId="Paint.Picture">
                  <p:embed/>
                </p:oleObj>
              </mc:Choice>
              <mc:Fallback>
                <p:oleObj name="Bit Eşlem Resmi" r:id="rId3" imgW="9752381" imgH="7314286" progId="Paint.Picture">
                  <p:embed/>
                  <p:pic>
                    <p:nvPicPr>
                      <p:cNvPr id="21506" name="Object 2"/>
                      <p:cNvPicPr>
                        <a:picLocks noChangeAspect="1" noChangeArrowheads="1"/>
                      </p:cNvPicPr>
                      <p:nvPr/>
                    </p:nvPicPr>
                    <p:blipFill>
                      <a:blip r:embed="rId4">
                        <a:lum bright="-6000" contrast="30000"/>
                        <a:extLst>
                          <a:ext uri="{28A0092B-C50C-407E-A947-70E740481C1C}">
                            <a14:useLocalDpi xmlns:a14="http://schemas.microsoft.com/office/drawing/2010/main" val="0"/>
                          </a:ext>
                        </a:extLst>
                      </a:blip>
                      <a:srcRect/>
                      <a:stretch>
                        <a:fillRect/>
                      </a:stretch>
                    </p:blipFill>
                    <p:spPr bwMode="auto">
                      <a:xfrm>
                        <a:off x="1408112" y="1446371"/>
                        <a:ext cx="7086600" cy="5375235"/>
                      </a:xfrm>
                      <a:prstGeom prst="rect">
                        <a:avLst/>
                      </a:prstGeom>
                      <a:noFill/>
                      <a:ln>
                        <a:noFill/>
                      </a:ln>
                      <a:extLst/>
                    </p:spPr>
                  </p:pic>
                </p:oleObj>
              </mc:Fallback>
            </mc:AlternateContent>
          </a:graphicData>
        </a:graphic>
      </p:graphicFrame>
      <p:pic>
        <p:nvPicPr>
          <p:cNvPr id="3"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1969067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3570287" y="25193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530" name="Picture 2"/>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522412" y="1526496"/>
            <a:ext cx="7108672" cy="53315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2944168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2108200" y="17954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554" name="Picture 2"/>
          <p:cNvPicPr>
            <a:picLocks noChangeAspect="1" noChangeArrowheads="1"/>
          </p:cNvPicPr>
          <p:nvPr/>
        </p:nvPicPr>
        <p:blipFill>
          <a:blip r:embed="rId2" cstate="print">
            <a:lum bright="-90000" contrast="90000"/>
            <a:extLst>
              <a:ext uri="{28A0092B-C50C-407E-A947-70E740481C1C}">
                <a14:useLocalDpi xmlns:a14="http://schemas.microsoft.com/office/drawing/2010/main" val="0"/>
              </a:ext>
            </a:extLst>
          </a:blip>
          <a:srcRect/>
          <a:stretch>
            <a:fillRect/>
          </a:stretch>
        </p:blipFill>
        <p:spPr bwMode="auto">
          <a:xfrm>
            <a:off x="1598612" y="1722438"/>
            <a:ext cx="7086600" cy="4070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1896149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95141" y="1524000"/>
            <a:ext cx="8912543" cy="1143000"/>
          </a:xfrm>
        </p:spPr>
        <p:txBody>
          <a:bodyPr/>
          <a:lstStyle/>
          <a:p>
            <a:r>
              <a:rPr lang="tr-TR" altLang="tr-TR" b="1" dirty="0"/>
              <a:t>İŞİTME TAKİBİ</a:t>
            </a:r>
            <a:endParaRPr lang="en-US" altLang="tr-TR" b="1" dirty="0"/>
          </a:p>
        </p:txBody>
      </p:sp>
      <p:sp>
        <p:nvSpPr>
          <p:cNvPr id="30723" name="Rectangle 3"/>
          <p:cNvSpPr>
            <a:spLocks noGrp="1" noChangeArrowheads="1"/>
          </p:cNvSpPr>
          <p:nvPr>
            <p:ph type="body" idx="1"/>
          </p:nvPr>
        </p:nvSpPr>
        <p:spPr>
          <a:xfrm>
            <a:off x="1674812" y="2819400"/>
            <a:ext cx="7391400" cy="3352800"/>
          </a:xfrm>
        </p:spPr>
        <p:txBody>
          <a:bodyPr/>
          <a:lstStyle/>
          <a:p>
            <a:r>
              <a:rPr lang="tr-TR" altLang="tr-TR" sz="2400" b="1" dirty="0">
                <a:solidFill>
                  <a:srgbClr val="C00000"/>
                </a:solidFill>
              </a:rPr>
              <a:t>İŞ YERİNDE DÜZENLİ GÜRÜLTÜ ÖLÇÜMÜ</a:t>
            </a:r>
          </a:p>
          <a:p>
            <a:r>
              <a:rPr lang="tr-TR" altLang="tr-TR" sz="2400" b="1" dirty="0">
                <a:solidFill>
                  <a:srgbClr val="C00000"/>
                </a:solidFill>
              </a:rPr>
              <a:t>BİLGİLENDİRME</a:t>
            </a:r>
          </a:p>
          <a:p>
            <a:r>
              <a:rPr lang="tr-TR" altLang="tr-TR" sz="2400" b="1" dirty="0">
                <a:solidFill>
                  <a:srgbClr val="C00000"/>
                </a:solidFill>
              </a:rPr>
              <a:t>YÖNLENDİRME</a:t>
            </a:r>
            <a:endParaRPr lang="en-US" altLang="tr-TR" sz="2400" b="1" dirty="0">
              <a:solidFill>
                <a:srgbClr val="C00000"/>
              </a:solidFill>
            </a:endParaRPr>
          </a:p>
          <a:p>
            <a:r>
              <a:rPr lang="tr-TR" altLang="tr-TR" sz="2400" b="1" dirty="0">
                <a:solidFill>
                  <a:srgbClr val="C00000"/>
                </a:solidFill>
              </a:rPr>
              <a:t>DÜZENLİ KULAK BURUN BOĞAZ KONTROLÜ</a:t>
            </a:r>
          </a:p>
          <a:p>
            <a:r>
              <a:rPr lang="tr-TR" altLang="tr-TR" sz="2400" b="1" dirty="0">
                <a:solidFill>
                  <a:srgbClr val="C00000"/>
                </a:solidFill>
              </a:rPr>
              <a:t>DÜZENLİ ODYOLOJİK DEĞERLENDİRME</a:t>
            </a:r>
          </a:p>
          <a:p>
            <a:r>
              <a:rPr lang="tr-TR" altLang="tr-TR" sz="2400" b="1" dirty="0">
                <a:solidFill>
                  <a:srgbClr val="C00000"/>
                </a:solidFill>
              </a:rPr>
              <a:t>BİLGİLENDİRME</a:t>
            </a:r>
          </a:p>
          <a:p>
            <a:r>
              <a:rPr lang="tr-TR" altLang="tr-TR" sz="2400" b="1" dirty="0">
                <a:solidFill>
                  <a:srgbClr val="C00000"/>
                </a:solidFill>
              </a:rPr>
              <a:t>YÖNLENDİRME</a:t>
            </a:r>
            <a:endParaRPr lang="en-US" altLang="tr-TR" sz="2400" b="1" dirty="0">
              <a:solidFill>
                <a:srgbClr val="C00000"/>
              </a:solidFill>
            </a:endParaRPr>
          </a:p>
          <a:p>
            <a:endParaRPr lang="tr-TR" altLang="tr-TR" sz="2400" b="1" dirty="0">
              <a:solidFill>
                <a:srgbClr val="C00000"/>
              </a:solidFill>
            </a:endParaRPr>
          </a:p>
          <a:p>
            <a:endParaRPr lang="tr-TR" altLang="tr-TR" sz="2400" b="1" dirty="0">
              <a:solidFill>
                <a:srgbClr val="C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3529616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98612" y="1371600"/>
            <a:ext cx="7086600" cy="1447800"/>
          </a:xfrm>
        </p:spPr>
        <p:txBody>
          <a:bodyPr/>
          <a:lstStyle/>
          <a:p>
            <a:r>
              <a:rPr lang="tr-TR" altLang="tr-TR" sz="2400" b="1" dirty="0">
                <a:solidFill>
                  <a:srgbClr val="C00000"/>
                </a:solidFill>
              </a:rPr>
              <a:t>İŞ YERİNDE DÜZENLİ GÜRÜLTÜ ÖLÇÜMÜ</a:t>
            </a:r>
            <a:endParaRPr lang="en-US" altLang="tr-TR" sz="2400" b="1" dirty="0">
              <a:solidFill>
                <a:srgbClr val="C00000"/>
              </a:solidFill>
            </a:endParaRPr>
          </a:p>
        </p:txBody>
      </p:sp>
      <p:sp>
        <p:nvSpPr>
          <p:cNvPr id="32771" name="Rectangle 3"/>
          <p:cNvSpPr>
            <a:spLocks noGrp="1" noChangeArrowheads="1"/>
          </p:cNvSpPr>
          <p:nvPr>
            <p:ph type="body" idx="1"/>
          </p:nvPr>
        </p:nvSpPr>
        <p:spPr>
          <a:xfrm>
            <a:off x="1370012" y="2819400"/>
            <a:ext cx="7696200" cy="3352800"/>
          </a:xfrm>
        </p:spPr>
        <p:txBody>
          <a:bodyPr>
            <a:normAutofit fontScale="92500" lnSpcReduction="10000"/>
          </a:bodyPr>
          <a:lstStyle/>
          <a:p>
            <a:pPr>
              <a:lnSpc>
                <a:spcPct val="90000"/>
              </a:lnSpc>
              <a:spcBef>
                <a:spcPct val="35000"/>
              </a:spcBef>
              <a:spcAft>
                <a:spcPct val="100000"/>
              </a:spcAft>
            </a:pPr>
            <a:r>
              <a:rPr lang="tr-TR" altLang="tr-TR" sz="1800" b="1"/>
              <a:t>GENEL GÜRÜLTÜ YAPISININ BELİRLENMESİ</a:t>
            </a:r>
          </a:p>
          <a:p>
            <a:pPr>
              <a:lnSpc>
                <a:spcPct val="90000"/>
              </a:lnSpc>
              <a:spcBef>
                <a:spcPct val="35000"/>
              </a:spcBef>
              <a:spcAft>
                <a:spcPct val="100000"/>
              </a:spcAft>
            </a:pPr>
            <a:r>
              <a:rPr lang="tr-TR" altLang="tr-TR" sz="1800" b="1"/>
              <a:t>GÜRÜLTÜ ŞİDDETİNİN FAZLA OLDUĞU BÖLGELERİN GÜRÜLTÜ HARİTASININ ÇIKARILMASI</a:t>
            </a:r>
          </a:p>
          <a:p>
            <a:pPr>
              <a:lnSpc>
                <a:spcPct val="90000"/>
              </a:lnSpc>
              <a:spcBef>
                <a:spcPct val="35000"/>
              </a:spcBef>
              <a:spcAft>
                <a:spcPct val="100000"/>
              </a:spcAft>
            </a:pPr>
            <a:r>
              <a:rPr lang="tr-TR" altLang="tr-TR" sz="1800" b="1"/>
              <a:t>RİSK OLUŞTURAN ARAÇLARIN NEDEN OLDUĞU GÜRÜLTÜNÜN FREKANS ANALİZİNİN YAPILMASI</a:t>
            </a:r>
          </a:p>
          <a:p>
            <a:pPr>
              <a:lnSpc>
                <a:spcPct val="90000"/>
              </a:lnSpc>
              <a:spcBef>
                <a:spcPct val="35000"/>
              </a:spcBef>
              <a:spcAft>
                <a:spcPct val="100000"/>
              </a:spcAft>
            </a:pPr>
            <a:r>
              <a:rPr lang="tr-TR" altLang="tr-TR" sz="1800" b="1"/>
              <a:t>RİSK GRUBUNDA BULUNAN İŞÇİLERİN BELİRLENMESİ</a:t>
            </a:r>
          </a:p>
          <a:p>
            <a:pPr>
              <a:lnSpc>
                <a:spcPct val="90000"/>
              </a:lnSpc>
              <a:spcBef>
                <a:spcPct val="35000"/>
              </a:spcBef>
              <a:spcAft>
                <a:spcPct val="100000"/>
              </a:spcAft>
            </a:pPr>
            <a:r>
              <a:rPr lang="tr-TR" altLang="tr-TR" sz="1800" b="1"/>
              <a:t>BİREYSEL KORUYUCULARIN ÖZELLİKLERİNİN BELİRLENMESİ</a:t>
            </a:r>
          </a:p>
          <a:p>
            <a:pPr>
              <a:lnSpc>
                <a:spcPct val="90000"/>
              </a:lnSpc>
              <a:spcBef>
                <a:spcPct val="35000"/>
              </a:spcBef>
              <a:spcAft>
                <a:spcPct val="100000"/>
              </a:spcAft>
            </a:pPr>
            <a:endParaRPr lang="en-US" altLang="tr-TR" sz="1800" b="1"/>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33178083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95141" y="1752600"/>
            <a:ext cx="8912543" cy="1143000"/>
          </a:xfrm>
        </p:spPr>
        <p:txBody>
          <a:bodyPr>
            <a:normAutofit fontScale="90000"/>
          </a:bodyPr>
          <a:lstStyle/>
          <a:p>
            <a:r>
              <a:rPr lang="tr-TR" altLang="tr-TR" sz="3600" b="1" dirty="0">
                <a:solidFill>
                  <a:srgbClr val="C00000"/>
                </a:solidFill>
              </a:rPr>
              <a:t>BİLGİLENDİRME</a:t>
            </a:r>
            <a:br>
              <a:rPr lang="tr-TR" altLang="tr-TR" sz="3600" b="1" dirty="0">
                <a:solidFill>
                  <a:srgbClr val="C00000"/>
                </a:solidFill>
              </a:rPr>
            </a:br>
            <a:endParaRPr lang="en-US" altLang="tr-TR" sz="3600" b="1" dirty="0">
              <a:solidFill>
                <a:srgbClr val="C00000"/>
              </a:solidFill>
            </a:endParaRPr>
          </a:p>
        </p:txBody>
      </p:sp>
      <p:sp>
        <p:nvSpPr>
          <p:cNvPr id="33795" name="Rectangle 3"/>
          <p:cNvSpPr>
            <a:spLocks noGrp="1" noChangeArrowheads="1"/>
          </p:cNvSpPr>
          <p:nvPr>
            <p:ph type="body" idx="1"/>
          </p:nvPr>
        </p:nvSpPr>
        <p:spPr>
          <a:xfrm>
            <a:off x="1674812" y="2438400"/>
            <a:ext cx="7467600" cy="4038600"/>
          </a:xfrm>
        </p:spPr>
        <p:txBody>
          <a:bodyPr/>
          <a:lstStyle/>
          <a:p>
            <a:r>
              <a:rPr lang="tr-TR" altLang="tr-TR" sz="2400" b="1" dirty="0"/>
              <a:t>İŞVERENİN BİLGİLENDİRİLMESİ</a:t>
            </a:r>
          </a:p>
          <a:p>
            <a:pPr lvl="2"/>
            <a:r>
              <a:rPr lang="tr-TR" altLang="tr-TR" sz="1800" b="1" dirty="0">
                <a:solidFill>
                  <a:srgbClr val="C00000"/>
                </a:solidFill>
              </a:rPr>
              <a:t>İŞYERİ GÜRÜLTÜSÜNÜN DÜZEYİ</a:t>
            </a:r>
          </a:p>
          <a:p>
            <a:pPr lvl="2"/>
            <a:r>
              <a:rPr lang="tr-TR" altLang="tr-TR" sz="1800" b="1" dirty="0">
                <a:solidFill>
                  <a:srgbClr val="C00000"/>
                </a:solidFill>
              </a:rPr>
              <a:t>RİSK OLUŞTURAN BÖLGELER</a:t>
            </a:r>
          </a:p>
          <a:p>
            <a:pPr lvl="2"/>
            <a:r>
              <a:rPr lang="tr-TR" altLang="tr-TR" sz="1800" b="1" dirty="0">
                <a:solidFill>
                  <a:srgbClr val="C00000"/>
                </a:solidFill>
              </a:rPr>
              <a:t>GÜRÜLTÜNÜN KAYNAĞINDAN KONTROLÜ</a:t>
            </a:r>
          </a:p>
          <a:p>
            <a:pPr lvl="2"/>
            <a:r>
              <a:rPr lang="tr-TR" altLang="tr-TR" sz="1800" b="1" dirty="0">
                <a:solidFill>
                  <a:srgbClr val="C00000"/>
                </a:solidFill>
              </a:rPr>
              <a:t>UYGUN BİREYSEL KORUYUCULARIN SAĞLANMASI</a:t>
            </a:r>
          </a:p>
          <a:p>
            <a:pPr lvl="2">
              <a:buFont typeface="Wingdings" panose="05000000000000000000" pitchFamily="2" charset="2"/>
              <a:buNone/>
            </a:pPr>
            <a:endParaRPr lang="tr-TR" altLang="tr-TR" sz="1800" b="1" dirty="0">
              <a:solidFill>
                <a:srgbClr val="FF6BD8"/>
              </a:solidFill>
            </a:endParaRPr>
          </a:p>
          <a:p>
            <a:r>
              <a:rPr lang="tr-TR" altLang="tr-TR" sz="2400" b="1" dirty="0"/>
              <a:t>İŞÇİNİN BİLGİLENDİRİLMESİ</a:t>
            </a:r>
          </a:p>
          <a:p>
            <a:pPr lvl="2"/>
            <a:r>
              <a:rPr lang="tr-TR" altLang="tr-TR" sz="1800" b="1" dirty="0">
                <a:solidFill>
                  <a:srgbClr val="C00000"/>
                </a:solidFill>
              </a:rPr>
              <a:t>İŞİTME KAYBININ NEDEN OLACAĞI SORUNLAR</a:t>
            </a:r>
          </a:p>
          <a:p>
            <a:pPr lvl="2"/>
            <a:r>
              <a:rPr lang="tr-TR" altLang="tr-TR" sz="1800" b="1" dirty="0">
                <a:solidFill>
                  <a:srgbClr val="C00000"/>
                </a:solidFill>
              </a:rPr>
              <a:t>İŞYERİ GÜRÜLTÜSÜNÜN DÜZEYİ</a:t>
            </a:r>
          </a:p>
          <a:p>
            <a:pPr lvl="2"/>
            <a:r>
              <a:rPr lang="tr-TR" altLang="tr-TR" sz="1800" b="1" dirty="0">
                <a:solidFill>
                  <a:srgbClr val="C00000"/>
                </a:solidFill>
              </a:rPr>
              <a:t>RİSK OLUŞTURAN BÖLGELER</a:t>
            </a:r>
          </a:p>
          <a:p>
            <a:pPr lvl="2"/>
            <a:r>
              <a:rPr lang="tr-TR" altLang="tr-TR" sz="1800" b="1" dirty="0">
                <a:solidFill>
                  <a:srgbClr val="C00000"/>
                </a:solidFill>
              </a:rPr>
              <a:t>BİREYSEL KORUYUCULAR</a:t>
            </a:r>
            <a:endParaRPr lang="en-US" altLang="tr-TR" sz="1800" b="1" dirty="0">
              <a:solidFill>
                <a:srgbClr val="C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2214769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98612" y="1447800"/>
            <a:ext cx="7467600" cy="1447800"/>
          </a:xfrm>
        </p:spPr>
        <p:txBody>
          <a:bodyPr/>
          <a:lstStyle/>
          <a:p>
            <a:r>
              <a:rPr lang="tr-TR" altLang="tr-TR" sz="2800" b="1" dirty="0">
                <a:solidFill>
                  <a:srgbClr val="C00000"/>
                </a:solidFill>
              </a:rPr>
              <a:t>DÜZENLİ ODYOLOJİK DEĞERLENDİRME</a:t>
            </a:r>
            <a:endParaRPr lang="en-US" altLang="tr-TR" sz="2800" b="1" dirty="0">
              <a:solidFill>
                <a:srgbClr val="C00000"/>
              </a:solidFill>
            </a:endParaRPr>
          </a:p>
        </p:txBody>
      </p:sp>
      <p:sp>
        <p:nvSpPr>
          <p:cNvPr id="31747" name="Rectangle 3"/>
          <p:cNvSpPr>
            <a:spLocks noGrp="1" noChangeArrowheads="1"/>
          </p:cNvSpPr>
          <p:nvPr>
            <p:ph type="body" idx="1"/>
          </p:nvPr>
        </p:nvSpPr>
        <p:spPr>
          <a:xfrm>
            <a:off x="495141" y="2560637"/>
            <a:ext cx="8912543" cy="4525963"/>
          </a:xfrm>
        </p:spPr>
        <p:txBody>
          <a:bodyPr/>
          <a:lstStyle/>
          <a:p>
            <a:r>
              <a:rPr lang="tr-TR" altLang="tr-TR" dirty="0"/>
              <a:t>İŞE BAŞLANGIÇ TARİHİNDEN SONRA;</a:t>
            </a:r>
          </a:p>
          <a:p>
            <a:pPr lvl="1"/>
            <a:r>
              <a:rPr lang="tr-TR" altLang="tr-TR" dirty="0">
                <a:solidFill>
                  <a:schemeClr val="tx2"/>
                </a:solidFill>
              </a:rPr>
              <a:t>HER ALTI (6) AYDA BİR</a:t>
            </a:r>
          </a:p>
          <a:p>
            <a:pPr lvl="1"/>
            <a:r>
              <a:rPr lang="tr-TR" altLang="tr-TR" dirty="0">
                <a:solidFill>
                  <a:schemeClr val="tx2"/>
                </a:solidFill>
              </a:rPr>
              <a:t>İŞİTMESİNDE ETKİLENME OLURSA;</a:t>
            </a:r>
          </a:p>
          <a:p>
            <a:pPr lvl="2"/>
            <a:r>
              <a:rPr lang="tr-TR" altLang="tr-TR" dirty="0">
                <a:solidFill>
                  <a:srgbClr val="C00000"/>
                </a:solidFill>
              </a:rPr>
              <a:t>İŞ YERİNDEKİ KONUMUN DEĞİŞTİRİLMESİ</a:t>
            </a:r>
          </a:p>
          <a:p>
            <a:pPr lvl="2"/>
            <a:r>
              <a:rPr lang="tr-TR" altLang="tr-TR" dirty="0">
                <a:solidFill>
                  <a:srgbClr val="C00000"/>
                </a:solidFill>
              </a:rPr>
              <a:t>ÜÇ (3) AYLIK İKİ (2) DEĞERLENDİRME</a:t>
            </a:r>
            <a:endParaRPr lang="en-US" altLang="tr-TR" dirty="0">
              <a:solidFill>
                <a:srgbClr val="C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1587262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495141" y="2941637"/>
            <a:ext cx="8912543" cy="4525963"/>
          </a:xfrm>
        </p:spPr>
        <p:txBody>
          <a:bodyPr/>
          <a:lstStyle/>
          <a:p>
            <a:r>
              <a:rPr lang="tr-TR" altLang="tr-TR" sz="2400" b="1" dirty="0"/>
              <a:t>SAF SES İŞİTME TESTLER</a:t>
            </a:r>
          </a:p>
          <a:p>
            <a:r>
              <a:rPr lang="tr-TR" altLang="tr-TR" sz="2400" b="1" dirty="0"/>
              <a:t>İMPEDANSMETRİK TESTLER</a:t>
            </a:r>
          </a:p>
          <a:p>
            <a:r>
              <a:rPr lang="tr-TR" altLang="tr-TR" sz="2400" b="1" dirty="0"/>
              <a:t>OTOAKUSTİK EMİSYON (DPOAE)</a:t>
            </a:r>
            <a:endParaRPr lang="en-US" altLang="tr-TR" sz="2400" b="1" dirty="0"/>
          </a:p>
        </p:txBody>
      </p:sp>
      <p:sp>
        <p:nvSpPr>
          <p:cNvPr id="34820" name="Rectangle 4"/>
          <p:cNvSpPr>
            <a:spLocks noGrp="1" noChangeArrowheads="1"/>
          </p:cNvSpPr>
          <p:nvPr>
            <p:ph type="title"/>
          </p:nvPr>
        </p:nvSpPr>
        <p:spPr>
          <a:xfrm>
            <a:off x="1598612" y="1752600"/>
            <a:ext cx="7467600" cy="1447800"/>
          </a:xfrm>
          <a:noFill/>
          <a:ln/>
        </p:spPr>
        <p:txBody>
          <a:bodyPr/>
          <a:lstStyle/>
          <a:p>
            <a:r>
              <a:rPr lang="tr-TR" altLang="tr-TR" sz="2800" b="1" dirty="0">
                <a:solidFill>
                  <a:srgbClr val="C00000"/>
                </a:solidFill>
              </a:rPr>
              <a:t>DÜZENLİ ODYOLOJİK DEĞERLENDİRME</a:t>
            </a:r>
            <a:endParaRPr lang="en-US" altLang="tr-TR" sz="2800" b="1" dirty="0">
              <a:solidFill>
                <a:srgbClr val="C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1919106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pic>
        <p:nvPicPr>
          <p:cNvPr id="2" name="Resim 1"/>
          <p:cNvPicPr>
            <a:picLocks noChangeAspect="1"/>
          </p:cNvPicPr>
          <p:nvPr/>
        </p:nvPicPr>
        <p:blipFill>
          <a:blip r:embed="rId3"/>
          <a:stretch>
            <a:fillRect/>
          </a:stretch>
        </p:blipFill>
        <p:spPr>
          <a:xfrm>
            <a:off x="2465387" y="1181100"/>
            <a:ext cx="5457825" cy="5676900"/>
          </a:xfrm>
          <a:prstGeom prst="rect">
            <a:avLst/>
          </a:prstGeom>
        </p:spPr>
      </p:pic>
      <p:grpSp>
        <p:nvGrpSpPr>
          <p:cNvPr id="35858" name="Group 18"/>
          <p:cNvGrpSpPr>
            <a:grpSpLocks/>
          </p:cNvGrpSpPr>
          <p:nvPr/>
        </p:nvGrpSpPr>
        <p:grpSpPr bwMode="auto">
          <a:xfrm>
            <a:off x="3122612" y="1676400"/>
            <a:ext cx="2514600" cy="533400"/>
            <a:chOff x="1728" y="1056"/>
            <a:chExt cx="1584" cy="336"/>
          </a:xfrm>
        </p:grpSpPr>
        <p:sp>
          <p:nvSpPr>
            <p:cNvPr id="35845" name="Oval 5"/>
            <p:cNvSpPr>
              <a:spLocks noChangeArrowheads="1"/>
            </p:cNvSpPr>
            <p:nvPr/>
          </p:nvSpPr>
          <p:spPr bwMode="auto">
            <a:xfrm>
              <a:off x="1728" y="1056"/>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46" name="Oval 6"/>
            <p:cNvSpPr>
              <a:spLocks noChangeArrowheads="1"/>
            </p:cNvSpPr>
            <p:nvPr/>
          </p:nvSpPr>
          <p:spPr bwMode="auto">
            <a:xfrm>
              <a:off x="2016" y="1056"/>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47" name="Oval 7"/>
            <p:cNvSpPr>
              <a:spLocks noChangeArrowheads="1"/>
            </p:cNvSpPr>
            <p:nvPr/>
          </p:nvSpPr>
          <p:spPr bwMode="auto">
            <a:xfrm>
              <a:off x="2352" y="1056"/>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48" name="Oval 8"/>
            <p:cNvSpPr>
              <a:spLocks noChangeArrowheads="1"/>
            </p:cNvSpPr>
            <p:nvPr/>
          </p:nvSpPr>
          <p:spPr bwMode="auto">
            <a:xfrm>
              <a:off x="2640" y="1056"/>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49" name="Oval 9"/>
            <p:cNvSpPr>
              <a:spLocks noChangeArrowheads="1"/>
            </p:cNvSpPr>
            <p:nvPr/>
          </p:nvSpPr>
          <p:spPr bwMode="auto">
            <a:xfrm>
              <a:off x="2880" y="1104"/>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50" name="Oval 10"/>
            <p:cNvSpPr>
              <a:spLocks noChangeArrowheads="1"/>
            </p:cNvSpPr>
            <p:nvPr/>
          </p:nvSpPr>
          <p:spPr bwMode="auto">
            <a:xfrm>
              <a:off x="3120" y="1296"/>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51" name="Oval 11"/>
            <p:cNvSpPr>
              <a:spLocks noChangeArrowheads="1"/>
            </p:cNvSpPr>
            <p:nvPr/>
          </p:nvSpPr>
          <p:spPr bwMode="auto">
            <a:xfrm>
              <a:off x="3264" y="1104"/>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52" name="Line 12"/>
            <p:cNvSpPr>
              <a:spLocks noChangeShapeType="1"/>
            </p:cNvSpPr>
            <p:nvPr/>
          </p:nvSpPr>
          <p:spPr bwMode="auto">
            <a:xfrm>
              <a:off x="1824" y="1104"/>
              <a:ext cx="192"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53" name="Line 13"/>
            <p:cNvSpPr>
              <a:spLocks noChangeShapeType="1"/>
            </p:cNvSpPr>
            <p:nvPr/>
          </p:nvSpPr>
          <p:spPr bwMode="auto">
            <a:xfrm>
              <a:off x="2112" y="1104"/>
              <a:ext cx="192"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54" name="Line 14"/>
            <p:cNvSpPr>
              <a:spLocks noChangeShapeType="1"/>
            </p:cNvSpPr>
            <p:nvPr/>
          </p:nvSpPr>
          <p:spPr bwMode="auto">
            <a:xfrm>
              <a:off x="2448" y="1104"/>
              <a:ext cx="144"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55" name="Line 15"/>
            <p:cNvSpPr>
              <a:spLocks noChangeShapeType="1"/>
            </p:cNvSpPr>
            <p:nvPr/>
          </p:nvSpPr>
          <p:spPr bwMode="auto">
            <a:xfrm>
              <a:off x="2736" y="1104"/>
              <a:ext cx="96" cy="4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56" name="Line 16"/>
            <p:cNvSpPr>
              <a:spLocks noChangeShapeType="1"/>
            </p:cNvSpPr>
            <p:nvPr/>
          </p:nvSpPr>
          <p:spPr bwMode="auto">
            <a:xfrm>
              <a:off x="2976" y="1200"/>
              <a:ext cx="96"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57" name="Line 17"/>
            <p:cNvSpPr>
              <a:spLocks noChangeShapeType="1"/>
            </p:cNvSpPr>
            <p:nvPr/>
          </p:nvSpPr>
          <p:spPr bwMode="auto">
            <a:xfrm flipV="1">
              <a:off x="3168" y="1200"/>
              <a:ext cx="96"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873" name="Group 33"/>
          <p:cNvGrpSpPr>
            <a:grpSpLocks/>
          </p:cNvGrpSpPr>
          <p:nvPr/>
        </p:nvGrpSpPr>
        <p:grpSpPr bwMode="auto">
          <a:xfrm>
            <a:off x="3122612" y="1676400"/>
            <a:ext cx="2590800" cy="685800"/>
            <a:chOff x="1728" y="1248"/>
            <a:chExt cx="1632" cy="432"/>
          </a:xfrm>
        </p:grpSpPr>
        <p:sp>
          <p:nvSpPr>
            <p:cNvPr id="35860" name="Oval 20"/>
            <p:cNvSpPr>
              <a:spLocks noChangeArrowheads="1"/>
            </p:cNvSpPr>
            <p:nvPr/>
          </p:nvSpPr>
          <p:spPr bwMode="auto">
            <a:xfrm>
              <a:off x="1728" y="1248"/>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61" name="Oval 21"/>
            <p:cNvSpPr>
              <a:spLocks noChangeArrowheads="1"/>
            </p:cNvSpPr>
            <p:nvPr/>
          </p:nvSpPr>
          <p:spPr bwMode="auto">
            <a:xfrm>
              <a:off x="2016" y="1248"/>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62" name="Oval 22"/>
            <p:cNvSpPr>
              <a:spLocks noChangeArrowheads="1"/>
            </p:cNvSpPr>
            <p:nvPr/>
          </p:nvSpPr>
          <p:spPr bwMode="auto">
            <a:xfrm>
              <a:off x="2352" y="1248"/>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63" name="Oval 23"/>
            <p:cNvSpPr>
              <a:spLocks noChangeArrowheads="1"/>
            </p:cNvSpPr>
            <p:nvPr/>
          </p:nvSpPr>
          <p:spPr bwMode="auto">
            <a:xfrm>
              <a:off x="2640" y="1248"/>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64" name="Oval 24"/>
            <p:cNvSpPr>
              <a:spLocks noChangeArrowheads="1"/>
            </p:cNvSpPr>
            <p:nvPr/>
          </p:nvSpPr>
          <p:spPr bwMode="auto">
            <a:xfrm>
              <a:off x="2880" y="1392"/>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65" name="Oval 25"/>
            <p:cNvSpPr>
              <a:spLocks noChangeArrowheads="1"/>
            </p:cNvSpPr>
            <p:nvPr/>
          </p:nvSpPr>
          <p:spPr bwMode="auto">
            <a:xfrm>
              <a:off x="3120" y="1584"/>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66" name="Oval 26"/>
            <p:cNvSpPr>
              <a:spLocks noChangeArrowheads="1"/>
            </p:cNvSpPr>
            <p:nvPr/>
          </p:nvSpPr>
          <p:spPr bwMode="auto">
            <a:xfrm>
              <a:off x="3312" y="1344"/>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67" name="Line 27"/>
            <p:cNvSpPr>
              <a:spLocks noChangeShapeType="1"/>
            </p:cNvSpPr>
            <p:nvPr/>
          </p:nvSpPr>
          <p:spPr bwMode="auto">
            <a:xfrm>
              <a:off x="1824" y="1296"/>
              <a:ext cx="192"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68" name="Line 28"/>
            <p:cNvSpPr>
              <a:spLocks noChangeShapeType="1"/>
            </p:cNvSpPr>
            <p:nvPr/>
          </p:nvSpPr>
          <p:spPr bwMode="auto">
            <a:xfrm>
              <a:off x="2112" y="1296"/>
              <a:ext cx="192"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69" name="Line 29"/>
            <p:cNvSpPr>
              <a:spLocks noChangeShapeType="1"/>
            </p:cNvSpPr>
            <p:nvPr/>
          </p:nvSpPr>
          <p:spPr bwMode="auto">
            <a:xfrm>
              <a:off x="2448" y="1296"/>
              <a:ext cx="144"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70" name="Line 30"/>
            <p:cNvSpPr>
              <a:spLocks noChangeShapeType="1"/>
            </p:cNvSpPr>
            <p:nvPr/>
          </p:nvSpPr>
          <p:spPr bwMode="auto">
            <a:xfrm>
              <a:off x="2736" y="1296"/>
              <a:ext cx="96" cy="4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71" name="Line 31"/>
            <p:cNvSpPr>
              <a:spLocks noChangeShapeType="1"/>
            </p:cNvSpPr>
            <p:nvPr/>
          </p:nvSpPr>
          <p:spPr bwMode="auto">
            <a:xfrm>
              <a:off x="2976" y="1488"/>
              <a:ext cx="96"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72" name="Line 32"/>
            <p:cNvSpPr>
              <a:spLocks noChangeShapeType="1"/>
            </p:cNvSpPr>
            <p:nvPr/>
          </p:nvSpPr>
          <p:spPr bwMode="auto">
            <a:xfrm flipV="1">
              <a:off x="3216" y="1488"/>
              <a:ext cx="48" cy="9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888" name="Group 48"/>
          <p:cNvGrpSpPr>
            <a:grpSpLocks/>
          </p:cNvGrpSpPr>
          <p:nvPr/>
        </p:nvGrpSpPr>
        <p:grpSpPr bwMode="auto">
          <a:xfrm>
            <a:off x="3122612" y="1676400"/>
            <a:ext cx="2514600" cy="685800"/>
            <a:chOff x="1776" y="1392"/>
            <a:chExt cx="1584" cy="432"/>
          </a:xfrm>
        </p:grpSpPr>
        <p:sp>
          <p:nvSpPr>
            <p:cNvPr id="35875" name="Oval 35"/>
            <p:cNvSpPr>
              <a:spLocks noChangeArrowheads="1"/>
            </p:cNvSpPr>
            <p:nvPr/>
          </p:nvSpPr>
          <p:spPr bwMode="auto">
            <a:xfrm>
              <a:off x="1776" y="1392"/>
              <a:ext cx="48" cy="96"/>
            </a:xfrm>
            <a:prstGeom prst="ellipse">
              <a:avLst/>
            </a:prstGeom>
            <a:solidFill>
              <a:srgbClr val="FF5B5B"/>
            </a:solidFill>
            <a:ln w="9525">
              <a:solidFill>
                <a:srgbClr val="FF5B5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76" name="Oval 36"/>
            <p:cNvSpPr>
              <a:spLocks noChangeArrowheads="1"/>
            </p:cNvSpPr>
            <p:nvPr/>
          </p:nvSpPr>
          <p:spPr bwMode="auto">
            <a:xfrm>
              <a:off x="2064" y="1392"/>
              <a:ext cx="48" cy="96"/>
            </a:xfrm>
            <a:prstGeom prst="ellipse">
              <a:avLst/>
            </a:prstGeom>
            <a:solidFill>
              <a:srgbClr val="FF5B5B"/>
            </a:solidFill>
            <a:ln w="9525">
              <a:solidFill>
                <a:srgbClr val="FF5B5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77" name="Oval 37"/>
            <p:cNvSpPr>
              <a:spLocks noChangeArrowheads="1"/>
            </p:cNvSpPr>
            <p:nvPr/>
          </p:nvSpPr>
          <p:spPr bwMode="auto">
            <a:xfrm>
              <a:off x="2400" y="1392"/>
              <a:ext cx="48" cy="96"/>
            </a:xfrm>
            <a:prstGeom prst="ellipse">
              <a:avLst/>
            </a:prstGeom>
            <a:solidFill>
              <a:srgbClr val="FF5B5B"/>
            </a:solidFill>
            <a:ln w="9525">
              <a:solidFill>
                <a:srgbClr val="FF5B5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78" name="Oval 38"/>
            <p:cNvSpPr>
              <a:spLocks noChangeArrowheads="1"/>
            </p:cNvSpPr>
            <p:nvPr/>
          </p:nvSpPr>
          <p:spPr bwMode="auto">
            <a:xfrm>
              <a:off x="2688" y="1488"/>
              <a:ext cx="48" cy="96"/>
            </a:xfrm>
            <a:prstGeom prst="ellipse">
              <a:avLst/>
            </a:prstGeom>
            <a:solidFill>
              <a:srgbClr val="FF5B5B"/>
            </a:solidFill>
            <a:ln w="9525">
              <a:solidFill>
                <a:srgbClr val="FF5B5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79" name="Oval 39"/>
            <p:cNvSpPr>
              <a:spLocks noChangeArrowheads="1"/>
            </p:cNvSpPr>
            <p:nvPr/>
          </p:nvSpPr>
          <p:spPr bwMode="auto">
            <a:xfrm>
              <a:off x="2928" y="1632"/>
              <a:ext cx="48" cy="96"/>
            </a:xfrm>
            <a:prstGeom prst="ellipse">
              <a:avLst/>
            </a:prstGeom>
            <a:solidFill>
              <a:srgbClr val="FF5B5B"/>
            </a:solidFill>
            <a:ln w="9525">
              <a:solidFill>
                <a:srgbClr val="FF5B5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80" name="Oval 40"/>
            <p:cNvSpPr>
              <a:spLocks noChangeArrowheads="1"/>
            </p:cNvSpPr>
            <p:nvPr/>
          </p:nvSpPr>
          <p:spPr bwMode="auto">
            <a:xfrm>
              <a:off x="3168" y="1728"/>
              <a:ext cx="48" cy="96"/>
            </a:xfrm>
            <a:prstGeom prst="ellipse">
              <a:avLst/>
            </a:prstGeom>
            <a:solidFill>
              <a:srgbClr val="FF5B5B"/>
            </a:solidFill>
            <a:ln w="9525">
              <a:solidFill>
                <a:srgbClr val="FF5B5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81" name="Oval 41"/>
            <p:cNvSpPr>
              <a:spLocks noChangeArrowheads="1"/>
            </p:cNvSpPr>
            <p:nvPr/>
          </p:nvSpPr>
          <p:spPr bwMode="auto">
            <a:xfrm>
              <a:off x="3312" y="1680"/>
              <a:ext cx="48" cy="96"/>
            </a:xfrm>
            <a:prstGeom prst="ellipse">
              <a:avLst/>
            </a:prstGeom>
            <a:solidFill>
              <a:srgbClr val="FF5B5B"/>
            </a:solidFill>
            <a:ln w="9525">
              <a:solidFill>
                <a:srgbClr val="FF5B5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82" name="Line 42"/>
            <p:cNvSpPr>
              <a:spLocks noChangeShapeType="1"/>
            </p:cNvSpPr>
            <p:nvPr/>
          </p:nvSpPr>
          <p:spPr bwMode="auto">
            <a:xfrm>
              <a:off x="1872" y="1440"/>
              <a:ext cx="192" cy="0"/>
            </a:xfrm>
            <a:prstGeom prst="line">
              <a:avLst/>
            </a:prstGeom>
            <a:noFill/>
            <a:ln w="19050">
              <a:solidFill>
                <a:srgbClr val="FF5B5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83" name="Line 43"/>
            <p:cNvSpPr>
              <a:spLocks noChangeShapeType="1"/>
            </p:cNvSpPr>
            <p:nvPr/>
          </p:nvSpPr>
          <p:spPr bwMode="auto">
            <a:xfrm>
              <a:off x="2160" y="1440"/>
              <a:ext cx="192" cy="0"/>
            </a:xfrm>
            <a:prstGeom prst="line">
              <a:avLst/>
            </a:prstGeom>
            <a:noFill/>
            <a:ln w="19050">
              <a:solidFill>
                <a:srgbClr val="FF5B5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84" name="Line 44"/>
            <p:cNvSpPr>
              <a:spLocks noChangeShapeType="1"/>
            </p:cNvSpPr>
            <p:nvPr/>
          </p:nvSpPr>
          <p:spPr bwMode="auto">
            <a:xfrm>
              <a:off x="2496" y="1440"/>
              <a:ext cx="144" cy="96"/>
            </a:xfrm>
            <a:prstGeom prst="line">
              <a:avLst/>
            </a:prstGeom>
            <a:noFill/>
            <a:ln w="19050">
              <a:solidFill>
                <a:srgbClr val="FF5B5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85" name="Line 45"/>
            <p:cNvSpPr>
              <a:spLocks noChangeShapeType="1"/>
            </p:cNvSpPr>
            <p:nvPr/>
          </p:nvSpPr>
          <p:spPr bwMode="auto">
            <a:xfrm>
              <a:off x="2784" y="1584"/>
              <a:ext cx="96" cy="48"/>
            </a:xfrm>
            <a:prstGeom prst="line">
              <a:avLst/>
            </a:prstGeom>
            <a:noFill/>
            <a:ln w="19050">
              <a:solidFill>
                <a:srgbClr val="FF5B5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86" name="Line 46"/>
            <p:cNvSpPr>
              <a:spLocks noChangeShapeType="1"/>
            </p:cNvSpPr>
            <p:nvPr/>
          </p:nvSpPr>
          <p:spPr bwMode="auto">
            <a:xfrm>
              <a:off x="3024" y="1728"/>
              <a:ext cx="96" cy="48"/>
            </a:xfrm>
            <a:prstGeom prst="line">
              <a:avLst/>
            </a:prstGeom>
            <a:noFill/>
            <a:ln w="19050">
              <a:solidFill>
                <a:srgbClr val="FF5B5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87" name="Line 47"/>
            <p:cNvSpPr>
              <a:spLocks noChangeShapeType="1"/>
            </p:cNvSpPr>
            <p:nvPr/>
          </p:nvSpPr>
          <p:spPr bwMode="auto">
            <a:xfrm flipV="1">
              <a:off x="3216" y="1728"/>
              <a:ext cx="96" cy="48"/>
            </a:xfrm>
            <a:prstGeom prst="line">
              <a:avLst/>
            </a:prstGeom>
            <a:noFill/>
            <a:ln w="19050">
              <a:solidFill>
                <a:srgbClr val="FF5B5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903" name="Group 63"/>
          <p:cNvGrpSpPr>
            <a:grpSpLocks/>
          </p:cNvGrpSpPr>
          <p:nvPr/>
        </p:nvGrpSpPr>
        <p:grpSpPr bwMode="auto">
          <a:xfrm>
            <a:off x="3122612" y="1752600"/>
            <a:ext cx="2590800" cy="990600"/>
            <a:chOff x="1728" y="1776"/>
            <a:chExt cx="1632" cy="624"/>
          </a:xfrm>
        </p:grpSpPr>
        <p:sp>
          <p:nvSpPr>
            <p:cNvPr id="35890" name="Oval 50"/>
            <p:cNvSpPr>
              <a:spLocks noChangeArrowheads="1"/>
            </p:cNvSpPr>
            <p:nvPr/>
          </p:nvSpPr>
          <p:spPr bwMode="auto">
            <a:xfrm>
              <a:off x="1728" y="1776"/>
              <a:ext cx="48" cy="96"/>
            </a:xfrm>
            <a:prstGeom prst="ellipse">
              <a:avLst/>
            </a:prstGeom>
            <a:solidFill>
              <a:srgbClr val="FF6BD8"/>
            </a:solidFill>
            <a:ln w="9525">
              <a:solidFill>
                <a:srgbClr val="FF6BD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91" name="Oval 51"/>
            <p:cNvSpPr>
              <a:spLocks noChangeArrowheads="1"/>
            </p:cNvSpPr>
            <p:nvPr/>
          </p:nvSpPr>
          <p:spPr bwMode="auto">
            <a:xfrm>
              <a:off x="2016" y="1776"/>
              <a:ext cx="48" cy="96"/>
            </a:xfrm>
            <a:prstGeom prst="ellipse">
              <a:avLst/>
            </a:prstGeom>
            <a:solidFill>
              <a:srgbClr val="FF6BD8"/>
            </a:solidFill>
            <a:ln w="9525">
              <a:solidFill>
                <a:srgbClr val="FF6BD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92" name="Oval 52"/>
            <p:cNvSpPr>
              <a:spLocks noChangeArrowheads="1"/>
            </p:cNvSpPr>
            <p:nvPr/>
          </p:nvSpPr>
          <p:spPr bwMode="auto">
            <a:xfrm>
              <a:off x="2352" y="1872"/>
              <a:ext cx="48" cy="96"/>
            </a:xfrm>
            <a:prstGeom prst="ellipse">
              <a:avLst/>
            </a:prstGeom>
            <a:solidFill>
              <a:srgbClr val="FF6BD8"/>
            </a:solidFill>
            <a:ln w="9525">
              <a:solidFill>
                <a:srgbClr val="FF6BD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93" name="Oval 53"/>
            <p:cNvSpPr>
              <a:spLocks noChangeArrowheads="1"/>
            </p:cNvSpPr>
            <p:nvPr/>
          </p:nvSpPr>
          <p:spPr bwMode="auto">
            <a:xfrm>
              <a:off x="2640" y="1968"/>
              <a:ext cx="48" cy="96"/>
            </a:xfrm>
            <a:prstGeom prst="ellipse">
              <a:avLst/>
            </a:prstGeom>
            <a:solidFill>
              <a:srgbClr val="FF6BD8"/>
            </a:solidFill>
            <a:ln w="9525">
              <a:solidFill>
                <a:srgbClr val="FF6BD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94" name="Oval 54"/>
            <p:cNvSpPr>
              <a:spLocks noChangeArrowheads="1"/>
            </p:cNvSpPr>
            <p:nvPr/>
          </p:nvSpPr>
          <p:spPr bwMode="auto">
            <a:xfrm>
              <a:off x="2880" y="2112"/>
              <a:ext cx="48" cy="96"/>
            </a:xfrm>
            <a:prstGeom prst="ellipse">
              <a:avLst/>
            </a:prstGeom>
            <a:solidFill>
              <a:srgbClr val="FF6BD8"/>
            </a:solidFill>
            <a:ln w="9525">
              <a:solidFill>
                <a:srgbClr val="FF6BD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95" name="Oval 55"/>
            <p:cNvSpPr>
              <a:spLocks noChangeArrowheads="1"/>
            </p:cNvSpPr>
            <p:nvPr/>
          </p:nvSpPr>
          <p:spPr bwMode="auto">
            <a:xfrm>
              <a:off x="3120" y="2304"/>
              <a:ext cx="48" cy="96"/>
            </a:xfrm>
            <a:prstGeom prst="ellipse">
              <a:avLst/>
            </a:prstGeom>
            <a:solidFill>
              <a:srgbClr val="FF6BD8"/>
            </a:solidFill>
            <a:ln w="9525">
              <a:solidFill>
                <a:srgbClr val="FF6BD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96" name="Oval 56"/>
            <p:cNvSpPr>
              <a:spLocks noChangeArrowheads="1"/>
            </p:cNvSpPr>
            <p:nvPr/>
          </p:nvSpPr>
          <p:spPr bwMode="auto">
            <a:xfrm>
              <a:off x="3312" y="2304"/>
              <a:ext cx="48" cy="96"/>
            </a:xfrm>
            <a:prstGeom prst="ellipse">
              <a:avLst/>
            </a:prstGeom>
            <a:solidFill>
              <a:srgbClr val="FF6BD8"/>
            </a:solidFill>
            <a:ln w="9525">
              <a:solidFill>
                <a:srgbClr val="FF6BD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97" name="Line 57"/>
            <p:cNvSpPr>
              <a:spLocks noChangeShapeType="1"/>
            </p:cNvSpPr>
            <p:nvPr/>
          </p:nvSpPr>
          <p:spPr bwMode="auto">
            <a:xfrm>
              <a:off x="1824" y="1824"/>
              <a:ext cx="192" cy="0"/>
            </a:xfrm>
            <a:prstGeom prst="line">
              <a:avLst/>
            </a:prstGeom>
            <a:noFill/>
            <a:ln w="19050">
              <a:solidFill>
                <a:srgbClr val="FF6BD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98" name="Line 58"/>
            <p:cNvSpPr>
              <a:spLocks noChangeShapeType="1"/>
            </p:cNvSpPr>
            <p:nvPr/>
          </p:nvSpPr>
          <p:spPr bwMode="auto">
            <a:xfrm>
              <a:off x="2112" y="1824"/>
              <a:ext cx="192" cy="48"/>
            </a:xfrm>
            <a:prstGeom prst="line">
              <a:avLst/>
            </a:prstGeom>
            <a:noFill/>
            <a:ln w="19050">
              <a:solidFill>
                <a:srgbClr val="FF6BD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899" name="Line 59"/>
            <p:cNvSpPr>
              <a:spLocks noChangeShapeType="1"/>
            </p:cNvSpPr>
            <p:nvPr/>
          </p:nvSpPr>
          <p:spPr bwMode="auto">
            <a:xfrm>
              <a:off x="2448" y="1920"/>
              <a:ext cx="144" cy="48"/>
            </a:xfrm>
            <a:prstGeom prst="line">
              <a:avLst/>
            </a:prstGeom>
            <a:noFill/>
            <a:ln w="19050">
              <a:solidFill>
                <a:srgbClr val="FF6BD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00" name="Line 60"/>
            <p:cNvSpPr>
              <a:spLocks noChangeShapeType="1"/>
            </p:cNvSpPr>
            <p:nvPr/>
          </p:nvSpPr>
          <p:spPr bwMode="auto">
            <a:xfrm>
              <a:off x="2736" y="2064"/>
              <a:ext cx="96" cy="48"/>
            </a:xfrm>
            <a:prstGeom prst="line">
              <a:avLst/>
            </a:prstGeom>
            <a:noFill/>
            <a:ln w="19050">
              <a:solidFill>
                <a:srgbClr val="FF6BD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01" name="Line 61"/>
            <p:cNvSpPr>
              <a:spLocks noChangeShapeType="1"/>
            </p:cNvSpPr>
            <p:nvPr/>
          </p:nvSpPr>
          <p:spPr bwMode="auto">
            <a:xfrm>
              <a:off x="2976" y="2208"/>
              <a:ext cx="96" cy="96"/>
            </a:xfrm>
            <a:prstGeom prst="line">
              <a:avLst/>
            </a:prstGeom>
            <a:noFill/>
            <a:ln w="19050">
              <a:solidFill>
                <a:srgbClr val="FF6BD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02" name="Line 62"/>
            <p:cNvSpPr>
              <a:spLocks noChangeShapeType="1"/>
            </p:cNvSpPr>
            <p:nvPr/>
          </p:nvSpPr>
          <p:spPr bwMode="auto">
            <a:xfrm flipV="1">
              <a:off x="3216" y="2352"/>
              <a:ext cx="96" cy="0"/>
            </a:xfrm>
            <a:prstGeom prst="line">
              <a:avLst/>
            </a:prstGeom>
            <a:noFill/>
            <a:ln w="19050">
              <a:solidFill>
                <a:srgbClr val="FF6BD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918" name="Group 78"/>
          <p:cNvGrpSpPr>
            <a:grpSpLocks/>
          </p:cNvGrpSpPr>
          <p:nvPr/>
        </p:nvGrpSpPr>
        <p:grpSpPr bwMode="auto">
          <a:xfrm>
            <a:off x="3122612" y="1828800"/>
            <a:ext cx="2590800" cy="1143000"/>
            <a:chOff x="1728" y="1440"/>
            <a:chExt cx="1632" cy="720"/>
          </a:xfrm>
        </p:grpSpPr>
        <p:sp>
          <p:nvSpPr>
            <p:cNvPr id="35905" name="Oval 65"/>
            <p:cNvSpPr>
              <a:spLocks noChangeArrowheads="1"/>
            </p:cNvSpPr>
            <p:nvPr/>
          </p:nvSpPr>
          <p:spPr bwMode="auto">
            <a:xfrm>
              <a:off x="1728" y="1440"/>
              <a:ext cx="48" cy="96"/>
            </a:xfrm>
            <a:prstGeom prst="ellipse">
              <a:avLst/>
            </a:prstGeom>
            <a:solidFill>
              <a:srgbClr val="FF9999"/>
            </a:solidFill>
            <a:ln w="9525">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06" name="Oval 66"/>
            <p:cNvSpPr>
              <a:spLocks noChangeArrowheads="1"/>
            </p:cNvSpPr>
            <p:nvPr/>
          </p:nvSpPr>
          <p:spPr bwMode="auto">
            <a:xfrm>
              <a:off x="2016" y="1632"/>
              <a:ext cx="48" cy="96"/>
            </a:xfrm>
            <a:prstGeom prst="ellipse">
              <a:avLst/>
            </a:prstGeom>
            <a:solidFill>
              <a:srgbClr val="FF9999"/>
            </a:solidFill>
            <a:ln w="9525">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07" name="Oval 67"/>
            <p:cNvSpPr>
              <a:spLocks noChangeArrowheads="1"/>
            </p:cNvSpPr>
            <p:nvPr/>
          </p:nvSpPr>
          <p:spPr bwMode="auto">
            <a:xfrm>
              <a:off x="2352" y="1824"/>
              <a:ext cx="48" cy="96"/>
            </a:xfrm>
            <a:prstGeom prst="ellipse">
              <a:avLst/>
            </a:prstGeom>
            <a:solidFill>
              <a:srgbClr val="FF9999"/>
            </a:solidFill>
            <a:ln w="9525">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08" name="Oval 68"/>
            <p:cNvSpPr>
              <a:spLocks noChangeArrowheads="1"/>
            </p:cNvSpPr>
            <p:nvPr/>
          </p:nvSpPr>
          <p:spPr bwMode="auto">
            <a:xfrm>
              <a:off x="2640" y="1920"/>
              <a:ext cx="48" cy="96"/>
            </a:xfrm>
            <a:prstGeom prst="ellipse">
              <a:avLst/>
            </a:prstGeom>
            <a:solidFill>
              <a:srgbClr val="FF9999"/>
            </a:solidFill>
            <a:ln w="9525">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09" name="Oval 69"/>
            <p:cNvSpPr>
              <a:spLocks noChangeArrowheads="1"/>
            </p:cNvSpPr>
            <p:nvPr/>
          </p:nvSpPr>
          <p:spPr bwMode="auto">
            <a:xfrm>
              <a:off x="2880" y="1968"/>
              <a:ext cx="48" cy="96"/>
            </a:xfrm>
            <a:prstGeom prst="ellipse">
              <a:avLst/>
            </a:prstGeom>
            <a:solidFill>
              <a:srgbClr val="FF9999"/>
            </a:solidFill>
            <a:ln w="9525">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10" name="Oval 70"/>
            <p:cNvSpPr>
              <a:spLocks noChangeArrowheads="1"/>
            </p:cNvSpPr>
            <p:nvPr/>
          </p:nvSpPr>
          <p:spPr bwMode="auto">
            <a:xfrm>
              <a:off x="3168" y="2016"/>
              <a:ext cx="48" cy="96"/>
            </a:xfrm>
            <a:prstGeom prst="ellipse">
              <a:avLst/>
            </a:prstGeom>
            <a:solidFill>
              <a:srgbClr val="FF9999"/>
            </a:solidFill>
            <a:ln w="9525">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11" name="Oval 71"/>
            <p:cNvSpPr>
              <a:spLocks noChangeArrowheads="1"/>
            </p:cNvSpPr>
            <p:nvPr/>
          </p:nvSpPr>
          <p:spPr bwMode="auto">
            <a:xfrm>
              <a:off x="3312" y="2064"/>
              <a:ext cx="48" cy="96"/>
            </a:xfrm>
            <a:prstGeom prst="ellipse">
              <a:avLst/>
            </a:prstGeom>
            <a:solidFill>
              <a:srgbClr val="FF9999"/>
            </a:solidFill>
            <a:ln w="9525">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12" name="Line 72"/>
            <p:cNvSpPr>
              <a:spLocks noChangeShapeType="1"/>
            </p:cNvSpPr>
            <p:nvPr/>
          </p:nvSpPr>
          <p:spPr bwMode="auto">
            <a:xfrm>
              <a:off x="1824" y="1488"/>
              <a:ext cx="144" cy="96"/>
            </a:xfrm>
            <a:prstGeom prst="line">
              <a:avLst/>
            </a:prstGeom>
            <a:noFill/>
            <a:ln w="19050">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13" name="Line 73"/>
            <p:cNvSpPr>
              <a:spLocks noChangeShapeType="1"/>
            </p:cNvSpPr>
            <p:nvPr/>
          </p:nvSpPr>
          <p:spPr bwMode="auto">
            <a:xfrm>
              <a:off x="2112" y="1728"/>
              <a:ext cx="192" cy="144"/>
            </a:xfrm>
            <a:prstGeom prst="line">
              <a:avLst/>
            </a:prstGeom>
            <a:noFill/>
            <a:ln w="19050">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14" name="Line 74"/>
            <p:cNvSpPr>
              <a:spLocks noChangeShapeType="1"/>
            </p:cNvSpPr>
            <p:nvPr/>
          </p:nvSpPr>
          <p:spPr bwMode="auto">
            <a:xfrm>
              <a:off x="2448" y="1920"/>
              <a:ext cx="144" cy="48"/>
            </a:xfrm>
            <a:prstGeom prst="line">
              <a:avLst/>
            </a:prstGeom>
            <a:noFill/>
            <a:ln w="19050">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15" name="Line 75"/>
            <p:cNvSpPr>
              <a:spLocks noChangeShapeType="1"/>
            </p:cNvSpPr>
            <p:nvPr/>
          </p:nvSpPr>
          <p:spPr bwMode="auto">
            <a:xfrm>
              <a:off x="2736" y="1968"/>
              <a:ext cx="96" cy="48"/>
            </a:xfrm>
            <a:prstGeom prst="line">
              <a:avLst/>
            </a:prstGeom>
            <a:noFill/>
            <a:ln w="19050">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16" name="Line 76"/>
            <p:cNvSpPr>
              <a:spLocks noChangeShapeType="1"/>
            </p:cNvSpPr>
            <p:nvPr/>
          </p:nvSpPr>
          <p:spPr bwMode="auto">
            <a:xfrm>
              <a:off x="2976" y="2016"/>
              <a:ext cx="144" cy="48"/>
            </a:xfrm>
            <a:prstGeom prst="line">
              <a:avLst/>
            </a:prstGeom>
            <a:noFill/>
            <a:ln w="19050">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917" name="Line 77"/>
            <p:cNvSpPr>
              <a:spLocks noChangeShapeType="1"/>
            </p:cNvSpPr>
            <p:nvPr/>
          </p:nvSpPr>
          <p:spPr bwMode="auto">
            <a:xfrm>
              <a:off x="3216" y="2064"/>
              <a:ext cx="96" cy="48"/>
            </a:xfrm>
            <a:prstGeom prst="line">
              <a:avLst/>
            </a:prstGeom>
            <a:noFill/>
            <a:ln w="19050">
              <a:solidFill>
                <a:srgbClr val="FF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89598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000"/>
                                  </p:stCondLst>
                                  <p:childTnLst>
                                    <p:set>
                                      <p:cBhvr>
                                        <p:cTn id="6" dur="1" fill="hold">
                                          <p:stCondLst>
                                            <p:cond delay="0"/>
                                          </p:stCondLst>
                                        </p:cTn>
                                        <p:tgtEl>
                                          <p:spTgt spid="35858"/>
                                        </p:tgtEl>
                                        <p:attrNameLst>
                                          <p:attrName>style.visibility</p:attrName>
                                        </p:attrNameLst>
                                      </p:cBhvr>
                                      <p:to>
                                        <p:strVal val="visible"/>
                                      </p:to>
                                    </p:set>
                                    <p:anim calcmode="lin" valueType="num">
                                      <p:cBhvr>
                                        <p:cTn id="7" dur="500" fill="hold"/>
                                        <p:tgtEl>
                                          <p:spTgt spid="35858"/>
                                        </p:tgtEl>
                                        <p:attrNameLst>
                                          <p:attrName>ppt_w</p:attrName>
                                        </p:attrNameLst>
                                      </p:cBhvr>
                                      <p:tavLst>
                                        <p:tav tm="0">
                                          <p:val>
                                            <p:fltVal val="0"/>
                                          </p:val>
                                        </p:tav>
                                        <p:tav tm="100000">
                                          <p:val>
                                            <p:strVal val="#ppt_w"/>
                                          </p:val>
                                        </p:tav>
                                      </p:tavLst>
                                    </p:anim>
                                    <p:anim calcmode="lin" valueType="num">
                                      <p:cBhvr>
                                        <p:cTn id="8" dur="500" fill="hold"/>
                                        <p:tgtEl>
                                          <p:spTgt spid="35858"/>
                                        </p:tgtEl>
                                        <p:attrNameLst>
                                          <p:attrName>ppt_h</p:attrName>
                                        </p:attrNameLst>
                                      </p:cBhvr>
                                      <p:tavLst>
                                        <p:tav tm="0">
                                          <p:val>
                                            <p:fltVal val="0"/>
                                          </p:val>
                                        </p:tav>
                                        <p:tav tm="100000">
                                          <p:val>
                                            <p:strVal val="#ppt_h"/>
                                          </p:val>
                                        </p:tav>
                                      </p:tavLst>
                                    </p:anim>
                                  </p:childTnLst>
                                </p:cTn>
                              </p:par>
                            </p:childTnLst>
                          </p:cTn>
                        </p:par>
                        <p:par>
                          <p:cTn id="9" fill="hold" nodeType="afterGroup">
                            <p:stCondLst>
                              <p:cond delay="1500"/>
                            </p:stCondLst>
                            <p:childTnLst>
                              <p:par>
                                <p:cTn id="10" presetID="9" presetClass="entr" presetSubtype="0" fill="hold" nodeType="afterEffect">
                                  <p:stCondLst>
                                    <p:cond delay="1000"/>
                                  </p:stCondLst>
                                  <p:childTnLst>
                                    <p:set>
                                      <p:cBhvr>
                                        <p:cTn id="11" dur="1" fill="hold">
                                          <p:stCondLst>
                                            <p:cond delay="0"/>
                                          </p:stCondLst>
                                        </p:cTn>
                                        <p:tgtEl>
                                          <p:spTgt spid="35873"/>
                                        </p:tgtEl>
                                        <p:attrNameLst>
                                          <p:attrName>style.visibility</p:attrName>
                                        </p:attrNameLst>
                                      </p:cBhvr>
                                      <p:to>
                                        <p:strVal val="visible"/>
                                      </p:to>
                                    </p:set>
                                    <p:animEffect transition="in" filter="dissolve">
                                      <p:cBhvr>
                                        <p:cTn id="12" dur="500"/>
                                        <p:tgtEl>
                                          <p:spTgt spid="35873"/>
                                        </p:tgtEl>
                                      </p:cBhvr>
                                    </p:animEffect>
                                  </p:childTnLst>
                                </p:cTn>
                              </p:par>
                            </p:childTnLst>
                          </p:cTn>
                        </p:par>
                        <p:par>
                          <p:cTn id="13" fill="hold" nodeType="afterGroup">
                            <p:stCondLst>
                              <p:cond delay="3000"/>
                            </p:stCondLst>
                            <p:childTnLst>
                              <p:par>
                                <p:cTn id="14" presetID="1" presetClass="entr" presetSubtype="0" fill="hold" nodeType="afterEffect">
                                  <p:stCondLst>
                                    <p:cond delay="1000"/>
                                  </p:stCondLst>
                                  <p:childTnLst>
                                    <p:set>
                                      <p:cBhvr>
                                        <p:cTn id="15" dur="1" fill="hold">
                                          <p:stCondLst>
                                            <p:cond delay="499"/>
                                          </p:stCondLst>
                                        </p:cTn>
                                        <p:tgtEl>
                                          <p:spTgt spid="35888"/>
                                        </p:tgtEl>
                                        <p:attrNameLst>
                                          <p:attrName>style.visibility</p:attrName>
                                        </p:attrNameLst>
                                      </p:cBhvr>
                                      <p:to>
                                        <p:strVal val="visible"/>
                                      </p:to>
                                    </p:se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35903"/>
                                        </p:tgtEl>
                                        <p:attrNameLst>
                                          <p:attrName>style.visibility</p:attrName>
                                        </p:attrNameLst>
                                      </p:cBhvr>
                                      <p:to>
                                        <p:strVal val="visible"/>
                                      </p:to>
                                    </p:set>
                                    <p:animEffect transition="in" filter="dissolve">
                                      <p:cBhvr>
                                        <p:cTn id="19" dur="500"/>
                                        <p:tgtEl>
                                          <p:spTgt spid="35903"/>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35918"/>
                                        </p:tgtEl>
                                        <p:attrNameLst>
                                          <p:attrName>style.visibility</p:attrName>
                                        </p:attrNameLst>
                                      </p:cBhvr>
                                      <p:to>
                                        <p:strVal val="visible"/>
                                      </p:to>
                                    </p:set>
                                    <p:animEffect transition="in" filter="dissolve">
                                      <p:cBhvr>
                                        <p:cTn id="23" dur="500"/>
                                        <p:tgtEl>
                                          <p:spTgt spid="35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7612" y="1325326"/>
            <a:ext cx="7247656" cy="553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733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793874" y="1409700"/>
            <a:ext cx="6315075" cy="53721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24971915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674812" y="990600"/>
            <a:ext cx="7086600" cy="1447800"/>
          </a:xfrm>
        </p:spPr>
        <p:txBody>
          <a:bodyPr/>
          <a:lstStyle/>
          <a:p>
            <a:r>
              <a:rPr lang="tr-TR" altLang="tr-TR" b="1" dirty="0">
                <a:solidFill>
                  <a:srgbClr val="C00000"/>
                </a:solidFill>
              </a:rPr>
              <a:t>İşitme Takibi</a:t>
            </a:r>
            <a:endParaRPr lang="en-US" altLang="tr-TR" b="1" dirty="0">
              <a:solidFill>
                <a:srgbClr val="C00000"/>
              </a:solidFill>
            </a:endParaRPr>
          </a:p>
        </p:txBody>
      </p:sp>
      <p:sp>
        <p:nvSpPr>
          <p:cNvPr id="37891" name="Rectangle 3"/>
          <p:cNvSpPr>
            <a:spLocks noGrp="1" noChangeArrowheads="1"/>
          </p:cNvSpPr>
          <p:nvPr>
            <p:ph type="body" idx="1"/>
          </p:nvPr>
        </p:nvSpPr>
        <p:spPr>
          <a:xfrm>
            <a:off x="1674812" y="2286000"/>
            <a:ext cx="7086600" cy="3352800"/>
          </a:xfrm>
        </p:spPr>
        <p:txBody>
          <a:bodyPr/>
          <a:lstStyle/>
          <a:p>
            <a:pPr>
              <a:buFont typeface="Wingdings" panose="05000000000000000000" pitchFamily="2" charset="2"/>
              <a:buNone/>
            </a:pPr>
            <a:r>
              <a:rPr lang="tr-TR" altLang="tr-TR" sz="2000" b="1" i="1" dirty="0"/>
              <a:t>Frekans     İlk İE (</a:t>
            </a:r>
            <a:r>
              <a:rPr lang="tr-TR" altLang="tr-TR" sz="2000" b="1" i="1" dirty="0" err="1"/>
              <a:t>dB</a:t>
            </a:r>
            <a:r>
              <a:rPr lang="tr-TR" altLang="tr-TR" sz="2000" b="1" i="1" dirty="0"/>
              <a:t>)	     Kontrol İE	     Fark (</a:t>
            </a:r>
            <a:r>
              <a:rPr lang="tr-TR" altLang="tr-TR" sz="2000" b="1" i="1" dirty="0" err="1"/>
              <a:t>dB</a:t>
            </a:r>
            <a:r>
              <a:rPr lang="tr-TR" altLang="tr-TR" sz="2000" b="1" i="1" dirty="0"/>
              <a:t>)</a:t>
            </a:r>
          </a:p>
          <a:p>
            <a:pPr>
              <a:buFont typeface="Wingdings" panose="05000000000000000000" pitchFamily="2" charset="2"/>
              <a:buNone/>
            </a:pPr>
            <a:r>
              <a:rPr lang="tr-TR" altLang="tr-TR" sz="2400" dirty="0">
                <a:solidFill>
                  <a:srgbClr val="FF6BD8"/>
                </a:solidFill>
              </a:rPr>
              <a:t>500 Hz	</a:t>
            </a:r>
            <a:r>
              <a:rPr lang="tr-TR" altLang="tr-TR" sz="2400" dirty="0"/>
              <a:t>	</a:t>
            </a:r>
            <a:r>
              <a:rPr lang="tr-TR" altLang="tr-TR" sz="2400" dirty="0">
                <a:solidFill>
                  <a:schemeClr val="tx2"/>
                </a:solidFill>
              </a:rPr>
              <a:t>5</a:t>
            </a:r>
            <a:r>
              <a:rPr lang="tr-TR" altLang="tr-TR" sz="2400" dirty="0"/>
              <a:t>		5		</a:t>
            </a:r>
            <a:r>
              <a:rPr lang="tr-TR" altLang="tr-TR" sz="2400" dirty="0">
                <a:solidFill>
                  <a:srgbClr val="FF0000"/>
                </a:solidFill>
              </a:rPr>
              <a:t>0</a:t>
            </a:r>
          </a:p>
          <a:p>
            <a:pPr>
              <a:buFont typeface="Wingdings" panose="05000000000000000000" pitchFamily="2" charset="2"/>
              <a:buNone/>
            </a:pPr>
            <a:r>
              <a:rPr lang="tr-TR" altLang="tr-TR" sz="2400" dirty="0">
                <a:solidFill>
                  <a:srgbClr val="FF6BD8"/>
                </a:solidFill>
              </a:rPr>
              <a:t>1000 Hz</a:t>
            </a:r>
            <a:r>
              <a:rPr lang="tr-TR" altLang="tr-TR" sz="2400" dirty="0"/>
              <a:t>	</a:t>
            </a:r>
            <a:r>
              <a:rPr lang="tr-TR" altLang="tr-TR" sz="2400" dirty="0">
                <a:solidFill>
                  <a:schemeClr val="tx2"/>
                </a:solidFill>
              </a:rPr>
              <a:t>5</a:t>
            </a:r>
            <a:r>
              <a:rPr lang="tr-TR" altLang="tr-TR" sz="2400" dirty="0"/>
              <a:t>		5		</a:t>
            </a:r>
            <a:r>
              <a:rPr lang="tr-TR" altLang="tr-TR" sz="2400" dirty="0">
                <a:solidFill>
                  <a:srgbClr val="FF0000"/>
                </a:solidFill>
              </a:rPr>
              <a:t>0</a:t>
            </a:r>
          </a:p>
          <a:p>
            <a:pPr>
              <a:buFont typeface="Wingdings" panose="05000000000000000000" pitchFamily="2" charset="2"/>
              <a:buNone/>
            </a:pPr>
            <a:r>
              <a:rPr lang="tr-TR" altLang="tr-TR" sz="2400" dirty="0">
                <a:solidFill>
                  <a:srgbClr val="FF6BD8"/>
                </a:solidFill>
              </a:rPr>
              <a:t>2000 Hz</a:t>
            </a:r>
            <a:r>
              <a:rPr lang="tr-TR" altLang="tr-TR" sz="2400" dirty="0"/>
              <a:t>	</a:t>
            </a:r>
            <a:r>
              <a:rPr lang="tr-TR" altLang="tr-TR" sz="2400" dirty="0">
                <a:solidFill>
                  <a:schemeClr val="tx2"/>
                </a:solidFill>
              </a:rPr>
              <a:t>0</a:t>
            </a:r>
            <a:r>
              <a:rPr lang="tr-TR" altLang="tr-TR" sz="2400" dirty="0"/>
              <a:t>		10		</a:t>
            </a:r>
            <a:r>
              <a:rPr lang="tr-TR" altLang="tr-TR" sz="2400" dirty="0">
                <a:solidFill>
                  <a:srgbClr val="FF0000"/>
                </a:solidFill>
              </a:rPr>
              <a:t>10</a:t>
            </a:r>
          </a:p>
          <a:p>
            <a:pPr>
              <a:buFont typeface="Wingdings" panose="05000000000000000000" pitchFamily="2" charset="2"/>
              <a:buNone/>
            </a:pPr>
            <a:r>
              <a:rPr lang="tr-TR" altLang="tr-TR" sz="2400" dirty="0">
                <a:solidFill>
                  <a:srgbClr val="FF6BD8"/>
                </a:solidFill>
              </a:rPr>
              <a:t>3000 Hz</a:t>
            </a:r>
            <a:r>
              <a:rPr lang="tr-TR" altLang="tr-TR" sz="2400" dirty="0"/>
              <a:t>	</a:t>
            </a:r>
            <a:r>
              <a:rPr lang="tr-TR" altLang="tr-TR" sz="2400" dirty="0">
                <a:solidFill>
                  <a:schemeClr val="tx2"/>
                </a:solidFill>
              </a:rPr>
              <a:t>5</a:t>
            </a:r>
            <a:r>
              <a:rPr lang="tr-TR" altLang="tr-TR" sz="2400" dirty="0"/>
              <a:t>		20		</a:t>
            </a:r>
            <a:r>
              <a:rPr lang="tr-TR" altLang="tr-TR" sz="2400" dirty="0">
                <a:solidFill>
                  <a:srgbClr val="FF0000"/>
                </a:solidFill>
              </a:rPr>
              <a:t>15</a:t>
            </a:r>
          </a:p>
          <a:p>
            <a:pPr>
              <a:buFont typeface="Wingdings" panose="05000000000000000000" pitchFamily="2" charset="2"/>
              <a:buNone/>
            </a:pPr>
            <a:r>
              <a:rPr lang="tr-TR" altLang="tr-TR" sz="2400" dirty="0">
                <a:solidFill>
                  <a:srgbClr val="FF6BD8"/>
                </a:solidFill>
              </a:rPr>
              <a:t>4000 Hz</a:t>
            </a:r>
            <a:r>
              <a:rPr lang="tr-TR" altLang="tr-TR" sz="2400" dirty="0"/>
              <a:t>	</a:t>
            </a:r>
            <a:r>
              <a:rPr lang="tr-TR" altLang="tr-TR" sz="2400" dirty="0">
                <a:solidFill>
                  <a:schemeClr val="tx2"/>
                </a:solidFill>
              </a:rPr>
              <a:t>10</a:t>
            </a:r>
            <a:r>
              <a:rPr lang="tr-TR" altLang="tr-TR" sz="2400" dirty="0"/>
              <a:t>		35		</a:t>
            </a:r>
            <a:r>
              <a:rPr lang="tr-TR" altLang="tr-TR" sz="2400" dirty="0">
                <a:solidFill>
                  <a:srgbClr val="FF0000"/>
                </a:solidFill>
              </a:rPr>
              <a:t>25</a:t>
            </a:r>
          </a:p>
          <a:p>
            <a:pPr>
              <a:buFont typeface="Wingdings" panose="05000000000000000000" pitchFamily="2" charset="2"/>
              <a:buNone/>
            </a:pPr>
            <a:r>
              <a:rPr lang="tr-TR" altLang="tr-TR" sz="2400" dirty="0">
                <a:solidFill>
                  <a:srgbClr val="FF6BD8"/>
                </a:solidFill>
              </a:rPr>
              <a:t>6000 Hz</a:t>
            </a:r>
            <a:r>
              <a:rPr lang="tr-TR" altLang="tr-TR" sz="2400" dirty="0"/>
              <a:t>	</a:t>
            </a:r>
            <a:r>
              <a:rPr lang="tr-TR" altLang="tr-TR" sz="2400" dirty="0">
                <a:solidFill>
                  <a:schemeClr val="tx2"/>
                </a:solidFill>
              </a:rPr>
              <a:t>10</a:t>
            </a:r>
            <a:r>
              <a:rPr lang="tr-TR" altLang="tr-TR" sz="2400" dirty="0"/>
              <a:t>		15		</a:t>
            </a:r>
            <a:r>
              <a:rPr lang="tr-TR" altLang="tr-TR" sz="2400" dirty="0">
                <a:solidFill>
                  <a:srgbClr val="FF0000"/>
                </a:solidFill>
              </a:rPr>
              <a:t>5</a:t>
            </a:r>
            <a:endParaRPr lang="en-US" altLang="tr-TR" sz="2400" dirty="0">
              <a:solidFill>
                <a:srgbClr val="FF0000"/>
              </a:solidFill>
            </a:endParaRPr>
          </a:p>
        </p:txBody>
      </p:sp>
      <p:sp>
        <p:nvSpPr>
          <p:cNvPr id="37892" name="AutoShape 4"/>
          <p:cNvSpPr>
            <a:spLocks noChangeArrowheads="1"/>
          </p:cNvSpPr>
          <p:nvPr/>
        </p:nvSpPr>
        <p:spPr bwMode="auto">
          <a:xfrm>
            <a:off x="6627812" y="5791200"/>
            <a:ext cx="1905000" cy="762000"/>
          </a:xfrm>
          <a:prstGeom prst="rightArrow">
            <a:avLst>
              <a:gd name="adj1" fmla="val 50000"/>
              <a:gd name="adj2" fmla="val 62500"/>
            </a:avLst>
          </a:prstGeom>
          <a:gradFill rotWithShape="0">
            <a:gsLst>
              <a:gs pos="0">
                <a:schemeClr val="tx2"/>
              </a:gs>
              <a:gs pos="50000">
                <a:srgbClr val="FF9999"/>
              </a:gs>
              <a:gs pos="100000">
                <a:schemeClr val="tx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9035621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1446212" y="2286000"/>
            <a:ext cx="7696200" cy="3886200"/>
          </a:xfrm>
        </p:spPr>
        <p:txBody>
          <a:bodyPr/>
          <a:lstStyle/>
          <a:p>
            <a:pPr>
              <a:lnSpc>
                <a:spcPct val="90000"/>
              </a:lnSpc>
              <a:buFont typeface="Wingdings" panose="05000000000000000000" pitchFamily="2" charset="2"/>
              <a:buNone/>
            </a:pPr>
            <a:r>
              <a:rPr lang="tr-TR" altLang="tr-TR" b="1" dirty="0"/>
              <a:t>2000, 3000 ve 4000 Hz’lerdeki işitme eşikleri arasındaki farkın ortalaması alınır</a:t>
            </a:r>
          </a:p>
          <a:p>
            <a:pPr>
              <a:lnSpc>
                <a:spcPct val="90000"/>
              </a:lnSpc>
              <a:buFont typeface="Wingdings" panose="05000000000000000000" pitchFamily="2" charset="2"/>
              <a:buNone/>
            </a:pPr>
            <a:endParaRPr lang="tr-TR" altLang="tr-TR" b="1" dirty="0"/>
          </a:p>
          <a:p>
            <a:pPr>
              <a:lnSpc>
                <a:spcPct val="90000"/>
              </a:lnSpc>
              <a:buFont typeface="Wingdings" panose="05000000000000000000" pitchFamily="2" charset="2"/>
              <a:buNone/>
            </a:pPr>
            <a:r>
              <a:rPr lang="tr-TR" altLang="tr-TR" b="1" dirty="0">
                <a:solidFill>
                  <a:schemeClr val="tx2"/>
                </a:solidFill>
              </a:rPr>
              <a:t>(10 + 15 + 25)/3= 50/3=16.7 </a:t>
            </a:r>
            <a:r>
              <a:rPr lang="tr-TR" altLang="tr-TR" b="1" dirty="0" err="1">
                <a:solidFill>
                  <a:schemeClr val="tx2"/>
                </a:solidFill>
              </a:rPr>
              <a:t>dB</a:t>
            </a:r>
            <a:endParaRPr lang="tr-TR" altLang="tr-TR" b="1" dirty="0">
              <a:solidFill>
                <a:schemeClr val="tx2"/>
              </a:solidFill>
            </a:endParaRPr>
          </a:p>
          <a:p>
            <a:pPr>
              <a:lnSpc>
                <a:spcPct val="90000"/>
              </a:lnSpc>
              <a:buFont typeface="Wingdings" panose="05000000000000000000" pitchFamily="2" charset="2"/>
              <a:buNone/>
            </a:pPr>
            <a:endParaRPr lang="tr-TR" altLang="tr-TR" b="1" dirty="0">
              <a:solidFill>
                <a:schemeClr val="tx2"/>
              </a:solidFill>
            </a:endParaRPr>
          </a:p>
          <a:p>
            <a:pPr>
              <a:lnSpc>
                <a:spcPct val="90000"/>
              </a:lnSpc>
              <a:buFont typeface="Wingdings" panose="05000000000000000000" pitchFamily="2" charset="2"/>
              <a:buNone/>
            </a:pPr>
            <a:r>
              <a:rPr lang="tr-TR" altLang="tr-TR" sz="4000" b="1" dirty="0"/>
              <a:t>16.7 </a:t>
            </a:r>
            <a:r>
              <a:rPr lang="tr-TR" altLang="tr-TR" sz="4000" b="1" dirty="0" err="1"/>
              <a:t>dB</a:t>
            </a:r>
            <a:r>
              <a:rPr lang="tr-TR" altLang="tr-TR" sz="4000" b="1" dirty="0"/>
              <a:t> </a:t>
            </a:r>
            <a:r>
              <a:rPr lang="tr-TR" altLang="tr-TR" sz="4000" b="1" dirty="0">
                <a:solidFill>
                  <a:srgbClr val="FB05D8"/>
                </a:solidFill>
              </a:rPr>
              <a:t>&gt;</a:t>
            </a:r>
            <a:r>
              <a:rPr lang="tr-TR" altLang="tr-TR" sz="4000" b="1" dirty="0"/>
              <a:t> 10 </a:t>
            </a:r>
            <a:r>
              <a:rPr lang="tr-TR" altLang="tr-TR" sz="4000" b="1" dirty="0" err="1"/>
              <a:t>dB</a:t>
            </a:r>
            <a:r>
              <a:rPr lang="tr-TR" altLang="tr-TR" sz="4000" b="1" dirty="0"/>
              <a:t> </a:t>
            </a:r>
            <a:r>
              <a:rPr lang="tr-TR" altLang="tr-TR" sz="5400" b="1" dirty="0">
                <a:solidFill>
                  <a:srgbClr val="FF0000"/>
                </a:solidFill>
              </a:rPr>
              <a:t>!!! </a:t>
            </a:r>
            <a:r>
              <a:rPr lang="tr-TR" altLang="tr-TR" sz="4000" b="1" dirty="0"/>
              <a:t> </a:t>
            </a:r>
            <a:r>
              <a:rPr lang="tr-TR" altLang="tr-TR" sz="4000" b="1" dirty="0">
                <a:solidFill>
                  <a:srgbClr val="C00000"/>
                </a:solidFill>
              </a:rPr>
              <a:t>UYARI</a:t>
            </a:r>
            <a:endParaRPr lang="en-US" altLang="tr-TR" sz="4000" b="1" dirty="0">
              <a:solidFill>
                <a:srgbClr val="C00000"/>
              </a:solidFill>
            </a:endParaRPr>
          </a:p>
        </p:txBody>
      </p:sp>
      <p:sp>
        <p:nvSpPr>
          <p:cNvPr id="38916" name="Rectangle 4"/>
          <p:cNvSpPr>
            <a:spLocks noChangeArrowheads="1"/>
          </p:cNvSpPr>
          <p:nvPr/>
        </p:nvSpPr>
        <p:spPr bwMode="auto">
          <a:xfrm>
            <a:off x="1674812" y="1066800"/>
            <a:ext cx="7086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4000" b="1" i="0" u="none" strike="noStrike" kern="1200" cap="none" spc="0" normalizeH="0" baseline="0" noProof="0" dirty="0">
                <a:ln>
                  <a:noFill/>
                </a:ln>
                <a:solidFill>
                  <a:srgbClr val="C00000"/>
                </a:solidFill>
                <a:effectLst/>
                <a:uLnTx/>
                <a:uFillTx/>
                <a:latin typeface="Tahoma" panose="020B0604030504040204" pitchFamily="34" charset="0"/>
                <a:ea typeface="+mn-ea"/>
                <a:cs typeface="+mn-cs"/>
              </a:rPr>
              <a:t>İşitme Takibi</a:t>
            </a:r>
            <a:endParaRPr kumimoji="0" lang="en-US" altLang="tr-TR" sz="4000" b="1" i="0" u="none" strike="noStrike" kern="1200" cap="none" spc="0" normalizeH="0" baseline="0" noProof="0" dirty="0">
              <a:ln>
                <a:noFill/>
              </a:ln>
              <a:solidFill>
                <a:srgbClr val="C00000"/>
              </a:solidFill>
              <a:effectLst/>
              <a:uLnTx/>
              <a:uFillTx/>
              <a:latin typeface="Tahoma" panose="020B0604030504040204" pitchFamily="34" charset="0"/>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4848474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Belgelerim\TINNITUS\DP1.jpg"/>
          <p:cNvPicPr>
            <a:picLocks noChangeAspect="1" noChangeArrowheads="1"/>
          </p:cNvPicPr>
          <p:nvPr/>
        </p:nvPicPr>
        <p:blipFill>
          <a:blip r:embed="rId2">
            <a:lum bright="-24000" contrast="30000"/>
            <a:extLst>
              <a:ext uri="{28A0092B-C50C-407E-A947-70E740481C1C}">
                <a14:useLocalDpi xmlns:a14="http://schemas.microsoft.com/office/drawing/2010/main" val="0"/>
              </a:ext>
            </a:extLst>
          </a:blip>
          <a:srcRect/>
          <a:stretch>
            <a:fillRect/>
          </a:stretch>
        </p:blipFill>
        <p:spPr bwMode="auto">
          <a:xfrm>
            <a:off x="1751012" y="1905000"/>
            <a:ext cx="7162800" cy="4902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27316513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Belgelerim\TINNITUS\DP2.jpg"/>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1293812" y="1437503"/>
            <a:ext cx="7848600" cy="5340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53"/>
            <a:ext cx="9902825" cy="1435147"/>
          </a:xfrm>
          <a:prstGeom prst="rect">
            <a:avLst/>
          </a:prstGeom>
        </p:spPr>
      </p:pic>
    </p:spTree>
    <p:extLst>
      <p:ext uri="{BB962C8B-B14F-4D97-AF65-F5344CB8AC3E}">
        <p14:creationId xmlns:p14="http://schemas.microsoft.com/office/powerpoint/2010/main" val="193834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2" name="Unvan 1"/>
          <p:cNvSpPr>
            <a:spLocks noGrp="1"/>
          </p:cNvSpPr>
          <p:nvPr>
            <p:ph type="title"/>
          </p:nvPr>
        </p:nvSpPr>
        <p:spPr/>
        <p:txBody>
          <a:bodyPr/>
          <a:lstStyle/>
          <a:p>
            <a:pPr algn="ctr"/>
            <a:r>
              <a:rPr lang="tr-TR" dirty="0"/>
              <a:t>GÜRÜLTÜNÜN PSİKOFİZİKSEL ETKİSİ</a:t>
            </a:r>
          </a:p>
        </p:txBody>
      </p:sp>
      <p:sp>
        <p:nvSpPr>
          <p:cNvPr id="3" name="Metin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345741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pic>
        <p:nvPicPr>
          <p:cNvPr id="3"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339850" y="1885950"/>
            <a:ext cx="7345362"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1412875" y="1447800"/>
            <a:ext cx="72723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tr-TR" altLang="tr-TR" sz="2000" b="1" i="0" u="none" strike="noStrike" kern="1200" cap="none" spc="0" normalizeH="0" baseline="0" noProof="0" dirty="0">
                <a:ln>
                  <a:noFill/>
                </a:ln>
                <a:solidFill>
                  <a:prstClr val="black"/>
                </a:solidFill>
                <a:effectLst/>
                <a:uLnTx/>
                <a:uFillTx/>
                <a:latin typeface="Calibri"/>
                <a:ea typeface="+mn-ea"/>
                <a:cs typeface="+mn-cs"/>
              </a:rPr>
              <a:t>Kişinin Gürültüden Rahatsız Olmasını Etkileyen Faktörler</a:t>
            </a:r>
          </a:p>
        </p:txBody>
      </p:sp>
    </p:spTree>
    <p:extLst>
      <p:ext uri="{BB962C8B-B14F-4D97-AF65-F5344CB8AC3E}">
        <p14:creationId xmlns:p14="http://schemas.microsoft.com/office/powerpoint/2010/main" val="19731663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Rectangle 3"/>
          <p:cNvSpPr txBox="1">
            <a:spLocks noChangeArrowheads="1"/>
          </p:cNvSpPr>
          <p:nvPr/>
        </p:nvSpPr>
        <p:spPr>
          <a:xfrm>
            <a:off x="912812" y="23320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000" b="0" i="0" u="none" strike="noStrike" kern="1200" cap="none" spc="0" normalizeH="0" baseline="0" noProof="0">
                <a:ln>
                  <a:noFill/>
                </a:ln>
                <a:solidFill>
                  <a:prstClr val="black"/>
                </a:solidFill>
                <a:effectLst/>
                <a:uLnTx/>
                <a:uFillTx/>
                <a:latin typeface="Calibri"/>
                <a:ea typeface="+mn-ea"/>
                <a:cs typeface="+mn-cs"/>
              </a:rPr>
              <a:t>Yüksek şiddetli gürültü düşük şiddetli gürültüye göre daha fazla rahatsız edicidir.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000" b="0" i="0" u="none" strike="noStrike" kern="1200" cap="none" spc="0" normalizeH="0" baseline="0" noProof="0">
                <a:ln>
                  <a:noFill/>
                </a:ln>
                <a:solidFill>
                  <a:prstClr val="black"/>
                </a:solidFill>
                <a:effectLst/>
                <a:uLnTx/>
                <a:uFillTx/>
                <a:latin typeface="Calibri"/>
                <a:ea typeface="+mn-ea"/>
                <a:cs typeface="+mn-cs"/>
              </a:rPr>
              <a:t>Düzenli seslerin rastgele seslere göre rahatsız etmesi daha azdır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000" b="0" i="0" u="none" strike="noStrike" kern="1200" cap="none" spc="0" normalizeH="0" baseline="0" noProof="0">
                <a:ln>
                  <a:noFill/>
                </a:ln>
                <a:solidFill>
                  <a:prstClr val="black"/>
                </a:solidFill>
                <a:effectLst/>
                <a:uLnTx/>
                <a:uFillTx/>
                <a:latin typeface="Calibri"/>
                <a:ea typeface="+mn-ea"/>
                <a:cs typeface="+mn-cs"/>
              </a:rPr>
              <a:t>Yüksek frekanslı sesler alçak frekanslara göre daha fazla rahatsız eder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000" b="0" i="0" u="none" strike="noStrike" kern="1200" cap="none" spc="0" normalizeH="0" baseline="0" noProof="0">
                <a:ln>
                  <a:noFill/>
                </a:ln>
                <a:solidFill>
                  <a:prstClr val="black"/>
                </a:solidFill>
                <a:effectLst/>
                <a:uLnTx/>
                <a:uFillTx/>
                <a:latin typeface="Calibri"/>
                <a:ea typeface="+mn-ea"/>
                <a:cs typeface="+mn-cs"/>
              </a:rPr>
              <a:t>Gürültünün kişide rahatsızlık yaratması açısından gürültü kaynağı önemlidir.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000" b="0" i="0" u="none" strike="noStrike" kern="1200" cap="none" spc="0" normalizeH="0" baseline="0" noProof="0">
                <a:ln>
                  <a:noFill/>
                </a:ln>
                <a:solidFill>
                  <a:prstClr val="black"/>
                </a:solidFill>
                <a:effectLst/>
                <a:uLnTx/>
                <a:uFillTx/>
                <a:latin typeface="Calibri"/>
                <a:ea typeface="+mn-ea"/>
                <a:cs typeface="+mn-cs"/>
              </a:rPr>
              <a:t>Gürültünün meydana geldiği zaman önemlidir.</a:t>
            </a:r>
          </a:p>
        </p:txBody>
      </p:sp>
    </p:spTree>
    <p:extLst>
      <p:ext uri="{BB962C8B-B14F-4D97-AF65-F5344CB8AC3E}">
        <p14:creationId xmlns:p14="http://schemas.microsoft.com/office/powerpoint/2010/main" val="19170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Rectangle 3"/>
          <p:cNvSpPr txBox="1">
            <a:spLocks noChangeArrowheads="1"/>
          </p:cNvSpPr>
          <p:nvPr/>
        </p:nvSpPr>
        <p:spPr>
          <a:xfrm>
            <a:off x="762000" y="1676400"/>
            <a:ext cx="8761412"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800" b="1" i="1" u="none" strike="noStrike" kern="1200" cap="none" spc="0" normalizeH="0" baseline="0" noProof="0" dirty="0">
                <a:ln>
                  <a:noFill/>
                </a:ln>
                <a:solidFill>
                  <a:prstClr val="black"/>
                </a:solidFill>
                <a:effectLst/>
                <a:uLnTx/>
                <a:uFillTx/>
                <a:latin typeface="Calibri"/>
                <a:ea typeface="+mn-ea"/>
                <a:cs typeface="+mn-cs"/>
              </a:rPr>
              <a:t>Şiddet</a:t>
            </a:r>
            <a:r>
              <a:rPr kumimoji="0" lang="tr-TR" altLang="tr-TR" sz="2800" b="0" i="0" u="none" strike="noStrike" kern="1200" cap="none" spc="0" normalizeH="0" baseline="0" noProof="0" dirty="0">
                <a:ln>
                  <a:noFill/>
                </a:ln>
                <a:solidFill>
                  <a:prstClr val="black"/>
                </a:solidFill>
                <a:effectLst/>
                <a:uLnTx/>
                <a:uFillTx/>
                <a:latin typeface="Calibri"/>
                <a:ea typeface="+mn-ea"/>
                <a:cs typeface="+mn-cs"/>
              </a:rPr>
              <a:t>: Genel olarak şiddetteki 10 </a:t>
            </a:r>
            <a:r>
              <a:rPr kumimoji="0" lang="tr-TR" altLang="tr-TR" sz="2800" b="0" i="0" u="none" strike="noStrike" kern="1200" cap="none" spc="0" normalizeH="0" baseline="0" noProof="0" dirty="0" err="1">
                <a:ln>
                  <a:noFill/>
                </a:ln>
                <a:solidFill>
                  <a:prstClr val="black"/>
                </a:solidFill>
                <a:effectLst/>
                <a:uLnTx/>
                <a:uFillTx/>
                <a:latin typeface="Calibri"/>
                <a:ea typeface="+mn-ea"/>
                <a:cs typeface="+mn-cs"/>
              </a:rPr>
              <a:t>dB’lik</a:t>
            </a:r>
            <a:r>
              <a:rPr kumimoji="0" lang="tr-TR" altLang="tr-TR" sz="2800" b="0" i="0" u="none" strike="noStrike" kern="1200" cap="none" spc="0" normalizeH="0" baseline="0" noProof="0" dirty="0">
                <a:ln>
                  <a:noFill/>
                </a:ln>
                <a:solidFill>
                  <a:prstClr val="black"/>
                </a:solidFill>
                <a:effectLst/>
                <a:uLnTx/>
                <a:uFillTx/>
                <a:latin typeface="Calibri"/>
                <a:ea typeface="+mn-ea"/>
                <a:cs typeface="+mn-cs"/>
              </a:rPr>
              <a:t> bir artış </a:t>
            </a:r>
            <a:r>
              <a:rPr kumimoji="0" lang="tr-TR" altLang="tr-TR" sz="2800" b="0" i="0" u="none" strike="noStrike" kern="1200" cap="none" spc="0" normalizeH="0" baseline="0" noProof="0" dirty="0" err="1">
                <a:ln>
                  <a:noFill/>
                </a:ln>
                <a:solidFill>
                  <a:prstClr val="black"/>
                </a:solidFill>
                <a:effectLst/>
                <a:uLnTx/>
                <a:uFillTx/>
                <a:latin typeface="Calibri"/>
                <a:ea typeface="+mn-ea"/>
                <a:cs typeface="+mn-cs"/>
              </a:rPr>
              <a:t>loudness</a:t>
            </a:r>
            <a:r>
              <a:rPr kumimoji="0" lang="tr-TR" altLang="tr-TR" sz="2800" b="0" i="0" u="none" strike="noStrike" kern="1200" cap="none" spc="0" normalizeH="0" baseline="0" noProof="0" dirty="0">
                <a:ln>
                  <a:noFill/>
                </a:ln>
                <a:solidFill>
                  <a:prstClr val="black"/>
                </a:solidFill>
                <a:effectLst/>
                <a:uLnTx/>
                <a:uFillTx/>
                <a:latin typeface="Calibri"/>
                <a:ea typeface="+mn-ea"/>
                <a:cs typeface="+mn-cs"/>
              </a:rPr>
              <a:t> algılanmasını  yaklaşık olarak iki kat arttırmaktadır.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800" b="1" i="1" u="none" strike="noStrike" kern="1200" cap="none" spc="0" normalizeH="0" baseline="0" noProof="0" dirty="0">
                <a:ln>
                  <a:noFill/>
                </a:ln>
                <a:solidFill>
                  <a:prstClr val="black"/>
                </a:solidFill>
                <a:effectLst/>
                <a:uLnTx/>
                <a:uFillTx/>
                <a:latin typeface="Calibri"/>
                <a:ea typeface="+mn-ea"/>
                <a:cs typeface="+mn-cs"/>
              </a:rPr>
              <a:t>Frekans İçeriği</a:t>
            </a:r>
            <a:r>
              <a:rPr kumimoji="0" lang="tr-TR" altLang="tr-TR" sz="2800" b="0" i="0" u="none" strike="noStrike" kern="1200" cap="none" spc="0" normalizeH="0" baseline="0" noProof="0" dirty="0">
                <a:ln>
                  <a:noFill/>
                </a:ln>
                <a:solidFill>
                  <a:prstClr val="black"/>
                </a:solidFill>
                <a:effectLst/>
                <a:uLnTx/>
                <a:uFillTx/>
                <a:latin typeface="Calibri"/>
                <a:ea typeface="+mn-ea"/>
                <a:cs typeface="+mn-cs"/>
              </a:rPr>
              <a:t>: Enerjisi 2-8 kHz arasında olan ses bu aralığın dışına göre daha yüksek olarak algılanmaktadır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800" b="1" i="1" u="none" strike="noStrike" kern="1200" cap="none" spc="0" normalizeH="0" baseline="0" noProof="0" dirty="0">
                <a:ln>
                  <a:noFill/>
                </a:ln>
                <a:solidFill>
                  <a:prstClr val="black"/>
                </a:solidFill>
                <a:effectLst/>
                <a:uLnTx/>
                <a:uFillTx/>
                <a:latin typeface="Calibri"/>
                <a:ea typeface="+mn-ea"/>
                <a:cs typeface="+mn-cs"/>
              </a:rPr>
              <a:t>Ses Basınç Şiddetindeki Değişiklikler</a:t>
            </a:r>
            <a:r>
              <a:rPr kumimoji="0" lang="tr-TR" altLang="tr-TR" sz="2800" b="0" i="0" u="none" strike="noStrike" kern="1200" cap="none" spc="0" normalizeH="0" baseline="0" noProof="0" dirty="0">
                <a:ln>
                  <a:noFill/>
                </a:ln>
                <a:solidFill>
                  <a:prstClr val="black"/>
                </a:solidFill>
                <a:effectLst/>
                <a:uLnTx/>
                <a:uFillTx/>
                <a:latin typeface="Calibri"/>
                <a:ea typeface="+mn-ea"/>
                <a:cs typeface="+mn-cs"/>
              </a:rPr>
              <a:t>: Şiddeti yükselen sesler azalan şiddete göre daha yüksek olarak algılanır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800" b="1" i="1" u="none" strike="noStrike" kern="1200" cap="none" spc="0" normalizeH="0" baseline="0" noProof="0" dirty="0">
                <a:ln>
                  <a:noFill/>
                </a:ln>
                <a:solidFill>
                  <a:prstClr val="black"/>
                </a:solidFill>
                <a:effectLst/>
                <a:uLnTx/>
                <a:uFillTx/>
                <a:latin typeface="Calibri"/>
                <a:ea typeface="+mn-ea"/>
                <a:cs typeface="+mn-cs"/>
              </a:rPr>
              <a:t>Ses Basınç şiddetinin artış oranı</a:t>
            </a:r>
            <a:r>
              <a:rPr kumimoji="0" lang="tr-TR" altLang="tr-TR" sz="2800" b="0" i="0" u="none" strike="noStrike" kern="1200" cap="none" spc="0" normalizeH="0" baseline="0" noProof="0" dirty="0">
                <a:ln>
                  <a:noFill/>
                </a:ln>
                <a:solidFill>
                  <a:prstClr val="black"/>
                </a:solidFill>
                <a:effectLst/>
                <a:uLnTx/>
                <a:uFillTx/>
                <a:latin typeface="Calibri"/>
                <a:ea typeface="+mn-ea"/>
                <a:cs typeface="+mn-cs"/>
              </a:rPr>
              <a:t>: Darbeli ses genellikle çok gürültülü olarak algılanmaktadır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tr-TR" altLang="tr-TR"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4512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Rectangle 2"/>
          <p:cNvSpPr>
            <a:spLocks noGrp="1" noChangeArrowheads="1"/>
          </p:cNvSpPr>
          <p:nvPr>
            <p:ph type="title"/>
          </p:nvPr>
        </p:nvSpPr>
        <p:spPr>
          <a:xfrm>
            <a:off x="1217612" y="1447800"/>
            <a:ext cx="8229600" cy="1143000"/>
          </a:xfrm>
        </p:spPr>
        <p:txBody>
          <a:bodyPr/>
          <a:lstStyle/>
          <a:p>
            <a:pPr algn="l"/>
            <a:r>
              <a:rPr lang="tr-TR" altLang="tr-TR" sz="3200" dirty="0"/>
              <a:t>PERFORMANS ETKİLERİ</a:t>
            </a:r>
          </a:p>
        </p:txBody>
      </p:sp>
      <p:sp>
        <p:nvSpPr>
          <p:cNvPr id="5" name="Rectangle 3"/>
          <p:cNvSpPr txBox="1">
            <a:spLocks noChangeArrowheads="1"/>
          </p:cNvSpPr>
          <p:nvPr/>
        </p:nvSpPr>
        <p:spPr>
          <a:xfrm>
            <a:off x="455612" y="3429000"/>
            <a:ext cx="8229600" cy="228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800" b="0" i="0" u="none" strike="noStrike" kern="1200" cap="none" spc="0" normalizeH="0" baseline="0" noProof="0">
                <a:ln>
                  <a:noFill/>
                </a:ln>
                <a:solidFill>
                  <a:prstClr val="black"/>
                </a:solidFill>
                <a:effectLst/>
                <a:uLnTx/>
                <a:uFillTx/>
                <a:latin typeface="Calibri"/>
                <a:ea typeface="+mn-ea"/>
                <a:cs typeface="+mn-cs"/>
              </a:rPr>
              <a:t>Gürültü, sözlü iletişimi etkiler, dikkat dağıtıcı ve rahatsız edici olabilir</a:t>
            </a:r>
            <a:endParaRPr kumimoji="0" lang="tr-TR" altLang="tr-TR"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88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1 Başlık"/>
          <p:cNvSpPr>
            <a:spLocks noGrp="1"/>
          </p:cNvSpPr>
          <p:nvPr>
            <p:ph type="title"/>
          </p:nvPr>
        </p:nvSpPr>
        <p:spPr>
          <a:xfrm>
            <a:off x="1213420" y="930573"/>
            <a:ext cx="7772400" cy="1143000"/>
          </a:xfrm>
        </p:spPr>
        <p:txBody>
          <a:bodyPr/>
          <a:lstStyle/>
          <a:p>
            <a:r>
              <a:rPr lang="tr-TR" dirty="0"/>
              <a:t>Gürültünün Görme Üzerine Etkisi</a:t>
            </a:r>
          </a:p>
        </p:txBody>
      </p:sp>
      <p:sp>
        <p:nvSpPr>
          <p:cNvPr id="5" name="2 İçerik Yer Tutucusu"/>
          <p:cNvSpPr>
            <a:spLocks noGrp="1"/>
          </p:cNvSpPr>
          <p:nvPr>
            <p:ph sz="quarter" idx="1"/>
          </p:nvPr>
        </p:nvSpPr>
        <p:spPr>
          <a:xfrm>
            <a:off x="1141412" y="2226717"/>
            <a:ext cx="7772400" cy="4607024"/>
          </a:xfrm>
        </p:spPr>
        <p:txBody>
          <a:bodyPr/>
          <a:lstStyle/>
          <a:p>
            <a:r>
              <a:rPr lang="tr-TR" dirty="0"/>
              <a:t>Gürültünün görme ile ilişkisini araştıran çalışmalarda,</a:t>
            </a:r>
          </a:p>
          <a:p>
            <a:pPr lvl="1"/>
            <a:r>
              <a:rPr lang="tr-TR" dirty="0"/>
              <a:t>görme duyarlılığının gürültüyle azalmadığı,</a:t>
            </a:r>
          </a:p>
          <a:p>
            <a:pPr lvl="1"/>
            <a:r>
              <a:rPr lang="tr-TR" dirty="0"/>
              <a:t>renk görüşünün zayıfladığı, </a:t>
            </a:r>
          </a:p>
          <a:p>
            <a:pPr lvl="1"/>
            <a:r>
              <a:rPr lang="tr-TR" dirty="0"/>
              <a:t>az ışıkta veya gece karanlığında görme yeteneğinin olumsuz bir şekilde etkilendiğini gözlemlenmiştir.</a:t>
            </a:r>
          </a:p>
        </p:txBody>
      </p:sp>
      <p:sp>
        <p:nvSpPr>
          <p:cNvPr id="6" name="Altbilgi Yer Tutucusu 3"/>
          <p:cNvSpPr>
            <a:spLocks noGrp="1"/>
          </p:cNvSpPr>
          <p:nvPr>
            <p:ph type="ftr" sz="quarter" idx="11"/>
          </p:nvPr>
        </p:nvSpPr>
        <p:spPr>
          <a:xfrm>
            <a:off x="2828428" y="70262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31762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Rectangle 2"/>
          <p:cNvSpPr>
            <a:spLocks noGrp="1" noChangeArrowheads="1"/>
          </p:cNvSpPr>
          <p:nvPr>
            <p:ph type="title"/>
          </p:nvPr>
        </p:nvSpPr>
        <p:spPr>
          <a:xfrm>
            <a:off x="989012" y="1616075"/>
            <a:ext cx="8229600" cy="1143000"/>
          </a:xfrm>
        </p:spPr>
        <p:txBody>
          <a:bodyPr/>
          <a:lstStyle/>
          <a:p>
            <a:pPr algn="l"/>
            <a:r>
              <a:rPr lang="tr-TR" altLang="tr-TR" sz="3200"/>
              <a:t>PERFORMANS ETKİLERİ</a:t>
            </a:r>
          </a:p>
        </p:txBody>
      </p:sp>
      <p:sp>
        <p:nvSpPr>
          <p:cNvPr id="5" name="Rectangle 3"/>
          <p:cNvSpPr txBox="1">
            <a:spLocks noChangeArrowheads="1"/>
          </p:cNvSpPr>
          <p:nvPr/>
        </p:nvSpPr>
        <p:spPr>
          <a:xfrm>
            <a:off x="989012" y="29416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3200" b="0" i="0" u="none" strike="noStrike" kern="1200" cap="none" spc="0" normalizeH="0" baseline="0" noProof="0" dirty="0">
                <a:ln>
                  <a:noFill/>
                </a:ln>
                <a:solidFill>
                  <a:prstClr val="black"/>
                </a:solidFill>
                <a:effectLst/>
                <a:uLnTx/>
                <a:uFillTx/>
                <a:latin typeface="Calibri"/>
                <a:ea typeface="+mn-ea"/>
                <a:cs typeface="+mn-cs"/>
              </a:rPr>
              <a:t>Gürültünün konuşma üzerine olan etkisi</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800" b="0" i="0" u="none" strike="noStrike" kern="1200" cap="none" spc="0" normalizeH="0" baseline="0" noProof="0" dirty="0">
                <a:ln>
                  <a:noFill/>
                </a:ln>
                <a:solidFill>
                  <a:prstClr val="black"/>
                </a:solidFill>
                <a:effectLst/>
                <a:uLnTx/>
                <a:uFillTx/>
                <a:latin typeface="Calibri"/>
                <a:ea typeface="+mn-ea"/>
                <a:cs typeface="+mn-cs"/>
              </a:rPr>
              <a:t>Tercih edilen konuşma şiddetinde etkilenme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800" b="0" i="0" u="none" strike="noStrike" kern="1200" cap="none" spc="0" normalizeH="0" baseline="0" noProof="0" dirty="0">
                <a:ln>
                  <a:noFill/>
                </a:ln>
                <a:solidFill>
                  <a:prstClr val="black"/>
                </a:solidFill>
                <a:effectLst/>
                <a:uLnTx/>
                <a:uFillTx/>
                <a:latin typeface="Calibri"/>
                <a:ea typeface="+mn-ea"/>
                <a:cs typeface="+mn-cs"/>
              </a:rPr>
              <a:t>Konuşma etkilenme şiddeti</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800" b="0" i="0" u="none" strike="noStrike" kern="1200" cap="none" spc="0" normalizeH="0" baseline="0" noProof="0" dirty="0">
                <a:ln>
                  <a:noFill/>
                </a:ln>
                <a:solidFill>
                  <a:prstClr val="black"/>
                </a:solidFill>
                <a:effectLst/>
                <a:uLnTx/>
                <a:uFillTx/>
                <a:latin typeface="Calibri"/>
                <a:ea typeface="+mn-ea"/>
                <a:cs typeface="+mn-cs"/>
              </a:rPr>
              <a:t>Artikülasyon İndeksi</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altLang="tr-TR" sz="2800" b="0" i="0" u="none" strike="noStrike" kern="1200" cap="none" spc="0" normalizeH="0" baseline="0" noProof="0" dirty="0">
                <a:ln>
                  <a:noFill/>
                </a:ln>
                <a:solidFill>
                  <a:prstClr val="black"/>
                </a:solidFill>
                <a:effectLst/>
                <a:uLnTx/>
                <a:uFillTx/>
                <a:latin typeface="Calibri"/>
                <a:ea typeface="+mn-ea"/>
                <a:cs typeface="+mn-cs"/>
              </a:rPr>
              <a:t>Gürültü kriter eğrileri</a:t>
            </a:r>
          </a:p>
        </p:txBody>
      </p:sp>
    </p:spTree>
    <p:extLst>
      <p:ext uri="{BB962C8B-B14F-4D97-AF65-F5344CB8AC3E}">
        <p14:creationId xmlns:p14="http://schemas.microsoft.com/office/powerpoint/2010/main" val="19848211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pic>
        <p:nvPicPr>
          <p:cNvPr id="3"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79412" y="1687513"/>
            <a:ext cx="9144000" cy="517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989012" y="1311954"/>
            <a:ext cx="698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tr-TR" altLang="tr-TR" sz="1800" b="1" i="0" u="none" strike="noStrike" kern="1200" cap="none" spc="0" normalizeH="0" baseline="0" noProof="0">
                <a:ln>
                  <a:noFill/>
                </a:ln>
                <a:solidFill>
                  <a:srgbClr val="C00000"/>
                </a:solidFill>
                <a:effectLst/>
                <a:uLnTx/>
                <a:uFillTx/>
                <a:latin typeface="Calibri"/>
                <a:ea typeface="+mn-ea"/>
                <a:cs typeface="+mn-cs"/>
              </a:rPr>
              <a:t>GERİ PLAN GÜRÜLTÜSÜNE GÖRE KONUŞMA YETENEĞİ</a:t>
            </a:r>
          </a:p>
        </p:txBody>
      </p:sp>
    </p:spTree>
    <p:extLst>
      <p:ext uri="{BB962C8B-B14F-4D97-AF65-F5344CB8AC3E}">
        <p14:creationId xmlns:p14="http://schemas.microsoft.com/office/powerpoint/2010/main" val="26900572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pic>
        <p:nvPicPr>
          <p:cNvPr id="3" name="Picture 2" descr="http://serous.med.buffalo.edu/hearing/Pathway.JPG"/>
          <p:cNvPicPr>
            <a:picLocks noChangeAspect="1" noChangeArrowheads="1"/>
          </p:cNvPicPr>
          <p:nvPr/>
        </p:nvPicPr>
        <p:blipFill>
          <a:blip r:embed="rId4" r:link="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55612" y="1737360"/>
            <a:ext cx="4468813" cy="518160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412" y="1400175"/>
            <a:ext cx="3429000" cy="5305425"/>
          </a:xfrm>
          <a:prstGeom prst="rect">
            <a:avLst/>
          </a:prstGeom>
        </p:spPr>
      </p:pic>
    </p:spTree>
    <p:extLst>
      <p:ext uri="{BB962C8B-B14F-4D97-AF65-F5344CB8AC3E}">
        <p14:creationId xmlns:p14="http://schemas.microsoft.com/office/powerpoint/2010/main" val="38650961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earlab.bu.edu/images/intro/aud_diag.gif"/>
          <p:cNvPicPr>
            <a:picLocks noChangeAspect="1" noChangeArrowheads="1"/>
          </p:cNvPicPr>
          <p:nvPr/>
        </p:nvPicPr>
        <p:blipFill>
          <a:blip r:embed="rId2" r:link="rId3">
            <a:clrChange>
              <a:clrFrom>
                <a:srgbClr val="FFFFFF"/>
              </a:clrFrom>
              <a:clrTo>
                <a:srgbClr val="FFFFFF">
                  <a:alpha val="0"/>
                </a:srgbClr>
              </a:clrTo>
            </a:clrChange>
            <a:lum bright="-18000" contrast="12000"/>
            <a:extLst>
              <a:ext uri="{28A0092B-C50C-407E-A947-70E740481C1C}">
                <a14:useLocalDpi xmlns:a14="http://schemas.microsoft.com/office/drawing/2010/main" val="0"/>
              </a:ext>
            </a:extLst>
          </a:blip>
          <a:srcRect/>
          <a:stretch>
            <a:fillRect/>
          </a:stretch>
        </p:blipFill>
        <p:spPr bwMode="auto">
          <a:xfrm>
            <a:off x="2844986" y="1600200"/>
            <a:ext cx="3935226" cy="502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41361176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6612" y="1420823"/>
            <a:ext cx="8229600" cy="995363"/>
          </a:xfrm>
        </p:spPr>
        <p:txBody>
          <a:bodyPr>
            <a:normAutofit fontScale="90000"/>
          </a:bodyPr>
          <a:lstStyle/>
          <a:p>
            <a:pPr>
              <a:defRPr/>
            </a:pPr>
            <a:r>
              <a:rPr lang="tr-TR" sz="3200" dirty="0">
                <a:latin typeface="Comic Sans MS" pitchFamily="66" charset="0"/>
              </a:rPr>
              <a:t>Konuşmayı Ayırt Etme Üzerine İşitme Kaybının Etkisi</a:t>
            </a:r>
          </a:p>
        </p:txBody>
      </p:sp>
      <p:sp>
        <p:nvSpPr>
          <p:cNvPr id="46083" name="2 İçerik Yer Tutucusu"/>
          <p:cNvSpPr>
            <a:spLocks noGrp="1"/>
          </p:cNvSpPr>
          <p:nvPr>
            <p:ph idx="1"/>
          </p:nvPr>
        </p:nvSpPr>
        <p:spPr>
          <a:xfrm>
            <a:off x="836612" y="2576512"/>
            <a:ext cx="8229600" cy="4281488"/>
          </a:xfrm>
        </p:spPr>
        <p:txBody>
          <a:bodyPr/>
          <a:lstStyle/>
          <a:p>
            <a:pPr eaLnBrk="1" hangingPunct="1"/>
            <a:r>
              <a:rPr lang="tr-TR" altLang="tr-TR" sz="2800" dirty="0">
                <a:latin typeface="Comic Sans MS" panose="030F0702030302020204" pitchFamily="66" charset="0"/>
              </a:rPr>
              <a:t>GBİK da dahil birçok işitme kaybı temel olarak yüksek frekansları etkiler </a:t>
            </a:r>
            <a:r>
              <a:rPr lang="tr-TR" altLang="tr-TR" sz="1400" dirty="0">
                <a:latin typeface="Comic Sans MS" panose="030F0702030302020204" pitchFamily="66" charset="0"/>
              </a:rPr>
              <a:t>(Figür 1.8). </a:t>
            </a:r>
          </a:p>
          <a:p>
            <a:pPr eaLnBrk="1" hangingPunct="1">
              <a:buFont typeface="Wingdings 2" panose="05020102010507070707" pitchFamily="18" charset="2"/>
              <a:buNone/>
            </a:pPr>
            <a:endParaRPr lang="tr-TR" altLang="tr-TR" sz="1400" dirty="0">
              <a:latin typeface="Comic Sans MS" panose="030F0702030302020204" pitchFamily="66" charset="0"/>
            </a:endParaRPr>
          </a:p>
          <a:p>
            <a:pPr eaLnBrk="1" hangingPunct="1"/>
            <a:r>
              <a:rPr lang="tr-TR" altLang="tr-TR" sz="2800" dirty="0">
                <a:latin typeface="Comic Sans MS" panose="030F0702030302020204" pitchFamily="66" charset="0"/>
              </a:rPr>
              <a:t>Bizler konuşmada yüksek frekans seslere bağlı olarak </a:t>
            </a:r>
            <a:r>
              <a:rPr lang="tr-TR" altLang="tr-TR" sz="2800" dirty="0" err="1">
                <a:latin typeface="Comic Sans MS" panose="030F0702030302020204" pitchFamily="66" charset="0"/>
              </a:rPr>
              <a:t>anlaşılabilirlik</a:t>
            </a:r>
            <a:r>
              <a:rPr lang="tr-TR" altLang="tr-TR" sz="2800" dirty="0">
                <a:latin typeface="Comic Sans MS" panose="030F0702030302020204" pitchFamily="66" charset="0"/>
              </a:rPr>
              <a:t> sağladığımızdan bu zor bir durumdur. </a:t>
            </a:r>
          </a:p>
          <a:p>
            <a:pPr eaLnBrk="1" hangingPunct="1">
              <a:buFont typeface="Wingdings 2" panose="05020102010507070707" pitchFamily="18" charset="2"/>
              <a:buNone/>
            </a:pPr>
            <a:endParaRPr lang="tr-TR" altLang="tr-TR" sz="1400" dirty="0">
              <a:latin typeface="Comic Sans MS" panose="030F0702030302020204" pitchFamily="66" charset="0"/>
            </a:endParaRPr>
          </a:p>
          <a:p>
            <a:pPr eaLnBrk="1" hangingPunct="1"/>
            <a:r>
              <a:rPr lang="tr-TR" altLang="tr-TR" sz="2800" dirty="0">
                <a:latin typeface="Comic Sans MS" panose="030F0702030302020204" pitchFamily="66" charset="0"/>
              </a:rPr>
              <a:t>Alçak frekans sesler konuşmaya anlaşılırlıktan ziyade volüm ve ritim verir.</a:t>
            </a:r>
          </a:p>
          <a:p>
            <a:pPr eaLnBrk="1" hangingPunct="1"/>
            <a:endParaRPr lang="tr-TR" altLang="tr-T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29170239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6 Başlık"/>
          <p:cNvSpPr>
            <a:spLocks noGrp="1"/>
          </p:cNvSpPr>
          <p:nvPr>
            <p:ph type="title"/>
          </p:nvPr>
        </p:nvSpPr>
        <p:spPr>
          <a:xfrm>
            <a:off x="836613" y="1042194"/>
            <a:ext cx="8229600" cy="1143000"/>
          </a:xfrm>
        </p:spPr>
        <p:txBody>
          <a:bodyPr/>
          <a:lstStyle/>
          <a:p>
            <a:pPr eaLnBrk="1" hangingPunct="1"/>
            <a:r>
              <a:rPr lang="tr-TR" altLang="tr-TR" dirty="0"/>
              <a:t>Konuşma sesleri </a:t>
            </a:r>
          </a:p>
        </p:txBody>
      </p:sp>
      <p:sp>
        <p:nvSpPr>
          <p:cNvPr id="47107" name="7 Metin Yer Tutucusu"/>
          <p:cNvSpPr>
            <a:spLocks noGrp="1"/>
          </p:cNvSpPr>
          <p:nvPr>
            <p:ph type="body" idx="1"/>
          </p:nvPr>
        </p:nvSpPr>
        <p:spPr>
          <a:xfrm>
            <a:off x="836612" y="1855788"/>
            <a:ext cx="4040188" cy="658812"/>
          </a:xfrm>
        </p:spPr>
        <p:txBody>
          <a:bodyPr/>
          <a:lstStyle/>
          <a:p>
            <a:pPr eaLnBrk="1" hangingPunct="1"/>
            <a:r>
              <a:rPr lang="tr-TR" altLang="tr-TR" dirty="0"/>
              <a:t>'</a:t>
            </a:r>
            <a:r>
              <a:rPr lang="tr-TR" altLang="tr-TR" dirty="0" err="1"/>
              <a:t>vowel'lar</a:t>
            </a:r>
            <a:r>
              <a:rPr lang="tr-TR" altLang="tr-TR" dirty="0"/>
              <a:t> (Sesli)</a:t>
            </a:r>
          </a:p>
        </p:txBody>
      </p:sp>
      <p:sp>
        <p:nvSpPr>
          <p:cNvPr id="47108" name="9 Metin Yer Tutucusu"/>
          <p:cNvSpPr>
            <a:spLocks noGrp="1"/>
          </p:cNvSpPr>
          <p:nvPr>
            <p:ph type="body" sz="half" idx="3"/>
          </p:nvPr>
        </p:nvSpPr>
        <p:spPr>
          <a:xfrm>
            <a:off x="5024438" y="1860550"/>
            <a:ext cx="4041775" cy="654050"/>
          </a:xfrm>
        </p:spPr>
        <p:txBody>
          <a:bodyPr/>
          <a:lstStyle/>
          <a:p>
            <a:pPr eaLnBrk="1" hangingPunct="1"/>
            <a:r>
              <a:rPr lang="tr-TR" altLang="tr-TR" dirty="0"/>
              <a:t>'</a:t>
            </a:r>
            <a:r>
              <a:rPr lang="tr-TR" altLang="tr-TR" dirty="0" err="1"/>
              <a:t>konsonant'lar</a:t>
            </a:r>
            <a:r>
              <a:rPr lang="tr-TR" altLang="tr-TR" dirty="0"/>
              <a:t> (Sessiz)</a:t>
            </a:r>
          </a:p>
        </p:txBody>
      </p:sp>
      <p:sp>
        <p:nvSpPr>
          <p:cNvPr id="47109" name="8 İçerik Yer Tutucusu"/>
          <p:cNvSpPr>
            <a:spLocks noGrp="1"/>
          </p:cNvSpPr>
          <p:nvPr>
            <p:ph sz="quarter" idx="2"/>
          </p:nvPr>
        </p:nvSpPr>
        <p:spPr>
          <a:xfrm>
            <a:off x="836612" y="2514601"/>
            <a:ext cx="4040188" cy="3846513"/>
          </a:xfrm>
        </p:spPr>
        <p:txBody>
          <a:bodyPr/>
          <a:lstStyle/>
          <a:p>
            <a:pPr eaLnBrk="1" hangingPunct="1"/>
            <a:r>
              <a:rPr lang="tr-TR" altLang="tr-TR" dirty="0" err="1"/>
              <a:t>Vowellar</a:t>
            </a:r>
            <a:r>
              <a:rPr lang="tr-TR" altLang="tr-TR" dirty="0"/>
              <a:t> alçak frekanslı ses olma eğilimindedirler (</a:t>
            </a:r>
            <a:r>
              <a:rPr lang="tr-TR" altLang="tr-TR" dirty="0" err="1"/>
              <a:t>örn</a:t>
            </a:r>
            <a:r>
              <a:rPr lang="tr-TR" altLang="tr-TR" dirty="0"/>
              <a:t>: ‘e’ elma gibi,  ya da ‘a’ bal gibi) ve daha gür  ve duyulmaları daha kolaydır.</a:t>
            </a:r>
          </a:p>
        </p:txBody>
      </p:sp>
      <p:sp>
        <p:nvSpPr>
          <p:cNvPr id="47110" name="10 İçerik Yer Tutucusu"/>
          <p:cNvSpPr>
            <a:spLocks noGrp="1"/>
          </p:cNvSpPr>
          <p:nvPr>
            <p:ph sz="quarter" idx="4"/>
          </p:nvPr>
        </p:nvSpPr>
        <p:spPr>
          <a:xfrm>
            <a:off x="5024438" y="2514601"/>
            <a:ext cx="4041775" cy="3846513"/>
          </a:xfrm>
        </p:spPr>
        <p:txBody>
          <a:bodyPr/>
          <a:lstStyle/>
          <a:p>
            <a:pPr eaLnBrk="1" hangingPunct="1"/>
            <a:r>
              <a:rPr lang="tr-TR" altLang="tr-TR" sz="1800" dirty="0">
                <a:latin typeface="Comic Sans MS" panose="030F0702030302020204" pitchFamily="66" charset="0"/>
              </a:rPr>
              <a:t>Konsonantlar yüksek frekanslı sesler özelliğindedir (</a:t>
            </a:r>
            <a:r>
              <a:rPr lang="tr-TR" altLang="tr-TR" sz="1800" dirty="0" err="1">
                <a:latin typeface="Comic Sans MS" panose="030F0702030302020204" pitchFamily="66" charset="0"/>
              </a:rPr>
              <a:t>örn</a:t>
            </a:r>
            <a:r>
              <a:rPr lang="tr-TR" altLang="tr-TR" sz="1800" dirty="0">
                <a:latin typeface="Comic Sans MS" panose="030F0702030302020204" pitchFamily="66" charset="0"/>
              </a:rPr>
              <a:t>: ‘k’ ‘</a:t>
            </a:r>
            <a:r>
              <a:rPr lang="tr-TR" altLang="tr-TR" sz="1800" dirty="0" err="1">
                <a:latin typeface="Comic Sans MS" panose="030F0702030302020204" pitchFamily="66" charset="0"/>
              </a:rPr>
              <a:t>kalk’gibi</a:t>
            </a:r>
            <a:r>
              <a:rPr lang="tr-TR" altLang="tr-TR" sz="1800" dirty="0">
                <a:latin typeface="Comic Sans MS" panose="030F0702030302020204" pitchFamily="66" charset="0"/>
              </a:rPr>
              <a:t> ya da ‘</a:t>
            </a:r>
            <a:r>
              <a:rPr lang="tr-TR" altLang="tr-TR" sz="1800" dirty="0" err="1">
                <a:latin typeface="Comic Sans MS" panose="030F0702030302020204" pitchFamily="66" charset="0"/>
              </a:rPr>
              <a:t>s’samsun</a:t>
            </a:r>
            <a:r>
              <a:rPr lang="tr-TR" altLang="tr-TR" sz="1800" dirty="0">
                <a:latin typeface="Comic Sans MS" panose="030F0702030302020204" pitchFamily="66" charset="0"/>
              </a:rPr>
              <a:t> gibi) ve daha yumuşaktır  ve özellikle arka plan gürültüsü olduğunda kolayca kaybolabilirler. </a:t>
            </a:r>
          </a:p>
          <a:p>
            <a:pPr eaLnBrk="1" hangingPunct="1"/>
            <a:r>
              <a:rPr lang="tr-TR" altLang="tr-TR" sz="1800" dirty="0">
                <a:latin typeface="Comic Sans MS" panose="030F0702030302020204" pitchFamily="66" charset="0"/>
              </a:rPr>
              <a:t>Konsonantlar diğer insanların mırıldanmalarına anlam verir. </a:t>
            </a:r>
            <a:r>
              <a:rPr lang="tr-TR" altLang="tr-TR" sz="1800" dirty="0" err="1">
                <a:latin typeface="Comic Sans MS" panose="030F0702030302020204" pitchFamily="66" charset="0"/>
              </a:rPr>
              <a:t>Konsonantsız</a:t>
            </a:r>
            <a:r>
              <a:rPr lang="tr-TR" altLang="tr-TR" sz="1800" dirty="0">
                <a:latin typeface="Comic Sans MS" panose="030F0702030302020204" pitchFamily="66" charset="0"/>
              </a:rPr>
              <a:t> bir cümleye bakarak temel problemi görmek mümkündür,</a:t>
            </a:r>
          </a:p>
          <a:p>
            <a:pPr eaLnBrk="1" hangingPunct="1"/>
            <a:endParaRPr lang="tr-TR" altLang="tr-TR" dirty="0"/>
          </a:p>
        </p:txBody>
      </p:sp>
      <p:pic>
        <p:nvPicPr>
          <p:cNvPr id="47111" name="Picture 8" descr="Megaphone pulsating and reverberating Animated Clipart">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98662" y="4724400"/>
            <a:ext cx="17287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87"/>
            <a:ext cx="9902825" cy="1435147"/>
          </a:xfrm>
          <a:prstGeom prst="rect">
            <a:avLst/>
          </a:prstGeom>
        </p:spPr>
      </p:pic>
    </p:spTree>
    <p:extLst>
      <p:ext uri="{BB962C8B-B14F-4D97-AF65-F5344CB8AC3E}">
        <p14:creationId xmlns:p14="http://schemas.microsoft.com/office/powerpoint/2010/main" val="6382257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2 İçerik Yer Tutucusu"/>
          <p:cNvSpPr>
            <a:spLocks noGrp="1"/>
          </p:cNvSpPr>
          <p:nvPr>
            <p:ph idx="1"/>
          </p:nvPr>
        </p:nvSpPr>
        <p:spPr>
          <a:xfrm>
            <a:off x="836612" y="2322512"/>
            <a:ext cx="8229600" cy="5145088"/>
          </a:xfrm>
        </p:spPr>
        <p:txBody>
          <a:bodyPr/>
          <a:lstStyle/>
          <a:p>
            <a:pPr eaLnBrk="1" hangingPunct="1"/>
            <a:r>
              <a:rPr lang="tr-TR" altLang="tr-TR" sz="2800" dirty="0" err="1">
                <a:latin typeface="Comic Sans MS" panose="030F0702030302020204" pitchFamily="66" charset="0"/>
              </a:rPr>
              <a:t>Konsonantsız</a:t>
            </a:r>
            <a:r>
              <a:rPr lang="tr-TR" altLang="tr-TR" sz="2800" dirty="0">
                <a:latin typeface="Comic Sans MS" panose="030F0702030302020204" pitchFamily="66" charset="0"/>
              </a:rPr>
              <a:t> bir cümle </a:t>
            </a:r>
          </a:p>
          <a:p>
            <a:pPr eaLnBrk="1" hangingPunct="1">
              <a:buFont typeface="Wingdings 2" panose="05020102010507070707" pitchFamily="18" charset="2"/>
              <a:buNone/>
            </a:pPr>
            <a:endParaRPr lang="tr-TR" altLang="tr-TR" sz="2800" dirty="0">
              <a:latin typeface="Comic Sans MS" panose="030F0702030302020204" pitchFamily="66" charset="0"/>
            </a:endParaRPr>
          </a:p>
          <a:p>
            <a:pPr eaLnBrk="1" hangingPunct="1"/>
            <a:r>
              <a:rPr lang="tr-TR" altLang="tr-TR" sz="2800" dirty="0">
                <a:latin typeface="Comic Sans MS" panose="030F0702030302020204" pitchFamily="66" charset="0"/>
              </a:rPr>
              <a:t>_ </a:t>
            </a:r>
            <a:r>
              <a:rPr lang="tr-TR" altLang="tr-TR" sz="2800" dirty="0" err="1">
                <a:latin typeface="Comic Sans MS" panose="030F0702030302020204" pitchFamily="66" charset="0"/>
              </a:rPr>
              <a:t>u_ü</a:t>
            </a:r>
            <a:r>
              <a:rPr lang="tr-TR" altLang="tr-TR" sz="2800" dirty="0">
                <a:latin typeface="Comic Sans MS" panose="030F0702030302020204" pitchFamily="66" charset="0"/>
              </a:rPr>
              <a:t>_   _</a:t>
            </a:r>
            <a:r>
              <a:rPr lang="tr-TR" altLang="tr-TR" sz="2800" dirty="0" err="1">
                <a:latin typeface="Comic Sans MS" panose="030F0702030302020204" pitchFamily="66" charset="0"/>
              </a:rPr>
              <a:t>a_a</a:t>
            </a:r>
            <a:r>
              <a:rPr lang="tr-TR" altLang="tr-TR" sz="2800" dirty="0">
                <a:latin typeface="Comic Sans MS" panose="030F0702030302020204" pitchFamily="66" charset="0"/>
              </a:rPr>
              <a:t>  _o_  _</a:t>
            </a:r>
            <a:r>
              <a:rPr lang="tr-TR" altLang="tr-TR" sz="2800" dirty="0" err="1">
                <a:latin typeface="Comic Sans MS" panose="030F0702030302020204" pitchFamily="66" charset="0"/>
              </a:rPr>
              <a:t>ü_e</a:t>
            </a:r>
            <a:r>
              <a:rPr lang="tr-TR" altLang="tr-TR" sz="2800" dirty="0">
                <a:latin typeface="Comic Sans MS" panose="030F0702030302020204" pitchFamily="66" charset="0"/>
              </a:rPr>
              <a:t>_</a:t>
            </a:r>
          </a:p>
          <a:p>
            <a:pPr eaLnBrk="1" hangingPunct="1"/>
            <a:endParaRPr lang="tr-TR" altLang="tr-TR" sz="2800" dirty="0">
              <a:latin typeface="Comic Sans MS" panose="030F0702030302020204" pitchFamily="66" charset="0"/>
            </a:endParaRPr>
          </a:p>
          <a:p>
            <a:pPr eaLnBrk="1" hangingPunct="1"/>
            <a:r>
              <a:rPr lang="tr-TR" altLang="tr-TR" sz="2800" dirty="0" err="1">
                <a:latin typeface="Comic Sans MS" panose="030F0702030302020204" pitchFamily="66" charset="0"/>
              </a:rPr>
              <a:t>Vowellar</a:t>
            </a:r>
            <a:r>
              <a:rPr lang="tr-TR" altLang="tr-TR" sz="2800" dirty="0">
                <a:latin typeface="Comic Sans MS" panose="030F0702030302020204" pitchFamily="66" charset="0"/>
              </a:rPr>
              <a:t> yokken</a:t>
            </a:r>
          </a:p>
          <a:p>
            <a:pPr eaLnBrk="1" hangingPunct="1"/>
            <a:endParaRPr lang="tr-TR" altLang="tr-TR" sz="2800" dirty="0">
              <a:latin typeface="Comic Sans MS" panose="030F0702030302020204" pitchFamily="66" charset="0"/>
            </a:endParaRPr>
          </a:p>
          <a:p>
            <a:pPr eaLnBrk="1" hangingPunct="1"/>
            <a:r>
              <a:rPr lang="tr-TR" altLang="tr-TR" sz="2800" dirty="0" err="1">
                <a:latin typeface="Comic Sans MS" panose="030F0702030302020204" pitchFamily="66" charset="0"/>
              </a:rPr>
              <a:t>b_g_n</a:t>
            </a:r>
            <a:r>
              <a:rPr lang="tr-TR" altLang="tr-TR" sz="2800" dirty="0">
                <a:latin typeface="Comic Sans MS" panose="030F0702030302020204" pitchFamily="66" charset="0"/>
              </a:rPr>
              <a:t>  </a:t>
            </a:r>
            <a:r>
              <a:rPr lang="tr-TR" altLang="tr-TR" sz="2800" dirty="0" err="1">
                <a:latin typeface="Comic Sans MS" panose="030F0702030302020204" pitchFamily="66" charset="0"/>
              </a:rPr>
              <a:t>h_v</a:t>
            </a:r>
            <a:r>
              <a:rPr lang="tr-TR" altLang="tr-TR" sz="2800" dirty="0">
                <a:latin typeface="Comic Sans MS" panose="030F0702030302020204" pitchFamily="66" charset="0"/>
              </a:rPr>
              <a:t>_  </a:t>
            </a:r>
            <a:r>
              <a:rPr lang="tr-TR" altLang="tr-TR" sz="2800" dirty="0" err="1">
                <a:latin typeface="Comic Sans MS" panose="030F0702030302020204" pitchFamily="66" charset="0"/>
              </a:rPr>
              <a:t>ç_k</a:t>
            </a:r>
            <a:r>
              <a:rPr lang="tr-TR" altLang="tr-TR" sz="2800" dirty="0">
                <a:latin typeface="Comic Sans MS" panose="030F0702030302020204" pitchFamily="66" charset="0"/>
              </a:rPr>
              <a:t>  </a:t>
            </a:r>
            <a:r>
              <a:rPr lang="tr-TR" altLang="tr-TR" sz="2800" dirty="0" err="1">
                <a:latin typeface="Comic Sans MS" panose="030F0702030302020204" pitchFamily="66" charset="0"/>
              </a:rPr>
              <a:t>g_z_l</a:t>
            </a:r>
            <a:endParaRPr lang="tr-TR" altLang="tr-TR" sz="2800" dirty="0">
              <a:latin typeface="Comic Sans MS" panose="030F0702030302020204" pitchFamily="66" charset="0"/>
            </a:endParaRPr>
          </a:p>
          <a:p>
            <a:pPr eaLnBrk="1" hangingPunct="1"/>
            <a:endParaRPr lang="tr-TR" altLang="tr-TR" dirty="0"/>
          </a:p>
          <a:p>
            <a:pPr eaLnBrk="1" hangingPunct="1">
              <a:buFont typeface="Wingdings 2" panose="05020102010507070707" pitchFamily="18" charset="2"/>
              <a:buNone/>
            </a:pPr>
            <a:endParaRPr lang="tr-TR" altLang="tr-T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10"/>
            <a:ext cx="9902825" cy="1435147"/>
          </a:xfrm>
          <a:prstGeom prst="rect">
            <a:avLst/>
          </a:prstGeom>
        </p:spPr>
      </p:pic>
    </p:spTree>
    <p:extLst>
      <p:ext uri="{BB962C8B-B14F-4D97-AF65-F5344CB8AC3E}">
        <p14:creationId xmlns:p14="http://schemas.microsoft.com/office/powerpoint/2010/main" val="12623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6 İçerik Yer Tutucusu"/>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5612" y="2209800"/>
            <a:ext cx="4700588" cy="4235450"/>
          </a:xfrm>
        </p:spPr>
      </p:pic>
      <p:sp>
        <p:nvSpPr>
          <p:cNvPr id="50180" name="5 İçerik Yer Tutucusu"/>
          <p:cNvSpPr>
            <a:spLocks noGrp="1"/>
          </p:cNvSpPr>
          <p:nvPr>
            <p:ph sz="half" idx="2"/>
          </p:nvPr>
        </p:nvSpPr>
        <p:spPr>
          <a:xfrm>
            <a:off x="5027612" y="3789363"/>
            <a:ext cx="4038600" cy="2336800"/>
          </a:xfrm>
        </p:spPr>
        <p:txBody>
          <a:bodyPr/>
          <a:lstStyle/>
          <a:p>
            <a:pPr eaLnBrk="1" hangingPunct="1"/>
            <a:r>
              <a:rPr lang="tr-TR" altLang="tr-TR" sz="2400" dirty="0">
                <a:latin typeface="Comic Sans MS" panose="030F0702030302020204" pitchFamily="66" charset="0"/>
              </a:rPr>
              <a:t>Normal konuşma seslerinde farklı seslerin yaklaşık olarak şiddet ve frekansları</a:t>
            </a: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0"/>
            <a:ext cx="9902825" cy="1435147"/>
          </a:xfrm>
          <a:prstGeom prst="rect">
            <a:avLst/>
          </a:prstGeom>
        </p:spPr>
      </p:pic>
    </p:spTree>
    <p:extLst>
      <p:ext uri="{BB962C8B-B14F-4D97-AF65-F5344CB8AC3E}">
        <p14:creationId xmlns:p14="http://schemas.microsoft.com/office/powerpoint/2010/main" val="26190585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6 İçerik Yer Tutucusu"/>
          <p:cNvPicPr>
            <a:picLocks noGrp="1"/>
          </p:cNvPicPr>
          <p:nvPr>
            <p:ph sz="half" idx="1"/>
          </p:nvPr>
        </p:nvPicPr>
        <p:blipFill>
          <a:blip r:embed="rId2">
            <a:extLst>
              <a:ext uri="{28A0092B-C50C-407E-A947-70E740481C1C}">
                <a14:useLocalDpi xmlns:a14="http://schemas.microsoft.com/office/drawing/2010/main" val="0"/>
              </a:ext>
            </a:extLst>
          </a:blip>
          <a:srcRect r="1678" b="17239"/>
          <a:stretch>
            <a:fillRect/>
          </a:stretch>
        </p:blipFill>
        <p:spPr>
          <a:xfrm>
            <a:off x="0" y="1600200"/>
            <a:ext cx="5383212" cy="5029200"/>
          </a:xfrm>
        </p:spPr>
      </p:pic>
      <p:sp>
        <p:nvSpPr>
          <p:cNvPr id="6" name="5 İçerik Yer Tutucusu"/>
          <p:cNvSpPr>
            <a:spLocks noGrp="1"/>
          </p:cNvSpPr>
          <p:nvPr>
            <p:ph sz="half" idx="2"/>
          </p:nvPr>
        </p:nvSpPr>
        <p:spPr>
          <a:xfrm>
            <a:off x="5027612" y="3789363"/>
            <a:ext cx="4038600" cy="2336800"/>
          </a:xfrm>
        </p:spPr>
        <p:txBody>
          <a:bodyPr>
            <a:normAutofit/>
          </a:bodyPr>
          <a:lstStyle/>
          <a:p>
            <a:pPr marL="274320" indent="-274320">
              <a:buClr>
                <a:schemeClr val="accent3"/>
              </a:buClr>
              <a:buFont typeface="Wingdings 2"/>
              <a:buChar char=""/>
              <a:defRPr/>
            </a:pPr>
            <a:r>
              <a:rPr lang="tr-TR" sz="2400" dirty="0">
                <a:latin typeface="Comic Sans MS" pitchFamily="66" charset="0"/>
              </a:rPr>
              <a:t>Kişinin birçok yüksek frekanslı sesi kaçırdığını görüyoruz, örneğin s, f, </a:t>
            </a:r>
            <a:r>
              <a:rPr lang="tr-TR" sz="2400" dirty="0" err="1">
                <a:latin typeface="Comic Sans MS" pitchFamily="66" charset="0"/>
              </a:rPr>
              <a:t>th</a:t>
            </a:r>
            <a:r>
              <a:rPr lang="tr-TR" sz="2400" dirty="0">
                <a:latin typeface="Comic Sans MS" pitchFamily="66" charset="0"/>
              </a:rPr>
              <a:t>, k, p, h ve g. </a:t>
            </a:r>
          </a:p>
          <a:p>
            <a:pPr marL="274320" indent="-274320">
              <a:buClr>
                <a:schemeClr val="accent3"/>
              </a:buClr>
              <a:buNone/>
              <a:defRPr/>
            </a:pPr>
            <a:endParaRPr lang="tr-TR" dirty="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12412654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24"/>
            <a:ext cx="9902825" cy="143514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012" y="1456847"/>
            <a:ext cx="7239000" cy="5471025"/>
          </a:xfrm>
          <a:prstGeom prst="rect">
            <a:avLst/>
          </a:prstGeom>
        </p:spPr>
      </p:pic>
    </p:spTree>
    <p:extLst>
      <p:ext uri="{BB962C8B-B14F-4D97-AF65-F5344CB8AC3E}">
        <p14:creationId xmlns:p14="http://schemas.microsoft.com/office/powerpoint/2010/main" val="48229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
        <p:nvSpPr>
          <p:cNvPr id="3" name="1 Başlık"/>
          <p:cNvSpPr>
            <a:spLocks noGrp="1"/>
          </p:cNvSpPr>
          <p:nvPr>
            <p:ph type="title"/>
          </p:nvPr>
        </p:nvSpPr>
        <p:spPr>
          <a:xfrm>
            <a:off x="836612" y="1667421"/>
            <a:ext cx="8229600" cy="1143000"/>
          </a:xfrm>
        </p:spPr>
        <p:txBody>
          <a:bodyPr>
            <a:normAutofit fontScale="90000"/>
          </a:bodyPr>
          <a:lstStyle/>
          <a:p>
            <a:pPr algn="ctr"/>
            <a:r>
              <a:rPr lang="tr-TR" dirty="0"/>
              <a:t>  Gürültünün Endokrin Ve </a:t>
            </a:r>
            <a:r>
              <a:rPr lang="tr-TR" dirty="0" err="1"/>
              <a:t>Metabolik</a:t>
            </a:r>
            <a:r>
              <a:rPr lang="tr-TR" dirty="0"/>
              <a:t> Sistem Üzerine Etkisi</a:t>
            </a:r>
          </a:p>
        </p:txBody>
      </p:sp>
      <p:sp>
        <p:nvSpPr>
          <p:cNvPr id="5" name="2 İçerik Yer Tutucusu"/>
          <p:cNvSpPr>
            <a:spLocks noGrp="1"/>
          </p:cNvSpPr>
          <p:nvPr>
            <p:ph sz="quarter" idx="1"/>
          </p:nvPr>
        </p:nvSpPr>
        <p:spPr>
          <a:xfrm>
            <a:off x="836612" y="3107582"/>
            <a:ext cx="8229600" cy="4525963"/>
          </a:xfrm>
        </p:spPr>
        <p:txBody>
          <a:bodyPr/>
          <a:lstStyle/>
          <a:p>
            <a:pPr>
              <a:buNone/>
            </a:pPr>
            <a:r>
              <a:rPr lang="tr-TR" dirty="0"/>
              <a:t>          Endokrin Sistem </a:t>
            </a:r>
          </a:p>
          <a:p>
            <a:pPr>
              <a:buNone/>
            </a:pPr>
            <a:r>
              <a:rPr lang="tr-TR" dirty="0"/>
              <a:t>          </a:t>
            </a:r>
            <a:r>
              <a:rPr lang="tr-TR" dirty="0" err="1"/>
              <a:t>Kardiyo</a:t>
            </a:r>
            <a:r>
              <a:rPr lang="tr-TR" dirty="0"/>
              <a:t>-</a:t>
            </a:r>
            <a:r>
              <a:rPr lang="tr-TR" dirty="0" err="1"/>
              <a:t>vasküler</a:t>
            </a:r>
            <a:r>
              <a:rPr lang="tr-TR" dirty="0"/>
              <a:t> Sistem</a:t>
            </a:r>
          </a:p>
          <a:p>
            <a:pPr>
              <a:buNone/>
            </a:pPr>
            <a:r>
              <a:rPr lang="tr-TR" dirty="0"/>
              <a:t>          Dolaşım Sistemi</a:t>
            </a:r>
          </a:p>
          <a:p>
            <a:pPr>
              <a:buNone/>
            </a:pPr>
            <a:r>
              <a:rPr lang="tr-TR" dirty="0"/>
              <a:t>          Sindirim Sistemi</a:t>
            </a:r>
          </a:p>
          <a:p>
            <a:pPr>
              <a:buNone/>
            </a:pPr>
            <a:r>
              <a:rPr lang="tr-TR" dirty="0"/>
              <a:t>          Üreme Sistemi</a:t>
            </a:r>
          </a:p>
          <a:p>
            <a:pPr>
              <a:buNone/>
            </a:pPr>
            <a:endParaRPr lang="tr-TR" dirty="0"/>
          </a:p>
        </p:txBody>
      </p:sp>
      <p:sp>
        <p:nvSpPr>
          <p:cNvPr id="6" name="4 Sağ Ok"/>
          <p:cNvSpPr/>
          <p:nvPr/>
        </p:nvSpPr>
        <p:spPr>
          <a:xfrm>
            <a:off x="1268660" y="5051797"/>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5 Sağ Ok"/>
          <p:cNvSpPr/>
          <p:nvPr/>
        </p:nvSpPr>
        <p:spPr>
          <a:xfrm>
            <a:off x="1268660" y="3179589"/>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6 Sağ Ok"/>
          <p:cNvSpPr/>
          <p:nvPr/>
        </p:nvSpPr>
        <p:spPr>
          <a:xfrm>
            <a:off x="1268660" y="3611637"/>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7 Sağ Ok"/>
          <p:cNvSpPr/>
          <p:nvPr/>
        </p:nvSpPr>
        <p:spPr>
          <a:xfrm>
            <a:off x="1268660" y="4115693"/>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8 Sağ Ok"/>
          <p:cNvSpPr/>
          <p:nvPr/>
        </p:nvSpPr>
        <p:spPr>
          <a:xfrm>
            <a:off x="1268660" y="4547741"/>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Altbilgi Yer Tutucusu 3"/>
          <p:cNvSpPr>
            <a:spLocks noGrp="1"/>
          </p:cNvSpPr>
          <p:nvPr>
            <p:ph type="ftr" sz="quarter" idx="11"/>
          </p:nvPr>
        </p:nvSpPr>
        <p:spPr>
          <a:xfrm>
            <a:off x="2883668" y="73310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96418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ctrTitle"/>
          </p:nvPr>
        </p:nvSpPr>
        <p:spPr/>
        <p:txBody>
          <a:bodyPr/>
          <a:lstStyle/>
          <a:p>
            <a:r>
              <a:rPr lang="tr-TR" altLang="zh-CN"/>
              <a:t>KİŞİSEL KULAK KORUYUCULARI </a:t>
            </a:r>
            <a:endParaRPr lang="tr-TR" altLang="tr-T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4" y="0"/>
            <a:ext cx="9902825" cy="1435147"/>
          </a:xfrm>
          <a:prstGeom prst="rect">
            <a:avLst/>
          </a:prstGeom>
        </p:spPr>
      </p:pic>
    </p:spTree>
    <p:extLst>
      <p:ext uri="{BB962C8B-B14F-4D97-AF65-F5344CB8AC3E}">
        <p14:creationId xmlns:p14="http://schemas.microsoft.com/office/powerpoint/2010/main" val="23526886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217612" y="1143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4400" b="1" i="0" u="sng" strike="noStrike" kern="1200" cap="none" spc="0" normalizeH="0" baseline="0" noProof="0" dirty="0">
                <a:ln>
                  <a:noFill/>
                </a:ln>
                <a:solidFill>
                  <a:srgbClr val="1F497D"/>
                </a:solidFill>
                <a:effectLst/>
                <a:uLnTx/>
                <a:uFillTx/>
                <a:latin typeface="Arial" panose="020B0604020202020204" pitchFamily="34" charset="0"/>
                <a:ea typeface="+mn-ea"/>
                <a:cs typeface="+mn-cs"/>
              </a:rPr>
              <a:t>Şiddet Seviyesi</a:t>
            </a:r>
            <a:endParaRPr kumimoji="0" lang="en-US" altLang="tr-TR" sz="4400" b="1" i="0" u="sng" strike="noStrike" kern="1200" cap="none" spc="0" normalizeH="0" baseline="0" noProof="0" dirty="0">
              <a:ln>
                <a:noFill/>
              </a:ln>
              <a:solidFill>
                <a:srgbClr val="1F497D"/>
              </a:solidFill>
              <a:effectLst/>
              <a:uLnTx/>
              <a:uFillTx/>
              <a:latin typeface="Arial" panose="020B0604020202020204" pitchFamily="34" charset="0"/>
              <a:ea typeface="+mn-ea"/>
              <a:cs typeface="+mn-cs"/>
            </a:endParaRPr>
          </a:p>
        </p:txBody>
      </p:sp>
      <p:sp>
        <p:nvSpPr>
          <p:cNvPr id="7171" name="Rectangle 3"/>
          <p:cNvSpPr>
            <a:spLocks noChangeArrowheads="1"/>
          </p:cNvSpPr>
          <p:nvPr/>
        </p:nvSpPr>
        <p:spPr bwMode="auto">
          <a:xfrm>
            <a:off x="914400" y="2276475"/>
            <a:ext cx="8609012" cy="313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50 dB = </a:t>
            </a:r>
            <a:r>
              <a:rPr kumimoji="0" lang="tr-TR"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Gürültü, konuşma anlaşılırlığını etkiler</a:t>
            </a:r>
            <a:endPar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60 dB = </a:t>
            </a:r>
            <a:r>
              <a:rPr kumimoji="0" lang="tr-TR"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Ortalama konuşma seviyesi</a:t>
            </a:r>
            <a:endPar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85 dB = </a:t>
            </a:r>
            <a:r>
              <a:rPr kumimoji="0" lang="tr-TR"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Tehlikeli gürültü</a:t>
            </a:r>
            <a:r>
              <a:rPr kumimoji="0" lang="en-US" altLang="tr-TR" sz="16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 (</a:t>
            </a:r>
            <a:r>
              <a:rPr kumimoji="0" lang="tr-TR" altLang="tr-TR" sz="16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Sürekli</a:t>
            </a:r>
            <a:r>
              <a:rPr kumimoji="0" lang="en-US" altLang="tr-TR" sz="16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a:t>
            </a:r>
            <a:r>
              <a:rPr kumimoji="0" lang="tr-TR" altLang="tr-TR" sz="16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Kesikli</a:t>
            </a:r>
            <a:r>
              <a:rPr kumimoji="0" lang="en-US" altLang="tr-TR" sz="16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a:t>
            </a:r>
            <a:endPar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120 dB = </a:t>
            </a:r>
            <a:r>
              <a:rPr kumimoji="0" lang="tr-TR"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Rahatsızlık verici seviye</a:t>
            </a:r>
            <a:endPar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140 dB = </a:t>
            </a:r>
            <a:r>
              <a:rPr kumimoji="0" lang="tr-TR"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Tehlikeli</a:t>
            </a:r>
            <a:r>
              <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 </a:t>
            </a:r>
            <a:r>
              <a:rPr kumimoji="0" lang="tr-TR"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darbe gürültüsü</a:t>
            </a:r>
            <a:endPar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tr-TR"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endParaRPr>
          </a:p>
        </p:txBody>
      </p:sp>
      <p:sp>
        <p:nvSpPr>
          <p:cNvPr id="7172" name="Text Box 4"/>
          <p:cNvSpPr txBox="1">
            <a:spLocks noChangeArrowheads="1"/>
          </p:cNvSpPr>
          <p:nvPr/>
        </p:nvSpPr>
        <p:spPr bwMode="auto">
          <a:xfrm>
            <a:off x="1495425" y="5373688"/>
            <a:ext cx="5562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auto" latinLnBrk="0" hangingPunct="0">
              <a:lnSpc>
                <a:spcPct val="100000"/>
              </a:lnSpc>
              <a:spcBef>
                <a:spcPts val="0"/>
              </a:spcBef>
              <a:spcAft>
                <a:spcPts val="0"/>
              </a:spcAft>
              <a:buClr>
                <a:srgbClr val="FF0000"/>
              </a:buClr>
              <a:buSzPct val="95000"/>
              <a:buFont typeface="Monotype Sorts" pitchFamily="2" charset="2"/>
              <a:buChar char="4"/>
              <a:tabLst/>
              <a:defRPr/>
            </a:pPr>
            <a:r>
              <a:rPr kumimoji="0" lang="en-US" altLang="tr-TR" sz="3200" b="1" i="0" u="none" strike="noStrike" kern="1200" cap="none" spc="0" normalizeH="0" baseline="0" noProof="0">
                <a:ln>
                  <a:noFill/>
                </a:ln>
                <a:solidFill>
                  <a:srgbClr val="460397"/>
                </a:solidFill>
                <a:effectLst/>
                <a:uLnTx/>
                <a:uFillTx/>
                <a:latin typeface="Times New Roman" panose="02020603050405020304" pitchFamily="18" charset="0"/>
                <a:ea typeface="+mn-ea"/>
                <a:cs typeface="+mn-cs"/>
              </a:rPr>
              <a:t> </a:t>
            </a:r>
            <a:r>
              <a:rPr kumimoji="0" lang="en-US" altLang="tr-TR" sz="3200" b="1" i="0" u="none" strike="noStrike" kern="1200" cap="none" spc="0" normalizeH="0" baseline="0" noProof="0">
                <a:ln>
                  <a:noFill/>
                </a:ln>
                <a:solidFill>
                  <a:srgbClr val="460397"/>
                </a:solidFill>
                <a:effectLst>
                  <a:outerShdw blurRad="38100" dist="38100" dir="2700000" algn="tl">
                    <a:srgbClr val="000000"/>
                  </a:outerShdw>
                </a:effectLst>
                <a:uLnTx/>
                <a:uFillTx/>
                <a:latin typeface="Calibri"/>
                <a:ea typeface="+mn-ea"/>
                <a:cs typeface="+mn-cs"/>
              </a:rPr>
              <a:t>170-180 = </a:t>
            </a:r>
            <a:r>
              <a:rPr kumimoji="0" lang="tr-TR" altLang="tr-TR" sz="3200" b="1" i="0" u="none" strike="noStrike" kern="1200" cap="none" spc="0" normalizeH="0" baseline="0" noProof="0">
                <a:ln>
                  <a:noFill/>
                </a:ln>
                <a:solidFill>
                  <a:srgbClr val="460397"/>
                </a:solidFill>
                <a:effectLst>
                  <a:outerShdw blurRad="38100" dist="38100" dir="2700000" algn="tl">
                    <a:srgbClr val="000000"/>
                  </a:outerShdw>
                </a:effectLst>
                <a:uLnTx/>
                <a:uFillTx/>
                <a:latin typeface="Calibri"/>
                <a:ea typeface="+mn-ea"/>
                <a:cs typeface="+mn-cs"/>
              </a:rPr>
              <a:t>Doku hasarı</a:t>
            </a:r>
            <a:endParaRPr kumimoji="0" lang="en-US" altLang="tr-TR" sz="3200" b="1" i="0" u="none" strike="noStrike" kern="1200" cap="none" spc="0" normalizeH="0" baseline="0" noProof="0">
              <a:ln>
                <a:noFill/>
              </a:ln>
              <a:solidFill>
                <a:srgbClr val="460397"/>
              </a:solidFill>
              <a:effectLst/>
              <a:uLnTx/>
              <a:uFillTx/>
              <a:latin typeface="Calibri"/>
              <a:ea typeface="+mn-ea"/>
              <a:cs typeface="+mn-cs"/>
            </a:endParaRPr>
          </a:p>
          <a:p>
            <a:pPr marL="0" marR="0" lvl="0" indent="0" algn="l" defTabSz="914400" rtl="0" eaLnBrk="0" fontAlgn="auto" latinLnBrk="0" hangingPunct="0">
              <a:lnSpc>
                <a:spcPct val="100000"/>
              </a:lnSpc>
              <a:spcBef>
                <a:spcPts val="0"/>
              </a:spcBef>
              <a:spcAft>
                <a:spcPts val="0"/>
              </a:spcAft>
              <a:buClr>
                <a:srgbClr val="FF0000"/>
              </a:buClr>
              <a:buSzPct val="95000"/>
              <a:buFont typeface="Monotype Sorts" pitchFamily="2" charset="2"/>
              <a:buChar char="4"/>
              <a:tabLst/>
              <a:defRPr/>
            </a:pPr>
            <a:r>
              <a:rPr kumimoji="0" lang="en-US" altLang="tr-TR" sz="3200" b="1" i="0" u="none" strike="noStrike" kern="1200" cap="none" spc="0" normalizeH="0" baseline="0" noProof="0">
                <a:ln>
                  <a:noFill/>
                </a:ln>
                <a:solidFill>
                  <a:srgbClr val="460397"/>
                </a:solidFill>
                <a:effectLst/>
                <a:uLnTx/>
                <a:uFillTx/>
                <a:latin typeface="Calibri"/>
                <a:ea typeface="+mn-ea"/>
                <a:cs typeface="+mn-cs"/>
              </a:rPr>
              <a:t> </a:t>
            </a:r>
            <a:r>
              <a:rPr kumimoji="0" lang="en-US" altLang="tr-TR" sz="3200" b="1" i="0" u="none" strike="noStrike" kern="1200" cap="none" spc="0" normalizeH="0" baseline="0" noProof="0">
                <a:ln>
                  <a:noFill/>
                </a:ln>
                <a:solidFill>
                  <a:srgbClr val="460397"/>
                </a:solidFill>
                <a:effectLst>
                  <a:outerShdw blurRad="38100" dist="38100" dir="2700000" algn="tl">
                    <a:srgbClr val="000000"/>
                  </a:outerShdw>
                </a:effectLst>
                <a:uLnTx/>
                <a:uFillTx/>
                <a:latin typeface="Calibri"/>
                <a:ea typeface="+mn-ea"/>
                <a:cs typeface="+mn-cs"/>
              </a:rPr>
              <a:t>180+ = </a:t>
            </a:r>
            <a:r>
              <a:rPr kumimoji="0" lang="tr-TR" altLang="tr-TR" sz="3200" b="1" i="0" u="none" strike="noStrike" kern="1200" cap="none" spc="0" normalizeH="0" baseline="0" noProof="0">
                <a:ln>
                  <a:noFill/>
                </a:ln>
                <a:solidFill>
                  <a:srgbClr val="460397"/>
                </a:solidFill>
                <a:effectLst>
                  <a:outerShdw blurRad="38100" dist="38100" dir="2700000" algn="tl">
                    <a:srgbClr val="000000"/>
                  </a:outerShdw>
                </a:effectLst>
                <a:uLnTx/>
                <a:uFillTx/>
                <a:latin typeface="Calibri"/>
                <a:ea typeface="+mn-ea"/>
                <a:cs typeface="+mn-cs"/>
              </a:rPr>
              <a:t>Ölüm</a:t>
            </a:r>
            <a:endParaRPr kumimoji="0" lang="en-US" altLang="tr-TR" sz="3200" b="1" i="0" u="none" strike="noStrike" kern="1200" cap="none" spc="0" normalizeH="0" baseline="0" noProof="0">
              <a:ln>
                <a:noFill/>
              </a:ln>
              <a:solidFill>
                <a:srgbClr val="460397"/>
              </a:solidFill>
              <a:effectLst/>
              <a:uLnTx/>
              <a:uFillTx/>
              <a:latin typeface="Calibri"/>
              <a:ea typeface="+mn-ea"/>
              <a:cs typeface="+mn-cs"/>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058"/>
            <a:ext cx="9902825" cy="1435147"/>
          </a:xfrm>
          <a:prstGeom prst="rect">
            <a:avLst/>
          </a:prstGeom>
        </p:spPr>
      </p:pic>
    </p:spTree>
    <p:extLst>
      <p:ext uri="{BB962C8B-B14F-4D97-AF65-F5344CB8AC3E}">
        <p14:creationId xmlns:p14="http://schemas.microsoft.com/office/powerpoint/2010/main" val="4234051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500" fill="hold"/>
                                        <p:tgtEl>
                                          <p:spTgt spid="7172"/>
                                        </p:tgtEl>
                                        <p:attrNameLst>
                                          <p:attrName>ppt_w</p:attrName>
                                        </p:attrNameLst>
                                      </p:cBhvr>
                                      <p:tavLst>
                                        <p:tav tm="0">
                                          <p:val>
                                            <p:fltVal val="0"/>
                                          </p:val>
                                        </p:tav>
                                        <p:tav tm="100000">
                                          <p:val>
                                            <p:strVal val="#ppt_w"/>
                                          </p:val>
                                        </p:tav>
                                      </p:tavLst>
                                    </p:anim>
                                    <p:anim calcmode="lin" valueType="num">
                                      <p:cBhvr>
                                        <p:cTn id="8" dur="500" fill="hold"/>
                                        <p:tgtEl>
                                          <p:spTgt spid="71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good_bd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toscop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601" y="4038600"/>
            <a:ext cx="1347787" cy="2819400"/>
          </a:xfrm>
          <a:prstGeom prst="rect">
            <a:avLst/>
          </a:prstGeom>
          <a:noFill/>
          <a:extLst>
            <a:ext uri="{909E8E84-426E-40DD-AFC4-6F175D3DCCD1}">
              <a14:hiddenFill xmlns:a14="http://schemas.microsoft.com/office/drawing/2010/main">
                <a:solidFill>
                  <a:srgbClr val="FFFFFF"/>
                </a:solidFill>
              </a14:hiddenFill>
            </a:ext>
          </a:extLst>
        </p:spPr>
      </p:pic>
      <p:sp>
        <p:nvSpPr>
          <p:cNvPr id="2052" name="Rectangle 4"/>
          <p:cNvSpPr>
            <a:spLocks noGrp="1" noChangeArrowheads="1"/>
          </p:cNvSpPr>
          <p:nvPr>
            <p:ph type="title"/>
          </p:nvPr>
        </p:nvSpPr>
        <p:spPr>
          <a:xfrm>
            <a:off x="495141" y="1371600"/>
            <a:ext cx="8912543" cy="1143000"/>
          </a:xfrm>
        </p:spPr>
        <p:txBody>
          <a:bodyPr/>
          <a:lstStyle/>
          <a:p>
            <a:r>
              <a:rPr lang="tr-TR" altLang="zh-CN" sz="3400" b="1" dirty="0">
                <a:solidFill>
                  <a:srgbClr val="0033CC"/>
                </a:solidFill>
              </a:rPr>
              <a:t>Kişisel kulak koruyucularının kullanılacağı durumlar </a:t>
            </a:r>
            <a:endParaRPr lang="tr-TR" altLang="tr-TR" sz="3400" b="1" dirty="0">
              <a:solidFill>
                <a:srgbClr val="0033CC"/>
              </a:solidFill>
            </a:endParaRPr>
          </a:p>
        </p:txBody>
      </p:sp>
      <p:sp>
        <p:nvSpPr>
          <p:cNvPr id="2053" name="Rectangle 5"/>
          <p:cNvSpPr>
            <a:spLocks noGrp="1" noChangeArrowheads="1"/>
          </p:cNvSpPr>
          <p:nvPr>
            <p:ph type="body" idx="1"/>
          </p:nvPr>
        </p:nvSpPr>
        <p:spPr>
          <a:xfrm>
            <a:off x="531812" y="2667000"/>
            <a:ext cx="8424862" cy="4114800"/>
          </a:xfrm>
        </p:spPr>
        <p:txBody>
          <a:bodyPr/>
          <a:lstStyle/>
          <a:p>
            <a:r>
              <a:rPr lang="tr-TR" altLang="zh-CN" b="1" dirty="0"/>
              <a:t>Gürültü önleyici mühendislik uygulamaları sonrasında, işyerindeki gürültü seviyesinin 80 </a:t>
            </a:r>
            <a:r>
              <a:rPr lang="tr-TR" altLang="zh-CN" b="1" dirty="0" err="1"/>
              <a:t>dBA</a:t>
            </a:r>
            <a:r>
              <a:rPr lang="tr-TR" altLang="zh-CN" b="1" dirty="0"/>
              <a:t> ve üzerinde olduğu tespit edilirse, kişisel kulak koruyucuların kullanılması gündeme gelmelidir. </a:t>
            </a:r>
            <a:endParaRPr lang="tr-TR" altLang="tr-TR" b="1" dirty="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14784855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ChangeArrowheads="1"/>
          </p:cNvSpPr>
          <p:nvPr/>
        </p:nvSpPr>
        <p:spPr bwMode="auto">
          <a:xfrm>
            <a:off x="1711326" y="1323975"/>
            <a:ext cx="73437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3600" b="1" i="0" u="none" strike="noStrike" kern="1200" cap="none" spc="0" normalizeH="0" baseline="0" noProof="0" dirty="0">
                <a:ln>
                  <a:noFill/>
                </a:ln>
                <a:solidFill>
                  <a:srgbClr val="0033CC"/>
                </a:solidFill>
                <a:effectLst/>
                <a:uLnTx/>
                <a:uFillTx/>
                <a:latin typeface="Calibri"/>
                <a:ea typeface="SimSun" panose="02010600030101010101" pitchFamily="2" charset="-122"/>
                <a:cs typeface="Times New Roman" panose="02020603050405020304" pitchFamily="18" charset="0"/>
              </a:rPr>
              <a:t> Yasal olarak bir günde maruz kalınabilecek gürültü seviyeleri </a:t>
            </a:r>
            <a:endParaRPr kumimoji="0" lang="tr-TR" altLang="tr-TR" sz="6000" b="1" i="0" u="none" strike="noStrike" kern="1200" cap="none" spc="0" normalizeH="0" baseline="0" noProof="0" dirty="0">
              <a:ln>
                <a:noFill/>
              </a:ln>
              <a:solidFill>
                <a:srgbClr val="0033CC"/>
              </a:solidFill>
              <a:effectLst/>
              <a:uLnTx/>
              <a:uFillTx/>
              <a:latin typeface="Calibri"/>
              <a:ea typeface="SimSun" panose="02010600030101010101" pitchFamily="2" charset="-122"/>
              <a:cs typeface="Times New Roman" panose="02020603050405020304" pitchFamily="18" charset="0"/>
            </a:endParaRPr>
          </a:p>
        </p:txBody>
      </p:sp>
      <p:graphicFrame>
        <p:nvGraphicFramePr>
          <p:cNvPr id="43114" name="Group 106"/>
          <p:cNvGraphicFramePr>
            <a:graphicFrameLocks noGrp="1"/>
          </p:cNvGraphicFramePr>
          <p:nvPr>
            <p:extLst/>
          </p:nvPr>
        </p:nvGraphicFramePr>
        <p:xfrm>
          <a:off x="1422401" y="2678109"/>
          <a:ext cx="7273925" cy="4179891"/>
        </p:xfrm>
        <a:graphic>
          <a:graphicData uri="http://schemas.openxmlformats.org/drawingml/2006/table">
            <a:tbl>
              <a:tblPr/>
              <a:tblGrid>
                <a:gridCol w="3636962">
                  <a:extLst>
                    <a:ext uri="{9D8B030D-6E8A-4147-A177-3AD203B41FA5}">
                      <a16:colId xmlns:a16="http://schemas.microsoft.com/office/drawing/2014/main" val="2736327129"/>
                    </a:ext>
                  </a:extLst>
                </a:gridCol>
                <a:gridCol w="3636963">
                  <a:extLst>
                    <a:ext uri="{9D8B030D-6E8A-4147-A177-3AD203B41FA5}">
                      <a16:colId xmlns:a16="http://schemas.microsoft.com/office/drawing/2014/main" val="1049589070"/>
                    </a:ext>
                  </a:extLst>
                </a:gridCol>
              </a:tblGrid>
              <a:tr h="898526">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Gürültüye Maruz Kalınan Süre (saat/gün) </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Maksimum Gürültü seviyesi (dBA) </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0093423"/>
                  </a:ext>
                </a:extLst>
              </a:tr>
              <a:tr h="468313">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7.5</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80</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21548894"/>
                  </a:ext>
                </a:extLst>
              </a:tr>
              <a:tr h="46990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4</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90</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15222394"/>
                  </a:ext>
                </a:extLst>
              </a:tr>
              <a:tr h="468313">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2</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95</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16036050"/>
                  </a:ext>
                </a:extLst>
              </a:tr>
              <a:tr h="468313">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100</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1370904"/>
                  </a:ext>
                </a:extLst>
              </a:tr>
              <a:tr h="468313">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0.5</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105</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22894988"/>
                  </a:ext>
                </a:extLst>
              </a:tr>
              <a:tr h="46990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0.25</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110</a:t>
                      </a:r>
                      <a:endParaRPr kumimoji="0" lang="tr-TR" altLang="tr-TR" sz="4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4297280"/>
                  </a:ext>
                </a:extLst>
              </a:tr>
              <a:tr h="468313">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dirty="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1/8</a:t>
                      </a:r>
                      <a:endParaRPr kumimoji="0" lang="tr-TR" altLang="tr-TR" sz="4400" b="1" i="0" u="none" strike="noStrike" cap="none" normalizeH="0" baseline="0" dirty="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dirty="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115</a:t>
                      </a:r>
                      <a:endParaRPr kumimoji="0" lang="tr-TR" altLang="tr-TR" sz="4400" b="1" i="0" u="none" strike="noStrike" cap="none" normalizeH="0" baseline="0" dirty="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76826575"/>
                  </a:ext>
                </a:extLst>
              </a:tr>
            </a:tbl>
          </a:graphicData>
        </a:graphic>
      </p:graphicFrame>
      <p:sp>
        <p:nvSpPr>
          <p:cNvPr id="43112" name="Rectangle 104"/>
          <p:cNvSpPr>
            <a:spLocks noChangeArrowheads="1"/>
          </p:cNvSpPr>
          <p:nvPr/>
        </p:nvSpPr>
        <p:spPr bwMode="auto">
          <a:xfrm>
            <a:off x="379413" y="460151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20120994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ChangeArrowheads="1"/>
          </p:cNvSpPr>
          <p:nvPr/>
        </p:nvSpPr>
        <p:spPr bwMode="auto">
          <a:xfrm>
            <a:off x="1522412" y="1371600"/>
            <a:ext cx="69119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3200" b="1" i="0" u="none" strike="noStrike" kern="1200" cap="none" spc="0" normalizeH="0" baseline="0" noProof="0">
                <a:ln>
                  <a:noFill/>
                </a:ln>
                <a:solidFill>
                  <a:srgbClr val="0033CC"/>
                </a:solidFill>
                <a:effectLst/>
                <a:uLnTx/>
                <a:uFillTx/>
                <a:latin typeface="Times New Roman" panose="02020603050405020304" pitchFamily="18" charset="0"/>
                <a:ea typeface="SimSun" panose="02010600030101010101" pitchFamily="2" charset="-122"/>
                <a:cs typeface="Times New Roman" panose="02020603050405020304" pitchFamily="18" charset="0"/>
              </a:rPr>
              <a:t>ABD’de yasal olarak bir günde maruz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3200" b="1" i="0" u="none" strike="noStrike" kern="1200" cap="none" spc="0" normalizeH="0" baseline="0" noProof="0">
                <a:ln>
                  <a:noFill/>
                </a:ln>
                <a:solidFill>
                  <a:srgbClr val="0033CC"/>
                </a:solidFill>
                <a:effectLst/>
                <a:uLnTx/>
                <a:uFillTx/>
                <a:latin typeface="Times New Roman" panose="02020603050405020304" pitchFamily="18" charset="0"/>
                <a:ea typeface="SimSun" panose="02010600030101010101" pitchFamily="2" charset="-122"/>
                <a:cs typeface="Times New Roman" panose="02020603050405020304" pitchFamily="18" charset="0"/>
              </a:rPr>
              <a:t>Kalınabilecek  gürültü seviyeleri </a:t>
            </a:r>
            <a:endParaRPr kumimoji="0" lang="tr-TR" altLang="tr-TR" sz="5400" b="1" i="0" u="none" strike="noStrike" kern="1200" cap="none" spc="0" normalizeH="0" baseline="0" noProof="0">
              <a:ln>
                <a:noFill/>
              </a:ln>
              <a:solidFill>
                <a:srgbClr val="0033CC"/>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aphicFrame>
        <p:nvGraphicFramePr>
          <p:cNvPr id="44166" name="Group 134"/>
          <p:cNvGraphicFramePr>
            <a:graphicFrameLocks noGrp="1"/>
          </p:cNvGraphicFramePr>
          <p:nvPr>
            <p:extLst/>
          </p:nvPr>
        </p:nvGraphicFramePr>
        <p:xfrm>
          <a:off x="1279526" y="2536822"/>
          <a:ext cx="7127875" cy="4321178"/>
        </p:xfrm>
        <a:graphic>
          <a:graphicData uri="http://schemas.openxmlformats.org/drawingml/2006/table">
            <a:tbl>
              <a:tblPr/>
              <a:tblGrid>
                <a:gridCol w="3455987">
                  <a:extLst>
                    <a:ext uri="{9D8B030D-6E8A-4147-A177-3AD203B41FA5}">
                      <a16:colId xmlns:a16="http://schemas.microsoft.com/office/drawing/2014/main" val="1264353333"/>
                    </a:ext>
                  </a:extLst>
                </a:gridCol>
                <a:gridCol w="3671888">
                  <a:extLst>
                    <a:ext uri="{9D8B030D-6E8A-4147-A177-3AD203B41FA5}">
                      <a16:colId xmlns:a16="http://schemas.microsoft.com/office/drawing/2014/main" val="1626430111"/>
                    </a:ext>
                  </a:extLst>
                </a:gridCol>
              </a:tblGrid>
              <a:tr h="473075">
                <a:tc gridSpan="2">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4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İzin verilen gürültü seviyeleri</a:t>
                      </a:r>
                      <a:endParaRPr kumimoji="0" lang="tr-TR" altLang="tr-TR" sz="4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tr-TR"/>
                    </a:p>
                  </a:txBody>
                  <a:tcPr/>
                </a:tc>
                <a:extLst>
                  <a:ext uri="{0D108BD9-81ED-4DB2-BD59-A6C34878D82A}">
                    <a16:rowId xmlns:a16="http://schemas.microsoft.com/office/drawing/2014/main" val="3026527350"/>
                  </a:ext>
                </a:extLst>
              </a:tr>
              <a:tr h="427038">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1"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Bir günde maruz kalınan süre (Saat)</a:t>
                      </a:r>
                      <a:endParaRPr kumimoji="0" lang="tr-TR" altLang="tr-TR" sz="32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1"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dBA cinsinden ses seviyesi (Yavaş mod)</a:t>
                      </a:r>
                      <a:endParaRPr kumimoji="0" lang="tr-TR" altLang="tr-TR" sz="32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29980785"/>
                  </a:ext>
                </a:extLst>
              </a:tr>
              <a:tr h="38100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8</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90</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2795523"/>
                  </a:ext>
                </a:extLst>
              </a:tr>
              <a:tr h="379413">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6</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92</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03500173"/>
                  </a:ext>
                </a:extLst>
              </a:tr>
              <a:tr h="38100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4</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95</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0218979"/>
                  </a:ext>
                </a:extLst>
              </a:tr>
              <a:tr h="379413">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3</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97</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29161003"/>
                  </a:ext>
                </a:extLst>
              </a:tr>
              <a:tr h="379413">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2</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100</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15331930"/>
                  </a:ext>
                </a:extLst>
              </a:tr>
              <a:tr h="38100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 ½</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102</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976456"/>
                  </a:ext>
                </a:extLst>
              </a:tr>
              <a:tr h="379413">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105</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5585738"/>
                  </a:ext>
                </a:extLst>
              </a:tr>
              <a:tr h="381000">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½</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110</a:t>
                      </a:r>
                      <a:endParaRPr kumimoji="0" lang="tr-TR" altLang="tr-TR" sz="36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1595456"/>
                  </a:ext>
                </a:extLst>
              </a:tr>
              <a:tr h="379413">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¼  veya daha kısa</a:t>
                      </a:r>
                      <a:endParaRPr kumimoji="0" lang="tr-TR" altLang="tr-TR" sz="3600" b="1" i="0" u="none" strike="noStrike" cap="none" normalizeH="0" baseline="0" dirty="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rPr>
                        <a:t>115</a:t>
                      </a:r>
                      <a:endParaRPr kumimoji="0" lang="tr-TR" altLang="tr-TR" sz="3600" b="1" i="0" u="none" strike="noStrike" cap="none" normalizeH="0" baseline="0" dirty="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19305715"/>
                  </a:ext>
                </a:extLst>
              </a:tr>
            </a:tbl>
          </a:graphicData>
        </a:graphic>
      </p:graphicFrame>
      <p:sp>
        <p:nvSpPr>
          <p:cNvPr id="44167" name="Rectangle 135"/>
          <p:cNvSpPr>
            <a:spLocks noChangeArrowheads="1"/>
          </p:cNvSpPr>
          <p:nvPr/>
        </p:nvSpPr>
        <p:spPr bwMode="auto">
          <a:xfrm>
            <a:off x="379413" y="490790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485502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1855788" y="1314271"/>
            <a:ext cx="587539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a:ln>
                  <a:noFill/>
                </a:ln>
                <a:solidFill>
                  <a:srgbClr val="0033CC"/>
                </a:solidFill>
                <a:effectLst/>
                <a:uLnTx/>
                <a:uFillTx/>
                <a:latin typeface="Times New Roman" panose="02020603050405020304" pitchFamily="18" charset="0"/>
                <a:ea typeface="SimSun" panose="02010600030101010101" pitchFamily="2" charset="-122"/>
                <a:cs typeface="Times New Roman" panose="02020603050405020304" pitchFamily="18" charset="0"/>
              </a:rPr>
              <a:t> Değişik kuruluşlar tarafından rapor edilen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a:ln>
                  <a:noFill/>
                </a:ln>
                <a:solidFill>
                  <a:srgbClr val="0033CC"/>
                </a:solidFill>
                <a:effectLst/>
                <a:uLnTx/>
                <a:uFillTx/>
                <a:latin typeface="Times New Roman" panose="02020603050405020304" pitchFamily="18" charset="0"/>
                <a:ea typeface="SimSun" panose="02010600030101010101" pitchFamily="2" charset="-122"/>
                <a:cs typeface="Times New Roman" panose="02020603050405020304" pitchFamily="18" charset="0"/>
              </a:rPr>
              <a:t> işitme kaybı riski (40 yıllık çalışma süresi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a:ln>
                  <a:noFill/>
                </a:ln>
                <a:solidFill>
                  <a:srgbClr val="0033CC"/>
                </a:solidFill>
                <a:effectLst/>
                <a:uLnTx/>
                <a:uFillTx/>
                <a:latin typeface="Times New Roman" panose="02020603050405020304" pitchFamily="18" charset="0"/>
                <a:ea typeface="SimSun" panose="02010600030101010101" pitchFamily="2" charset="-122"/>
                <a:cs typeface="Times New Roman" panose="02020603050405020304" pitchFamily="18" charset="0"/>
              </a:rPr>
              <a:t>sonunda karşılaşılacak risk oranı(%)</a:t>
            </a:r>
            <a:endParaRPr kumimoji="0" lang="tr-TR" altLang="tr-TR" sz="4400" b="1" i="0" u="none" strike="noStrike" kern="1200" cap="none" spc="0" normalizeH="0" baseline="0" noProof="0">
              <a:ln>
                <a:noFill/>
              </a:ln>
              <a:solidFill>
                <a:srgbClr val="0033CC"/>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aphicFrame>
        <p:nvGraphicFramePr>
          <p:cNvPr id="45104" name="Group 48"/>
          <p:cNvGraphicFramePr>
            <a:graphicFrameLocks noGrp="1"/>
          </p:cNvGraphicFramePr>
          <p:nvPr>
            <p:extLst/>
          </p:nvPr>
        </p:nvGraphicFramePr>
        <p:xfrm>
          <a:off x="990601" y="2562224"/>
          <a:ext cx="7921625" cy="4295776"/>
        </p:xfrm>
        <a:graphic>
          <a:graphicData uri="http://schemas.openxmlformats.org/drawingml/2006/table">
            <a:tbl>
              <a:tblPr/>
              <a:tblGrid>
                <a:gridCol w="2640012">
                  <a:extLst>
                    <a:ext uri="{9D8B030D-6E8A-4147-A177-3AD203B41FA5}">
                      <a16:colId xmlns:a16="http://schemas.microsoft.com/office/drawing/2014/main" val="1745741733"/>
                    </a:ext>
                  </a:extLst>
                </a:gridCol>
                <a:gridCol w="2641600">
                  <a:extLst>
                    <a:ext uri="{9D8B030D-6E8A-4147-A177-3AD203B41FA5}">
                      <a16:colId xmlns:a16="http://schemas.microsoft.com/office/drawing/2014/main" val="2473286840"/>
                    </a:ext>
                  </a:extLst>
                </a:gridCol>
                <a:gridCol w="2640013">
                  <a:extLst>
                    <a:ext uri="{9D8B030D-6E8A-4147-A177-3AD203B41FA5}">
                      <a16:colId xmlns:a16="http://schemas.microsoft.com/office/drawing/2014/main" val="4195176768"/>
                    </a:ext>
                  </a:extLst>
                </a:gridCol>
              </a:tblGrid>
              <a:tr h="1366838">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Rapor eden</a:t>
                      </a:r>
                      <a:endParaRPr kumimoji="0" lang="tr-TR" altLang="tr-TR" sz="1800" b="1" i="0" u="none" strike="noStrike" cap="none" normalizeH="0" baseline="0">
                        <a:ln>
                          <a:noFill/>
                        </a:ln>
                        <a:solidFill>
                          <a:schemeClr val="tx2"/>
                        </a:solidFill>
                        <a:effectLst/>
                        <a:latin typeface="Arial" panose="020B0604020202020204" pitchFamily="34" charset="0"/>
                        <a:ea typeface="SimSun"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organizasyon</a:t>
                      </a:r>
                      <a:endParaRPr kumimoji="0" lang="en-US" altLang="tr-TR" sz="4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Ortalama olarak günlük </a:t>
                      </a:r>
                      <a:endParaRPr kumimoji="0" lang="tr-TR" altLang="tr-TR" sz="1800" b="1" i="0" u="none" strike="noStrike" cap="none" normalizeH="0" baseline="0">
                        <a:ln>
                          <a:noFill/>
                        </a:ln>
                        <a:solidFill>
                          <a:schemeClr val="tx2"/>
                        </a:solidFill>
                        <a:effectLst/>
                        <a:latin typeface="Arial" panose="020B0604020202020204" pitchFamily="34" charset="0"/>
                        <a:ea typeface="SimSun"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maruz kalınan gürültü (dBA)</a:t>
                      </a:r>
                      <a:endParaRPr kumimoji="0" lang="en-US" altLang="tr-TR" sz="4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Risk oranı (%)</a:t>
                      </a:r>
                      <a:endParaRPr kumimoji="0" lang="en-US" altLang="tr-TR" sz="4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8524597"/>
                  </a:ext>
                </a:extLst>
              </a:tr>
              <a:tr h="2928938">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ISO</a:t>
                      </a: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EPA</a:t>
                      </a: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NIOSH</a:t>
                      </a:r>
                      <a:endParaRPr kumimoji="0" lang="en-US" altLang="tr-TR" sz="4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90</a:t>
                      </a: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85</a:t>
                      </a: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80</a:t>
                      </a: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90</a:t>
                      </a: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85</a:t>
                      </a: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80</a:t>
                      </a: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90</a:t>
                      </a: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85</a:t>
                      </a:r>
                      <a:b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80</a:t>
                      </a:r>
                      <a:endParaRPr kumimoji="0" lang="en-US" altLang="tr-TR" sz="4000" b="1" i="0" u="none" strike="noStrike" cap="none" normalizeH="0" baseline="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anose="05000000000000000000" pitchFamily="2" charset="2"/>
                        <a:defRPr sz="2600">
                          <a:solidFill>
                            <a:schemeClr val="tx2"/>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400">
                          <a:solidFill>
                            <a:schemeClr val="tx2"/>
                          </a:solidFill>
                          <a:latin typeface="Arial" panose="020B0604020202020204" pitchFamily="34" charset="0"/>
                        </a:defRPr>
                      </a:lvl2pPr>
                      <a:lvl3pPr>
                        <a:spcBef>
                          <a:spcPct val="20000"/>
                        </a:spcBef>
                        <a:buClr>
                          <a:schemeClr val="accent2"/>
                        </a:buClr>
                        <a:defRPr sz="2000">
                          <a:solidFill>
                            <a:schemeClr val="tx2"/>
                          </a:solidFill>
                          <a:latin typeface="Arial" panose="020B0604020202020204" pitchFamily="34" charset="0"/>
                        </a:defRPr>
                      </a:lvl3pPr>
                      <a:lvl4pPr>
                        <a:spcBef>
                          <a:spcPct val="20000"/>
                        </a:spcBef>
                        <a:buClr>
                          <a:schemeClr val="tx1"/>
                        </a:buClr>
                        <a:defRPr>
                          <a:solidFill>
                            <a:schemeClr val="tx2"/>
                          </a:solidFill>
                          <a:latin typeface="Arial" panose="020B0604020202020204" pitchFamily="34" charset="0"/>
                        </a:defRPr>
                      </a:lvl4pPr>
                      <a:lvl5pPr>
                        <a:spcBef>
                          <a:spcPct val="20000"/>
                        </a:spcBef>
                        <a:defRPr>
                          <a:solidFill>
                            <a:schemeClr val="tx2"/>
                          </a:solidFill>
                          <a:latin typeface="Arial" panose="020B0604020202020204" pitchFamily="34" charset="0"/>
                        </a:defRPr>
                      </a:lvl5pPr>
                      <a:lvl6pPr fontAlgn="base">
                        <a:spcBef>
                          <a:spcPct val="20000"/>
                        </a:spcBef>
                        <a:spcAft>
                          <a:spcPct val="0"/>
                        </a:spcAft>
                        <a:defRPr>
                          <a:solidFill>
                            <a:schemeClr val="tx2"/>
                          </a:solidFill>
                          <a:latin typeface="Arial" panose="020B0604020202020204" pitchFamily="34" charset="0"/>
                        </a:defRPr>
                      </a:lvl6pPr>
                      <a:lvl7pPr fontAlgn="base">
                        <a:spcBef>
                          <a:spcPct val="20000"/>
                        </a:spcBef>
                        <a:spcAft>
                          <a:spcPct val="0"/>
                        </a:spcAft>
                        <a:defRPr>
                          <a:solidFill>
                            <a:schemeClr val="tx2"/>
                          </a:solidFill>
                          <a:latin typeface="Arial" panose="020B0604020202020204" pitchFamily="34" charset="0"/>
                        </a:defRPr>
                      </a:lvl7pPr>
                      <a:lvl8pPr fontAlgn="base">
                        <a:spcBef>
                          <a:spcPct val="20000"/>
                        </a:spcBef>
                        <a:spcAft>
                          <a:spcPct val="0"/>
                        </a:spcAft>
                        <a:defRPr>
                          <a:solidFill>
                            <a:schemeClr val="tx2"/>
                          </a:solidFill>
                          <a:latin typeface="Arial" panose="020B0604020202020204" pitchFamily="34" charset="0"/>
                        </a:defRPr>
                      </a:lvl8pPr>
                      <a:lvl9pPr fontAlgn="base">
                        <a:spcBef>
                          <a:spcPct val="20000"/>
                        </a:spcBef>
                        <a:spcAft>
                          <a:spcPct val="0"/>
                        </a:spcAft>
                        <a:defRPr>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21</a:t>
                      </a:r>
                      <a:b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10</a:t>
                      </a:r>
                      <a:b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0</a:t>
                      </a:r>
                      <a:b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22</a:t>
                      </a:r>
                      <a:b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12</a:t>
                      </a:r>
                      <a:b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5</a:t>
                      </a:r>
                      <a:b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29</a:t>
                      </a:r>
                      <a:b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15</a:t>
                      </a:r>
                      <a:b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br>
                      <a:r>
                        <a:rPr kumimoji="0" lang="en-US" altLang="tr-TR" sz="1600" b="1" i="0" u="none" strike="noStrike" cap="none" normalizeH="0" baseline="0" dirty="0">
                          <a:ln>
                            <a:noFill/>
                          </a:ln>
                          <a:solidFill>
                            <a:schemeClr val="tx2"/>
                          </a:solidFill>
                          <a:effectLst/>
                          <a:latin typeface="Verdana" panose="020B0604030504040204" pitchFamily="34" charset="0"/>
                          <a:ea typeface="SimSun" panose="02010600030101010101" pitchFamily="2" charset="-122"/>
                          <a:cs typeface="Times New Roman" panose="02020603050405020304" pitchFamily="18" charset="0"/>
                        </a:rPr>
                        <a:t>3</a:t>
                      </a:r>
                      <a:endParaRPr kumimoji="0" lang="en-US" altLang="tr-TR" sz="4000" b="1" i="0" u="none" strike="noStrike" cap="none" normalizeH="0" baseline="0" dirty="0">
                        <a:ln>
                          <a:noFill/>
                        </a:ln>
                        <a:solidFill>
                          <a:schemeClr val="tx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87359326"/>
                  </a:ext>
                </a:extLst>
              </a:tr>
            </a:tbl>
          </a:graphicData>
        </a:graphic>
      </p:graphicFrame>
      <p:sp>
        <p:nvSpPr>
          <p:cNvPr id="45099" name="Rectangle 43"/>
          <p:cNvSpPr>
            <a:spLocks noChangeArrowheads="1"/>
          </p:cNvSpPr>
          <p:nvPr/>
        </p:nvSpPr>
        <p:spPr bwMode="auto">
          <a:xfrm>
            <a:off x="379413" y="436021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1435147"/>
          </a:xfrm>
          <a:prstGeom prst="rect">
            <a:avLst/>
          </a:prstGeom>
        </p:spPr>
      </p:pic>
    </p:spTree>
    <p:extLst>
      <p:ext uri="{BB962C8B-B14F-4D97-AF65-F5344CB8AC3E}">
        <p14:creationId xmlns:p14="http://schemas.microsoft.com/office/powerpoint/2010/main" val="42765398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Object 2" descr="npo000017"/>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32012" y="917237"/>
            <a:ext cx="4000500" cy="26752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5363" name="Group 3"/>
          <p:cNvGrpSpPr>
            <a:grpSpLocks/>
          </p:cNvGrpSpPr>
          <p:nvPr/>
        </p:nvGrpSpPr>
        <p:grpSpPr bwMode="auto">
          <a:xfrm>
            <a:off x="2132012" y="2362201"/>
            <a:ext cx="7010400" cy="4672013"/>
            <a:chOff x="1104" y="1488"/>
            <a:chExt cx="4416" cy="2943"/>
          </a:xfrm>
        </p:grpSpPr>
        <p:pic>
          <p:nvPicPr>
            <p:cNvPr id="15364" name="Object 4" descr="npo000018"/>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687" y="1488"/>
              <a:ext cx="3833" cy="29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Text Box 5"/>
            <p:cNvSpPr txBox="1">
              <a:spLocks noChangeArrowheads="1"/>
            </p:cNvSpPr>
            <p:nvPr/>
          </p:nvSpPr>
          <p:spPr bwMode="auto">
            <a:xfrm>
              <a:off x="1104" y="1807"/>
              <a:ext cx="261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tr-TR" altLang="tr-TR" sz="2400" b="1" i="0" u="none" strike="noStrike" kern="1200" cap="none" spc="0" normalizeH="0" baseline="0" noProof="0" dirty="0">
                  <a:ln>
                    <a:noFill/>
                  </a:ln>
                  <a:solidFill>
                    <a:srgbClr val="0033CC"/>
                  </a:solidFill>
                  <a:effectLst/>
                  <a:uLnTx/>
                  <a:uFillTx/>
                  <a:latin typeface="Calibri"/>
                  <a:ea typeface="+mn-ea"/>
                  <a:cs typeface="+mn-cs"/>
                </a:rPr>
                <a:t>Gürültüsüz ortamda çalışan işçi</a:t>
              </a:r>
              <a:endParaRPr kumimoji="0" lang="en-US" altLang="tr-TR" sz="2400" b="1" i="0" u="none" strike="noStrike" kern="1200" cap="none" spc="0" normalizeH="0" baseline="0" noProof="0" dirty="0">
                <a:ln>
                  <a:noFill/>
                </a:ln>
                <a:solidFill>
                  <a:srgbClr val="0033CC"/>
                </a:solidFill>
                <a:effectLst/>
                <a:uLnTx/>
                <a:uFillTx/>
                <a:latin typeface="Calibri"/>
                <a:ea typeface="+mn-ea"/>
                <a:cs typeface="+mn-cs"/>
              </a:endParaRPr>
            </a:p>
          </p:txBody>
        </p:sp>
        <p:sp>
          <p:nvSpPr>
            <p:cNvPr id="15366" name="Text Box 6"/>
            <p:cNvSpPr txBox="1">
              <a:spLocks noChangeArrowheads="1"/>
            </p:cNvSpPr>
            <p:nvPr/>
          </p:nvSpPr>
          <p:spPr bwMode="auto">
            <a:xfrm>
              <a:off x="2062" y="3551"/>
              <a:ext cx="11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tr-TR"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endParaRPr>
            </a:p>
          </p:txBody>
        </p:sp>
      </p:grpSp>
      <p:sp>
        <p:nvSpPr>
          <p:cNvPr id="15367" name="Text Box 7"/>
          <p:cNvSpPr txBox="1">
            <a:spLocks noChangeArrowheads="1"/>
          </p:cNvSpPr>
          <p:nvPr/>
        </p:nvSpPr>
        <p:spPr bwMode="auto">
          <a:xfrm>
            <a:off x="2055813" y="279401"/>
            <a:ext cx="34464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tr-TR" sz="4000" b="1" i="0" u="none" strike="noStrike" kern="1200" cap="none" spc="0" normalizeH="0" baseline="0" noProof="0">
                <a:ln>
                  <a:noFill/>
                </a:ln>
                <a:solidFill>
                  <a:srgbClr val="0033CC"/>
                </a:solidFill>
                <a:effectLst>
                  <a:outerShdw blurRad="38100" dist="38100" dir="2700000" algn="tl">
                    <a:srgbClr val="000000"/>
                  </a:outerShdw>
                </a:effectLst>
                <a:uLnTx/>
                <a:uFillTx/>
                <a:latin typeface="Times New Roman" panose="02020603050405020304" pitchFamily="18" charset="0"/>
                <a:ea typeface="+mn-ea"/>
                <a:cs typeface="+mn-cs"/>
              </a:rPr>
              <a:t>Tinnitus</a:t>
            </a:r>
            <a:r>
              <a:rPr kumimoji="0" lang="tr-TR" altLang="tr-TR" sz="4000" b="1" i="0" u="none" strike="noStrike" kern="1200" cap="none" spc="0" normalizeH="0" baseline="0" noProof="0">
                <a:ln>
                  <a:noFill/>
                </a:ln>
                <a:solidFill>
                  <a:srgbClr val="0033CC"/>
                </a:solidFill>
                <a:effectLst>
                  <a:outerShdw blurRad="38100" dist="38100" dir="2700000" algn="tl">
                    <a:srgbClr val="000000"/>
                  </a:outerShdw>
                </a:effectLst>
                <a:uLnTx/>
                <a:uFillTx/>
                <a:latin typeface="Times New Roman" panose="02020603050405020304" pitchFamily="18" charset="0"/>
                <a:ea typeface="+mn-ea"/>
                <a:cs typeface="+mn-cs"/>
              </a:rPr>
              <a:t> Oranı</a:t>
            </a:r>
            <a:endParaRPr kumimoji="0" lang="en-US" altLang="tr-TR" sz="3600" b="1" i="0" u="none" strike="noStrike" kern="1200" cap="none" spc="0" normalizeH="0" baseline="0" noProof="0">
              <a:ln>
                <a:noFill/>
              </a:ln>
              <a:solidFill>
                <a:srgbClr val="0033CC"/>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15368" name="Text Box 8"/>
          <p:cNvSpPr txBox="1">
            <a:spLocks noChangeArrowheads="1"/>
          </p:cNvSpPr>
          <p:nvPr/>
        </p:nvSpPr>
        <p:spPr bwMode="auto">
          <a:xfrm>
            <a:off x="6170612" y="6461126"/>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tr-TR" sz="20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mn-cs"/>
              </a:rPr>
              <a:t>American Tinnitus Association</a:t>
            </a:r>
            <a:endParaRPr kumimoji="0" lang="en-US" altLang="tr-TR" sz="32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15373" name="Rectangle 13"/>
          <p:cNvSpPr>
            <a:spLocks noChangeArrowheads="1"/>
          </p:cNvSpPr>
          <p:nvPr/>
        </p:nvSpPr>
        <p:spPr bwMode="auto">
          <a:xfrm>
            <a:off x="3871912" y="5564189"/>
            <a:ext cx="39853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a:ln>
                  <a:noFill/>
                </a:ln>
                <a:solidFill>
                  <a:srgbClr val="0033CC"/>
                </a:solidFill>
                <a:effectLst/>
                <a:uLnTx/>
                <a:uFillTx/>
                <a:latin typeface="Calibri"/>
                <a:ea typeface="+mn-ea"/>
                <a:cs typeface="+mn-cs"/>
              </a:rPr>
              <a:t>Gürültülü ortamda çalışan işçi</a:t>
            </a:r>
          </a:p>
        </p:txBody>
      </p:sp>
      <p:pic>
        <p:nvPicPr>
          <p:cNvPr id="10"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207"/>
            <a:ext cx="9902825" cy="1435147"/>
          </a:xfrm>
          <a:prstGeom prst="rect">
            <a:avLst/>
          </a:prstGeom>
        </p:spPr>
      </p:pic>
    </p:spTree>
    <p:extLst>
      <p:ext uri="{BB962C8B-B14F-4D97-AF65-F5344CB8AC3E}">
        <p14:creationId xmlns:p14="http://schemas.microsoft.com/office/powerpoint/2010/main" val="19635898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npo00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262" y="1905000"/>
            <a:ext cx="353695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Text Box 3"/>
          <p:cNvSpPr txBox="1">
            <a:spLocks noChangeArrowheads="1"/>
          </p:cNvSpPr>
          <p:nvPr/>
        </p:nvSpPr>
        <p:spPr bwMode="auto">
          <a:xfrm>
            <a:off x="557851" y="1388649"/>
            <a:ext cx="5337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tr-TR" altLang="tr-TR" sz="40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Times New Roman" panose="02020603050405020304" pitchFamily="18" charset="0"/>
                <a:ea typeface="+mn-ea"/>
                <a:cs typeface="+mn-cs"/>
              </a:rPr>
              <a:t>Sorun ne kadar büyük?</a:t>
            </a:r>
            <a:endParaRPr kumimoji="0" lang="en-US" altLang="tr-TR" sz="40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8196" name="Rectangle 4"/>
          <p:cNvSpPr>
            <a:spLocks noChangeArrowheads="1"/>
          </p:cNvSpPr>
          <p:nvPr/>
        </p:nvSpPr>
        <p:spPr bwMode="auto">
          <a:xfrm>
            <a:off x="684212" y="2164140"/>
            <a:ext cx="4953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tr-TR" altLang="tr-TR" sz="2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Gürültüye bağlı işitme kaybı </a:t>
            </a:r>
          </a:p>
          <a:p>
            <a:pPr marL="0" marR="0" lvl="0" indent="0" algn="l"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tr-TR" altLang="tr-TR" sz="2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Nedeni ile yapılan şikayetler, Amerika’daki işçiler arasında 2. sırada</a:t>
            </a:r>
            <a:endParaRPr kumimoji="0" lang="en-US" altLang="tr-TR" sz="2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endParaRPr>
          </a:p>
        </p:txBody>
      </p:sp>
      <p:sp>
        <p:nvSpPr>
          <p:cNvPr id="8197" name="Rectangle 5"/>
          <p:cNvSpPr>
            <a:spLocks noChangeArrowheads="1"/>
          </p:cNvSpPr>
          <p:nvPr/>
        </p:nvSpPr>
        <p:spPr bwMode="auto">
          <a:xfrm>
            <a:off x="608012" y="4114801"/>
            <a:ext cx="45961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tr-TR" altLang="tr-TR"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İşitme kaybı şikayeti ile başvuran</a:t>
            </a:r>
          </a:p>
          <a:p>
            <a:pPr marL="0" marR="0" lvl="0" indent="0" algn="l"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tr-TR" altLang="tr-TR"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Hastaların 1/5’i </a:t>
            </a:r>
            <a:r>
              <a:rPr kumimoji="0" lang="en-US" altLang="tr-TR"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(AAA).</a:t>
            </a:r>
            <a:endParaRPr kumimoji="0" lang="en-US" altLang="tr-TR" sz="18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785"/>
            <a:ext cx="9902825" cy="1435147"/>
          </a:xfrm>
          <a:prstGeom prst="rect">
            <a:avLst/>
          </a:prstGeom>
        </p:spPr>
      </p:pic>
    </p:spTree>
    <p:extLst>
      <p:ext uri="{BB962C8B-B14F-4D97-AF65-F5344CB8AC3E}">
        <p14:creationId xmlns:p14="http://schemas.microsoft.com/office/powerpoint/2010/main" val="3202215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82179" y="1259539"/>
            <a:ext cx="8912543" cy="1143000"/>
          </a:xfrm>
        </p:spPr>
        <p:txBody>
          <a:bodyPr/>
          <a:lstStyle/>
          <a:p>
            <a:r>
              <a:rPr lang="tr-TR" altLang="tr-TR" b="1" dirty="0">
                <a:solidFill>
                  <a:srgbClr val="0033CC"/>
                </a:solidFill>
              </a:rPr>
              <a:t>Kişisel kulak koruyucularının çeşitleri</a:t>
            </a:r>
          </a:p>
        </p:txBody>
      </p:sp>
      <p:sp>
        <p:nvSpPr>
          <p:cNvPr id="46083" name="Rectangle 3"/>
          <p:cNvSpPr>
            <a:spLocks noGrp="1" noChangeArrowheads="1"/>
          </p:cNvSpPr>
          <p:nvPr>
            <p:ph type="body" idx="1"/>
          </p:nvPr>
        </p:nvSpPr>
        <p:spPr>
          <a:xfrm>
            <a:off x="534669" y="2255837"/>
            <a:ext cx="8912543" cy="4525963"/>
          </a:xfrm>
        </p:spPr>
        <p:txBody>
          <a:bodyPr/>
          <a:lstStyle/>
          <a:p>
            <a:pPr marL="571500" indent="-571500">
              <a:lnSpc>
                <a:spcPct val="80000"/>
              </a:lnSpc>
            </a:pPr>
            <a:r>
              <a:rPr lang="tr-TR" altLang="tr-TR" sz="2100" b="1" dirty="0"/>
              <a:t>Standart tek kullanımlık kulak tıkaçları</a:t>
            </a:r>
          </a:p>
          <a:p>
            <a:pPr marL="571500" indent="-571500">
              <a:lnSpc>
                <a:spcPct val="80000"/>
              </a:lnSpc>
            </a:pPr>
            <a:r>
              <a:rPr lang="tr-TR" altLang="tr-TR" sz="2100" b="1" dirty="0"/>
              <a:t>Standart kulak tıkaçları</a:t>
            </a:r>
          </a:p>
          <a:p>
            <a:pPr marL="571500" indent="-571500">
              <a:lnSpc>
                <a:spcPct val="80000"/>
              </a:lnSpc>
            </a:pPr>
            <a:r>
              <a:rPr lang="tr-TR" altLang="tr-TR" sz="2100" b="1" dirty="0"/>
              <a:t>Bireysel kulak tıkaçları</a:t>
            </a:r>
          </a:p>
          <a:p>
            <a:pPr marL="571500" indent="-571500">
              <a:lnSpc>
                <a:spcPct val="80000"/>
              </a:lnSpc>
            </a:pPr>
            <a:r>
              <a:rPr lang="tr-TR" altLang="tr-TR" sz="2100" b="1" dirty="0"/>
              <a:t>İki </a:t>
            </a:r>
            <a:r>
              <a:rPr lang="tr-TR" altLang="tr-TR" sz="2100" b="1" dirty="0" err="1"/>
              <a:t>flanşlı</a:t>
            </a:r>
            <a:r>
              <a:rPr lang="tr-TR" altLang="tr-TR" sz="2100" b="1" dirty="0"/>
              <a:t> kulak tıkaçları</a:t>
            </a:r>
          </a:p>
          <a:p>
            <a:pPr marL="571500" indent="-571500">
              <a:lnSpc>
                <a:spcPct val="80000"/>
              </a:lnSpc>
            </a:pPr>
            <a:r>
              <a:rPr lang="tr-TR" altLang="tr-TR" sz="2100" b="1" dirty="0"/>
              <a:t>Üç </a:t>
            </a:r>
            <a:r>
              <a:rPr lang="tr-TR" altLang="tr-TR" sz="2100" b="1" dirty="0" err="1"/>
              <a:t>flanşlı</a:t>
            </a:r>
            <a:r>
              <a:rPr lang="tr-TR" altLang="tr-TR" sz="2100" b="1" dirty="0"/>
              <a:t> kulak tıkaçları</a:t>
            </a:r>
          </a:p>
          <a:p>
            <a:pPr marL="571500" indent="-571500">
              <a:lnSpc>
                <a:spcPct val="80000"/>
              </a:lnSpc>
            </a:pPr>
            <a:r>
              <a:rPr lang="tr-TR" altLang="tr-TR" sz="2100" b="1" dirty="0"/>
              <a:t>Bireysel, kulak kanalını ve </a:t>
            </a:r>
            <a:r>
              <a:rPr lang="tr-TR" altLang="tr-TR" sz="2100" b="1" dirty="0" err="1"/>
              <a:t>konkayı</a:t>
            </a:r>
            <a:r>
              <a:rPr lang="tr-TR" altLang="tr-TR" sz="2100" b="1" dirty="0"/>
              <a:t> kapatan kulak koruyucuları</a:t>
            </a:r>
          </a:p>
          <a:p>
            <a:pPr marL="571500" indent="-571500">
              <a:lnSpc>
                <a:spcPct val="80000"/>
              </a:lnSpc>
            </a:pPr>
            <a:r>
              <a:rPr lang="tr-TR" altLang="tr-TR" sz="2100" b="1" dirty="0"/>
              <a:t>Filtreli bireysel kulak koruyucuları</a:t>
            </a:r>
          </a:p>
          <a:p>
            <a:pPr marL="571500" indent="-571500">
              <a:lnSpc>
                <a:spcPct val="80000"/>
              </a:lnSpc>
            </a:pPr>
            <a:r>
              <a:rPr lang="tr-TR" altLang="zh-CN" sz="2100" b="1" dirty="0"/>
              <a:t>Dışarıdan bağlantı (</a:t>
            </a:r>
            <a:r>
              <a:rPr lang="tr-TR" altLang="zh-CN" sz="2100" b="1" dirty="0" err="1"/>
              <a:t>Höparlör</a:t>
            </a:r>
            <a:r>
              <a:rPr lang="tr-TR" altLang="zh-CN" sz="2100" b="1" dirty="0"/>
              <a:t> veya alıcı) yapılmaya uygun kulak koruyucuları</a:t>
            </a:r>
            <a:r>
              <a:rPr lang="tr-TR" altLang="zh-CN" sz="2100" dirty="0"/>
              <a:t> </a:t>
            </a:r>
          </a:p>
          <a:p>
            <a:pPr marL="571500" indent="-571500">
              <a:lnSpc>
                <a:spcPct val="80000"/>
              </a:lnSpc>
            </a:pPr>
            <a:r>
              <a:rPr lang="tr-TR" altLang="tr-TR" sz="2100" b="1" dirty="0"/>
              <a:t>Kulağı tamamen kapatan  kulaklıklar(</a:t>
            </a:r>
            <a:r>
              <a:rPr lang="tr-TR" altLang="tr-TR" sz="2100" b="1" dirty="0" err="1"/>
              <a:t>earmuff</a:t>
            </a:r>
            <a:r>
              <a:rPr lang="tr-TR" altLang="tr-TR" sz="2100" b="1" dirty="0"/>
              <a:t>)</a:t>
            </a:r>
          </a:p>
          <a:p>
            <a:pPr marL="571500" indent="-571500">
              <a:lnSpc>
                <a:spcPct val="80000"/>
              </a:lnSpc>
            </a:pPr>
            <a:r>
              <a:rPr lang="tr-TR" altLang="tr-TR" sz="2100" b="1" dirty="0"/>
              <a:t>Aktif gürültü azaltıcı kulaklıklar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61" y="-1611"/>
            <a:ext cx="9902825" cy="1435147"/>
          </a:xfrm>
          <a:prstGeom prst="rect">
            <a:avLst/>
          </a:prstGeom>
        </p:spPr>
      </p:pic>
    </p:spTree>
    <p:extLst>
      <p:ext uri="{BB962C8B-B14F-4D97-AF65-F5344CB8AC3E}">
        <p14:creationId xmlns:p14="http://schemas.microsoft.com/office/powerpoint/2010/main" val="32265517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86450g"/>
          <p:cNvPicPr>
            <a:picLocks noGrp="1" noChangeAspect="1" noChangeArrowheads="1"/>
          </p:cNvPicPr>
          <p:nvPr>
            <p:ph sz="half" idx="4294967295"/>
          </p:nvPr>
        </p:nvPicPr>
        <p:blipFill>
          <a:blip r:embed="rId2">
            <a:lum bright="-6000" contrast="12000"/>
            <a:extLst>
              <a:ext uri="{28A0092B-C50C-407E-A947-70E740481C1C}">
                <a14:useLocalDpi xmlns:a14="http://schemas.microsoft.com/office/drawing/2010/main" val="0"/>
              </a:ext>
            </a:extLst>
          </a:blip>
          <a:srcRect/>
          <a:stretch>
            <a:fillRect/>
          </a:stretch>
        </p:blipFill>
        <p:spPr>
          <a:xfrm>
            <a:off x="5743575" y="5229225"/>
            <a:ext cx="3490912" cy="158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2" name="Rectangle 2"/>
          <p:cNvSpPr>
            <a:spLocks noGrp="1" noChangeArrowheads="1"/>
          </p:cNvSpPr>
          <p:nvPr>
            <p:ph type="title"/>
          </p:nvPr>
        </p:nvSpPr>
        <p:spPr>
          <a:xfrm>
            <a:off x="495141" y="1447800"/>
            <a:ext cx="8912543" cy="1143000"/>
          </a:xfrm>
        </p:spPr>
        <p:txBody>
          <a:bodyPr>
            <a:normAutofit fontScale="90000"/>
          </a:bodyPr>
          <a:lstStyle/>
          <a:p>
            <a:r>
              <a:rPr lang="tr-TR" altLang="tr-TR" b="1" dirty="0">
                <a:solidFill>
                  <a:srgbClr val="0033CC"/>
                </a:solidFill>
              </a:rPr>
              <a:t>Standart tek kullanımlık kulak tıkaçları</a:t>
            </a:r>
          </a:p>
        </p:txBody>
      </p:sp>
      <p:sp>
        <p:nvSpPr>
          <p:cNvPr id="51203" name="Rectangle 3"/>
          <p:cNvSpPr>
            <a:spLocks noGrp="1" noChangeArrowheads="1"/>
          </p:cNvSpPr>
          <p:nvPr>
            <p:ph type="body" idx="1"/>
          </p:nvPr>
        </p:nvSpPr>
        <p:spPr>
          <a:xfrm>
            <a:off x="495141" y="2636837"/>
            <a:ext cx="8912543" cy="4525963"/>
          </a:xfrm>
        </p:spPr>
        <p:txBody>
          <a:bodyPr/>
          <a:lstStyle/>
          <a:p>
            <a:r>
              <a:rPr lang="tr-TR" altLang="zh-CN" b="1" dirty="0"/>
              <a:t>Polimer veya </a:t>
            </a:r>
            <a:r>
              <a:rPr lang="tr-TR" altLang="zh-CN" b="1" dirty="0" err="1"/>
              <a:t>catalan</a:t>
            </a:r>
            <a:r>
              <a:rPr lang="tr-TR" altLang="zh-CN" b="1" dirty="0"/>
              <a:t> benzeri malzemeler </a:t>
            </a:r>
            <a:r>
              <a:rPr lang="tr-TR" altLang="zh-CN" b="1" dirty="0" err="1"/>
              <a:t>kullanılar</a:t>
            </a:r>
            <a:r>
              <a:rPr lang="tr-TR" altLang="zh-CN" b="1" dirty="0"/>
              <a:t> yapılan yumuşak, süngerimsi görünümde elle şekillendirilebilen ve tek kullanımlık (</a:t>
            </a:r>
            <a:r>
              <a:rPr lang="tr-TR" altLang="zh-CN" b="1" dirty="0" err="1"/>
              <a:t>disposable</a:t>
            </a:r>
            <a:r>
              <a:rPr lang="tr-TR" altLang="zh-CN" b="1" dirty="0"/>
              <a:t>) kulak tıkaçlarıdır. 15-30 </a:t>
            </a:r>
            <a:r>
              <a:rPr lang="tr-TR" altLang="zh-CN" b="1" dirty="0" err="1"/>
              <a:t>dB</a:t>
            </a:r>
            <a:r>
              <a:rPr lang="tr-TR" altLang="zh-CN" b="1" dirty="0"/>
              <a:t> oranında koruyuculuk sağlarlar </a:t>
            </a:r>
            <a:endParaRPr lang="tr-TR" altLang="tr-TR" b="1" dirty="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25"/>
            <a:ext cx="9902825" cy="1435147"/>
          </a:xfrm>
          <a:prstGeom prst="rect">
            <a:avLst/>
          </a:prstGeom>
        </p:spPr>
      </p:pic>
    </p:spTree>
    <p:extLst>
      <p:ext uri="{BB962C8B-B14F-4D97-AF65-F5344CB8AC3E}">
        <p14:creationId xmlns:p14="http://schemas.microsoft.com/office/powerpoint/2010/main" val="3561687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3273</Words>
  <Application>Microsoft Office PowerPoint</Application>
  <PresentationFormat>Custom</PresentationFormat>
  <Paragraphs>747</Paragraphs>
  <Slides>118</Slides>
  <Notes>39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118</vt:i4>
      </vt:variant>
    </vt:vector>
  </HeadingPairs>
  <TitlesOfParts>
    <vt:vector size="132" baseType="lpstr">
      <vt:lpstr>SimSun</vt:lpstr>
      <vt:lpstr>SimSun</vt:lpstr>
      <vt:lpstr>Arial</vt:lpstr>
      <vt:lpstr>Calibri</vt:lpstr>
      <vt:lpstr>Comic Sans MS</vt:lpstr>
      <vt:lpstr>Monotype Sorts</vt:lpstr>
      <vt:lpstr>MS Sans Serif</vt:lpstr>
      <vt:lpstr>Tahoma</vt:lpstr>
      <vt:lpstr>Times New Roman</vt:lpstr>
      <vt:lpstr>Verdana</vt:lpstr>
      <vt:lpstr>Wingdings</vt:lpstr>
      <vt:lpstr>Wingdings 2</vt:lpstr>
      <vt:lpstr>Office Theme</vt:lpstr>
      <vt:lpstr>Bit Eşlem Resmi</vt:lpstr>
      <vt:lpstr> </vt:lpstr>
      <vt:lpstr>PowerPoint Presentation</vt:lpstr>
      <vt:lpstr>PowerPoint Presentation</vt:lpstr>
      <vt:lpstr>PowerPoint Presentation</vt:lpstr>
      <vt:lpstr>GÜRÜLTÜNÜN FİZYOLOJİK ETKİLERİ</vt:lpstr>
      <vt:lpstr>PowerPoint Presentation</vt:lpstr>
      <vt:lpstr>PowerPoint Presentation</vt:lpstr>
      <vt:lpstr>Gürültünün Görme Üzerine Etkisi</vt:lpstr>
      <vt:lpstr>  Gürültünün Endokrin Ve Metabolik Sistem Üzerine Etkisi</vt:lpstr>
      <vt:lpstr>PowerPoint Presentation</vt:lpstr>
      <vt:lpstr>PowerPoint Presentation</vt:lpstr>
      <vt:lpstr>PowerPoint Presentation</vt:lpstr>
      <vt:lpstr>Gürültünün Uyku Üzerine Etkisi</vt:lpstr>
      <vt:lpstr>PowerPoint Presentation</vt:lpstr>
      <vt:lpstr>PowerPoint Presentation</vt:lpstr>
      <vt:lpstr>Gürültünün İşitme sistemi  üzerindeki etkisi</vt:lpstr>
      <vt:lpstr>PowerPoint Presentation</vt:lpstr>
      <vt:lpstr>PowerPoint Presentation</vt:lpstr>
      <vt:lpstr>PowerPoint Presentation</vt:lpstr>
      <vt:lpstr>Gürültü Maruziyeti Sonucunda İşitme Sisteminde Başlıca Üç Etki Görülür</vt:lpstr>
      <vt:lpstr>Akustik Refleks</vt:lpstr>
      <vt:lpstr>İç Kulak Üzerine Etkileri</vt:lpstr>
      <vt:lpstr>PowerPoint Presentation</vt:lpstr>
      <vt:lpstr>Geçici Eşik Değişikliği </vt:lpstr>
      <vt:lpstr>PowerPoint Presentation</vt:lpstr>
      <vt:lpstr>PowerPoint Presentation</vt:lpstr>
      <vt:lpstr>PowerPoint Presentation</vt:lpstr>
      <vt:lpstr>Kalıcı Eşik Değişikliği  </vt:lpstr>
      <vt:lpstr>PowerPoint Presentation</vt:lpstr>
      <vt:lpstr>Akustik Travma </vt:lpstr>
      <vt:lpstr>Gürültüye Bağlı İşitme Kaybı ve Tinnitus İlişkisi</vt:lpstr>
      <vt:lpstr>PowerPoint Presentation</vt:lpstr>
      <vt:lpstr>Hastanın Şikayetleri</vt:lpstr>
      <vt:lpstr>İŞİTME TAKİBİ </vt:lpstr>
      <vt:lpstr>İLK DEĞERLENDİRME</vt:lpstr>
      <vt:lpstr>PowerPoint Presentation</vt:lpstr>
      <vt:lpstr>PowerPoint Presentation</vt:lpstr>
      <vt:lpstr>İŞİTMENİN DEĞERLENDİRİLMESİ</vt:lpstr>
      <vt:lpstr>İşitmeyi ölçmek ve ayırıcı tanı testleri yapabilmek için özel olarak imal edilmiş cihazlara ve bu cihazlarda güvenilir, stabil, saf ses veya ihtiyaca göre kompleks ses üretimine ihtiyaç vardır.</vt:lpstr>
      <vt:lpstr>ODYOMETRE</vt:lpstr>
      <vt:lpstr>PowerPoint Presentation</vt:lpstr>
      <vt:lpstr>PowerPoint Presentation</vt:lpstr>
      <vt:lpstr>PowerPoint Presentation</vt:lpstr>
      <vt:lpstr>PowerPoint Presentation</vt:lpstr>
      <vt:lpstr>ANSI S3.6-1996, odyometreleri şu şekilde sınıflandırır; </vt:lpstr>
      <vt:lpstr>ODYOMETRE KALİBRASYONU</vt:lpstr>
      <vt:lpstr>İnsan kulağı tarafından farklı frekanslarda hissedilen minimum ses şiddeti işitme eşiği olarak kabul edilir ve bu değerler 0 dB HL olarak tanımlanır.</vt:lpstr>
      <vt:lpstr>PowerPoint Presentation</vt:lpstr>
      <vt:lpstr>PowerPoint Presentation</vt:lpstr>
      <vt:lpstr>PowerPoint Presentation</vt:lpstr>
      <vt:lpstr>ODYOLOJİK DEĞERLENDİRME İÇİN İDEAL KOŞUL</vt:lpstr>
      <vt:lpstr>İDEAL KOŞUL SAĞLANAMAZSA</vt:lpstr>
      <vt:lpstr>KABUL EDİLEMEZ ÖLÇÜM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İŞİTME TAKİBİ</vt:lpstr>
      <vt:lpstr>İŞ YERİNDE DÜZENLİ GÜRÜLTÜ ÖLÇÜMÜ</vt:lpstr>
      <vt:lpstr>BİLGİLENDİRME </vt:lpstr>
      <vt:lpstr>DÜZENLİ ODYOLOJİK DEĞERLENDİRME</vt:lpstr>
      <vt:lpstr>DÜZENLİ ODYOLOJİK DEĞERLENDİRME</vt:lpstr>
      <vt:lpstr>PowerPoint Presentation</vt:lpstr>
      <vt:lpstr>PowerPoint Presentation</vt:lpstr>
      <vt:lpstr>İşitme Takibi</vt:lpstr>
      <vt:lpstr>PowerPoint Presentation</vt:lpstr>
      <vt:lpstr>PowerPoint Presentation</vt:lpstr>
      <vt:lpstr>PowerPoint Presentation</vt:lpstr>
      <vt:lpstr>GÜRÜLTÜNÜN PSİKOFİZİKSEL ETKİSİ</vt:lpstr>
      <vt:lpstr>PowerPoint Presentation</vt:lpstr>
      <vt:lpstr>PowerPoint Presentation</vt:lpstr>
      <vt:lpstr>PowerPoint Presentation</vt:lpstr>
      <vt:lpstr>PERFORMANS ETKİLERİ</vt:lpstr>
      <vt:lpstr>PERFORMANS ETKİLERİ</vt:lpstr>
      <vt:lpstr>PowerPoint Presentation</vt:lpstr>
      <vt:lpstr>PowerPoint Presentation</vt:lpstr>
      <vt:lpstr>PowerPoint Presentation</vt:lpstr>
      <vt:lpstr>Konuşmayı Ayırt Etme Üzerine İşitme Kaybının Etkisi</vt:lpstr>
      <vt:lpstr>Konuşma sesleri </vt:lpstr>
      <vt:lpstr>PowerPoint Presentation</vt:lpstr>
      <vt:lpstr>PowerPoint Presentation</vt:lpstr>
      <vt:lpstr>PowerPoint Presentation</vt:lpstr>
      <vt:lpstr>PowerPoint Presentation</vt:lpstr>
      <vt:lpstr>KİŞİSEL KULAK KORUYUCULARI </vt:lpstr>
      <vt:lpstr>PowerPoint Presentation</vt:lpstr>
      <vt:lpstr>Kişisel kulak koruyucularının kullanılacağı durumlar </vt:lpstr>
      <vt:lpstr>PowerPoint Presentation</vt:lpstr>
      <vt:lpstr>PowerPoint Presentation</vt:lpstr>
      <vt:lpstr>PowerPoint Presentation</vt:lpstr>
      <vt:lpstr>PowerPoint Presentation</vt:lpstr>
      <vt:lpstr>PowerPoint Presentation</vt:lpstr>
      <vt:lpstr>Kişisel kulak koruyucularının çeşitleri</vt:lpstr>
      <vt:lpstr>Standart tek kullanımlık kulak tıkaçları</vt:lpstr>
      <vt:lpstr>Standart kulak tıkaçları</vt:lpstr>
      <vt:lpstr>Bireysel kulak tıkaçları</vt:lpstr>
      <vt:lpstr>İki flanşlı kulak tıkaçları</vt:lpstr>
      <vt:lpstr>Üç flanşlı kulak tıkaçları</vt:lpstr>
      <vt:lpstr>Bireysel, kulak kanalını ve konka’yı kapatan kulak koruyucuları</vt:lpstr>
      <vt:lpstr>Filtreli bireysel kulak koruyucuları</vt:lpstr>
      <vt:lpstr>Dışarıdan bağlantı (Höparlör veya alıcı) yapılmaya uygun kulak koruyucuları</vt:lpstr>
      <vt:lpstr>Kulağı tamamen kapatan  kulaklıklar (earmuff) </vt:lpstr>
      <vt:lpstr>Aktif gürültü azaltıcı kulaklıklar</vt:lpstr>
      <vt:lpstr>PowerPoint Presentation</vt:lpstr>
      <vt:lpstr>PowerPoint Presentation</vt:lpstr>
      <vt:lpstr>Uygun kulak koruyucusunun seçimi</vt:lpstr>
      <vt:lpstr>Uygun kulak koruyucusunun seçimi ll</vt:lpstr>
      <vt:lpstr>PowerPoint Presentation</vt:lpstr>
      <vt:lpstr>Kişisel Kulak Koruyucusunun Etkisinin Hesaplanması</vt:lpstr>
      <vt:lpstr>Kişisel Kulak Koruyucusunun Etkisinin Hesaplanması</vt:lpstr>
      <vt:lpstr>Kişisel Kulak Koruyucusunun Etkisinin Hesaplanması</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izolasyon dünyası</dc:creator>
  <cp:lastModifiedBy>Burak</cp:lastModifiedBy>
  <cp:revision>23</cp:revision>
  <dcterms:created xsi:type="dcterms:W3CDTF">2006-08-16T00:00:00Z</dcterms:created>
  <dcterms:modified xsi:type="dcterms:W3CDTF">2017-04-27T07:24:01Z</dcterms:modified>
</cp:coreProperties>
</file>