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302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262" r:id="rId44"/>
  </p:sldIdLst>
  <p:sldSz cx="9902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46" y="54"/>
      </p:cViewPr>
      <p:guideLst>
        <p:guide orient="horz" pos="2160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F27DC-2839-4F65-8935-157823D6B4D7}" type="datetimeFigureOut">
              <a:rPr lang="tr-TR" smtClean="0"/>
              <a:t>27.04.2017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4088" y="685800"/>
            <a:ext cx="4949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6912D-2EB8-46BA-BB80-5F866F5347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777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51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9359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8951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5836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66192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56917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37379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6719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3957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6772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1907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5985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0630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62753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112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38532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9473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4351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3921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5599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3849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002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59888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7175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9763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5309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5671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93463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28849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2851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2325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7684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735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80620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123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795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881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2212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8289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861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130426"/>
            <a:ext cx="84174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9548" y="274639"/>
            <a:ext cx="22281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141" y="274639"/>
            <a:ext cx="65193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130426"/>
            <a:ext cx="84174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812" y="6356351"/>
            <a:ext cx="883919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1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613" y="6356351"/>
            <a:ext cx="6063748" cy="365125"/>
          </a:xfrm>
        </p:spPr>
        <p:txBody>
          <a:bodyPr/>
          <a:lstStyle/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16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55" y="4406901"/>
            <a:ext cx="8417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255" y="2906713"/>
            <a:ext cx="84174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212" y="6324600"/>
            <a:ext cx="6063748" cy="365125"/>
          </a:xfrm>
        </p:spPr>
        <p:txBody>
          <a:bodyPr/>
          <a:lstStyle/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21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141" y="1600201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3936" y="1600201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1813" y="6356351"/>
            <a:ext cx="5987548" cy="365125"/>
          </a:xfrm>
        </p:spPr>
        <p:txBody>
          <a:bodyPr/>
          <a:lstStyle/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498" y="1535113"/>
            <a:ext cx="43771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498" y="2174875"/>
            <a:ext cx="43771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Müjgan Şerefhanoğlu Sözen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6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23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1812" y="6324600"/>
            <a:ext cx="5879095" cy="365125"/>
          </a:xfrm>
        </p:spPr>
        <p:txBody>
          <a:bodyPr/>
          <a:lstStyle/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2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42" y="273050"/>
            <a:ext cx="32579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30" y="273051"/>
            <a:ext cx="55359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142" y="1435101"/>
            <a:ext cx="3257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  Müjgan Şerefhanoğlu Sözen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5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23" y="4800600"/>
            <a:ext cx="59416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5613" y="6356351"/>
            <a:ext cx="6063748" cy="365125"/>
          </a:xfrm>
        </p:spPr>
        <p:txBody>
          <a:bodyPr/>
          <a:lstStyle/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04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1812" y="6324600"/>
            <a:ext cx="5911348" cy="365125"/>
          </a:xfrm>
        </p:spPr>
        <p:txBody>
          <a:bodyPr/>
          <a:lstStyle/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6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9548" y="274639"/>
            <a:ext cx="22281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141" y="274639"/>
            <a:ext cx="65193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8012" y="6248400"/>
            <a:ext cx="5911348" cy="365125"/>
          </a:xfrm>
        </p:spPr>
        <p:txBody>
          <a:bodyPr/>
          <a:lstStyle/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8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55" y="4406901"/>
            <a:ext cx="8417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255" y="2906713"/>
            <a:ext cx="84174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141" y="1600201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3936" y="1600201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498" y="1535113"/>
            <a:ext cx="43771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498" y="2174875"/>
            <a:ext cx="43771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42" y="273050"/>
            <a:ext cx="32579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30" y="273051"/>
            <a:ext cx="55359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142" y="1435101"/>
            <a:ext cx="3257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23" y="4800600"/>
            <a:ext cx="59416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600201"/>
            <a:ext cx="89125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3465" y="6356351"/>
            <a:ext cx="3135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025" y="6356351"/>
            <a:ext cx="231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600201"/>
            <a:ext cx="89125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8013" y="6356351"/>
            <a:ext cx="5911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     Müjgan Şerefhanoğlu Sözen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025" y="6356351"/>
            <a:ext cx="231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0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069175"/>
            <a:ext cx="8417401" cy="1592527"/>
          </a:xfrm>
        </p:spPr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68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97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572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 DIŞI - KENT GÜRÜLTÜLERİ</a:t>
            </a:r>
          </a:p>
          <a:p>
            <a:pPr marL="1371600" marR="0" lvl="2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ULAŞIM</a:t>
            </a:r>
          </a:p>
          <a:p>
            <a:pPr marL="1828800" marR="0" lvl="3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Kara (Yol, meydan, demiryolu vb.)</a:t>
            </a:r>
          </a:p>
          <a:p>
            <a:pPr marL="1828800" marR="0" lvl="3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Hava</a:t>
            </a:r>
          </a:p>
          <a:p>
            <a:pPr marL="1828800" marR="0" lvl="3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Deniz (kanal, nehir vb.)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62505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572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 DIŞI - KENT GÜRÜLTÜLERİ</a:t>
            </a:r>
          </a:p>
          <a:p>
            <a:pPr marL="1371600" marR="0" lvl="2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AÇIK HAVA ETKİNLİKLERİ</a:t>
            </a:r>
          </a:p>
          <a:p>
            <a:pPr marL="1828800" marR="0" lvl="3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Eğlence</a:t>
            </a:r>
          </a:p>
          <a:p>
            <a:pPr marL="1828800" marR="0" lvl="3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Spor</a:t>
            </a:r>
          </a:p>
          <a:p>
            <a:pPr marL="1828800" marR="0" lvl="3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Fuar, pazarlar,</a:t>
            </a:r>
          </a:p>
          <a:p>
            <a:pPr marL="1828800" marR="0" lvl="3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Yapım, onarım işleri (yol, yapı vb.)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362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5725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 İÇİ GÜRÜLTÜLERİ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İŞLEV’e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bağlı gürültüler (Büro, okul, fabrika vb.)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 TESİSAT – TEKNİK DONATI gürültüleri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KULLANICI gürültüleri (konuşma, müzik, araç-gereç kullanımı)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Elektrik- elektronik araç, makine – motor vb.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222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572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Kaynaktan çıkan seslerin;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Kabul edilebilir sınırlara indirilmesi;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Etki süresinin azaltılması;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Akustik niteliği değiştirilerek etkisizleştirilmesi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Başka bir sesle örtülmesi (maskelenmesi)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gibi etken ve edilgen yöntemler kullanılarak rahatsız edici ve / ya da zarar verici etkilerinin yok edilmesi, azaltılması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6577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648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DENETİMİ…</a:t>
            </a:r>
          </a:p>
          <a:p>
            <a:pPr marL="1028700" marR="0" lvl="1" indent="-5715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KAYNAKTA</a:t>
            </a:r>
          </a:p>
          <a:p>
            <a:pPr marL="1028700" marR="0" lvl="1" indent="-5715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 – ALICI arasında (Çevrede)</a:t>
            </a:r>
          </a:p>
          <a:p>
            <a:pPr marL="1028700" marR="0" lvl="1" indent="-5715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ALICIDA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5122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6487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KAYNAKTA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 üretimi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 yerleşimi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 çalışma biçimi / bakımı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Kaynakta hapsetme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42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456393"/>
            <a:ext cx="89519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KAYNAK – ALICI arasında (Çevrede)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Kent planlama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Yerleşim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Hacim ( yatay / düşey)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 öğeleri / malzeme / detay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Donatılar 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(MAKRO – MİKRO düzeyde)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6976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752600"/>
            <a:ext cx="8951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ALICIDA 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Eğitim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Süre / düzey denetimi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Kişisel korunma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6284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752600"/>
            <a:ext cx="89519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(Yapıların işlevi, çevre koşulları önemli)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SESİN GEÇMESİ (Dolaysız – dolaylı)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Kaynak;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DIŞARDA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İÇERDE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DIŞARDA + İÇERDE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4" t="10394" r="24174" b="15681"/>
          <a:stretch/>
        </p:blipFill>
        <p:spPr>
          <a:xfrm rot="10800000">
            <a:off x="7389812" y="3657600"/>
            <a:ext cx="1981200" cy="25146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6" t="21595" r="13748" b="26882"/>
          <a:stretch/>
        </p:blipFill>
        <p:spPr>
          <a:xfrm rot="10800000">
            <a:off x="6475412" y="4036764"/>
            <a:ext cx="609600" cy="1752600"/>
          </a:xfrm>
          <a:prstGeom prst="rect">
            <a:avLst/>
          </a:prstGeom>
        </p:spPr>
      </p:pic>
      <p:cxnSp>
        <p:nvCxnSpPr>
          <p:cNvPr id="7" name="Düz Bağlayıcı 6"/>
          <p:cNvCxnSpPr/>
          <p:nvPr/>
        </p:nvCxnSpPr>
        <p:spPr>
          <a:xfrm>
            <a:off x="7389811" y="37338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/>
          <p:cNvCxnSpPr/>
          <p:nvPr/>
        </p:nvCxnSpPr>
        <p:spPr>
          <a:xfrm>
            <a:off x="7389811" y="5791200"/>
            <a:ext cx="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etin kutusu 2"/>
          <p:cNvSpPr txBox="1"/>
          <p:nvPr/>
        </p:nvSpPr>
        <p:spPr>
          <a:xfrm>
            <a:off x="6194424" y="61224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 dışı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7379960" y="615643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 içi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Slayt Numarası Yer Tutucus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59849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1114670" y="183703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 Kabuğu (bileşik cidar)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/>
          <a:srcRect r="59086"/>
          <a:stretch/>
        </p:blipFill>
        <p:spPr bwMode="auto">
          <a:xfrm rot="-60000">
            <a:off x="1141412" y="2587978"/>
            <a:ext cx="4419600" cy="310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/>
          <a:srcRect l="82698" r="-108"/>
          <a:stretch/>
        </p:blipFill>
        <p:spPr bwMode="auto">
          <a:xfrm rot="-60000">
            <a:off x="5583187" y="2441956"/>
            <a:ext cx="1905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Metin kutusu 20"/>
          <p:cNvSpPr txBox="1"/>
          <p:nvPr/>
        </p:nvSpPr>
        <p:spPr>
          <a:xfrm>
            <a:off x="323077" y="5729433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 = R</a:t>
            </a:r>
            <a:r>
              <a:rPr kumimoji="0" lang="tr-TR" sz="32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 </a:t>
            </a: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+ 10log(S/S</a:t>
            </a:r>
            <a:r>
              <a:rPr kumimoji="0" lang="tr-TR" sz="32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3194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8000" y="2488345"/>
            <a:ext cx="888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Prof. Dr.</a:t>
            </a:r>
            <a:r>
              <a:rPr kumimoji="0" lang="tr-TR" sz="4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Müjgan ŞEREFHANOĞLU SÖZEN</a:t>
            </a:r>
            <a:endParaRPr kumimoji="0" lang="tr-TR" sz="5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7712" y="3247606"/>
            <a:ext cx="586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YTÜ Emekli Öğretim Üyesi</a:t>
            </a: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721661"/>
            <a:ext cx="9902825" cy="2136339"/>
          </a:xfrm>
          <a:prstGeom prst="rect">
            <a:avLst/>
          </a:prstGeom>
          <a:solidFill>
            <a:srgbClr val="64A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37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752600"/>
            <a:ext cx="82677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(Yapıların işlevi, çevre koşulları önemli)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 YALITIMI             SES GEÇİŞ KAYBI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                         </a:t>
            </a: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(ses geçirmezlik) </a:t>
            </a: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</a:p>
        </p:txBody>
      </p:sp>
      <p:cxnSp>
        <p:nvCxnSpPr>
          <p:cNvPr id="5" name="Düz Ok Bağlayıcısı 4"/>
          <p:cNvCxnSpPr/>
          <p:nvPr/>
        </p:nvCxnSpPr>
        <p:spPr>
          <a:xfrm>
            <a:off x="4113212" y="3733800"/>
            <a:ext cx="1143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0765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752600"/>
            <a:ext cx="86487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Denetimde;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Alıcı hacimde kabul edilebilir fon gürültü düzeyi (frekanslara göre)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 kabuğunun ses geçiş kaybı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Alıcı hacmin toplam yutuculuğu 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(yüzey, birim, kişi vb.)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6549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752600"/>
            <a:ext cx="86487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571500" marR="0" lvl="0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 İÇERDE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Sesin geçmesi (dolaysız, dolaylı)</a:t>
            </a:r>
          </a:p>
          <a:p>
            <a:pPr marL="1485900" marR="0" lvl="2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Yatayda (bitişik hacimler arası)</a:t>
            </a:r>
          </a:p>
          <a:p>
            <a:pPr marL="1485900" marR="0" lvl="2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Düşeyde (alt – üst hacimler)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55578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752600"/>
            <a:ext cx="887730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571500" marR="0" lvl="0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 İÇERDE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Yatayda - düşeyde</a:t>
            </a: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Bitişik hacimler (hava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doğuşlu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sesler için)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Cidar titreşimi ile geçme önemli – kütle yasası 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 = 15,4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logm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+ 10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 = 20log(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f.m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– 48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dB</a:t>
            </a: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1076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752600"/>
            <a:ext cx="8877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571500" marR="0" lvl="0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 İÇERDE </a:t>
            </a: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(hava </a:t>
            </a:r>
            <a:r>
              <a:rPr kumimoji="0" lang="tr-TR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doğuşlu</a:t>
            </a: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sesler)</a:t>
            </a:r>
            <a:endParaRPr kumimoji="0" lang="tr-TR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10393" r="5729" b="4481"/>
          <a:stretch/>
        </p:blipFill>
        <p:spPr>
          <a:xfrm rot="10800000">
            <a:off x="797421" y="3048000"/>
            <a:ext cx="8610600" cy="28956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0" y="5943601"/>
            <a:ext cx="939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Yatayda geçme                                                     Düşeyde geçme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7213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1" y="1752600"/>
            <a:ext cx="887730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571500" marR="0" lvl="0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KAYNAK İÇERDE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Yatayda - düşeyde</a:t>
            </a: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Bitişik hacimler (hava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doğuşlu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sesler için)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Cidar titreşimi ile geçme önemli – kütle yasası (R = 15,4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logm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+ 10)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 = 20log(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f.m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– 48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dB</a:t>
            </a: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  <a:r>
              <a:rPr kumimoji="0" lang="tr-TR" sz="3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 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 L</a:t>
            </a:r>
            <a:r>
              <a:rPr kumimoji="0" lang="tr-TR" sz="3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R + 10log S/A (ISO 140 – 1978)</a:t>
            </a:r>
            <a:endParaRPr kumimoji="0" lang="tr-TR" sz="32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9279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26813" y="1497336"/>
            <a:ext cx="9296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 geçiş kaybı frekansın yükselmesi (ince sesler) ile artar,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Cidarın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özfrekanslara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rastlayan seslerle rezonansa girmesi, ses geçiş kaybını azaltır,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Eğik gelen ses dalgaları kolay geçer, 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Cidarın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özdalgalanma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frekansları ile eğik gelen sesin frekansları arasında uyum olması (frekans rastlaşması) sonucu belirli frekanslarda ses geçiş kaybı azalır. 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7674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3" y="1752600"/>
            <a:ext cx="9296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ÇİFT CİDARLAR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(hava </a:t>
            </a:r>
            <a:r>
              <a:rPr kumimoji="0" lang="tr-TR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doğuşlu</a:t>
            </a: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sesler)</a:t>
            </a:r>
            <a:endParaRPr kumimoji="0" lang="tr-TR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Sesin;</a:t>
            </a:r>
          </a:p>
          <a:p>
            <a:pPr marL="1485900" marR="0" lvl="2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Dolaysız geçmesi</a:t>
            </a:r>
          </a:p>
          <a:p>
            <a:pPr marL="1485900" marR="0" lvl="2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Dolaylı geçmesi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2665141"/>
            <a:ext cx="3657600" cy="3623022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6630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3" y="1752600"/>
            <a:ext cx="929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571500" marR="0" lvl="0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ÇİFT CİDARLAR</a:t>
            </a: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Sistem;</a:t>
            </a:r>
          </a:p>
          <a:p>
            <a:pPr marL="0" marR="0" lvl="1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485900" marR="0" lvl="2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Kütle – yay – kütle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198685" y="422910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570413" y="422910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" name="Düz Bağlayıcı 8"/>
          <p:cNvCxnSpPr/>
          <p:nvPr/>
        </p:nvCxnSpPr>
        <p:spPr>
          <a:xfrm flipV="1">
            <a:off x="2817812" y="4419600"/>
            <a:ext cx="762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/>
        </p:nvCxnSpPr>
        <p:spPr>
          <a:xfrm>
            <a:off x="2894012" y="4419600"/>
            <a:ext cx="2286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/>
        </p:nvCxnSpPr>
        <p:spPr>
          <a:xfrm flipV="1">
            <a:off x="3122612" y="4419600"/>
            <a:ext cx="762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/>
          <p:cNvCxnSpPr/>
          <p:nvPr/>
        </p:nvCxnSpPr>
        <p:spPr>
          <a:xfrm>
            <a:off x="3198812" y="4419600"/>
            <a:ext cx="2286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/>
          <p:cNvCxnSpPr/>
          <p:nvPr/>
        </p:nvCxnSpPr>
        <p:spPr>
          <a:xfrm flipV="1">
            <a:off x="3427412" y="4419600"/>
            <a:ext cx="762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>
            <a:off x="3503612" y="4419600"/>
            <a:ext cx="2286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 flipV="1">
            <a:off x="3732212" y="4419600"/>
            <a:ext cx="762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3835401" y="4419600"/>
            <a:ext cx="2286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18"/>
          <p:cNvCxnSpPr/>
          <p:nvPr/>
        </p:nvCxnSpPr>
        <p:spPr>
          <a:xfrm flipV="1">
            <a:off x="4064001" y="4419600"/>
            <a:ext cx="762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/>
          <p:cNvCxnSpPr/>
          <p:nvPr/>
        </p:nvCxnSpPr>
        <p:spPr>
          <a:xfrm>
            <a:off x="4137027" y="4419600"/>
            <a:ext cx="2286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 flipV="1">
            <a:off x="4365627" y="4419600"/>
            <a:ext cx="7620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/>
          <p:cNvCxnSpPr/>
          <p:nvPr/>
        </p:nvCxnSpPr>
        <p:spPr>
          <a:xfrm>
            <a:off x="4441827" y="4419600"/>
            <a:ext cx="149226" cy="228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4399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2" y="1501365"/>
            <a:ext cx="9296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DARBE GÜRÜLTÜSÜ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Katlar arasında döşemelerde;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Vurma, düşme, çekme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Adım sesi vb.</a:t>
            </a: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Ses;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Doğrudan (dolaysız) döşeme yolu ile,</a:t>
            </a: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Dolaylı         duvarlar + taşıyıcı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sistem’den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alt kata geçer.</a:t>
            </a: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>
            <a:off x="3275012" y="5334000"/>
            <a:ext cx="685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004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001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SANAYİLEŞME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KENTLEŞME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DENETİMSİZLİK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2752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2" y="1501365"/>
            <a:ext cx="9296400" cy="560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DARBE GÜRÜLTÜSÜ 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(katılarda doğan ses)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Sesin oluşmasında ve geçmesinde;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Sesin niteliği,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Döşemenin niteliği, </a:t>
            </a:r>
          </a:p>
          <a:p>
            <a:pPr marL="0" marR="0" lvl="3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ayrıca;</a:t>
            </a:r>
          </a:p>
          <a:p>
            <a:pPr marL="0" marR="0" lvl="3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kullanıcı önemlidir. </a:t>
            </a: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60000">
            <a:off x="5942012" y="3505200"/>
            <a:ext cx="3709416" cy="3051048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9459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2" y="1501365"/>
            <a:ext cx="9296400" cy="582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2870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DARBE GÜRÜLTÜSÜ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485900" marR="0" lvl="2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 geçiş kaybında;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Döşeme üstü esnek kaplamalar;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Döşeme özelliği;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Eşyaların ayaklarına lastik, kauçuk vb. altlıklar,</a:t>
            </a:r>
          </a:p>
          <a:p>
            <a:pPr marL="0" marR="0" lvl="3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  sandviç sistemler uygulanması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Yüzer döşeme uygulaması,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Asma tavan yapılması,</a:t>
            </a:r>
          </a:p>
          <a:p>
            <a:pPr marL="1943100" marR="0" lvl="3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Ses köprüleri oluşturulmaması</a:t>
            </a: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4696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2" y="1501365"/>
            <a:ext cx="9296400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YAPILARDA GÜRÜLTÜ DENETİMİ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28700" marR="0" lvl="1" indent="-571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1" t="4445" r="28290" b="64444"/>
          <a:stretch/>
        </p:blipFill>
        <p:spPr>
          <a:xfrm rot="10800000">
            <a:off x="836612" y="2438400"/>
            <a:ext cx="3352800" cy="33528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426"/>
                    </a14:imgEffect>
                    <a14:imgEffect>
                      <a14:saturation sat="3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6" t="11325" r="18343" b="13036"/>
          <a:stretch/>
        </p:blipFill>
        <p:spPr>
          <a:xfrm rot="21480000">
            <a:off x="4572185" y="2986733"/>
            <a:ext cx="4657039" cy="1694075"/>
          </a:xfrm>
          <a:prstGeom prst="rect">
            <a:avLst/>
          </a:prstGeom>
          <a:effectLst>
            <a:outerShdw blurRad="50800" dist="50800" dir="6300000" sx="1000" sy="1000" algn="ctr" rotWithShape="0">
              <a:srgbClr val="000000"/>
            </a:outerShdw>
          </a:effectLst>
        </p:spPr>
      </p:pic>
      <p:sp>
        <p:nvSpPr>
          <p:cNvPr id="6" name="Metin kutusu 5"/>
          <p:cNvSpPr txBox="1"/>
          <p:nvPr/>
        </p:nvSpPr>
        <p:spPr>
          <a:xfrm>
            <a:off x="3427412" y="4724400"/>
            <a:ext cx="939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Asma tavanlı döşeme kesiti </a:t>
            </a: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(çift cidar)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-230188" y="5810250"/>
            <a:ext cx="939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Sesin dolaylı geçmesi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1510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2" y="1219200"/>
            <a:ext cx="9296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SONUÇ VE DEĞERLENDİRME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ile savaşımda öncelikli konu;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Gürültünün çıkartılmamaya çalışılması,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Gürültülerin kabul edilebilir sınırlar içinde çeşitli yöntemlerle, örneğin yapı kabuğunun yalıtılması gibi, azaltılmaya çalışılması,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Toplumun bilinçlendirilmesi, uyarılması, bilgilendirilmesi, eğitilmesi, bir anlamda farkındalık yaratılması, bunun için çeşitli etkinlikler yapılması ve medya ortamında geniş kitlelere duyurulması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2945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2" y="1501365"/>
            <a:ext cx="9296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SONUÇ VE DEĞERLENDİRME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ile savaşımda öncelikli konu;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Yasa ve yönetmeliklerle yaptırım ilkelerinin, ölçütlerinin ortaya konulması, 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Standartların oluşturulması,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Denetim mekanizmalarının işletilmesi,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Sivil toplum ve benzeri örgütlerin toplumu uyarma ve bilinçlendirmesi  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2582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31812" y="1143000"/>
            <a:ext cx="92964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SONUÇ VE DEĞERLENDİRME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ile savaşımda öncelikli konu;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ile savaşımın gerekliliği,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Gürültüden korunmanın bir hak olduğu konusunun işlenmesi,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konusunda bilimsel ve teknik bilginin yaygınlaştırılması,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Eğitim olanaklarının sağlanması,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Uygulama alanında çalışacak etkin ve yetkin elemanların yetiştirilmesi , </a:t>
            </a: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vb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 </a:t>
            </a: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4752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18507" r="15470" b="20398"/>
          <a:stretch/>
        </p:blipFill>
        <p:spPr>
          <a:xfrm rot="10800000">
            <a:off x="2589212" y="1464354"/>
            <a:ext cx="5105400" cy="5277299"/>
          </a:xfrm>
          <a:prstGeom prst="rect">
            <a:avLst/>
          </a:prstGeom>
        </p:spPr>
      </p:pic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6496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/>
          <a:stretch/>
        </p:blipFill>
        <p:spPr>
          <a:xfrm>
            <a:off x="2589212" y="1446156"/>
            <a:ext cx="4979440" cy="5393647"/>
          </a:xfrm>
          <a:prstGeom prst="rect">
            <a:avLst/>
          </a:prstGeom>
        </p:spPr>
      </p:pic>
      <p:sp>
        <p:nvSpPr>
          <p:cNvPr id="6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31722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3178"/>
          <a:stretch/>
        </p:blipFill>
        <p:spPr>
          <a:xfrm rot="16200000">
            <a:off x="2488368" y="1513000"/>
            <a:ext cx="5164023" cy="5105400"/>
          </a:xfrm>
          <a:prstGeom prst="rect">
            <a:avLst/>
          </a:prstGeom>
        </p:spPr>
      </p:pic>
      <p:sp>
        <p:nvSpPr>
          <p:cNvPr id="6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7085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t="5568"/>
          <a:stretch/>
        </p:blipFill>
        <p:spPr>
          <a:xfrm rot="5400000">
            <a:off x="2039869" y="1708896"/>
            <a:ext cx="5365883" cy="4876800"/>
          </a:xfrm>
          <a:prstGeom prst="rect">
            <a:avLst/>
          </a:prstGeom>
        </p:spPr>
      </p:pic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8009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 rot="10800000">
            <a:off x="2284411" y="1295399"/>
            <a:ext cx="5129023" cy="5551583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0021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64" r="5711"/>
          <a:stretch/>
        </p:blipFill>
        <p:spPr>
          <a:xfrm rot="5400000">
            <a:off x="2007410" y="1994979"/>
            <a:ext cx="5278404" cy="4267200"/>
          </a:xfrm>
          <a:prstGeom prst="rect">
            <a:avLst/>
          </a:prstGeom>
        </p:spPr>
      </p:pic>
      <p:sp>
        <p:nvSpPr>
          <p:cNvPr id="6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2581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" t="3017" r="4727"/>
          <a:stretch/>
        </p:blipFill>
        <p:spPr>
          <a:xfrm rot="5400000">
            <a:off x="2587324" y="306688"/>
            <a:ext cx="5109176" cy="7086600"/>
          </a:xfrm>
          <a:prstGeom prst="rect">
            <a:avLst/>
          </a:prstGeom>
        </p:spPr>
      </p:pic>
      <p:sp>
        <p:nvSpPr>
          <p:cNvPr id="8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9867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069175"/>
            <a:ext cx="8417401" cy="1592527"/>
          </a:xfrm>
        </p:spPr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68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9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497336"/>
            <a:ext cx="80010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SANAYİLEŞME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Makine – motor gücü ile çalışan çeşitli araç – gereçlerin üretimi, kullanımının artması – yaygınlaşması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KENTLEŞME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Nüfus artışı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Yapıların artması, yaygınlaşması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Ulaşım araçlarının artması, yaygınlaşması (trafik – taşımacılık)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588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0010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KENTLEŞME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Kentlerin büyümesi</a:t>
            </a:r>
          </a:p>
          <a:p>
            <a:pPr marL="1371600" marR="0" lvl="2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 etkeni düşünülmeden yerleşimlerin yapılması</a:t>
            </a:r>
          </a:p>
          <a:p>
            <a:pPr marL="1371600" marR="0" lvl="2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 / yapım sistem değişikliği</a:t>
            </a:r>
          </a:p>
          <a:p>
            <a:pPr marL="1371600" marR="0" lvl="2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Yapıların hafiflemesi</a:t>
            </a:r>
          </a:p>
          <a:p>
            <a:pPr marL="1371600" marR="0" lvl="2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 alanların artması</a:t>
            </a:r>
          </a:p>
          <a:p>
            <a:pPr marL="1371600" marR="0" lvl="2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Kullanıcıların artması</a:t>
            </a:r>
          </a:p>
          <a:p>
            <a:pPr marL="1371600" marR="0" lvl="2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371600" marR="0" lvl="2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3202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5725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DENETİMSİZLİK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Yasa – yönetmelikler – yaptırım ilkeleri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Bilimsel – teknik bilgi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Tasarım / üretim / kullanım aşamalarında denetleme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İNSAN faktörü 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Bireysel – toplumsal saygı, hoşgörü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Yaşam biçimi (toplumsal, sosyal, kültürel vb.)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872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5725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 DIŞI - KENT GÜRÜLTÜLERİ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 İÇİ GÜRÜLTÜLERİ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192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7"/>
            <a:ext cx="9902825" cy="143514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950912" y="1752600"/>
            <a:ext cx="8572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GÜRÜLTÜ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YAPI DIŞI - KENT GÜRÜLTÜLERİ…</a:t>
            </a:r>
          </a:p>
          <a:p>
            <a:pPr marL="1371600" marR="0" lvl="2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ULAŞIM</a:t>
            </a:r>
          </a:p>
          <a:p>
            <a:pPr marL="1371600" marR="0" lvl="2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SANAYİ</a:t>
            </a:r>
          </a:p>
          <a:p>
            <a:pPr marL="1371600" marR="0" lvl="2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AÇIK HAVA ETKİNLİKLERİ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9902825" cy="365125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Müjgan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Şerefhanoğlu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Sözen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84820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1145</Words>
  <Application>Microsoft Office PowerPoint</Application>
  <PresentationFormat>Custom</PresentationFormat>
  <Paragraphs>328</Paragraphs>
  <Slides>42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Office Theme</vt:lpstr>
      <vt:lpstr>1_Office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izolasyon dünyası</dc:creator>
  <cp:lastModifiedBy>Burak</cp:lastModifiedBy>
  <cp:revision>18</cp:revision>
  <dcterms:created xsi:type="dcterms:W3CDTF">2006-08-16T00:00:00Z</dcterms:created>
  <dcterms:modified xsi:type="dcterms:W3CDTF">2017-04-27T07:32:06Z</dcterms:modified>
</cp:coreProperties>
</file>