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3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284" r:id="rId14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5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578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19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299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68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130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526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202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885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740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61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981200"/>
            <a:ext cx="6600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0812" y="2514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Bütünsel bir ses köprüsü ile oluşabilecek ses geçiş kaybı performansı azalması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611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658044"/>
            <a:ext cx="3276600" cy="22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581400"/>
            <a:ext cx="1295400" cy="82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759483"/>
            <a:ext cx="3624002" cy="246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0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9812" y="2819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Mineral Yünlerde kalınlık artışı ile absorpsiyon katsayısındaki artış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C:\Users\kilics\Desktop\Sound-absorption-curves-for-mineral-wool-insulation-324403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454322"/>
            <a:ext cx="5715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048"/>
          <p:cNvGrpSpPr/>
          <p:nvPr/>
        </p:nvGrpSpPr>
        <p:grpSpPr>
          <a:xfrm>
            <a:off x="8029460" y="4598144"/>
            <a:ext cx="1083146" cy="2088232"/>
            <a:chOff x="5940152" y="2276872"/>
            <a:chExt cx="1083146" cy="2088232"/>
          </a:xfrm>
        </p:grpSpPr>
        <p:sp>
          <p:nvSpPr>
            <p:cNvPr id="6" name="Rectangle 37"/>
            <p:cNvSpPr/>
            <p:nvPr/>
          </p:nvSpPr>
          <p:spPr bwMode="auto">
            <a:xfrm>
              <a:off x="6663258" y="2276872"/>
              <a:ext cx="360040" cy="208823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Rectangle 2047"/>
            <p:cNvSpPr/>
            <p:nvPr/>
          </p:nvSpPr>
          <p:spPr bwMode="auto">
            <a:xfrm>
              <a:off x="5940152" y="2276872"/>
              <a:ext cx="360040" cy="208823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cxnSp>
        <p:nvCxnSpPr>
          <p:cNvPr id="8" name="Straight Arrow Connector 4"/>
          <p:cNvCxnSpPr/>
          <p:nvPr/>
        </p:nvCxnSpPr>
        <p:spPr bwMode="auto">
          <a:xfrm>
            <a:off x="7988540" y="5642260"/>
            <a:ext cx="1080120" cy="0"/>
          </a:xfrm>
          <a:prstGeom prst="straightConnector1">
            <a:avLst/>
          </a:prstGeom>
          <a:solidFill>
            <a:srgbClr val="006EC7"/>
          </a:solidFill>
          <a:ln w="952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14"/>
          <p:cNvCxnSpPr/>
          <p:nvPr/>
        </p:nvCxnSpPr>
        <p:spPr bwMode="auto">
          <a:xfrm flipH="1">
            <a:off x="8029460" y="5029200"/>
            <a:ext cx="360040" cy="0"/>
          </a:xfrm>
          <a:prstGeom prst="line">
            <a:avLst/>
          </a:prstGeom>
          <a:solidFill>
            <a:srgbClr val="006EC7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18"/>
          <p:cNvGrpSpPr/>
          <p:nvPr/>
        </p:nvGrpSpPr>
        <p:grpSpPr>
          <a:xfrm>
            <a:off x="7770812" y="4598144"/>
            <a:ext cx="1512168" cy="2088232"/>
            <a:chOff x="5724128" y="2276872"/>
            <a:chExt cx="1512168" cy="2088232"/>
          </a:xfrm>
        </p:grpSpPr>
        <p:sp>
          <p:nvSpPr>
            <p:cNvPr id="11" name="Rectangle 2"/>
            <p:cNvSpPr/>
            <p:nvPr/>
          </p:nvSpPr>
          <p:spPr bwMode="auto">
            <a:xfrm>
              <a:off x="5868144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Rectangle 5"/>
            <p:cNvSpPr/>
            <p:nvPr/>
          </p:nvSpPr>
          <p:spPr bwMode="auto">
            <a:xfrm>
              <a:off x="5796136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Rectangle 6"/>
            <p:cNvSpPr/>
            <p:nvPr/>
          </p:nvSpPr>
          <p:spPr bwMode="auto">
            <a:xfrm>
              <a:off x="5724128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Rectangle 7"/>
            <p:cNvSpPr/>
            <p:nvPr/>
          </p:nvSpPr>
          <p:spPr bwMode="auto">
            <a:xfrm>
              <a:off x="7164288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8"/>
            <p:cNvSpPr/>
            <p:nvPr/>
          </p:nvSpPr>
          <p:spPr bwMode="auto">
            <a:xfrm>
              <a:off x="7092280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Rectangle 9"/>
            <p:cNvSpPr/>
            <p:nvPr/>
          </p:nvSpPr>
          <p:spPr bwMode="auto">
            <a:xfrm>
              <a:off x="7020272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8389500" y="4885184"/>
            <a:ext cx="0" cy="144016"/>
          </a:xfrm>
          <a:prstGeom prst="line">
            <a:avLst/>
          </a:prstGeom>
          <a:solidFill>
            <a:srgbClr val="006EC7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4"/>
          <p:cNvCxnSpPr/>
          <p:nvPr/>
        </p:nvCxnSpPr>
        <p:spPr bwMode="auto">
          <a:xfrm flipH="1">
            <a:off x="8708620" y="5029200"/>
            <a:ext cx="360040" cy="0"/>
          </a:xfrm>
          <a:prstGeom prst="line">
            <a:avLst/>
          </a:prstGeom>
          <a:solidFill>
            <a:srgbClr val="006EC7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723490" y="4893568"/>
            <a:ext cx="0" cy="144016"/>
          </a:xfrm>
          <a:prstGeom prst="line">
            <a:avLst/>
          </a:prstGeom>
          <a:solidFill>
            <a:srgbClr val="006EC7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213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162" y="2488345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Sedat KILIÇ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712" y="3247606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Knauf Insulation Pazarlama Müdürü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3" name="Shape 54"/>
          <p:cNvSpPr/>
          <p:nvPr/>
        </p:nvSpPr>
        <p:spPr>
          <a:xfrm>
            <a:off x="522369" y="2128958"/>
            <a:ext cx="1927065" cy="576723"/>
          </a:xfrm>
          <a:prstGeom prst="roundRect">
            <a:avLst>
              <a:gd name="adj" fmla="val 16271"/>
            </a:avLst>
          </a:prstGeom>
          <a:solidFill>
            <a:srgbClr val="00ADE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466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Shape 57"/>
          <p:cNvSpPr/>
          <p:nvPr/>
        </p:nvSpPr>
        <p:spPr>
          <a:xfrm>
            <a:off x="2678907" y="2129385"/>
            <a:ext cx="1927065" cy="576723"/>
          </a:xfrm>
          <a:prstGeom prst="roundRect">
            <a:avLst>
              <a:gd name="adj" fmla="val 16271"/>
            </a:avLst>
          </a:prstGeom>
          <a:solidFill>
            <a:srgbClr val="00ADE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466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4842351" y="2129382"/>
            <a:ext cx="1927065" cy="576722"/>
          </a:xfrm>
          <a:prstGeom prst="roundRect">
            <a:avLst>
              <a:gd name="adj" fmla="val 16271"/>
            </a:avLst>
          </a:prstGeom>
          <a:solidFill>
            <a:srgbClr val="00ADE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466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60"/>
          <p:cNvSpPr/>
          <p:nvPr/>
        </p:nvSpPr>
        <p:spPr>
          <a:xfrm>
            <a:off x="6904665" y="2129382"/>
            <a:ext cx="1927065" cy="576722"/>
          </a:xfrm>
          <a:prstGeom prst="roundRect">
            <a:avLst>
              <a:gd name="adj" fmla="val 16271"/>
            </a:avLst>
          </a:prstGeom>
          <a:solidFill>
            <a:srgbClr val="00ADE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466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Shape 55"/>
          <p:cNvSpPr/>
          <p:nvPr/>
        </p:nvSpPr>
        <p:spPr>
          <a:xfrm>
            <a:off x="592281" y="2294207"/>
            <a:ext cx="178724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KNAUF GROUP</a:t>
            </a:r>
          </a:p>
        </p:txBody>
      </p:sp>
      <p:sp>
        <p:nvSpPr>
          <p:cNvPr id="8" name="Shape 58"/>
          <p:cNvSpPr/>
          <p:nvPr/>
        </p:nvSpPr>
        <p:spPr>
          <a:xfrm>
            <a:off x="2823399" y="2171526"/>
            <a:ext cx="178724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YAPI MALZEMELERİ</a:t>
            </a:r>
          </a:p>
        </p:txBody>
      </p:sp>
      <p:sp>
        <p:nvSpPr>
          <p:cNvPr id="9" name="Shape 64"/>
          <p:cNvSpPr/>
          <p:nvPr/>
        </p:nvSpPr>
        <p:spPr>
          <a:xfrm>
            <a:off x="5045613" y="2294634"/>
            <a:ext cx="178724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25,000 ÇALIŞAN</a:t>
            </a:r>
          </a:p>
        </p:txBody>
      </p:sp>
      <p:sp>
        <p:nvSpPr>
          <p:cNvPr id="10" name="Shape 61"/>
          <p:cNvSpPr/>
          <p:nvPr/>
        </p:nvSpPr>
        <p:spPr>
          <a:xfrm>
            <a:off x="6996306" y="2338011"/>
            <a:ext cx="178724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MİLYAR</a:t>
            </a:r>
          </a:p>
        </p:txBody>
      </p:sp>
      <p:sp>
        <p:nvSpPr>
          <p:cNvPr id="11" name="Shape 65"/>
          <p:cNvSpPr/>
          <p:nvPr/>
        </p:nvSpPr>
        <p:spPr>
          <a:xfrm>
            <a:off x="517548" y="2971800"/>
            <a:ext cx="2000250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40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1932’de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aile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şirketi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olarak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kurulan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Knauf,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günümüzde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uluslar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arası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ölçekte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yapı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sistemleri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üreticisi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konumundadır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2" name="Shape 56"/>
          <p:cNvSpPr/>
          <p:nvPr/>
        </p:nvSpPr>
        <p:spPr>
          <a:xfrm>
            <a:off x="2749222" y="2980944"/>
            <a:ext cx="1935594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Başlangıçta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geleneksel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alçı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üreticisi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olarak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başlayan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Knauf,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şu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dünya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genelinde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projelere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komple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sistem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çözüm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hizmeti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sağlamaktadır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300" b="1" i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Ana </a:t>
            </a:r>
            <a:r>
              <a:rPr kumimoji="0" sz="1300" b="1" i="1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iş</a:t>
            </a:r>
            <a:r>
              <a:rPr kumimoji="0" sz="1300" b="1" i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1" i="1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alanları</a:t>
            </a:r>
            <a:r>
              <a:rPr kumimoji="0" sz="1300" b="1" i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91755" marR="0" lvl="0" indent="-291755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1800"/>
            </a:pP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Alçıpan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alçı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sıvalar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1755" marR="0" lvl="0" indent="-291755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1800"/>
            </a:pP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Yalıtım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malzemeleri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1755" marR="0" lvl="0" indent="-291755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1800"/>
            </a:pP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Enjeksiyon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kalıplama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kalıplanmış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parçalar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2"/>
          <p:cNvSpPr/>
          <p:nvPr/>
        </p:nvSpPr>
        <p:spPr>
          <a:xfrm>
            <a:off x="4838090" y="3058451"/>
            <a:ext cx="164820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Dünya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çapında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25,000’den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fazla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çalışan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40’tan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fazla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ülkede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150’den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fazla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üretim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tesisine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sahiptir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" name="Shape 59"/>
          <p:cNvSpPr/>
          <p:nvPr/>
        </p:nvSpPr>
        <p:spPr>
          <a:xfrm>
            <a:off x="6996306" y="2980944"/>
            <a:ext cx="193559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Knauf  grup olarak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’d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milyar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€ 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‘ya yaklaşan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ciro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85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3" name="Shape 72"/>
          <p:cNvSpPr/>
          <p:nvPr/>
        </p:nvSpPr>
        <p:spPr>
          <a:xfrm>
            <a:off x="760412" y="1729517"/>
            <a:ext cx="5029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7000" b="1">
                <a:solidFill>
                  <a:srgbClr val="00ADE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KNAUF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INSULATION</a:t>
            </a:r>
          </a:p>
        </p:txBody>
      </p:sp>
      <p:sp>
        <p:nvSpPr>
          <p:cNvPr id="4" name="Shape 74"/>
          <p:cNvSpPr/>
          <p:nvPr/>
        </p:nvSpPr>
        <p:spPr>
          <a:xfrm flipV="1">
            <a:off x="561974" y="2606320"/>
            <a:ext cx="2" cy="2889967"/>
          </a:xfrm>
          <a:prstGeom prst="line">
            <a:avLst/>
          </a:prstGeom>
          <a:ln w="190500">
            <a:solidFill>
              <a:srgbClr val="00ADEA"/>
            </a:solidFill>
            <a:miter lim="400000"/>
          </a:ln>
        </p:spPr>
        <p:txBody>
          <a:bodyPr lIns="0" tIns="0" rIns="0" bIns="0"/>
          <a:lstStyle/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5" name="Shape 73"/>
          <p:cNvSpPr/>
          <p:nvPr/>
        </p:nvSpPr>
        <p:spPr>
          <a:xfrm>
            <a:off x="781053" y="2921761"/>
            <a:ext cx="3206353" cy="225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1336" tIns="21336" rIns="21336" bIns="21336" anchor="ctr">
            <a:spAutoFit/>
          </a:bodyPr>
          <a:lstStyle/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Knauf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Insulation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YALITIMDA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dünyada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saygın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isimlerden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birini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temsil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etmektedir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" name="Shape 75"/>
          <p:cNvSpPr/>
          <p:nvPr/>
        </p:nvSpPr>
        <p:spPr>
          <a:xfrm flipV="1">
            <a:off x="4914902" y="2606320"/>
            <a:ext cx="1" cy="2889967"/>
          </a:xfrm>
          <a:prstGeom prst="line">
            <a:avLst/>
          </a:prstGeom>
          <a:ln w="190500">
            <a:solidFill>
              <a:srgbClr val="00ADEA"/>
            </a:solidFill>
            <a:miter lim="400000"/>
          </a:ln>
        </p:spPr>
        <p:txBody>
          <a:bodyPr lIns="0" tIns="0" rIns="0" bIns="0"/>
          <a:lstStyle/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7" name="Shape 71"/>
          <p:cNvSpPr/>
          <p:nvPr/>
        </p:nvSpPr>
        <p:spPr>
          <a:xfrm>
            <a:off x="5085159" y="3229261"/>
            <a:ext cx="344765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Yalıtım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sektöründe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yıllık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deneyim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192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ızl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büyümesini</a:t>
            </a:r>
            <a:b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sürdürmektedir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19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1026" name="Picture 2" descr="C:\Users\kilics\AppData\Local\Microsoft\Windows\Temporary Internet Files\Content.Outlook\Z2R3Y74M\KI Corporate Map Nov 2016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384218"/>
            <a:ext cx="8305800" cy="51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4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531812" y="1676400"/>
            <a:ext cx="8602216" cy="4268462"/>
            <a:chOff x="102941" y="1340768"/>
            <a:chExt cx="9793087" cy="4859378"/>
          </a:xfrm>
        </p:grpSpPr>
        <p:pic>
          <p:nvPicPr>
            <p:cNvPr id="4" name="konusma 2.ai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941" y="1340768"/>
              <a:ext cx="9649072" cy="4566991"/>
            </a:xfrm>
            <a:prstGeom prst="rect">
              <a:avLst/>
            </a:prstGeom>
            <a:ln w="3175">
              <a:miter lim="400000"/>
            </a:ln>
            <a:effectLst>
              <a:outerShdw blurRad="114300" dir="5400000" rotWithShape="0">
                <a:srgbClr val="000000"/>
              </a:outerShdw>
            </a:effectLst>
          </p:spPr>
        </p:pic>
        <p:grpSp>
          <p:nvGrpSpPr>
            <p:cNvPr id="5" name="Group 933"/>
            <p:cNvGrpSpPr/>
            <p:nvPr/>
          </p:nvGrpSpPr>
          <p:grpSpPr>
            <a:xfrm>
              <a:off x="3779825" y="2613942"/>
              <a:ext cx="1515847" cy="427389"/>
              <a:chOff x="-17020" y="185298"/>
              <a:chExt cx="7012640" cy="2017901"/>
            </a:xfrm>
          </p:grpSpPr>
          <p:pic>
            <p:nvPicPr>
              <p:cNvPr id="6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7020" y="843267"/>
                <a:ext cx="1069262" cy="135993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7" name="Shape 932"/>
              <p:cNvSpPr/>
              <p:nvPr/>
            </p:nvSpPr>
            <p:spPr>
              <a:xfrm>
                <a:off x="685294" y="185298"/>
                <a:ext cx="6310326" cy="127761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  1997 ANKARA</a:t>
                </a:r>
              </a:p>
            </p:txBody>
          </p:sp>
        </p:grpSp>
        <p:grpSp>
          <p:nvGrpSpPr>
            <p:cNvPr id="8" name="Group 933"/>
            <p:cNvGrpSpPr/>
            <p:nvPr/>
          </p:nvGrpSpPr>
          <p:grpSpPr>
            <a:xfrm>
              <a:off x="2271336" y="2060849"/>
              <a:ext cx="1512169" cy="289810"/>
              <a:chOff x="0" y="144141"/>
              <a:chExt cx="6995624" cy="1368327"/>
            </a:xfrm>
          </p:grpSpPr>
          <p:pic>
            <p:nvPicPr>
              <p:cNvPr id="9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0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2000 İZMİT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Futura"/>
                </a:endParaRPr>
              </a:p>
            </p:txBody>
          </p:sp>
        </p:grpSp>
        <p:sp>
          <p:nvSpPr>
            <p:cNvPr id="11" name="Shape 932"/>
            <p:cNvSpPr/>
            <p:nvPr/>
          </p:nvSpPr>
          <p:spPr>
            <a:xfrm>
              <a:off x="3931637" y="2923292"/>
              <a:ext cx="1364036" cy="27059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1608" tIns="31608" rIns="31608" bIns="31608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</a:t>
              </a:r>
              <a:r>
                <a:rPr kumimoji="0" 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2009 AHİBOZ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933"/>
            <p:cNvGrpSpPr/>
            <p:nvPr/>
          </p:nvGrpSpPr>
          <p:grpSpPr>
            <a:xfrm>
              <a:off x="2627261" y="3139190"/>
              <a:ext cx="1512169" cy="289810"/>
              <a:chOff x="0" y="144141"/>
              <a:chExt cx="6995624" cy="1368327"/>
            </a:xfrm>
          </p:grpSpPr>
          <p:pic>
            <p:nvPicPr>
              <p:cNvPr id="13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4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2014 ESKİŞEHİR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Futura"/>
                </a:endParaRPr>
              </a:p>
            </p:txBody>
          </p:sp>
        </p:grpSp>
        <p:grpSp>
          <p:nvGrpSpPr>
            <p:cNvPr id="15" name="Group 933"/>
            <p:cNvGrpSpPr/>
            <p:nvPr/>
          </p:nvGrpSpPr>
          <p:grpSpPr>
            <a:xfrm>
              <a:off x="5295673" y="4581129"/>
              <a:ext cx="2012108" cy="433826"/>
              <a:chOff x="0" y="144141"/>
              <a:chExt cx="6995624" cy="1368327"/>
            </a:xfrm>
          </p:grpSpPr>
          <p:pic>
            <p:nvPicPr>
              <p:cNvPr id="16" name="pasted-image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7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Futura"/>
                  </a:rPr>
                  <a:t>OSMANİYE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Futura"/>
                </a:endParaRPr>
              </a:p>
            </p:txBody>
          </p:sp>
        </p:grpSp>
        <p:cxnSp>
          <p:nvCxnSpPr>
            <p:cNvPr id="18" name="Dirsek Bağlayıcısı 17"/>
            <p:cNvCxnSpPr/>
            <p:nvPr/>
          </p:nvCxnSpPr>
          <p:spPr>
            <a:xfrm>
              <a:off x="5795613" y="5002645"/>
              <a:ext cx="936104" cy="905115"/>
            </a:xfrm>
            <a:prstGeom prst="bentConnector3">
              <a:avLst>
                <a:gd name="adj1" fmla="val 525"/>
              </a:avLst>
            </a:prstGeom>
            <a:ln w="19050">
              <a:solidFill>
                <a:srgbClr val="0099FF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Metin kutusu 18"/>
            <p:cNvSpPr txBox="1"/>
            <p:nvPr/>
          </p:nvSpPr>
          <p:spPr>
            <a:xfrm>
              <a:off x="6777607" y="5615371"/>
              <a:ext cx="3118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Knauf, Türkiye’deki beşinci fabrikasını Osmaniye’de kuruyor. </a:t>
              </a:r>
              <a:endPara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3" name="Picture 2" descr="f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53102"/>
            <a:ext cx="6096000" cy="4987109"/>
          </a:xfrm>
          <a:prstGeom prst="rect">
            <a:avLst/>
          </a:prstGeom>
        </p:spPr>
      </p:pic>
      <p:grpSp>
        <p:nvGrpSpPr>
          <p:cNvPr id="4" name="Group 126"/>
          <p:cNvGrpSpPr/>
          <p:nvPr/>
        </p:nvGrpSpPr>
        <p:grpSpPr>
          <a:xfrm>
            <a:off x="5810954" y="1569818"/>
            <a:ext cx="3407658" cy="4970393"/>
            <a:chOff x="-1" y="263898"/>
            <a:chExt cx="9429749" cy="10339807"/>
          </a:xfrm>
        </p:grpSpPr>
        <p:sp>
          <p:nvSpPr>
            <p:cNvPr id="5" name="Shape 124"/>
            <p:cNvSpPr/>
            <p:nvPr/>
          </p:nvSpPr>
          <p:spPr>
            <a:xfrm>
              <a:off x="-1" y="263898"/>
              <a:ext cx="9429749" cy="1033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22" y="0"/>
                  </a:moveTo>
                  <a:lnTo>
                    <a:pt x="3722" y="7457"/>
                  </a:lnTo>
                  <a:lnTo>
                    <a:pt x="0" y="10143"/>
                  </a:lnTo>
                  <a:lnTo>
                    <a:pt x="3722" y="12828"/>
                  </a:lnTo>
                  <a:lnTo>
                    <a:pt x="372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37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346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6" name="Shape 125"/>
            <p:cNvSpPr/>
            <p:nvPr/>
          </p:nvSpPr>
          <p:spPr>
            <a:xfrm>
              <a:off x="-1" y="5101799"/>
              <a:ext cx="9429749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346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sym typeface="Helvetica Light"/>
                </a:rPr>
                <a:t>    </a:t>
              </a:r>
            </a:p>
          </p:txBody>
        </p:sp>
      </p:grpSp>
      <p:sp>
        <p:nvSpPr>
          <p:cNvPr id="7" name="Shape 127"/>
          <p:cNvSpPr/>
          <p:nvPr/>
        </p:nvSpPr>
        <p:spPr>
          <a:xfrm>
            <a:off x="6415912" y="1744495"/>
            <a:ext cx="2568781" cy="495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endParaRPr kumimoji="0" lang="tr-TR" sz="3200" b="0" i="0" u="none" strike="noStrike" kern="0" cap="none" spc="0" normalizeH="0" baseline="31999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150.000 m</a:t>
            </a:r>
            <a:r>
              <a:rPr kumimoji="0" sz="3200" b="0" i="0" u="none" strike="noStrike" kern="0" cap="none" spc="0" normalizeH="0" baseline="5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açık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alan</a:t>
            </a:r>
            <a:endParaRPr kumimoji="0" sz="32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6010" marR="0" lvl="0" indent="-96010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endParaRPr kumimoji="0" sz="3200" b="0" i="0" u="none" strike="noStrike" kern="0" cap="none" spc="0" normalizeH="0" baseline="31997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20.000 m</a:t>
            </a:r>
            <a:r>
              <a:rPr kumimoji="0" sz="3200" b="0" i="0" u="none" strike="noStrike" kern="0" cap="none" spc="0" normalizeH="0" baseline="47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kapalı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üretim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alanı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tr-TR" sz="32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kumimoji="0" sz="32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45.000 ton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üretim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kapasitesi</a:t>
            </a:r>
            <a:endParaRPr kumimoji="0" lang="tr-TR" sz="3200" b="0" i="0" u="none" strike="noStrike" kern="0" cap="none" spc="0" normalizeH="0" baseline="31999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kumimoji="0" lang="tr-TR" sz="3200" b="0" i="0" u="none" strike="noStrike" kern="0" cap="none" spc="0" normalizeH="0" baseline="31999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r>
              <a:rPr kumimoji="0" lang="tr-TR" sz="3200" b="0" i="0" u="none" strike="noStrike" kern="0" cap="none" spc="0" normalizeH="0" baseline="3199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200’den fazla çalışan</a:t>
            </a:r>
            <a:endParaRPr kumimoji="0" sz="32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6010" marR="0" lvl="0" indent="-96010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66694" marR="0" lvl="0" indent="-266694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/>
            </a:pP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20’nin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üzerinde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ülkeye</a:t>
            </a:r>
            <a:r>
              <a:rPr kumimoji="0" sz="3200" b="0" i="0" u="none" strike="noStrike" kern="0" cap="none" spc="0" normalizeH="0" baseline="31999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sz="3200" b="0" i="0" u="none" strike="noStrike" kern="0" cap="none" spc="0" normalizeH="0" baseline="31999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ihracat</a:t>
            </a:r>
            <a:endParaRPr kumimoji="0" sz="32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19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1800" b="0" i="0" u="none" strike="noStrike" kern="0" cap="none" spc="0" normalizeH="0" baseline="31997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0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0" y="1905000"/>
            <a:ext cx="3381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012" y="2286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Ses yalıtım amacı ile yapılan uygulamalarda ayırıcı yüzeyde oluşabilecek boşluklar, ses köprüleri,  ses geçiş kaybı performansında büyük kayıplara neden olur.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Absorbsiyon amacı ile kullanılan ürünlerin yüzeyde  boşluk bırakmaması bu açıdan büyük öneme sahiptir.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8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752600"/>
            <a:ext cx="3352800" cy="25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1812" y="2209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Uygulama ya da ürün kaynaklı hatalar, büyük performans kayıplarına yol açmaktadır.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84" y="3657600"/>
            <a:ext cx="3434788" cy="257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4972" y="3886200"/>
            <a:ext cx="229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Tüm ses geçiş kaybı testleri boşluksuz uygulamada gerçekleştirilmektedir.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754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259</Words>
  <Application>Microsoft Office PowerPoint</Application>
  <PresentationFormat>Custom</PresentationFormat>
  <Paragraphs>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Futura</vt:lpstr>
      <vt:lpstr>Helvetica</vt:lpstr>
      <vt:lpstr>Helvetica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27</cp:revision>
  <dcterms:created xsi:type="dcterms:W3CDTF">2006-08-16T00:00:00Z</dcterms:created>
  <dcterms:modified xsi:type="dcterms:W3CDTF">2017-04-27T08:14:46Z</dcterms:modified>
</cp:coreProperties>
</file>