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61" r:id="rId2"/>
    <p:sldId id="362" r:id="rId3"/>
    <p:sldId id="413" r:id="rId4"/>
    <p:sldId id="414" r:id="rId5"/>
    <p:sldId id="415" r:id="rId6"/>
    <p:sldId id="416" r:id="rId7"/>
    <p:sldId id="417" r:id="rId8"/>
    <p:sldId id="418" r:id="rId9"/>
    <p:sldId id="419" r:id="rId10"/>
    <p:sldId id="420" r:id="rId11"/>
    <p:sldId id="421" r:id="rId12"/>
    <p:sldId id="422" r:id="rId13"/>
    <p:sldId id="423" r:id="rId14"/>
    <p:sldId id="424" r:id="rId15"/>
    <p:sldId id="425" r:id="rId16"/>
    <p:sldId id="426" r:id="rId17"/>
    <p:sldId id="427" r:id="rId18"/>
    <p:sldId id="428" r:id="rId19"/>
    <p:sldId id="429" r:id="rId20"/>
    <p:sldId id="430" r:id="rId21"/>
    <p:sldId id="431" r:id="rId22"/>
    <p:sldId id="432" r:id="rId23"/>
    <p:sldId id="433" r:id="rId24"/>
    <p:sldId id="434" r:id="rId25"/>
    <p:sldId id="435" r:id="rId26"/>
    <p:sldId id="383" r:id="rId27"/>
  </p:sldIdLst>
  <p:sldSz cx="9902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A5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2" autoAdjust="0"/>
    <p:restoredTop sz="94660"/>
  </p:normalViewPr>
  <p:slideViewPr>
    <p:cSldViewPr>
      <p:cViewPr varScale="1">
        <p:scale>
          <a:sx n="96" d="100"/>
          <a:sy n="96" d="100"/>
        </p:scale>
        <p:origin x="90" y="228"/>
      </p:cViewPr>
      <p:guideLst>
        <p:guide orient="horz" pos="2160"/>
        <p:guide pos="3119"/>
      </p:guideLst>
    </p:cSldViewPr>
  </p:slideViewPr>
  <p:notesTextViewPr>
    <p:cViewPr>
      <p:scale>
        <a:sx n="3" d="2"/>
        <a:sy n="3" d="2"/>
      </p:scale>
      <p:origin x="0" y="0"/>
    </p:cViewPr>
  </p:notesTextViewPr>
  <p:sorterViewPr>
    <p:cViewPr>
      <p:scale>
        <a:sx n="100" d="100"/>
        <a:sy n="100" d="100"/>
      </p:scale>
      <p:origin x="0" y="-191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AF27DC-2839-4F65-8935-157823D6B4D7}" type="datetimeFigureOut">
              <a:rPr lang="tr-TR" smtClean="0"/>
              <a:t>27.04.2017</a:t>
            </a:fld>
            <a:endParaRPr lang="tr-TR"/>
          </a:p>
        </p:txBody>
      </p:sp>
      <p:sp>
        <p:nvSpPr>
          <p:cNvPr id="4" name="Slide Image Placeholder 3"/>
          <p:cNvSpPr>
            <a:spLocks noGrp="1" noRot="1" noChangeAspect="1"/>
          </p:cNvSpPr>
          <p:nvPr>
            <p:ph type="sldImg" idx="2"/>
          </p:nvPr>
        </p:nvSpPr>
        <p:spPr>
          <a:xfrm>
            <a:off x="954088" y="685800"/>
            <a:ext cx="4949825"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96912D-2EB8-46BA-BB80-5F866F534728}" type="slidenum">
              <a:rPr lang="tr-TR" smtClean="0"/>
              <a:t>‹#›</a:t>
            </a:fld>
            <a:endParaRPr lang="tr-TR"/>
          </a:p>
        </p:txBody>
      </p:sp>
    </p:spTree>
    <p:extLst>
      <p:ext uri="{BB962C8B-B14F-4D97-AF65-F5344CB8AC3E}">
        <p14:creationId xmlns:p14="http://schemas.microsoft.com/office/powerpoint/2010/main" val="2557777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4241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6856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684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579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501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9059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chemeClr val="accent5">
                    <a:lumMod val="50000"/>
                  </a:schemeClr>
                </a:solidFill>
                <a:latin typeface="Gill Sans MT" pitchFamily="34" charset="0"/>
              </a:rPr>
              <a:t>Kıbrıs’da bir otelin yanında chiller gürültüsü için yazılmış pankartlar yer almaktadır.</a:t>
            </a:r>
            <a:endParaRPr lang="tr-TR" dirty="0"/>
          </a:p>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3491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5796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altLang="tr-TR" dirty="0"/>
              <a:t>Şişli Marriot Oteldeki Susturucu</a:t>
            </a:r>
          </a:p>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6186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8662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2700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pPr eaLnBrk="1" hangingPunct="1">
              <a:spcBef>
                <a:spcPct val="0"/>
              </a:spcBef>
            </a:pPr>
            <a:r>
              <a:rPr lang="tr-TR" altLang="tr-TR" dirty="0"/>
              <a:t>Havada Doğan Sesler:Bir ses kaynağının titreşimleri havaya geçmesi ve havada yayılmasıdır. Canlı sesleri, gök gürültüsü, tv sesi, müzik sesi v.b.</a:t>
            </a:r>
          </a:p>
          <a:p>
            <a:pPr eaLnBrk="1" hangingPunct="1">
              <a:spcBef>
                <a:spcPct val="0"/>
              </a:spcBef>
            </a:pPr>
            <a:r>
              <a:rPr lang="tr-TR" altLang="tr-TR" dirty="0"/>
              <a:t>Katıda Doğan Sesler: Bir ses kaynağının titreşimlerinin katıda doğup yayılmasıdır. Tesisat, havalandırma, jeneratör, adım sesleri </a:t>
            </a:r>
          </a:p>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478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2331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4621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7745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1017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5520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altLang="tr-TR" dirty="0"/>
              <a:t>Farklı disiplinlerin oluşturduğu farklı tasarım ekiplerinin kendi aralarında bağımsız kararlar vermesi ve bazı tasarım ekiplerinin belirlediği sınırlı koşullarda kendi doğrularını bulmaya çalışması şeklinde işleyen geleneksel tasarım yöntemiyle mümkün olan en yüksek performansa ulaşmak kesinlikle olanaksızdır</a:t>
            </a:r>
          </a:p>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2882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1833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8970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4899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4215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353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9029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130426"/>
            <a:ext cx="8417401" cy="1470025"/>
          </a:xfrm>
        </p:spPr>
        <p:txBody>
          <a:bodyPr/>
          <a:lstStyle/>
          <a:p>
            <a:r>
              <a:rPr lang="en-US"/>
              <a:t>Click to edit Master title style</a:t>
            </a:r>
          </a:p>
        </p:txBody>
      </p:sp>
      <p:sp>
        <p:nvSpPr>
          <p:cNvPr id="3" name="Subtitle 2"/>
          <p:cNvSpPr>
            <a:spLocks noGrp="1"/>
          </p:cNvSpPr>
          <p:nvPr>
            <p:ph type="subTitle" idx="1"/>
          </p:nvPr>
        </p:nvSpPr>
        <p:spPr>
          <a:xfrm>
            <a:off x="1485424" y="3886200"/>
            <a:ext cx="69319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79548" y="274639"/>
            <a:ext cx="22281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141" y="274639"/>
            <a:ext cx="651936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255" y="4406901"/>
            <a:ext cx="84174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255" y="2906713"/>
            <a:ext cx="84174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141" y="1600201"/>
            <a:ext cx="4373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3936" y="1600201"/>
            <a:ext cx="4373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141" y="1535113"/>
            <a:ext cx="437546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141" y="2174875"/>
            <a:ext cx="437546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0498" y="1535113"/>
            <a:ext cx="43771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0498" y="2174875"/>
            <a:ext cx="43771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142" y="273050"/>
            <a:ext cx="32579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1730" y="273051"/>
            <a:ext cx="553595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142" y="1435101"/>
            <a:ext cx="32579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023" y="4800600"/>
            <a:ext cx="59416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023" y="612775"/>
            <a:ext cx="59416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023" y="5367338"/>
            <a:ext cx="59416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141" y="274638"/>
            <a:ext cx="89125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141" y="1600201"/>
            <a:ext cx="89125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141" y="6356351"/>
            <a:ext cx="23106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4/27/2017</a:t>
            </a:fld>
            <a:endParaRPr lang="en-US"/>
          </a:p>
        </p:txBody>
      </p:sp>
      <p:sp>
        <p:nvSpPr>
          <p:cNvPr id="5" name="Footer Placeholder 4"/>
          <p:cNvSpPr>
            <a:spLocks noGrp="1"/>
          </p:cNvSpPr>
          <p:nvPr>
            <p:ph type="ftr" sz="quarter" idx="3"/>
          </p:nvPr>
        </p:nvSpPr>
        <p:spPr>
          <a:xfrm>
            <a:off x="3383465" y="6356351"/>
            <a:ext cx="31358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7025" y="6356351"/>
            <a:ext cx="23106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069175"/>
            <a:ext cx="8417401" cy="1592527"/>
          </a:xfrm>
        </p:spPr>
        <p:txBody>
          <a:bodyPr/>
          <a:lstStyle/>
          <a:p>
            <a:r>
              <a:rPr lang="tr-TR"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6855802"/>
          </a:xfrm>
          <a:prstGeom prst="rect">
            <a:avLst/>
          </a:prstGeom>
        </p:spPr>
      </p:pic>
    </p:spTree>
    <p:extLst>
      <p:ext uri="{BB962C8B-B14F-4D97-AF65-F5344CB8AC3E}">
        <p14:creationId xmlns:p14="http://schemas.microsoft.com/office/powerpoint/2010/main" val="1365204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14 Dikdörtgen"/>
          <p:cNvSpPr/>
          <p:nvPr/>
        </p:nvSpPr>
        <p:spPr>
          <a:xfrm>
            <a:off x="1265237" y="1806575"/>
            <a:ext cx="7696200" cy="70802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0" cap="none" spc="0" normalizeH="0" baseline="0" noProof="0" dirty="0">
                <a:ln>
                  <a:noFill/>
                </a:ln>
                <a:solidFill>
                  <a:srgbClr val="C00000"/>
                </a:solidFill>
                <a:effectLst/>
                <a:uLnTx/>
                <a:uFillTx/>
                <a:latin typeface="Gill Sans MT" pitchFamily="34" charset="0"/>
                <a:ea typeface="+mn-ea"/>
                <a:cs typeface="+mn-cs"/>
              </a:rPr>
              <a:t>Konutlar</a:t>
            </a:r>
            <a:endParaRPr kumimoji="0" lang="tr-TR" sz="4000" b="0" i="0" u="none" strike="noStrike" kern="1200" cap="none" spc="0" normalizeH="0" baseline="0" noProof="0" dirty="0">
              <a:ln>
                <a:noFill/>
              </a:ln>
              <a:solidFill>
                <a:prstClr val="black"/>
              </a:solidFill>
              <a:effectLst/>
              <a:uLnTx/>
              <a:uFillTx/>
              <a:latin typeface="Gill Sans MT" pitchFamily="34" charset="0"/>
              <a:ea typeface="+mn-ea"/>
              <a:cs typeface="+mn-cs"/>
            </a:endParaRPr>
          </a:p>
        </p:txBody>
      </p:sp>
      <p:sp>
        <p:nvSpPr>
          <p:cNvPr id="4" name="Metin kutusu 3"/>
          <p:cNvSpPr txBox="1"/>
          <p:nvPr/>
        </p:nvSpPr>
        <p:spPr>
          <a:xfrm>
            <a:off x="6102349" y="2673350"/>
            <a:ext cx="3155950" cy="28622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Şikayetlerin büyük bir kısmı aynı katta veya üst katta yer alan komşu dairelerin ortak olan duvar ve döşemelerinin, birbirine iletilen istenmeyen seslerin geçişinden kaynaklanmaktadır.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Bir kısmı da mekanik ekipmanların oluşturduğu gürültüdür.</a:t>
            </a:r>
          </a:p>
        </p:txBody>
      </p:sp>
      <p:pic>
        <p:nvPicPr>
          <p:cNvPr id="5" name="Resim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3812" y="2514600"/>
            <a:ext cx="4808537" cy="31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3578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2"/>
          <p:cNvPicPr>
            <a:picLocks noChangeAspect="1" noChangeArrowheads="1"/>
          </p:cNvPicPr>
          <p:nvPr/>
        </p:nvPicPr>
        <p:blipFill>
          <a:blip r:embed="rId4" cstate="print">
            <a:extLst/>
          </a:blip>
          <a:srcRect/>
          <a:stretch>
            <a:fillRect/>
          </a:stretch>
        </p:blipFill>
        <p:spPr bwMode="auto">
          <a:xfrm>
            <a:off x="1430880" y="2077576"/>
            <a:ext cx="3344574" cy="4446377"/>
          </a:xfrm>
          <a:prstGeom prst="rect">
            <a:avLst/>
          </a:prstGeom>
          <a:noFill/>
          <a:ln>
            <a:noFill/>
          </a:ln>
          <a:effectLst>
            <a:outerShdw dist="35921" dir="2700000" algn="ctr" rotWithShape="0">
              <a:schemeClr val="bg2"/>
            </a:outerShdw>
            <a:softEdge rad="31750"/>
          </a:effectLst>
          <a:extLst/>
        </p:spPr>
      </p:pic>
      <p:pic>
        <p:nvPicPr>
          <p:cNvPr id="4" name="Resim 3"/>
          <p:cNvPicPr>
            <a:picLocks noChangeAspect="1"/>
          </p:cNvPicPr>
          <p:nvPr/>
        </p:nvPicPr>
        <p:blipFill>
          <a:blip r:embed="rId5" cstate="print">
            <a:extLst/>
          </a:blip>
          <a:stretch>
            <a:fillRect/>
          </a:stretch>
        </p:blipFill>
        <p:spPr>
          <a:xfrm>
            <a:off x="5408612" y="2057400"/>
            <a:ext cx="3114307" cy="4445910"/>
          </a:xfrm>
          <a:prstGeom prst="rect">
            <a:avLst/>
          </a:prstGeom>
          <a:ln>
            <a:noFill/>
          </a:ln>
          <a:effectLst>
            <a:softEdge rad="31750"/>
          </a:effectLst>
          <a:scene3d>
            <a:camera prst="orthographicFront">
              <a:rot lat="0" lon="0" rev="0"/>
            </a:camera>
            <a:lightRig rig="contrasting" dir="t">
              <a:rot lat="0" lon="0" rev="7800000"/>
            </a:lightRig>
          </a:scene3d>
          <a:sp3d>
            <a:bevelT w="139700" h="139700"/>
          </a:sp3d>
        </p:spPr>
      </p:pic>
      <p:sp>
        <p:nvSpPr>
          <p:cNvPr id="5" name="Metin kutusu 4"/>
          <p:cNvSpPr txBox="1"/>
          <p:nvPr/>
        </p:nvSpPr>
        <p:spPr>
          <a:xfrm rot="179234">
            <a:off x="5575799" y="3583565"/>
            <a:ext cx="3024336" cy="646331"/>
          </a:xfrm>
          <a:prstGeom prst="rect">
            <a:avLst/>
          </a:prstGeom>
          <a:noFill/>
          <a:effectLst>
            <a:softEdge rad="31750"/>
          </a:effectLst>
          <a:scene3d>
            <a:camera prst="isometricOffAxis2Left"/>
            <a:lightRig rig="threePt" dir="t"/>
          </a:scene3d>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Rw=64 dB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Hava Sesi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Yalıtım Değeri</a:t>
            </a:r>
          </a:p>
        </p:txBody>
      </p:sp>
      <p:sp>
        <p:nvSpPr>
          <p:cNvPr id="6" name="Metin kutusu 4"/>
          <p:cNvSpPr txBox="1">
            <a:spLocks noChangeArrowheads="1"/>
          </p:cNvSpPr>
          <p:nvPr/>
        </p:nvSpPr>
        <p:spPr bwMode="auto">
          <a:xfrm>
            <a:off x="4486207" y="1502338"/>
            <a:ext cx="1003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Duvarlar</a:t>
            </a:r>
          </a:p>
        </p:txBody>
      </p:sp>
    </p:spTree>
    <p:extLst>
      <p:ext uri="{BB962C8B-B14F-4D97-AF65-F5344CB8AC3E}">
        <p14:creationId xmlns:p14="http://schemas.microsoft.com/office/powerpoint/2010/main" val="181467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2"/>
          <p:cNvPicPr>
            <a:picLocks noChangeAspect="1" noChangeArrowheads="1"/>
          </p:cNvPicPr>
          <p:nvPr/>
        </p:nvPicPr>
        <p:blipFill>
          <a:blip r:embed="rId4" cstate="print">
            <a:extLst/>
          </a:blip>
          <a:srcRect/>
          <a:stretch>
            <a:fillRect/>
          </a:stretch>
        </p:blipFill>
        <p:spPr bwMode="auto">
          <a:xfrm rot="855091">
            <a:off x="5055155" y="2562985"/>
            <a:ext cx="4050709" cy="3825464"/>
          </a:xfrm>
          <a:prstGeom prst="rect">
            <a:avLst/>
          </a:prstGeom>
          <a:noFill/>
          <a:ln>
            <a:noFill/>
          </a:ln>
          <a:effectLst>
            <a:outerShdw dist="35921" dir="2700000" algn="ctr" rotWithShape="0">
              <a:schemeClr val="bg2"/>
            </a:outerShdw>
            <a:softEdge rad="63500"/>
          </a:effectLst>
          <a:extLst/>
        </p:spPr>
      </p:pic>
      <p:pic>
        <p:nvPicPr>
          <p:cNvPr id="4" name="Picture 2"/>
          <p:cNvPicPr>
            <a:picLocks noChangeAspect="1" noChangeArrowheads="1"/>
          </p:cNvPicPr>
          <p:nvPr/>
        </p:nvPicPr>
        <p:blipFill>
          <a:blip r:embed="rId5" cstate="print">
            <a:extLst/>
          </a:blip>
          <a:srcRect/>
          <a:stretch>
            <a:fillRect/>
          </a:stretch>
        </p:blipFill>
        <p:spPr bwMode="auto">
          <a:xfrm rot="20217258">
            <a:off x="989089" y="1885132"/>
            <a:ext cx="3537277" cy="4300828"/>
          </a:xfrm>
          <a:prstGeom prst="rect">
            <a:avLst/>
          </a:prstGeom>
          <a:noFill/>
          <a:ln>
            <a:noFill/>
          </a:ln>
          <a:effectLst>
            <a:outerShdw dist="35921" dir="2700000" algn="ctr" rotWithShape="0">
              <a:schemeClr val="bg2"/>
            </a:outerShdw>
            <a:softEdge rad="63500"/>
          </a:effectLst>
          <a:extLst/>
        </p:spPr>
      </p:pic>
      <p:sp>
        <p:nvSpPr>
          <p:cNvPr id="5" name="Metin kutusu 4"/>
          <p:cNvSpPr txBox="1">
            <a:spLocks noChangeArrowheads="1"/>
          </p:cNvSpPr>
          <p:nvPr/>
        </p:nvSpPr>
        <p:spPr bwMode="auto">
          <a:xfrm>
            <a:off x="4034533" y="1904301"/>
            <a:ext cx="1225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Döşemeler</a:t>
            </a:r>
          </a:p>
        </p:txBody>
      </p:sp>
    </p:spTree>
    <p:extLst>
      <p:ext uri="{BB962C8B-B14F-4D97-AF65-F5344CB8AC3E}">
        <p14:creationId xmlns:p14="http://schemas.microsoft.com/office/powerpoint/2010/main" val="1496386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9268" y="3352800"/>
            <a:ext cx="5602707" cy="336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213" y="2214562"/>
            <a:ext cx="4495800" cy="297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1"/>
          <p:cNvSpPr>
            <a:spLocks noChangeArrowheads="1"/>
          </p:cNvSpPr>
          <p:nvPr/>
        </p:nvSpPr>
        <p:spPr bwMode="auto">
          <a:xfrm>
            <a:off x="1124738" y="1758950"/>
            <a:ext cx="2116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Klima dış üniteleri</a:t>
            </a:r>
          </a:p>
        </p:txBody>
      </p:sp>
      <p:sp>
        <p:nvSpPr>
          <p:cNvPr id="6" name="Dikdörtgen 2"/>
          <p:cNvSpPr>
            <a:spLocks noChangeArrowheads="1"/>
          </p:cNvSpPr>
          <p:nvPr/>
        </p:nvSpPr>
        <p:spPr bwMode="auto">
          <a:xfrm>
            <a:off x="6658318" y="2954337"/>
            <a:ext cx="8934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Brulör</a:t>
            </a:r>
          </a:p>
        </p:txBody>
      </p:sp>
    </p:spTree>
    <p:extLst>
      <p:ext uri="{BB962C8B-B14F-4D97-AF65-F5344CB8AC3E}">
        <p14:creationId xmlns:p14="http://schemas.microsoft.com/office/powerpoint/2010/main" val="976642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Metin kutusu 2"/>
          <p:cNvSpPr txBox="1"/>
          <p:nvPr/>
        </p:nvSpPr>
        <p:spPr>
          <a:xfrm>
            <a:off x="989012" y="2286000"/>
            <a:ext cx="4202112" cy="314007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Oda, konferans salonu, idari mekanlar öncelikle duvar ve döşemelerinde ses yalıtımı yapılmalı, belirlenen ses geçiş kaybını sağlayacak detaylar oluşturulmalıdır.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Lobi, restoran, spor salonları gibi geniş hacimli mekanların yankılanma süreleri temel alınarak gerekli ses yutuculuk hesaplanmalıdır.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endParaRPr>
          </a:p>
        </p:txBody>
      </p:sp>
      <p:sp>
        <p:nvSpPr>
          <p:cNvPr id="4" name="14 Dikdörtgen"/>
          <p:cNvSpPr/>
          <p:nvPr/>
        </p:nvSpPr>
        <p:spPr>
          <a:xfrm>
            <a:off x="912812" y="1752600"/>
            <a:ext cx="7696200" cy="70802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0" cap="none" spc="0" normalizeH="0" baseline="0" noProof="0" dirty="0">
                <a:ln>
                  <a:noFill/>
                </a:ln>
                <a:solidFill>
                  <a:srgbClr val="C00000"/>
                </a:solidFill>
                <a:effectLst/>
                <a:uLnTx/>
                <a:uFillTx/>
                <a:latin typeface="Gill Sans MT" pitchFamily="34" charset="0"/>
                <a:ea typeface="+mn-ea"/>
                <a:cs typeface="+mn-cs"/>
              </a:rPr>
              <a:t>Konaklama Yapıları</a:t>
            </a:r>
            <a:endParaRPr kumimoji="0" lang="tr-TR" sz="4000" b="0" i="0" u="none" strike="noStrike" kern="1200" cap="none" spc="0" normalizeH="0" baseline="0" noProof="0" dirty="0">
              <a:ln>
                <a:noFill/>
              </a:ln>
              <a:solidFill>
                <a:prstClr val="black"/>
              </a:solidFill>
              <a:effectLst/>
              <a:uLnTx/>
              <a:uFillTx/>
              <a:latin typeface="Gill Sans MT" pitchFamily="34" charset="0"/>
              <a:ea typeface="+mn-ea"/>
              <a:cs typeface="+mn-cs"/>
            </a:endParaRPr>
          </a:p>
        </p:txBody>
      </p:sp>
      <p:pic>
        <p:nvPicPr>
          <p:cNvPr id="5" name="Resim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1412" y="4291013"/>
            <a:ext cx="4127500"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9612" y="1905000"/>
            <a:ext cx="367982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770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Resim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12" y="1835150"/>
            <a:ext cx="4608512"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6212" y="3886200"/>
            <a:ext cx="376237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4387" y="2563812"/>
            <a:ext cx="180022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5737" y="3862387"/>
            <a:ext cx="113823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68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5212" y="2057400"/>
            <a:ext cx="4957763"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6937" y="2858880"/>
            <a:ext cx="330993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591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2412" y="1752600"/>
            <a:ext cx="7037387"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208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212" y="1752600"/>
            <a:ext cx="4224338"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412" y="1905000"/>
            <a:ext cx="2759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6012" y="3958062"/>
            <a:ext cx="3990975" cy="289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3"/>
          <p:cNvSpPr>
            <a:spLocks noChangeArrowheads="1"/>
          </p:cNvSpPr>
          <p:nvPr/>
        </p:nvSpPr>
        <p:spPr bwMode="auto">
          <a:xfrm>
            <a:off x="5103812" y="1905000"/>
            <a:ext cx="1079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Ekipman kaynaklı titreşimin kontrolü</a:t>
            </a:r>
          </a:p>
        </p:txBody>
      </p:sp>
    </p:spTree>
    <p:extLst>
      <p:ext uri="{BB962C8B-B14F-4D97-AF65-F5344CB8AC3E}">
        <p14:creationId xmlns:p14="http://schemas.microsoft.com/office/powerpoint/2010/main" val="3146636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15 Dikdörtgen"/>
          <p:cNvSpPr/>
          <p:nvPr/>
        </p:nvSpPr>
        <p:spPr>
          <a:xfrm>
            <a:off x="912812" y="2895600"/>
            <a:ext cx="3719513" cy="319405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Derslik, kütüphane, konferans salonu, idari mekanlar öncelikle duvar ve döşemelerinde ses yalıtımı yapılmalı, belirlenen ses geçiş kaybını sağlayacak detaylar oluşturulmalıdır.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Laboratuvar, yemekhane, atölyeler, spor salonları gibi geniş hacimli mekanların yankılanma süreleri temel alınarak gerekli ses yutuculuk hesaplanmalıdır.</a:t>
            </a:r>
          </a:p>
          <a:p>
            <a:pPr marL="0" marR="0" lvl="0" indent="0" algn="just" defTabSz="914400" rtl="0" eaLnBrk="1" fontAlgn="auto" latinLnBrk="0" hangingPunct="1">
              <a:lnSpc>
                <a:spcPct val="100000"/>
              </a:lnSpc>
              <a:spcBef>
                <a:spcPct val="20000"/>
              </a:spcBef>
              <a:spcAft>
                <a:spcPts val="0"/>
              </a:spcAft>
              <a:buClrTx/>
              <a:buSzTx/>
              <a:buFontTx/>
              <a:buNone/>
              <a:tabLst/>
              <a:defRPr/>
            </a:pPr>
            <a:endPar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endParaRPr>
          </a:p>
        </p:txBody>
      </p:sp>
      <p:sp>
        <p:nvSpPr>
          <p:cNvPr id="4" name="17 Dikdörtgen"/>
          <p:cNvSpPr/>
          <p:nvPr/>
        </p:nvSpPr>
        <p:spPr>
          <a:xfrm>
            <a:off x="760412" y="2209800"/>
            <a:ext cx="7696200" cy="55403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0" cap="none" spc="0" normalizeH="0" baseline="0" noProof="0" dirty="0">
                <a:ln>
                  <a:noFill/>
                </a:ln>
                <a:solidFill>
                  <a:srgbClr val="C00000"/>
                </a:solidFill>
                <a:effectLst/>
                <a:uLnTx/>
                <a:uFillTx/>
                <a:latin typeface="Gill Sans MT" pitchFamily="34" charset="0"/>
                <a:ea typeface="+mn-ea"/>
                <a:cs typeface="+mn-cs"/>
              </a:rPr>
              <a:t>Sosyal ve Kültürel Yapılar</a:t>
            </a:r>
            <a:endParaRPr kumimoji="0" lang="tr-TR" sz="3000" b="1" i="0" u="none" strike="noStrike" kern="1200" cap="none" spc="0" normalizeH="0" baseline="0" noProof="0" dirty="0">
              <a:ln>
                <a:noFill/>
              </a:ln>
              <a:solidFill>
                <a:srgbClr val="C00000"/>
              </a:solidFill>
              <a:effectLst/>
              <a:uLnTx/>
              <a:uFillTx/>
              <a:latin typeface="Gill Sans MT" pitchFamily="34" charset="0"/>
              <a:ea typeface="+mn-ea"/>
              <a:cs typeface="+mn-cs"/>
            </a:endParaRPr>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3812" y="4123704"/>
            <a:ext cx="3792537"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ortak\uygulama\referans uygulamalar\referans uyg.fotolar\Açı High Schoo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7212" y="1600200"/>
            <a:ext cx="3738563"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713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7162" y="2488345"/>
            <a:ext cx="70485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Volkan DİKMEN</a:t>
            </a:r>
            <a:endParaRPr kumimoji="0" lang="tr-TR" sz="5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2017712" y="3247606"/>
            <a:ext cx="58674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İZODER Ses Yalıtımı Komisyonu Başkan Yardımcısı</a:t>
            </a:r>
            <a:endPar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5" name="Rectangle 4"/>
          <p:cNvSpPr/>
          <p:nvPr/>
        </p:nvSpPr>
        <p:spPr>
          <a:xfrm>
            <a:off x="-1" y="4721661"/>
            <a:ext cx="9902825" cy="2136339"/>
          </a:xfrm>
          <a:prstGeom prst="rect">
            <a:avLst/>
          </a:prstGeom>
          <a:solidFill>
            <a:srgbClr val="64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891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17 Dikdörtgen"/>
          <p:cNvSpPr/>
          <p:nvPr/>
        </p:nvSpPr>
        <p:spPr>
          <a:xfrm>
            <a:off x="1751012" y="1828800"/>
            <a:ext cx="6845300" cy="64611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Çeşitli kategorilerde ürünlerle ses yalıtımı yaptırarak olası gürültünün insan sağlığını da olumsuz etkilemesinin önüne rahatlıkla geçebiliriz. </a:t>
            </a:r>
          </a:p>
        </p:txBody>
      </p:sp>
      <p:pic>
        <p:nvPicPr>
          <p:cNvPr id="4" name="Resim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3412" y="2895600"/>
            <a:ext cx="66579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1"/>
          <p:cNvSpPr>
            <a:spLocks noChangeArrowheads="1"/>
          </p:cNvSpPr>
          <p:nvPr/>
        </p:nvSpPr>
        <p:spPr bwMode="auto">
          <a:xfrm>
            <a:off x="4418012" y="2514600"/>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Akustik Düzenleme</a:t>
            </a:r>
          </a:p>
        </p:txBody>
      </p:sp>
    </p:spTree>
    <p:extLst>
      <p:ext uri="{BB962C8B-B14F-4D97-AF65-F5344CB8AC3E}">
        <p14:creationId xmlns:p14="http://schemas.microsoft.com/office/powerpoint/2010/main" val="1702041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5612" y="3018459"/>
            <a:ext cx="51625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24" y="1773859"/>
            <a:ext cx="514826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139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16 Dikdörtgen"/>
          <p:cNvSpPr>
            <a:spLocks noChangeArrowheads="1"/>
          </p:cNvSpPr>
          <p:nvPr/>
        </p:nvSpPr>
        <p:spPr bwMode="auto">
          <a:xfrm>
            <a:off x="3805237" y="1652588"/>
            <a:ext cx="14462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altLang="tr-TR" sz="3000" b="1" i="0" u="none" strike="noStrike" kern="1200" cap="none" spc="0" normalizeH="0" baseline="0" noProof="0" dirty="0">
                <a:ln>
                  <a:noFill/>
                </a:ln>
                <a:solidFill>
                  <a:srgbClr val="C00000"/>
                </a:solidFill>
                <a:effectLst/>
                <a:uLnTx/>
                <a:uFillTx/>
                <a:latin typeface="Gill Sans MT" panose="020B0502020104020203" pitchFamily="34" charset="0"/>
                <a:ea typeface="+mn-ea"/>
                <a:cs typeface="+mn-cs"/>
              </a:rPr>
              <a:t>Ulaşım</a:t>
            </a:r>
            <a:endParaRPr kumimoji="0" lang="tr-TR" altLang="tr-TR" sz="3000" b="0" i="0" u="none" strike="noStrike" kern="1200" cap="none" spc="0" normalizeH="0" baseline="0" noProof="0" dirty="0">
              <a:ln>
                <a:noFill/>
              </a:ln>
              <a:solidFill>
                <a:srgbClr val="C00000"/>
              </a:solidFill>
              <a:effectLst/>
              <a:uLnTx/>
              <a:uFillTx/>
              <a:latin typeface="Gill Sans MT" panose="020B0502020104020203" pitchFamily="34" charset="0"/>
              <a:ea typeface="+mn-ea"/>
              <a:cs typeface="+mn-cs"/>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412" y="2438400"/>
            <a:ext cx="75247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277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15 Dikdörtgen"/>
          <p:cNvSpPr/>
          <p:nvPr/>
        </p:nvSpPr>
        <p:spPr>
          <a:xfrm>
            <a:off x="1231899" y="2441575"/>
            <a:ext cx="7169150" cy="120015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Hastaneler, ameliyathaneler, mr ve röntgen odaları, acil odalar gibi bölümlerde dış ortam gürültüsünün minimuma indirilmesi gerekmektedir. Dış gürültülerin hem hastalar hem de hastane çalışanları üzerinde olumsuz etkileri olduğundan yalıtım son derece önemli bir konudur. </a:t>
            </a:r>
          </a:p>
        </p:txBody>
      </p:sp>
      <p:sp>
        <p:nvSpPr>
          <p:cNvPr id="4" name="25 Dikdörtgen"/>
          <p:cNvSpPr>
            <a:spLocks noChangeArrowheads="1"/>
          </p:cNvSpPr>
          <p:nvPr/>
        </p:nvSpPr>
        <p:spPr bwMode="auto">
          <a:xfrm>
            <a:off x="1231899" y="1892300"/>
            <a:ext cx="7696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altLang="tr-TR" sz="3000" b="1" i="0" u="none" strike="noStrike" kern="1200" cap="none" spc="0" normalizeH="0" baseline="0" noProof="0" dirty="0">
                <a:ln>
                  <a:noFill/>
                </a:ln>
                <a:solidFill>
                  <a:srgbClr val="C00000"/>
                </a:solidFill>
                <a:effectLst/>
                <a:uLnTx/>
                <a:uFillTx/>
                <a:latin typeface="Gill Sans MT" panose="020B0502020104020203" pitchFamily="34" charset="0"/>
                <a:ea typeface="+mn-ea"/>
                <a:cs typeface="+mn-cs"/>
              </a:rPr>
              <a:t>Sağlık Yapıları</a:t>
            </a:r>
            <a:endParaRPr kumimoji="0" lang="tr-TR" altLang="tr-TR" sz="3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pic>
        <p:nvPicPr>
          <p:cNvPr id="5" name="Resim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7612" y="3810000"/>
            <a:ext cx="71755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125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Dikdörtgen 2"/>
          <p:cNvSpPr/>
          <p:nvPr/>
        </p:nvSpPr>
        <p:spPr>
          <a:xfrm>
            <a:off x="989012" y="3781425"/>
            <a:ext cx="7704137" cy="30765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a:ln>
                  <a:noFill/>
                </a:ln>
                <a:solidFill>
                  <a:srgbClr val="C00000"/>
                </a:solidFill>
                <a:effectLst/>
                <a:uLnTx/>
                <a:uFillTx/>
                <a:latin typeface="Gill Sans MT" panose="020B0502020104020203" pitchFamily="34" charset="0"/>
                <a:ea typeface="+mn-ea"/>
                <a:cs typeface="+mn-cs"/>
              </a:rPr>
              <a:t>   Sonuç;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Başlangıç bütçesine göre %25 düşüş,</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İşçilik maliyetlerinde  %10 düşüş,</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Tüm imalatlar ve detaylar planlı olarak uygulandığı için, ürün tedarikinde zamanında teslim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Aynı performansı düşük maliyetli detaylarla sağlama  kazanımları elde edilmektedir.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Dikdörtgen 4"/>
          <p:cNvSpPr>
            <a:spLocks noChangeArrowheads="1"/>
          </p:cNvSpPr>
          <p:nvPr/>
        </p:nvSpPr>
        <p:spPr bwMode="auto">
          <a:xfrm>
            <a:off x="958849" y="2300288"/>
            <a:ext cx="84978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alt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Dizayn konsept oluşturulmalı,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alt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Mevcut projelere göre teknik çalışmalar yapılmalı,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alt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Uygulama proje çalışmalarında tüm mekanik ve elektrik grupları ile koordineli çalışılarak sismik-titreşim ve ses problemleri birlikte çözülmeli.</a:t>
            </a:r>
          </a:p>
        </p:txBody>
      </p:sp>
      <p:sp>
        <p:nvSpPr>
          <p:cNvPr id="5" name="Metin kutusu 1"/>
          <p:cNvSpPr txBox="1">
            <a:spLocks noChangeArrowheads="1"/>
          </p:cNvSpPr>
          <p:nvPr/>
        </p:nvSpPr>
        <p:spPr bwMode="auto">
          <a:xfrm>
            <a:off x="1174749" y="1714500"/>
            <a:ext cx="62404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altLang="tr-TR" sz="3000" b="1" i="0" u="none" strike="noStrike" kern="1200" cap="none" spc="0" normalizeH="0" baseline="0" noProof="0" dirty="0">
                <a:ln>
                  <a:noFill/>
                </a:ln>
                <a:solidFill>
                  <a:srgbClr val="C00000"/>
                </a:solidFill>
                <a:effectLst/>
                <a:uLnTx/>
                <a:uFillTx/>
                <a:latin typeface="Gill Sans MT" panose="020B0502020104020203" pitchFamily="34" charset="0"/>
                <a:ea typeface="+mn-ea"/>
                <a:cs typeface="+mn-cs"/>
              </a:rPr>
              <a:t>Örnek Proje;</a:t>
            </a:r>
          </a:p>
        </p:txBody>
      </p:sp>
    </p:spTree>
    <p:extLst>
      <p:ext uri="{BB962C8B-B14F-4D97-AF65-F5344CB8AC3E}">
        <p14:creationId xmlns:p14="http://schemas.microsoft.com/office/powerpoint/2010/main" val="4195039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14 Dikdörtgen"/>
          <p:cNvSpPr>
            <a:spLocks noChangeArrowheads="1"/>
          </p:cNvSpPr>
          <p:nvPr/>
        </p:nvSpPr>
        <p:spPr bwMode="auto">
          <a:xfrm>
            <a:off x="2055812" y="3124200"/>
            <a:ext cx="6553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742950" marR="0" lvl="0" indent="-742950" algn="ctr" defTabSz="914400" rtl="0" eaLnBrk="1" fontAlgn="auto" latinLnBrk="0" hangingPunct="1">
              <a:lnSpc>
                <a:spcPct val="130000"/>
              </a:lnSpc>
              <a:spcBef>
                <a:spcPct val="15000"/>
              </a:spcBef>
              <a:spcAft>
                <a:spcPts val="0"/>
              </a:spcAft>
              <a:buClrTx/>
              <a:buSzTx/>
              <a:buFontTx/>
              <a:buNone/>
              <a:tabLst/>
              <a:defRPr/>
            </a:pPr>
            <a:r>
              <a:rPr kumimoji="0" lang="tr-TR" altLang="tr-TR" sz="4000" b="1" i="0" u="none" strike="noStrike" kern="1200" cap="none" spc="0" normalizeH="0" baseline="0" noProof="0" dirty="0">
                <a:ln>
                  <a:noFill/>
                </a:ln>
                <a:solidFill>
                  <a:srgbClr val="C00000"/>
                </a:solidFill>
                <a:effectLst/>
                <a:uLnTx/>
                <a:uFillTx/>
                <a:latin typeface="Gill Sans MT" panose="020B0502020104020203" pitchFamily="34" charset="0"/>
                <a:ea typeface="+mn-ea"/>
                <a:cs typeface="Arial" panose="020B0604020202020204" pitchFamily="34" charset="0"/>
              </a:rPr>
              <a:t>TEŞEKKÜRLER…    </a:t>
            </a:r>
          </a:p>
        </p:txBody>
      </p:sp>
      <p:sp>
        <p:nvSpPr>
          <p:cNvPr id="4" name="Metin kutusu 3"/>
          <p:cNvSpPr txBox="1"/>
          <p:nvPr/>
        </p:nvSpPr>
        <p:spPr>
          <a:xfrm>
            <a:off x="6932612" y="6019800"/>
            <a:ext cx="3581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C00000"/>
                </a:solidFill>
                <a:effectLst/>
                <a:uLnTx/>
                <a:uFillTx/>
                <a:latin typeface="Calibri"/>
                <a:ea typeface="+mn-ea"/>
                <a:cs typeface="+mn-cs"/>
              </a:rPr>
              <a:t>Volkan Dikmen</a:t>
            </a:r>
          </a:p>
        </p:txBody>
      </p:sp>
    </p:spTree>
    <p:extLst>
      <p:ext uri="{BB962C8B-B14F-4D97-AF65-F5344CB8AC3E}">
        <p14:creationId xmlns:p14="http://schemas.microsoft.com/office/powerpoint/2010/main" val="2065870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069175"/>
            <a:ext cx="8417401" cy="1592527"/>
          </a:xfrm>
        </p:spPr>
        <p:txBody>
          <a:bodyPr/>
          <a:lstStyle/>
          <a:p>
            <a:r>
              <a:rPr lang="tr-TR"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6855802"/>
          </a:xfrm>
          <a:prstGeom prst="rect">
            <a:avLst/>
          </a:prstGeom>
        </p:spPr>
      </p:pic>
    </p:spTree>
    <p:extLst>
      <p:ext uri="{BB962C8B-B14F-4D97-AF65-F5344CB8AC3E}">
        <p14:creationId xmlns:p14="http://schemas.microsoft.com/office/powerpoint/2010/main" val="3208803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Metin kutusu 2"/>
          <p:cNvSpPr txBox="1"/>
          <p:nvPr/>
        </p:nvSpPr>
        <p:spPr>
          <a:xfrm>
            <a:off x="1141412" y="1981200"/>
            <a:ext cx="7740650" cy="397031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		BİNALARDA GÜRÜLTÜ PROBLEMLERİ</a:t>
            </a:r>
          </a:p>
          <a:p>
            <a:pPr marL="285750" marR="0" lvl="0" indent="-28575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Ses yalıtımı, temel olarak gürültünün insan üzerinde oluşturacağı zararlı etkileri en aza indirmek için alınacak önlemleri kapsar.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Gürültü denetimi sürecinde ilkesel olarak aşağıdaki sıra izlenir;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   - Kaynakta denetim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   - Kaynak-alıcı arasında denetim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   - Alıcıda denetim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Tüm kaynakların denetimi için </a:t>
            </a:r>
            <a:r>
              <a:rPr kumimoji="0" lang="tr-TR" sz="1800" b="1"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Bütünleşik Tasarımının </a:t>
            </a: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önemi çok büyüktür.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7006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Metin kutusu 2"/>
          <p:cNvSpPr txBox="1"/>
          <p:nvPr/>
        </p:nvSpPr>
        <p:spPr>
          <a:xfrm>
            <a:off x="1293812" y="1981200"/>
            <a:ext cx="7343775" cy="369411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Mimari projede, esas itibariyle yatırımcı (veya şartnameli kamu binası, mal sahibi, …) istekleri başta olmak üzere bir tasarımın ilk başından itibaren;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Mimari,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Statik,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Mekanik Tesisat ve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Elektrik Tesisatı tasarımcılarının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bir araya gelerek, ön projeden itibaren birlikte yaptıkları çalışmalara, “</a:t>
            </a:r>
            <a:r>
              <a:rPr kumimoji="0" lang="tr-TR" sz="1800" b="1"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Bütünleşik Tasarım</a:t>
            </a: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 adını veriyoruz.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1931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16 Dikdörtgen"/>
          <p:cNvSpPr>
            <a:spLocks noChangeArrowheads="1"/>
          </p:cNvSpPr>
          <p:nvPr/>
        </p:nvSpPr>
        <p:spPr bwMode="auto">
          <a:xfrm>
            <a:off x="2595785" y="1961272"/>
            <a:ext cx="46799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altLang="tr-TR" sz="3000" b="1" i="0" u="none" strike="noStrike" kern="1200" cap="none" spc="0" normalizeH="0" baseline="0" noProof="0" dirty="0">
                <a:ln>
                  <a:noFill/>
                </a:ln>
                <a:solidFill>
                  <a:srgbClr val="C00000"/>
                </a:solidFill>
                <a:effectLst/>
                <a:uLnTx/>
                <a:uFillTx/>
                <a:latin typeface="Gill Sans MT" panose="020B0502020104020203" pitchFamily="34" charset="0"/>
                <a:ea typeface="+mn-ea"/>
                <a:cs typeface="+mn-cs"/>
              </a:rPr>
              <a:t>Bütünleşik Bina Tasarımı</a:t>
            </a:r>
            <a:endParaRPr kumimoji="0" lang="tr-TR" altLang="tr-TR" sz="3000" b="0" i="0" u="none" strike="noStrike" kern="1200" cap="none" spc="0" normalizeH="0" baseline="0" noProof="0" dirty="0">
              <a:ln>
                <a:noFill/>
              </a:ln>
              <a:solidFill>
                <a:srgbClr val="C00000"/>
              </a:solidFill>
              <a:effectLst/>
              <a:uLnTx/>
              <a:uFillTx/>
              <a:latin typeface="Gill Sans MT" panose="020B0502020104020203" pitchFamily="34" charset="0"/>
              <a:ea typeface="+mn-ea"/>
              <a:cs typeface="+mn-cs"/>
            </a:endParaRPr>
          </a:p>
        </p:txBody>
      </p:sp>
      <p:pic>
        <p:nvPicPr>
          <p:cNvPr id="4" name="Picture 2"/>
          <p:cNvPicPr>
            <a:picLocks noChangeAspect="1" noChangeArrowheads="1"/>
          </p:cNvPicPr>
          <p:nvPr/>
        </p:nvPicPr>
        <p:blipFill>
          <a:blip r:embed="rId4" cstate="print">
            <a:lum contrast="20000"/>
            <a:extLst/>
          </a:blip>
          <a:srcRect/>
          <a:stretch>
            <a:fillRect/>
          </a:stretch>
        </p:blipFill>
        <p:spPr bwMode="auto">
          <a:xfrm>
            <a:off x="2817812" y="2514600"/>
            <a:ext cx="4275803" cy="3867523"/>
          </a:xfrm>
          <a:prstGeom prst="ellipse">
            <a:avLst/>
          </a:prstGeom>
          <a:ln w="9525">
            <a:noFill/>
            <a:miter lim="800000"/>
            <a:headEnd/>
            <a:tailEnd/>
          </a:ln>
          <a:effectLst>
            <a:outerShdw sx="1000" sy="1000" algn="ctr" rotWithShape="0">
              <a:srgbClr val="000000"/>
            </a:outerShdw>
            <a:softEdge rad="31750"/>
          </a:effectLst>
          <a:extLst/>
        </p:spPr>
      </p:pic>
      <p:grpSp>
        <p:nvGrpSpPr>
          <p:cNvPr id="5" name="Grup 6"/>
          <p:cNvGrpSpPr>
            <a:grpSpLocks/>
          </p:cNvGrpSpPr>
          <p:nvPr/>
        </p:nvGrpSpPr>
        <p:grpSpPr bwMode="auto">
          <a:xfrm>
            <a:off x="4751610" y="4837822"/>
            <a:ext cx="571500" cy="1258887"/>
            <a:chOff x="4326753" y="4496508"/>
            <a:chExt cx="469559" cy="1130188"/>
          </a:xfrm>
        </p:grpSpPr>
        <p:sp>
          <p:nvSpPr>
            <p:cNvPr id="6" name="Yamuk 5"/>
            <p:cNvSpPr/>
            <p:nvPr/>
          </p:nvSpPr>
          <p:spPr>
            <a:xfrm rot="20818150">
              <a:off x="4326753" y="4500783"/>
              <a:ext cx="469559" cy="1068905"/>
            </a:xfrm>
            <a:prstGeom prst="trapezoid">
              <a:avLst/>
            </a:prstGeom>
            <a:blipFill>
              <a:blip r:embed="rId5"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Metin kutusu 4"/>
            <p:cNvSpPr txBox="1">
              <a:spLocks noChangeArrowheads="1"/>
            </p:cNvSpPr>
            <p:nvPr/>
          </p:nvSpPr>
          <p:spPr bwMode="auto">
            <a:xfrm rot="-6275374">
              <a:off x="3998583" y="4938491"/>
              <a:ext cx="1130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altLang="tr-TR"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Akustik   Uzmanı</a:t>
              </a:r>
            </a:p>
          </p:txBody>
        </p:sp>
      </p:grpSp>
    </p:spTree>
    <p:extLst>
      <p:ext uri="{BB962C8B-B14F-4D97-AF65-F5344CB8AC3E}">
        <p14:creationId xmlns:p14="http://schemas.microsoft.com/office/powerpoint/2010/main" val="192435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Metin kutusu 2"/>
          <p:cNvSpPr txBox="1"/>
          <p:nvPr/>
        </p:nvSpPr>
        <p:spPr>
          <a:xfrm>
            <a:off x="7237412" y="2438400"/>
            <a:ext cx="75438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14 Dikdörtgen"/>
          <p:cNvSpPr/>
          <p:nvPr/>
        </p:nvSpPr>
        <p:spPr>
          <a:xfrm>
            <a:off x="6475412" y="1295400"/>
            <a:ext cx="7696200" cy="55403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0" cap="none" spc="0" normalizeH="0" baseline="0" noProof="0" dirty="0">
                <a:ln>
                  <a:noFill/>
                </a:ln>
                <a:solidFill>
                  <a:srgbClr val="C00000"/>
                </a:solidFill>
                <a:effectLst/>
                <a:uLnTx/>
                <a:uFillTx/>
                <a:latin typeface="Gill Sans MT" pitchFamily="34" charset="0"/>
                <a:ea typeface="+mn-ea"/>
                <a:cs typeface="+mn-cs"/>
              </a:rPr>
              <a:t>Optimum Dizayn</a:t>
            </a:r>
            <a:endParaRPr kumimoji="0" lang="tr-TR" sz="3000" b="0" i="0" u="none" strike="noStrike" kern="1200" cap="none" spc="0" normalizeH="0" baseline="0" noProof="0" dirty="0">
              <a:ln>
                <a:noFill/>
              </a:ln>
              <a:solidFill>
                <a:prstClr val="black"/>
              </a:solidFill>
              <a:effectLst/>
              <a:uLnTx/>
              <a:uFillTx/>
              <a:latin typeface="Gill Sans MT" pitchFamily="34" charset="0"/>
              <a:ea typeface="+mn-ea"/>
              <a:cs typeface="+mn-cs"/>
            </a:endParaRPr>
          </a:p>
        </p:txBody>
      </p:sp>
      <p:sp>
        <p:nvSpPr>
          <p:cNvPr id="5" name="Metin kutusu 4"/>
          <p:cNvSpPr txBox="1"/>
          <p:nvPr/>
        </p:nvSpPr>
        <p:spPr>
          <a:xfrm>
            <a:off x="912812" y="6172200"/>
            <a:ext cx="8642350" cy="3698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85000"/>
                  </a:prstClr>
                </a:solidFill>
                <a:effectLst/>
                <a:uLnTx/>
                <a:uFillTx/>
                <a:latin typeface="Calibri"/>
                <a:ea typeface="+mn-ea"/>
                <a:cs typeface="+mn-cs"/>
              </a:rPr>
              <a:t>Kaynak: http://www.csb.gov.tr/projeler/alo181/index.php?Sayfa=haberdetay&amp;Id=63191</a:t>
            </a:r>
          </a:p>
        </p:txBody>
      </p:sp>
      <p:pic>
        <p:nvPicPr>
          <p:cNvPr id="1026" name="Resim 3" descr="image001"/>
          <p:cNvPicPr>
            <a:picLocks noChangeAspect="1" noChangeArrowheads="1"/>
          </p:cNvPicPr>
          <p:nvPr/>
        </p:nvPicPr>
        <p:blipFill>
          <a:blip r:embed="rId4" cstate="print"/>
          <a:srcRect/>
          <a:stretch>
            <a:fillRect/>
          </a:stretch>
        </p:blipFill>
        <p:spPr bwMode="auto">
          <a:xfrm>
            <a:off x="2598737" y="1371600"/>
            <a:ext cx="3800475" cy="5133975"/>
          </a:xfrm>
          <a:prstGeom prst="rect">
            <a:avLst/>
          </a:prstGeom>
          <a:noFill/>
          <a:ln w="9525">
            <a:noFill/>
            <a:miter lim="800000"/>
            <a:headEnd/>
            <a:tailEnd/>
          </a:ln>
        </p:spPr>
      </p:pic>
      <p:pic>
        <p:nvPicPr>
          <p:cNvPr id="1027" name="Resim 4" descr="image002"/>
          <p:cNvPicPr>
            <a:picLocks noChangeAspect="1" noChangeArrowheads="1"/>
          </p:cNvPicPr>
          <p:nvPr/>
        </p:nvPicPr>
        <p:blipFill>
          <a:blip r:embed="rId5" cstate="print"/>
          <a:srcRect/>
          <a:stretch>
            <a:fillRect/>
          </a:stretch>
        </p:blipFill>
        <p:spPr bwMode="auto">
          <a:xfrm>
            <a:off x="6429124" y="3276600"/>
            <a:ext cx="3322888" cy="2733675"/>
          </a:xfrm>
          <a:prstGeom prst="rect">
            <a:avLst/>
          </a:prstGeom>
          <a:noFill/>
          <a:ln w="9525">
            <a:noFill/>
            <a:miter lim="800000"/>
            <a:headEnd/>
            <a:tailEnd/>
          </a:ln>
        </p:spPr>
      </p:pic>
      <p:pic>
        <p:nvPicPr>
          <p:cNvPr id="1028" name="Resim 3" descr="image001"/>
          <p:cNvPicPr>
            <a:picLocks noChangeAspect="1" noChangeArrowheads="1"/>
          </p:cNvPicPr>
          <p:nvPr/>
        </p:nvPicPr>
        <p:blipFill>
          <a:blip r:embed="rId6" cstate="print"/>
          <a:srcRect/>
          <a:stretch>
            <a:fillRect/>
          </a:stretch>
        </p:blipFill>
        <p:spPr bwMode="auto">
          <a:xfrm>
            <a:off x="20638" y="2906151"/>
            <a:ext cx="2492374" cy="3266049"/>
          </a:xfrm>
          <a:prstGeom prst="rect">
            <a:avLst/>
          </a:prstGeom>
          <a:noFill/>
          <a:ln w="9525">
            <a:noFill/>
            <a:miter lim="800000"/>
            <a:headEnd/>
            <a:tailEnd/>
          </a:ln>
        </p:spPr>
      </p:pic>
    </p:spTree>
    <p:extLst>
      <p:ext uri="{BB962C8B-B14F-4D97-AF65-F5344CB8AC3E}">
        <p14:creationId xmlns:p14="http://schemas.microsoft.com/office/powerpoint/2010/main" val="3345891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4" name="14 Dikdörtgen"/>
          <p:cNvSpPr/>
          <p:nvPr/>
        </p:nvSpPr>
        <p:spPr>
          <a:xfrm>
            <a:off x="1979612" y="1219200"/>
            <a:ext cx="7696200" cy="55403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0" cap="none" spc="0" normalizeH="0" baseline="0" noProof="0" dirty="0">
                <a:ln>
                  <a:noFill/>
                </a:ln>
                <a:solidFill>
                  <a:srgbClr val="C00000"/>
                </a:solidFill>
                <a:effectLst/>
                <a:uLnTx/>
                <a:uFillTx/>
                <a:latin typeface="Gill Sans MT" pitchFamily="34" charset="0"/>
                <a:ea typeface="+mn-ea"/>
                <a:cs typeface="+mn-cs"/>
              </a:rPr>
              <a:t>Hesaplanmış Detay Çözümleri</a:t>
            </a:r>
            <a:endParaRPr kumimoji="0" lang="tr-TR" sz="3000" b="0" i="0" u="none" strike="noStrike" kern="1200" cap="none" spc="0" normalizeH="0" baseline="0" noProof="0" dirty="0">
              <a:ln>
                <a:noFill/>
              </a:ln>
              <a:solidFill>
                <a:prstClr val="black"/>
              </a:solidFill>
              <a:effectLst/>
              <a:uLnTx/>
              <a:uFillTx/>
              <a:latin typeface="Gill Sans MT" pitchFamily="34" charset="0"/>
              <a:ea typeface="+mn-ea"/>
              <a:cs typeface="+mn-cs"/>
            </a:endParaRPr>
          </a:p>
        </p:txBody>
      </p:sp>
      <p:sp>
        <p:nvSpPr>
          <p:cNvPr id="5" name="Metin kutusu 4"/>
          <p:cNvSpPr txBox="1"/>
          <p:nvPr/>
        </p:nvSpPr>
        <p:spPr>
          <a:xfrm>
            <a:off x="912812" y="6172200"/>
            <a:ext cx="8642350" cy="3698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85000"/>
                  </a:prstClr>
                </a:solidFill>
                <a:effectLst/>
                <a:uLnTx/>
                <a:uFillTx/>
                <a:latin typeface="Calibri"/>
                <a:ea typeface="+mn-ea"/>
                <a:cs typeface="+mn-cs"/>
              </a:rPr>
              <a:t>Kaynak: http://www.csb.gov.tr/projeler/alo181/index.php?Sayfa=haberdetay&amp;Id=63191</a:t>
            </a:r>
          </a:p>
        </p:txBody>
      </p:sp>
      <p:pic>
        <p:nvPicPr>
          <p:cNvPr id="2050" name="Picture 2"/>
          <p:cNvPicPr>
            <a:picLocks noChangeAspect="1" noChangeArrowheads="1"/>
          </p:cNvPicPr>
          <p:nvPr/>
        </p:nvPicPr>
        <p:blipFill>
          <a:blip r:embed="rId4" cstate="print"/>
          <a:srcRect/>
          <a:stretch>
            <a:fillRect/>
          </a:stretch>
        </p:blipFill>
        <p:spPr bwMode="auto">
          <a:xfrm>
            <a:off x="1370012" y="1905000"/>
            <a:ext cx="3281802" cy="4538663"/>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4646612" y="1905000"/>
            <a:ext cx="3330365" cy="4653064"/>
          </a:xfrm>
          <a:prstGeom prst="rect">
            <a:avLst/>
          </a:prstGeom>
          <a:noFill/>
          <a:ln w="9525">
            <a:noFill/>
            <a:miter lim="800000"/>
            <a:headEnd/>
            <a:tailEnd/>
          </a:ln>
        </p:spPr>
      </p:pic>
      <p:sp>
        <p:nvSpPr>
          <p:cNvPr id="8" name="7 Dikdörtgen"/>
          <p:cNvSpPr/>
          <p:nvPr/>
        </p:nvSpPr>
        <p:spPr>
          <a:xfrm>
            <a:off x="1293812" y="1905000"/>
            <a:ext cx="6629400" cy="4648200"/>
          </a:xfrm>
          <a:prstGeom prst="rect">
            <a:avLst/>
          </a:prstGeom>
          <a:noFill/>
          <a:ln w="139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62180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4" name="14 Dikdörtgen"/>
          <p:cNvSpPr/>
          <p:nvPr/>
        </p:nvSpPr>
        <p:spPr>
          <a:xfrm>
            <a:off x="684212" y="1600200"/>
            <a:ext cx="8305800"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0" cap="none" spc="0" normalizeH="0" baseline="0" noProof="0" dirty="0">
                <a:ln>
                  <a:noFill/>
                </a:ln>
                <a:solidFill>
                  <a:srgbClr val="C00000"/>
                </a:solidFill>
                <a:effectLst/>
                <a:uLnTx/>
                <a:uFillTx/>
                <a:latin typeface="Gill Sans MT" pitchFamily="34" charset="0"/>
                <a:ea typeface="+mn-ea"/>
                <a:cs typeface="+mn-cs"/>
              </a:rPr>
              <a:t>Onaylı, Test edilmiş, Sertifikalı Malzemeler</a:t>
            </a:r>
            <a:endParaRPr kumimoji="0" lang="tr-TR" sz="3000" b="0" i="0" u="none" strike="noStrike" kern="1200" cap="none" spc="0" normalizeH="0" baseline="0" noProof="0" dirty="0">
              <a:ln>
                <a:noFill/>
              </a:ln>
              <a:solidFill>
                <a:prstClr val="black"/>
              </a:solidFill>
              <a:effectLst/>
              <a:uLnTx/>
              <a:uFillTx/>
              <a:latin typeface="Gill Sans MT" pitchFamily="34" charset="0"/>
              <a:ea typeface="+mn-ea"/>
              <a:cs typeface="+mn-cs"/>
            </a:endParaRPr>
          </a:p>
        </p:txBody>
      </p:sp>
      <p:sp>
        <p:nvSpPr>
          <p:cNvPr id="5" name="Metin kutusu 4"/>
          <p:cNvSpPr txBox="1"/>
          <p:nvPr/>
        </p:nvSpPr>
        <p:spPr>
          <a:xfrm>
            <a:off x="912812" y="6172200"/>
            <a:ext cx="8642350" cy="3698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85000"/>
                  </a:prstClr>
                </a:solidFill>
                <a:effectLst/>
                <a:uLnTx/>
                <a:uFillTx/>
                <a:latin typeface="Calibri"/>
                <a:ea typeface="+mn-ea"/>
                <a:cs typeface="+mn-cs"/>
              </a:rPr>
              <a:t>Kaynak: http://www.csb.gov.tr/projeler/alo181/index.php?Sayfa=haberdetay&amp;Id=63191</a:t>
            </a:r>
          </a:p>
        </p:txBody>
      </p:sp>
      <p:pic>
        <p:nvPicPr>
          <p:cNvPr id="3074" name="Picture 2"/>
          <p:cNvPicPr>
            <a:picLocks noChangeAspect="1" noChangeArrowheads="1"/>
          </p:cNvPicPr>
          <p:nvPr/>
        </p:nvPicPr>
        <p:blipFill>
          <a:blip r:embed="rId4" cstate="print"/>
          <a:srcRect/>
          <a:stretch>
            <a:fillRect/>
          </a:stretch>
        </p:blipFill>
        <p:spPr bwMode="auto">
          <a:xfrm rot="21003877">
            <a:off x="652401" y="2501869"/>
            <a:ext cx="3533775" cy="1704975"/>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684212" y="4648200"/>
            <a:ext cx="1619250" cy="1800225"/>
          </a:xfrm>
          <a:prstGeom prst="rect">
            <a:avLst/>
          </a:prstGeom>
          <a:noFill/>
          <a:ln w="9525">
            <a:noFill/>
            <a:miter lim="800000"/>
            <a:headEnd/>
            <a:tailEnd/>
          </a:ln>
        </p:spPr>
      </p:pic>
      <p:pic>
        <p:nvPicPr>
          <p:cNvPr id="3078" name="Picture 6"/>
          <p:cNvPicPr>
            <a:picLocks noChangeAspect="1" noChangeArrowheads="1"/>
          </p:cNvPicPr>
          <p:nvPr/>
        </p:nvPicPr>
        <p:blipFill>
          <a:blip r:embed="rId6" cstate="print"/>
          <a:srcRect/>
          <a:stretch>
            <a:fillRect/>
          </a:stretch>
        </p:blipFill>
        <p:spPr bwMode="auto">
          <a:xfrm>
            <a:off x="4799012" y="4238360"/>
            <a:ext cx="3733800" cy="2152915"/>
          </a:xfrm>
          <a:prstGeom prst="rect">
            <a:avLst/>
          </a:prstGeom>
          <a:noFill/>
          <a:ln w="9525">
            <a:noFill/>
            <a:miter lim="800000"/>
            <a:headEnd/>
            <a:tailEnd/>
          </a:ln>
        </p:spPr>
      </p:pic>
      <p:pic>
        <p:nvPicPr>
          <p:cNvPr id="3075" name="Picture 3"/>
          <p:cNvPicPr>
            <a:picLocks noChangeAspect="1" noChangeArrowheads="1"/>
          </p:cNvPicPr>
          <p:nvPr/>
        </p:nvPicPr>
        <p:blipFill>
          <a:blip r:embed="rId7" cstate="print"/>
          <a:srcRect/>
          <a:stretch>
            <a:fillRect/>
          </a:stretch>
        </p:blipFill>
        <p:spPr bwMode="auto">
          <a:xfrm rot="1054967">
            <a:off x="5379964" y="2741986"/>
            <a:ext cx="3819525" cy="1914525"/>
          </a:xfrm>
          <a:prstGeom prst="rect">
            <a:avLst/>
          </a:prstGeom>
          <a:noFill/>
          <a:ln w="9525">
            <a:noFill/>
            <a:miter lim="800000"/>
            <a:headEnd/>
            <a:tailEnd/>
          </a:ln>
        </p:spPr>
      </p:pic>
      <p:pic>
        <p:nvPicPr>
          <p:cNvPr id="3077" name="Picture 5"/>
          <p:cNvPicPr>
            <a:picLocks noChangeAspect="1" noChangeArrowheads="1"/>
          </p:cNvPicPr>
          <p:nvPr/>
        </p:nvPicPr>
        <p:blipFill>
          <a:blip r:embed="rId8" cstate="print"/>
          <a:srcRect/>
          <a:stretch>
            <a:fillRect/>
          </a:stretch>
        </p:blipFill>
        <p:spPr bwMode="auto">
          <a:xfrm>
            <a:off x="2436812" y="3505200"/>
            <a:ext cx="4152900" cy="1343025"/>
          </a:xfrm>
          <a:prstGeom prst="rect">
            <a:avLst/>
          </a:prstGeom>
          <a:noFill/>
          <a:ln w="9525">
            <a:noFill/>
            <a:miter lim="800000"/>
            <a:headEnd/>
            <a:tailEnd/>
          </a:ln>
        </p:spPr>
      </p:pic>
      <p:pic>
        <p:nvPicPr>
          <p:cNvPr id="3079" name="Picture 7"/>
          <p:cNvPicPr>
            <a:picLocks noChangeAspect="1" noChangeArrowheads="1"/>
          </p:cNvPicPr>
          <p:nvPr/>
        </p:nvPicPr>
        <p:blipFill>
          <a:blip r:embed="rId9" cstate="print"/>
          <a:srcRect/>
          <a:stretch>
            <a:fillRect/>
          </a:stretch>
        </p:blipFill>
        <p:spPr bwMode="auto">
          <a:xfrm>
            <a:off x="2436812" y="5105400"/>
            <a:ext cx="2641600" cy="1219200"/>
          </a:xfrm>
          <a:prstGeom prst="rect">
            <a:avLst/>
          </a:prstGeom>
          <a:noFill/>
          <a:ln w="9525">
            <a:noFill/>
            <a:miter lim="800000"/>
            <a:headEnd/>
            <a:tailEnd/>
          </a:ln>
        </p:spPr>
      </p:pic>
    </p:spTree>
    <p:extLst>
      <p:ext uri="{BB962C8B-B14F-4D97-AF65-F5344CB8AC3E}">
        <p14:creationId xmlns:p14="http://schemas.microsoft.com/office/powerpoint/2010/main" val="911633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Metin kutusu 2"/>
          <p:cNvSpPr txBox="1"/>
          <p:nvPr/>
        </p:nvSpPr>
        <p:spPr>
          <a:xfrm>
            <a:off x="1370012" y="2743200"/>
            <a:ext cx="7543800" cy="17541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BACC6">
                    <a:lumMod val="50000"/>
                  </a:srgbClr>
                </a:solidFill>
                <a:effectLst/>
                <a:uLnTx/>
                <a:uFillTx/>
                <a:latin typeface="Gill Sans MT" pitchFamily="34" charset="0"/>
                <a:ea typeface="+mn-ea"/>
                <a:cs typeface="+mn-cs"/>
              </a:rPr>
              <a:t> ‘’Eğlence mekanlarındaki yüksek müziğin yanı sıra motorlu taşıt, demiryolu trafiği, sokak düğünü, inşaat makinesi sesleri, araç motorları, ramazan davulu, komşu gürültüsü, şeklinde şikayetler geliyor.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14 Dikdörtgen"/>
          <p:cNvSpPr/>
          <p:nvPr/>
        </p:nvSpPr>
        <p:spPr>
          <a:xfrm>
            <a:off x="2741612" y="2209800"/>
            <a:ext cx="7696200" cy="55403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0" cap="none" spc="0" normalizeH="0" baseline="0" noProof="0" dirty="0">
                <a:ln>
                  <a:noFill/>
                </a:ln>
                <a:solidFill>
                  <a:srgbClr val="C00000"/>
                </a:solidFill>
                <a:effectLst/>
                <a:uLnTx/>
                <a:uFillTx/>
                <a:latin typeface="Gill Sans MT" pitchFamily="34" charset="0"/>
                <a:ea typeface="+mn-ea"/>
                <a:cs typeface="+mn-cs"/>
              </a:rPr>
              <a:t>Ses ile ilgili bazı sorunlar</a:t>
            </a:r>
            <a:endParaRPr kumimoji="0" lang="tr-TR" sz="3000" b="0" i="0" u="none" strike="noStrike" kern="1200" cap="none" spc="0" normalizeH="0" baseline="0" noProof="0" dirty="0">
              <a:ln>
                <a:noFill/>
              </a:ln>
              <a:solidFill>
                <a:prstClr val="black"/>
              </a:solidFill>
              <a:effectLst/>
              <a:uLnTx/>
              <a:uFillTx/>
              <a:latin typeface="Gill Sans MT" pitchFamily="34" charset="0"/>
              <a:ea typeface="+mn-ea"/>
              <a:cs typeface="+mn-cs"/>
            </a:endParaRPr>
          </a:p>
        </p:txBody>
      </p:sp>
      <p:sp>
        <p:nvSpPr>
          <p:cNvPr id="5" name="Metin kutusu 4"/>
          <p:cNvSpPr txBox="1"/>
          <p:nvPr/>
        </p:nvSpPr>
        <p:spPr>
          <a:xfrm>
            <a:off x="912812" y="6172200"/>
            <a:ext cx="8642350" cy="3698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85000"/>
                  </a:prstClr>
                </a:solidFill>
                <a:effectLst/>
                <a:uLnTx/>
                <a:uFillTx/>
                <a:latin typeface="Calibri"/>
                <a:ea typeface="+mn-ea"/>
                <a:cs typeface="+mn-cs"/>
              </a:rPr>
              <a:t>Kaynak: http://www.csb.gov.tr/projeler/alo181/index.php?Sayfa=haberdetay&amp;Id=63191</a:t>
            </a:r>
          </a:p>
        </p:txBody>
      </p:sp>
    </p:spTree>
    <p:extLst>
      <p:ext uri="{BB962C8B-B14F-4D97-AF65-F5344CB8AC3E}">
        <p14:creationId xmlns:p14="http://schemas.microsoft.com/office/powerpoint/2010/main" val="294989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636</Words>
  <Application>Microsoft Office PowerPoint</Application>
  <PresentationFormat>Custom</PresentationFormat>
  <Paragraphs>102</Paragraphs>
  <Slides>26</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Gill Sans MT</vt:lpstr>
      <vt:lpstr>Wingdings</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izolasyon dünyası</dc:creator>
  <cp:lastModifiedBy>Burak</cp:lastModifiedBy>
  <cp:revision>24</cp:revision>
  <dcterms:created xsi:type="dcterms:W3CDTF">2006-08-16T00:00:00Z</dcterms:created>
  <dcterms:modified xsi:type="dcterms:W3CDTF">2017-04-27T08:26:58Z</dcterms:modified>
</cp:coreProperties>
</file>