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x-wav"/>
  <Default Extension="vml" ContentType="application/vnd.openxmlformats-officedocument.vmlDrawing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56" r:id="rId2"/>
    <p:sldId id="257" r:id="rId3"/>
    <p:sldId id="266" r:id="rId4"/>
    <p:sldId id="290" r:id="rId5"/>
    <p:sldId id="291" r:id="rId6"/>
    <p:sldId id="274" r:id="rId7"/>
    <p:sldId id="287" r:id="rId8"/>
    <p:sldId id="281" r:id="rId9"/>
    <p:sldId id="273" r:id="rId10"/>
    <p:sldId id="297" r:id="rId11"/>
    <p:sldId id="289" r:id="rId12"/>
    <p:sldId id="282" r:id="rId13"/>
    <p:sldId id="294" r:id="rId14"/>
    <p:sldId id="298" r:id="rId15"/>
    <p:sldId id="301" r:id="rId16"/>
    <p:sldId id="305" r:id="rId17"/>
    <p:sldId id="306" r:id="rId18"/>
    <p:sldId id="293" r:id="rId19"/>
    <p:sldId id="303" r:id="rId20"/>
    <p:sldId id="277" r:id="rId21"/>
    <p:sldId id="278" r:id="rId22"/>
    <p:sldId id="307" r:id="rId23"/>
    <p:sldId id="308" r:id="rId24"/>
    <p:sldId id="310" r:id="rId2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F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Objects="1">
      <p:cViewPr varScale="1">
        <p:scale>
          <a:sx n="110" d="100"/>
          <a:sy n="110" d="100"/>
        </p:scale>
        <p:origin x="164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-2046"/>
    </p:cViewPr>
  </p:sorterViewPr>
  <p:notesViewPr>
    <p:cSldViewPr snapToObjects="1">
      <p:cViewPr varScale="1">
        <p:scale>
          <a:sx n="88" d="100"/>
          <a:sy n="88" d="100"/>
        </p:scale>
        <p:origin x="382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A68981-FF34-4C87-8682-89BFDC26AFAC}" type="datetimeFigureOut">
              <a:rPr lang="de-DE" smtClean="0"/>
              <a:t>15.11.2016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272BE8-14E0-440E-96C3-72FAEDDF07D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778423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173434-4751-433D-944C-B4DAC29B803F}" type="datetimeFigureOut">
              <a:rPr lang="de-DE" smtClean="0"/>
              <a:t>15.11.2016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55BE3C-85BF-4EE1-9BF0-A0CA05490F1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484161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55BE3C-85BF-4EE1-9BF0-A0CA05490F1D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435631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55BE3C-85BF-4EE1-9BF0-A0CA05490F1D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350841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55BE3C-85BF-4EE1-9BF0-A0CA05490F1D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100097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6AF77-29FE-EF44-8DD1-28EFC9CECFAC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4C75-6287-4B46-9951-023CDFCBE3B7}" type="slidenum">
              <a:rPr lang="en-US" smtClean="0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6AF77-29FE-EF44-8DD1-28EFC9CECFAC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3B4C75-6287-4B46-9951-023CDFCBE3B7}" type="slidenum">
              <a:rPr lang="en-US" smtClean="0"/>
              <a:t>‹Nr.›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8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4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wav"/><Relationship Id="rId13" Type="http://schemas.openxmlformats.org/officeDocument/2006/relationships/image" Target="../media/image7.png"/><Relationship Id="rId3" Type="http://schemas.microsoft.com/office/2007/relationships/media" Target="../media/media2.wav"/><Relationship Id="rId7" Type="http://schemas.microsoft.com/office/2007/relationships/media" Target="../media/media4.wav"/><Relationship Id="rId12" Type="http://schemas.openxmlformats.org/officeDocument/2006/relationships/image" Target="../media/image6.png"/><Relationship Id="rId2" Type="http://schemas.openxmlformats.org/officeDocument/2006/relationships/audio" Target="../media/media1.wav"/><Relationship Id="rId16" Type="http://schemas.openxmlformats.org/officeDocument/2006/relationships/image" Target="../media/image4.jpg"/><Relationship Id="rId1" Type="http://schemas.microsoft.com/office/2007/relationships/media" Target="../media/media1.wav"/><Relationship Id="rId6" Type="http://schemas.openxmlformats.org/officeDocument/2006/relationships/audio" Target="../media/media3.wav"/><Relationship Id="rId11" Type="http://schemas.openxmlformats.org/officeDocument/2006/relationships/image" Target="../media/image5.png"/><Relationship Id="rId5" Type="http://schemas.microsoft.com/office/2007/relationships/media" Target="../media/media3.wav"/><Relationship Id="rId15" Type="http://schemas.openxmlformats.org/officeDocument/2006/relationships/image" Target="../media/image3.jpg"/><Relationship Id="rId10" Type="http://schemas.openxmlformats.org/officeDocument/2006/relationships/notesSlide" Target="../notesSlides/notesSlide2.xml"/><Relationship Id="rId4" Type="http://schemas.openxmlformats.org/officeDocument/2006/relationships/audio" Target="../media/media2.wav"/><Relationship Id="rId9" Type="http://schemas.openxmlformats.org/officeDocument/2006/relationships/slideLayout" Target="../slideLayouts/slideLayout2.xml"/><Relationship Id="rId1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.jpg"/><Relationship Id="rId2" Type="http://schemas.openxmlformats.org/officeDocument/2006/relationships/video" Target="../media/media5.wmv"/><Relationship Id="rId1" Type="http://schemas.microsoft.com/office/2007/relationships/media" Target="../media/media5.wmv"/><Relationship Id="rId6" Type="http://schemas.openxmlformats.org/officeDocument/2006/relationships/image" Target="../media/image3.jpg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feld 14"/>
          <p:cNvSpPr txBox="1"/>
          <p:nvPr/>
        </p:nvSpPr>
        <p:spPr>
          <a:xfrm>
            <a:off x="324818" y="738016"/>
            <a:ext cx="35487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>
                <a:latin typeface="Arial" panose="020B0604020202020204" pitchFamily="34" charset="0"/>
                <a:cs typeface="Arial" panose="020B0604020202020204" pitchFamily="34" charset="0"/>
              </a:rPr>
              <a:t>Almanya’nın gürültü istatistiği</a:t>
            </a:r>
            <a:endParaRPr lang="de-DE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Gruppieren 2"/>
          <p:cNvGrpSpPr/>
          <p:nvPr/>
        </p:nvGrpSpPr>
        <p:grpSpPr>
          <a:xfrm>
            <a:off x="383767" y="1484784"/>
            <a:ext cx="6924537" cy="4400125"/>
            <a:chOff x="1031839" y="1772816"/>
            <a:chExt cx="6924537" cy="4400125"/>
          </a:xfrm>
        </p:grpSpPr>
        <p:pic>
          <p:nvPicPr>
            <p:cNvPr id="2" name="Grafik 1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499" t="7045" r="16527" b="9751"/>
            <a:stretch/>
          </p:blipFill>
          <p:spPr>
            <a:xfrm>
              <a:off x="2915816" y="1772816"/>
              <a:ext cx="5040560" cy="4047722"/>
            </a:xfrm>
            <a:prstGeom prst="rect">
              <a:avLst/>
            </a:prstGeom>
          </p:spPr>
        </p:pic>
        <p:sp>
          <p:nvSpPr>
            <p:cNvPr id="9" name="Textfeld 8"/>
            <p:cNvSpPr txBox="1"/>
            <p:nvPr/>
          </p:nvSpPr>
          <p:spPr>
            <a:xfrm>
              <a:off x="1031839" y="2051556"/>
              <a:ext cx="195598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r-TR" sz="1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Demiryolu taşımacılığı</a:t>
              </a:r>
            </a:p>
          </p:txBody>
        </p:sp>
        <p:sp>
          <p:nvSpPr>
            <p:cNvPr id="10" name="Textfeld 9"/>
            <p:cNvSpPr txBox="1"/>
            <p:nvPr/>
          </p:nvSpPr>
          <p:spPr>
            <a:xfrm>
              <a:off x="1031839" y="2833191"/>
              <a:ext cx="189667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r-TR" sz="1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Havayolu taşımacılığı</a:t>
              </a:r>
            </a:p>
          </p:txBody>
        </p:sp>
        <p:sp>
          <p:nvSpPr>
            <p:cNvPr id="11" name="Textfeld 10"/>
            <p:cNvSpPr txBox="1"/>
            <p:nvPr/>
          </p:nvSpPr>
          <p:spPr>
            <a:xfrm>
              <a:off x="1031839" y="3553271"/>
              <a:ext cx="145905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r-TR" sz="1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Sanayi bölgeleri</a:t>
              </a:r>
            </a:p>
          </p:txBody>
        </p:sp>
        <p:sp>
          <p:nvSpPr>
            <p:cNvPr id="12" name="Textfeld 11"/>
            <p:cNvSpPr txBox="1"/>
            <p:nvPr/>
          </p:nvSpPr>
          <p:spPr>
            <a:xfrm>
              <a:off x="1031839" y="4129916"/>
              <a:ext cx="178606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r-TR" sz="1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Komşulardan</a:t>
              </a:r>
            </a:p>
            <a:p>
              <a:r>
                <a:rPr lang="tr-TR" sz="1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kaynaklanan gürültü</a:t>
              </a:r>
            </a:p>
          </p:txBody>
        </p:sp>
        <p:sp>
          <p:nvSpPr>
            <p:cNvPr id="13" name="Textfeld 12"/>
            <p:cNvSpPr txBox="1"/>
            <p:nvPr/>
          </p:nvSpPr>
          <p:spPr>
            <a:xfrm>
              <a:off x="1031839" y="4922004"/>
              <a:ext cx="178606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r-TR" sz="1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Trafikten</a:t>
              </a:r>
            </a:p>
            <a:p>
              <a:r>
                <a:rPr lang="tr-TR" sz="1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kaynaklanan gürültü</a:t>
              </a:r>
            </a:p>
          </p:txBody>
        </p:sp>
        <p:sp>
          <p:nvSpPr>
            <p:cNvPr id="14" name="Textfeld 13"/>
            <p:cNvSpPr txBox="1"/>
            <p:nvPr/>
          </p:nvSpPr>
          <p:spPr>
            <a:xfrm>
              <a:off x="5737626" y="5942109"/>
              <a:ext cx="214674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r-TR" sz="9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Kaynak: UBA Umweltbundesamt 2015</a:t>
              </a:r>
              <a:endParaRPr lang="de-DE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Textfeld 15"/>
            <p:cNvSpPr txBox="1"/>
            <p:nvPr/>
          </p:nvSpPr>
          <p:spPr>
            <a:xfrm>
              <a:off x="5108381" y="5857527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r-TR" sz="1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[ % ]</a:t>
              </a:r>
            </a:p>
          </p:txBody>
        </p:sp>
      </p:grpSp>
      <p:cxnSp>
        <p:nvCxnSpPr>
          <p:cNvPr id="18" name="Gerader Verbinder 17"/>
          <p:cNvCxnSpPr/>
          <p:nvPr/>
        </p:nvCxnSpPr>
        <p:spPr>
          <a:xfrm>
            <a:off x="107504" y="6525344"/>
            <a:ext cx="8928000" cy="0"/>
          </a:xfrm>
          <a:prstGeom prst="line">
            <a:avLst/>
          </a:prstGeom>
          <a:ln w="9525">
            <a:solidFill>
              <a:schemeClr val="tx1"/>
            </a:solidFill>
          </a:ln>
          <a:effectLst>
            <a:outerShdw blurRad="40000" dist="20000" dir="5400000" rotWithShape="0">
              <a:schemeClr val="bg1">
                <a:alpha val="38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0" name="Grafik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818" y="188640"/>
            <a:ext cx="1006822" cy="308727"/>
          </a:xfrm>
          <a:prstGeom prst="rect">
            <a:avLst/>
          </a:prstGeom>
        </p:spPr>
      </p:pic>
      <p:pic>
        <p:nvPicPr>
          <p:cNvPr id="21" name="Grafik 2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85" t="1575" r="18165" b="23378"/>
          <a:stretch/>
        </p:blipFill>
        <p:spPr>
          <a:xfrm>
            <a:off x="7812360" y="13181"/>
            <a:ext cx="1044437" cy="659644"/>
          </a:xfrm>
          <a:prstGeom prst="rect">
            <a:avLst/>
          </a:prstGeom>
        </p:spPr>
      </p:pic>
      <p:sp>
        <p:nvSpPr>
          <p:cNvPr id="22" name="Textfeld 21"/>
          <p:cNvSpPr txBox="1"/>
          <p:nvPr/>
        </p:nvSpPr>
        <p:spPr>
          <a:xfrm>
            <a:off x="3380744" y="142948"/>
            <a:ext cx="23825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Almanya örneği</a:t>
            </a:r>
            <a:endParaRPr lang="de-DE" sz="2000" b="1" dirty="0" smtClean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feld 16"/>
          <p:cNvSpPr txBox="1"/>
          <p:nvPr/>
        </p:nvSpPr>
        <p:spPr>
          <a:xfrm>
            <a:off x="185502" y="6536377"/>
            <a:ext cx="89434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Almanya örneği							</a:t>
            </a:r>
            <a:r>
              <a:rPr lang="de-DE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r>
              <a:rPr lang="tr-T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8								Abidin Uygun</a:t>
            </a:r>
            <a:endParaRPr lang="de-DE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3797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pieren 2"/>
          <p:cNvGrpSpPr/>
          <p:nvPr/>
        </p:nvGrpSpPr>
        <p:grpSpPr>
          <a:xfrm>
            <a:off x="504756" y="1409001"/>
            <a:ext cx="7926352" cy="4612287"/>
            <a:chOff x="504756" y="1124744"/>
            <a:chExt cx="7926352" cy="4612287"/>
          </a:xfrm>
        </p:grpSpPr>
        <p:grpSp>
          <p:nvGrpSpPr>
            <p:cNvPr id="22" name="Gruppieren 21"/>
            <p:cNvGrpSpPr/>
            <p:nvPr/>
          </p:nvGrpSpPr>
          <p:grpSpPr>
            <a:xfrm>
              <a:off x="504756" y="1124744"/>
              <a:ext cx="7451620" cy="4381455"/>
              <a:chOff x="504756" y="1124744"/>
              <a:chExt cx="7451620" cy="4381455"/>
            </a:xfrm>
          </p:grpSpPr>
          <p:pic>
            <p:nvPicPr>
              <p:cNvPr id="2" name="Grafik 1"/>
              <p:cNvPicPr>
                <a:picLocks noChangeAspect="1"/>
              </p:cNvPicPr>
              <p:nvPr/>
            </p:nvPicPr>
            <p:blipFill rotWithShape="1">
              <a:blip r:embed="rId2"/>
              <a:srcRect l="17099" t="18720" r="38351" b="17921"/>
              <a:stretch/>
            </p:blipFill>
            <p:spPr>
              <a:xfrm>
                <a:off x="1835696" y="1340768"/>
                <a:ext cx="4457192" cy="3961948"/>
              </a:xfrm>
              <a:prstGeom prst="rect">
                <a:avLst/>
              </a:prstGeom>
            </p:spPr>
          </p:pic>
          <p:sp>
            <p:nvSpPr>
              <p:cNvPr id="10" name="Textfeld 9"/>
              <p:cNvSpPr txBox="1"/>
              <p:nvPr/>
            </p:nvSpPr>
            <p:spPr>
              <a:xfrm>
                <a:off x="504756" y="2386335"/>
                <a:ext cx="99097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sz="14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Dışarıdaki</a:t>
                </a:r>
              </a:p>
              <a:p>
                <a:r>
                  <a:rPr lang="tr-TR" sz="14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Gürültü</a:t>
                </a:r>
                <a:endParaRPr lang="de-DE" sz="1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Textfeld 10"/>
              <p:cNvSpPr txBox="1"/>
              <p:nvPr/>
            </p:nvSpPr>
            <p:spPr>
              <a:xfrm>
                <a:off x="504756" y="3068960"/>
                <a:ext cx="140294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sz="12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Hava doğuşlu ses</a:t>
                </a:r>
                <a:endParaRPr lang="de-DE" sz="1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" name="Textfeld 11"/>
              <p:cNvSpPr txBox="1"/>
              <p:nvPr/>
            </p:nvSpPr>
            <p:spPr>
              <a:xfrm>
                <a:off x="6156176" y="3152001"/>
                <a:ext cx="140294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sz="12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Hava doğuşlu ses</a:t>
                </a:r>
                <a:endParaRPr lang="de-DE" sz="1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Textfeld 12"/>
              <p:cNvSpPr txBox="1"/>
              <p:nvPr/>
            </p:nvSpPr>
            <p:spPr>
              <a:xfrm>
                <a:off x="3241060" y="5229200"/>
                <a:ext cx="140294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sz="12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Hava doğuşlu ses</a:t>
                </a:r>
                <a:endParaRPr lang="de-DE" sz="1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" name="Textfeld 13"/>
              <p:cNvSpPr txBox="1"/>
              <p:nvPr/>
            </p:nvSpPr>
            <p:spPr>
              <a:xfrm>
                <a:off x="3562296" y="3121223"/>
                <a:ext cx="721672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sz="14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Mekân</a:t>
                </a:r>
                <a:endParaRPr lang="de-DE" sz="1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Textfeld 14"/>
              <p:cNvSpPr txBox="1"/>
              <p:nvPr/>
            </p:nvSpPr>
            <p:spPr>
              <a:xfrm>
                <a:off x="3275856" y="1321023"/>
                <a:ext cx="131959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sz="12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Katı doğuşlu ses</a:t>
                </a:r>
                <a:endParaRPr lang="de-DE" sz="1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" name="Textfeld 15"/>
              <p:cNvSpPr txBox="1"/>
              <p:nvPr/>
            </p:nvSpPr>
            <p:spPr>
              <a:xfrm>
                <a:off x="5203699" y="1124744"/>
                <a:ext cx="275267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sz="1200" dirty="0" smtClean="0">
                    <a:solidFill>
                      <a:srgbClr val="00B05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Sıhhi tesisatlar</a:t>
                </a:r>
              </a:p>
              <a:p>
                <a:r>
                  <a:rPr lang="tr-TR" sz="1200" dirty="0">
                    <a:solidFill>
                      <a:srgbClr val="00B05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</a:t>
                </a:r>
                <a:r>
                  <a:rPr lang="tr-TR" sz="1200" dirty="0" smtClean="0">
                    <a:solidFill>
                      <a:srgbClr val="00B05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u boruları, havalandırma boruları vs.</a:t>
                </a:r>
                <a:endParaRPr lang="de-DE" sz="1200" dirty="0">
                  <a:solidFill>
                    <a:srgbClr val="00B05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Textfeld 16"/>
              <p:cNvSpPr txBox="1"/>
              <p:nvPr/>
            </p:nvSpPr>
            <p:spPr>
              <a:xfrm>
                <a:off x="2700770" y="2431921"/>
                <a:ext cx="971741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sz="1000" b="1" dirty="0" smtClean="0">
                    <a:solidFill>
                      <a:srgbClr val="003FBC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Çapraz geçiş</a:t>
                </a:r>
                <a:endParaRPr lang="de-DE" sz="1000" b="1" dirty="0">
                  <a:solidFill>
                    <a:srgbClr val="003FBC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" name="Textfeld 17"/>
              <p:cNvSpPr txBox="1"/>
              <p:nvPr/>
            </p:nvSpPr>
            <p:spPr>
              <a:xfrm>
                <a:off x="2700770" y="3872081"/>
                <a:ext cx="971741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sz="1000" b="1" dirty="0" smtClean="0">
                    <a:solidFill>
                      <a:srgbClr val="003FBC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Çapraz geçiş</a:t>
                </a:r>
                <a:endParaRPr lang="de-DE" sz="1000" b="1" dirty="0">
                  <a:solidFill>
                    <a:srgbClr val="003FBC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Textfeld 18"/>
              <p:cNvSpPr txBox="1"/>
              <p:nvPr/>
            </p:nvSpPr>
            <p:spPr>
              <a:xfrm>
                <a:off x="3752036" y="2647945"/>
                <a:ext cx="1107996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sz="900" b="1" dirty="0" smtClean="0">
                    <a:solidFill>
                      <a:srgbClr val="7030A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Katı doğuşlu ses</a:t>
                </a:r>
                <a:endParaRPr lang="de-DE" sz="900" b="1" dirty="0">
                  <a:solidFill>
                    <a:srgbClr val="7030A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" name="Textfeld 19"/>
              <p:cNvSpPr txBox="1"/>
              <p:nvPr/>
            </p:nvSpPr>
            <p:spPr>
              <a:xfrm>
                <a:off x="3752036" y="3645024"/>
                <a:ext cx="1107996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sz="900" b="1" dirty="0" smtClean="0">
                    <a:solidFill>
                      <a:srgbClr val="7030A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Katı doğuşlu ses</a:t>
                </a:r>
                <a:endParaRPr lang="de-DE" sz="900" b="1" dirty="0">
                  <a:solidFill>
                    <a:srgbClr val="7030A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3" name="Textfeld 22"/>
            <p:cNvSpPr txBox="1"/>
            <p:nvPr/>
          </p:nvSpPr>
          <p:spPr>
            <a:xfrm>
              <a:off x="7092280" y="5506199"/>
              <a:ext cx="1338828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r-TR" sz="9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Kaynak: ift Rosenheim</a:t>
              </a:r>
              <a:endParaRPr lang="de-DE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24" name="Gerader Verbinder 23"/>
          <p:cNvCxnSpPr/>
          <p:nvPr/>
        </p:nvCxnSpPr>
        <p:spPr>
          <a:xfrm>
            <a:off x="107504" y="6525344"/>
            <a:ext cx="8928000" cy="0"/>
          </a:xfrm>
          <a:prstGeom prst="line">
            <a:avLst/>
          </a:prstGeom>
          <a:ln w="9525">
            <a:solidFill>
              <a:schemeClr val="tx1"/>
            </a:solidFill>
          </a:ln>
          <a:effectLst>
            <a:outerShdw blurRad="40000" dist="20000" dir="5400000" rotWithShape="0">
              <a:schemeClr val="bg1">
                <a:alpha val="38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feld 20"/>
          <p:cNvSpPr txBox="1"/>
          <p:nvPr/>
        </p:nvSpPr>
        <p:spPr>
          <a:xfrm>
            <a:off x="324818" y="738016"/>
            <a:ext cx="49295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>
                <a:latin typeface="Arial" panose="020B0604020202020204" pitchFamily="34" charset="0"/>
                <a:cs typeface="Arial" panose="020B0604020202020204" pitchFamily="34" charset="0"/>
              </a:rPr>
              <a:t>Kapalı mekânlarda ses veya gürültü olgusu</a:t>
            </a:r>
            <a:endParaRPr lang="de-DE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7" name="Grafik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818" y="188640"/>
            <a:ext cx="1006822" cy="308727"/>
          </a:xfrm>
          <a:prstGeom prst="rect">
            <a:avLst/>
          </a:prstGeom>
        </p:spPr>
      </p:pic>
      <p:pic>
        <p:nvPicPr>
          <p:cNvPr id="28" name="Grafik 2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85" t="1575" r="18165" b="23378"/>
          <a:stretch/>
        </p:blipFill>
        <p:spPr>
          <a:xfrm>
            <a:off x="7812360" y="13181"/>
            <a:ext cx="1044437" cy="659644"/>
          </a:xfrm>
          <a:prstGeom prst="rect">
            <a:avLst/>
          </a:prstGeom>
        </p:spPr>
      </p:pic>
      <p:sp>
        <p:nvSpPr>
          <p:cNvPr id="29" name="Textfeld 28"/>
          <p:cNvSpPr txBox="1"/>
          <p:nvPr/>
        </p:nvSpPr>
        <p:spPr>
          <a:xfrm>
            <a:off x="3380744" y="142948"/>
            <a:ext cx="23825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Almanya örneği</a:t>
            </a:r>
            <a:endParaRPr lang="de-DE" sz="2000" b="1" dirty="0" smtClean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feld 24"/>
          <p:cNvSpPr txBox="1"/>
          <p:nvPr/>
        </p:nvSpPr>
        <p:spPr>
          <a:xfrm>
            <a:off x="185502" y="6536377"/>
            <a:ext cx="89434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Almanya örneği							</a:t>
            </a:r>
            <a:r>
              <a:rPr lang="de-DE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r>
              <a:rPr lang="tr-T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9								Abidin Uygun</a:t>
            </a:r>
            <a:endParaRPr lang="de-DE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2009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818" y="188640"/>
            <a:ext cx="1006822" cy="308727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85" t="1575" r="18165" b="23378"/>
          <a:stretch/>
        </p:blipFill>
        <p:spPr>
          <a:xfrm>
            <a:off x="7812360" y="13181"/>
            <a:ext cx="1044437" cy="659644"/>
          </a:xfrm>
          <a:prstGeom prst="rect">
            <a:avLst/>
          </a:prstGeom>
        </p:spPr>
      </p:pic>
      <p:sp>
        <p:nvSpPr>
          <p:cNvPr id="9" name="Textfeld 8"/>
          <p:cNvSpPr txBox="1"/>
          <p:nvPr/>
        </p:nvSpPr>
        <p:spPr>
          <a:xfrm>
            <a:off x="324818" y="738016"/>
            <a:ext cx="48526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>
                <a:latin typeface="Arial" panose="020B0604020202020204" pitchFamily="34" charset="0"/>
                <a:cs typeface="Arial" panose="020B0604020202020204" pitchFamily="34" charset="0"/>
              </a:rPr>
              <a:t>Ses yalıtımındaki normlar ve yönetmelikler</a:t>
            </a:r>
            <a:endParaRPr lang="de-DE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1" name="Gerader Verbinder 10"/>
          <p:cNvCxnSpPr/>
          <p:nvPr/>
        </p:nvCxnSpPr>
        <p:spPr>
          <a:xfrm>
            <a:off x="107504" y="6525344"/>
            <a:ext cx="8928000" cy="0"/>
          </a:xfrm>
          <a:prstGeom prst="line">
            <a:avLst/>
          </a:prstGeom>
          <a:ln w="9525">
            <a:solidFill>
              <a:schemeClr val="tx1"/>
            </a:solidFill>
          </a:ln>
          <a:effectLst>
            <a:outerShdw blurRad="40000" dist="20000" dir="5400000" rotWithShape="0">
              <a:schemeClr val="bg1">
                <a:alpha val="38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feld 9"/>
          <p:cNvSpPr txBox="1"/>
          <p:nvPr/>
        </p:nvSpPr>
        <p:spPr>
          <a:xfrm>
            <a:off x="185502" y="6536377"/>
            <a:ext cx="89434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Almanya örneği							</a:t>
            </a:r>
            <a:r>
              <a:rPr lang="de-DE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   1</a:t>
            </a:r>
            <a:r>
              <a:rPr lang="tr-T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0								Abidin Uygun</a:t>
            </a:r>
            <a:endParaRPr lang="de-DE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feld 12"/>
          <p:cNvSpPr txBox="1"/>
          <p:nvPr/>
        </p:nvSpPr>
        <p:spPr>
          <a:xfrm>
            <a:off x="3380744" y="142948"/>
            <a:ext cx="23825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Almanya örneği</a:t>
            </a:r>
            <a:endParaRPr lang="de-DE" sz="2000" b="1" dirty="0" smtClean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feld 14"/>
          <p:cNvSpPr txBox="1"/>
          <p:nvPr/>
        </p:nvSpPr>
        <p:spPr>
          <a:xfrm>
            <a:off x="376881" y="4667376"/>
            <a:ext cx="79944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DİN SPEC 91314 </a:t>
            </a:r>
            <a:r>
              <a:rPr lang="tr-TR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Bina inşaatında sesten korunma </a:t>
            </a:r>
            <a:r>
              <a:rPr lang="tr-TR" sz="2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- 2013 geri çekildi</a:t>
            </a:r>
          </a:p>
          <a:p>
            <a:r>
              <a:rPr lang="tr-TR" sz="2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Konut yapımında arttırılmış sesten korunma için kriterler</a:t>
            </a:r>
            <a:endParaRPr lang="de-DE" sz="20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feld 16"/>
          <p:cNvSpPr txBox="1"/>
          <p:nvPr/>
        </p:nvSpPr>
        <p:spPr>
          <a:xfrm>
            <a:off x="376881" y="1589949"/>
            <a:ext cx="6167073" cy="707886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DİN 4109</a:t>
            </a:r>
            <a:r>
              <a:rPr lang="de-DE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Bina inşaatında sesten korunma - 2016</a:t>
            </a:r>
            <a:r>
              <a:rPr lang="de-DE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-07</a:t>
            </a:r>
            <a:endParaRPr lang="tr-TR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Yapısal sesten korunmada asgari kriterler</a:t>
            </a: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feld 11"/>
          <p:cNvSpPr txBox="1"/>
          <p:nvPr/>
        </p:nvSpPr>
        <p:spPr>
          <a:xfrm>
            <a:off x="376881" y="3641567"/>
            <a:ext cx="75200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VDİ 4100</a:t>
            </a:r>
            <a:r>
              <a:rPr lang="de-DE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Bina inşaatında sesten korunma - Konutlar - 2012</a:t>
            </a:r>
            <a:r>
              <a:rPr lang="de-DE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de-DE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endParaRPr lang="tr-TR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Arttırılmış sesten korunma için değerlendirmeler ve öneriler</a:t>
            </a: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feld 13"/>
          <p:cNvSpPr txBox="1"/>
          <p:nvPr/>
        </p:nvSpPr>
        <p:spPr>
          <a:xfrm>
            <a:off x="376881" y="5693186"/>
            <a:ext cx="40800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DEGA Sesten Korunma Belgesi</a:t>
            </a:r>
            <a:endParaRPr lang="de-DE" sz="20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feld 15"/>
          <p:cNvSpPr txBox="1"/>
          <p:nvPr/>
        </p:nvSpPr>
        <p:spPr>
          <a:xfrm>
            <a:off x="376881" y="2615758"/>
            <a:ext cx="469712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DİN 4109</a:t>
            </a:r>
            <a:r>
              <a:rPr lang="de-DE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1989 </a:t>
            </a:r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Ek belge 2</a:t>
            </a:r>
          </a:p>
          <a:p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Arttırılmış sesten korunma için öneriler</a:t>
            </a:r>
          </a:p>
        </p:txBody>
      </p:sp>
    </p:spTree>
    <p:extLst>
      <p:ext uri="{BB962C8B-B14F-4D97-AF65-F5344CB8AC3E}">
        <p14:creationId xmlns:p14="http://schemas.microsoft.com/office/powerpoint/2010/main" val="3273517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pieren 2"/>
          <p:cNvGrpSpPr/>
          <p:nvPr/>
        </p:nvGrpSpPr>
        <p:grpSpPr>
          <a:xfrm>
            <a:off x="467544" y="1268760"/>
            <a:ext cx="7272808" cy="5009946"/>
            <a:chOff x="755576" y="1474116"/>
            <a:chExt cx="7272808" cy="5009946"/>
          </a:xfrm>
        </p:grpSpPr>
        <p:pic>
          <p:nvPicPr>
            <p:cNvPr id="2" name="Grafik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5576" y="1474116"/>
              <a:ext cx="7164288" cy="4767950"/>
            </a:xfrm>
            <a:prstGeom prst="rect">
              <a:avLst/>
            </a:prstGeom>
          </p:spPr>
        </p:pic>
        <p:sp>
          <p:nvSpPr>
            <p:cNvPr id="14" name="Textfeld 13"/>
            <p:cNvSpPr txBox="1"/>
            <p:nvPr/>
          </p:nvSpPr>
          <p:spPr>
            <a:xfrm>
              <a:off x="6522844" y="6253230"/>
              <a:ext cx="1505540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r-TR" sz="9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Kaynak: Kurz und Fischer</a:t>
              </a:r>
              <a:endParaRPr lang="de-DE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Textfeld 14"/>
            <p:cNvSpPr txBox="1"/>
            <p:nvPr/>
          </p:nvSpPr>
          <p:spPr>
            <a:xfrm>
              <a:off x="2051720" y="1651077"/>
              <a:ext cx="20922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r-TR" sz="14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2016 baskısı 394 sayfa</a:t>
              </a:r>
              <a:endParaRPr lang="de-DE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Textfeld 15"/>
            <p:cNvSpPr txBox="1"/>
            <p:nvPr/>
          </p:nvSpPr>
          <p:spPr>
            <a:xfrm>
              <a:off x="3995936" y="2113137"/>
              <a:ext cx="199285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r-TR" sz="14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1989 baskısı 90 sayfa</a:t>
              </a:r>
              <a:endParaRPr lang="de-DE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Textfeld 16"/>
            <p:cNvSpPr txBox="1"/>
            <p:nvPr/>
          </p:nvSpPr>
          <p:spPr>
            <a:xfrm>
              <a:off x="5819507" y="2550303"/>
              <a:ext cx="199285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r-TR" sz="14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1962 baskısı 36 sayfa</a:t>
              </a:r>
              <a:endParaRPr lang="de-DE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19" name="Gerader Verbinder 18"/>
          <p:cNvCxnSpPr/>
          <p:nvPr/>
        </p:nvCxnSpPr>
        <p:spPr>
          <a:xfrm>
            <a:off x="107504" y="6525344"/>
            <a:ext cx="8928000" cy="0"/>
          </a:xfrm>
          <a:prstGeom prst="line">
            <a:avLst/>
          </a:prstGeom>
          <a:ln w="9525">
            <a:solidFill>
              <a:schemeClr val="tx1"/>
            </a:solidFill>
          </a:ln>
          <a:effectLst>
            <a:outerShdw blurRad="40000" dist="20000" dir="5400000" rotWithShape="0">
              <a:schemeClr val="bg1">
                <a:alpha val="38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feld 17"/>
          <p:cNvSpPr txBox="1"/>
          <p:nvPr/>
        </p:nvSpPr>
        <p:spPr>
          <a:xfrm>
            <a:off x="185502" y="6536377"/>
            <a:ext cx="89434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Almanya örneği							</a:t>
            </a:r>
            <a:r>
              <a:rPr lang="de-DE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   1</a:t>
            </a:r>
            <a:r>
              <a:rPr lang="tr-TR" sz="12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tr-T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								Abidin Uygun</a:t>
            </a:r>
            <a:endParaRPr lang="de-DE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Grafik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818" y="188640"/>
            <a:ext cx="1006822" cy="308727"/>
          </a:xfrm>
          <a:prstGeom prst="rect">
            <a:avLst/>
          </a:prstGeom>
        </p:spPr>
      </p:pic>
      <p:pic>
        <p:nvPicPr>
          <p:cNvPr id="22" name="Grafik 2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85" t="1575" r="18165" b="23378"/>
          <a:stretch/>
        </p:blipFill>
        <p:spPr>
          <a:xfrm>
            <a:off x="7812360" y="13181"/>
            <a:ext cx="1044437" cy="659644"/>
          </a:xfrm>
          <a:prstGeom prst="rect">
            <a:avLst/>
          </a:prstGeom>
        </p:spPr>
      </p:pic>
      <p:sp>
        <p:nvSpPr>
          <p:cNvPr id="23" name="Textfeld 22"/>
          <p:cNvSpPr txBox="1"/>
          <p:nvPr/>
        </p:nvSpPr>
        <p:spPr>
          <a:xfrm>
            <a:off x="3380744" y="142948"/>
            <a:ext cx="23825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Almanya örneği</a:t>
            </a:r>
            <a:endParaRPr lang="de-DE" sz="2000" b="1" dirty="0" smtClean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feld 19"/>
          <p:cNvSpPr txBox="1"/>
          <p:nvPr/>
        </p:nvSpPr>
        <p:spPr>
          <a:xfrm>
            <a:off x="324818" y="738016"/>
            <a:ext cx="5459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>
                <a:latin typeface="Arial" panose="020B0604020202020204" pitchFamily="34" charset="0"/>
                <a:cs typeface="Arial" panose="020B0604020202020204" pitchFamily="34" charset="0"/>
              </a:rPr>
              <a:t>DİN 4109 – Almanya’da ses yalıtımının tarihcesi</a:t>
            </a:r>
            <a:endParaRPr lang="de-DE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2714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uppieren 10"/>
          <p:cNvGrpSpPr/>
          <p:nvPr/>
        </p:nvGrpSpPr>
        <p:grpSpPr>
          <a:xfrm>
            <a:off x="395536" y="1412776"/>
            <a:ext cx="7311668" cy="4473788"/>
            <a:chOff x="395537" y="1628800"/>
            <a:chExt cx="7311668" cy="4473788"/>
          </a:xfrm>
        </p:grpSpPr>
        <p:pic>
          <p:nvPicPr>
            <p:cNvPr id="7" name="Grafik 6"/>
            <p:cNvPicPr>
              <a:picLocks noChangeAspect="1"/>
            </p:cNvPicPr>
            <p:nvPr/>
          </p:nvPicPr>
          <p:blipFill rotWithShape="1">
            <a:blip r:embed="rId2"/>
            <a:srcRect l="49611" t="34200" r="8652" b="21701"/>
            <a:stretch/>
          </p:blipFill>
          <p:spPr>
            <a:xfrm>
              <a:off x="1043608" y="1628800"/>
              <a:ext cx="6663597" cy="3960440"/>
            </a:xfrm>
            <a:prstGeom prst="rect">
              <a:avLst/>
            </a:prstGeom>
          </p:spPr>
        </p:pic>
        <p:sp>
          <p:nvSpPr>
            <p:cNvPr id="9" name="Textfeld 8"/>
            <p:cNvSpPr txBox="1"/>
            <p:nvPr/>
          </p:nvSpPr>
          <p:spPr>
            <a:xfrm>
              <a:off x="4177214" y="5733256"/>
              <a:ext cx="4667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r-TR" dirty="0" smtClean="0">
                  <a:latin typeface="Arial" panose="020B0604020202020204" pitchFamily="34" charset="0"/>
                  <a:cs typeface="Arial" panose="020B0604020202020204" pitchFamily="34" charset="0"/>
                </a:rPr>
                <a:t>Yıl</a:t>
              </a:r>
              <a:endParaRPr lang="de-DE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Textfeld 9"/>
            <p:cNvSpPr txBox="1"/>
            <p:nvPr/>
          </p:nvSpPr>
          <p:spPr>
            <a:xfrm rot="10800000">
              <a:off x="395537" y="2256397"/>
              <a:ext cx="461665" cy="2806217"/>
            </a:xfrm>
            <a:prstGeom prst="rect">
              <a:avLst/>
            </a:prstGeom>
            <a:noFill/>
          </p:spPr>
          <p:txBody>
            <a:bodyPr vert="vert" wrap="none" rtlCol="0">
              <a:spAutoFit/>
            </a:bodyPr>
            <a:lstStyle/>
            <a:p>
              <a:r>
                <a:rPr lang="tr-TR" dirty="0" smtClean="0">
                  <a:latin typeface="Arial" panose="020B0604020202020204" pitchFamily="34" charset="0"/>
                  <a:cs typeface="Arial" panose="020B0604020202020204" pitchFamily="34" charset="0"/>
                </a:rPr>
                <a:t>Ses yalıtım değeri R’</a:t>
              </a:r>
              <a:r>
                <a:rPr lang="tr-TR" baseline="-25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w</a:t>
              </a:r>
              <a:r>
                <a:rPr lang="tr-TR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[dB]</a:t>
              </a:r>
              <a:endParaRPr lang="de-DE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15" name="Gerader Verbinder 14"/>
          <p:cNvCxnSpPr/>
          <p:nvPr/>
        </p:nvCxnSpPr>
        <p:spPr>
          <a:xfrm>
            <a:off x="107504" y="6525344"/>
            <a:ext cx="8928000" cy="0"/>
          </a:xfrm>
          <a:prstGeom prst="line">
            <a:avLst/>
          </a:prstGeom>
          <a:ln w="9525">
            <a:solidFill>
              <a:schemeClr val="tx1"/>
            </a:solidFill>
          </a:ln>
          <a:effectLst>
            <a:outerShdw blurRad="40000" dist="20000" dir="5400000" rotWithShape="0">
              <a:schemeClr val="bg1">
                <a:alpha val="38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feld 13"/>
          <p:cNvSpPr txBox="1"/>
          <p:nvPr/>
        </p:nvSpPr>
        <p:spPr>
          <a:xfrm>
            <a:off x="185502" y="6536377"/>
            <a:ext cx="89434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Almanya örneği							</a:t>
            </a:r>
            <a:r>
              <a:rPr lang="de-DE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   1</a:t>
            </a:r>
            <a:r>
              <a:rPr lang="tr-T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2								Abidin Uygun</a:t>
            </a:r>
            <a:endParaRPr lang="de-DE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Grafik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818" y="188640"/>
            <a:ext cx="1006822" cy="308727"/>
          </a:xfrm>
          <a:prstGeom prst="rect">
            <a:avLst/>
          </a:prstGeom>
        </p:spPr>
      </p:pic>
      <p:pic>
        <p:nvPicPr>
          <p:cNvPr id="18" name="Grafik 1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85" t="1575" r="18165" b="23378"/>
          <a:stretch/>
        </p:blipFill>
        <p:spPr>
          <a:xfrm>
            <a:off x="7812360" y="13181"/>
            <a:ext cx="1044437" cy="659644"/>
          </a:xfrm>
          <a:prstGeom prst="rect">
            <a:avLst/>
          </a:prstGeom>
        </p:spPr>
      </p:pic>
      <p:sp>
        <p:nvSpPr>
          <p:cNvPr id="19" name="Textfeld 18"/>
          <p:cNvSpPr txBox="1"/>
          <p:nvPr/>
        </p:nvSpPr>
        <p:spPr>
          <a:xfrm>
            <a:off x="3380744" y="142948"/>
            <a:ext cx="23825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Almanya örneği</a:t>
            </a:r>
            <a:endParaRPr lang="de-DE" sz="2000" b="1" dirty="0" smtClean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feld 11"/>
          <p:cNvSpPr txBox="1"/>
          <p:nvPr/>
        </p:nvSpPr>
        <p:spPr>
          <a:xfrm>
            <a:off x="324818" y="738016"/>
            <a:ext cx="5459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>
                <a:latin typeface="Arial" panose="020B0604020202020204" pitchFamily="34" charset="0"/>
                <a:cs typeface="Arial" panose="020B0604020202020204" pitchFamily="34" charset="0"/>
              </a:rPr>
              <a:t>DİN 4109 – Almanya’da ses yalıtımının tarihcesi</a:t>
            </a:r>
            <a:endParaRPr lang="de-DE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9367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Gerader Verbinder 10"/>
          <p:cNvCxnSpPr/>
          <p:nvPr/>
        </p:nvCxnSpPr>
        <p:spPr>
          <a:xfrm>
            <a:off x="107504" y="6525344"/>
            <a:ext cx="8928000" cy="0"/>
          </a:xfrm>
          <a:prstGeom prst="line">
            <a:avLst/>
          </a:prstGeom>
          <a:ln w="9525">
            <a:solidFill>
              <a:schemeClr val="tx1"/>
            </a:solidFill>
          </a:ln>
          <a:effectLst>
            <a:outerShdw blurRad="40000" dist="20000" dir="5400000" rotWithShape="0">
              <a:schemeClr val="bg1">
                <a:alpha val="38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feld 9"/>
          <p:cNvSpPr txBox="1"/>
          <p:nvPr/>
        </p:nvSpPr>
        <p:spPr>
          <a:xfrm>
            <a:off x="185502" y="6536377"/>
            <a:ext cx="89434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Almanya örneği							</a:t>
            </a:r>
            <a:r>
              <a:rPr lang="de-DE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   1</a:t>
            </a:r>
            <a:r>
              <a:rPr lang="tr-T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3								Abidin Uygun</a:t>
            </a:r>
            <a:endParaRPr lang="de-DE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Grafik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818" y="188640"/>
            <a:ext cx="1006822" cy="308727"/>
          </a:xfrm>
          <a:prstGeom prst="rect">
            <a:avLst/>
          </a:prstGeom>
        </p:spPr>
      </p:pic>
      <p:pic>
        <p:nvPicPr>
          <p:cNvPr id="14" name="Grafik 1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85" t="1575" r="18165" b="23378"/>
          <a:stretch/>
        </p:blipFill>
        <p:spPr>
          <a:xfrm>
            <a:off x="7812360" y="13181"/>
            <a:ext cx="1044437" cy="659644"/>
          </a:xfrm>
          <a:prstGeom prst="rect">
            <a:avLst/>
          </a:prstGeom>
        </p:spPr>
      </p:pic>
      <p:sp>
        <p:nvSpPr>
          <p:cNvPr id="15" name="Textfeld 14"/>
          <p:cNvSpPr txBox="1"/>
          <p:nvPr/>
        </p:nvSpPr>
        <p:spPr>
          <a:xfrm>
            <a:off x="3380744" y="142948"/>
            <a:ext cx="23825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Almanya örneği</a:t>
            </a:r>
            <a:endParaRPr lang="de-DE" sz="2000" b="1" dirty="0" smtClean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Flussdiagramm: Prozess 1"/>
          <p:cNvSpPr/>
          <p:nvPr/>
        </p:nvSpPr>
        <p:spPr>
          <a:xfrm>
            <a:off x="431219" y="1484784"/>
            <a:ext cx="1806769" cy="720080"/>
          </a:xfrm>
          <a:prstGeom prst="flowChart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DİN 4109</a:t>
            </a:r>
            <a:endParaRPr lang="de-DE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Flussdiagramm: Prozess 11"/>
          <p:cNvSpPr/>
          <p:nvPr/>
        </p:nvSpPr>
        <p:spPr>
          <a:xfrm>
            <a:off x="453343" y="2647260"/>
            <a:ext cx="1806769" cy="720080"/>
          </a:xfrm>
          <a:prstGeom prst="flowChart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Bölüm 1</a:t>
            </a:r>
            <a:endParaRPr lang="de-DE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Flussdiagramm: Prozess 15"/>
          <p:cNvSpPr/>
          <p:nvPr/>
        </p:nvSpPr>
        <p:spPr>
          <a:xfrm>
            <a:off x="2616127" y="2647260"/>
            <a:ext cx="1806769" cy="720080"/>
          </a:xfrm>
          <a:prstGeom prst="flowChart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smtClean="0">
                <a:latin typeface="Arial" panose="020B0604020202020204" pitchFamily="34" charset="0"/>
                <a:cs typeface="Arial" panose="020B0604020202020204" pitchFamily="34" charset="0"/>
              </a:rPr>
              <a:t>Bölüm 2</a:t>
            </a:r>
            <a:endParaRPr lang="de-DE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Flussdiagramm: Prozess 16"/>
          <p:cNvSpPr/>
          <p:nvPr/>
        </p:nvSpPr>
        <p:spPr>
          <a:xfrm>
            <a:off x="4778911" y="2647260"/>
            <a:ext cx="1806769" cy="720080"/>
          </a:xfrm>
          <a:prstGeom prst="flowChart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Bölüm 3</a:t>
            </a:r>
            <a:endParaRPr lang="de-DE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Flussdiagramm: Prozess 17"/>
          <p:cNvSpPr/>
          <p:nvPr/>
        </p:nvSpPr>
        <p:spPr>
          <a:xfrm>
            <a:off x="6941695" y="2647260"/>
            <a:ext cx="1806769" cy="720080"/>
          </a:xfrm>
          <a:prstGeom prst="flowChart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Bölüm 4</a:t>
            </a:r>
            <a:endParaRPr lang="de-DE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Flussdiagramm: Prozess 18"/>
          <p:cNvSpPr/>
          <p:nvPr/>
        </p:nvSpPr>
        <p:spPr>
          <a:xfrm>
            <a:off x="493948" y="3758117"/>
            <a:ext cx="1806769" cy="720080"/>
          </a:xfrm>
          <a:prstGeom prst="flowChartProcess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Veriler</a:t>
            </a:r>
            <a:endParaRPr lang="de-DE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Flussdiagramm: Prozess 19"/>
          <p:cNvSpPr/>
          <p:nvPr/>
        </p:nvSpPr>
        <p:spPr>
          <a:xfrm>
            <a:off x="2656402" y="3758117"/>
            <a:ext cx="1806769" cy="1381206"/>
          </a:xfrm>
          <a:prstGeom prst="flowChartProcess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Verilerin hesaplanarak kontrol edildiği</a:t>
            </a:r>
          </a:p>
          <a:p>
            <a:pPr algn="ctr"/>
            <a:r>
              <a:rPr lang="tr-TR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kanıtlar</a:t>
            </a:r>
            <a:endParaRPr lang="de-DE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Flussdiagramm: Prozess 20"/>
          <p:cNvSpPr/>
          <p:nvPr/>
        </p:nvSpPr>
        <p:spPr>
          <a:xfrm>
            <a:off x="4812521" y="3758117"/>
            <a:ext cx="1806769" cy="1381206"/>
          </a:xfrm>
          <a:prstGeom prst="flowChartProcess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Yapı elemanları kataloğu</a:t>
            </a:r>
          </a:p>
          <a:p>
            <a:pPr algn="ctr"/>
            <a:endParaRPr lang="tr-TR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tr-TR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Hesaplamalar için giriş verileri</a:t>
            </a:r>
            <a:endParaRPr lang="de-DE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Flussdiagramm: Prozess 21"/>
          <p:cNvSpPr/>
          <p:nvPr/>
        </p:nvSpPr>
        <p:spPr>
          <a:xfrm>
            <a:off x="6941694" y="3758117"/>
            <a:ext cx="1806769" cy="1381206"/>
          </a:xfrm>
          <a:prstGeom prst="flowChartProcess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Yapı akustiği ölçümleri</a:t>
            </a:r>
          </a:p>
          <a:p>
            <a:pPr algn="ctr"/>
            <a:endParaRPr lang="tr-TR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tr-TR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Sahada / Laboratuarda</a:t>
            </a:r>
            <a:endParaRPr lang="de-DE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feld 22"/>
          <p:cNvSpPr txBox="1"/>
          <p:nvPr/>
        </p:nvSpPr>
        <p:spPr>
          <a:xfrm>
            <a:off x="324818" y="738016"/>
            <a:ext cx="27581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>
                <a:latin typeface="Arial" panose="020B0604020202020204" pitchFamily="34" charset="0"/>
                <a:cs typeface="Arial" panose="020B0604020202020204" pitchFamily="34" charset="0"/>
              </a:rPr>
              <a:t>DİN 4109 - Yapılanması</a:t>
            </a:r>
            <a:endParaRPr lang="de-DE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3562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818" y="188640"/>
            <a:ext cx="1006822" cy="308727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85" t="1575" r="18165" b="23378"/>
          <a:stretch/>
        </p:blipFill>
        <p:spPr>
          <a:xfrm>
            <a:off x="7812360" y="13181"/>
            <a:ext cx="1044437" cy="659644"/>
          </a:xfrm>
          <a:prstGeom prst="rect">
            <a:avLst/>
          </a:prstGeom>
        </p:spPr>
      </p:pic>
      <p:graphicFrame>
        <p:nvGraphicFramePr>
          <p:cNvPr id="2" name="Tabel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0263930"/>
              </p:ext>
            </p:extLst>
          </p:nvPr>
        </p:nvGraphicFramePr>
        <p:xfrm>
          <a:off x="395536" y="1183104"/>
          <a:ext cx="4680520" cy="5151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0254"/>
                <a:gridCol w="240026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sz="2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DİN</a:t>
                      </a:r>
                      <a:r>
                        <a:rPr lang="tr-TR" sz="22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4109</a:t>
                      </a:r>
                      <a:endParaRPr lang="de-DE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Değerlendirme</a:t>
                      </a:r>
                      <a:endParaRPr lang="de-DE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Hukuki</a:t>
                      </a:r>
                      <a:r>
                        <a:rPr lang="tr-TR" sz="1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önemi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Yapı hukukuna göre</a:t>
                      </a:r>
                      <a:r>
                        <a:rPr lang="tr-TR" sz="1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</a:t>
                      </a:r>
                      <a:r>
                        <a:rPr lang="tr-TR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sgari ses yalıtımını</a:t>
                      </a:r>
                    </a:p>
                    <a:p>
                      <a:pPr algn="ctr"/>
                      <a:r>
                        <a:rPr lang="tr-TR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garanti</a:t>
                      </a:r>
                      <a:r>
                        <a:rPr lang="tr-TR" sz="1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ediliyor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Bina türleri</a:t>
                      </a:r>
                      <a:endParaRPr lang="de-DE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Konutlar</a:t>
                      </a:r>
                    </a:p>
                    <a:p>
                      <a:pPr algn="ctr"/>
                      <a:r>
                        <a:rPr lang="tr-TR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Oteller</a:t>
                      </a:r>
                    </a:p>
                    <a:p>
                      <a:pPr algn="ctr"/>
                      <a:r>
                        <a:rPr lang="tr-TR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Hastaneler</a:t>
                      </a:r>
                    </a:p>
                    <a:p>
                      <a:pPr algn="ctr"/>
                      <a:r>
                        <a:rPr lang="tr-TR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Okullar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Dış cephe yapı</a:t>
                      </a:r>
                      <a:r>
                        <a:rPr lang="tr-TR" baseline="0" dirty="0" smtClean="0"/>
                        <a:t> elemanlarında</a:t>
                      </a:r>
                    </a:p>
                    <a:p>
                      <a:pPr algn="ctr"/>
                      <a:r>
                        <a:rPr lang="tr-TR" baseline="0" dirty="0" smtClean="0"/>
                        <a:t>ve</a:t>
                      </a:r>
                    </a:p>
                    <a:p>
                      <a:pPr algn="ctr"/>
                      <a:r>
                        <a:rPr lang="tr-TR" dirty="0" smtClean="0"/>
                        <a:t>Ayırıcı yapı</a:t>
                      </a:r>
                      <a:r>
                        <a:rPr lang="tr-TR" baseline="0" dirty="0" smtClean="0"/>
                        <a:t> elemanlarında</a:t>
                      </a:r>
                      <a:endParaRPr lang="de-D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Hava doğuşumlu ses yalıtımını düzenliyor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Tavan,</a:t>
                      </a:r>
                      <a:r>
                        <a:rPr lang="tr-TR" baseline="0" dirty="0" smtClean="0"/>
                        <a:t> Merdiven</a:t>
                      </a:r>
                      <a:endParaRPr lang="de-D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Katı</a:t>
                      </a:r>
                      <a:r>
                        <a:rPr lang="tr-TR" sz="1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doğuşumlu ses yalıtımını düzenliyor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Teknik</a:t>
                      </a:r>
                      <a:r>
                        <a:rPr lang="tr-TR" baseline="0" dirty="0" smtClean="0"/>
                        <a:t> üniteler</a:t>
                      </a:r>
                    </a:p>
                    <a:p>
                      <a:pPr algn="ctr"/>
                      <a:r>
                        <a:rPr lang="tr-TR" sz="1400" baseline="0" dirty="0" smtClean="0"/>
                        <a:t>Kazan dairesi, Asansör makine dairesi</a:t>
                      </a:r>
                      <a:endParaRPr lang="de-D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Ses düzeyi verilerini belirliyor</a:t>
                      </a:r>
                      <a:endParaRPr lang="de-DE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cxnSp>
        <p:nvCxnSpPr>
          <p:cNvPr id="11" name="Gerader Verbinder 10"/>
          <p:cNvCxnSpPr/>
          <p:nvPr/>
        </p:nvCxnSpPr>
        <p:spPr>
          <a:xfrm>
            <a:off x="107504" y="6525344"/>
            <a:ext cx="8928000" cy="0"/>
          </a:xfrm>
          <a:prstGeom prst="line">
            <a:avLst/>
          </a:prstGeom>
          <a:ln w="9525">
            <a:solidFill>
              <a:schemeClr val="tx1"/>
            </a:solidFill>
          </a:ln>
          <a:effectLst>
            <a:outerShdw blurRad="40000" dist="20000" dir="5400000" rotWithShape="0">
              <a:schemeClr val="bg1">
                <a:alpha val="38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feld 9"/>
          <p:cNvSpPr txBox="1"/>
          <p:nvPr/>
        </p:nvSpPr>
        <p:spPr>
          <a:xfrm>
            <a:off x="185502" y="6536377"/>
            <a:ext cx="89434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Almanya örneği							</a:t>
            </a:r>
            <a:r>
              <a:rPr lang="de-DE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   1</a:t>
            </a:r>
            <a:r>
              <a:rPr lang="tr-T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4								Abidin Uygun</a:t>
            </a:r>
            <a:endParaRPr lang="de-DE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feld 12"/>
          <p:cNvSpPr txBox="1"/>
          <p:nvPr/>
        </p:nvSpPr>
        <p:spPr>
          <a:xfrm>
            <a:off x="3380744" y="142948"/>
            <a:ext cx="23825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Almanya örneği</a:t>
            </a:r>
            <a:endParaRPr lang="de-DE" sz="2000" b="1" dirty="0" smtClean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feld 11"/>
          <p:cNvSpPr txBox="1"/>
          <p:nvPr/>
        </p:nvSpPr>
        <p:spPr>
          <a:xfrm>
            <a:off x="324818" y="738016"/>
            <a:ext cx="26940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>
                <a:latin typeface="Arial" panose="020B0604020202020204" pitchFamily="34" charset="0"/>
                <a:cs typeface="Arial" panose="020B0604020202020204" pitchFamily="34" charset="0"/>
              </a:rPr>
              <a:t>DİN 4109 - Yapılanması</a:t>
            </a:r>
            <a:endParaRPr lang="de-DE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802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818" y="188640"/>
            <a:ext cx="1006822" cy="308727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85" t="1575" r="18165" b="23378"/>
          <a:stretch/>
        </p:blipFill>
        <p:spPr>
          <a:xfrm>
            <a:off x="7812360" y="13181"/>
            <a:ext cx="1044437" cy="659644"/>
          </a:xfrm>
          <a:prstGeom prst="rect">
            <a:avLst/>
          </a:prstGeom>
        </p:spPr>
      </p:pic>
      <p:graphicFrame>
        <p:nvGraphicFramePr>
          <p:cNvPr id="2" name="Tabel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6520168"/>
              </p:ext>
            </p:extLst>
          </p:nvPr>
        </p:nvGraphicFramePr>
        <p:xfrm>
          <a:off x="395536" y="1183104"/>
          <a:ext cx="4680520" cy="402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0254"/>
                <a:gridCol w="240026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sz="2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DİN</a:t>
                      </a:r>
                      <a:r>
                        <a:rPr lang="tr-TR" sz="22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4109</a:t>
                      </a:r>
                      <a:endParaRPr lang="de-DE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Değerlendirme</a:t>
                      </a:r>
                      <a:endParaRPr lang="de-DE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Arttırılmış ses yalıtım değerleri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Veriler / Kriterler</a:t>
                      </a:r>
                      <a:endParaRPr lang="de-DE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Eskiye</a:t>
                      </a:r>
                      <a:r>
                        <a:rPr lang="tr-TR" sz="1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oranda ciddi değişiklikler yok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Metodsal</a:t>
                      </a:r>
                      <a:r>
                        <a:rPr lang="tr-TR" baseline="0" dirty="0" smtClean="0"/>
                        <a:t> farklılık</a:t>
                      </a:r>
                      <a:endParaRPr lang="de-D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Eskiden veriler tablolardan elde ediliyordu</a:t>
                      </a:r>
                    </a:p>
                    <a:p>
                      <a:pPr algn="ctr"/>
                      <a:endParaRPr lang="tr-TR" sz="16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tr-TR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Bugün fiziksel</a:t>
                      </a:r>
                      <a:r>
                        <a:rPr lang="tr-TR" sz="1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gerçeklilik dikkate alınarak hesaplamalar yapılıyor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Yap</a:t>
                      </a:r>
                      <a:r>
                        <a:rPr lang="tr-TR" baseline="0" dirty="0" smtClean="0"/>
                        <a:t>ı elemanları kataloğu</a:t>
                      </a:r>
                      <a:endParaRPr lang="de-D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Çok</a:t>
                      </a:r>
                      <a:r>
                        <a:rPr lang="tr-TR" sz="1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kapsamlı ve sürekli geliştiriliyor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cxnSp>
        <p:nvCxnSpPr>
          <p:cNvPr id="11" name="Gerader Verbinder 10"/>
          <p:cNvCxnSpPr/>
          <p:nvPr/>
        </p:nvCxnSpPr>
        <p:spPr>
          <a:xfrm>
            <a:off x="107504" y="6525344"/>
            <a:ext cx="8928000" cy="0"/>
          </a:xfrm>
          <a:prstGeom prst="line">
            <a:avLst/>
          </a:prstGeom>
          <a:ln w="9525">
            <a:solidFill>
              <a:schemeClr val="tx1"/>
            </a:solidFill>
          </a:ln>
          <a:effectLst>
            <a:outerShdw blurRad="40000" dist="20000" dir="5400000" rotWithShape="0">
              <a:schemeClr val="bg1">
                <a:alpha val="38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feld 9"/>
          <p:cNvSpPr txBox="1"/>
          <p:nvPr/>
        </p:nvSpPr>
        <p:spPr>
          <a:xfrm>
            <a:off x="185502" y="6536377"/>
            <a:ext cx="89434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Almanya örneği							</a:t>
            </a:r>
            <a:r>
              <a:rPr lang="de-DE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   1</a:t>
            </a:r>
            <a:r>
              <a:rPr lang="tr-T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5								Abidin Uygun</a:t>
            </a:r>
            <a:endParaRPr lang="de-DE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feld 12"/>
          <p:cNvSpPr txBox="1"/>
          <p:nvPr/>
        </p:nvSpPr>
        <p:spPr>
          <a:xfrm>
            <a:off x="3380744" y="142948"/>
            <a:ext cx="23825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Almanya örneği</a:t>
            </a:r>
            <a:endParaRPr lang="de-DE" sz="2000" b="1" dirty="0" smtClean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feld 11"/>
          <p:cNvSpPr txBox="1"/>
          <p:nvPr/>
        </p:nvSpPr>
        <p:spPr>
          <a:xfrm>
            <a:off x="324818" y="738016"/>
            <a:ext cx="26940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>
                <a:latin typeface="Arial" panose="020B0604020202020204" pitchFamily="34" charset="0"/>
                <a:cs typeface="Arial" panose="020B0604020202020204" pitchFamily="34" charset="0"/>
              </a:rPr>
              <a:t>DİN 4109 - Yapılanması</a:t>
            </a:r>
            <a:endParaRPr lang="de-DE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 rotWithShape="1">
          <a:blip r:embed="rId4"/>
          <a:srcRect l="22950" t="25694" r="41951" b="18147"/>
          <a:stretch/>
        </p:blipFill>
        <p:spPr>
          <a:xfrm>
            <a:off x="5436096" y="1772816"/>
            <a:ext cx="3204677" cy="3368249"/>
          </a:xfrm>
          <a:prstGeom prst="rect">
            <a:avLst/>
          </a:prstGeom>
        </p:spPr>
      </p:pic>
      <p:sp>
        <p:nvSpPr>
          <p:cNvPr id="14" name="Textfeld 13"/>
          <p:cNvSpPr txBox="1"/>
          <p:nvPr/>
        </p:nvSpPr>
        <p:spPr>
          <a:xfrm>
            <a:off x="7308304" y="5212211"/>
            <a:ext cx="147106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Kaynak: DW Systembau</a:t>
            </a:r>
            <a:endParaRPr lang="de-DE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2119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818" y="188640"/>
            <a:ext cx="1006822" cy="308727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85" t="1575" r="18165" b="23378"/>
          <a:stretch/>
        </p:blipFill>
        <p:spPr>
          <a:xfrm>
            <a:off x="7812360" y="13181"/>
            <a:ext cx="1044437" cy="659644"/>
          </a:xfrm>
          <a:prstGeom prst="rect">
            <a:avLst/>
          </a:prstGeom>
        </p:spPr>
      </p:pic>
      <p:sp>
        <p:nvSpPr>
          <p:cNvPr id="9" name="Textfeld 8"/>
          <p:cNvSpPr txBox="1"/>
          <p:nvPr/>
        </p:nvSpPr>
        <p:spPr>
          <a:xfrm>
            <a:off x="324818" y="738016"/>
            <a:ext cx="16466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>
                <a:latin typeface="Arial" panose="020B0604020202020204" pitchFamily="34" charset="0"/>
                <a:cs typeface="Arial" panose="020B0604020202020204" pitchFamily="34" charset="0"/>
              </a:rPr>
              <a:t>Karşılaştırma</a:t>
            </a:r>
            <a:endParaRPr lang="de-DE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Tabel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4010187"/>
              </p:ext>
            </p:extLst>
          </p:nvPr>
        </p:nvGraphicFramePr>
        <p:xfrm>
          <a:off x="395536" y="1119336"/>
          <a:ext cx="7128792" cy="4902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0254"/>
                <a:gridCol w="2400266"/>
                <a:gridCol w="2448272"/>
              </a:tblGrid>
              <a:tr h="370840"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Aralarındaki</a:t>
                      </a:r>
                      <a:r>
                        <a:rPr lang="tr-TR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farklar</a:t>
                      </a:r>
                      <a:endParaRPr lang="de-DE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DİN 4109</a:t>
                      </a:r>
                      <a:endParaRPr lang="de-DE" sz="2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VDİ 4100</a:t>
                      </a:r>
                      <a:endParaRPr lang="de-DE" sz="2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Temel</a:t>
                      </a:r>
                      <a:r>
                        <a:rPr lang="tr-TR" sz="1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hedef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İnsan sağlığını</a:t>
                      </a:r>
                      <a:r>
                        <a:rPr lang="tr-TR" sz="1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korumak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Akustik konfor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Hukuki</a:t>
                      </a:r>
                      <a:r>
                        <a:rPr lang="tr-TR" sz="1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önemi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Yapı hukukuna göre</a:t>
                      </a:r>
                      <a:r>
                        <a:rPr lang="tr-TR" sz="1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tr-TR" sz="1600" baseline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</a:t>
                      </a:r>
                      <a:r>
                        <a:rPr lang="tr-TR" sz="160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sgari ses yalıtımı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Yüksek ses yalıtımı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Bina</a:t>
                      </a:r>
                      <a:r>
                        <a:rPr lang="tr-TR" sz="1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türü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Konutlar</a:t>
                      </a:r>
                    </a:p>
                    <a:p>
                      <a:pPr algn="ctr"/>
                      <a:r>
                        <a:rPr lang="tr-TR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Oteller</a:t>
                      </a:r>
                    </a:p>
                    <a:p>
                      <a:pPr algn="ctr"/>
                      <a:r>
                        <a:rPr lang="tr-TR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Hastaneler</a:t>
                      </a:r>
                    </a:p>
                    <a:p>
                      <a:pPr algn="ctr"/>
                      <a:r>
                        <a:rPr lang="tr-TR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Okullar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Konutlar</a:t>
                      </a:r>
                    </a:p>
                    <a:p>
                      <a:pPr algn="ctr"/>
                      <a:endParaRPr lang="de-DE" sz="1600" baseline="-25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Yapı</a:t>
                      </a:r>
                      <a:r>
                        <a:rPr lang="tr-TR" sz="1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hukukuna göre</a:t>
                      </a:r>
                    </a:p>
                    <a:p>
                      <a:r>
                        <a:rPr lang="tr-TR" sz="1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mecburiyet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Evet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Hayır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Versiyon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2016-07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2012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Karakterize</a:t>
                      </a:r>
                      <a:r>
                        <a:rPr lang="tr-TR" sz="1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eden kriterler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İki</a:t>
                      </a:r>
                      <a:r>
                        <a:rPr lang="tr-TR" sz="1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mekanı ayıran yapı elemanının</a:t>
                      </a:r>
                      <a:r>
                        <a:rPr lang="tr-TR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yüz</a:t>
                      </a:r>
                      <a:r>
                        <a:rPr lang="tr-TR" sz="1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ölçümüne bağlı olarak</a:t>
                      </a:r>
                    </a:p>
                    <a:p>
                      <a:pPr algn="ctr"/>
                      <a:endParaRPr lang="tr-TR" sz="110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tr-TR" sz="1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R’</a:t>
                      </a:r>
                      <a:r>
                        <a:rPr lang="tr-TR" sz="1600" baseline="-25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</a:t>
                      </a:r>
                    </a:p>
                    <a:p>
                      <a:pPr algn="ctr"/>
                      <a:r>
                        <a:rPr lang="tr-TR" sz="1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L’</a:t>
                      </a:r>
                      <a:r>
                        <a:rPr lang="tr-TR" sz="1600" baseline="-25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Alıcı odasındaki </a:t>
                      </a:r>
                      <a:r>
                        <a:rPr lang="tr-TR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ya</a:t>
                      </a:r>
                      <a:r>
                        <a:rPr lang="de-DE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  <a:r>
                        <a:rPr lang="tr-TR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kılanma </a:t>
                      </a:r>
                      <a:r>
                        <a:rPr lang="tr-TR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süresine</a:t>
                      </a:r>
                      <a:r>
                        <a:rPr lang="tr-TR" sz="1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bağlı olarak</a:t>
                      </a:r>
                    </a:p>
                    <a:p>
                      <a:pPr algn="ctr"/>
                      <a:endParaRPr lang="tr-TR" sz="110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tr-TR" sz="1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</a:t>
                      </a:r>
                      <a:r>
                        <a:rPr lang="tr-TR" sz="1600" baseline="-25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nT,w</a:t>
                      </a:r>
                    </a:p>
                    <a:p>
                      <a:pPr algn="ctr"/>
                      <a:r>
                        <a:rPr lang="tr-TR" sz="1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L’</a:t>
                      </a:r>
                      <a:r>
                        <a:rPr lang="tr-TR" sz="1600" baseline="-25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nT,w</a:t>
                      </a:r>
                      <a:endParaRPr lang="de-DE" sz="1600" baseline="-25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cxnSp>
        <p:nvCxnSpPr>
          <p:cNvPr id="11" name="Gerader Verbinder 10"/>
          <p:cNvCxnSpPr/>
          <p:nvPr/>
        </p:nvCxnSpPr>
        <p:spPr>
          <a:xfrm>
            <a:off x="107504" y="6525344"/>
            <a:ext cx="8928000" cy="0"/>
          </a:xfrm>
          <a:prstGeom prst="line">
            <a:avLst/>
          </a:prstGeom>
          <a:ln w="9525">
            <a:solidFill>
              <a:schemeClr val="tx1"/>
            </a:solidFill>
          </a:ln>
          <a:effectLst>
            <a:outerShdw blurRad="40000" dist="20000" dir="5400000" rotWithShape="0">
              <a:schemeClr val="bg1">
                <a:alpha val="38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feld 9"/>
          <p:cNvSpPr txBox="1"/>
          <p:nvPr/>
        </p:nvSpPr>
        <p:spPr>
          <a:xfrm>
            <a:off x="185502" y="6536377"/>
            <a:ext cx="89434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Almanya örneği							</a:t>
            </a:r>
            <a:r>
              <a:rPr lang="de-DE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   1</a:t>
            </a:r>
            <a:r>
              <a:rPr lang="tr-T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6								Abidin Uygun</a:t>
            </a:r>
            <a:endParaRPr lang="de-DE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feld 12"/>
          <p:cNvSpPr txBox="1"/>
          <p:nvPr/>
        </p:nvSpPr>
        <p:spPr>
          <a:xfrm>
            <a:off x="3380744" y="142948"/>
            <a:ext cx="23825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Almanya örneği</a:t>
            </a:r>
            <a:endParaRPr lang="de-DE" sz="2000" b="1" dirty="0" smtClean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0163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Gerader Verbinder 9"/>
          <p:cNvCxnSpPr/>
          <p:nvPr/>
        </p:nvCxnSpPr>
        <p:spPr>
          <a:xfrm>
            <a:off x="107504" y="6525344"/>
            <a:ext cx="8928000" cy="0"/>
          </a:xfrm>
          <a:prstGeom prst="line">
            <a:avLst/>
          </a:prstGeom>
          <a:ln w="9525">
            <a:solidFill>
              <a:schemeClr val="tx1"/>
            </a:solidFill>
          </a:ln>
          <a:effectLst>
            <a:outerShdw blurRad="40000" dist="20000" dir="5400000" rotWithShape="0">
              <a:schemeClr val="bg1">
                <a:alpha val="38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feld 5"/>
          <p:cNvSpPr txBox="1"/>
          <p:nvPr/>
        </p:nvSpPr>
        <p:spPr>
          <a:xfrm>
            <a:off x="185502" y="6536377"/>
            <a:ext cx="89434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Almanya örneği							</a:t>
            </a:r>
            <a:r>
              <a:rPr lang="de-DE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   1</a:t>
            </a:r>
            <a:r>
              <a:rPr lang="tr-T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7								Abidin Uygun</a:t>
            </a:r>
            <a:endParaRPr lang="de-DE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Grafik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818" y="188640"/>
            <a:ext cx="1006822" cy="308727"/>
          </a:xfrm>
          <a:prstGeom prst="rect">
            <a:avLst/>
          </a:prstGeom>
        </p:spPr>
      </p:pic>
      <p:pic>
        <p:nvPicPr>
          <p:cNvPr id="13" name="Grafik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85" t="1575" r="18165" b="23378"/>
          <a:stretch/>
        </p:blipFill>
        <p:spPr>
          <a:xfrm>
            <a:off x="7812360" y="13181"/>
            <a:ext cx="1044437" cy="659644"/>
          </a:xfrm>
          <a:prstGeom prst="rect">
            <a:avLst/>
          </a:prstGeom>
        </p:spPr>
      </p:pic>
      <p:sp>
        <p:nvSpPr>
          <p:cNvPr id="14" name="Textfeld 13"/>
          <p:cNvSpPr txBox="1"/>
          <p:nvPr/>
        </p:nvSpPr>
        <p:spPr>
          <a:xfrm>
            <a:off x="3380744" y="142948"/>
            <a:ext cx="23825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Almanya örneği</a:t>
            </a:r>
            <a:endParaRPr lang="de-DE" sz="2000" b="1" dirty="0" smtClean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feld 14"/>
          <p:cNvSpPr txBox="1"/>
          <p:nvPr/>
        </p:nvSpPr>
        <p:spPr>
          <a:xfrm>
            <a:off x="324818" y="738016"/>
            <a:ext cx="16466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>
                <a:latin typeface="Arial" panose="020B0604020202020204" pitchFamily="34" charset="0"/>
                <a:cs typeface="Arial" panose="020B0604020202020204" pitchFamily="34" charset="0"/>
              </a:rPr>
              <a:t>Karşılaştırma</a:t>
            </a:r>
            <a:endParaRPr lang="de-DE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feld 15"/>
          <p:cNvSpPr txBox="1"/>
          <p:nvPr/>
        </p:nvSpPr>
        <p:spPr>
          <a:xfrm>
            <a:off x="1835696" y="1412776"/>
            <a:ext cx="50064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Ses yalıtımı mı yoksa sesten korunma mı?</a:t>
            </a: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feld 16"/>
          <p:cNvSpPr txBox="1"/>
          <p:nvPr/>
        </p:nvSpPr>
        <p:spPr>
          <a:xfrm>
            <a:off x="1608623" y="2204864"/>
            <a:ext cx="102624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de-DE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`</a:t>
            </a:r>
            <a:r>
              <a:rPr lang="de-DE" sz="3200" b="1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  <a:r>
              <a:rPr lang="tr-TR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de-DE" sz="32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32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L`</a:t>
            </a:r>
            <a:r>
              <a:rPr lang="de-DE" sz="3200" b="1" baseline="-25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n,w</a:t>
            </a:r>
            <a:endParaRPr lang="de-DE" sz="3200" b="1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feld 17"/>
          <p:cNvSpPr txBox="1"/>
          <p:nvPr/>
        </p:nvSpPr>
        <p:spPr>
          <a:xfrm>
            <a:off x="6502053" y="2204864"/>
            <a:ext cx="11866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de-DE" sz="3200" b="1" baseline="-25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nT,w</a:t>
            </a:r>
            <a:r>
              <a:rPr lang="tr-TR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de-DE" sz="32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32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L`</a:t>
            </a:r>
            <a:r>
              <a:rPr lang="de-DE" sz="3200" b="1" baseline="-25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nT,w</a:t>
            </a:r>
            <a:endParaRPr lang="de-DE" sz="3200" b="1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Pfeil nach unten 1"/>
          <p:cNvSpPr/>
          <p:nvPr/>
        </p:nvSpPr>
        <p:spPr>
          <a:xfrm>
            <a:off x="1842778" y="4149080"/>
            <a:ext cx="557933" cy="792088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Pfeil nach unten 18"/>
          <p:cNvSpPr/>
          <p:nvPr/>
        </p:nvSpPr>
        <p:spPr>
          <a:xfrm>
            <a:off x="6825810" y="4149080"/>
            <a:ext cx="557933" cy="792088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extfeld 19"/>
          <p:cNvSpPr txBox="1"/>
          <p:nvPr/>
        </p:nvSpPr>
        <p:spPr>
          <a:xfrm>
            <a:off x="251520" y="5229200"/>
            <a:ext cx="37404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Yapı elemanının s</a:t>
            </a:r>
            <a:r>
              <a:rPr lang="de-DE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es y</a:t>
            </a:r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alıtımı</a:t>
            </a:r>
          </a:p>
          <a:p>
            <a:pPr algn="ctr"/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 kriter yapı elemanı</a:t>
            </a: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feld 21"/>
          <p:cNvSpPr txBox="1"/>
          <p:nvPr/>
        </p:nvSpPr>
        <p:spPr>
          <a:xfrm>
            <a:off x="5224040" y="5229200"/>
            <a:ext cx="37404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Bir mekânın sesten </a:t>
            </a:r>
          </a:p>
          <a:p>
            <a:pPr algn="ctr"/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korunması i</a:t>
            </a:r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çin bir ölçü</a:t>
            </a: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4963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611560" y="1827981"/>
            <a:ext cx="7748083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Avrupa’da Gürültü Çözümü İçin Ses Yalıtımı </a:t>
            </a:r>
          </a:p>
          <a:p>
            <a:endParaRPr lang="tr-TR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tr-TR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Almanya Örneği</a:t>
            </a:r>
            <a:endParaRPr lang="de-DE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3727220" y="4060229"/>
            <a:ext cx="15167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Abidin Uygun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Gerader Verbinder 8"/>
          <p:cNvCxnSpPr/>
          <p:nvPr/>
        </p:nvCxnSpPr>
        <p:spPr>
          <a:xfrm>
            <a:off x="107504" y="6525344"/>
            <a:ext cx="8928000" cy="0"/>
          </a:xfrm>
          <a:prstGeom prst="line">
            <a:avLst/>
          </a:prstGeom>
          <a:ln w="9525">
            <a:solidFill>
              <a:schemeClr val="tx1"/>
            </a:solidFill>
          </a:ln>
          <a:effectLst>
            <a:outerShdw blurRad="40000" dist="20000" dir="5400000" rotWithShape="0">
              <a:schemeClr val="bg1">
                <a:alpha val="38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feld 7"/>
          <p:cNvSpPr txBox="1"/>
          <p:nvPr/>
        </p:nvSpPr>
        <p:spPr>
          <a:xfrm>
            <a:off x="185502" y="6536377"/>
            <a:ext cx="89434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Almanya örneği							</a:t>
            </a:r>
            <a:r>
              <a:rPr lang="de-DE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tr-T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18								Abidin Uygun</a:t>
            </a:r>
            <a:endParaRPr lang="de-DE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feld 10"/>
          <p:cNvSpPr txBox="1"/>
          <p:nvPr/>
        </p:nvSpPr>
        <p:spPr>
          <a:xfrm>
            <a:off x="324818" y="738016"/>
            <a:ext cx="16466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>
                <a:latin typeface="Arial" panose="020B0604020202020204" pitchFamily="34" charset="0"/>
                <a:cs typeface="Arial" panose="020B0604020202020204" pitchFamily="34" charset="0"/>
              </a:rPr>
              <a:t>Karşılaştırma</a:t>
            </a:r>
            <a:endParaRPr lang="de-DE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feld 11"/>
          <p:cNvSpPr txBox="1"/>
          <p:nvPr/>
        </p:nvSpPr>
        <p:spPr>
          <a:xfrm>
            <a:off x="2211703" y="1412776"/>
            <a:ext cx="42325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tr-TR" sz="2000" b="1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nT,w</a:t>
            </a:r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 ve  </a:t>
            </a:r>
            <a:r>
              <a:rPr lang="tr-T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de-DE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´</a:t>
            </a:r>
            <a:r>
              <a:rPr lang="de-DE" sz="2000" b="1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a</a:t>
            </a:r>
            <a:r>
              <a:rPr lang="de-DE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ras</a:t>
            </a:r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ındaki fark nedir?</a:t>
            </a: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 rotWithShape="1">
          <a:blip r:embed="rId2"/>
          <a:srcRect l="8999" t="56159" r="69403" b="16481"/>
          <a:stretch/>
        </p:blipFill>
        <p:spPr>
          <a:xfrm>
            <a:off x="683568" y="3822957"/>
            <a:ext cx="2413009" cy="1910299"/>
          </a:xfrm>
          <a:prstGeom prst="rect">
            <a:avLst/>
          </a:prstGeom>
        </p:spPr>
      </p:pic>
      <p:sp>
        <p:nvSpPr>
          <p:cNvPr id="4" name="Textfeld 3"/>
          <p:cNvSpPr txBox="1"/>
          <p:nvPr/>
        </p:nvSpPr>
        <p:spPr>
          <a:xfrm>
            <a:off x="4227716" y="5134833"/>
            <a:ext cx="687576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T</a:t>
            </a:r>
          </a:p>
          <a:p>
            <a:r>
              <a:rPr lang="tr-TR" dirty="0" smtClean="0">
                <a:solidFill>
                  <a:schemeClr val="bg1"/>
                </a:solidFill>
              </a:rPr>
              <a:t>T</a:t>
            </a:r>
          </a:p>
          <a:p>
            <a:endParaRPr lang="de-DE" dirty="0">
              <a:solidFill>
                <a:schemeClr val="bg1"/>
              </a:solidFill>
            </a:endParaRPr>
          </a:p>
        </p:txBody>
      </p:sp>
      <p:sp>
        <p:nvSpPr>
          <p:cNvPr id="13" name="Textfeld 12"/>
          <p:cNvSpPr txBox="1"/>
          <p:nvPr/>
        </p:nvSpPr>
        <p:spPr>
          <a:xfrm>
            <a:off x="1800441" y="5661248"/>
            <a:ext cx="7553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3,10m</a:t>
            </a: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feld 14"/>
          <p:cNvSpPr txBox="1"/>
          <p:nvPr/>
        </p:nvSpPr>
        <p:spPr>
          <a:xfrm>
            <a:off x="1475656" y="2204864"/>
            <a:ext cx="1597489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Küçük mekân</a:t>
            </a:r>
          </a:p>
          <a:p>
            <a:endParaRPr lang="tr-T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`</a:t>
            </a:r>
            <a:r>
              <a:rPr lang="de-DE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  = 53 dB</a:t>
            </a:r>
          </a:p>
          <a:p>
            <a:endParaRPr lang="de-DE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de-DE" baseline="-25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nT,w</a:t>
            </a:r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 = 53 dB 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feld 15"/>
          <p:cNvSpPr txBox="1"/>
          <p:nvPr/>
        </p:nvSpPr>
        <p:spPr>
          <a:xfrm>
            <a:off x="5721970" y="2204864"/>
            <a:ext cx="1597489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ü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ük mekân</a:t>
            </a:r>
          </a:p>
          <a:p>
            <a:endParaRPr lang="tr-T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`</a:t>
            </a:r>
            <a:r>
              <a:rPr lang="de-DE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  = 53 dB</a:t>
            </a:r>
          </a:p>
          <a:p>
            <a:endParaRPr lang="de-DE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de-DE" baseline="-25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nT,w</a:t>
            </a:r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 = 58 dB 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feld 16"/>
          <p:cNvSpPr txBox="1"/>
          <p:nvPr/>
        </p:nvSpPr>
        <p:spPr>
          <a:xfrm>
            <a:off x="6037924" y="6222504"/>
            <a:ext cx="248657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Kaynak: </a:t>
            </a:r>
            <a:r>
              <a:rPr lang="de-DE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Prof. Dr. </a:t>
            </a:r>
            <a:r>
              <a:rPr lang="de-DE" sz="9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Konradt</a:t>
            </a:r>
            <a:r>
              <a:rPr lang="de-DE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, TU Kaiserslautern</a:t>
            </a:r>
            <a:endParaRPr lang="de-DE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8" name="Gruppieren 17"/>
          <p:cNvGrpSpPr/>
          <p:nvPr/>
        </p:nvGrpSpPr>
        <p:grpSpPr>
          <a:xfrm>
            <a:off x="3995936" y="3717032"/>
            <a:ext cx="4752528" cy="2304256"/>
            <a:chOff x="3995936" y="3717032"/>
            <a:chExt cx="4752528" cy="2304256"/>
          </a:xfrm>
        </p:grpSpPr>
        <p:grpSp>
          <p:nvGrpSpPr>
            <p:cNvPr id="5" name="Gruppieren 4"/>
            <p:cNvGrpSpPr/>
            <p:nvPr/>
          </p:nvGrpSpPr>
          <p:grpSpPr>
            <a:xfrm>
              <a:off x="4067944" y="3717032"/>
              <a:ext cx="4680520" cy="2304256"/>
              <a:chOff x="4320688" y="3717032"/>
              <a:chExt cx="4680520" cy="2304256"/>
            </a:xfrm>
          </p:grpSpPr>
          <p:pic>
            <p:nvPicPr>
              <p:cNvPr id="3" name="Grafik 2"/>
              <p:cNvPicPr>
                <a:picLocks noChangeAspect="1"/>
              </p:cNvPicPr>
              <p:nvPr/>
            </p:nvPicPr>
            <p:blipFill rotWithShape="1">
              <a:blip r:embed="rId2"/>
              <a:srcRect l="32900" t="55040" r="27050" b="16880"/>
              <a:stretch/>
            </p:blipFill>
            <p:spPr>
              <a:xfrm>
                <a:off x="4320688" y="3717032"/>
                <a:ext cx="4680520" cy="2051014"/>
              </a:xfrm>
              <a:prstGeom prst="rect">
                <a:avLst/>
              </a:prstGeom>
            </p:spPr>
          </p:pic>
          <p:sp>
            <p:nvSpPr>
              <p:cNvPr id="14" name="Textfeld 13"/>
              <p:cNvSpPr txBox="1"/>
              <p:nvPr/>
            </p:nvSpPr>
            <p:spPr>
              <a:xfrm>
                <a:off x="6660232" y="5682734"/>
                <a:ext cx="869149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sz="16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12,00m</a:t>
                </a:r>
                <a:endParaRPr lang="de-DE" sz="1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0" name="Textfeld 9"/>
            <p:cNvSpPr txBox="1"/>
            <p:nvPr/>
          </p:nvSpPr>
          <p:spPr>
            <a:xfrm>
              <a:off x="3995936" y="4881934"/>
              <a:ext cx="498066" cy="92333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de-DE" dirty="0" smtClean="0">
                  <a:solidFill>
                    <a:schemeClr val="bg1"/>
                  </a:solidFill>
                </a:rPr>
                <a:t>T</a:t>
              </a:r>
            </a:p>
            <a:p>
              <a:r>
                <a:rPr lang="de-DE" dirty="0" smtClean="0">
                  <a:solidFill>
                    <a:schemeClr val="bg1"/>
                  </a:solidFill>
                </a:rPr>
                <a:t>T</a:t>
              </a:r>
            </a:p>
            <a:p>
              <a:r>
                <a:rPr lang="de-DE" dirty="0" smtClean="0">
                  <a:solidFill>
                    <a:schemeClr val="bg1"/>
                  </a:solidFill>
                </a:rPr>
                <a:t>T</a:t>
              </a:r>
              <a:endParaRPr lang="de-DE" dirty="0">
                <a:solidFill>
                  <a:schemeClr val="bg1"/>
                </a:solidFill>
              </a:endParaRPr>
            </a:p>
          </p:txBody>
        </p:sp>
      </p:grpSp>
      <p:pic>
        <p:nvPicPr>
          <p:cNvPr id="19" name="Grafik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818" y="188640"/>
            <a:ext cx="1006822" cy="308727"/>
          </a:xfrm>
          <a:prstGeom prst="rect">
            <a:avLst/>
          </a:prstGeom>
        </p:spPr>
      </p:pic>
      <p:pic>
        <p:nvPicPr>
          <p:cNvPr id="20" name="Grafik 1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85" t="1575" r="18165" b="23378"/>
          <a:stretch/>
        </p:blipFill>
        <p:spPr>
          <a:xfrm>
            <a:off x="7812360" y="13181"/>
            <a:ext cx="1044437" cy="659644"/>
          </a:xfrm>
          <a:prstGeom prst="rect">
            <a:avLst/>
          </a:prstGeom>
        </p:spPr>
      </p:pic>
      <p:sp>
        <p:nvSpPr>
          <p:cNvPr id="21" name="Textfeld 20"/>
          <p:cNvSpPr txBox="1"/>
          <p:nvPr/>
        </p:nvSpPr>
        <p:spPr>
          <a:xfrm>
            <a:off x="3380744" y="142948"/>
            <a:ext cx="23825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Almanya örneği</a:t>
            </a:r>
            <a:endParaRPr lang="de-DE" sz="2000" b="1" dirty="0" smtClean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4999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Gerader Verbinder 8"/>
          <p:cNvCxnSpPr/>
          <p:nvPr/>
        </p:nvCxnSpPr>
        <p:spPr>
          <a:xfrm>
            <a:off x="107504" y="6525344"/>
            <a:ext cx="8928000" cy="0"/>
          </a:xfrm>
          <a:prstGeom prst="line">
            <a:avLst/>
          </a:prstGeom>
          <a:ln w="9525">
            <a:solidFill>
              <a:schemeClr val="tx1"/>
            </a:solidFill>
          </a:ln>
          <a:effectLst>
            <a:outerShdw blurRad="40000" dist="20000" dir="5400000" rotWithShape="0">
              <a:schemeClr val="bg1">
                <a:alpha val="38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feld 7"/>
          <p:cNvSpPr txBox="1"/>
          <p:nvPr/>
        </p:nvSpPr>
        <p:spPr>
          <a:xfrm>
            <a:off x="185502" y="6536377"/>
            <a:ext cx="89434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Almanya örneği							</a:t>
            </a:r>
            <a:r>
              <a:rPr lang="de-DE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tr-T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19								Abidin Uygun</a:t>
            </a:r>
            <a:endParaRPr lang="de-DE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Grafik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818" y="188640"/>
            <a:ext cx="1006822" cy="308727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85" t="1575" r="18165" b="23378"/>
          <a:stretch/>
        </p:blipFill>
        <p:spPr>
          <a:xfrm>
            <a:off x="7812360" y="13181"/>
            <a:ext cx="1044437" cy="659644"/>
          </a:xfrm>
          <a:prstGeom prst="rect">
            <a:avLst/>
          </a:prstGeom>
        </p:spPr>
      </p:pic>
      <p:sp>
        <p:nvSpPr>
          <p:cNvPr id="12" name="Textfeld 11"/>
          <p:cNvSpPr txBox="1"/>
          <p:nvPr/>
        </p:nvSpPr>
        <p:spPr>
          <a:xfrm>
            <a:off x="3380744" y="142948"/>
            <a:ext cx="23825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Almanya örneği</a:t>
            </a:r>
            <a:endParaRPr lang="de-DE" sz="2000" b="1" dirty="0" smtClean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Tabel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7342823"/>
              </p:ext>
            </p:extLst>
          </p:nvPr>
        </p:nvGraphicFramePr>
        <p:xfrm>
          <a:off x="395536" y="1124743"/>
          <a:ext cx="7488832" cy="5270833"/>
        </p:xfrm>
        <a:graphic>
          <a:graphicData uri="http://schemas.openxmlformats.org/drawingml/2006/table">
            <a:tbl>
              <a:tblPr/>
              <a:tblGrid>
                <a:gridCol w="1093873"/>
                <a:gridCol w="1093873"/>
                <a:gridCol w="757298"/>
                <a:gridCol w="757298"/>
                <a:gridCol w="757298"/>
                <a:gridCol w="757298"/>
                <a:gridCol w="757298"/>
                <a:gridCol w="757298"/>
                <a:gridCol w="757298"/>
              </a:tblGrid>
              <a:tr h="135830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6869" marR="6869" marT="6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6869" marR="6869" marT="6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6869" marR="6869" marT="6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6869" marR="6869" marT="6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marL="6869" marR="6869" marT="6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</a:t>
                      </a:r>
                    </a:p>
                  </a:txBody>
                  <a:tcPr marL="6869" marR="6869" marT="6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</a:t>
                      </a:r>
                    </a:p>
                  </a:txBody>
                  <a:tcPr marL="6869" marR="6869" marT="6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</a:t>
                      </a:r>
                    </a:p>
                  </a:txBody>
                  <a:tcPr marL="6869" marR="6869" marT="6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</a:t>
                      </a:r>
                    </a:p>
                  </a:txBody>
                  <a:tcPr marL="6869" marR="6869" marT="6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134">
                <a:tc rowSpan="4" gridSpan="3">
                  <a:txBody>
                    <a:bodyPr/>
                    <a:lstStyle/>
                    <a:p>
                      <a:pPr algn="ctr" fontAlgn="ctr"/>
                      <a:r>
                        <a:rPr lang="de-DE" sz="7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Sesten</a:t>
                      </a:r>
                      <a:r>
                        <a:rPr lang="de-DE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de-DE" sz="7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korunma</a:t>
                      </a:r>
                      <a:r>
                        <a:rPr lang="de-DE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de-DE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7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kriterleri</a:t>
                      </a:r>
                      <a:endParaRPr lang="de-DE" sz="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69" marR="6869" marT="6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de-DE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Tarif eden</a:t>
                      </a:r>
                      <a:br>
                        <a:rPr lang="de-DE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veri</a:t>
                      </a:r>
                    </a:p>
                  </a:txBody>
                  <a:tcPr marL="6869" marR="6869" marT="6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nn-NO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Çok daireli konutlardaki daireler arası veriler</a:t>
                      </a:r>
                    </a:p>
                  </a:txBody>
                  <a:tcPr marL="6869" marR="6869" marT="6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214134">
                <a:tc gridSpan="3"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de-DE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DİN 4109</a:t>
                      </a:r>
                    </a:p>
                  </a:txBody>
                  <a:tcPr marL="6869" marR="6869" marT="68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de-DE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VDİ 4100 - 2012</a:t>
                      </a:r>
                    </a:p>
                  </a:txBody>
                  <a:tcPr marL="6869" marR="6869" marT="68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417080">
                <a:tc gridSpan="3"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2016</a:t>
                      </a:r>
                    </a:p>
                  </a:txBody>
                  <a:tcPr marL="6869" marR="6869" marT="68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1989</a:t>
                      </a:r>
                      <a:br>
                        <a:rPr lang="de-DE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Ek doküman 2</a:t>
                      </a:r>
                      <a:endParaRPr lang="de-DE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69" marR="6869" marT="6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SKS I</a:t>
                      </a:r>
                    </a:p>
                  </a:txBody>
                  <a:tcPr marL="6869" marR="6869" marT="68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SKS II</a:t>
                      </a:r>
                    </a:p>
                  </a:txBody>
                  <a:tcPr marL="6869" marR="6869" marT="6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SKS III</a:t>
                      </a:r>
                    </a:p>
                  </a:txBody>
                  <a:tcPr marL="6869" marR="6869" marT="6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9602">
                <a:tc gridSpan="3"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Asgari</a:t>
                      </a:r>
                      <a:b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ses yalıtmı</a:t>
                      </a:r>
                    </a:p>
                  </a:txBody>
                  <a:tcPr marL="6869" marR="6869" marT="68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Arttırılmış</a:t>
                      </a:r>
                      <a:b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ses yalıtmı</a:t>
                      </a:r>
                    </a:p>
                  </a:txBody>
                  <a:tcPr marL="6869" marR="6869" marT="6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Arttırılmış</a:t>
                      </a:r>
                      <a:b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ses yalıtmı</a:t>
                      </a:r>
                    </a:p>
                  </a:txBody>
                  <a:tcPr marL="6869" marR="6869" marT="68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Arttırılmış</a:t>
                      </a:r>
                      <a:b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ses yalıtmı</a:t>
                      </a:r>
                    </a:p>
                  </a:txBody>
                  <a:tcPr marL="6869" marR="6869" marT="6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Yüksek</a:t>
                      </a:r>
                      <a:b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ses yalıtmı</a:t>
                      </a:r>
                    </a:p>
                  </a:txBody>
                  <a:tcPr marL="6869" marR="6869" marT="6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5404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de-DE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Hava doğuşumlu</a:t>
                      </a:r>
                      <a:br>
                        <a:rPr lang="de-DE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ses yalıtımı</a:t>
                      </a:r>
                    </a:p>
                  </a:txBody>
                  <a:tcPr marL="6869" marR="6869" marT="6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İki yabancı daire arasındaki oturma</a:t>
                      </a:r>
                      <a:b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odaları </a:t>
                      </a:r>
                    </a:p>
                  </a:txBody>
                  <a:tcPr marL="6869" marR="6869" marT="6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yatay</a:t>
                      </a:r>
                      <a:b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(duvar)</a:t>
                      </a:r>
                      <a:b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→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69" marR="6869" marT="6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de-DE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asgari</a:t>
                      </a:r>
                      <a:br>
                        <a:rPr lang="de-DE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R'</a:t>
                      </a:r>
                      <a:r>
                        <a:rPr lang="de-DE" sz="7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 </a:t>
                      </a:r>
                      <a:r>
                        <a:rPr lang="de-DE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[dB]</a:t>
                      </a:r>
                    </a:p>
                  </a:txBody>
                  <a:tcPr marL="6869" marR="6869" marT="6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≥ 53 dB</a:t>
                      </a:r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18cm beton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69" marR="6869" marT="68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≥ 55 dB </a:t>
                      </a:r>
                      <a: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24cm beton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69" marR="6869" marT="6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sv-SE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25cm beton</a:t>
                      </a:r>
                      <a:br>
                        <a:rPr lang="sv-SE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sv-SE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sv-SE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sv-SE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≥ 57 dB</a:t>
                      </a:r>
                      <a:r>
                        <a:rPr lang="sv-SE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br>
                        <a:rPr lang="sv-SE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sv-SE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sv-SE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sv-SE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18cm beton + </a:t>
                      </a:r>
                      <a:br>
                        <a:rPr lang="sv-SE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sv-SE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Yüzer Tavan</a:t>
                      </a:r>
                      <a:endParaRPr lang="sv-SE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69" marR="6869" marT="68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sv-SE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32cm beton</a:t>
                      </a:r>
                      <a:br>
                        <a:rPr lang="sv-SE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sv-SE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sv-SE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sv-SE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≥ 60 dB</a:t>
                      </a:r>
                      <a:r>
                        <a:rPr lang="sv-SE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br>
                        <a:rPr lang="sv-SE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sv-SE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sv-SE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sv-SE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25cm beton + </a:t>
                      </a:r>
                      <a:br>
                        <a:rPr lang="sv-SE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sv-SE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Yüzer Tavan</a:t>
                      </a:r>
                      <a:endParaRPr lang="sv-SE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69" marR="6869" marT="6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sv-SE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&gt; 45cm beton</a:t>
                      </a:r>
                      <a:br>
                        <a:rPr lang="sv-SE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sv-SE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sv-SE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sv-SE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≥ 65 dB</a:t>
                      </a:r>
                      <a:r>
                        <a:rPr lang="sv-SE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br>
                        <a:rPr lang="sv-SE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sv-SE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sv-SE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sv-SE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&gt; 35cm beton + </a:t>
                      </a:r>
                      <a:br>
                        <a:rPr lang="sv-SE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sv-SE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Yüzer Tavan</a:t>
                      </a:r>
                      <a:endParaRPr lang="sv-SE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69" marR="6869" marT="6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5404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dikey</a:t>
                      </a:r>
                      <a:b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(tavan)</a:t>
                      </a:r>
                      <a:b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↑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69" marR="6869" marT="6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≥ 54 dB</a:t>
                      </a: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de-DE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de-DE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de-DE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12cm beton </a:t>
                      </a:r>
                      <a:r>
                        <a:rPr lang="de-DE" sz="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+</a:t>
                      </a:r>
                      <a:endParaRPr lang="tr-TR" sz="600" b="0" i="0" u="none" strike="noStrike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  <a:p>
                      <a:pPr algn="ctr" fontAlgn="ctr"/>
                      <a:r>
                        <a:rPr lang="de-DE" sz="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Yüzer</a:t>
                      </a:r>
                      <a:r>
                        <a:rPr lang="de-DE" sz="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de-DE" sz="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Tavan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69" marR="6869" marT="68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≥ 55 dB </a:t>
                      </a:r>
                      <a:r>
                        <a:rPr lang="de-DE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de-DE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de-DE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14cm </a:t>
                      </a:r>
                      <a:r>
                        <a:rPr lang="de-DE" sz="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beton +</a:t>
                      </a:r>
                      <a:endParaRPr lang="tr-TR" sz="600" b="0" i="0" u="none" strike="noStrike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  <a:p>
                      <a:pPr algn="ctr" fontAlgn="ctr"/>
                      <a:r>
                        <a:rPr lang="de-DE" sz="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Yüzer</a:t>
                      </a:r>
                      <a:r>
                        <a:rPr lang="de-DE" sz="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de-DE" sz="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Tavan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69" marR="6869" marT="6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745205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Evin giriş</a:t>
                      </a:r>
                      <a:b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kapısı</a:t>
                      </a:r>
                    </a:p>
                  </a:txBody>
                  <a:tcPr marL="6869" marR="6869" marT="6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Dairelerdeki koridorlara doğru olan kapılar</a:t>
                      </a:r>
                    </a:p>
                  </a:txBody>
                  <a:tcPr marL="6869" marR="6869" marT="6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de-DE" sz="7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asgari</a:t>
                      </a:r>
                      <a:r>
                        <a:rPr lang="de-DE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de-DE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7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</a:t>
                      </a:r>
                      <a:r>
                        <a:rPr lang="de-DE" sz="700" b="1" i="0" u="none" strike="noStrike" baseline="-25000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</a:t>
                      </a:r>
                      <a:r>
                        <a:rPr lang="de-DE" sz="700" b="1" i="0" u="none" strike="noStrike" baseline="-250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de-DE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[dB]</a:t>
                      </a:r>
                    </a:p>
                  </a:txBody>
                  <a:tcPr marL="6869" marR="6869" marT="6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≥ 27 dB</a:t>
                      </a:r>
                    </a:p>
                  </a:txBody>
                  <a:tcPr marL="6869" marR="6869" marT="68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≥ 37 dB</a:t>
                      </a:r>
                    </a:p>
                  </a:txBody>
                  <a:tcPr marL="6869" marR="6869" marT="6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≥ 27 dB</a:t>
                      </a:r>
                    </a:p>
                  </a:txBody>
                  <a:tcPr marL="6869" marR="6869" marT="68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≥ 32 dB</a:t>
                      </a:r>
                    </a:p>
                  </a:txBody>
                  <a:tcPr marL="6869" marR="6869" marT="6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≥ 37 dB</a:t>
                      </a:r>
                    </a:p>
                  </a:txBody>
                  <a:tcPr marL="6869" marR="6869" marT="6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5205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Dairelerdeki oturma odalarına doğru olan kapılar</a:t>
                      </a:r>
                    </a:p>
                  </a:txBody>
                  <a:tcPr marL="6869" marR="6869" marT="6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≥ 37 dB</a:t>
                      </a:r>
                    </a:p>
                  </a:txBody>
                  <a:tcPr marL="6869" marR="6869" marT="68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6869" marR="6869" marT="6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≥ 37 dB</a:t>
                      </a:r>
                    </a:p>
                  </a:txBody>
                  <a:tcPr marL="6869" marR="6869" marT="68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≥ 42 dB</a:t>
                      </a:r>
                    </a:p>
                  </a:txBody>
                  <a:tcPr marL="6869" marR="6869" marT="6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≥ 47 dB</a:t>
                      </a:r>
                    </a:p>
                  </a:txBody>
                  <a:tcPr marL="6869" marR="6869" marT="6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797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de-DE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Katı doğuşumlu</a:t>
                      </a:r>
                      <a:br>
                        <a:rPr lang="de-DE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ses yalıtımı</a:t>
                      </a:r>
                    </a:p>
                  </a:txBody>
                  <a:tcPr marL="6869" marR="6869" marT="6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İki yabancı daire arasındaki oturma</a:t>
                      </a:r>
                      <a:b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odalarında ve balkonların ve revakların altında</a:t>
                      </a:r>
                    </a:p>
                  </a:txBody>
                  <a:tcPr marL="6869" marR="6869" marT="6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E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 azami</a:t>
                      </a:r>
                      <a:br>
                        <a:rPr lang="es-E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s-E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müsaade edilen</a:t>
                      </a:r>
                      <a:br>
                        <a:rPr lang="es-E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s-E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L'</a:t>
                      </a:r>
                      <a:r>
                        <a:rPr lang="es-ES" sz="7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n,w</a:t>
                      </a:r>
                      <a:r>
                        <a:rPr lang="es-E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es-E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s-E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[dB]</a:t>
                      </a:r>
                    </a:p>
                  </a:txBody>
                  <a:tcPr marL="6869" marR="6869" marT="6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≤ 50 dB</a:t>
                      </a:r>
                      <a:r>
                        <a:rPr lang="de-DE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br>
                        <a:rPr lang="de-DE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16cm beton + </a:t>
                      </a:r>
                      <a:endParaRPr lang="tr-TR" sz="600" b="0" i="0" u="none" strike="noStrike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  <a:p>
                      <a:pPr algn="ctr" fontAlgn="ctr"/>
                      <a:r>
                        <a:rPr lang="de-DE" sz="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Yüzer</a:t>
                      </a:r>
                      <a:r>
                        <a:rPr lang="de-DE" sz="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de-DE" sz="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Tavan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69" marR="6869" marT="68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de-DE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≤ 46 dB</a:t>
                      </a:r>
                      <a:r>
                        <a:rPr lang="de-DE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br>
                        <a:rPr lang="de-DE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de-DE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18cm beton </a:t>
                      </a:r>
                      <a:r>
                        <a:rPr lang="de-DE" sz="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+</a:t>
                      </a:r>
                      <a:endParaRPr lang="tr-TR" sz="600" b="0" i="0" u="none" strike="noStrike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  <a:p>
                      <a:pPr algn="ctr" fontAlgn="ctr"/>
                      <a:r>
                        <a:rPr lang="de-DE" sz="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de-DE" sz="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Yüzer</a:t>
                      </a:r>
                      <a:r>
                        <a:rPr lang="de-D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de-DE" sz="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Tavan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69" marR="6869" marT="6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de-DE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≤ 49 dB</a:t>
                      </a:r>
                      <a:r>
                        <a:rPr lang="de-DE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br>
                        <a:rPr lang="de-DE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de-DE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17cm beton + </a:t>
                      </a:r>
                      <a:endParaRPr lang="tr-TR" sz="600" b="0" i="0" u="none" strike="noStrike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  <a:p>
                      <a:pPr algn="ctr" fontAlgn="ctr"/>
                      <a:r>
                        <a:rPr lang="de-DE" sz="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Yüzer</a:t>
                      </a:r>
                      <a:r>
                        <a:rPr lang="de-DE" sz="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de-DE" sz="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Tavan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69" marR="6869" marT="68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de-DE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≤ 42 dB</a:t>
                      </a:r>
                      <a:r>
                        <a:rPr lang="de-DE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br>
                        <a:rPr lang="de-DE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de-DE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22cm beton + </a:t>
                      </a:r>
                      <a:endParaRPr lang="tr-TR" sz="600" b="0" i="0" u="none" strike="noStrike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  <a:p>
                      <a:pPr algn="ctr" fontAlgn="ctr"/>
                      <a:r>
                        <a:rPr lang="de-DE" sz="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Yüzer</a:t>
                      </a:r>
                      <a:r>
                        <a:rPr lang="de-DE" sz="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de-DE" sz="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Tavan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69" marR="6869" marT="6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de-DE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≤ 35 dB</a:t>
                      </a:r>
                      <a:r>
                        <a:rPr lang="de-DE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br>
                        <a:rPr lang="de-DE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de-DE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&gt;35cm beton + </a:t>
                      </a:r>
                      <a:endParaRPr lang="tr-TR" sz="600" b="0" i="0" u="none" strike="noStrike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  <a:p>
                      <a:pPr algn="ctr" fontAlgn="ctr"/>
                      <a:r>
                        <a:rPr lang="de-DE" sz="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Yüzer</a:t>
                      </a:r>
                      <a:r>
                        <a:rPr lang="de-DE" sz="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de-DE" sz="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Tavan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69" marR="6869" marT="6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1512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Dairelerin merdiven </a:t>
                      </a:r>
                      <a:b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boşluklarına baktığı</a:t>
                      </a:r>
                      <a:b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yerlerde</a:t>
                      </a:r>
                    </a:p>
                  </a:txBody>
                  <a:tcPr marL="6869" marR="6869" marT="6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≤ 53 dB</a:t>
                      </a:r>
                    </a:p>
                  </a:txBody>
                  <a:tcPr marL="6869" marR="6869" marT="68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519353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de-DE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Teknik ünitelerden</a:t>
                      </a:r>
                      <a:br>
                        <a:rPr lang="de-DE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kaynaklanan gürültü</a:t>
                      </a:r>
                      <a:br>
                        <a:rPr lang="de-DE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(Kazan dairesi, Asansör makine dairesi vs.)</a:t>
                      </a:r>
                      <a:endParaRPr lang="de-DE" sz="7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69" marR="6869" marT="6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 azami</a:t>
                      </a:r>
                      <a:br>
                        <a:rPr lang="de-DE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müsaade edilen</a:t>
                      </a:r>
                      <a:br>
                        <a:rPr lang="de-DE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</a:t>
                      </a:r>
                      <a:r>
                        <a:rPr lang="de-DE" sz="7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AFmax </a:t>
                      </a:r>
                      <a:r>
                        <a:rPr lang="de-DE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[dB]</a:t>
                      </a:r>
                    </a:p>
                  </a:txBody>
                  <a:tcPr marL="6869" marR="6869" marT="6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≤ 30 dB(A)</a:t>
                      </a:r>
                    </a:p>
                  </a:txBody>
                  <a:tcPr marL="6869" marR="6869" marT="68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≤ 25 dB(A)</a:t>
                      </a:r>
                    </a:p>
                  </a:txBody>
                  <a:tcPr marL="6869" marR="6869" marT="6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≤ 30 dB(A)</a:t>
                      </a:r>
                    </a:p>
                  </a:txBody>
                  <a:tcPr marL="6869" marR="6869" marT="68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≤ 27 dB(A)</a:t>
                      </a:r>
                    </a:p>
                  </a:txBody>
                  <a:tcPr marL="6869" marR="6869" marT="6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≤ 24 dB(A)</a:t>
                      </a:r>
                    </a:p>
                  </a:txBody>
                  <a:tcPr marL="6869" marR="6869" marT="68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3" name="Textfeld 12"/>
          <p:cNvSpPr txBox="1"/>
          <p:nvPr/>
        </p:nvSpPr>
        <p:spPr>
          <a:xfrm>
            <a:off x="324818" y="738016"/>
            <a:ext cx="16466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>
                <a:latin typeface="Arial" panose="020B0604020202020204" pitchFamily="34" charset="0"/>
                <a:cs typeface="Arial" panose="020B0604020202020204" pitchFamily="34" charset="0"/>
              </a:rPr>
              <a:t>Karşılaştırma</a:t>
            </a:r>
            <a:endParaRPr lang="de-DE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9029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Gerader Verbinder 8"/>
          <p:cNvCxnSpPr/>
          <p:nvPr/>
        </p:nvCxnSpPr>
        <p:spPr>
          <a:xfrm>
            <a:off x="107504" y="6525344"/>
            <a:ext cx="8928000" cy="0"/>
          </a:xfrm>
          <a:prstGeom prst="line">
            <a:avLst/>
          </a:prstGeom>
          <a:ln w="9525">
            <a:solidFill>
              <a:schemeClr val="tx1"/>
            </a:solidFill>
          </a:ln>
          <a:effectLst>
            <a:outerShdw blurRad="40000" dist="20000" dir="5400000" rotWithShape="0">
              <a:schemeClr val="bg1">
                <a:alpha val="38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feld 7"/>
          <p:cNvSpPr txBox="1"/>
          <p:nvPr/>
        </p:nvSpPr>
        <p:spPr>
          <a:xfrm>
            <a:off x="185502" y="6536377"/>
            <a:ext cx="89434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Almanya örneği							</a:t>
            </a:r>
            <a:r>
              <a:rPr lang="de-DE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tr-T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20								Abidin Uygun</a:t>
            </a:r>
            <a:endParaRPr lang="de-DE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Grafik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818" y="188640"/>
            <a:ext cx="1006822" cy="308727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85" t="1575" r="18165" b="23378"/>
          <a:stretch/>
        </p:blipFill>
        <p:spPr>
          <a:xfrm>
            <a:off x="7812360" y="13181"/>
            <a:ext cx="1044437" cy="659644"/>
          </a:xfrm>
          <a:prstGeom prst="rect">
            <a:avLst/>
          </a:prstGeom>
        </p:spPr>
      </p:pic>
      <p:sp>
        <p:nvSpPr>
          <p:cNvPr id="12" name="Textfeld 11"/>
          <p:cNvSpPr txBox="1"/>
          <p:nvPr/>
        </p:nvSpPr>
        <p:spPr>
          <a:xfrm>
            <a:off x="3380744" y="142948"/>
            <a:ext cx="23825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Almanya örneği</a:t>
            </a:r>
            <a:endParaRPr lang="de-DE" sz="2000" b="1" dirty="0" smtClean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feld 12"/>
          <p:cNvSpPr txBox="1"/>
          <p:nvPr/>
        </p:nvSpPr>
        <p:spPr>
          <a:xfrm>
            <a:off x="324818" y="738016"/>
            <a:ext cx="51944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>
                <a:latin typeface="Arial" panose="020B0604020202020204" pitchFamily="34" charset="0"/>
                <a:cs typeface="Arial" panose="020B0604020202020204" pitchFamily="34" charset="0"/>
              </a:rPr>
              <a:t>Karşılaştırma - 24 Avrupa ülkesindeki kriterler</a:t>
            </a:r>
            <a:endParaRPr lang="de-DE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395536" y="1314137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de-DE"/>
          </a:p>
        </p:txBody>
      </p:sp>
      <p:graphicFrame>
        <p:nvGraphicFramePr>
          <p:cNvPr id="6" name="Objek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5833990"/>
              </p:ext>
            </p:extLst>
          </p:nvPr>
        </p:nvGraphicFramePr>
        <p:xfrm>
          <a:off x="395536" y="1314137"/>
          <a:ext cx="6768752" cy="48771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9" name="Graph" r:id="rId5" imgW="3814877" imgH="2862682" progId="Origin50.Graph">
                  <p:embed/>
                </p:oleObj>
              </mc:Choice>
              <mc:Fallback>
                <p:oleObj name="Graph" r:id="rId5" imgW="3814877" imgH="2862682" progId="Origin50.Graph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5016" t="6061" r="4712" b="7475"/>
                      <a:stretch>
                        <a:fillRect/>
                      </a:stretch>
                    </p:blipFill>
                    <p:spPr bwMode="auto">
                      <a:xfrm>
                        <a:off x="395536" y="1314137"/>
                        <a:ext cx="6768752" cy="487714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68549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Gerader Verbinder 8"/>
          <p:cNvCxnSpPr/>
          <p:nvPr/>
        </p:nvCxnSpPr>
        <p:spPr>
          <a:xfrm>
            <a:off x="107504" y="6525344"/>
            <a:ext cx="8928000" cy="0"/>
          </a:xfrm>
          <a:prstGeom prst="line">
            <a:avLst/>
          </a:prstGeom>
          <a:ln w="9525">
            <a:solidFill>
              <a:schemeClr val="tx1"/>
            </a:solidFill>
          </a:ln>
          <a:effectLst>
            <a:outerShdw blurRad="40000" dist="20000" dir="5400000" rotWithShape="0">
              <a:schemeClr val="bg1">
                <a:alpha val="38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feld 7"/>
          <p:cNvSpPr txBox="1"/>
          <p:nvPr/>
        </p:nvSpPr>
        <p:spPr>
          <a:xfrm>
            <a:off x="185502" y="6536377"/>
            <a:ext cx="89434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Almanya örneği							</a:t>
            </a:r>
            <a:r>
              <a:rPr lang="de-DE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tr-T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21								Abidin Uygun</a:t>
            </a:r>
            <a:endParaRPr lang="de-DE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Grafik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818" y="188640"/>
            <a:ext cx="1006822" cy="308727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85" t="1575" r="18165" b="23378"/>
          <a:stretch/>
        </p:blipFill>
        <p:spPr>
          <a:xfrm>
            <a:off x="7812360" y="13181"/>
            <a:ext cx="1044437" cy="659644"/>
          </a:xfrm>
          <a:prstGeom prst="rect">
            <a:avLst/>
          </a:prstGeom>
        </p:spPr>
      </p:pic>
      <p:sp>
        <p:nvSpPr>
          <p:cNvPr id="12" name="Textfeld 11"/>
          <p:cNvSpPr txBox="1"/>
          <p:nvPr/>
        </p:nvSpPr>
        <p:spPr>
          <a:xfrm>
            <a:off x="3380744" y="142948"/>
            <a:ext cx="23342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Geleceğe bakış</a:t>
            </a:r>
            <a:endParaRPr lang="de-DE" sz="2000" b="1" dirty="0" smtClean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feld 12"/>
          <p:cNvSpPr txBox="1"/>
          <p:nvPr/>
        </p:nvSpPr>
        <p:spPr>
          <a:xfrm>
            <a:off x="324818" y="738016"/>
            <a:ext cx="2634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>
                <a:latin typeface="Arial" panose="020B0604020202020204" pitchFamily="34" charset="0"/>
                <a:cs typeface="Arial" panose="020B0604020202020204" pitchFamily="34" charset="0"/>
              </a:rPr>
              <a:t>Proje ilişkilerne bakış</a:t>
            </a:r>
            <a:endParaRPr lang="de-DE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395536" y="1314137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de-DE"/>
          </a:p>
        </p:txBody>
      </p:sp>
      <p:grpSp>
        <p:nvGrpSpPr>
          <p:cNvPr id="14" name="Group 29"/>
          <p:cNvGrpSpPr>
            <a:grpSpLocks/>
          </p:cNvGrpSpPr>
          <p:nvPr/>
        </p:nvGrpSpPr>
        <p:grpSpPr bwMode="auto">
          <a:xfrm>
            <a:off x="194493" y="1196752"/>
            <a:ext cx="8786815" cy="4992690"/>
            <a:chOff x="-134" y="1117"/>
            <a:chExt cx="5535" cy="3145"/>
          </a:xfrm>
        </p:grpSpPr>
        <p:sp>
          <p:nvSpPr>
            <p:cNvPr id="15" name="AutoShape 3"/>
            <p:cNvSpPr>
              <a:spLocks noChangeArrowheads="1"/>
            </p:cNvSpPr>
            <p:nvPr/>
          </p:nvSpPr>
          <p:spPr bwMode="auto">
            <a:xfrm>
              <a:off x="2110" y="2120"/>
              <a:ext cx="1180" cy="1090"/>
            </a:xfrm>
            <a:prstGeom prst="octagon">
              <a:avLst>
                <a:gd name="adj" fmla="val 29287"/>
              </a:avLst>
            </a:prstGeom>
            <a:solidFill>
              <a:srgbClr val="FFFFCC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9pPr>
            </a:lstStyle>
            <a:p>
              <a:endParaRPr lang="de-DE" altLang="de-DE"/>
            </a:p>
          </p:txBody>
        </p:sp>
        <p:grpSp>
          <p:nvGrpSpPr>
            <p:cNvPr id="16" name="Group 5"/>
            <p:cNvGrpSpPr>
              <a:grpSpLocks/>
            </p:cNvGrpSpPr>
            <p:nvPr/>
          </p:nvGrpSpPr>
          <p:grpSpPr bwMode="auto">
            <a:xfrm>
              <a:off x="2320" y="2185"/>
              <a:ext cx="788" cy="688"/>
              <a:chOff x="1810" y="2990"/>
              <a:chExt cx="290" cy="440"/>
            </a:xfrm>
          </p:grpSpPr>
          <p:sp>
            <p:nvSpPr>
              <p:cNvPr id="32" name="Rectangle 6"/>
              <p:cNvSpPr>
                <a:spLocks noChangeArrowheads="1"/>
              </p:cNvSpPr>
              <p:nvPr/>
            </p:nvSpPr>
            <p:spPr bwMode="auto">
              <a:xfrm>
                <a:off x="1820" y="3210"/>
                <a:ext cx="270" cy="220"/>
              </a:xfrm>
              <a:prstGeom prst="rect">
                <a:avLst/>
              </a:prstGeom>
              <a:solidFill>
                <a:srgbClr val="B2B2B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empo Grunge" pitchFamily="82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empo Grunge" pitchFamily="82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empo Grunge" pitchFamily="82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empo Grunge" pitchFamily="82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empo Grunge" pitchFamily="82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empo Grunge" pitchFamily="82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empo Grunge" pitchFamily="82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empo Grunge" pitchFamily="82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empo Grunge" pitchFamily="82" charset="0"/>
                  </a:defRPr>
                </a:lvl9pPr>
              </a:lstStyle>
              <a:p>
                <a:endParaRPr lang="de-DE" altLang="de-DE"/>
              </a:p>
            </p:txBody>
          </p:sp>
          <p:sp>
            <p:nvSpPr>
              <p:cNvPr id="33" name="AutoShape 7"/>
              <p:cNvSpPr>
                <a:spLocks noChangeArrowheads="1"/>
              </p:cNvSpPr>
              <p:nvPr/>
            </p:nvSpPr>
            <p:spPr bwMode="auto">
              <a:xfrm>
                <a:off x="1810" y="2990"/>
                <a:ext cx="290" cy="220"/>
              </a:xfrm>
              <a:prstGeom prst="triangle">
                <a:avLst>
                  <a:gd name="adj" fmla="val 50000"/>
                </a:avLst>
              </a:prstGeom>
              <a:solidFill>
                <a:srgbClr val="B2B2B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Tempo Grunge" pitchFamily="82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empo Grunge" pitchFamily="82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empo Grunge" pitchFamily="82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empo Grunge" pitchFamily="82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empo Grunge" pitchFamily="82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empo Grunge" pitchFamily="82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empo Grunge" pitchFamily="82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empo Grunge" pitchFamily="82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empo Grunge" pitchFamily="82" charset="0"/>
                  </a:defRPr>
                </a:lvl9pPr>
              </a:lstStyle>
              <a:p>
                <a:endParaRPr lang="de-DE" altLang="de-DE"/>
              </a:p>
            </p:txBody>
          </p:sp>
        </p:grpSp>
        <p:sp>
          <p:nvSpPr>
            <p:cNvPr id="17" name="Text Box 8"/>
            <p:cNvSpPr txBox="1">
              <a:spLocks noChangeArrowheads="1"/>
            </p:cNvSpPr>
            <p:nvPr/>
          </p:nvSpPr>
          <p:spPr bwMode="auto">
            <a:xfrm>
              <a:off x="2228" y="2841"/>
              <a:ext cx="940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9pPr>
            </a:lstStyle>
            <a:p>
              <a:r>
                <a:rPr lang="tr-TR" altLang="de-DE" sz="1800" b="1" dirty="0" smtClean="0">
                  <a:latin typeface="Arial" panose="020B0604020202020204" pitchFamily="34" charset="0"/>
                </a:rPr>
                <a:t>Proje sahibi</a:t>
              </a:r>
              <a:endParaRPr lang="en-US" altLang="de-DE" sz="1800" dirty="0"/>
            </a:p>
          </p:txBody>
        </p:sp>
        <p:sp>
          <p:nvSpPr>
            <p:cNvPr id="18" name="AutoShape 9"/>
            <p:cNvSpPr>
              <a:spLocks noChangeArrowheads="1"/>
            </p:cNvSpPr>
            <p:nvPr/>
          </p:nvSpPr>
          <p:spPr bwMode="auto">
            <a:xfrm>
              <a:off x="1450" y="2380"/>
              <a:ext cx="569" cy="580"/>
            </a:xfrm>
            <a:prstGeom prst="leftRightArrow">
              <a:avLst>
                <a:gd name="adj1" fmla="val 50000"/>
                <a:gd name="adj2" fmla="val 20000"/>
              </a:avLst>
            </a:prstGeom>
            <a:solidFill>
              <a:srgbClr val="FFFFCC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9pPr>
            </a:lstStyle>
            <a:p>
              <a:endParaRPr lang="de-DE" altLang="de-DE"/>
            </a:p>
          </p:txBody>
        </p:sp>
        <p:sp>
          <p:nvSpPr>
            <p:cNvPr id="19" name="AutoShape 10"/>
            <p:cNvSpPr>
              <a:spLocks noChangeArrowheads="1"/>
            </p:cNvSpPr>
            <p:nvPr/>
          </p:nvSpPr>
          <p:spPr bwMode="auto">
            <a:xfrm>
              <a:off x="3360" y="2380"/>
              <a:ext cx="569" cy="580"/>
            </a:xfrm>
            <a:prstGeom prst="leftRightArrow">
              <a:avLst>
                <a:gd name="adj1" fmla="val 50000"/>
                <a:gd name="adj2" fmla="val 20000"/>
              </a:avLst>
            </a:prstGeom>
            <a:solidFill>
              <a:srgbClr val="FFFFCC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9pPr>
            </a:lstStyle>
            <a:p>
              <a:endParaRPr lang="de-DE" altLang="de-DE"/>
            </a:p>
          </p:txBody>
        </p:sp>
        <p:sp>
          <p:nvSpPr>
            <p:cNvPr id="20" name="AutoShape 11"/>
            <p:cNvSpPr>
              <a:spLocks noChangeArrowheads="1"/>
            </p:cNvSpPr>
            <p:nvPr/>
          </p:nvSpPr>
          <p:spPr bwMode="auto">
            <a:xfrm rot="-5400000">
              <a:off x="2411" y="3276"/>
              <a:ext cx="569" cy="580"/>
            </a:xfrm>
            <a:prstGeom prst="leftRightArrow">
              <a:avLst>
                <a:gd name="adj1" fmla="val 50000"/>
                <a:gd name="adj2" fmla="val 20000"/>
              </a:avLst>
            </a:prstGeom>
            <a:solidFill>
              <a:srgbClr val="FFFFCC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9pPr>
            </a:lstStyle>
            <a:p>
              <a:endParaRPr lang="de-DE" altLang="de-DE"/>
            </a:p>
          </p:txBody>
        </p:sp>
        <p:sp>
          <p:nvSpPr>
            <p:cNvPr id="21" name="AutoShape 12"/>
            <p:cNvSpPr>
              <a:spLocks noChangeArrowheads="1"/>
            </p:cNvSpPr>
            <p:nvPr/>
          </p:nvSpPr>
          <p:spPr bwMode="auto">
            <a:xfrm rot="-5400000">
              <a:off x="2407" y="1466"/>
              <a:ext cx="569" cy="580"/>
            </a:xfrm>
            <a:prstGeom prst="leftRightArrow">
              <a:avLst>
                <a:gd name="adj1" fmla="val 50000"/>
                <a:gd name="adj2" fmla="val 20000"/>
              </a:avLst>
            </a:prstGeom>
            <a:solidFill>
              <a:srgbClr val="FFFFCC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9pPr>
            </a:lstStyle>
            <a:p>
              <a:endParaRPr lang="de-DE" altLang="de-DE"/>
            </a:p>
          </p:txBody>
        </p:sp>
        <p:sp>
          <p:nvSpPr>
            <p:cNvPr id="22" name="Text Box 13"/>
            <p:cNvSpPr txBox="1">
              <a:spLocks noChangeArrowheads="1"/>
            </p:cNvSpPr>
            <p:nvPr/>
          </p:nvSpPr>
          <p:spPr bwMode="auto">
            <a:xfrm>
              <a:off x="2261" y="1117"/>
              <a:ext cx="819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9pPr>
            </a:lstStyle>
            <a:p>
              <a:r>
                <a:rPr lang="tr-TR" altLang="de-DE" sz="1800" b="1" dirty="0" smtClean="0">
                  <a:latin typeface="Arial" panose="020B0604020202020204" pitchFamily="34" charset="0"/>
                </a:rPr>
                <a:t>Uzmanlar</a:t>
              </a:r>
              <a:r>
                <a:rPr lang="en-US" altLang="de-DE" sz="1800" b="1" dirty="0" smtClean="0">
                  <a:latin typeface="Arial" panose="020B0604020202020204" pitchFamily="34" charset="0"/>
                </a:rPr>
                <a:t>:</a:t>
              </a:r>
              <a:endParaRPr lang="en-US" altLang="de-DE" sz="1800" b="1" dirty="0">
                <a:latin typeface="Arial" panose="020B0604020202020204" pitchFamily="34" charset="0"/>
              </a:endParaRPr>
            </a:p>
          </p:txBody>
        </p:sp>
        <p:sp>
          <p:nvSpPr>
            <p:cNvPr id="23" name="Text Box 14"/>
            <p:cNvSpPr txBox="1">
              <a:spLocks noChangeArrowheads="1"/>
            </p:cNvSpPr>
            <p:nvPr/>
          </p:nvSpPr>
          <p:spPr bwMode="auto">
            <a:xfrm>
              <a:off x="3408" y="1140"/>
              <a:ext cx="1819" cy="1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9pPr>
            </a:lstStyle>
            <a:p>
              <a:pPr algn="l"/>
              <a:r>
                <a:rPr lang="en-US" altLang="de-DE" sz="1800" b="1" dirty="0">
                  <a:latin typeface="Arial" panose="020B0604020202020204" pitchFamily="34" charset="0"/>
                </a:rPr>
                <a:t>• </a:t>
              </a:r>
              <a:r>
                <a:rPr lang="tr-TR" altLang="de-DE" sz="1800" b="1" dirty="0" smtClean="0">
                  <a:latin typeface="Arial" panose="020B0604020202020204" pitchFamily="34" charset="0"/>
                </a:rPr>
                <a:t>Mimar </a:t>
              </a:r>
              <a:r>
                <a:rPr lang="tr-TR" altLang="de-DE" sz="1200" b="1" dirty="0" smtClean="0">
                  <a:solidFill>
                    <a:srgbClr val="FF0000"/>
                  </a:solidFill>
                  <a:latin typeface="Arial" panose="020B0604020202020204" pitchFamily="34" charset="0"/>
                </a:rPr>
                <a:t>(koordinasyon)</a:t>
              </a:r>
              <a:endParaRPr lang="en-US" altLang="de-DE" sz="1800" b="1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  <a:p>
              <a:pPr algn="l"/>
              <a:r>
                <a:rPr lang="en-US" altLang="de-DE" sz="1800" b="1" dirty="0">
                  <a:latin typeface="Arial" panose="020B0604020202020204" pitchFamily="34" charset="0"/>
                </a:rPr>
                <a:t>• </a:t>
              </a:r>
              <a:r>
                <a:rPr lang="tr-TR" altLang="de-DE" sz="1800" b="1" dirty="0" smtClean="0">
                  <a:latin typeface="Arial" panose="020B0604020202020204" pitchFamily="34" charset="0"/>
                </a:rPr>
                <a:t>İnşaat müh.</a:t>
              </a:r>
              <a:r>
                <a:rPr lang="tr-TR" altLang="de-DE" sz="1200" b="1" dirty="0" smtClean="0">
                  <a:latin typeface="Arial" panose="020B0604020202020204" pitchFamily="34" charset="0"/>
                </a:rPr>
                <a:t> (Statik)</a:t>
              </a:r>
              <a:endParaRPr lang="en-US" altLang="de-DE" sz="1800" b="1" dirty="0">
                <a:latin typeface="Arial" panose="020B0604020202020204" pitchFamily="34" charset="0"/>
              </a:endParaRPr>
            </a:p>
            <a:p>
              <a:r>
                <a:rPr lang="en-US" altLang="de-DE" sz="1800" b="1" dirty="0" smtClean="0">
                  <a:latin typeface="Arial" panose="020B0604020202020204" pitchFamily="34" charset="0"/>
                </a:rPr>
                <a:t>• </a:t>
              </a:r>
              <a:r>
                <a:rPr lang="tr-TR" altLang="de-DE" sz="1800" b="1" dirty="0" smtClean="0">
                  <a:latin typeface="Arial" panose="020B0604020202020204" pitchFamily="34" charset="0"/>
                </a:rPr>
                <a:t>Yapı fiziği</a:t>
              </a:r>
              <a:r>
                <a:rPr lang="tr-TR" altLang="de-DE" sz="1200" b="1" dirty="0">
                  <a:solidFill>
                    <a:srgbClr val="FF0000"/>
                  </a:solidFill>
                  <a:latin typeface="Arial" panose="020B0604020202020204" pitchFamily="34" charset="0"/>
                </a:rPr>
                <a:t> (Akustik Danışman)</a:t>
              </a:r>
              <a:endParaRPr lang="en-US" altLang="de-DE" sz="1800" b="1" dirty="0" smtClean="0">
                <a:latin typeface="Arial" panose="020B0604020202020204" pitchFamily="34" charset="0"/>
              </a:endParaRPr>
            </a:p>
            <a:p>
              <a:pPr algn="l"/>
              <a:r>
                <a:rPr lang="en-US" altLang="de-DE" sz="1800" b="1" dirty="0" smtClean="0">
                  <a:latin typeface="Arial" panose="020B0604020202020204" pitchFamily="34" charset="0"/>
                </a:rPr>
                <a:t>• </a:t>
              </a:r>
              <a:r>
                <a:rPr lang="tr-TR" altLang="de-DE" sz="1800" b="1" dirty="0" smtClean="0">
                  <a:latin typeface="Arial" panose="020B0604020202020204" pitchFamily="34" charset="0"/>
                </a:rPr>
                <a:t>ISH</a:t>
              </a:r>
              <a:endParaRPr lang="en-US" altLang="de-DE" sz="1800" b="1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  <a:p>
              <a:pPr algn="l"/>
              <a:r>
                <a:rPr lang="en-US" altLang="de-DE" sz="1800" b="1" dirty="0">
                  <a:latin typeface="Arial" panose="020B0604020202020204" pitchFamily="34" charset="0"/>
                </a:rPr>
                <a:t>• </a:t>
              </a:r>
              <a:r>
                <a:rPr lang="tr-TR" altLang="de-DE" sz="1800" b="1" dirty="0" smtClean="0">
                  <a:latin typeface="Arial" panose="020B0604020202020204" pitchFamily="34" charset="0"/>
                </a:rPr>
                <a:t>İç mimar</a:t>
              </a:r>
              <a:endParaRPr lang="en-US" altLang="de-DE" sz="1800" b="1" dirty="0">
                <a:latin typeface="Arial" panose="020B0604020202020204" pitchFamily="34" charset="0"/>
              </a:endParaRPr>
            </a:p>
            <a:p>
              <a:pPr algn="l"/>
              <a:r>
                <a:rPr lang="en-US" altLang="de-DE" sz="1800" b="1" dirty="0">
                  <a:latin typeface="Arial" panose="020B0604020202020204" pitchFamily="34" charset="0"/>
                </a:rPr>
                <a:t>• </a:t>
              </a:r>
              <a:r>
                <a:rPr lang="tr-TR" altLang="de-DE" sz="1800" b="1" dirty="0" smtClean="0">
                  <a:latin typeface="Arial" panose="020B0604020202020204" pitchFamily="34" charset="0"/>
                </a:rPr>
                <a:t>v</a:t>
              </a:r>
              <a:r>
                <a:rPr lang="en-US" altLang="de-DE" sz="1800" b="1" dirty="0" smtClean="0">
                  <a:latin typeface="Arial" panose="020B0604020202020204" pitchFamily="34" charset="0"/>
                </a:rPr>
                <a:t>s.</a:t>
              </a:r>
              <a:endParaRPr lang="en-US" altLang="de-DE" sz="1800" b="1" dirty="0">
                <a:latin typeface="Arial" panose="020B0604020202020204" pitchFamily="34" charset="0"/>
              </a:endParaRPr>
            </a:p>
            <a:p>
              <a:pPr algn="l"/>
              <a:endParaRPr lang="en-US" altLang="de-DE" dirty="0"/>
            </a:p>
          </p:txBody>
        </p:sp>
        <p:sp>
          <p:nvSpPr>
            <p:cNvPr id="24" name="Text Box 15"/>
            <p:cNvSpPr txBox="1">
              <a:spLocks noChangeArrowheads="1"/>
            </p:cNvSpPr>
            <p:nvPr/>
          </p:nvSpPr>
          <p:spPr bwMode="auto">
            <a:xfrm>
              <a:off x="2079" y="3929"/>
              <a:ext cx="1271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9pPr>
            </a:lstStyle>
            <a:p>
              <a:r>
                <a:rPr lang="tr-TR" altLang="de-DE" sz="1800" b="1" dirty="0" smtClean="0">
                  <a:latin typeface="Arial" panose="020B0604020202020204" pitchFamily="34" charset="0"/>
                </a:rPr>
                <a:t>R</a:t>
              </a:r>
              <a:r>
                <a:rPr lang="en-US" altLang="de-DE" sz="1800" b="1" dirty="0" smtClean="0">
                  <a:latin typeface="Arial" panose="020B0604020202020204" pitchFamily="34" charset="0"/>
                </a:rPr>
                <a:t>e</a:t>
              </a:r>
              <a:r>
                <a:rPr lang="tr-TR" altLang="de-DE" sz="1800" b="1" dirty="0" smtClean="0">
                  <a:latin typeface="Arial" panose="020B0604020202020204" pitchFamily="34" charset="0"/>
                </a:rPr>
                <a:t>smi makamlar</a:t>
              </a:r>
              <a:endParaRPr lang="en-US" altLang="de-DE" sz="1800" b="1" dirty="0">
                <a:latin typeface="Arial" panose="020B0604020202020204" pitchFamily="34" charset="0"/>
              </a:endParaRPr>
            </a:p>
          </p:txBody>
        </p:sp>
        <p:sp>
          <p:nvSpPr>
            <p:cNvPr id="25" name="Text Box 16"/>
            <p:cNvSpPr txBox="1">
              <a:spLocks noChangeArrowheads="1"/>
            </p:cNvSpPr>
            <p:nvPr/>
          </p:nvSpPr>
          <p:spPr bwMode="auto">
            <a:xfrm>
              <a:off x="-134" y="2549"/>
              <a:ext cx="754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9pPr>
            </a:lstStyle>
            <a:p>
              <a:r>
                <a:rPr lang="tr-TR" altLang="de-DE" sz="1800" b="1" dirty="0" smtClean="0">
                  <a:latin typeface="Arial" panose="020B0604020202020204" pitchFamily="34" charset="0"/>
                </a:rPr>
                <a:t>Endüstri</a:t>
              </a:r>
              <a:r>
                <a:rPr lang="en-US" altLang="de-DE" sz="1800" b="1" dirty="0" smtClean="0">
                  <a:latin typeface="Arial" panose="020B0604020202020204" pitchFamily="34" charset="0"/>
                </a:rPr>
                <a:t>:</a:t>
              </a:r>
              <a:endParaRPr lang="en-US" altLang="de-DE" sz="1800" b="1" dirty="0">
                <a:latin typeface="Arial" panose="020B0604020202020204" pitchFamily="34" charset="0"/>
              </a:endParaRPr>
            </a:p>
          </p:txBody>
        </p:sp>
        <p:sp>
          <p:nvSpPr>
            <p:cNvPr id="26" name="Text Box 17"/>
            <p:cNvSpPr txBox="1">
              <a:spLocks noChangeArrowheads="1"/>
            </p:cNvSpPr>
            <p:nvPr/>
          </p:nvSpPr>
          <p:spPr bwMode="auto">
            <a:xfrm>
              <a:off x="3984" y="2356"/>
              <a:ext cx="1417" cy="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9pPr>
            </a:lstStyle>
            <a:p>
              <a:r>
                <a:rPr lang="tr-TR" altLang="de-DE" sz="1800" b="1" dirty="0" smtClean="0">
                  <a:latin typeface="Arial" panose="020B0604020202020204" pitchFamily="34" charset="0"/>
                </a:rPr>
                <a:t>Müteahhit firmalar</a:t>
              </a:r>
              <a:endParaRPr lang="en-US" altLang="de-DE" sz="1800" b="1" dirty="0">
                <a:latin typeface="Arial" panose="020B0604020202020204" pitchFamily="34" charset="0"/>
              </a:endParaRPr>
            </a:p>
            <a:p>
              <a:r>
                <a:rPr lang="tr-TR" altLang="de-DE" sz="1800" b="1" dirty="0" smtClean="0">
                  <a:latin typeface="Arial" panose="020B0604020202020204" pitchFamily="34" charset="0"/>
                </a:rPr>
                <a:t>ve</a:t>
              </a:r>
              <a:endParaRPr lang="en-US" altLang="de-DE" sz="1800" b="1" dirty="0">
                <a:latin typeface="Arial" panose="020B0604020202020204" pitchFamily="34" charset="0"/>
              </a:endParaRPr>
            </a:p>
            <a:p>
              <a:r>
                <a:rPr lang="tr-TR" altLang="de-DE" sz="1800" b="1" dirty="0" smtClean="0">
                  <a:latin typeface="Arial" panose="020B0604020202020204" pitchFamily="34" charset="0"/>
                </a:rPr>
                <a:t>Uygulayıcı firmalar</a:t>
              </a:r>
              <a:endParaRPr lang="en-US" altLang="de-DE" sz="1800" b="1" dirty="0">
                <a:latin typeface="Arial" panose="020B0604020202020204" pitchFamily="34" charset="0"/>
              </a:endParaRPr>
            </a:p>
          </p:txBody>
        </p:sp>
        <p:sp>
          <p:nvSpPr>
            <p:cNvPr id="28" name="Text Box 19"/>
            <p:cNvSpPr txBox="1">
              <a:spLocks noChangeArrowheads="1"/>
            </p:cNvSpPr>
            <p:nvPr/>
          </p:nvSpPr>
          <p:spPr bwMode="auto">
            <a:xfrm>
              <a:off x="-115" y="2750"/>
              <a:ext cx="1605" cy="1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9pPr>
            </a:lstStyle>
            <a:p>
              <a:pPr algn="l"/>
              <a:r>
                <a:rPr lang="en-US" altLang="de-DE" sz="1800" b="1" dirty="0">
                  <a:latin typeface="Arial" panose="020B0604020202020204" pitchFamily="34" charset="0"/>
                </a:rPr>
                <a:t>• </a:t>
              </a:r>
              <a:r>
                <a:rPr lang="tr-TR" altLang="de-DE" sz="1800" b="1" dirty="0" smtClean="0">
                  <a:latin typeface="Arial" panose="020B0604020202020204" pitchFamily="34" charset="0"/>
                </a:rPr>
                <a:t>Beton, Gazbeton vs.</a:t>
              </a:r>
            </a:p>
            <a:p>
              <a:r>
                <a:rPr lang="en-US" altLang="de-DE" sz="1800" b="1" dirty="0">
                  <a:latin typeface="Arial" panose="020B0604020202020204" pitchFamily="34" charset="0"/>
                </a:rPr>
                <a:t>• </a:t>
              </a:r>
              <a:r>
                <a:rPr lang="tr-TR" altLang="de-DE" sz="1800" b="1" dirty="0" smtClean="0">
                  <a:latin typeface="Arial" panose="020B0604020202020204" pitchFamily="34" charset="0"/>
                </a:rPr>
                <a:t>Tuğla</a:t>
              </a:r>
              <a:r>
                <a:rPr lang="tr-TR" altLang="de-DE" sz="1800" b="1" dirty="0">
                  <a:latin typeface="Arial" panose="020B0604020202020204" pitchFamily="34" charset="0"/>
                </a:rPr>
                <a:t>, Kiremit</a:t>
              </a:r>
              <a:endParaRPr lang="tr-TR" altLang="de-DE" sz="1800" b="1" dirty="0" smtClean="0">
                <a:latin typeface="Arial" panose="020B0604020202020204" pitchFamily="34" charset="0"/>
              </a:endParaRPr>
            </a:p>
            <a:p>
              <a:r>
                <a:rPr lang="en-US" altLang="de-DE" sz="1800" b="1" dirty="0">
                  <a:latin typeface="Arial" panose="020B0604020202020204" pitchFamily="34" charset="0"/>
                </a:rPr>
                <a:t>• </a:t>
              </a:r>
              <a:r>
                <a:rPr lang="tr-TR" altLang="de-DE" sz="1800" b="1" dirty="0" smtClean="0">
                  <a:latin typeface="Arial" panose="020B0604020202020204" pitchFamily="34" charset="0"/>
                </a:rPr>
                <a:t>Alçıpan malzeme</a:t>
              </a:r>
              <a:endParaRPr lang="en-US" altLang="de-DE" sz="1800" b="1" dirty="0">
                <a:latin typeface="Arial" panose="020B0604020202020204" pitchFamily="34" charset="0"/>
              </a:endParaRPr>
            </a:p>
            <a:p>
              <a:pPr algn="l"/>
              <a:r>
                <a:rPr lang="en-US" altLang="de-DE" sz="1800" b="1" dirty="0" smtClean="0">
                  <a:latin typeface="Arial" panose="020B0604020202020204" pitchFamily="34" charset="0"/>
                </a:rPr>
                <a:t>• </a:t>
              </a:r>
              <a:r>
                <a:rPr lang="tr-TR" altLang="de-DE" sz="1800" b="1" dirty="0" smtClean="0">
                  <a:latin typeface="Arial" panose="020B0604020202020204" pitchFamily="34" charset="0"/>
                </a:rPr>
                <a:t>Pencere, Kapı</a:t>
              </a:r>
              <a:endParaRPr lang="en-US" altLang="de-DE" sz="1800" b="1" dirty="0">
                <a:latin typeface="Arial" panose="020B0604020202020204" pitchFamily="34" charset="0"/>
              </a:endParaRPr>
            </a:p>
            <a:p>
              <a:pPr algn="l"/>
              <a:r>
                <a:rPr lang="en-US" altLang="de-DE" sz="1800" b="1" dirty="0" smtClean="0">
                  <a:latin typeface="Arial" panose="020B0604020202020204" pitchFamily="34" charset="0"/>
                </a:rPr>
                <a:t>• </a:t>
              </a:r>
              <a:r>
                <a:rPr lang="tr-TR" altLang="de-DE" sz="1800" b="1" dirty="0" smtClean="0">
                  <a:latin typeface="Arial" panose="020B0604020202020204" pitchFamily="34" charset="0"/>
                </a:rPr>
                <a:t>Yalıtım malzemesi</a:t>
              </a:r>
              <a:endParaRPr lang="en-US" altLang="de-DE" sz="1800" b="1" dirty="0">
                <a:latin typeface="Arial" panose="020B0604020202020204" pitchFamily="34" charset="0"/>
              </a:endParaRPr>
            </a:p>
            <a:p>
              <a:pPr algn="l"/>
              <a:r>
                <a:rPr lang="en-US" altLang="de-DE" sz="1800" b="1" dirty="0">
                  <a:latin typeface="Arial" panose="020B0604020202020204" pitchFamily="34" charset="0"/>
                </a:rPr>
                <a:t>• </a:t>
              </a:r>
              <a:r>
                <a:rPr lang="tr-TR" altLang="de-DE" sz="1800" b="1" dirty="0" smtClean="0">
                  <a:latin typeface="Arial" panose="020B0604020202020204" pitchFamily="34" charset="0"/>
                </a:rPr>
                <a:t>Boya, Sıva</a:t>
              </a:r>
              <a:endParaRPr lang="en-US" altLang="de-DE" sz="1800" b="1" dirty="0">
                <a:latin typeface="Arial" panose="020B0604020202020204" pitchFamily="34" charset="0"/>
              </a:endParaRPr>
            </a:p>
            <a:p>
              <a:pPr algn="l"/>
              <a:r>
                <a:rPr lang="en-US" altLang="de-DE" sz="1800" b="1" dirty="0">
                  <a:latin typeface="Arial" panose="020B0604020202020204" pitchFamily="34" charset="0"/>
                </a:rPr>
                <a:t>• </a:t>
              </a:r>
              <a:r>
                <a:rPr lang="tr-TR" altLang="de-DE" sz="1800" b="1" dirty="0" smtClean="0">
                  <a:latin typeface="Arial" panose="020B0604020202020204" pitchFamily="34" charset="0"/>
                </a:rPr>
                <a:t>v</a:t>
              </a:r>
              <a:r>
                <a:rPr lang="en-US" altLang="de-DE" sz="1800" b="1" dirty="0" smtClean="0">
                  <a:latin typeface="Arial" panose="020B0604020202020204" pitchFamily="34" charset="0"/>
                </a:rPr>
                <a:t>s.</a:t>
              </a:r>
              <a:endParaRPr lang="en-US" altLang="de-DE" sz="1800" b="1" dirty="0">
                <a:latin typeface="Arial" panose="020B0604020202020204" pitchFamily="34" charset="0"/>
              </a:endParaRPr>
            </a:p>
            <a:p>
              <a:pPr algn="l"/>
              <a:endParaRPr lang="en-US" altLang="de-DE" dirty="0"/>
            </a:p>
          </p:txBody>
        </p:sp>
        <p:sp>
          <p:nvSpPr>
            <p:cNvPr id="29" name="Line 20"/>
            <p:cNvSpPr>
              <a:spLocks noChangeShapeType="1"/>
            </p:cNvSpPr>
            <p:nvPr/>
          </p:nvSpPr>
          <p:spPr bwMode="auto">
            <a:xfrm flipV="1">
              <a:off x="690" y="1471"/>
              <a:ext cx="1000" cy="75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30" name="Line 21"/>
            <p:cNvSpPr>
              <a:spLocks noChangeShapeType="1"/>
            </p:cNvSpPr>
            <p:nvPr/>
          </p:nvSpPr>
          <p:spPr bwMode="auto">
            <a:xfrm>
              <a:off x="4120" y="2040"/>
              <a:ext cx="210" cy="34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31" name="Text Box 27"/>
            <p:cNvSpPr txBox="1">
              <a:spLocks noChangeArrowheads="1"/>
            </p:cNvSpPr>
            <p:nvPr/>
          </p:nvSpPr>
          <p:spPr bwMode="auto">
            <a:xfrm>
              <a:off x="2376" y="2575"/>
              <a:ext cx="722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empo Grunge" pitchFamily="82" charset="0"/>
                </a:defRPr>
              </a:lvl9pPr>
            </a:lstStyle>
            <a:p>
              <a:r>
                <a:rPr lang="tr-TR" altLang="de-DE" sz="1800" b="1" dirty="0" smtClean="0">
                  <a:latin typeface="Arial" panose="020B0604020202020204" pitchFamily="34" charset="0"/>
                </a:rPr>
                <a:t>Kullanıcı</a:t>
              </a:r>
              <a:endParaRPr lang="en-US" altLang="de-DE" sz="1800" dirty="0"/>
            </a:p>
          </p:txBody>
        </p:sp>
      </p:grpSp>
    </p:spTree>
    <p:extLst>
      <p:ext uri="{BB962C8B-B14F-4D97-AF65-F5344CB8AC3E}">
        <p14:creationId xmlns:p14="http://schemas.microsoft.com/office/powerpoint/2010/main" val="1592217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Gerader Verbinder 8"/>
          <p:cNvCxnSpPr/>
          <p:nvPr/>
        </p:nvCxnSpPr>
        <p:spPr>
          <a:xfrm>
            <a:off x="107504" y="6525344"/>
            <a:ext cx="8928000" cy="0"/>
          </a:xfrm>
          <a:prstGeom prst="line">
            <a:avLst/>
          </a:prstGeom>
          <a:ln w="9525">
            <a:solidFill>
              <a:schemeClr val="tx1"/>
            </a:solidFill>
          </a:ln>
          <a:effectLst>
            <a:outerShdw blurRad="40000" dist="20000" dir="5400000" rotWithShape="0">
              <a:schemeClr val="bg1">
                <a:alpha val="38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feld 7"/>
          <p:cNvSpPr txBox="1"/>
          <p:nvPr/>
        </p:nvSpPr>
        <p:spPr>
          <a:xfrm>
            <a:off x="185502" y="6536377"/>
            <a:ext cx="89434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Almanya örneği							</a:t>
            </a:r>
            <a:r>
              <a:rPr lang="de-DE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tr-T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22								Abidin Uygun</a:t>
            </a:r>
            <a:endParaRPr lang="de-DE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Grafik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818" y="188640"/>
            <a:ext cx="1006822" cy="308727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85" t="1575" r="18165" b="23378"/>
          <a:stretch/>
        </p:blipFill>
        <p:spPr>
          <a:xfrm>
            <a:off x="7812360" y="13181"/>
            <a:ext cx="1044437" cy="659644"/>
          </a:xfrm>
          <a:prstGeom prst="rect">
            <a:avLst/>
          </a:prstGeom>
        </p:spPr>
      </p:pic>
      <p:sp>
        <p:nvSpPr>
          <p:cNvPr id="12" name="Textfeld 11"/>
          <p:cNvSpPr txBox="1"/>
          <p:nvPr/>
        </p:nvSpPr>
        <p:spPr>
          <a:xfrm>
            <a:off x="3380744" y="142948"/>
            <a:ext cx="23342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Geleceğe bakış</a:t>
            </a:r>
            <a:endParaRPr lang="de-DE" sz="2000" b="1" dirty="0" smtClean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feld 12"/>
          <p:cNvSpPr txBox="1"/>
          <p:nvPr/>
        </p:nvSpPr>
        <p:spPr>
          <a:xfrm>
            <a:off x="324818" y="738016"/>
            <a:ext cx="35830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>
                <a:latin typeface="Arial" panose="020B0604020202020204" pitchFamily="34" charset="0"/>
                <a:cs typeface="Arial" panose="020B0604020202020204" pitchFamily="34" charset="0"/>
              </a:rPr>
              <a:t>Ses yalıtımında başarının sırrı</a:t>
            </a:r>
            <a:endParaRPr lang="de-DE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395536" y="1314137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de-DE"/>
          </a:p>
        </p:txBody>
      </p:sp>
      <p:sp>
        <p:nvSpPr>
          <p:cNvPr id="2" name="Textfeld 1"/>
          <p:cNvSpPr txBox="1"/>
          <p:nvPr/>
        </p:nvSpPr>
        <p:spPr>
          <a:xfrm>
            <a:off x="428153" y="1292262"/>
            <a:ext cx="49685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1. Asgari standardı belirleyen bir Gürültü Yönetmeliği</a:t>
            </a: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feld 33"/>
          <p:cNvSpPr txBox="1"/>
          <p:nvPr/>
        </p:nvSpPr>
        <p:spPr>
          <a:xfrm>
            <a:off x="428153" y="2000005"/>
            <a:ext cx="49685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2. Ses yalıtımına karşı hassasiyet</a:t>
            </a: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feld 34"/>
          <p:cNvSpPr txBox="1"/>
          <p:nvPr/>
        </p:nvSpPr>
        <p:spPr>
          <a:xfrm>
            <a:off x="5717137" y="1323039"/>
            <a:ext cx="49685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Türkiye’nin realitesini yansıtmalı</a:t>
            </a:r>
            <a:endParaRPr lang="de-DE" sz="14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feld 35"/>
          <p:cNvSpPr txBox="1"/>
          <p:nvPr/>
        </p:nvSpPr>
        <p:spPr>
          <a:xfrm>
            <a:off x="428153" y="2735277"/>
            <a:ext cx="49685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3. Mimar ↔ Akustik danışman iş birliği</a:t>
            </a: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feld 36"/>
          <p:cNvSpPr txBox="1"/>
          <p:nvPr/>
        </p:nvSpPr>
        <p:spPr>
          <a:xfrm>
            <a:off x="5717137" y="2030782"/>
            <a:ext cx="49685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Proje sahibi / Mimar</a:t>
            </a:r>
            <a:endParaRPr lang="de-DE" sz="14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feld 37"/>
          <p:cNvSpPr txBox="1"/>
          <p:nvPr/>
        </p:nvSpPr>
        <p:spPr>
          <a:xfrm>
            <a:off x="5684519" y="2766054"/>
            <a:ext cx="49685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Proje’nin başladığı andan itibaren</a:t>
            </a:r>
            <a:endParaRPr lang="de-DE" sz="14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feld 38"/>
          <p:cNvSpPr txBox="1"/>
          <p:nvPr/>
        </p:nvSpPr>
        <p:spPr>
          <a:xfrm>
            <a:off x="395535" y="3415491"/>
            <a:ext cx="53195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4. Akustik danışman yönetmeliğe göre rapor hazırlar</a:t>
            </a: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feld 39"/>
          <p:cNvSpPr txBox="1"/>
          <p:nvPr/>
        </p:nvSpPr>
        <p:spPr>
          <a:xfrm>
            <a:off x="395535" y="4147234"/>
            <a:ext cx="53195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5. Mimar / inşaat müh. bunu sahadakileri aktarır</a:t>
            </a: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Textfeld 41"/>
          <p:cNvSpPr txBox="1"/>
          <p:nvPr/>
        </p:nvSpPr>
        <p:spPr>
          <a:xfrm>
            <a:off x="5684519" y="4178011"/>
            <a:ext cx="49685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Usta / Kalfa / Çırak bilinçlendirme</a:t>
            </a:r>
            <a:endParaRPr lang="de-DE" sz="14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Textfeld 42"/>
          <p:cNvSpPr txBox="1"/>
          <p:nvPr/>
        </p:nvSpPr>
        <p:spPr>
          <a:xfrm>
            <a:off x="395535" y="4830977"/>
            <a:ext cx="53195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6. Mimar / inşaat müh. bunu sahada kontrol eder</a:t>
            </a: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Textfeld 43"/>
          <p:cNvSpPr txBox="1"/>
          <p:nvPr/>
        </p:nvSpPr>
        <p:spPr>
          <a:xfrm>
            <a:off x="395535" y="5538718"/>
            <a:ext cx="60486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 dirty="0"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r>
              <a:rPr lang="tr-T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. Akustik danışman sahadaki ölçümlerle son kontrolü yapar</a:t>
            </a: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4449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2" grpId="0"/>
      <p:bldP spid="43" grpId="0"/>
      <p:bldP spid="4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feld 21"/>
          <p:cNvSpPr txBox="1"/>
          <p:nvPr/>
        </p:nvSpPr>
        <p:spPr>
          <a:xfrm>
            <a:off x="620700" y="908720"/>
            <a:ext cx="8531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İçerik</a:t>
            </a:r>
            <a:endParaRPr lang="de-DE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feld 25"/>
          <p:cNvSpPr txBox="1"/>
          <p:nvPr/>
        </p:nvSpPr>
        <p:spPr>
          <a:xfrm>
            <a:off x="620700" y="5837202"/>
            <a:ext cx="23342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b="1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tr-T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 Geleceğe bakış</a:t>
            </a:r>
            <a:endParaRPr lang="de-DE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1" name="Gerader Verbinder 10"/>
          <p:cNvCxnSpPr/>
          <p:nvPr/>
        </p:nvCxnSpPr>
        <p:spPr>
          <a:xfrm>
            <a:off x="107504" y="6525344"/>
            <a:ext cx="8928000" cy="0"/>
          </a:xfrm>
          <a:prstGeom prst="line">
            <a:avLst/>
          </a:prstGeom>
          <a:ln w="9525">
            <a:solidFill>
              <a:schemeClr val="tx1"/>
            </a:solidFill>
          </a:ln>
          <a:effectLst>
            <a:outerShdw blurRad="40000" dist="20000" dir="5400000" rotWithShape="0">
              <a:schemeClr val="bg1">
                <a:alpha val="38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feld 11"/>
          <p:cNvSpPr txBox="1"/>
          <p:nvPr/>
        </p:nvSpPr>
        <p:spPr>
          <a:xfrm>
            <a:off x="185502" y="6536377"/>
            <a:ext cx="89434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Almanya örneği							</a:t>
            </a:r>
            <a:r>
              <a:rPr lang="de-DE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    1</a:t>
            </a:r>
            <a:r>
              <a:rPr lang="tr-T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								Abidin Uygun</a:t>
            </a:r>
            <a:endParaRPr lang="de-DE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Gruppieren 3"/>
          <p:cNvGrpSpPr/>
          <p:nvPr/>
        </p:nvGrpSpPr>
        <p:grpSpPr>
          <a:xfrm>
            <a:off x="481273" y="1340768"/>
            <a:ext cx="5400600" cy="1444551"/>
            <a:chOff x="481273" y="1520463"/>
            <a:chExt cx="5400600" cy="1444551"/>
          </a:xfrm>
        </p:grpSpPr>
        <p:sp>
          <p:nvSpPr>
            <p:cNvPr id="23" name="Textfeld 22"/>
            <p:cNvSpPr txBox="1"/>
            <p:nvPr/>
          </p:nvSpPr>
          <p:spPr>
            <a:xfrm>
              <a:off x="620700" y="1520463"/>
              <a:ext cx="20217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r-TR" sz="2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1. Konuya giriş</a:t>
              </a:r>
              <a:endParaRPr lang="de-DE" sz="2000" b="1" dirty="0" smtClean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" name="Rechteck 2"/>
            <p:cNvSpPr/>
            <p:nvPr/>
          </p:nvSpPr>
          <p:spPr>
            <a:xfrm>
              <a:off x="481273" y="1844824"/>
              <a:ext cx="54006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800100" lvl="1" indent="-342900">
                <a:buFont typeface="Arial" panose="020B0604020202020204" pitchFamily="34" charset="0"/>
                <a:buChar char="•"/>
              </a:pPr>
              <a:r>
                <a:rPr lang="tr-TR" sz="2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Akustik algılama - Psikolojik akustik</a:t>
              </a:r>
              <a:endParaRPr lang="de-DE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Rechteck 17"/>
            <p:cNvSpPr/>
            <p:nvPr/>
          </p:nvSpPr>
          <p:spPr>
            <a:xfrm>
              <a:off x="481273" y="2564904"/>
              <a:ext cx="396044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800100" lvl="1" indent="-342900">
                <a:buFont typeface="Arial" panose="020B0604020202020204" pitchFamily="34" charset="0"/>
                <a:buChar char="•"/>
              </a:pPr>
              <a:r>
                <a:rPr lang="tr-TR" sz="2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İnsandaki beş duyu</a:t>
              </a:r>
              <a:endParaRPr lang="de-DE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Rechteck 18"/>
            <p:cNvSpPr/>
            <p:nvPr/>
          </p:nvSpPr>
          <p:spPr>
            <a:xfrm>
              <a:off x="481273" y="2204864"/>
              <a:ext cx="396044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800100" lvl="1" indent="-342900">
                <a:buFont typeface="Arial" panose="020B0604020202020204" pitchFamily="34" charset="0"/>
                <a:buChar char="•"/>
              </a:pPr>
              <a:r>
                <a:rPr lang="tr-TR" sz="2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İçeriden </a:t>
              </a:r>
              <a:r>
                <a:rPr lang="tr-TR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dışarıya bakış</a:t>
              </a:r>
              <a:endParaRPr lang="de-DE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27" name="Grafik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818" y="188640"/>
            <a:ext cx="1006822" cy="308727"/>
          </a:xfrm>
          <a:prstGeom prst="rect">
            <a:avLst/>
          </a:prstGeom>
        </p:spPr>
      </p:pic>
      <p:pic>
        <p:nvPicPr>
          <p:cNvPr id="28" name="Grafik 2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85" t="1575" r="18165" b="23378"/>
          <a:stretch/>
        </p:blipFill>
        <p:spPr>
          <a:xfrm>
            <a:off x="7812360" y="13181"/>
            <a:ext cx="1044437" cy="659644"/>
          </a:xfrm>
          <a:prstGeom prst="rect">
            <a:avLst/>
          </a:prstGeom>
        </p:spPr>
      </p:pic>
      <p:grpSp>
        <p:nvGrpSpPr>
          <p:cNvPr id="5" name="Gruppieren 4"/>
          <p:cNvGrpSpPr/>
          <p:nvPr/>
        </p:nvGrpSpPr>
        <p:grpSpPr>
          <a:xfrm>
            <a:off x="465648" y="3004672"/>
            <a:ext cx="6772544" cy="2584568"/>
            <a:chOff x="465648" y="3292704"/>
            <a:chExt cx="6772544" cy="2584568"/>
          </a:xfrm>
        </p:grpSpPr>
        <p:sp>
          <p:nvSpPr>
            <p:cNvPr id="25" name="Textfeld 24"/>
            <p:cNvSpPr txBox="1"/>
            <p:nvPr/>
          </p:nvSpPr>
          <p:spPr>
            <a:xfrm>
              <a:off x="620700" y="3292704"/>
              <a:ext cx="238251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r-TR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r>
                <a:rPr lang="tr-TR" sz="2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. Almanya örneği</a:t>
              </a:r>
              <a:endParaRPr lang="de-DE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Rechteck 19"/>
            <p:cNvSpPr/>
            <p:nvPr/>
          </p:nvSpPr>
          <p:spPr>
            <a:xfrm>
              <a:off x="465648" y="3664853"/>
              <a:ext cx="677064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800100" lvl="1" indent="-342900">
                <a:buFont typeface="Arial" panose="020B0604020202020204" pitchFamily="34" charset="0"/>
                <a:buChar char="•"/>
              </a:pPr>
              <a:r>
                <a:rPr lang="tr-TR" sz="2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Mecvut projelendirmelerdeki yöntem</a:t>
              </a:r>
              <a:endParaRPr lang="de-DE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Rechteck 20"/>
            <p:cNvSpPr/>
            <p:nvPr/>
          </p:nvSpPr>
          <p:spPr>
            <a:xfrm>
              <a:off x="467544" y="4397042"/>
              <a:ext cx="677064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800100" lvl="1" indent="-342900">
                <a:buFont typeface="Arial" panose="020B0604020202020204" pitchFamily="34" charset="0"/>
                <a:buChar char="•"/>
              </a:pPr>
              <a:r>
                <a:rPr lang="tr-TR" sz="2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Kapalı mekânlarda ses veya gürültü olgusu</a:t>
              </a:r>
              <a:endParaRPr lang="de-DE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Rechteck 30"/>
            <p:cNvSpPr/>
            <p:nvPr/>
          </p:nvSpPr>
          <p:spPr>
            <a:xfrm>
              <a:off x="465648" y="4037002"/>
              <a:ext cx="677064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800100" lvl="1" indent="-342900">
                <a:buFont typeface="Arial" panose="020B0604020202020204" pitchFamily="34" charset="0"/>
                <a:buChar char="•"/>
              </a:pPr>
              <a:r>
                <a:rPr lang="tr-TR" sz="2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Almanya’nın gürültü istatistiği</a:t>
              </a:r>
              <a:endParaRPr lang="de-DE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" name="Rechteck 31"/>
            <p:cNvSpPr/>
            <p:nvPr/>
          </p:nvSpPr>
          <p:spPr>
            <a:xfrm>
              <a:off x="467544" y="4752239"/>
              <a:ext cx="677064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800100" lvl="1" indent="-342900">
                <a:buFont typeface="Arial" panose="020B0604020202020204" pitchFamily="34" charset="0"/>
                <a:buChar char="•"/>
              </a:pPr>
              <a:r>
                <a:rPr lang="tr-TR" sz="2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Ses yalıtmındaki normlar ve yönetmelikler</a:t>
              </a:r>
              <a:endParaRPr lang="de-DE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Rechteck 32"/>
            <p:cNvSpPr/>
            <p:nvPr/>
          </p:nvSpPr>
          <p:spPr>
            <a:xfrm>
              <a:off x="467544" y="5114701"/>
              <a:ext cx="677064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800100" lvl="1" indent="-342900">
                <a:buFont typeface="Arial" panose="020B0604020202020204" pitchFamily="34" charset="0"/>
                <a:buChar char="•"/>
              </a:pPr>
              <a:r>
                <a:rPr lang="tr-TR" sz="2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DİN 4109</a:t>
              </a:r>
              <a:endParaRPr lang="de-DE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" name="Rechteck 33"/>
            <p:cNvSpPr/>
            <p:nvPr/>
          </p:nvSpPr>
          <p:spPr>
            <a:xfrm>
              <a:off x="467544" y="5477162"/>
              <a:ext cx="677064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800100" lvl="1" indent="-342900">
                <a:buFont typeface="Arial" panose="020B0604020202020204" pitchFamily="34" charset="0"/>
                <a:buChar char="•"/>
              </a:pPr>
              <a:r>
                <a:rPr lang="tr-TR" sz="2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Karşılaştırma</a:t>
              </a:r>
              <a:endParaRPr lang="de-DE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44095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Gerader Verbinder 10"/>
          <p:cNvCxnSpPr/>
          <p:nvPr/>
        </p:nvCxnSpPr>
        <p:spPr>
          <a:xfrm>
            <a:off x="107504" y="6525344"/>
            <a:ext cx="8928000" cy="0"/>
          </a:xfrm>
          <a:prstGeom prst="line">
            <a:avLst/>
          </a:prstGeom>
          <a:ln w="9525">
            <a:solidFill>
              <a:schemeClr val="tx1"/>
            </a:solidFill>
          </a:ln>
          <a:effectLst>
            <a:outerShdw blurRad="40000" dist="20000" dir="5400000" rotWithShape="0">
              <a:schemeClr val="bg1">
                <a:alpha val="38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feld 11"/>
          <p:cNvSpPr txBox="1"/>
          <p:nvPr/>
        </p:nvSpPr>
        <p:spPr>
          <a:xfrm>
            <a:off x="185502" y="6536377"/>
            <a:ext cx="89434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Almanya örneği							</a:t>
            </a:r>
            <a:r>
              <a:rPr lang="de-DE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r>
              <a:rPr lang="tr-T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2								Abidin Uygun</a:t>
            </a:r>
            <a:endParaRPr lang="de-DE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feld 12"/>
          <p:cNvSpPr txBox="1"/>
          <p:nvPr/>
        </p:nvSpPr>
        <p:spPr>
          <a:xfrm>
            <a:off x="310010" y="781329"/>
            <a:ext cx="64512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Akust</a:t>
            </a:r>
            <a:r>
              <a:rPr lang="tr-TR" b="1" dirty="0" smtClean="0">
                <a:latin typeface="Arial" panose="020B0604020202020204" pitchFamily="34" charset="0"/>
                <a:cs typeface="Arial" panose="020B0604020202020204" pitchFamily="34" charset="0"/>
              </a:rPr>
              <a:t>ik algılama - Duymak + Akustik = Psikolojik akustik</a:t>
            </a:r>
            <a:endParaRPr lang="de-DE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Picture 4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545933" y="4293096"/>
            <a:ext cx="900000" cy="1394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Rechteck 15"/>
          <p:cNvSpPr/>
          <p:nvPr/>
        </p:nvSpPr>
        <p:spPr>
          <a:xfrm>
            <a:off x="35496" y="2854560"/>
            <a:ext cx="1920875" cy="7294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0" hangingPunct="0">
              <a:lnSpc>
                <a:spcPct val="90000"/>
              </a:lnSpc>
              <a:spcBef>
                <a:spcPct val="50000"/>
              </a:spcBef>
              <a:defRPr/>
            </a:pPr>
            <a:r>
              <a:rPr lang="de-DE" b="1" dirty="0" err="1" smtClean="0">
                <a:latin typeface="+mn-lt"/>
              </a:rPr>
              <a:t>Objekti</a:t>
            </a:r>
            <a:r>
              <a:rPr lang="tr-TR" b="1" dirty="0" smtClean="0">
                <a:latin typeface="+mn-lt"/>
              </a:rPr>
              <a:t>f</a:t>
            </a:r>
            <a:r>
              <a:rPr lang="de-DE" b="1" dirty="0" smtClean="0">
                <a:latin typeface="+mn-lt"/>
              </a:rPr>
              <a:t> </a:t>
            </a:r>
            <a:r>
              <a:rPr lang="tr-TR" b="1" dirty="0" smtClean="0">
                <a:latin typeface="+mn-lt"/>
              </a:rPr>
              <a:t>veri</a:t>
            </a:r>
            <a:endParaRPr lang="de-DE" b="1" dirty="0" smtClean="0">
              <a:latin typeface="+mn-lt"/>
            </a:endParaRPr>
          </a:p>
          <a:p>
            <a:pPr algn="ctr" eaLnBrk="0" hangingPunct="0">
              <a:lnSpc>
                <a:spcPct val="90000"/>
              </a:lnSpc>
              <a:spcBef>
                <a:spcPct val="50000"/>
              </a:spcBef>
              <a:defRPr/>
            </a:pPr>
            <a:r>
              <a:rPr lang="tr-TR" dirty="0" smtClean="0">
                <a:latin typeface="+mn-lt"/>
              </a:rPr>
              <a:t>Fizik</a:t>
            </a:r>
            <a:endParaRPr lang="de-DE" dirty="0">
              <a:latin typeface="+mn-lt"/>
            </a:endParaRPr>
          </a:p>
        </p:txBody>
      </p:sp>
      <p:sp>
        <p:nvSpPr>
          <p:cNvPr id="17" name="Rechteck 16"/>
          <p:cNvSpPr/>
          <p:nvPr/>
        </p:nvSpPr>
        <p:spPr>
          <a:xfrm>
            <a:off x="1923802" y="2854560"/>
            <a:ext cx="2216150" cy="11172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0" hangingPunct="0">
              <a:lnSpc>
                <a:spcPct val="90000"/>
              </a:lnSpc>
              <a:spcBef>
                <a:spcPct val="50000"/>
              </a:spcBef>
              <a:defRPr/>
            </a:pPr>
            <a:r>
              <a:rPr lang="de-DE" b="1" dirty="0" smtClean="0">
                <a:latin typeface="+mn-lt"/>
              </a:rPr>
              <a:t>F</a:t>
            </a:r>
            <a:r>
              <a:rPr lang="tr-TR" b="1" dirty="0" smtClean="0">
                <a:latin typeface="+mn-lt"/>
              </a:rPr>
              <a:t>onksyonel algı</a:t>
            </a:r>
            <a:endParaRPr lang="de-DE" b="1" i="1" dirty="0" smtClean="0">
              <a:latin typeface="+mn-lt"/>
            </a:endParaRPr>
          </a:p>
          <a:p>
            <a:pPr algn="ctr" eaLnBrk="0" hangingPunct="0">
              <a:lnSpc>
                <a:spcPct val="90000"/>
              </a:lnSpc>
              <a:spcBef>
                <a:spcPct val="50000"/>
              </a:spcBef>
              <a:defRPr/>
            </a:pPr>
            <a:r>
              <a:rPr lang="tr-TR" dirty="0" smtClean="0">
                <a:latin typeface="+mn-lt"/>
              </a:rPr>
              <a:t>Fizyoloji</a:t>
            </a:r>
            <a:r>
              <a:rPr lang="de-DE" dirty="0" smtClean="0">
                <a:latin typeface="+mn-lt"/>
              </a:rPr>
              <a:t>,</a:t>
            </a:r>
          </a:p>
          <a:p>
            <a:pPr algn="ctr" eaLnBrk="0" hangingPunct="0">
              <a:lnSpc>
                <a:spcPct val="90000"/>
              </a:lnSpc>
              <a:spcBef>
                <a:spcPct val="50000"/>
              </a:spcBef>
              <a:defRPr/>
            </a:pPr>
            <a:r>
              <a:rPr lang="de-DE" dirty="0" err="1" smtClean="0">
                <a:latin typeface="+mn-lt"/>
              </a:rPr>
              <a:t>Ps</a:t>
            </a:r>
            <a:r>
              <a:rPr lang="tr-TR" dirty="0" smtClean="0">
                <a:latin typeface="+mn-lt"/>
              </a:rPr>
              <a:t>ikolojik Fizik</a:t>
            </a:r>
            <a:endParaRPr lang="de-DE" dirty="0">
              <a:latin typeface="+mn-lt"/>
            </a:endParaRPr>
          </a:p>
        </p:txBody>
      </p:sp>
      <p:sp>
        <p:nvSpPr>
          <p:cNvPr id="18" name="Rechteck 17"/>
          <p:cNvSpPr/>
          <p:nvPr/>
        </p:nvSpPr>
        <p:spPr>
          <a:xfrm>
            <a:off x="4211960" y="2854560"/>
            <a:ext cx="2160000" cy="11172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lnSpc>
                <a:spcPct val="90000"/>
              </a:lnSpc>
              <a:spcBef>
                <a:spcPct val="50000"/>
              </a:spcBef>
              <a:defRPr/>
            </a:pPr>
            <a:r>
              <a:rPr lang="tr-TR" b="1" dirty="0" smtClean="0"/>
              <a:t>Algılama</a:t>
            </a:r>
            <a:endParaRPr lang="de-DE" b="1" dirty="0" smtClean="0">
              <a:latin typeface="+mn-lt"/>
            </a:endParaRPr>
          </a:p>
          <a:p>
            <a:pPr algn="ctr" eaLnBrk="0" hangingPunct="0">
              <a:lnSpc>
                <a:spcPct val="90000"/>
              </a:lnSpc>
              <a:spcBef>
                <a:spcPct val="50000"/>
              </a:spcBef>
              <a:defRPr/>
            </a:pPr>
            <a:r>
              <a:rPr lang="de-DE" dirty="0" err="1" smtClean="0">
                <a:latin typeface="+mn-lt"/>
              </a:rPr>
              <a:t>Ps</a:t>
            </a:r>
            <a:r>
              <a:rPr lang="tr-TR" dirty="0" smtClean="0">
                <a:latin typeface="+mn-lt"/>
              </a:rPr>
              <a:t>ikoloji</a:t>
            </a:r>
            <a:r>
              <a:rPr lang="de-DE" dirty="0" smtClean="0">
                <a:latin typeface="+mn-lt"/>
              </a:rPr>
              <a:t>,</a:t>
            </a:r>
          </a:p>
          <a:p>
            <a:pPr algn="ctr" eaLnBrk="0" hangingPunct="0">
              <a:lnSpc>
                <a:spcPct val="90000"/>
              </a:lnSpc>
              <a:spcBef>
                <a:spcPct val="50000"/>
              </a:spcBef>
              <a:defRPr/>
            </a:pPr>
            <a:r>
              <a:rPr lang="de-DE" dirty="0" err="1" smtClean="0">
                <a:latin typeface="+mn-lt"/>
              </a:rPr>
              <a:t>Ps</a:t>
            </a:r>
            <a:r>
              <a:rPr lang="tr-TR" dirty="0" smtClean="0">
                <a:latin typeface="+mn-lt"/>
              </a:rPr>
              <a:t>ikolojik Fizik</a:t>
            </a:r>
            <a:endParaRPr lang="de-DE" dirty="0">
              <a:latin typeface="+mn-lt"/>
            </a:endParaRPr>
          </a:p>
        </p:txBody>
      </p:sp>
      <p:sp>
        <p:nvSpPr>
          <p:cNvPr id="19" name="Rechteck 18"/>
          <p:cNvSpPr/>
          <p:nvPr/>
        </p:nvSpPr>
        <p:spPr>
          <a:xfrm>
            <a:off x="6300192" y="2854560"/>
            <a:ext cx="2519288" cy="11172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lnSpc>
                <a:spcPct val="90000"/>
              </a:lnSpc>
              <a:spcBef>
                <a:spcPct val="50000"/>
              </a:spcBef>
              <a:defRPr/>
            </a:pPr>
            <a:r>
              <a:rPr lang="tr-TR" b="1" dirty="0" smtClean="0"/>
              <a:t>Değerlendirme ve Tepki</a:t>
            </a:r>
            <a:endParaRPr lang="de-DE" b="1" dirty="0" smtClean="0">
              <a:latin typeface="+mn-lt"/>
            </a:endParaRPr>
          </a:p>
          <a:p>
            <a:pPr algn="ctr" eaLnBrk="0" hangingPunct="0">
              <a:lnSpc>
                <a:spcPct val="90000"/>
              </a:lnSpc>
              <a:spcBef>
                <a:spcPct val="50000"/>
              </a:spcBef>
              <a:defRPr/>
            </a:pPr>
            <a:r>
              <a:rPr lang="de-DE" dirty="0" err="1" smtClean="0">
                <a:latin typeface="+mn-lt"/>
              </a:rPr>
              <a:t>Ps</a:t>
            </a:r>
            <a:r>
              <a:rPr lang="tr-TR" dirty="0" smtClean="0">
                <a:latin typeface="+mn-lt"/>
              </a:rPr>
              <a:t>ikoloji</a:t>
            </a:r>
            <a:r>
              <a:rPr lang="de-DE" dirty="0" smtClean="0">
                <a:latin typeface="+mn-lt"/>
              </a:rPr>
              <a:t>,</a:t>
            </a:r>
          </a:p>
          <a:p>
            <a:pPr algn="ctr" eaLnBrk="0" hangingPunct="0">
              <a:lnSpc>
                <a:spcPct val="90000"/>
              </a:lnSpc>
              <a:spcBef>
                <a:spcPct val="50000"/>
              </a:spcBef>
              <a:defRPr/>
            </a:pPr>
            <a:r>
              <a:rPr lang="tr-TR" dirty="0" smtClean="0"/>
              <a:t>S</a:t>
            </a:r>
            <a:r>
              <a:rPr lang="de-DE" dirty="0" smtClean="0">
                <a:latin typeface="+mn-lt"/>
              </a:rPr>
              <a:t>o</a:t>
            </a:r>
            <a:r>
              <a:rPr lang="tr-TR" dirty="0" smtClean="0">
                <a:latin typeface="+mn-lt"/>
              </a:rPr>
              <a:t>syal </a:t>
            </a:r>
            <a:r>
              <a:rPr lang="de-DE" dirty="0" err="1" smtClean="0">
                <a:latin typeface="+mn-lt"/>
              </a:rPr>
              <a:t>ps</a:t>
            </a:r>
            <a:r>
              <a:rPr lang="tr-TR" dirty="0" smtClean="0">
                <a:latin typeface="+mn-lt"/>
              </a:rPr>
              <a:t>ikoloji</a:t>
            </a:r>
            <a:endParaRPr lang="de-DE" dirty="0">
              <a:latin typeface="+mn-lt"/>
            </a:endParaRPr>
          </a:p>
        </p:txBody>
      </p:sp>
      <p:grpSp>
        <p:nvGrpSpPr>
          <p:cNvPr id="20" name="Gruppieren 19"/>
          <p:cNvGrpSpPr/>
          <p:nvPr/>
        </p:nvGrpSpPr>
        <p:grpSpPr>
          <a:xfrm>
            <a:off x="2581821" y="4294474"/>
            <a:ext cx="900113" cy="1406525"/>
            <a:chOff x="2797845" y="4470747"/>
            <a:chExt cx="900113" cy="1406525"/>
          </a:xfrm>
        </p:grpSpPr>
        <p:sp>
          <p:nvSpPr>
            <p:cNvPr id="21" name="Freeform 8"/>
            <p:cNvSpPr>
              <a:spLocks/>
            </p:cNvSpPr>
            <p:nvPr/>
          </p:nvSpPr>
          <p:spPr bwMode="auto">
            <a:xfrm>
              <a:off x="2797845" y="4470747"/>
              <a:ext cx="900113" cy="1406525"/>
            </a:xfrm>
            <a:custGeom>
              <a:avLst/>
              <a:gdLst>
                <a:gd name="T0" fmla="*/ 118 w 1133"/>
                <a:gd name="T1" fmla="*/ 308 h 1771"/>
                <a:gd name="T2" fmla="*/ 214 w 1133"/>
                <a:gd name="T3" fmla="*/ 133 h 1771"/>
                <a:gd name="T4" fmla="*/ 399 w 1133"/>
                <a:gd name="T5" fmla="*/ 26 h 1771"/>
                <a:gd name="T6" fmla="*/ 627 w 1133"/>
                <a:gd name="T7" fmla="*/ 5 h 1771"/>
                <a:gd name="T8" fmla="*/ 859 w 1133"/>
                <a:gd name="T9" fmla="*/ 104 h 1771"/>
                <a:gd name="T10" fmla="*/ 1057 w 1133"/>
                <a:gd name="T11" fmla="*/ 346 h 1771"/>
                <a:gd name="T12" fmla="*/ 1133 w 1133"/>
                <a:gd name="T13" fmla="*/ 621 h 1771"/>
                <a:gd name="T14" fmla="*/ 1082 w 1133"/>
                <a:gd name="T15" fmla="*/ 855 h 1771"/>
                <a:gd name="T16" fmla="*/ 952 w 1133"/>
                <a:gd name="T17" fmla="*/ 1047 h 1771"/>
                <a:gd name="T18" fmla="*/ 795 w 1133"/>
                <a:gd name="T19" fmla="*/ 1205 h 1771"/>
                <a:gd name="T20" fmla="*/ 654 w 1133"/>
                <a:gd name="T21" fmla="*/ 1332 h 1771"/>
                <a:gd name="T22" fmla="*/ 582 w 1133"/>
                <a:gd name="T23" fmla="*/ 1435 h 1771"/>
                <a:gd name="T24" fmla="*/ 532 w 1133"/>
                <a:gd name="T25" fmla="*/ 1532 h 1771"/>
                <a:gd name="T26" fmla="*/ 481 w 1133"/>
                <a:gd name="T27" fmla="*/ 1623 h 1771"/>
                <a:gd name="T28" fmla="*/ 420 w 1133"/>
                <a:gd name="T29" fmla="*/ 1701 h 1771"/>
                <a:gd name="T30" fmla="*/ 346 w 1133"/>
                <a:gd name="T31" fmla="*/ 1754 h 1771"/>
                <a:gd name="T32" fmla="*/ 251 w 1133"/>
                <a:gd name="T33" fmla="*/ 1769 h 1771"/>
                <a:gd name="T34" fmla="*/ 138 w 1133"/>
                <a:gd name="T35" fmla="*/ 1744 h 1771"/>
                <a:gd name="T36" fmla="*/ 62 w 1133"/>
                <a:gd name="T37" fmla="*/ 1701 h 1771"/>
                <a:gd name="T38" fmla="*/ 17 w 1133"/>
                <a:gd name="T39" fmla="*/ 1642 h 1771"/>
                <a:gd name="T40" fmla="*/ 0 w 1133"/>
                <a:gd name="T41" fmla="*/ 1577 h 1771"/>
                <a:gd name="T42" fmla="*/ 3 w 1133"/>
                <a:gd name="T43" fmla="*/ 1513 h 1771"/>
                <a:gd name="T44" fmla="*/ 19 w 1133"/>
                <a:gd name="T45" fmla="*/ 1454 h 1771"/>
                <a:gd name="T46" fmla="*/ 40 w 1133"/>
                <a:gd name="T47" fmla="*/ 1402 h 1771"/>
                <a:gd name="T48" fmla="*/ 97 w 1133"/>
                <a:gd name="T49" fmla="*/ 1326 h 1771"/>
                <a:gd name="T50" fmla="*/ 152 w 1133"/>
                <a:gd name="T51" fmla="*/ 1284 h 1771"/>
                <a:gd name="T52" fmla="*/ 148 w 1133"/>
                <a:gd name="T53" fmla="*/ 1332 h 1771"/>
                <a:gd name="T54" fmla="*/ 125 w 1133"/>
                <a:gd name="T55" fmla="*/ 1391 h 1771"/>
                <a:gd name="T56" fmla="*/ 112 w 1133"/>
                <a:gd name="T57" fmla="*/ 1465 h 1771"/>
                <a:gd name="T58" fmla="*/ 114 w 1133"/>
                <a:gd name="T59" fmla="*/ 1539 h 1771"/>
                <a:gd name="T60" fmla="*/ 146 w 1133"/>
                <a:gd name="T61" fmla="*/ 1604 h 1771"/>
                <a:gd name="T62" fmla="*/ 214 w 1133"/>
                <a:gd name="T63" fmla="*/ 1647 h 1771"/>
                <a:gd name="T64" fmla="*/ 289 w 1133"/>
                <a:gd name="T65" fmla="*/ 1655 h 1771"/>
                <a:gd name="T66" fmla="*/ 359 w 1133"/>
                <a:gd name="T67" fmla="*/ 1627 h 1771"/>
                <a:gd name="T68" fmla="*/ 422 w 1133"/>
                <a:gd name="T69" fmla="*/ 1575 h 1771"/>
                <a:gd name="T70" fmla="*/ 469 w 1133"/>
                <a:gd name="T71" fmla="*/ 1505 h 1771"/>
                <a:gd name="T72" fmla="*/ 500 w 1133"/>
                <a:gd name="T73" fmla="*/ 1423 h 1771"/>
                <a:gd name="T74" fmla="*/ 519 w 1133"/>
                <a:gd name="T75" fmla="*/ 1340 h 1771"/>
                <a:gd name="T76" fmla="*/ 580 w 1133"/>
                <a:gd name="T77" fmla="*/ 1262 h 1771"/>
                <a:gd name="T78" fmla="*/ 665 w 1133"/>
                <a:gd name="T79" fmla="*/ 1188 h 1771"/>
                <a:gd name="T80" fmla="*/ 760 w 1133"/>
                <a:gd name="T81" fmla="*/ 1110 h 1771"/>
                <a:gd name="T82" fmla="*/ 850 w 1133"/>
                <a:gd name="T83" fmla="*/ 1020 h 1771"/>
                <a:gd name="T84" fmla="*/ 916 w 1133"/>
                <a:gd name="T85" fmla="*/ 914 h 1771"/>
                <a:gd name="T86" fmla="*/ 954 w 1133"/>
                <a:gd name="T87" fmla="*/ 792 h 1771"/>
                <a:gd name="T88" fmla="*/ 981 w 1133"/>
                <a:gd name="T89" fmla="*/ 678 h 1771"/>
                <a:gd name="T90" fmla="*/ 989 w 1133"/>
                <a:gd name="T91" fmla="*/ 568 h 1771"/>
                <a:gd name="T92" fmla="*/ 969 w 1133"/>
                <a:gd name="T93" fmla="*/ 462 h 1771"/>
                <a:gd name="T94" fmla="*/ 920 w 1133"/>
                <a:gd name="T95" fmla="*/ 355 h 1771"/>
                <a:gd name="T96" fmla="*/ 833 w 1133"/>
                <a:gd name="T97" fmla="*/ 251 h 1771"/>
                <a:gd name="T98" fmla="*/ 709 w 1133"/>
                <a:gd name="T99" fmla="*/ 171 h 1771"/>
                <a:gd name="T100" fmla="*/ 580 w 1133"/>
                <a:gd name="T101" fmla="*/ 137 h 1771"/>
                <a:gd name="T102" fmla="*/ 450 w 1133"/>
                <a:gd name="T103" fmla="*/ 146 h 1771"/>
                <a:gd name="T104" fmla="*/ 340 w 1133"/>
                <a:gd name="T105" fmla="*/ 194 h 1771"/>
                <a:gd name="T106" fmla="*/ 262 w 1133"/>
                <a:gd name="T107" fmla="*/ 275 h 1771"/>
                <a:gd name="T108" fmla="*/ 230 w 1133"/>
                <a:gd name="T109" fmla="*/ 386 h 1771"/>
                <a:gd name="T110" fmla="*/ 235 w 1133"/>
                <a:gd name="T111" fmla="*/ 494 h 1771"/>
                <a:gd name="T112" fmla="*/ 262 w 1133"/>
                <a:gd name="T113" fmla="*/ 587 h 1771"/>
                <a:gd name="T114" fmla="*/ 292 w 1133"/>
                <a:gd name="T115" fmla="*/ 657 h 1771"/>
                <a:gd name="T116" fmla="*/ 323 w 1133"/>
                <a:gd name="T117" fmla="*/ 718 h 1771"/>
                <a:gd name="T118" fmla="*/ 273 w 1133"/>
                <a:gd name="T119" fmla="*/ 703 h 1771"/>
                <a:gd name="T120" fmla="*/ 213 w 1133"/>
                <a:gd name="T121" fmla="*/ 634 h 1771"/>
                <a:gd name="T122" fmla="*/ 178 w 1133"/>
                <a:gd name="T123" fmla="*/ 585 h 1771"/>
                <a:gd name="T124" fmla="*/ 144 w 1133"/>
                <a:gd name="T125" fmla="*/ 520 h 1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33" h="1771">
                  <a:moveTo>
                    <a:pt x="137" y="503"/>
                  </a:moveTo>
                  <a:lnTo>
                    <a:pt x="129" y="482"/>
                  </a:lnTo>
                  <a:lnTo>
                    <a:pt x="123" y="462"/>
                  </a:lnTo>
                  <a:lnTo>
                    <a:pt x="118" y="443"/>
                  </a:lnTo>
                  <a:lnTo>
                    <a:pt x="114" y="424"/>
                  </a:lnTo>
                  <a:lnTo>
                    <a:pt x="112" y="403"/>
                  </a:lnTo>
                  <a:lnTo>
                    <a:pt x="110" y="384"/>
                  </a:lnTo>
                  <a:lnTo>
                    <a:pt x="110" y="365"/>
                  </a:lnTo>
                  <a:lnTo>
                    <a:pt x="112" y="346"/>
                  </a:lnTo>
                  <a:lnTo>
                    <a:pt x="114" y="327"/>
                  </a:lnTo>
                  <a:lnTo>
                    <a:pt x="118" y="308"/>
                  </a:lnTo>
                  <a:lnTo>
                    <a:pt x="121" y="290"/>
                  </a:lnTo>
                  <a:lnTo>
                    <a:pt x="127" y="273"/>
                  </a:lnTo>
                  <a:lnTo>
                    <a:pt x="133" y="254"/>
                  </a:lnTo>
                  <a:lnTo>
                    <a:pt x="140" y="237"/>
                  </a:lnTo>
                  <a:lnTo>
                    <a:pt x="150" y="222"/>
                  </a:lnTo>
                  <a:lnTo>
                    <a:pt x="157" y="207"/>
                  </a:lnTo>
                  <a:lnTo>
                    <a:pt x="167" y="192"/>
                  </a:lnTo>
                  <a:lnTo>
                    <a:pt x="178" y="176"/>
                  </a:lnTo>
                  <a:lnTo>
                    <a:pt x="190" y="161"/>
                  </a:lnTo>
                  <a:lnTo>
                    <a:pt x="201" y="148"/>
                  </a:lnTo>
                  <a:lnTo>
                    <a:pt x="214" y="133"/>
                  </a:lnTo>
                  <a:lnTo>
                    <a:pt x="230" y="119"/>
                  </a:lnTo>
                  <a:lnTo>
                    <a:pt x="243" y="108"/>
                  </a:lnTo>
                  <a:lnTo>
                    <a:pt x="258" y="97"/>
                  </a:lnTo>
                  <a:lnTo>
                    <a:pt x="273" y="85"/>
                  </a:lnTo>
                  <a:lnTo>
                    <a:pt x="291" y="76"/>
                  </a:lnTo>
                  <a:lnTo>
                    <a:pt x="306" y="64"/>
                  </a:lnTo>
                  <a:lnTo>
                    <a:pt x="325" y="55"/>
                  </a:lnTo>
                  <a:lnTo>
                    <a:pt x="342" y="45"/>
                  </a:lnTo>
                  <a:lnTo>
                    <a:pt x="361" y="38"/>
                  </a:lnTo>
                  <a:lnTo>
                    <a:pt x="380" y="30"/>
                  </a:lnTo>
                  <a:lnTo>
                    <a:pt x="399" y="26"/>
                  </a:lnTo>
                  <a:lnTo>
                    <a:pt x="418" y="19"/>
                  </a:lnTo>
                  <a:lnTo>
                    <a:pt x="437" y="13"/>
                  </a:lnTo>
                  <a:lnTo>
                    <a:pt x="456" y="9"/>
                  </a:lnTo>
                  <a:lnTo>
                    <a:pt x="479" y="5"/>
                  </a:lnTo>
                  <a:lnTo>
                    <a:pt x="498" y="4"/>
                  </a:lnTo>
                  <a:lnTo>
                    <a:pt x="519" y="2"/>
                  </a:lnTo>
                  <a:lnTo>
                    <a:pt x="540" y="0"/>
                  </a:lnTo>
                  <a:lnTo>
                    <a:pt x="563" y="0"/>
                  </a:lnTo>
                  <a:lnTo>
                    <a:pt x="583" y="0"/>
                  </a:lnTo>
                  <a:lnTo>
                    <a:pt x="604" y="4"/>
                  </a:lnTo>
                  <a:lnTo>
                    <a:pt x="627" y="5"/>
                  </a:lnTo>
                  <a:lnTo>
                    <a:pt x="648" y="11"/>
                  </a:lnTo>
                  <a:lnTo>
                    <a:pt x="669" y="15"/>
                  </a:lnTo>
                  <a:lnTo>
                    <a:pt x="692" y="21"/>
                  </a:lnTo>
                  <a:lnTo>
                    <a:pt x="713" y="26"/>
                  </a:lnTo>
                  <a:lnTo>
                    <a:pt x="736" y="36"/>
                  </a:lnTo>
                  <a:lnTo>
                    <a:pt x="755" y="43"/>
                  </a:lnTo>
                  <a:lnTo>
                    <a:pt x="777" y="53"/>
                  </a:lnTo>
                  <a:lnTo>
                    <a:pt x="796" y="64"/>
                  </a:lnTo>
                  <a:lnTo>
                    <a:pt x="817" y="78"/>
                  </a:lnTo>
                  <a:lnTo>
                    <a:pt x="838" y="91"/>
                  </a:lnTo>
                  <a:lnTo>
                    <a:pt x="859" y="104"/>
                  </a:lnTo>
                  <a:lnTo>
                    <a:pt x="880" y="119"/>
                  </a:lnTo>
                  <a:lnTo>
                    <a:pt x="899" y="137"/>
                  </a:lnTo>
                  <a:lnTo>
                    <a:pt x="918" y="156"/>
                  </a:lnTo>
                  <a:lnTo>
                    <a:pt x="937" y="175"/>
                  </a:lnTo>
                  <a:lnTo>
                    <a:pt x="956" y="195"/>
                  </a:lnTo>
                  <a:lnTo>
                    <a:pt x="975" y="216"/>
                  </a:lnTo>
                  <a:lnTo>
                    <a:pt x="992" y="239"/>
                  </a:lnTo>
                  <a:lnTo>
                    <a:pt x="1009" y="264"/>
                  </a:lnTo>
                  <a:lnTo>
                    <a:pt x="1027" y="290"/>
                  </a:lnTo>
                  <a:lnTo>
                    <a:pt x="1044" y="317"/>
                  </a:lnTo>
                  <a:lnTo>
                    <a:pt x="1057" y="346"/>
                  </a:lnTo>
                  <a:lnTo>
                    <a:pt x="1070" y="372"/>
                  </a:lnTo>
                  <a:lnTo>
                    <a:pt x="1082" y="397"/>
                  </a:lnTo>
                  <a:lnTo>
                    <a:pt x="1093" y="425"/>
                  </a:lnTo>
                  <a:lnTo>
                    <a:pt x="1103" y="450"/>
                  </a:lnTo>
                  <a:lnTo>
                    <a:pt x="1110" y="477"/>
                  </a:lnTo>
                  <a:lnTo>
                    <a:pt x="1116" y="501"/>
                  </a:lnTo>
                  <a:lnTo>
                    <a:pt x="1124" y="526"/>
                  </a:lnTo>
                  <a:lnTo>
                    <a:pt x="1127" y="549"/>
                  </a:lnTo>
                  <a:lnTo>
                    <a:pt x="1131" y="574"/>
                  </a:lnTo>
                  <a:lnTo>
                    <a:pt x="1131" y="598"/>
                  </a:lnTo>
                  <a:lnTo>
                    <a:pt x="1133" y="621"/>
                  </a:lnTo>
                  <a:lnTo>
                    <a:pt x="1133" y="644"/>
                  </a:lnTo>
                  <a:lnTo>
                    <a:pt x="1131" y="667"/>
                  </a:lnTo>
                  <a:lnTo>
                    <a:pt x="1129" y="690"/>
                  </a:lnTo>
                  <a:lnTo>
                    <a:pt x="1127" y="711"/>
                  </a:lnTo>
                  <a:lnTo>
                    <a:pt x="1124" y="731"/>
                  </a:lnTo>
                  <a:lnTo>
                    <a:pt x="1118" y="752"/>
                  </a:lnTo>
                  <a:lnTo>
                    <a:pt x="1112" y="773"/>
                  </a:lnTo>
                  <a:lnTo>
                    <a:pt x="1105" y="794"/>
                  </a:lnTo>
                  <a:lnTo>
                    <a:pt x="1097" y="813"/>
                  </a:lnTo>
                  <a:lnTo>
                    <a:pt x="1089" y="834"/>
                  </a:lnTo>
                  <a:lnTo>
                    <a:pt x="1082" y="855"/>
                  </a:lnTo>
                  <a:lnTo>
                    <a:pt x="1072" y="874"/>
                  </a:lnTo>
                  <a:lnTo>
                    <a:pt x="1063" y="891"/>
                  </a:lnTo>
                  <a:lnTo>
                    <a:pt x="1051" y="910"/>
                  </a:lnTo>
                  <a:lnTo>
                    <a:pt x="1040" y="927"/>
                  </a:lnTo>
                  <a:lnTo>
                    <a:pt x="1030" y="946"/>
                  </a:lnTo>
                  <a:lnTo>
                    <a:pt x="1017" y="963"/>
                  </a:lnTo>
                  <a:lnTo>
                    <a:pt x="1006" y="980"/>
                  </a:lnTo>
                  <a:lnTo>
                    <a:pt x="992" y="997"/>
                  </a:lnTo>
                  <a:lnTo>
                    <a:pt x="981" y="1015"/>
                  </a:lnTo>
                  <a:lnTo>
                    <a:pt x="966" y="1030"/>
                  </a:lnTo>
                  <a:lnTo>
                    <a:pt x="952" y="1047"/>
                  </a:lnTo>
                  <a:lnTo>
                    <a:pt x="937" y="1062"/>
                  </a:lnTo>
                  <a:lnTo>
                    <a:pt x="924" y="1079"/>
                  </a:lnTo>
                  <a:lnTo>
                    <a:pt x="909" y="1093"/>
                  </a:lnTo>
                  <a:lnTo>
                    <a:pt x="895" y="1108"/>
                  </a:lnTo>
                  <a:lnTo>
                    <a:pt x="880" y="1123"/>
                  </a:lnTo>
                  <a:lnTo>
                    <a:pt x="865" y="1138"/>
                  </a:lnTo>
                  <a:lnTo>
                    <a:pt x="852" y="1150"/>
                  </a:lnTo>
                  <a:lnTo>
                    <a:pt x="836" y="1165"/>
                  </a:lnTo>
                  <a:lnTo>
                    <a:pt x="821" y="1178"/>
                  </a:lnTo>
                  <a:lnTo>
                    <a:pt x="808" y="1191"/>
                  </a:lnTo>
                  <a:lnTo>
                    <a:pt x="795" y="1205"/>
                  </a:lnTo>
                  <a:lnTo>
                    <a:pt x="779" y="1216"/>
                  </a:lnTo>
                  <a:lnTo>
                    <a:pt x="766" y="1229"/>
                  </a:lnTo>
                  <a:lnTo>
                    <a:pt x="753" y="1243"/>
                  </a:lnTo>
                  <a:lnTo>
                    <a:pt x="737" y="1254"/>
                  </a:lnTo>
                  <a:lnTo>
                    <a:pt x="726" y="1265"/>
                  </a:lnTo>
                  <a:lnTo>
                    <a:pt x="713" y="1277"/>
                  </a:lnTo>
                  <a:lnTo>
                    <a:pt x="699" y="1290"/>
                  </a:lnTo>
                  <a:lnTo>
                    <a:pt x="686" y="1300"/>
                  </a:lnTo>
                  <a:lnTo>
                    <a:pt x="677" y="1311"/>
                  </a:lnTo>
                  <a:lnTo>
                    <a:pt x="663" y="1322"/>
                  </a:lnTo>
                  <a:lnTo>
                    <a:pt x="654" y="1332"/>
                  </a:lnTo>
                  <a:lnTo>
                    <a:pt x="644" y="1341"/>
                  </a:lnTo>
                  <a:lnTo>
                    <a:pt x="635" y="1353"/>
                  </a:lnTo>
                  <a:lnTo>
                    <a:pt x="625" y="1360"/>
                  </a:lnTo>
                  <a:lnTo>
                    <a:pt x="618" y="1372"/>
                  </a:lnTo>
                  <a:lnTo>
                    <a:pt x="612" y="1381"/>
                  </a:lnTo>
                  <a:lnTo>
                    <a:pt x="604" y="1391"/>
                  </a:lnTo>
                  <a:lnTo>
                    <a:pt x="599" y="1398"/>
                  </a:lnTo>
                  <a:lnTo>
                    <a:pt x="595" y="1410"/>
                  </a:lnTo>
                  <a:lnTo>
                    <a:pt x="589" y="1416"/>
                  </a:lnTo>
                  <a:lnTo>
                    <a:pt x="585" y="1425"/>
                  </a:lnTo>
                  <a:lnTo>
                    <a:pt x="582" y="1435"/>
                  </a:lnTo>
                  <a:lnTo>
                    <a:pt x="576" y="1444"/>
                  </a:lnTo>
                  <a:lnTo>
                    <a:pt x="572" y="1452"/>
                  </a:lnTo>
                  <a:lnTo>
                    <a:pt x="566" y="1461"/>
                  </a:lnTo>
                  <a:lnTo>
                    <a:pt x="563" y="1471"/>
                  </a:lnTo>
                  <a:lnTo>
                    <a:pt x="557" y="1480"/>
                  </a:lnTo>
                  <a:lnTo>
                    <a:pt x="553" y="1488"/>
                  </a:lnTo>
                  <a:lnTo>
                    <a:pt x="549" y="1497"/>
                  </a:lnTo>
                  <a:lnTo>
                    <a:pt x="543" y="1505"/>
                  </a:lnTo>
                  <a:lnTo>
                    <a:pt x="540" y="1514"/>
                  </a:lnTo>
                  <a:lnTo>
                    <a:pt x="536" y="1524"/>
                  </a:lnTo>
                  <a:lnTo>
                    <a:pt x="532" y="1532"/>
                  </a:lnTo>
                  <a:lnTo>
                    <a:pt x="526" y="1541"/>
                  </a:lnTo>
                  <a:lnTo>
                    <a:pt x="523" y="1551"/>
                  </a:lnTo>
                  <a:lnTo>
                    <a:pt x="519" y="1558"/>
                  </a:lnTo>
                  <a:lnTo>
                    <a:pt x="513" y="1568"/>
                  </a:lnTo>
                  <a:lnTo>
                    <a:pt x="509" y="1575"/>
                  </a:lnTo>
                  <a:lnTo>
                    <a:pt x="504" y="1585"/>
                  </a:lnTo>
                  <a:lnTo>
                    <a:pt x="500" y="1592"/>
                  </a:lnTo>
                  <a:lnTo>
                    <a:pt x="496" y="1600"/>
                  </a:lnTo>
                  <a:lnTo>
                    <a:pt x="490" y="1608"/>
                  </a:lnTo>
                  <a:lnTo>
                    <a:pt x="485" y="1617"/>
                  </a:lnTo>
                  <a:lnTo>
                    <a:pt x="481" y="1623"/>
                  </a:lnTo>
                  <a:lnTo>
                    <a:pt x="475" y="1630"/>
                  </a:lnTo>
                  <a:lnTo>
                    <a:pt x="469" y="1640"/>
                  </a:lnTo>
                  <a:lnTo>
                    <a:pt x="466" y="1647"/>
                  </a:lnTo>
                  <a:lnTo>
                    <a:pt x="460" y="1655"/>
                  </a:lnTo>
                  <a:lnTo>
                    <a:pt x="454" y="1661"/>
                  </a:lnTo>
                  <a:lnTo>
                    <a:pt x="448" y="1668"/>
                  </a:lnTo>
                  <a:lnTo>
                    <a:pt x="445" y="1676"/>
                  </a:lnTo>
                  <a:lnTo>
                    <a:pt x="437" y="1684"/>
                  </a:lnTo>
                  <a:lnTo>
                    <a:pt x="431" y="1689"/>
                  </a:lnTo>
                  <a:lnTo>
                    <a:pt x="426" y="1695"/>
                  </a:lnTo>
                  <a:lnTo>
                    <a:pt x="420" y="1701"/>
                  </a:lnTo>
                  <a:lnTo>
                    <a:pt x="414" y="1706"/>
                  </a:lnTo>
                  <a:lnTo>
                    <a:pt x="407" y="1712"/>
                  </a:lnTo>
                  <a:lnTo>
                    <a:pt x="401" y="1718"/>
                  </a:lnTo>
                  <a:lnTo>
                    <a:pt x="395" y="1723"/>
                  </a:lnTo>
                  <a:lnTo>
                    <a:pt x="388" y="1727"/>
                  </a:lnTo>
                  <a:lnTo>
                    <a:pt x="382" y="1733"/>
                  </a:lnTo>
                  <a:lnTo>
                    <a:pt x="374" y="1737"/>
                  </a:lnTo>
                  <a:lnTo>
                    <a:pt x="367" y="1742"/>
                  </a:lnTo>
                  <a:lnTo>
                    <a:pt x="359" y="1746"/>
                  </a:lnTo>
                  <a:lnTo>
                    <a:pt x="351" y="1750"/>
                  </a:lnTo>
                  <a:lnTo>
                    <a:pt x="346" y="1754"/>
                  </a:lnTo>
                  <a:lnTo>
                    <a:pt x="338" y="1758"/>
                  </a:lnTo>
                  <a:lnTo>
                    <a:pt x="331" y="1760"/>
                  </a:lnTo>
                  <a:lnTo>
                    <a:pt x="321" y="1761"/>
                  </a:lnTo>
                  <a:lnTo>
                    <a:pt x="313" y="1763"/>
                  </a:lnTo>
                  <a:lnTo>
                    <a:pt x="306" y="1765"/>
                  </a:lnTo>
                  <a:lnTo>
                    <a:pt x="296" y="1767"/>
                  </a:lnTo>
                  <a:lnTo>
                    <a:pt x="289" y="1767"/>
                  </a:lnTo>
                  <a:lnTo>
                    <a:pt x="279" y="1769"/>
                  </a:lnTo>
                  <a:lnTo>
                    <a:pt x="272" y="1771"/>
                  </a:lnTo>
                  <a:lnTo>
                    <a:pt x="262" y="1769"/>
                  </a:lnTo>
                  <a:lnTo>
                    <a:pt x="251" y="1769"/>
                  </a:lnTo>
                  <a:lnTo>
                    <a:pt x="241" y="1769"/>
                  </a:lnTo>
                  <a:lnTo>
                    <a:pt x="232" y="1769"/>
                  </a:lnTo>
                  <a:lnTo>
                    <a:pt x="220" y="1767"/>
                  </a:lnTo>
                  <a:lnTo>
                    <a:pt x="211" y="1765"/>
                  </a:lnTo>
                  <a:lnTo>
                    <a:pt x="201" y="1763"/>
                  </a:lnTo>
                  <a:lnTo>
                    <a:pt x="190" y="1761"/>
                  </a:lnTo>
                  <a:lnTo>
                    <a:pt x="178" y="1758"/>
                  </a:lnTo>
                  <a:lnTo>
                    <a:pt x="169" y="1756"/>
                  </a:lnTo>
                  <a:lnTo>
                    <a:pt x="157" y="1752"/>
                  </a:lnTo>
                  <a:lnTo>
                    <a:pt x="150" y="1750"/>
                  </a:lnTo>
                  <a:lnTo>
                    <a:pt x="138" y="1744"/>
                  </a:lnTo>
                  <a:lnTo>
                    <a:pt x="131" y="1742"/>
                  </a:lnTo>
                  <a:lnTo>
                    <a:pt x="121" y="1739"/>
                  </a:lnTo>
                  <a:lnTo>
                    <a:pt x="114" y="1735"/>
                  </a:lnTo>
                  <a:lnTo>
                    <a:pt x="106" y="1729"/>
                  </a:lnTo>
                  <a:lnTo>
                    <a:pt x="98" y="1725"/>
                  </a:lnTo>
                  <a:lnTo>
                    <a:pt x="91" y="1722"/>
                  </a:lnTo>
                  <a:lnTo>
                    <a:pt x="85" y="1718"/>
                  </a:lnTo>
                  <a:lnTo>
                    <a:pt x="78" y="1714"/>
                  </a:lnTo>
                  <a:lnTo>
                    <a:pt x="72" y="1708"/>
                  </a:lnTo>
                  <a:lnTo>
                    <a:pt x="66" y="1704"/>
                  </a:lnTo>
                  <a:lnTo>
                    <a:pt x="62" y="1701"/>
                  </a:lnTo>
                  <a:lnTo>
                    <a:pt x="55" y="1695"/>
                  </a:lnTo>
                  <a:lnTo>
                    <a:pt x="51" y="1689"/>
                  </a:lnTo>
                  <a:lnTo>
                    <a:pt x="45" y="1684"/>
                  </a:lnTo>
                  <a:lnTo>
                    <a:pt x="40" y="1680"/>
                  </a:lnTo>
                  <a:lnTo>
                    <a:pt x="36" y="1674"/>
                  </a:lnTo>
                  <a:lnTo>
                    <a:pt x="32" y="1670"/>
                  </a:lnTo>
                  <a:lnTo>
                    <a:pt x="28" y="1663"/>
                  </a:lnTo>
                  <a:lnTo>
                    <a:pt x="26" y="1659"/>
                  </a:lnTo>
                  <a:lnTo>
                    <a:pt x="22" y="1653"/>
                  </a:lnTo>
                  <a:lnTo>
                    <a:pt x="19" y="1647"/>
                  </a:lnTo>
                  <a:lnTo>
                    <a:pt x="17" y="1642"/>
                  </a:lnTo>
                  <a:lnTo>
                    <a:pt x="15" y="1636"/>
                  </a:lnTo>
                  <a:lnTo>
                    <a:pt x="13" y="1630"/>
                  </a:lnTo>
                  <a:lnTo>
                    <a:pt x="9" y="1625"/>
                  </a:lnTo>
                  <a:lnTo>
                    <a:pt x="7" y="1619"/>
                  </a:lnTo>
                  <a:lnTo>
                    <a:pt x="7" y="1613"/>
                  </a:lnTo>
                  <a:lnTo>
                    <a:pt x="5" y="1608"/>
                  </a:lnTo>
                  <a:lnTo>
                    <a:pt x="3" y="1602"/>
                  </a:lnTo>
                  <a:lnTo>
                    <a:pt x="2" y="1594"/>
                  </a:lnTo>
                  <a:lnTo>
                    <a:pt x="2" y="1589"/>
                  </a:lnTo>
                  <a:lnTo>
                    <a:pt x="0" y="1583"/>
                  </a:lnTo>
                  <a:lnTo>
                    <a:pt x="0" y="1577"/>
                  </a:lnTo>
                  <a:lnTo>
                    <a:pt x="0" y="1571"/>
                  </a:lnTo>
                  <a:lnTo>
                    <a:pt x="0" y="1566"/>
                  </a:lnTo>
                  <a:lnTo>
                    <a:pt x="0" y="1558"/>
                  </a:lnTo>
                  <a:lnTo>
                    <a:pt x="0" y="1554"/>
                  </a:lnTo>
                  <a:lnTo>
                    <a:pt x="0" y="1547"/>
                  </a:lnTo>
                  <a:lnTo>
                    <a:pt x="0" y="1541"/>
                  </a:lnTo>
                  <a:lnTo>
                    <a:pt x="0" y="1535"/>
                  </a:lnTo>
                  <a:lnTo>
                    <a:pt x="2" y="1530"/>
                  </a:lnTo>
                  <a:lnTo>
                    <a:pt x="2" y="1524"/>
                  </a:lnTo>
                  <a:lnTo>
                    <a:pt x="3" y="1518"/>
                  </a:lnTo>
                  <a:lnTo>
                    <a:pt x="3" y="1513"/>
                  </a:lnTo>
                  <a:lnTo>
                    <a:pt x="5" y="1507"/>
                  </a:lnTo>
                  <a:lnTo>
                    <a:pt x="5" y="1501"/>
                  </a:lnTo>
                  <a:lnTo>
                    <a:pt x="7" y="1495"/>
                  </a:lnTo>
                  <a:lnTo>
                    <a:pt x="7" y="1490"/>
                  </a:lnTo>
                  <a:lnTo>
                    <a:pt x="9" y="1484"/>
                  </a:lnTo>
                  <a:lnTo>
                    <a:pt x="9" y="1478"/>
                  </a:lnTo>
                  <a:lnTo>
                    <a:pt x="13" y="1475"/>
                  </a:lnTo>
                  <a:lnTo>
                    <a:pt x="13" y="1469"/>
                  </a:lnTo>
                  <a:lnTo>
                    <a:pt x="15" y="1463"/>
                  </a:lnTo>
                  <a:lnTo>
                    <a:pt x="17" y="1457"/>
                  </a:lnTo>
                  <a:lnTo>
                    <a:pt x="19" y="1454"/>
                  </a:lnTo>
                  <a:lnTo>
                    <a:pt x="21" y="1448"/>
                  </a:lnTo>
                  <a:lnTo>
                    <a:pt x="22" y="1444"/>
                  </a:lnTo>
                  <a:lnTo>
                    <a:pt x="22" y="1438"/>
                  </a:lnTo>
                  <a:lnTo>
                    <a:pt x="26" y="1435"/>
                  </a:lnTo>
                  <a:lnTo>
                    <a:pt x="26" y="1431"/>
                  </a:lnTo>
                  <a:lnTo>
                    <a:pt x="28" y="1425"/>
                  </a:lnTo>
                  <a:lnTo>
                    <a:pt x="30" y="1421"/>
                  </a:lnTo>
                  <a:lnTo>
                    <a:pt x="32" y="1416"/>
                  </a:lnTo>
                  <a:lnTo>
                    <a:pt x="34" y="1412"/>
                  </a:lnTo>
                  <a:lnTo>
                    <a:pt x="36" y="1408"/>
                  </a:lnTo>
                  <a:lnTo>
                    <a:pt x="40" y="1402"/>
                  </a:lnTo>
                  <a:lnTo>
                    <a:pt x="41" y="1398"/>
                  </a:lnTo>
                  <a:lnTo>
                    <a:pt x="45" y="1391"/>
                  </a:lnTo>
                  <a:lnTo>
                    <a:pt x="51" y="1381"/>
                  </a:lnTo>
                  <a:lnTo>
                    <a:pt x="55" y="1374"/>
                  </a:lnTo>
                  <a:lnTo>
                    <a:pt x="62" y="1368"/>
                  </a:lnTo>
                  <a:lnTo>
                    <a:pt x="66" y="1359"/>
                  </a:lnTo>
                  <a:lnTo>
                    <a:pt x="72" y="1353"/>
                  </a:lnTo>
                  <a:lnTo>
                    <a:pt x="78" y="1345"/>
                  </a:lnTo>
                  <a:lnTo>
                    <a:pt x="83" y="1340"/>
                  </a:lnTo>
                  <a:lnTo>
                    <a:pt x="89" y="1332"/>
                  </a:lnTo>
                  <a:lnTo>
                    <a:pt x="97" y="1326"/>
                  </a:lnTo>
                  <a:lnTo>
                    <a:pt x="100" y="1321"/>
                  </a:lnTo>
                  <a:lnTo>
                    <a:pt x="106" y="1315"/>
                  </a:lnTo>
                  <a:lnTo>
                    <a:pt x="112" y="1311"/>
                  </a:lnTo>
                  <a:lnTo>
                    <a:pt x="118" y="1305"/>
                  </a:lnTo>
                  <a:lnTo>
                    <a:pt x="121" y="1300"/>
                  </a:lnTo>
                  <a:lnTo>
                    <a:pt x="129" y="1298"/>
                  </a:lnTo>
                  <a:lnTo>
                    <a:pt x="133" y="1294"/>
                  </a:lnTo>
                  <a:lnTo>
                    <a:pt x="137" y="1292"/>
                  </a:lnTo>
                  <a:lnTo>
                    <a:pt x="140" y="1290"/>
                  </a:lnTo>
                  <a:lnTo>
                    <a:pt x="146" y="1288"/>
                  </a:lnTo>
                  <a:lnTo>
                    <a:pt x="152" y="1284"/>
                  </a:lnTo>
                  <a:lnTo>
                    <a:pt x="157" y="1283"/>
                  </a:lnTo>
                  <a:lnTo>
                    <a:pt x="161" y="1286"/>
                  </a:lnTo>
                  <a:lnTo>
                    <a:pt x="163" y="1290"/>
                  </a:lnTo>
                  <a:lnTo>
                    <a:pt x="163" y="1292"/>
                  </a:lnTo>
                  <a:lnTo>
                    <a:pt x="161" y="1296"/>
                  </a:lnTo>
                  <a:lnTo>
                    <a:pt x="157" y="1300"/>
                  </a:lnTo>
                  <a:lnTo>
                    <a:pt x="156" y="1307"/>
                  </a:lnTo>
                  <a:lnTo>
                    <a:pt x="154" y="1315"/>
                  </a:lnTo>
                  <a:lnTo>
                    <a:pt x="150" y="1322"/>
                  </a:lnTo>
                  <a:lnTo>
                    <a:pt x="150" y="1326"/>
                  </a:lnTo>
                  <a:lnTo>
                    <a:pt x="148" y="1332"/>
                  </a:lnTo>
                  <a:lnTo>
                    <a:pt x="146" y="1336"/>
                  </a:lnTo>
                  <a:lnTo>
                    <a:pt x="144" y="1341"/>
                  </a:lnTo>
                  <a:lnTo>
                    <a:pt x="142" y="1345"/>
                  </a:lnTo>
                  <a:lnTo>
                    <a:pt x="140" y="1351"/>
                  </a:lnTo>
                  <a:lnTo>
                    <a:pt x="138" y="1357"/>
                  </a:lnTo>
                  <a:lnTo>
                    <a:pt x="137" y="1362"/>
                  </a:lnTo>
                  <a:lnTo>
                    <a:pt x="135" y="1368"/>
                  </a:lnTo>
                  <a:lnTo>
                    <a:pt x="133" y="1374"/>
                  </a:lnTo>
                  <a:lnTo>
                    <a:pt x="131" y="1379"/>
                  </a:lnTo>
                  <a:lnTo>
                    <a:pt x="129" y="1387"/>
                  </a:lnTo>
                  <a:lnTo>
                    <a:pt x="125" y="1391"/>
                  </a:lnTo>
                  <a:lnTo>
                    <a:pt x="123" y="1398"/>
                  </a:lnTo>
                  <a:lnTo>
                    <a:pt x="123" y="1404"/>
                  </a:lnTo>
                  <a:lnTo>
                    <a:pt x="121" y="1410"/>
                  </a:lnTo>
                  <a:lnTo>
                    <a:pt x="119" y="1416"/>
                  </a:lnTo>
                  <a:lnTo>
                    <a:pt x="118" y="1423"/>
                  </a:lnTo>
                  <a:lnTo>
                    <a:pt x="118" y="1431"/>
                  </a:lnTo>
                  <a:lnTo>
                    <a:pt x="116" y="1438"/>
                  </a:lnTo>
                  <a:lnTo>
                    <a:pt x="114" y="1444"/>
                  </a:lnTo>
                  <a:lnTo>
                    <a:pt x="114" y="1452"/>
                  </a:lnTo>
                  <a:lnTo>
                    <a:pt x="112" y="1457"/>
                  </a:lnTo>
                  <a:lnTo>
                    <a:pt x="112" y="1465"/>
                  </a:lnTo>
                  <a:lnTo>
                    <a:pt x="110" y="1471"/>
                  </a:lnTo>
                  <a:lnTo>
                    <a:pt x="110" y="1478"/>
                  </a:lnTo>
                  <a:lnTo>
                    <a:pt x="110" y="1486"/>
                  </a:lnTo>
                  <a:lnTo>
                    <a:pt x="110" y="1492"/>
                  </a:lnTo>
                  <a:lnTo>
                    <a:pt x="108" y="1497"/>
                  </a:lnTo>
                  <a:lnTo>
                    <a:pt x="108" y="1505"/>
                  </a:lnTo>
                  <a:lnTo>
                    <a:pt x="108" y="1513"/>
                  </a:lnTo>
                  <a:lnTo>
                    <a:pt x="110" y="1520"/>
                  </a:lnTo>
                  <a:lnTo>
                    <a:pt x="110" y="1526"/>
                  </a:lnTo>
                  <a:lnTo>
                    <a:pt x="112" y="1532"/>
                  </a:lnTo>
                  <a:lnTo>
                    <a:pt x="114" y="1539"/>
                  </a:lnTo>
                  <a:lnTo>
                    <a:pt x="116" y="1547"/>
                  </a:lnTo>
                  <a:lnTo>
                    <a:pt x="116" y="1552"/>
                  </a:lnTo>
                  <a:lnTo>
                    <a:pt x="118" y="1558"/>
                  </a:lnTo>
                  <a:lnTo>
                    <a:pt x="121" y="1564"/>
                  </a:lnTo>
                  <a:lnTo>
                    <a:pt x="123" y="1571"/>
                  </a:lnTo>
                  <a:lnTo>
                    <a:pt x="125" y="1575"/>
                  </a:lnTo>
                  <a:lnTo>
                    <a:pt x="129" y="1581"/>
                  </a:lnTo>
                  <a:lnTo>
                    <a:pt x="133" y="1589"/>
                  </a:lnTo>
                  <a:lnTo>
                    <a:pt x="137" y="1594"/>
                  </a:lnTo>
                  <a:lnTo>
                    <a:pt x="140" y="1598"/>
                  </a:lnTo>
                  <a:lnTo>
                    <a:pt x="146" y="1604"/>
                  </a:lnTo>
                  <a:lnTo>
                    <a:pt x="150" y="1609"/>
                  </a:lnTo>
                  <a:lnTo>
                    <a:pt x="156" y="1613"/>
                  </a:lnTo>
                  <a:lnTo>
                    <a:pt x="159" y="1619"/>
                  </a:lnTo>
                  <a:lnTo>
                    <a:pt x="167" y="1623"/>
                  </a:lnTo>
                  <a:lnTo>
                    <a:pt x="173" y="1628"/>
                  </a:lnTo>
                  <a:lnTo>
                    <a:pt x="180" y="1634"/>
                  </a:lnTo>
                  <a:lnTo>
                    <a:pt x="186" y="1636"/>
                  </a:lnTo>
                  <a:lnTo>
                    <a:pt x="194" y="1640"/>
                  </a:lnTo>
                  <a:lnTo>
                    <a:pt x="199" y="1642"/>
                  </a:lnTo>
                  <a:lnTo>
                    <a:pt x="207" y="1646"/>
                  </a:lnTo>
                  <a:lnTo>
                    <a:pt x="214" y="1647"/>
                  </a:lnTo>
                  <a:lnTo>
                    <a:pt x="220" y="1649"/>
                  </a:lnTo>
                  <a:lnTo>
                    <a:pt x="228" y="1651"/>
                  </a:lnTo>
                  <a:lnTo>
                    <a:pt x="235" y="1653"/>
                  </a:lnTo>
                  <a:lnTo>
                    <a:pt x="241" y="1655"/>
                  </a:lnTo>
                  <a:lnTo>
                    <a:pt x="249" y="1655"/>
                  </a:lnTo>
                  <a:lnTo>
                    <a:pt x="254" y="1655"/>
                  </a:lnTo>
                  <a:lnTo>
                    <a:pt x="262" y="1657"/>
                  </a:lnTo>
                  <a:lnTo>
                    <a:pt x="268" y="1655"/>
                  </a:lnTo>
                  <a:lnTo>
                    <a:pt x="275" y="1655"/>
                  </a:lnTo>
                  <a:lnTo>
                    <a:pt x="283" y="1655"/>
                  </a:lnTo>
                  <a:lnTo>
                    <a:pt x="289" y="1655"/>
                  </a:lnTo>
                  <a:lnTo>
                    <a:pt x="296" y="1653"/>
                  </a:lnTo>
                  <a:lnTo>
                    <a:pt x="302" y="1651"/>
                  </a:lnTo>
                  <a:lnTo>
                    <a:pt x="308" y="1649"/>
                  </a:lnTo>
                  <a:lnTo>
                    <a:pt x="315" y="1647"/>
                  </a:lnTo>
                  <a:lnTo>
                    <a:pt x="321" y="1646"/>
                  </a:lnTo>
                  <a:lnTo>
                    <a:pt x="329" y="1644"/>
                  </a:lnTo>
                  <a:lnTo>
                    <a:pt x="334" y="1642"/>
                  </a:lnTo>
                  <a:lnTo>
                    <a:pt x="340" y="1638"/>
                  </a:lnTo>
                  <a:lnTo>
                    <a:pt x="348" y="1634"/>
                  </a:lnTo>
                  <a:lnTo>
                    <a:pt x="353" y="1630"/>
                  </a:lnTo>
                  <a:lnTo>
                    <a:pt x="359" y="1627"/>
                  </a:lnTo>
                  <a:lnTo>
                    <a:pt x="367" y="1625"/>
                  </a:lnTo>
                  <a:lnTo>
                    <a:pt x="370" y="1621"/>
                  </a:lnTo>
                  <a:lnTo>
                    <a:pt x="378" y="1617"/>
                  </a:lnTo>
                  <a:lnTo>
                    <a:pt x="384" y="1611"/>
                  </a:lnTo>
                  <a:lnTo>
                    <a:pt x="389" y="1608"/>
                  </a:lnTo>
                  <a:lnTo>
                    <a:pt x="395" y="1602"/>
                  </a:lnTo>
                  <a:lnTo>
                    <a:pt x="401" y="1598"/>
                  </a:lnTo>
                  <a:lnTo>
                    <a:pt x="405" y="1592"/>
                  </a:lnTo>
                  <a:lnTo>
                    <a:pt x="412" y="1589"/>
                  </a:lnTo>
                  <a:lnTo>
                    <a:pt x="416" y="1581"/>
                  </a:lnTo>
                  <a:lnTo>
                    <a:pt x="422" y="1575"/>
                  </a:lnTo>
                  <a:lnTo>
                    <a:pt x="426" y="1571"/>
                  </a:lnTo>
                  <a:lnTo>
                    <a:pt x="431" y="1564"/>
                  </a:lnTo>
                  <a:lnTo>
                    <a:pt x="435" y="1558"/>
                  </a:lnTo>
                  <a:lnTo>
                    <a:pt x="441" y="1552"/>
                  </a:lnTo>
                  <a:lnTo>
                    <a:pt x="447" y="1545"/>
                  </a:lnTo>
                  <a:lnTo>
                    <a:pt x="450" y="1539"/>
                  </a:lnTo>
                  <a:lnTo>
                    <a:pt x="454" y="1532"/>
                  </a:lnTo>
                  <a:lnTo>
                    <a:pt x="458" y="1526"/>
                  </a:lnTo>
                  <a:lnTo>
                    <a:pt x="462" y="1518"/>
                  </a:lnTo>
                  <a:lnTo>
                    <a:pt x="467" y="1513"/>
                  </a:lnTo>
                  <a:lnTo>
                    <a:pt x="469" y="1505"/>
                  </a:lnTo>
                  <a:lnTo>
                    <a:pt x="473" y="1497"/>
                  </a:lnTo>
                  <a:lnTo>
                    <a:pt x="477" y="1490"/>
                  </a:lnTo>
                  <a:lnTo>
                    <a:pt x="481" y="1482"/>
                  </a:lnTo>
                  <a:lnTo>
                    <a:pt x="483" y="1476"/>
                  </a:lnTo>
                  <a:lnTo>
                    <a:pt x="485" y="1469"/>
                  </a:lnTo>
                  <a:lnTo>
                    <a:pt x="488" y="1461"/>
                  </a:lnTo>
                  <a:lnTo>
                    <a:pt x="490" y="1454"/>
                  </a:lnTo>
                  <a:lnTo>
                    <a:pt x="492" y="1446"/>
                  </a:lnTo>
                  <a:lnTo>
                    <a:pt x="496" y="1438"/>
                  </a:lnTo>
                  <a:lnTo>
                    <a:pt x="498" y="1431"/>
                  </a:lnTo>
                  <a:lnTo>
                    <a:pt x="500" y="1423"/>
                  </a:lnTo>
                  <a:lnTo>
                    <a:pt x="500" y="1416"/>
                  </a:lnTo>
                  <a:lnTo>
                    <a:pt x="502" y="1408"/>
                  </a:lnTo>
                  <a:lnTo>
                    <a:pt x="504" y="1398"/>
                  </a:lnTo>
                  <a:lnTo>
                    <a:pt x="505" y="1393"/>
                  </a:lnTo>
                  <a:lnTo>
                    <a:pt x="505" y="1385"/>
                  </a:lnTo>
                  <a:lnTo>
                    <a:pt x="505" y="1376"/>
                  </a:lnTo>
                  <a:lnTo>
                    <a:pt x="509" y="1368"/>
                  </a:lnTo>
                  <a:lnTo>
                    <a:pt x="511" y="1360"/>
                  </a:lnTo>
                  <a:lnTo>
                    <a:pt x="513" y="1353"/>
                  </a:lnTo>
                  <a:lnTo>
                    <a:pt x="515" y="1345"/>
                  </a:lnTo>
                  <a:lnTo>
                    <a:pt x="519" y="1340"/>
                  </a:lnTo>
                  <a:lnTo>
                    <a:pt x="523" y="1332"/>
                  </a:lnTo>
                  <a:lnTo>
                    <a:pt x="528" y="1324"/>
                  </a:lnTo>
                  <a:lnTo>
                    <a:pt x="532" y="1319"/>
                  </a:lnTo>
                  <a:lnTo>
                    <a:pt x="536" y="1311"/>
                  </a:lnTo>
                  <a:lnTo>
                    <a:pt x="543" y="1303"/>
                  </a:lnTo>
                  <a:lnTo>
                    <a:pt x="547" y="1296"/>
                  </a:lnTo>
                  <a:lnTo>
                    <a:pt x="553" y="1290"/>
                  </a:lnTo>
                  <a:lnTo>
                    <a:pt x="559" y="1283"/>
                  </a:lnTo>
                  <a:lnTo>
                    <a:pt x="566" y="1275"/>
                  </a:lnTo>
                  <a:lnTo>
                    <a:pt x="572" y="1269"/>
                  </a:lnTo>
                  <a:lnTo>
                    <a:pt x="580" y="1262"/>
                  </a:lnTo>
                  <a:lnTo>
                    <a:pt x="585" y="1256"/>
                  </a:lnTo>
                  <a:lnTo>
                    <a:pt x="593" y="1248"/>
                  </a:lnTo>
                  <a:lnTo>
                    <a:pt x="601" y="1241"/>
                  </a:lnTo>
                  <a:lnTo>
                    <a:pt x="606" y="1235"/>
                  </a:lnTo>
                  <a:lnTo>
                    <a:pt x="616" y="1227"/>
                  </a:lnTo>
                  <a:lnTo>
                    <a:pt x="623" y="1222"/>
                  </a:lnTo>
                  <a:lnTo>
                    <a:pt x="631" y="1214"/>
                  </a:lnTo>
                  <a:lnTo>
                    <a:pt x="639" y="1208"/>
                  </a:lnTo>
                  <a:lnTo>
                    <a:pt x="648" y="1203"/>
                  </a:lnTo>
                  <a:lnTo>
                    <a:pt x="656" y="1195"/>
                  </a:lnTo>
                  <a:lnTo>
                    <a:pt x="665" y="1188"/>
                  </a:lnTo>
                  <a:lnTo>
                    <a:pt x="673" y="1182"/>
                  </a:lnTo>
                  <a:lnTo>
                    <a:pt x="682" y="1174"/>
                  </a:lnTo>
                  <a:lnTo>
                    <a:pt x="692" y="1169"/>
                  </a:lnTo>
                  <a:lnTo>
                    <a:pt x="699" y="1161"/>
                  </a:lnTo>
                  <a:lnTo>
                    <a:pt x="709" y="1153"/>
                  </a:lnTo>
                  <a:lnTo>
                    <a:pt x="717" y="1146"/>
                  </a:lnTo>
                  <a:lnTo>
                    <a:pt x="726" y="1140"/>
                  </a:lnTo>
                  <a:lnTo>
                    <a:pt x="734" y="1131"/>
                  </a:lnTo>
                  <a:lnTo>
                    <a:pt x="743" y="1125"/>
                  </a:lnTo>
                  <a:lnTo>
                    <a:pt x="751" y="1117"/>
                  </a:lnTo>
                  <a:lnTo>
                    <a:pt x="760" y="1110"/>
                  </a:lnTo>
                  <a:lnTo>
                    <a:pt x="768" y="1102"/>
                  </a:lnTo>
                  <a:lnTo>
                    <a:pt x="777" y="1094"/>
                  </a:lnTo>
                  <a:lnTo>
                    <a:pt x="785" y="1087"/>
                  </a:lnTo>
                  <a:lnTo>
                    <a:pt x="796" y="1079"/>
                  </a:lnTo>
                  <a:lnTo>
                    <a:pt x="802" y="1072"/>
                  </a:lnTo>
                  <a:lnTo>
                    <a:pt x="812" y="1062"/>
                  </a:lnTo>
                  <a:lnTo>
                    <a:pt x="819" y="1055"/>
                  </a:lnTo>
                  <a:lnTo>
                    <a:pt x="829" y="1047"/>
                  </a:lnTo>
                  <a:lnTo>
                    <a:pt x="834" y="1037"/>
                  </a:lnTo>
                  <a:lnTo>
                    <a:pt x="842" y="1030"/>
                  </a:lnTo>
                  <a:lnTo>
                    <a:pt x="850" y="1020"/>
                  </a:lnTo>
                  <a:lnTo>
                    <a:pt x="857" y="1013"/>
                  </a:lnTo>
                  <a:lnTo>
                    <a:pt x="865" y="1003"/>
                  </a:lnTo>
                  <a:lnTo>
                    <a:pt x="871" y="994"/>
                  </a:lnTo>
                  <a:lnTo>
                    <a:pt x="878" y="984"/>
                  </a:lnTo>
                  <a:lnTo>
                    <a:pt x="884" y="975"/>
                  </a:lnTo>
                  <a:lnTo>
                    <a:pt x="892" y="965"/>
                  </a:lnTo>
                  <a:lnTo>
                    <a:pt x="895" y="956"/>
                  </a:lnTo>
                  <a:lnTo>
                    <a:pt x="901" y="946"/>
                  </a:lnTo>
                  <a:lnTo>
                    <a:pt x="909" y="935"/>
                  </a:lnTo>
                  <a:lnTo>
                    <a:pt x="911" y="925"/>
                  </a:lnTo>
                  <a:lnTo>
                    <a:pt x="916" y="914"/>
                  </a:lnTo>
                  <a:lnTo>
                    <a:pt x="920" y="904"/>
                  </a:lnTo>
                  <a:lnTo>
                    <a:pt x="926" y="893"/>
                  </a:lnTo>
                  <a:lnTo>
                    <a:pt x="928" y="882"/>
                  </a:lnTo>
                  <a:lnTo>
                    <a:pt x="931" y="868"/>
                  </a:lnTo>
                  <a:lnTo>
                    <a:pt x="935" y="859"/>
                  </a:lnTo>
                  <a:lnTo>
                    <a:pt x="939" y="847"/>
                  </a:lnTo>
                  <a:lnTo>
                    <a:pt x="943" y="838"/>
                  </a:lnTo>
                  <a:lnTo>
                    <a:pt x="945" y="826"/>
                  </a:lnTo>
                  <a:lnTo>
                    <a:pt x="949" y="815"/>
                  </a:lnTo>
                  <a:lnTo>
                    <a:pt x="952" y="806"/>
                  </a:lnTo>
                  <a:lnTo>
                    <a:pt x="954" y="792"/>
                  </a:lnTo>
                  <a:lnTo>
                    <a:pt x="958" y="783"/>
                  </a:lnTo>
                  <a:lnTo>
                    <a:pt x="960" y="771"/>
                  </a:lnTo>
                  <a:lnTo>
                    <a:pt x="964" y="762"/>
                  </a:lnTo>
                  <a:lnTo>
                    <a:pt x="966" y="750"/>
                  </a:lnTo>
                  <a:lnTo>
                    <a:pt x="968" y="741"/>
                  </a:lnTo>
                  <a:lnTo>
                    <a:pt x="969" y="730"/>
                  </a:lnTo>
                  <a:lnTo>
                    <a:pt x="975" y="720"/>
                  </a:lnTo>
                  <a:lnTo>
                    <a:pt x="975" y="709"/>
                  </a:lnTo>
                  <a:lnTo>
                    <a:pt x="977" y="699"/>
                  </a:lnTo>
                  <a:lnTo>
                    <a:pt x="979" y="688"/>
                  </a:lnTo>
                  <a:lnTo>
                    <a:pt x="981" y="678"/>
                  </a:lnTo>
                  <a:lnTo>
                    <a:pt x="981" y="667"/>
                  </a:lnTo>
                  <a:lnTo>
                    <a:pt x="983" y="657"/>
                  </a:lnTo>
                  <a:lnTo>
                    <a:pt x="985" y="648"/>
                  </a:lnTo>
                  <a:lnTo>
                    <a:pt x="987" y="638"/>
                  </a:lnTo>
                  <a:lnTo>
                    <a:pt x="987" y="627"/>
                  </a:lnTo>
                  <a:lnTo>
                    <a:pt x="987" y="617"/>
                  </a:lnTo>
                  <a:lnTo>
                    <a:pt x="987" y="608"/>
                  </a:lnTo>
                  <a:lnTo>
                    <a:pt x="989" y="598"/>
                  </a:lnTo>
                  <a:lnTo>
                    <a:pt x="989" y="587"/>
                  </a:lnTo>
                  <a:lnTo>
                    <a:pt x="989" y="577"/>
                  </a:lnTo>
                  <a:lnTo>
                    <a:pt x="989" y="568"/>
                  </a:lnTo>
                  <a:lnTo>
                    <a:pt x="989" y="558"/>
                  </a:lnTo>
                  <a:lnTo>
                    <a:pt x="987" y="549"/>
                  </a:lnTo>
                  <a:lnTo>
                    <a:pt x="987" y="539"/>
                  </a:lnTo>
                  <a:lnTo>
                    <a:pt x="985" y="528"/>
                  </a:lnTo>
                  <a:lnTo>
                    <a:pt x="985" y="519"/>
                  </a:lnTo>
                  <a:lnTo>
                    <a:pt x="983" y="509"/>
                  </a:lnTo>
                  <a:lnTo>
                    <a:pt x="981" y="500"/>
                  </a:lnTo>
                  <a:lnTo>
                    <a:pt x="979" y="490"/>
                  </a:lnTo>
                  <a:lnTo>
                    <a:pt x="977" y="481"/>
                  </a:lnTo>
                  <a:lnTo>
                    <a:pt x="975" y="469"/>
                  </a:lnTo>
                  <a:lnTo>
                    <a:pt x="969" y="462"/>
                  </a:lnTo>
                  <a:lnTo>
                    <a:pt x="968" y="450"/>
                  </a:lnTo>
                  <a:lnTo>
                    <a:pt x="964" y="441"/>
                  </a:lnTo>
                  <a:lnTo>
                    <a:pt x="960" y="431"/>
                  </a:lnTo>
                  <a:lnTo>
                    <a:pt x="956" y="424"/>
                  </a:lnTo>
                  <a:lnTo>
                    <a:pt x="952" y="412"/>
                  </a:lnTo>
                  <a:lnTo>
                    <a:pt x="949" y="403"/>
                  </a:lnTo>
                  <a:lnTo>
                    <a:pt x="943" y="393"/>
                  </a:lnTo>
                  <a:lnTo>
                    <a:pt x="939" y="384"/>
                  </a:lnTo>
                  <a:lnTo>
                    <a:pt x="931" y="374"/>
                  </a:lnTo>
                  <a:lnTo>
                    <a:pt x="928" y="365"/>
                  </a:lnTo>
                  <a:lnTo>
                    <a:pt x="920" y="355"/>
                  </a:lnTo>
                  <a:lnTo>
                    <a:pt x="914" y="346"/>
                  </a:lnTo>
                  <a:lnTo>
                    <a:pt x="909" y="336"/>
                  </a:lnTo>
                  <a:lnTo>
                    <a:pt x="901" y="327"/>
                  </a:lnTo>
                  <a:lnTo>
                    <a:pt x="893" y="317"/>
                  </a:lnTo>
                  <a:lnTo>
                    <a:pt x="886" y="308"/>
                  </a:lnTo>
                  <a:lnTo>
                    <a:pt x="876" y="298"/>
                  </a:lnTo>
                  <a:lnTo>
                    <a:pt x="869" y="289"/>
                  </a:lnTo>
                  <a:lnTo>
                    <a:pt x="859" y="279"/>
                  </a:lnTo>
                  <a:lnTo>
                    <a:pt x="852" y="270"/>
                  </a:lnTo>
                  <a:lnTo>
                    <a:pt x="842" y="260"/>
                  </a:lnTo>
                  <a:lnTo>
                    <a:pt x="833" y="251"/>
                  </a:lnTo>
                  <a:lnTo>
                    <a:pt x="821" y="241"/>
                  </a:lnTo>
                  <a:lnTo>
                    <a:pt x="810" y="232"/>
                  </a:lnTo>
                  <a:lnTo>
                    <a:pt x="798" y="224"/>
                  </a:lnTo>
                  <a:lnTo>
                    <a:pt x="789" y="216"/>
                  </a:lnTo>
                  <a:lnTo>
                    <a:pt x="777" y="209"/>
                  </a:lnTo>
                  <a:lnTo>
                    <a:pt x="766" y="201"/>
                  </a:lnTo>
                  <a:lnTo>
                    <a:pt x="755" y="194"/>
                  </a:lnTo>
                  <a:lnTo>
                    <a:pt x="745" y="188"/>
                  </a:lnTo>
                  <a:lnTo>
                    <a:pt x="732" y="180"/>
                  </a:lnTo>
                  <a:lnTo>
                    <a:pt x="720" y="176"/>
                  </a:lnTo>
                  <a:lnTo>
                    <a:pt x="709" y="171"/>
                  </a:lnTo>
                  <a:lnTo>
                    <a:pt x="698" y="165"/>
                  </a:lnTo>
                  <a:lnTo>
                    <a:pt x="686" y="161"/>
                  </a:lnTo>
                  <a:lnTo>
                    <a:pt x="673" y="157"/>
                  </a:lnTo>
                  <a:lnTo>
                    <a:pt x="663" y="152"/>
                  </a:lnTo>
                  <a:lnTo>
                    <a:pt x="650" y="150"/>
                  </a:lnTo>
                  <a:lnTo>
                    <a:pt x="639" y="146"/>
                  </a:lnTo>
                  <a:lnTo>
                    <a:pt x="627" y="144"/>
                  </a:lnTo>
                  <a:lnTo>
                    <a:pt x="614" y="142"/>
                  </a:lnTo>
                  <a:lnTo>
                    <a:pt x="602" y="140"/>
                  </a:lnTo>
                  <a:lnTo>
                    <a:pt x="589" y="137"/>
                  </a:lnTo>
                  <a:lnTo>
                    <a:pt x="580" y="137"/>
                  </a:lnTo>
                  <a:lnTo>
                    <a:pt x="566" y="137"/>
                  </a:lnTo>
                  <a:lnTo>
                    <a:pt x="555" y="137"/>
                  </a:lnTo>
                  <a:lnTo>
                    <a:pt x="543" y="135"/>
                  </a:lnTo>
                  <a:lnTo>
                    <a:pt x="530" y="135"/>
                  </a:lnTo>
                  <a:lnTo>
                    <a:pt x="519" y="137"/>
                  </a:lnTo>
                  <a:lnTo>
                    <a:pt x="507" y="137"/>
                  </a:lnTo>
                  <a:lnTo>
                    <a:pt x="496" y="138"/>
                  </a:lnTo>
                  <a:lnTo>
                    <a:pt x="485" y="140"/>
                  </a:lnTo>
                  <a:lnTo>
                    <a:pt x="473" y="142"/>
                  </a:lnTo>
                  <a:lnTo>
                    <a:pt x="464" y="144"/>
                  </a:lnTo>
                  <a:lnTo>
                    <a:pt x="450" y="146"/>
                  </a:lnTo>
                  <a:lnTo>
                    <a:pt x="439" y="148"/>
                  </a:lnTo>
                  <a:lnTo>
                    <a:pt x="429" y="152"/>
                  </a:lnTo>
                  <a:lnTo>
                    <a:pt x="418" y="156"/>
                  </a:lnTo>
                  <a:lnTo>
                    <a:pt x="407" y="159"/>
                  </a:lnTo>
                  <a:lnTo>
                    <a:pt x="397" y="163"/>
                  </a:lnTo>
                  <a:lnTo>
                    <a:pt x="388" y="167"/>
                  </a:lnTo>
                  <a:lnTo>
                    <a:pt x="378" y="173"/>
                  </a:lnTo>
                  <a:lnTo>
                    <a:pt x="369" y="176"/>
                  </a:lnTo>
                  <a:lnTo>
                    <a:pt x="357" y="182"/>
                  </a:lnTo>
                  <a:lnTo>
                    <a:pt x="350" y="186"/>
                  </a:lnTo>
                  <a:lnTo>
                    <a:pt x="340" y="194"/>
                  </a:lnTo>
                  <a:lnTo>
                    <a:pt x="332" y="199"/>
                  </a:lnTo>
                  <a:lnTo>
                    <a:pt x="323" y="205"/>
                  </a:lnTo>
                  <a:lnTo>
                    <a:pt x="315" y="213"/>
                  </a:lnTo>
                  <a:lnTo>
                    <a:pt x="308" y="220"/>
                  </a:lnTo>
                  <a:lnTo>
                    <a:pt x="300" y="228"/>
                  </a:lnTo>
                  <a:lnTo>
                    <a:pt x="294" y="233"/>
                  </a:lnTo>
                  <a:lnTo>
                    <a:pt x="287" y="241"/>
                  </a:lnTo>
                  <a:lnTo>
                    <a:pt x="281" y="251"/>
                  </a:lnTo>
                  <a:lnTo>
                    <a:pt x="273" y="258"/>
                  </a:lnTo>
                  <a:lnTo>
                    <a:pt x="268" y="266"/>
                  </a:lnTo>
                  <a:lnTo>
                    <a:pt x="262" y="275"/>
                  </a:lnTo>
                  <a:lnTo>
                    <a:pt x="256" y="285"/>
                  </a:lnTo>
                  <a:lnTo>
                    <a:pt x="253" y="292"/>
                  </a:lnTo>
                  <a:lnTo>
                    <a:pt x="249" y="302"/>
                  </a:lnTo>
                  <a:lnTo>
                    <a:pt x="245" y="311"/>
                  </a:lnTo>
                  <a:lnTo>
                    <a:pt x="241" y="321"/>
                  </a:lnTo>
                  <a:lnTo>
                    <a:pt x="237" y="332"/>
                  </a:lnTo>
                  <a:lnTo>
                    <a:pt x="235" y="344"/>
                  </a:lnTo>
                  <a:lnTo>
                    <a:pt x="234" y="353"/>
                  </a:lnTo>
                  <a:lnTo>
                    <a:pt x="234" y="365"/>
                  </a:lnTo>
                  <a:lnTo>
                    <a:pt x="232" y="376"/>
                  </a:lnTo>
                  <a:lnTo>
                    <a:pt x="230" y="386"/>
                  </a:lnTo>
                  <a:lnTo>
                    <a:pt x="230" y="397"/>
                  </a:lnTo>
                  <a:lnTo>
                    <a:pt x="230" y="408"/>
                  </a:lnTo>
                  <a:lnTo>
                    <a:pt x="230" y="416"/>
                  </a:lnTo>
                  <a:lnTo>
                    <a:pt x="230" y="427"/>
                  </a:lnTo>
                  <a:lnTo>
                    <a:pt x="230" y="437"/>
                  </a:lnTo>
                  <a:lnTo>
                    <a:pt x="230" y="448"/>
                  </a:lnTo>
                  <a:lnTo>
                    <a:pt x="230" y="458"/>
                  </a:lnTo>
                  <a:lnTo>
                    <a:pt x="232" y="467"/>
                  </a:lnTo>
                  <a:lnTo>
                    <a:pt x="232" y="477"/>
                  </a:lnTo>
                  <a:lnTo>
                    <a:pt x="234" y="484"/>
                  </a:lnTo>
                  <a:lnTo>
                    <a:pt x="235" y="494"/>
                  </a:lnTo>
                  <a:lnTo>
                    <a:pt x="235" y="503"/>
                  </a:lnTo>
                  <a:lnTo>
                    <a:pt x="239" y="513"/>
                  </a:lnTo>
                  <a:lnTo>
                    <a:pt x="241" y="522"/>
                  </a:lnTo>
                  <a:lnTo>
                    <a:pt x="243" y="530"/>
                  </a:lnTo>
                  <a:lnTo>
                    <a:pt x="245" y="539"/>
                  </a:lnTo>
                  <a:lnTo>
                    <a:pt x="247" y="547"/>
                  </a:lnTo>
                  <a:lnTo>
                    <a:pt x="251" y="557"/>
                  </a:lnTo>
                  <a:lnTo>
                    <a:pt x="253" y="562"/>
                  </a:lnTo>
                  <a:lnTo>
                    <a:pt x="254" y="570"/>
                  </a:lnTo>
                  <a:lnTo>
                    <a:pt x="256" y="579"/>
                  </a:lnTo>
                  <a:lnTo>
                    <a:pt x="262" y="587"/>
                  </a:lnTo>
                  <a:lnTo>
                    <a:pt x="264" y="595"/>
                  </a:lnTo>
                  <a:lnTo>
                    <a:pt x="266" y="600"/>
                  </a:lnTo>
                  <a:lnTo>
                    <a:pt x="270" y="608"/>
                  </a:lnTo>
                  <a:lnTo>
                    <a:pt x="272" y="615"/>
                  </a:lnTo>
                  <a:lnTo>
                    <a:pt x="273" y="621"/>
                  </a:lnTo>
                  <a:lnTo>
                    <a:pt x="279" y="627"/>
                  </a:lnTo>
                  <a:lnTo>
                    <a:pt x="281" y="633"/>
                  </a:lnTo>
                  <a:lnTo>
                    <a:pt x="285" y="640"/>
                  </a:lnTo>
                  <a:lnTo>
                    <a:pt x="287" y="646"/>
                  </a:lnTo>
                  <a:lnTo>
                    <a:pt x="291" y="652"/>
                  </a:lnTo>
                  <a:lnTo>
                    <a:pt x="292" y="657"/>
                  </a:lnTo>
                  <a:lnTo>
                    <a:pt x="296" y="661"/>
                  </a:lnTo>
                  <a:lnTo>
                    <a:pt x="298" y="667"/>
                  </a:lnTo>
                  <a:lnTo>
                    <a:pt x="302" y="673"/>
                  </a:lnTo>
                  <a:lnTo>
                    <a:pt x="304" y="676"/>
                  </a:lnTo>
                  <a:lnTo>
                    <a:pt x="306" y="682"/>
                  </a:lnTo>
                  <a:lnTo>
                    <a:pt x="311" y="690"/>
                  </a:lnTo>
                  <a:lnTo>
                    <a:pt x="315" y="697"/>
                  </a:lnTo>
                  <a:lnTo>
                    <a:pt x="319" y="703"/>
                  </a:lnTo>
                  <a:lnTo>
                    <a:pt x="321" y="711"/>
                  </a:lnTo>
                  <a:lnTo>
                    <a:pt x="323" y="714"/>
                  </a:lnTo>
                  <a:lnTo>
                    <a:pt x="323" y="718"/>
                  </a:lnTo>
                  <a:lnTo>
                    <a:pt x="323" y="722"/>
                  </a:lnTo>
                  <a:lnTo>
                    <a:pt x="323" y="724"/>
                  </a:lnTo>
                  <a:lnTo>
                    <a:pt x="321" y="726"/>
                  </a:lnTo>
                  <a:lnTo>
                    <a:pt x="317" y="726"/>
                  </a:lnTo>
                  <a:lnTo>
                    <a:pt x="313" y="726"/>
                  </a:lnTo>
                  <a:lnTo>
                    <a:pt x="308" y="724"/>
                  </a:lnTo>
                  <a:lnTo>
                    <a:pt x="302" y="722"/>
                  </a:lnTo>
                  <a:lnTo>
                    <a:pt x="294" y="718"/>
                  </a:lnTo>
                  <a:lnTo>
                    <a:pt x="287" y="714"/>
                  </a:lnTo>
                  <a:lnTo>
                    <a:pt x="281" y="711"/>
                  </a:lnTo>
                  <a:lnTo>
                    <a:pt x="273" y="703"/>
                  </a:lnTo>
                  <a:lnTo>
                    <a:pt x="266" y="697"/>
                  </a:lnTo>
                  <a:lnTo>
                    <a:pt x="258" y="692"/>
                  </a:lnTo>
                  <a:lnTo>
                    <a:pt x="253" y="684"/>
                  </a:lnTo>
                  <a:lnTo>
                    <a:pt x="247" y="676"/>
                  </a:lnTo>
                  <a:lnTo>
                    <a:pt x="239" y="669"/>
                  </a:lnTo>
                  <a:lnTo>
                    <a:pt x="232" y="661"/>
                  </a:lnTo>
                  <a:lnTo>
                    <a:pt x="224" y="652"/>
                  </a:lnTo>
                  <a:lnTo>
                    <a:pt x="220" y="648"/>
                  </a:lnTo>
                  <a:lnTo>
                    <a:pt x="218" y="644"/>
                  </a:lnTo>
                  <a:lnTo>
                    <a:pt x="214" y="638"/>
                  </a:lnTo>
                  <a:lnTo>
                    <a:pt x="213" y="634"/>
                  </a:lnTo>
                  <a:lnTo>
                    <a:pt x="207" y="629"/>
                  </a:lnTo>
                  <a:lnTo>
                    <a:pt x="205" y="627"/>
                  </a:lnTo>
                  <a:lnTo>
                    <a:pt x="201" y="621"/>
                  </a:lnTo>
                  <a:lnTo>
                    <a:pt x="199" y="617"/>
                  </a:lnTo>
                  <a:lnTo>
                    <a:pt x="195" y="612"/>
                  </a:lnTo>
                  <a:lnTo>
                    <a:pt x="192" y="608"/>
                  </a:lnTo>
                  <a:lnTo>
                    <a:pt x="190" y="602"/>
                  </a:lnTo>
                  <a:lnTo>
                    <a:pt x="188" y="598"/>
                  </a:lnTo>
                  <a:lnTo>
                    <a:pt x="184" y="595"/>
                  </a:lnTo>
                  <a:lnTo>
                    <a:pt x="180" y="591"/>
                  </a:lnTo>
                  <a:lnTo>
                    <a:pt x="178" y="585"/>
                  </a:lnTo>
                  <a:lnTo>
                    <a:pt x="176" y="581"/>
                  </a:lnTo>
                  <a:lnTo>
                    <a:pt x="173" y="577"/>
                  </a:lnTo>
                  <a:lnTo>
                    <a:pt x="171" y="572"/>
                  </a:lnTo>
                  <a:lnTo>
                    <a:pt x="169" y="568"/>
                  </a:lnTo>
                  <a:lnTo>
                    <a:pt x="167" y="564"/>
                  </a:lnTo>
                  <a:lnTo>
                    <a:pt x="163" y="557"/>
                  </a:lnTo>
                  <a:lnTo>
                    <a:pt x="157" y="549"/>
                  </a:lnTo>
                  <a:lnTo>
                    <a:pt x="154" y="541"/>
                  </a:lnTo>
                  <a:lnTo>
                    <a:pt x="150" y="534"/>
                  </a:lnTo>
                  <a:lnTo>
                    <a:pt x="146" y="526"/>
                  </a:lnTo>
                  <a:lnTo>
                    <a:pt x="144" y="520"/>
                  </a:lnTo>
                  <a:lnTo>
                    <a:pt x="140" y="515"/>
                  </a:lnTo>
                  <a:lnTo>
                    <a:pt x="138" y="511"/>
                  </a:lnTo>
                  <a:lnTo>
                    <a:pt x="137" y="507"/>
                  </a:lnTo>
                  <a:lnTo>
                    <a:pt x="137" y="503"/>
                  </a:lnTo>
                  <a:lnTo>
                    <a:pt x="137" y="50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7" name="Freeform 9"/>
            <p:cNvSpPr>
              <a:spLocks/>
            </p:cNvSpPr>
            <p:nvPr/>
          </p:nvSpPr>
          <p:spPr bwMode="auto">
            <a:xfrm>
              <a:off x="2911476" y="5057913"/>
              <a:ext cx="131763" cy="236537"/>
            </a:xfrm>
            <a:custGeom>
              <a:avLst/>
              <a:gdLst>
                <a:gd name="T0" fmla="*/ 37 w 168"/>
                <a:gd name="T1" fmla="*/ 0 h 299"/>
                <a:gd name="T2" fmla="*/ 58 w 168"/>
                <a:gd name="T3" fmla="*/ 0 h 299"/>
                <a:gd name="T4" fmla="*/ 77 w 168"/>
                <a:gd name="T5" fmla="*/ 6 h 299"/>
                <a:gd name="T6" fmla="*/ 94 w 168"/>
                <a:gd name="T7" fmla="*/ 13 h 299"/>
                <a:gd name="T8" fmla="*/ 107 w 168"/>
                <a:gd name="T9" fmla="*/ 21 h 299"/>
                <a:gd name="T10" fmla="*/ 122 w 168"/>
                <a:gd name="T11" fmla="*/ 32 h 299"/>
                <a:gd name="T12" fmla="*/ 134 w 168"/>
                <a:gd name="T13" fmla="*/ 46 h 299"/>
                <a:gd name="T14" fmla="*/ 143 w 168"/>
                <a:gd name="T15" fmla="*/ 61 h 299"/>
                <a:gd name="T16" fmla="*/ 151 w 168"/>
                <a:gd name="T17" fmla="*/ 76 h 299"/>
                <a:gd name="T18" fmla="*/ 156 w 168"/>
                <a:gd name="T19" fmla="*/ 91 h 299"/>
                <a:gd name="T20" fmla="*/ 162 w 168"/>
                <a:gd name="T21" fmla="*/ 110 h 299"/>
                <a:gd name="T22" fmla="*/ 166 w 168"/>
                <a:gd name="T23" fmla="*/ 126 h 299"/>
                <a:gd name="T24" fmla="*/ 168 w 168"/>
                <a:gd name="T25" fmla="*/ 145 h 299"/>
                <a:gd name="T26" fmla="*/ 168 w 168"/>
                <a:gd name="T27" fmla="*/ 162 h 299"/>
                <a:gd name="T28" fmla="*/ 166 w 168"/>
                <a:gd name="T29" fmla="*/ 179 h 299"/>
                <a:gd name="T30" fmla="*/ 160 w 168"/>
                <a:gd name="T31" fmla="*/ 196 h 299"/>
                <a:gd name="T32" fmla="*/ 156 w 168"/>
                <a:gd name="T33" fmla="*/ 211 h 299"/>
                <a:gd name="T34" fmla="*/ 151 w 168"/>
                <a:gd name="T35" fmla="*/ 226 h 299"/>
                <a:gd name="T36" fmla="*/ 143 w 168"/>
                <a:gd name="T37" fmla="*/ 242 h 299"/>
                <a:gd name="T38" fmla="*/ 122 w 168"/>
                <a:gd name="T39" fmla="*/ 262 h 299"/>
                <a:gd name="T40" fmla="*/ 103 w 168"/>
                <a:gd name="T41" fmla="*/ 274 h 299"/>
                <a:gd name="T42" fmla="*/ 88 w 168"/>
                <a:gd name="T43" fmla="*/ 281 h 299"/>
                <a:gd name="T44" fmla="*/ 67 w 168"/>
                <a:gd name="T45" fmla="*/ 291 h 299"/>
                <a:gd name="T46" fmla="*/ 48 w 168"/>
                <a:gd name="T47" fmla="*/ 297 h 299"/>
                <a:gd name="T48" fmla="*/ 33 w 168"/>
                <a:gd name="T49" fmla="*/ 299 h 299"/>
                <a:gd name="T50" fmla="*/ 19 w 168"/>
                <a:gd name="T51" fmla="*/ 297 h 299"/>
                <a:gd name="T52" fmla="*/ 6 w 168"/>
                <a:gd name="T53" fmla="*/ 289 h 299"/>
                <a:gd name="T54" fmla="*/ 0 w 168"/>
                <a:gd name="T55" fmla="*/ 276 h 299"/>
                <a:gd name="T56" fmla="*/ 4 w 168"/>
                <a:gd name="T57" fmla="*/ 261 h 299"/>
                <a:gd name="T58" fmla="*/ 18 w 168"/>
                <a:gd name="T59" fmla="*/ 243 h 299"/>
                <a:gd name="T60" fmla="*/ 31 w 168"/>
                <a:gd name="T61" fmla="*/ 232 h 299"/>
                <a:gd name="T62" fmla="*/ 44 w 168"/>
                <a:gd name="T63" fmla="*/ 217 h 299"/>
                <a:gd name="T64" fmla="*/ 58 w 168"/>
                <a:gd name="T65" fmla="*/ 200 h 299"/>
                <a:gd name="T66" fmla="*/ 71 w 168"/>
                <a:gd name="T67" fmla="*/ 183 h 299"/>
                <a:gd name="T68" fmla="*/ 78 w 168"/>
                <a:gd name="T69" fmla="*/ 164 h 299"/>
                <a:gd name="T70" fmla="*/ 84 w 168"/>
                <a:gd name="T71" fmla="*/ 143 h 299"/>
                <a:gd name="T72" fmla="*/ 82 w 168"/>
                <a:gd name="T73" fmla="*/ 120 h 299"/>
                <a:gd name="T74" fmla="*/ 75 w 168"/>
                <a:gd name="T75" fmla="*/ 97 h 299"/>
                <a:gd name="T76" fmla="*/ 58 w 168"/>
                <a:gd name="T77" fmla="*/ 76 h 299"/>
                <a:gd name="T78" fmla="*/ 39 w 168"/>
                <a:gd name="T79" fmla="*/ 51 h 299"/>
                <a:gd name="T80" fmla="*/ 23 w 168"/>
                <a:gd name="T81" fmla="*/ 36 h 299"/>
                <a:gd name="T82" fmla="*/ 12 w 168"/>
                <a:gd name="T83" fmla="*/ 19 h 299"/>
                <a:gd name="T84" fmla="*/ 10 w 168"/>
                <a:gd name="T85" fmla="*/ 6 h 299"/>
                <a:gd name="T86" fmla="*/ 19 w 168"/>
                <a:gd name="T87" fmla="*/ 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8" h="299">
                  <a:moveTo>
                    <a:pt x="23" y="0"/>
                  </a:moveTo>
                  <a:lnTo>
                    <a:pt x="29" y="0"/>
                  </a:lnTo>
                  <a:lnTo>
                    <a:pt x="37" y="0"/>
                  </a:lnTo>
                  <a:lnTo>
                    <a:pt x="44" y="0"/>
                  </a:lnTo>
                  <a:lnTo>
                    <a:pt x="52" y="0"/>
                  </a:lnTo>
                  <a:lnTo>
                    <a:pt x="58" y="0"/>
                  </a:lnTo>
                  <a:lnTo>
                    <a:pt x="63" y="2"/>
                  </a:lnTo>
                  <a:lnTo>
                    <a:pt x="71" y="4"/>
                  </a:lnTo>
                  <a:lnTo>
                    <a:pt x="77" y="6"/>
                  </a:lnTo>
                  <a:lnTo>
                    <a:pt x="82" y="8"/>
                  </a:lnTo>
                  <a:lnTo>
                    <a:pt x="88" y="10"/>
                  </a:lnTo>
                  <a:lnTo>
                    <a:pt x="94" y="13"/>
                  </a:lnTo>
                  <a:lnTo>
                    <a:pt x="99" y="15"/>
                  </a:lnTo>
                  <a:lnTo>
                    <a:pt x="103" y="17"/>
                  </a:lnTo>
                  <a:lnTo>
                    <a:pt x="107" y="21"/>
                  </a:lnTo>
                  <a:lnTo>
                    <a:pt x="113" y="25"/>
                  </a:lnTo>
                  <a:lnTo>
                    <a:pt x="118" y="31"/>
                  </a:lnTo>
                  <a:lnTo>
                    <a:pt x="122" y="32"/>
                  </a:lnTo>
                  <a:lnTo>
                    <a:pt x="126" y="36"/>
                  </a:lnTo>
                  <a:lnTo>
                    <a:pt x="130" y="42"/>
                  </a:lnTo>
                  <a:lnTo>
                    <a:pt x="134" y="46"/>
                  </a:lnTo>
                  <a:lnTo>
                    <a:pt x="137" y="50"/>
                  </a:lnTo>
                  <a:lnTo>
                    <a:pt x="139" y="55"/>
                  </a:lnTo>
                  <a:lnTo>
                    <a:pt x="143" y="61"/>
                  </a:lnTo>
                  <a:lnTo>
                    <a:pt x="145" y="67"/>
                  </a:lnTo>
                  <a:lnTo>
                    <a:pt x="149" y="70"/>
                  </a:lnTo>
                  <a:lnTo>
                    <a:pt x="151" y="76"/>
                  </a:lnTo>
                  <a:lnTo>
                    <a:pt x="153" y="80"/>
                  </a:lnTo>
                  <a:lnTo>
                    <a:pt x="156" y="86"/>
                  </a:lnTo>
                  <a:lnTo>
                    <a:pt x="156" y="91"/>
                  </a:lnTo>
                  <a:lnTo>
                    <a:pt x="160" y="97"/>
                  </a:lnTo>
                  <a:lnTo>
                    <a:pt x="160" y="103"/>
                  </a:lnTo>
                  <a:lnTo>
                    <a:pt x="162" y="110"/>
                  </a:lnTo>
                  <a:lnTo>
                    <a:pt x="164" y="114"/>
                  </a:lnTo>
                  <a:lnTo>
                    <a:pt x="166" y="120"/>
                  </a:lnTo>
                  <a:lnTo>
                    <a:pt x="166" y="126"/>
                  </a:lnTo>
                  <a:lnTo>
                    <a:pt x="168" y="133"/>
                  </a:lnTo>
                  <a:lnTo>
                    <a:pt x="168" y="137"/>
                  </a:lnTo>
                  <a:lnTo>
                    <a:pt x="168" y="145"/>
                  </a:lnTo>
                  <a:lnTo>
                    <a:pt x="168" y="150"/>
                  </a:lnTo>
                  <a:lnTo>
                    <a:pt x="168" y="156"/>
                  </a:lnTo>
                  <a:lnTo>
                    <a:pt x="168" y="162"/>
                  </a:lnTo>
                  <a:lnTo>
                    <a:pt x="166" y="167"/>
                  </a:lnTo>
                  <a:lnTo>
                    <a:pt x="166" y="171"/>
                  </a:lnTo>
                  <a:lnTo>
                    <a:pt x="166" y="179"/>
                  </a:lnTo>
                  <a:lnTo>
                    <a:pt x="162" y="184"/>
                  </a:lnTo>
                  <a:lnTo>
                    <a:pt x="162" y="190"/>
                  </a:lnTo>
                  <a:lnTo>
                    <a:pt x="160" y="196"/>
                  </a:lnTo>
                  <a:lnTo>
                    <a:pt x="160" y="202"/>
                  </a:lnTo>
                  <a:lnTo>
                    <a:pt x="158" y="207"/>
                  </a:lnTo>
                  <a:lnTo>
                    <a:pt x="156" y="211"/>
                  </a:lnTo>
                  <a:lnTo>
                    <a:pt x="155" y="217"/>
                  </a:lnTo>
                  <a:lnTo>
                    <a:pt x="153" y="221"/>
                  </a:lnTo>
                  <a:lnTo>
                    <a:pt x="151" y="226"/>
                  </a:lnTo>
                  <a:lnTo>
                    <a:pt x="147" y="230"/>
                  </a:lnTo>
                  <a:lnTo>
                    <a:pt x="145" y="236"/>
                  </a:lnTo>
                  <a:lnTo>
                    <a:pt x="143" y="242"/>
                  </a:lnTo>
                  <a:lnTo>
                    <a:pt x="136" y="249"/>
                  </a:lnTo>
                  <a:lnTo>
                    <a:pt x="128" y="257"/>
                  </a:lnTo>
                  <a:lnTo>
                    <a:pt x="122" y="262"/>
                  </a:lnTo>
                  <a:lnTo>
                    <a:pt x="113" y="270"/>
                  </a:lnTo>
                  <a:lnTo>
                    <a:pt x="109" y="272"/>
                  </a:lnTo>
                  <a:lnTo>
                    <a:pt x="103" y="274"/>
                  </a:lnTo>
                  <a:lnTo>
                    <a:pt x="101" y="278"/>
                  </a:lnTo>
                  <a:lnTo>
                    <a:pt x="96" y="280"/>
                  </a:lnTo>
                  <a:lnTo>
                    <a:pt x="88" y="281"/>
                  </a:lnTo>
                  <a:lnTo>
                    <a:pt x="80" y="285"/>
                  </a:lnTo>
                  <a:lnTo>
                    <a:pt x="73" y="287"/>
                  </a:lnTo>
                  <a:lnTo>
                    <a:pt x="67" y="291"/>
                  </a:lnTo>
                  <a:lnTo>
                    <a:pt x="59" y="293"/>
                  </a:lnTo>
                  <a:lnTo>
                    <a:pt x="54" y="295"/>
                  </a:lnTo>
                  <a:lnTo>
                    <a:pt x="48" y="297"/>
                  </a:lnTo>
                  <a:lnTo>
                    <a:pt x="42" y="297"/>
                  </a:lnTo>
                  <a:lnTo>
                    <a:pt x="39" y="297"/>
                  </a:lnTo>
                  <a:lnTo>
                    <a:pt x="33" y="299"/>
                  </a:lnTo>
                  <a:lnTo>
                    <a:pt x="27" y="299"/>
                  </a:lnTo>
                  <a:lnTo>
                    <a:pt x="23" y="299"/>
                  </a:lnTo>
                  <a:lnTo>
                    <a:pt x="19" y="297"/>
                  </a:lnTo>
                  <a:lnTo>
                    <a:pt x="18" y="297"/>
                  </a:lnTo>
                  <a:lnTo>
                    <a:pt x="10" y="293"/>
                  </a:lnTo>
                  <a:lnTo>
                    <a:pt x="6" y="289"/>
                  </a:lnTo>
                  <a:lnTo>
                    <a:pt x="2" y="283"/>
                  </a:lnTo>
                  <a:lnTo>
                    <a:pt x="0" y="280"/>
                  </a:lnTo>
                  <a:lnTo>
                    <a:pt x="0" y="276"/>
                  </a:lnTo>
                  <a:lnTo>
                    <a:pt x="0" y="270"/>
                  </a:lnTo>
                  <a:lnTo>
                    <a:pt x="2" y="264"/>
                  </a:lnTo>
                  <a:lnTo>
                    <a:pt x="4" y="261"/>
                  </a:lnTo>
                  <a:lnTo>
                    <a:pt x="8" y="253"/>
                  </a:lnTo>
                  <a:lnTo>
                    <a:pt x="14" y="247"/>
                  </a:lnTo>
                  <a:lnTo>
                    <a:pt x="18" y="243"/>
                  </a:lnTo>
                  <a:lnTo>
                    <a:pt x="21" y="240"/>
                  </a:lnTo>
                  <a:lnTo>
                    <a:pt x="27" y="236"/>
                  </a:lnTo>
                  <a:lnTo>
                    <a:pt x="31" y="232"/>
                  </a:lnTo>
                  <a:lnTo>
                    <a:pt x="35" y="226"/>
                  </a:lnTo>
                  <a:lnTo>
                    <a:pt x="40" y="221"/>
                  </a:lnTo>
                  <a:lnTo>
                    <a:pt x="44" y="217"/>
                  </a:lnTo>
                  <a:lnTo>
                    <a:pt x="50" y="211"/>
                  </a:lnTo>
                  <a:lnTo>
                    <a:pt x="54" y="207"/>
                  </a:lnTo>
                  <a:lnTo>
                    <a:pt x="58" y="200"/>
                  </a:lnTo>
                  <a:lnTo>
                    <a:pt x="61" y="196"/>
                  </a:lnTo>
                  <a:lnTo>
                    <a:pt x="67" y="190"/>
                  </a:lnTo>
                  <a:lnTo>
                    <a:pt x="71" y="183"/>
                  </a:lnTo>
                  <a:lnTo>
                    <a:pt x="73" y="177"/>
                  </a:lnTo>
                  <a:lnTo>
                    <a:pt x="77" y="169"/>
                  </a:lnTo>
                  <a:lnTo>
                    <a:pt x="78" y="164"/>
                  </a:lnTo>
                  <a:lnTo>
                    <a:pt x="82" y="158"/>
                  </a:lnTo>
                  <a:lnTo>
                    <a:pt x="84" y="150"/>
                  </a:lnTo>
                  <a:lnTo>
                    <a:pt x="84" y="143"/>
                  </a:lnTo>
                  <a:lnTo>
                    <a:pt x="84" y="135"/>
                  </a:lnTo>
                  <a:lnTo>
                    <a:pt x="84" y="127"/>
                  </a:lnTo>
                  <a:lnTo>
                    <a:pt x="82" y="120"/>
                  </a:lnTo>
                  <a:lnTo>
                    <a:pt x="78" y="112"/>
                  </a:lnTo>
                  <a:lnTo>
                    <a:pt x="78" y="105"/>
                  </a:lnTo>
                  <a:lnTo>
                    <a:pt x="75" y="97"/>
                  </a:lnTo>
                  <a:lnTo>
                    <a:pt x="69" y="91"/>
                  </a:lnTo>
                  <a:lnTo>
                    <a:pt x="63" y="82"/>
                  </a:lnTo>
                  <a:lnTo>
                    <a:pt x="58" y="76"/>
                  </a:lnTo>
                  <a:lnTo>
                    <a:pt x="50" y="67"/>
                  </a:lnTo>
                  <a:lnTo>
                    <a:pt x="44" y="59"/>
                  </a:lnTo>
                  <a:lnTo>
                    <a:pt x="39" y="51"/>
                  </a:lnTo>
                  <a:lnTo>
                    <a:pt x="33" y="48"/>
                  </a:lnTo>
                  <a:lnTo>
                    <a:pt x="27" y="42"/>
                  </a:lnTo>
                  <a:lnTo>
                    <a:pt x="23" y="36"/>
                  </a:lnTo>
                  <a:lnTo>
                    <a:pt x="19" y="31"/>
                  </a:lnTo>
                  <a:lnTo>
                    <a:pt x="18" y="27"/>
                  </a:lnTo>
                  <a:lnTo>
                    <a:pt x="12" y="19"/>
                  </a:lnTo>
                  <a:lnTo>
                    <a:pt x="10" y="13"/>
                  </a:lnTo>
                  <a:lnTo>
                    <a:pt x="10" y="10"/>
                  </a:lnTo>
                  <a:lnTo>
                    <a:pt x="10" y="6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19" y="0"/>
                  </a:lnTo>
                  <a:lnTo>
                    <a:pt x="23" y="0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8" name="Freeform 10"/>
            <p:cNvSpPr>
              <a:spLocks/>
            </p:cNvSpPr>
            <p:nvPr/>
          </p:nvSpPr>
          <p:spPr bwMode="auto">
            <a:xfrm>
              <a:off x="3027363" y="4849950"/>
              <a:ext cx="260350" cy="461962"/>
            </a:xfrm>
            <a:custGeom>
              <a:avLst/>
              <a:gdLst>
                <a:gd name="T0" fmla="*/ 72 w 329"/>
                <a:gd name="T1" fmla="*/ 581 h 581"/>
                <a:gd name="T2" fmla="*/ 105 w 329"/>
                <a:gd name="T3" fmla="*/ 580 h 581"/>
                <a:gd name="T4" fmla="*/ 137 w 329"/>
                <a:gd name="T5" fmla="*/ 576 h 581"/>
                <a:gd name="T6" fmla="*/ 167 w 329"/>
                <a:gd name="T7" fmla="*/ 568 h 581"/>
                <a:gd name="T8" fmla="*/ 194 w 329"/>
                <a:gd name="T9" fmla="*/ 555 h 581"/>
                <a:gd name="T10" fmla="*/ 219 w 329"/>
                <a:gd name="T11" fmla="*/ 540 h 581"/>
                <a:gd name="T12" fmla="*/ 243 w 329"/>
                <a:gd name="T13" fmla="*/ 519 h 581"/>
                <a:gd name="T14" fmla="*/ 264 w 329"/>
                <a:gd name="T15" fmla="*/ 496 h 581"/>
                <a:gd name="T16" fmla="*/ 283 w 329"/>
                <a:gd name="T17" fmla="*/ 471 h 581"/>
                <a:gd name="T18" fmla="*/ 300 w 329"/>
                <a:gd name="T19" fmla="*/ 445 h 581"/>
                <a:gd name="T20" fmla="*/ 312 w 329"/>
                <a:gd name="T21" fmla="*/ 412 h 581"/>
                <a:gd name="T22" fmla="*/ 321 w 329"/>
                <a:gd name="T23" fmla="*/ 382 h 581"/>
                <a:gd name="T24" fmla="*/ 327 w 329"/>
                <a:gd name="T25" fmla="*/ 348 h 581"/>
                <a:gd name="T26" fmla="*/ 329 w 329"/>
                <a:gd name="T27" fmla="*/ 315 h 581"/>
                <a:gd name="T28" fmla="*/ 327 w 329"/>
                <a:gd name="T29" fmla="*/ 281 h 581"/>
                <a:gd name="T30" fmla="*/ 321 w 329"/>
                <a:gd name="T31" fmla="*/ 247 h 581"/>
                <a:gd name="T32" fmla="*/ 310 w 329"/>
                <a:gd name="T33" fmla="*/ 211 h 581"/>
                <a:gd name="T34" fmla="*/ 295 w 329"/>
                <a:gd name="T35" fmla="*/ 179 h 581"/>
                <a:gd name="T36" fmla="*/ 278 w 329"/>
                <a:gd name="T37" fmla="*/ 148 h 581"/>
                <a:gd name="T38" fmla="*/ 259 w 329"/>
                <a:gd name="T39" fmla="*/ 122 h 581"/>
                <a:gd name="T40" fmla="*/ 236 w 329"/>
                <a:gd name="T41" fmla="*/ 97 h 581"/>
                <a:gd name="T42" fmla="*/ 211 w 329"/>
                <a:gd name="T43" fmla="*/ 76 h 581"/>
                <a:gd name="T44" fmla="*/ 188 w 329"/>
                <a:gd name="T45" fmla="*/ 55 h 581"/>
                <a:gd name="T46" fmla="*/ 162 w 329"/>
                <a:gd name="T47" fmla="*/ 40 h 581"/>
                <a:gd name="T48" fmla="*/ 137 w 329"/>
                <a:gd name="T49" fmla="*/ 25 h 581"/>
                <a:gd name="T50" fmla="*/ 112 w 329"/>
                <a:gd name="T51" fmla="*/ 15 h 581"/>
                <a:gd name="T52" fmla="*/ 87 w 329"/>
                <a:gd name="T53" fmla="*/ 7 h 581"/>
                <a:gd name="T54" fmla="*/ 65 w 329"/>
                <a:gd name="T55" fmla="*/ 2 h 581"/>
                <a:gd name="T56" fmla="*/ 46 w 329"/>
                <a:gd name="T57" fmla="*/ 0 h 581"/>
                <a:gd name="T58" fmla="*/ 27 w 329"/>
                <a:gd name="T59" fmla="*/ 2 h 581"/>
                <a:gd name="T60" fmla="*/ 4 w 329"/>
                <a:gd name="T61" fmla="*/ 11 h 581"/>
                <a:gd name="T62" fmla="*/ 11 w 329"/>
                <a:gd name="T63" fmla="*/ 23 h 581"/>
                <a:gd name="T64" fmla="*/ 34 w 329"/>
                <a:gd name="T65" fmla="*/ 32 h 581"/>
                <a:gd name="T66" fmla="*/ 53 w 329"/>
                <a:gd name="T67" fmla="*/ 44 h 581"/>
                <a:gd name="T68" fmla="*/ 76 w 329"/>
                <a:gd name="T69" fmla="*/ 57 h 581"/>
                <a:gd name="T70" fmla="*/ 101 w 329"/>
                <a:gd name="T71" fmla="*/ 72 h 581"/>
                <a:gd name="T72" fmla="*/ 125 w 329"/>
                <a:gd name="T73" fmla="*/ 91 h 581"/>
                <a:gd name="T74" fmla="*/ 152 w 329"/>
                <a:gd name="T75" fmla="*/ 110 h 581"/>
                <a:gd name="T76" fmla="*/ 175 w 329"/>
                <a:gd name="T77" fmla="*/ 133 h 581"/>
                <a:gd name="T78" fmla="*/ 198 w 329"/>
                <a:gd name="T79" fmla="*/ 158 h 581"/>
                <a:gd name="T80" fmla="*/ 219 w 329"/>
                <a:gd name="T81" fmla="*/ 184 h 581"/>
                <a:gd name="T82" fmla="*/ 238 w 329"/>
                <a:gd name="T83" fmla="*/ 213 h 581"/>
                <a:gd name="T84" fmla="*/ 251 w 329"/>
                <a:gd name="T85" fmla="*/ 243 h 581"/>
                <a:gd name="T86" fmla="*/ 259 w 329"/>
                <a:gd name="T87" fmla="*/ 275 h 581"/>
                <a:gd name="T88" fmla="*/ 260 w 329"/>
                <a:gd name="T89" fmla="*/ 310 h 581"/>
                <a:gd name="T90" fmla="*/ 259 w 329"/>
                <a:gd name="T91" fmla="*/ 344 h 581"/>
                <a:gd name="T92" fmla="*/ 255 w 329"/>
                <a:gd name="T93" fmla="*/ 374 h 581"/>
                <a:gd name="T94" fmla="*/ 247 w 329"/>
                <a:gd name="T95" fmla="*/ 403 h 581"/>
                <a:gd name="T96" fmla="*/ 241 w 329"/>
                <a:gd name="T97" fmla="*/ 426 h 581"/>
                <a:gd name="T98" fmla="*/ 230 w 329"/>
                <a:gd name="T99" fmla="*/ 446 h 581"/>
                <a:gd name="T100" fmla="*/ 221 w 329"/>
                <a:gd name="T101" fmla="*/ 464 h 581"/>
                <a:gd name="T102" fmla="*/ 201 w 329"/>
                <a:gd name="T103" fmla="*/ 488 h 581"/>
                <a:gd name="T104" fmla="*/ 173 w 329"/>
                <a:gd name="T105" fmla="*/ 513 h 581"/>
                <a:gd name="T106" fmla="*/ 146 w 329"/>
                <a:gd name="T107" fmla="*/ 528 h 581"/>
                <a:gd name="T108" fmla="*/ 122 w 329"/>
                <a:gd name="T109" fmla="*/ 542 h 581"/>
                <a:gd name="T110" fmla="*/ 105 w 329"/>
                <a:gd name="T111" fmla="*/ 549 h 581"/>
                <a:gd name="T112" fmla="*/ 85 w 329"/>
                <a:gd name="T113" fmla="*/ 561 h 581"/>
                <a:gd name="T114" fmla="*/ 68 w 329"/>
                <a:gd name="T115" fmla="*/ 570 h 581"/>
                <a:gd name="T116" fmla="*/ 49 w 329"/>
                <a:gd name="T117" fmla="*/ 580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29" h="581">
                  <a:moveTo>
                    <a:pt x="49" y="580"/>
                  </a:moveTo>
                  <a:lnTo>
                    <a:pt x="57" y="580"/>
                  </a:lnTo>
                  <a:lnTo>
                    <a:pt x="65" y="581"/>
                  </a:lnTo>
                  <a:lnTo>
                    <a:pt x="72" y="581"/>
                  </a:lnTo>
                  <a:lnTo>
                    <a:pt x="82" y="581"/>
                  </a:lnTo>
                  <a:lnTo>
                    <a:pt x="89" y="581"/>
                  </a:lnTo>
                  <a:lnTo>
                    <a:pt x="97" y="581"/>
                  </a:lnTo>
                  <a:lnTo>
                    <a:pt x="105" y="580"/>
                  </a:lnTo>
                  <a:lnTo>
                    <a:pt x="114" y="580"/>
                  </a:lnTo>
                  <a:lnTo>
                    <a:pt x="122" y="580"/>
                  </a:lnTo>
                  <a:lnTo>
                    <a:pt x="127" y="578"/>
                  </a:lnTo>
                  <a:lnTo>
                    <a:pt x="137" y="576"/>
                  </a:lnTo>
                  <a:lnTo>
                    <a:pt x="144" y="576"/>
                  </a:lnTo>
                  <a:lnTo>
                    <a:pt x="152" y="574"/>
                  </a:lnTo>
                  <a:lnTo>
                    <a:pt x="160" y="570"/>
                  </a:lnTo>
                  <a:lnTo>
                    <a:pt x="167" y="568"/>
                  </a:lnTo>
                  <a:lnTo>
                    <a:pt x="173" y="566"/>
                  </a:lnTo>
                  <a:lnTo>
                    <a:pt x="181" y="562"/>
                  </a:lnTo>
                  <a:lnTo>
                    <a:pt x="188" y="559"/>
                  </a:lnTo>
                  <a:lnTo>
                    <a:pt x="194" y="555"/>
                  </a:lnTo>
                  <a:lnTo>
                    <a:pt x="201" y="553"/>
                  </a:lnTo>
                  <a:lnTo>
                    <a:pt x="207" y="547"/>
                  </a:lnTo>
                  <a:lnTo>
                    <a:pt x="213" y="543"/>
                  </a:lnTo>
                  <a:lnTo>
                    <a:pt x="219" y="540"/>
                  </a:lnTo>
                  <a:lnTo>
                    <a:pt x="226" y="536"/>
                  </a:lnTo>
                  <a:lnTo>
                    <a:pt x="232" y="528"/>
                  </a:lnTo>
                  <a:lnTo>
                    <a:pt x="238" y="524"/>
                  </a:lnTo>
                  <a:lnTo>
                    <a:pt x="243" y="519"/>
                  </a:lnTo>
                  <a:lnTo>
                    <a:pt x="251" y="513"/>
                  </a:lnTo>
                  <a:lnTo>
                    <a:pt x="255" y="507"/>
                  </a:lnTo>
                  <a:lnTo>
                    <a:pt x="260" y="504"/>
                  </a:lnTo>
                  <a:lnTo>
                    <a:pt x="264" y="496"/>
                  </a:lnTo>
                  <a:lnTo>
                    <a:pt x="272" y="492"/>
                  </a:lnTo>
                  <a:lnTo>
                    <a:pt x="276" y="484"/>
                  </a:lnTo>
                  <a:lnTo>
                    <a:pt x="279" y="479"/>
                  </a:lnTo>
                  <a:lnTo>
                    <a:pt x="283" y="471"/>
                  </a:lnTo>
                  <a:lnTo>
                    <a:pt x="289" y="464"/>
                  </a:lnTo>
                  <a:lnTo>
                    <a:pt x="291" y="458"/>
                  </a:lnTo>
                  <a:lnTo>
                    <a:pt x="295" y="450"/>
                  </a:lnTo>
                  <a:lnTo>
                    <a:pt x="300" y="445"/>
                  </a:lnTo>
                  <a:lnTo>
                    <a:pt x="304" y="437"/>
                  </a:lnTo>
                  <a:lnTo>
                    <a:pt x="306" y="429"/>
                  </a:lnTo>
                  <a:lnTo>
                    <a:pt x="310" y="422"/>
                  </a:lnTo>
                  <a:lnTo>
                    <a:pt x="312" y="412"/>
                  </a:lnTo>
                  <a:lnTo>
                    <a:pt x="314" y="407"/>
                  </a:lnTo>
                  <a:lnTo>
                    <a:pt x="318" y="397"/>
                  </a:lnTo>
                  <a:lnTo>
                    <a:pt x="319" y="391"/>
                  </a:lnTo>
                  <a:lnTo>
                    <a:pt x="321" y="382"/>
                  </a:lnTo>
                  <a:lnTo>
                    <a:pt x="323" y="374"/>
                  </a:lnTo>
                  <a:lnTo>
                    <a:pt x="325" y="367"/>
                  </a:lnTo>
                  <a:lnTo>
                    <a:pt x="325" y="357"/>
                  </a:lnTo>
                  <a:lnTo>
                    <a:pt x="327" y="348"/>
                  </a:lnTo>
                  <a:lnTo>
                    <a:pt x="327" y="342"/>
                  </a:lnTo>
                  <a:lnTo>
                    <a:pt x="327" y="332"/>
                  </a:lnTo>
                  <a:lnTo>
                    <a:pt x="329" y="325"/>
                  </a:lnTo>
                  <a:lnTo>
                    <a:pt x="329" y="315"/>
                  </a:lnTo>
                  <a:lnTo>
                    <a:pt x="329" y="308"/>
                  </a:lnTo>
                  <a:lnTo>
                    <a:pt x="329" y="298"/>
                  </a:lnTo>
                  <a:lnTo>
                    <a:pt x="327" y="289"/>
                  </a:lnTo>
                  <a:lnTo>
                    <a:pt x="327" y="281"/>
                  </a:lnTo>
                  <a:lnTo>
                    <a:pt x="327" y="272"/>
                  </a:lnTo>
                  <a:lnTo>
                    <a:pt x="325" y="264"/>
                  </a:lnTo>
                  <a:lnTo>
                    <a:pt x="323" y="255"/>
                  </a:lnTo>
                  <a:lnTo>
                    <a:pt x="321" y="247"/>
                  </a:lnTo>
                  <a:lnTo>
                    <a:pt x="319" y="237"/>
                  </a:lnTo>
                  <a:lnTo>
                    <a:pt x="318" y="228"/>
                  </a:lnTo>
                  <a:lnTo>
                    <a:pt x="314" y="218"/>
                  </a:lnTo>
                  <a:lnTo>
                    <a:pt x="310" y="211"/>
                  </a:lnTo>
                  <a:lnTo>
                    <a:pt x="306" y="201"/>
                  </a:lnTo>
                  <a:lnTo>
                    <a:pt x="304" y="194"/>
                  </a:lnTo>
                  <a:lnTo>
                    <a:pt x="300" y="186"/>
                  </a:lnTo>
                  <a:lnTo>
                    <a:pt x="295" y="179"/>
                  </a:lnTo>
                  <a:lnTo>
                    <a:pt x="293" y="171"/>
                  </a:lnTo>
                  <a:lnTo>
                    <a:pt x="287" y="163"/>
                  </a:lnTo>
                  <a:lnTo>
                    <a:pt x="281" y="156"/>
                  </a:lnTo>
                  <a:lnTo>
                    <a:pt x="278" y="148"/>
                  </a:lnTo>
                  <a:lnTo>
                    <a:pt x="274" y="142"/>
                  </a:lnTo>
                  <a:lnTo>
                    <a:pt x="268" y="135"/>
                  </a:lnTo>
                  <a:lnTo>
                    <a:pt x="262" y="127"/>
                  </a:lnTo>
                  <a:lnTo>
                    <a:pt x="259" y="122"/>
                  </a:lnTo>
                  <a:lnTo>
                    <a:pt x="253" y="116"/>
                  </a:lnTo>
                  <a:lnTo>
                    <a:pt x="247" y="108"/>
                  </a:lnTo>
                  <a:lnTo>
                    <a:pt x="241" y="102"/>
                  </a:lnTo>
                  <a:lnTo>
                    <a:pt x="236" y="97"/>
                  </a:lnTo>
                  <a:lnTo>
                    <a:pt x="230" y="91"/>
                  </a:lnTo>
                  <a:lnTo>
                    <a:pt x="222" y="85"/>
                  </a:lnTo>
                  <a:lnTo>
                    <a:pt x="219" y="80"/>
                  </a:lnTo>
                  <a:lnTo>
                    <a:pt x="211" y="76"/>
                  </a:lnTo>
                  <a:lnTo>
                    <a:pt x="205" y="70"/>
                  </a:lnTo>
                  <a:lnTo>
                    <a:pt x="200" y="64"/>
                  </a:lnTo>
                  <a:lnTo>
                    <a:pt x="194" y="61"/>
                  </a:lnTo>
                  <a:lnTo>
                    <a:pt x="188" y="55"/>
                  </a:lnTo>
                  <a:lnTo>
                    <a:pt x="181" y="51"/>
                  </a:lnTo>
                  <a:lnTo>
                    <a:pt x="175" y="47"/>
                  </a:lnTo>
                  <a:lnTo>
                    <a:pt x="169" y="44"/>
                  </a:lnTo>
                  <a:lnTo>
                    <a:pt x="162" y="40"/>
                  </a:lnTo>
                  <a:lnTo>
                    <a:pt x="156" y="36"/>
                  </a:lnTo>
                  <a:lnTo>
                    <a:pt x="148" y="32"/>
                  </a:lnTo>
                  <a:lnTo>
                    <a:pt x="143" y="28"/>
                  </a:lnTo>
                  <a:lnTo>
                    <a:pt x="137" y="25"/>
                  </a:lnTo>
                  <a:lnTo>
                    <a:pt x="131" y="23"/>
                  </a:lnTo>
                  <a:lnTo>
                    <a:pt x="125" y="19"/>
                  </a:lnTo>
                  <a:lnTo>
                    <a:pt x="118" y="17"/>
                  </a:lnTo>
                  <a:lnTo>
                    <a:pt x="112" y="15"/>
                  </a:lnTo>
                  <a:lnTo>
                    <a:pt x="106" y="13"/>
                  </a:lnTo>
                  <a:lnTo>
                    <a:pt x="99" y="11"/>
                  </a:lnTo>
                  <a:lnTo>
                    <a:pt x="93" y="7"/>
                  </a:lnTo>
                  <a:lnTo>
                    <a:pt x="87" y="7"/>
                  </a:lnTo>
                  <a:lnTo>
                    <a:pt x="82" y="6"/>
                  </a:lnTo>
                  <a:lnTo>
                    <a:pt x="76" y="4"/>
                  </a:lnTo>
                  <a:lnTo>
                    <a:pt x="72" y="2"/>
                  </a:lnTo>
                  <a:lnTo>
                    <a:pt x="65" y="2"/>
                  </a:lnTo>
                  <a:lnTo>
                    <a:pt x="61" y="2"/>
                  </a:lnTo>
                  <a:lnTo>
                    <a:pt x="55" y="2"/>
                  </a:lnTo>
                  <a:lnTo>
                    <a:pt x="51" y="0"/>
                  </a:lnTo>
                  <a:lnTo>
                    <a:pt x="46" y="0"/>
                  </a:lnTo>
                  <a:lnTo>
                    <a:pt x="42" y="0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27" y="2"/>
                  </a:lnTo>
                  <a:lnTo>
                    <a:pt x="25" y="2"/>
                  </a:lnTo>
                  <a:lnTo>
                    <a:pt x="15" y="6"/>
                  </a:lnTo>
                  <a:lnTo>
                    <a:pt x="9" y="7"/>
                  </a:lnTo>
                  <a:lnTo>
                    <a:pt x="4" y="11"/>
                  </a:lnTo>
                  <a:lnTo>
                    <a:pt x="0" y="17"/>
                  </a:lnTo>
                  <a:lnTo>
                    <a:pt x="4" y="17"/>
                  </a:lnTo>
                  <a:lnTo>
                    <a:pt x="6" y="19"/>
                  </a:lnTo>
                  <a:lnTo>
                    <a:pt x="11" y="23"/>
                  </a:lnTo>
                  <a:lnTo>
                    <a:pt x="19" y="25"/>
                  </a:lnTo>
                  <a:lnTo>
                    <a:pt x="25" y="28"/>
                  </a:lnTo>
                  <a:lnTo>
                    <a:pt x="28" y="30"/>
                  </a:lnTo>
                  <a:lnTo>
                    <a:pt x="34" y="32"/>
                  </a:lnTo>
                  <a:lnTo>
                    <a:pt x="38" y="36"/>
                  </a:lnTo>
                  <a:lnTo>
                    <a:pt x="44" y="40"/>
                  </a:lnTo>
                  <a:lnTo>
                    <a:pt x="47" y="42"/>
                  </a:lnTo>
                  <a:lnTo>
                    <a:pt x="53" y="44"/>
                  </a:lnTo>
                  <a:lnTo>
                    <a:pt x="59" y="47"/>
                  </a:lnTo>
                  <a:lnTo>
                    <a:pt x="65" y="49"/>
                  </a:lnTo>
                  <a:lnTo>
                    <a:pt x="70" y="53"/>
                  </a:lnTo>
                  <a:lnTo>
                    <a:pt x="76" y="57"/>
                  </a:lnTo>
                  <a:lnTo>
                    <a:pt x="82" y="61"/>
                  </a:lnTo>
                  <a:lnTo>
                    <a:pt x="89" y="64"/>
                  </a:lnTo>
                  <a:lnTo>
                    <a:pt x="93" y="68"/>
                  </a:lnTo>
                  <a:lnTo>
                    <a:pt x="101" y="72"/>
                  </a:lnTo>
                  <a:lnTo>
                    <a:pt x="106" y="78"/>
                  </a:lnTo>
                  <a:lnTo>
                    <a:pt x="114" y="82"/>
                  </a:lnTo>
                  <a:lnTo>
                    <a:pt x="120" y="85"/>
                  </a:lnTo>
                  <a:lnTo>
                    <a:pt x="125" y="91"/>
                  </a:lnTo>
                  <a:lnTo>
                    <a:pt x="131" y="97"/>
                  </a:lnTo>
                  <a:lnTo>
                    <a:pt x="139" y="101"/>
                  </a:lnTo>
                  <a:lnTo>
                    <a:pt x="144" y="106"/>
                  </a:lnTo>
                  <a:lnTo>
                    <a:pt x="152" y="110"/>
                  </a:lnTo>
                  <a:lnTo>
                    <a:pt x="158" y="116"/>
                  </a:lnTo>
                  <a:lnTo>
                    <a:pt x="163" y="122"/>
                  </a:lnTo>
                  <a:lnTo>
                    <a:pt x="169" y="127"/>
                  </a:lnTo>
                  <a:lnTo>
                    <a:pt x="175" y="133"/>
                  </a:lnTo>
                  <a:lnTo>
                    <a:pt x="181" y="139"/>
                  </a:lnTo>
                  <a:lnTo>
                    <a:pt x="188" y="146"/>
                  </a:lnTo>
                  <a:lnTo>
                    <a:pt x="194" y="150"/>
                  </a:lnTo>
                  <a:lnTo>
                    <a:pt x="198" y="158"/>
                  </a:lnTo>
                  <a:lnTo>
                    <a:pt x="205" y="163"/>
                  </a:lnTo>
                  <a:lnTo>
                    <a:pt x="209" y="171"/>
                  </a:lnTo>
                  <a:lnTo>
                    <a:pt x="215" y="177"/>
                  </a:lnTo>
                  <a:lnTo>
                    <a:pt x="219" y="184"/>
                  </a:lnTo>
                  <a:lnTo>
                    <a:pt x="224" y="192"/>
                  </a:lnTo>
                  <a:lnTo>
                    <a:pt x="230" y="198"/>
                  </a:lnTo>
                  <a:lnTo>
                    <a:pt x="234" y="205"/>
                  </a:lnTo>
                  <a:lnTo>
                    <a:pt x="238" y="213"/>
                  </a:lnTo>
                  <a:lnTo>
                    <a:pt x="241" y="220"/>
                  </a:lnTo>
                  <a:lnTo>
                    <a:pt x="243" y="228"/>
                  </a:lnTo>
                  <a:lnTo>
                    <a:pt x="247" y="234"/>
                  </a:lnTo>
                  <a:lnTo>
                    <a:pt x="251" y="243"/>
                  </a:lnTo>
                  <a:lnTo>
                    <a:pt x="253" y="251"/>
                  </a:lnTo>
                  <a:lnTo>
                    <a:pt x="255" y="258"/>
                  </a:lnTo>
                  <a:lnTo>
                    <a:pt x="257" y="266"/>
                  </a:lnTo>
                  <a:lnTo>
                    <a:pt x="259" y="275"/>
                  </a:lnTo>
                  <a:lnTo>
                    <a:pt x="259" y="283"/>
                  </a:lnTo>
                  <a:lnTo>
                    <a:pt x="260" y="293"/>
                  </a:lnTo>
                  <a:lnTo>
                    <a:pt x="260" y="300"/>
                  </a:lnTo>
                  <a:lnTo>
                    <a:pt x="260" y="310"/>
                  </a:lnTo>
                  <a:lnTo>
                    <a:pt x="260" y="317"/>
                  </a:lnTo>
                  <a:lnTo>
                    <a:pt x="260" y="327"/>
                  </a:lnTo>
                  <a:lnTo>
                    <a:pt x="259" y="334"/>
                  </a:lnTo>
                  <a:lnTo>
                    <a:pt x="259" y="344"/>
                  </a:lnTo>
                  <a:lnTo>
                    <a:pt x="257" y="351"/>
                  </a:lnTo>
                  <a:lnTo>
                    <a:pt x="257" y="359"/>
                  </a:lnTo>
                  <a:lnTo>
                    <a:pt x="255" y="367"/>
                  </a:lnTo>
                  <a:lnTo>
                    <a:pt x="255" y="374"/>
                  </a:lnTo>
                  <a:lnTo>
                    <a:pt x="253" y="380"/>
                  </a:lnTo>
                  <a:lnTo>
                    <a:pt x="251" y="389"/>
                  </a:lnTo>
                  <a:lnTo>
                    <a:pt x="249" y="395"/>
                  </a:lnTo>
                  <a:lnTo>
                    <a:pt x="247" y="403"/>
                  </a:lnTo>
                  <a:lnTo>
                    <a:pt x="245" y="408"/>
                  </a:lnTo>
                  <a:lnTo>
                    <a:pt x="243" y="414"/>
                  </a:lnTo>
                  <a:lnTo>
                    <a:pt x="241" y="420"/>
                  </a:lnTo>
                  <a:lnTo>
                    <a:pt x="241" y="426"/>
                  </a:lnTo>
                  <a:lnTo>
                    <a:pt x="238" y="431"/>
                  </a:lnTo>
                  <a:lnTo>
                    <a:pt x="238" y="437"/>
                  </a:lnTo>
                  <a:lnTo>
                    <a:pt x="234" y="443"/>
                  </a:lnTo>
                  <a:lnTo>
                    <a:pt x="230" y="446"/>
                  </a:lnTo>
                  <a:lnTo>
                    <a:pt x="228" y="452"/>
                  </a:lnTo>
                  <a:lnTo>
                    <a:pt x="226" y="456"/>
                  </a:lnTo>
                  <a:lnTo>
                    <a:pt x="222" y="460"/>
                  </a:lnTo>
                  <a:lnTo>
                    <a:pt x="221" y="464"/>
                  </a:lnTo>
                  <a:lnTo>
                    <a:pt x="217" y="469"/>
                  </a:lnTo>
                  <a:lnTo>
                    <a:pt x="215" y="473"/>
                  </a:lnTo>
                  <a:lnTo>
                    <a:pt x="207" y="481"/>
                  </a:lnTo>
                  <a:lnTo>
                    <a:pt x="201" y="488"/>
                  </a:lnTo>
                  <a:lnTo>
                    <a:pt x="194" y="494"/>
                  </a:lnTo>
                  <a:lnTo>
                    <a:pt x="188" y="502"/>
                  </a:lnTo>
                  <a:lnTo>
                    <a:pt x="181" y="507"/>
                  </a:lnTo>
                  <a:lnTo>
                    <a:pt x="173" y="513"/>
                  </a:lnTo>
                  <a:lnTo>
                    <a:pt x="163" y="519"/>
                  </a:lnTo>
                  <a:lnTo>
                    <a:pt x="156" y="523"/>
                  </a:lnTo>
                  <a:lnTo>
                    <a:pt x="152" y="524"/>
                  </a:lnTo>
                  <a:lnTo>
                    <a:pt x="146" y="528"/>
                  </a:lnTo>
                  <a:lnTo>
                    <a:pt x="143" y="530"/>
                  </a:lnTo>
                  <a:lnTo>
                    <a:pt x="139" y="532"/>
                  </a:lnTo>
                  <a:lnTo>
                    <a:pt x="129" y="538"/>
                  </a:lnTo>
                  <a:lnTo>
                    <a:pt x="122" y="542"/>
                  </a:lnTo>
                  <a:lnTo>
                    <a:pt x="118" y="543"/>
                  </a:lnTo>
                  <a:lnTo>
                    <a:pt x="112" y="545"/>
                  </a:lnTo>
                  <a:lnTo>
                    <a:pt x="108" y="547"/>
                  </a:lnTo>
                  <a:lnTo>
                    <a:pt x="105" y="549"/>
                  </a:lnTo>
                  <a:lnTo>
                    <a:pt x="99" y="553"/>
                  </a:lnTo>
                  <a:lnTo>
                    <a:pt x="93" y="555"/>
                  </a:lnTo>
                  <a:lnTo>
                    <a:pt x="89" y="557"/>
                  </a:lnTo>
                  <a:lnTo>
                    <a:pt x="85" y="561"/>
                  </a:lnTo>
                  <a:lnTo>
                    <a:pt x="80" y="562"/>
                  </a:lnTo>
                  <a:lnTo>
                    <a:pt x="76" y="564"/>
                  </a:lnTo>
                  <a:lnTo>
                    <a:pt x="72" y="566"/>
                  </a:lnTo>
                  <a:lnTo>
                    <a:pt x="68" y="570"/>
                  </a:lnTo>
                  <a:lnTo>
                    <a:pt x="63" y="572"/>
                  </a:lnTo>
                  <a:lnTo>
                    <a:pt x="59" y="574"/>
                  </a:lnTo>
                  <a:lnTo>
                    <a:pt x="53" y="578"/>
                  </a:lnTo>
                  <a:lnTo>
                    <a:pt x="49" y="580"/>
                  </a:lnTo>
                  <a:lnTo>
                    <a:pt x="49" y="5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9" name="Freeform 11"/>
            <p:cNvSpPr>
              <a:spLocks/>
            </p:cNvSpPr>
            <p:nvPr/>
          </p:nvSpPr>
          <p:spPr bwMode="auto">
            <a:xfrm>
              <a:off x="3240088" y="4602300"/>
              <a:ext cx="200025" cy="698500"/>
            </a:xfrm>
            <a:custGeom>
              <a:avLst/>
              <a:gdLst>
                <a:gd name="T0" fmla="*/ 108 w 251"/>
                <a:gd name="T1" fmla="*/ 50 h 880"/>
                <a:gd name="T2" fmla="*/ 137 w 251"/>
                <a:gd name="T3" fmla="*/ 76 h 880"/>
                <a:gd name="T4" fmla="*/ 160 w 251"/>
                <a:gd name="T5" fmla="*/ 107 h 880"/>
                <a:gd name="T6" fmla="*/ 181 w 251"/>
                <a:gd name="T7" fmla="*/ 137 h 880"/>
                <a:gd name="T8" fmla="*/ 200 w 251"/>
                <a:gd name="T9" fmla="*/ 173 h 880"/>
                <a:gd name="T10" fmla="*/ 213 w 251"/>
                <a:gd name="T11" fmla="*/ 207 h 880"/>
                <a:gd name="T12" fmla="*/ 226 w 251"/>
                <a:gd name="T13" fmla="*/ 243 h 880"/>
                <a:gd name="T14" fmla="*/ 236 w 251"/>
                <a:gd name="T15" fmla="*/ 281 h 880"/>
                <a:gd name="T16" fmla="*/ 243 w 251"/>
                <a:gd name="T17" fmla="*/ 319 h 880"/>
                <a:gd name="T18" fmla="*/ 249 w 251"/>
                <a:gd name="T19" fmla="*/ 359 h 880"/>
                <a:gd name="T20" fmla="*/ 251 w 251"/>
                <a:gd name="T21" fmla="*/ 397 h 880"/>
                <a:gd name="T22" fmla="*/ 251 w 251"/>
                <a:gd name="T23" fmla="*/ 437 h 880"/>
                <a:gd name="T24" fmla="*/ 251 w 251"/>
                <a:gd name="T25" fmla="*/ 475 h 880"/>
                <a:gd name="T26" fmla="*/ 245 w 251"/>
                <a:gd name="T27" fmla="*/ 511 h 880"/>
                <a:gd name="T28" fmla="*/ 238 w 251"/>
                <a:gd name="T29" fmla="*/ 549 h 880"/>
                <a:gd name="T30" fmla="*/ 226 w 251"/>
                <a:gd name="T31" fmla="*/ 587 h 880"/>
                <a:gd name="T32" fmla="*/ 213 w 251"/>
                <a:gd name="T33" fmla="*/ 625 h 880"/>
                <a:gd name="T34" fmla="*/ 198 w 251"/>
                <a:gd name="T35" fmla="*/ 662 h 880"/>
                <a:gd name="T36" fmla="*/ 183 w 251"/>
                <a:gd name="T37" fmla="*/ 700 h 880"/>
                <a:gd name="T38" fmla="*/ 166 w 251"/>
                <a:gd name="T39" fmla="*/ 732 h 880"/>
                <a:gd name="T40" fmla="*/ 148 w 251"/>
                <a:gd name="T41" fmla="*/ 764 h 880"/>
                <a:gd name="T42" fmla="*/ 129 w 251"/>
                <a:gd name="T43" fmla="*/ 791 h 880"/>
                <a:gd name="T44" fmla="*/ 116 w 251"/>
                <a:gd name="T45" fmla="*/ 817 h 880"/>
                <a:gd name="T46" fmla="*/ 91 w 251"/>
                <a:gd name="T47" fmla="*/ 848 h 880"/>
                <a:gd name="T48" fmla="*/ 67 w 251"/>
                <a:gd name="T49" fmla="*/ 871 h 880"/>
                <a:gd name="T50" fmla="*/ 46 w 251"/>
                <a:gd name="T51" fmla="*/ 876 h 880"/>
                <a:gd name="T52" fmla="*/ 59 w 251"/>
                <a:gd name="T53" fmla="*/ 854 h 880"/>
                <a:gd name="T54" fmla="*/ 78 w 251"/>
                <a:gd name="T55" fmla="*/ 819 h 880"/>
                <a:gd name="T56" fmla="*/ 91 w 251"/>
                <a:gd name="T57" fmla="*/ 796 h 880"/>
                <a:gd name="T58" fmla="*/ 103 w 251"/>
                <a:gd name="T59" fmla="*/ 770 h 880"/>
                <a:gd name="T60" fmla="*/ 118 w 251"/>
                <a:gd name="T61" fmla="*/ 741 h 880"/>
                <a:gd name="T62" fmla="*/ 129 w 251"/>
                <a:gd name="T63" fmla="*/ 711 h 880"/>
                <a:gd name="T64" fmla="*/ 141 w 251"/>
                <a:gd name="T65" fmla="*/ 681 h 880"/>
                <a:gd name="T66" fmla="*/ 148 w 251"/>
                <a:gd name="T67" fmla="*/ 650 h 880"/>
                <a:gd name="T68" fmla="*/ 156 w 251"/>
                <a:gd name="T69" fmla="*/ 620 h 880"/>
                <a:gd name="T70" fmla="*/ 162 w 251"/>
                <a:gd name="T71" fmla="*/ 589 h 880"/>
                <a:gd name="T72" fmla="*/ 167 w 251"/>
                <a:gd name="T73" fmla="*/ 557 h 880"/>
                <a:gd name="T74" fmla="*/ 169 w 251"/>
                <a:gd name="T75" fmla="*/ 525 h 880"/>
                <a:gd name="T76" fmla="*/ 173 w 251"/>
                <a:gd name="T77" fmla="*/ 496 h 880"/>
                <a:gd name="T78" fmla="*/ 175 w 251"/>
                <a:gd name="T79" fmla="*/ 466 h 880"/>
                <a:gd name="T80" fmla="*/ 175 w 251"/>
                <a:gd name="T81" fmla="*/ 437 h 880"/>
                <a:gd name="T82" fmla="*/ 175 w 251"/>
                <a:gd name="T83" fmla="*/ 413 h 880"/>
                <a:gd name="T84" fmla="*/ 175 w 251"/>
                <a:gd name="T85" fmla="*/ 388 h 880"/>
                <a:gd name="T86" fmla="*/ 173 w 251"/>
                <a:gd name="T87" fmla="*/ 350 h 880"/>
                <a:gd name="T88" fmla="*/ 167 w 251"/>
                <a:gd name="T89" fmla="*/ 321 h 880"/>
                <a:gd name="T90" fmla="*/ 162 w 251"/>
                <a:gd name="T91" fmla="*/ 293 h 880"/>
                <a:gd name="T92" fmla="*/ 154 w 251"/>
                <a:gd name="T93" fmla="*/ 268 h 880"/>
                <a:gd name="T94" fmla="*/ 148 w 251"/>
                <a:gd name="T95" fmla="*/ 242 h 880"/>
                <a:gd name="T96" fmla="*/ 139 w 251"/>
                <a:gd name="T97" fmla="*/ 219 h 880"/>
                <a:gd name="T98" fmla="*/ 127 w 251"/>
                <a:gd name="T99" fmla="*/ 194 h 880"/>
                <a:gd name="T100" fmla="*/ 120 w 251"/>
                <a:gd name="T101" fmla="*/ 173 h 880"/>
                <a:gd name="T102" fmla="*/ 101 w 251"/>
                <a:gd name="T103" fmla="*/ 139 h 880"/>
                <a:gd name="T104" fmla="*/ 76 w 251"/>
                <a:gd name="T105" fmla="*/ 103 h 880"/>
                <a:gd name="T106" fmla="*/ 51 w 251"/>
                <a:gd name="T107" fmla="*/ 71 h 880"/>
                <a:gd name="T108" fmla="*/ 25 w 251"/>
                <a:gd name="T109" fmla="*/ 46 h 880"/>
                <a:gd name="T110" fmla="*/ 8 w 251"/>
                <a:gd name="T111" fmla="*/ 21 h 880"/>
                <a:gd name="T112" fmla="*/ 4 w 251"/>
                <a:gd name="T113" fmla="*/ 0 h 880"/>
                <a:gd name="T114" fmla="*/ 23 w 251"/>
                <a:gd name="T115" fmla="*/ 4 h 880"/>
                <a:gd name="T116" fmla="*/ 50 w 251"/>
                <a:gd name="T117" fmla="*/ 13 h 880"/>
                <a:gd name="T118" fmla="*/ 74 w 251"/>
                <a:gd name="T119" fmla="*/ 25 h 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51" h="880">
                  <a:moveTo>
                    <a:pt x="84" y="31"/>
                  </a:moveTo>
                  <a:lnTo>
                    <a:pt x="89" y="36"/>
                  </a:lnTo>
                  <a:lnTo>
                    <a:pt x="95" y="40"/>
                  </a:lnTo>
                  <a:lnTo>
                    <a:pt x="103" y="44"/>
                  </a:lnTo>
                  <a:lnTo>
                    <a:pt x="108" y="50"/>
                  </a:lnTo>
                  <a:lnTo>
                    <a:pt x="114" y="55"/>
                  </a:lnTo>
                  <a:lnTo>
                    <a:pt x="120" y="61"/>
                  </a:lnTo>
                  <a:lnTo>
                    <a:pt x="126" y="65"/>
                  </a:lnTo>
                  <a:lnTo>
                    <a:pt x="131" y="72"/>
                  </a:lnTo>
                  <a:lnTo>
                    <a:pt x="137" y="76"/>
                  </a:lnTo>
                  <a:lnTo>
                    <a:pt x="141" y="82"/>
                  </a:lnTo>
                  <a:lnTo>
                    <a:pt x="145" y="88"/>
                  </a:lnTo>
                  <a:lnTo>
                    <a:pt x="150" y="95"/>
                  </a:lnTo>
                  <a:lnTo>
                    <a:pt x="156" y="101"/>
                  </a:lnTo>
                  <a:lnTo>
                    <a:pt x="160" y="107"/>
                  </a:lnTo>
                  <a:lnTo>
                    <a:pt x="166" y="112"/>
                  </a:lnTo>
                  <a:lnTo>
                    <a:pt x="169" y="120"/>
                  </a:lnTo>
                  <a:lnTo>
                    <a:pt x="173" y="126"/>
                  </a:lnTo>
                  <a:lnTo>
                    <a:pt x="177" y="131"/>
                  </a:lnTo>
                  <a:lnTo>
                    <a:pt x="181" y="137"/>
                  </a:lnTo>
                  <a:lnTo>
                    <a:pt x="186" y="145"/>
                  </a:lnTo>
                  <a:lnTo>
                    <a:pt x="188" y="152"/>
                  </a:lnTo>
                  <a:lnTo>
                    <a:pt x="192" y="158"/>
                  </a:lnTo>
                  <a:lnTo>
                    <a:pt x="196" y="166"/>
                  </a:lnTo>
                  <a:lnTo>
                    <a:pt x="200" y="173"/>
                  </a:lnTo>
                  <a:lnTo>
                    <a:pt x="202" y="179"/>
                  </a:lnTo>
                  <a:lnTo>
                    <a:pt x="205" y="186"/>
                  </a:lnTo>
                  <a:lnTo>
                    <a:pt x="207" y="194"/>
                  </a:lnTo>
                  <a:lnTo>
                    <a:pt x="211" y="202"/>
                  </a:lnTo>
                  <a:lnTo>
                    <a:pt x="213" y="207"/>
                  </a:lnTo>
                  <a:lnTo>
                    <a:pt x="217" y="215"/>
                  </a:lnTo>
                  <a:lnTo>
                    <a:pt x="221" y="223"/>
                  </a:lnTo>
                  <a:lnTo>
                    <a:pt x="223" y="230"/>
                  </a:lnTo>
                  <a:lnTo>
                    <a:pt x="224" y="238"/>
                  </a:lnTo>
                  <a:lnTo>
                    <a:pt x="226" y="243"/>
                  </a:lnTo>
                  <a:lnTo>
                    <a:pt x="228" y="251"/>
                  </a:lnTo>
                  <a:lnTo>
                    <a:pt x="232" y="259"/>
                  </a:lnTo>
                  <a:lnTo>
                    <a:pt x="232" y="266"/>
                  </a:lnTo>
                  <a:lnTo>
                    <a:pt x="236" y="274"/>
                  </a:lnTo>
                  <a:lnTo>
                    <a:pt x="236" y="281"/>
                  </a:lnTo>
                  <a:lnTo>
                    <a:pt x="238" y="289"/>
                  </a:lnTo>
                  <a:lnTo>
                    <a:pt x="240" y="297"/>
                  </a:lnTo>
                  <a:lnTo>
                    <a:pt x="242" y="304"/>
                  </a:lnTo>
                  <a:lnTo>
                    <a:pt x="242" y="312"/>
                  </a:lnTo>
                  <a:lnTo>
                    <a:pt x="243" y="319"/>
                  </a:lnTo>
                  <a:lnTo>
                    <a:pt x="243" y="327"/>
                  </a:lnTo>
                  <a:lnTo>
                    <a:pt x="245" y="335"/>
                  </a:lnTo>
                  <a:lnTo>
                    <a:pt x="245" y="342"/>
                  </a:lnTo>
                  <a:lnTo>
                    <a:pt x="249" y="352"/>
                  </a:lnTo>
                  <a:lnTo>
                    <a:pt x="249" y="359"/>
                  </a:lnTo>
                  <a:lnTo>
                    <a:pt x="249" y="367"/>
                  </a:lnTo>
                  <a:lnTo>
                    <a:pt x="249" y="375"/>
                  </a:lnTo>
                  <a:lnTo>
                    <a:pt x="251" y="384"/>
                  </a:lnTo>
                  <a:lnTo>
                    <a:pt x="251" y="390"/>
                  </a:lnTo>
                  <a:lnTo>
                    <a:pt x="251" y="397"/>
                  </a:lnTo>
                  <a:lnTo>
                    <a:pt x="251" y="405"/>
                  </a:lnTo>
                  <a:lnTo>
                    <a:pt x="251" y="414"/>
                  </a:lnTo>
                  <a:lnTo>
                    <a:pt x="251" y="422"/>
                  </a:lnTo>
                  <a:lnTo>
                    <a:pt x="251" y="430"/>
                  </a:lnTo>
                  <a:lnTo>
                    <a:pt x="251" y="437"/>
                  </a:lnTo>
                  <a:lnTo>
                    <a:pt x="251" y="445"/>
                  </a:lnTo>
                  <a:lnTo>
                    <a:pt x="251" y="453"/>
                  </a:lnTo>
                  <a:lnTo>
                    <a:pt x="251" y="460"/>
                  </a:lnTo>
                  <a:lnTo>
                    <a:pt x="251" y="468"/>
                  </a:lnTo>
                  <a:lnTo>
                    <a:pt x="251" y="475"/>
                  </a:lnTo>
                  <a:lnTo>
                    <a:pt x="249" y="483"/>
                  </a:lnTo>
                  <a:lnTo>
                    <a:pt x="249" y="491"/>
                  </a:lnTo>
                  <a:lnTo>
                    <a:pt x="247" y="496"/>
                  </a:lnTo>
                  <a:lnTo>
                    <a:pt x="245" y="504"/>
                  </a:lnTo>
                  <a:lnTo>
                    <a:pt x="245" y="511"/>
                  </a:lnTo>
                  <a:lnTo>
                    <a:pt x="243" y="519"/>
                  </a:lnTo>
                  <a:lnTo>
                    <a:pt x="242" y="527"/>
                  </a:lnTo>
                  <a:lnTo>
                    <a:pt x="242" y="534"/>
                  </a:lnTo>
                  <a:lnTo>
                    <a:pt x="238" y="542"/>
                  </a:lnTo>
                  <a:lnTo>
                    <a:pt x="238" y="549"/>
                  </a:lnTo>
                  <a:lnTo>
                    <a:pt x="236" y="557"/>
                  </a:lnTo>
                  <a:lnTo>
                    <a:pt x="234" y="565"/>
                  </a:lnTo>
                  <a:lnTo>
                    <a:pt x="232" y="572"/>
                  </a:lnTo>
                  <a:lnTo>
                    <a:pt x="228" y="580"/>
                  </a:lnTo>
                  <a:lnTo>
                    <a:pt x="226" y="587"/>
                  </a:lnTo>
                  <a:lnTo>
                    <a:pt x="224" y="595"/>
                  </a:lnTo>
                  <a:lnTo>
                    <a:pt x="221" y="603"/>
                  </a:lnTo>
                  <a:lnTo>
                    <a:pt x="219" y="610"/>
                  </a:lnTo>
                  <a:lnTo>
                    <a:pt x="217" y="618"/>
                  </a:lnTo>
                  <a:lnTo>
                    <a:pt x="213" y="625"/>
                  </a:lnTo>
                  <a:lnTo>
                    <a:pt x="209" y="633"/>
                  </a:lnTo>
                  <a:lnTo>
                    <a:pt x="207" y="641"/>
                  </a:lnTo>
                  <a:lnTo>
                    <a:pt x="204" y="648"/>
                  </a:lnTo>
                  <a:lnTo>
                    <a:pt x="202" y="656"/>
                  </a:lnTo>
                  <a:lnTo>
                    <a:pt x="198" y="662"/>
                  </a:lnTo>
                  <a:lnTo>
                    <a:pt x="196" y="669"/>
                  </a:lnTo>
                  <a:lnTo>
                    <a:pt x="192" y="677"/>
                  </a:lnTo>
                  <a:lnTo>
                    <a:pt x="188" y="684"/>
                  </a:lnTo>
                  <a:lnTo>
                    <a:pt x="186" y="692"/>
                  </a:lnTo>
                  <a:lnTo>
                    <a:pt x="183" y="700"/>
                  </a:lnTo>
                  <a:lnTo>
                    <a:pt x="179" y="705"/>
                  </a:lnTo>
                  <a:lnTo>
                    <a:pt x="177" y="715"/>
                  </a:lnTo>
                  <a:lnTo>
                    <a:pt x="173" y="720"/>
                  </a:lnTo>
                  <a:lnTo>
                    <a:pt x="169" y="726"/>
                  </a:lnTo>
                  <a:lnTo>
                    <a:pt x="166" y="732"/>
                  </a:lnTo>
                  <a:lnTo>
                    <a:pt x="162" y="739"/>
                  </a:lnTo>
                  <a:lnTo>
                    <a:pt x="158" y="745"/>
                  </a:lnTo>
                  <a:lnTo>
                    <a:pt x="156" y="753"/>
                  </a:lnTo>
                  <a:lnTo>
                    <a:pt x="152" y="758"/>
                  </a:lnTo>
                  <a:lnTo>
                    <a:pt x="148" y="764"/>
                  </a:lnTo>
                  <a:lnTo>
                    <a:pt x="145" y="770"/>
                  </a:lnTo>
                  <a:lnTo>
                    <a:pt x="141" y="776"/>
                  </a:lnTo>
                  <a:lnTo>
                    <a:pt x="137" y="781"/>
                  </a:lnTo>
                  <a:lnTo>
                    <a:pt x="135" y="787"/>
                  </a:lnTo>
                  <a:lnTo>
                    <a:pt x="129" y="791"/>
                  </a:lnTo>
                  <a:lnTo>
                    <a:pt x="127" y="798"/>
                  </a:lnTo>
                  <a:lnTo>
                    <a:pt x="124" y="802"/>
                  </a:lnTo>
                  <a:lnTo>
                    <a:pt x="122" y="808"/>
                  </a:lnTo>
                  <a:lnTo>
                    <a:pt x="118" y="812"/>
                  </a:lnTo>
                  <a:lnTo>
                    <a:pt x="116" y="817"/>
                  </a:lnTo>
                  <a:lnTo>
                    <a:pt x="112" y="821"/>
                  </a:lnTo>
                  <a:lnTo>
                    <a:pt x="108" y="825"/>
                  </a:lnTo>
                  <a:lnTo>
                    <a:pt x="103" y="833"/>
                  </a:lnTo>
                  <a:lnTo>
                    <a:pt x="99" y="840"/>
                  </a:lnTo>
                  <a:lnTo>
                    <a:pt x="91" y="848"/>
                  </a:lnTo>
                  <a:lnTo>
                    <a:pt x="88" y="852"/>
                  </a:lnTo>
                  <a:lnTo>
                    <a:pt x="82" y="857"/>
                  </a:lnTo>
                  <a:lnTo>
                    <a:pt x="78" y="861"/>
                  </a:lnTo>
                  <a:lnTo>
                    <a:pt x="70" y="865"/>
                  </a:lnTo>
                  <a:lnTo>
                    <a:pt x="67" y="871"/>
                  </a:lnTo>
                  <a:lnTo>
                    <a:pt x="59" y="874"/>
                  </a:lnTo>
                  <a:lnTo>
                    <a:pt x="55" y="876"/>
                  </a:lnTo>
                  <a:lnTo>
                    <a:pt x="50" y="878"/>
                  </a:lnTo>
                  <a:lnTo>
                    <a:pt x="48" y="880"/>
                  </a:lnTo>
                  <a:lnTo>
                    <a:pt x="46" y="876"/>
                  </a:lnTo>
                  <a:lnTo>
                    <a:pt x="50" y="873"/>
                  </a:lnTo>
                  <a:lnTo>
                    <a:pt x="51" y="867"/>
                  </a:lnTo>
                  <a:lnTo>
                    <a:pt x="53" y="863"/>
                  </a:lnTo>
                  <a:lnTo>
                    <a:pt x="55" y="857"/>
                  </a:lnTo>
                  <a:lnTo>
                    <a:pt x="59" y="854"/>
                  </a:lnTo>
                  <a:lnTo>
                    <a:pt x="63" y="846"/>
                  </a:lnTo>
                  <a:lnTo>
                    <a:pt x="67" y="838"/>
                  </a:lnTo>
                  <a:lnTo>
                    <a:pt x="70" y="831"/>
                  </a:lnTo>
                  <a:lnTo>
                    <a:pt x="76" y="823"/>
                  </a:lnTo>
                  <a:lnTo>
                    <a:pt x="78" y="819"/>
                  </a:lnTo>
                  <a:lnTo>
                    <a:pt x="82" y="816"/>
                  </a:lnTo>
                  <a:lnTo>
                    <a:pt x="84" y="810"/>
                  </a:lnTo>
                  <a:lnTo>
                    <a:pt x="86" y="806"/>
                  </a:lnTo>
                  <a:lnTo>
                    <a:pt x="88" y="802"/>
                  </a:lnTo>
                  <a:lnTo>
                    <a:pt x="91" y="796"/>
                  </a:lnTo>
                  <a:lnTo>
                    <a:pt x="93" y="791"/>
                  </a:lnTo>
                  <a:lnTo>
                    <a:pt x="95" y="787"/>
                  </a:lnTo>
                  <a:lnTo>
                    <a:pt x="99" y="781"/>
                  </a:lnTo>
                  <a:lnTo>
                    <a:pt x="101" y="776"/>
                  </a:lnTo>
                  <a:lnTo>
                    <a:pt x="103" y="770"/>
                  </a:lnTo>
                  <a:lnTo>
                    <a:pt x="107" y="766"/>
                  </a:lnTo>
                  <a:lnTo>
                    <a:pt x="108" y="758"/>
                  </a:lnTo>
                  <a:lnTo>
                    <a:pt x="112" y="753"/>
                  </a:lnTo>
                  <a:lnTo>
                    <a:pt x="114" y="749"/>
                  </a:lnTo>
                  <a:lnTo>
                    <a:pt x="118" y="741"/>
                  </a:lnTo>
                  <a:lnTo>
                    <a:pt x="120" y="736"/>
                  </a:lnTo>
                  <a:lnTo>
                    <a:pt x="122" y="730"/>
                  </a:lnTo>
                  <a:lnTo>
                    <a:pt x="124" y="724"/>
                  </a:lnTo>
                  <a:lnTo>
                    <a:pt x="127" y="719"/>
                  </a:lnTo>
                  <a:lnTo>
                    <a:pt x="129" y="711"/>
                  </a:lnTo>
                  <a:lnTo>
                    <a:pt x="133" y="705"/>
                  </a:lnTo>
                  <a:lnTo>
                    <a:pt x="135" y="700"/>
                  </a:lnTo>
                  <a:lnTo>
                    <a:pt x="137" y="692"/>
                  </a:lnTo>
                  <a:lnTo>
                    <a:pt x="139" y="686"/>
                  </a:lnTo>
                  <a:lnTo>
                    <a:pt x="141" y="681"/>
                  </a:lnTo>
                  <a:lnTo>
                    <a:pt x="143" y="675"/>
                  </a:lnTo>
                  <a:lnTo>
                    <a:pt x="143" y="669"/>
                  </a:lnTo>
                  <a:lnTo>
                    <a:pt x="145" y="662"/>
                  </a:lnTo>
                  <a:lnTo>
                    <a:pt x="148" y="658"/>
                  </a:lnTo>
                  <a:lnTo>
                    <a:pt x="148" y="650"/>
                  </a:lnTo>
                  <a:lnTo>
                    <a:pt x="150" y="644"/>
                  </a:lnTo>
                  <a:lnTo>
                    <a:pt x="152" y="639"/>
                  </a:lnTo>
                  <a:lnTo>
                    <a:pt x="154" y="633"/>
                  </a:lnTo>
                  <a:lnTo>
                    <a:pt x="154" y="625"/>
                  </a:lnTo>
                  <a:lnTo>
                    <a:pt x="156" y="620"/>
                  </a:lnTo>
                  <a:lnTo>
                    <a:pt x="156" y="614"/>
                  </a:lnTo>
                  <a:lnTo>
                    <a:pt x="158" y="608"/>
                  </a:lnTo>
                  <a:lnTo>
                    <a:pt x="160" y="601"/>
                  </a:lnTo>
                  <a:lnTo>
                    <a:pt x="162" y="595"/>
                  </a:lnTo>
                  <a:lnTo>
                    <a:pt x="162" y="589"/>
                  </a:lnTo>
                  <a:lnTo>
                    <a:pt x="162" y="584"/>
                  </a:lnTo>
                  <a:lnTo>
                    <a:pt x="164" y="576"/>
                  </a:lnTo>
                  <a:lnTo>
                    <a:pt x="166" y="570"/>
                  </a:lnTo>
                  <a:lnTo>
                    <a:pt x="166" y="563"/>
                  </a:lnTo>
                  <a:lnTo>
                    <a:pt x="167" y="557"/>
                  </a:lnTo>
                  <a:lnTo>
                    <a:pt x="167" y="551"/>
                  </a:lnTo>
                  <a:lnTo>
                    <a:pt x="167" y="544"/>
                  </a:lnTo>
                  <a:lnTo>
                    <a:pt x="167" y="538"/>
                  </a:lnTo>
                  <a:lnTo>
                    <a:pt x="169" y="532"/>
                  </a:lnTo>
                  <a:lnTo>
                    <a:pt x="169" y="525"/>
                  </a:lnTo>
                  <a:lnTo>
                    <a:pt x="171" y="521"/>
                  </a:lnTo>
                  <a:lnTo>
                    <a:pt x="171" y="513"/>
                  </a:lnTo>
                  <a:lnTo>
                    <a:pt x="171" y="508"/>
                  </a:lnTo>
                  <a:lnTo>
                    <a:pt x="173" y="502"/>
                  </a:lnTo>
                  <a:lnTo>
                    <a:pt x="173" y="496"/>
                  </a:lnTo>
                  <a:lnTo>
                    <a:pt x="173" y="489"/>
                  </a:lnTo>
                  <a:lnTo>
                    <a:pt x="173" y="485"/>
                  </a:lnTo>
                  <a:lnTo>
                    <a:pt x="173" y="477"/>
                  </a:lnTo>
                  <a:lnTo>
                    <a:pt x="175" y="472"/>
                  </a:lnTo>
                  <a:lnTo>
                    <a:pt x="175" y="466"/>
                  </a:lnTo>
                  <a:lnTo>
                    <a:pt x="175" y="460"/>
                  </a:lnTo>
                  <a:lnTo>
                    <a:pt x="175" y="454"/>
                  </a:lnTo>
                  <a:lnTo>
                    <a:pt x="175" y="451"/>
                  </a:lnTo>
                  <a:lnTo>
                    <a:pt x="175" y="443"/>
                  </a:lnTo>
                  <a:lnTo>
                    <a:pt x="175" y="437"/>
                  </a:lnTo>
                  <a:lnTo>
                    <a:pt x="175" y="434"/>
                  </a:lnTo>
                  <a:lnTo>
                    <a:pt x="175" y="428"/>
                  </a:lnTo>
                  <a:lnTo>
                    <a:pt x="175" y="422"/>
                  </a:lnTo>
                  <a:lnTo>
                    <a:pt x="175" y="418"/>
                  </a:lnTo>
                  <a:lnTo>
                    <a:pt x="175" y="413"/>
                  </a:lnTo>
                  <a:lnTo>
                    <a:pt x="175" y="409"/>
                  </a:lnTo>
                  <a:lnTo>
                    <a:pt x="175" y="403"/>
                  </a:lnTo>
                  <a:lnTo>
                    <a:pt x="175" y="397"/>
                  </a:lnTo>
                  <a:lnTo>
                    <a:pt x="175" y="394"/>
                  </a:lnTo>
                  <a:lnTo>
                    <a:pt x="175" y="388"/>
                  </a:lnTo>
                  <a:lnTo>
                    <a:pt x="175" y="380"/>
                  </a:lnTo>
                  <a:lnTo>
                    <a:pt x="175" y="373"/>
                  </a:lnTo>
                  <a:lnTo>
                    <a:pt x="173" y="363"/>
                  </a:lnTo>
                  <a:lnTo>
                    <a:pt x="173" y="357"/>
                  </a:lnTo>
                  <a:lnTo>
                    <a:pt x="173" y="350"/>
                  </a:lnTo>
                  <a:lnTo>
                    <a:pt x="173" y="344"/>
                  </a:lnTo>
                  <a:lnTo>
                    <a:pt x="171" y="338"/>
                  </a:lnTo>
                  <a:lnTo>
                    <a:pt x="171" y="333"/>
                  </a:lnTo>
                  <a:lnTo>
                    <a:pt x="169" y="327"/>
                  </a:lnTo>
                  <a:lnTo>
                    <a:pt x="167" y="321"/>
                  </a:lnTo>
                  <a:lnTo>
                    <a:pt x="167" y="316"/>
                  </a:lnTo>
                  <a:lnTo>
                    <a:pt x="166" y="310"/>
                  </a:lnTo>
                  <a:lnTo>
                    <a:pt x="166" y="304"/>
                  </a:lnTo>
                  <a:lnTo>
                    <a:pt x="164" y="300"/>
                  </a:lnTo>
                  <a:lnTo>
                    <a:pt x="162" y="293"/>
                  </a:lnTo>
                  <a:lnTo>
                    <a:pt x="160" y="289"/>
                  </a:lnTo>
                  <a:lnTo>
                    <a:pt x="158" y="283"/>
                  </a:lnTo>
                  <a:lnTo>
                    <a:pt x="158" y="278"/>
                  </a:lnTo>
                  <a:lnTo>
                    <a:pt x="156" y="272"/>
                  </a:lnTo>
                  <a:lnTo>
                    <a:pt x="154" y="268"/>
                  </a:lnTo>
                  <a:lnTo>
                    <a:pt x="154" y="262"/>
                  </a:lnTo>
                  <a:lnTo>
                    <a:pt x="152" y="259"/>
                  </a:lnTo>
                  <a:lnTo>
                    <a:pt x="150" y="253"/>
                  </a:lnTo>
                  <a:lnTo>
                    <a:pt x="148" y="247"/>
                  </a:lnTo>
                  <a:lnTo>
                    <a:pt x="148" y="242"/>
                  </a:lnTo>
                  <a:lnTo>
                    <a:pt x="145" y="238"/>
                  </a:lnTo>
                  <a:lnTo>
                    <a:pt x="143" y="232"/>
                  </a:lnTo>
                  <a:lnTo>
                    <a:pt x="141" y="228"/>
                  </a:lnTo>
                  <a:lnTo>
                    <a:pt x="141" y="223"/>
                  </a:lnTo>
                  <a:lnTo>
                    <a:pt x="139" y="219"/>
                  </a:lnTo>
                  <a:lnTo>
                    <a:pt x="137" y="213"/>
                  </a:lnTo>
                  <a:lnTo>
                    <a:pt x="135" y="207"/>
                  </a:lnTo>
                  <a:lnTo>
                    <a:pt x="133" y="204"/>
                  </a:lnTo>
                  <a:lnTo>
                    <a:pt x="129" y="198"/>
                  </a:lnTo>
                  <a:lnTo>
                    <a:pt x="127" y="194"/>
                  </a:lnTo>
                  <a:lnTo>
                    <a:pt x="126" y="190"/>
                  </a:lnTo>
                  <a:lnTo>
                    <a:pt x="126" y="186"/>
                  </a:lnTo>
                  <a:lnTo>
                    <a:pt x="124" y="181"/>
                  </a:lnTo>
                  <a:lnTo>
                    <a:pt x="122" y="177"/>
                  </a:lnTo>
                  <a:lnTo>
                    <a:pt x="120" y="173"/>
                  </a:lnTo>
                  <a:lnTo>
                    <a:pt x="116" y="167"/>
                  </a:lnTo>
                  <a:lnTo>
                    <a:pt x="114" y="164"/>
                  </a:lnTo>
                  <a:lnTo>
                    <a:pt x="108" y="156"/>
                  </a:lnTo>
                  <a:lnTo>
                    <a:pt x="105" y="147"/>
                  </a:lnTo>
                  <a:lnTo>
                    <a:pt x="101" y="139"/>
                  </a:lnTo>
                  <a:lnTo>
                    <a:pt x="95" y="129"/>
                  </a:lnTo>
                  <a:lnTo>
                    <a:pt x="91" y="124"/>
                  </a:lnTo>
                  <a:lnTo>
                    <a:pt x="88" y="116"/>
                  </a:lnTo>
                  <a:lnTo>
                    <a:pt x="82" y="109"/>
                  </a:lnTo>
                  <a:lnTo>
                    <a:pt x="76" y="103"/>
                  </a:lnTo>
                  <a:lnTo>
                    <a:pt x="72" y="95"/>
                  </a:lnTo>
                  <a:lnTo>
                    <a:pt x="67" y="90"/>
                  </a:lnTo>
                  <a:lnTo>
                    <a:pt x="61" y="82"/>
                  </a:lnTo>
                  <a:lnTo>
                    <a:pt x="57" y="78"/>
                  </a:lnTo>
                  <a:lnTo>
                    <a:pt x="51" y="71"/>
                  </a:lnTo>
                  <a:lnTo>
                    <a:pt x="46" y="67"/>
                  </a:lnTo>
                  <a:lnTo>
                    <a:pt x="40" y="61"/>
                  </a:lnTo>
                  <a:lnTo>
                    <a:pt x="36" y="55"/>
                  </a:lnTo>
                  <a:lnTo>
                    <a:pt x="30" y="50"/>
                  </a:lnTo>
                  <a:lnTo>
                    <a:pt x="25" y="46"/>
                  </a:lnTo>
                  <a:lnTo>
                    <a:pt x="21" y="40"/>
                  </a:lnTo>
                  <a:lnTo>
                    <a:pt x="19" y="36"/>
                  </a:lnTo>
                  <a:lnTo>
                    <a:pt x="13" y="32"/>
                  </a:lnTo>
                  <a:lnTo>
                    <a:pt x="11" y="29"/>
                  </a:lnTo>
                  <a:lnTo>
                    <a:pt x="8" y="21"/>
                  </a:lnTo>
                  <a:lnTo>
                    <a:pt x="4" y="15"/>
                  </a:lnTo>
                  <a:lnTo>
                    <a:pt x="0" y="12"/>
                  </a:lnTo>
                  <a:lnTo>
                    <a:pt x="0" y="8"/>
                  </a:lnTo>
                  <a:lnTo>
                    <a:pt x="0" y="4"/>
                  </a:lnTo>
                  <a:lnTo>
                    <a:pt x="4" y="0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3" y="0"/>
                  </a:lnTo>
                  <a:lnTo>
                    <a:pt x="19" y="2"/>
                  </a:lnTo>
                  <a:lnTo>
                    <a:pt x="23" y="4"/>
                  </a:lnTo>
                  <a:lnTo>
                    <a:pt x="29" y="4"/>
                  </a:lnTo>
                  <a:lnTo>
                    <a:pt x="34" y="8"/>
                  </a:lnTo>
                  <a:lnTo>
                    <a:pt x="38" y="10"/>
                  </a:lnTo>
                  <a:lnTo>
                    <a:pt x="44" y="12"/>
                  </a:lnTo>
                  <a:lnTo>
                    <a:pt x="50" y="13"/>
                  </a:lnTo>
                  <a:lnTo>
                    <a:pt x="55" y="15"/>
                  </a:lnTo>
                  <a:lnTo>
                    <a:pt x="61" y="19"/>
                  </a:lnTo>
                  <a:lnTo>
                    <a:pt x="65" y="21"/>
                  </a:lnTo>
                  <a:lnTo>
                    <a:pt x="70" y="23"/>
                  </a:lnTo>
                  <a:lnTo>
                    <a:pt x="74" y="25"/>
                  </a:lnTo>
                  <a:lnTo>
                    <a:pt x="76" y="27"/>
                  </a:lnTo>
                  <a:lnTo>
                    <a:pt x="82" y="29"/>
                  </a:lnTo>
                  <a:lnTo>
                    <a:pt x="84" y="31"/>
                  </a:lnTo>
                  <a:lnTo>
                    <a:pt x="84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30" name="Freeform 13"/>
            <p:cNvSpPr>
              <a:spLocks/>
            </p:cNvSpPr>
            <p:nvPr/>
          </p:nvSpPr>
          <p:spPr bwMode="auto">
            <a:xfrm>
              <a:off x="2941638" y="5348425"/>
              <a:ext cx="195263" cy="71437"/>
            </a:xfrm>
            <a:custGeom>
              <a:avLst/>
              <a:gdLst>
                <a:gd name="T0" fmla="*/ 19 w 247"/>
                <a:gd name="T1" fmla="*/ 36 h 89"/>
                <a:gd name="T2" fmla="*/ 32 w 247"/>
                <a:gd name="T3" fmla="*/ 27 h 89"/>
                <a:gd name="T4" fmla="*/ 45 w 247"/>
                <a:gd name="T5" fmla="*/ 19 h 89"/>
                <a:gd name="T6" fmla="*/ 58 w 247"/>
                <a:gd name="T7" fmla="*/ 13 h 89"/>
                <a:gd name="T8" fmla="*/ 70 w 247"/>
                <a:gd name="T9" fmla="*/ 8 h 89"/>
                <a:gd name="T10" fmla="*/ 83 w 247"/>
                <a:gd name="T11" fmla="*/ 6 h 89"/>
                <a:gd name="T12" fmla="*/ 97 w 247"/>
                <a:gd name="T13" fmla="*/ 2 h 89"/>
                <a:gd name="T14" fmla="*/ 108 w 247"/>
                <a:gd name="T15" fmla="*/ 0 h 89"/>
                <a:gd name="T16" fmla="*/ 121 w 247"/>
                <a:gd name="T17" fmla="*/ 0 h 89"/>
                <a:gd name="T18" fmla="*/ 133 w 247"/>
                <a:gd name="T19" fmla="*/ 0 h 89"/>
                <a:gd name="T20" fmla="*/ 144 w 247"/>
                <a:gd name="T21" fmla="*/ 2 h 89"/>
                <a:gd name="T22" fmla="*/ 154 w 247"/>
                <a:gd name="T23" fmla="*/ 6 h 89"/>
                <a:gd name="T24" fmla="*/ 165 w 247"/>
                <a:gd name="T25" fmla="*/ 8 h 89"/>
                <a:gd name="T26" fmla="*/ 176 w 247"/>
                <a:gd name="T27" fmla="*/ 11 h 89"/>
                <a:gd name="T28" fmla="*/ 186 w 247"/>
                <a:gd name="T29" fmla="*/ 15 h 89"/>
                <a:gd name="T30" fmla="*/ 195 w 247"/>
                <a:gd name="T31" fmla="*/ 21 h 89"/>
                <a:gd name="T32" fmla="*/ 207 w 247"/>
                <a:gd name="T33" fmla="*/ 28 h 89"/>
                <a:gd name="T34" fmla="*/ 222 w 247"/>
                <a:gd name="T35" fmla="*/ 40 h 89"/>
                <a:gd name="T36" fmla="*/ 233 w 247"/>
                <a:gd name="T37" fmla="*/ 49 h 89"/>
                <a:gd name="T38" fmla="*/ 243 w 247"/>
                <a:gd name="T39" fmla="*/ 59 h 89"/>
                <a:gd name="T40" fmla="*/ 247 w 247"/>
                <a:gd name="T41" fmla="*/ 72 h 89"/>
                <a:gd name="T42" fmla="*/ 245 w 247"/>
                <a:gd name="T43" fmla="*/ 80 h 89"/>
                <a:gd name="T44" fmla="*/ 237 w 247"/>
                <a:gd name="T45" fmla="*/ 82 h 89"/>
                <a:gd name="T46" fmla="*/ 226 w 247"/>
                <a:gd name="T47" fmla="*/ 80 h 89"/>
                <a:gd name="T48" fmla="*/ 213 w 247"/>
                <a:gd name="T49" fmla="*/ 78 h 89"/>
                <a:gd name="T50" fmla="*/ 201 w 247"/>
                <a:gd name="T51" fmla="*/ 76 h 89"/>
                <a:gd name="T52" fmla="*/ 190 w 247"/>
                <a:gd name="T53" fmla="*/ 76 h 89"/>
                <a:gd name="T54" fmla="*/ 178 w 247"/>
                <a:gd name="T55" fmla="*/ 74 h 89"/>
                <a:gd name="T56" fmla="*/ 167 w 247"/>
                <a:gd name="T57" fmla="*/ 72 h 89"/>
                <a:gd name="T58" fmla="*/ 155 w 247"/>
                <a:gd name="T59" fmla="*/ 72 h 89"/>
                <a:gd name="T60" fmla="*/ 146 w 247"/>
                <a:gd name="T61" fmla="*/ 72 h 89"/>
                <a:gd name="T62" fmla="*/ 135 w 247"/>
                <a:gd name="T63" fmla="*/ 72 h 89"/>
                <a:gd name="T64" fmla="*/ 123 w 247"/>
                <a:gd name="T65" fmla="*/ 72 h 89"/>
                <a:gd name="T66" fmla="*/ 112 w 247"/>
                <a:gd name="T67" fmla="*/ 74 h 89"/>
                <a:gd name="T68" fmla="*/ 100 w 247"/>
                <a:gd name="T69" fmla="*/ 76 h 89"/>
                <a:gd name="T70" fmla="*/ 87 w 247"/>
                <a:gd name="T71" fmla="*/ 76 h 89"/>
                <a:gd name="T72" fmla="*/ 76 w 247"/>
                <a:gd name="T73" fmla="*/ 78 h 89"/>
                <a:gd name="T74" fmla="*/ 62 w 247"/>
                <a:gd name="T75" fmla="*/ 82 h 89"/>
                <a:gd name="T76" fmla="*/ 49 w 247"/>
                <a:gd name="T77" fmla="*/ 85 h 89"/>
                <a:gd name="T78" fmla="*/ 36 w 247"/>
                <a:gd name="T79" fmla="*/ 89 h 89"/>
                <a:gd name="T80" fmla="*/ 22 w 247"/>
                <a:gd name="T81" fmla="*/ 89 h 89"/>
                <a:gd name="T82" fmla="*/ 15 w 247"/>
                <a:gd name="T83" fmla="*/ 89 h 89"/>
                <a:gd name="T84" fmla="*/ 7 w 247"/>
                <a:gd name="T85" fmla="*/ 89 h 89"/>
                <a:gd name="T86" fmla="*/ 1 w 247"/>
                <a:gd name="T87" fmla="*/ 84 h 89"/>
                <a:gd name="T88" fmla="*/ 0 w 247"/>
                <a:gd name="T89" fmla="*/ 76 h 89"/>
                <a:gd name="T90" fmla="*/ 0 w 247"/>
                <a:gd name="T91" fmla="*/ 65 h 89"/>
                <a:gd name="T92" fmla="*/ 3 w 247"/>
                <a:gd name="T93" fmla="*/ 55 h 89"/>
                <a:gd name="T94" fmla="*/ 11 w 247"/>
                <a:gd name="T95" fmla="*/ 44 h 89"/>
                <a:gd name="T96" fmla="*/ 13 w 247"/>
                <a:gd name="T97" fmla="*/ 44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47" h="89">
                  <a:moveTo>
                    <a:pt x="13" y="44"/>
                  </a:moveTo>
                  <a:lnTo>
                    <a:pt x="19" y="36"/>
                  </a:lnTo>
                  <a:lnTo>
                    <a:pt x="24" y="32"/>
                  </a:lnTo>
                  <a:lnTo>
                    <a:pt x="32" y="27"/>
                  </a:lnTo>
                  <a:lnTo>
                    <a:pt x="38" y="23"/>
                  </a:lnTo>
                  <a:lnTo>
                    <a:pt x="45" y="19"/>
                  </a:lnTo>
                  <a:lnTo>
                    <a:pt x="51" y="15"/>
                  </a:lnTo>
                  <a:lnTo>
                    <a:pt x="58" y="13"/>
                  </a:lnTo>
                  <a:lnTo>
                    <a:pt x="64" y="11"/>
                  </a:lnTo>
                  <a:lnTo>
                    <a:pt x="70" y="8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4"/>
                  </a:lnTo>
                  <a:lnTo>
                    <a:pt x="97" y="2"/>
                  </a:lnTo>
                  <a:lnTo>
                    <a:pt x="102" y="0"/>
                  </a:lnTo>
                  <a:lnTo>
                    <a:pt x="108" y="0"/>
                  </a:lnTo>
                  <a:lnTo>
                    <a:pt x="116" y="0"/>
                  </a:lnTo>
                  <a:lnTo>
                    <a:pt x="121" y="0"/>
                  </a:lnTo>
                  <a:lnTo>
                    <a:pt x="127" y="0"/>
                  </a:lnTo>
                  <a:lnTo>
                    <a:pt x="133" y="0"/>
                  </a:lnTo>
                  <a:lnTo>
                    <a:pt x="138" y="2"/>
                  </a:lnTo>
                  <a:lnTo>
                    <a:pt x="144" y="2"/>
                  </a:lnTo>
                  <a:lnTo>
                    <a:pt x="150" y="6"/>
                  </a:lnTo>
                  <a:lnTo>
                    <a:pt x="154" y="6"/>
                  </a:lnTo>
                  <a:lnTo>
                    <a:pt x="161" y="8"/>
                  </a:lnTo>
                  <a:lnTo>
                    <a:pt x="165" y="8"/>
                  </a:lnTo>
                  <a:lnTo>
                    <a:pt x="171" y="9"/>
                  </a:lnTo>
                  <a:lnTo>
                    <a:pt x="176" y="11"/>
                  </a:lnTo>
                  <a:lnTo>
                    <a:pt x="180" y="15"/>
                  </a:lnTo>
                  <a:lnTo>
                    <a:pt x="186" y="15"/>
                  </a:lnTo>
                  <a:lnTo>
                    <a:pt x="190" y="19"/>
                  </a:lnTo>
                  <a:lnTo>
                    <a:pt x="195" y="21"/>
                  </a:lnTo>
                  <a:lnTo>
                    <a:pt x="199" y="25"/>
                  </a:lnTo>
                  <a:lnTo>
                    <a:pt x="207" y="28"/>
                  </a:lnTo>
                  <a:lnTo>
                    <a:pt x="214" y="32"/>
                  </a:lnTo>
                  <a:lnTo>
                    <a:pt x="222" y="40"/>
                  </a:lnTo>
                  <a:lnTo>
                    <a:pt x="228" y="44"/>
                  </a:lnTo>
                  <a:lnTo>
                    <a:pt x="233" y="49"/>
                  </a:lnTo>
                  <a:lnTo>
                    <a:pt x="237" y="53"/>
                  </a:lnTo>
                  <a:lnTo>
                    <a:pt x="243" y="59"/>
                  </a:lnTo>
                  <a:lnTo>
                    <a:pt x="245" y="65"/>
                  </a:lnTo>
                  <a:lnTo>
                    <a:pt x="247" y="72"/>
                  </a:lnTo>
                  <a:lnTo>
                    <a:pt x="247" y="78"/>
                  </a:lnTo>
                  <a:lnTo>
                    <a:pt x="245" y="80"/>
                  </a:lnTo>
                  <a:lnTo>
                    <a:pt x="243" y="82"/>
                  </a:lnTo>
                  <a:lnTo>
                    <a:pt x="237" y="82"/>
                  </a:lnTo>
                  <a:lnTo>
                    <a:pt x="233" y="82"/>
                  </a:lnTo>
                  <a:lnTo>
                    <a:pt x="226" y="80"/>
                  </a:lnTo>
                  <a:lnTo>
                    <a:pt x="218" y="80"/>
                  </a:lnTo>
                  <a:lnTo>
                    <a:pt x="213" y="78"/>
                  </a:lnTo>
                  <a:lnTo>
                    <a:pt x="207" y="78"/>
                  </a:lnTo>
                  <a:lnTo>
                    <a:pt x="201" y="76"/>
                  </a:lnTo>
                  <a:lnTo>
                    <a:pt x="195" y="76"/>
                  </a:lnTo>
                  <a:lnTo>
                    <a:pt x="190" y="76"/>
                  </a:lnTo>
                  <a:lnTo>
                    <a:pt x="184" y="76"/>
                  </a:lnTo>
                  <a:lnTo>
                    <a:pt x="178" y="74"/>
                  </a:lnTo>
                  <a:lnTo>
                    <a:pt x="173" y="74"/>
                  </a:lnTo>
                  <a:lnTo>
                    <a:pt x="167" y="72"/>
                  </a:lnTo>
                  <a:lnTo>
                    <a:pt x="163" y="72"/>
                  </a:lnTo>
                  <a:lnTo>
                    <a:pt x="155" y="72"/>
                  </a:lnTo>
                  <a:lnTo>
                    <a:pt x="152" y="72"/>
                  </a:lnTo>
                  <a:lnTo>
                    <a:pt x="146" y="72"/>
                  </a:lnTo>
                  <a:lnTo>
                    <a:pt x="140" y="72"/>
                  </a:lnTo>
                  <a:lnTo>
                    <a:pt x="135" y="72"/>
                  </a:lnTo>
                  <a:lnTo>
                    <a:pt x="129" y="72"/>
                  </a:lnTo>
                  <a:lnTo>
                    <a:pt x="123" y="72"/>
                  </a:lnTo>
                  <a:lnTo>
                    <a:pt x="117" y="74"/>
                  </a:lnTo>
                  <a:lnTo>
                    <a:pt x="112" y="74"/>
                  </a:lnTo>
                  <a:lnTo>
                    <a:pt x="106" y="74"/>
                  </a:lnTo>
                  <a:lnTo>
                    <a:pt x="100" y="76"/>
                  </a:lnTo>
                  <a:lnTo>
                    <a:pt x="95" y="76"/>
                  </a:lnTo>
                  <a:lnTo>
                    <a:pt x="87" y="76"/>
                  </a:lnTo>
                  <a:lnTo>
                    <a:pt x="81" y="78"/>
                  </a:lnTo>
                  <a:lnTo>
                    <a:pt x="76" y="78"/>
                  </a:lnTo>
                  <a:lnTo>
                    <a:pt x="68" y="80"/>
                  </a:lnTo>
                  <a:lnTo>
                    <a:pt x="62" y="82"/>
                  </a:lnTo>
                  <a:lnTo>
                    <a:pt x="55" y="84"/>
                  </a:lnTo>
                  <a:lnTo>
                    <a:pt x="49" y="85"/>
                  </a:lnTo>
                  <a:lnTo>
                    <a:pt x="43" y="87"/>
                  </a:lnTo>
                  <a:lnTo>
                    <a:pt x="36" y="89"/>
                  </a:lnTo>
                  <a:lnTo>
                    <a:pt x="30" y="89"/>
                  </a:lnTo>
                  <a:lnTo>
                    <a:pt x="22" y="89"/>
                  </a:lnTo>
                  <a:lnTo>
                    <a:pt x="19" y="89"/>
                  </a:lnTo>
                  <a:lnTo>
                    <a:pt x="15" y="89"/>
                  </a:lnTo>
                  <a:lnTo>
                    <a:pt x="11" y="89"/>
                  </a:lnTo>
                  <a:lnTo>
                    <a:pt x="7" y="89"/>
                  </a:lnTo>
                  <a:lnTo>
                    <a:pt x="5" y="87"/>
                  </a:lnTo>
                  <a:lnTo>
                    <a:pt x="1" y="84"/>
                  </a:lnTo>
                  <a:lnTo>
                    <a:pt x="0" y="80"/>
                  </a:lnTo>
                  <a:lnTo>
                    <a:pt x="0" y="76"/>
                  </a:lnTo>
                  <a:lnTo>
                    <a:pt x="0" y="72"/>
                  </a:lnTo>
                  <a:lnTo>
                    <a:pt x="0" y="65"/>
                  </a:lnTo>
                  <a:lnTo>
                    <a:pt x="1" y="61"/>
                  </a:lnTo>
                  <a:lnTo>
                    <a:pt x="3" y="55"/>
                  </a:lnTo>
                  <a:lnTo>
                    <a:pt x="5" y="51"/>
                  </a:lnTo>
                  <a:lnTo>
                    <a:pt x="11" y="44"/>
                  </a:lnTo>
                  <a:lnTo>
                    <a:pt x="13" y="44"/>
                  </a:lnTo>
                  <a:lnTo>
                    <a:pt x="13" y="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</p:grpSp>
      <p:grpSp>
        <p:nvGrpSpPr>
          <p:cNvPr id="31" name="Gruppieren 30"/>
          <p:cNvGrpSpPr>
            <a:grpSpLocks noChangeAspect="1"/>
          </p:cNvGrpSpPr>
          <p:nvPr/>
        </p:nvGrpSpPr>
        <p:grpSpPr>
          <a:xfrm>
            <a:off x="4841960" y="4515171"/>
            <a:ext cx="900000" cy="965131"/>
            <a:chOff x="5068888" y="4483100"/>
            <a:chExt cx="723900" cy="776288"/>
          </a:xfrm>
        </p:grpSpPr>
        <p:sp>
          <p:nvSpPr>
            <p:cNvPr id="32" name="Freeform 56"/>
            <p:cNvSpPr>
              <a:spLocks/>
            </p:cNvSpPr>
            <p:nvPr/>
          </p:nvSpPr>
          <p:spPr bwMode="auto">
            <a:xfrm>
              <a:off x="5068888" y="4483100"/>
              <a:ext cx="723900" cy="776288"/>
            </a:xfrm>
            <a:custGeom>
              <a:avLst/>
              <a:gdLst>
                <a:gd name="T0" fmla="*/ 677 w 912"/>
                <a:gd name="T1" fmla="*/ 730 h 977"/>
                <a:gd name="T2" fmla="*/ 664 w 912"/>
                <a:gd name="T3" fmla="*/ 692 h 977"/>
                <a:gd name="T4" fmla="*/ 656 w 912"/>
                <a:gd name="T5" fmla="*/ 649 h 977"/>
                <a:gd name="T6" fmla="*/ 656 w 912"/>
                <a:gd name="T7" fmla="*/ 590 h 977"/>
                <a:gd name="T8" fmla="*/ 665 w 912"/>
                <a:gd name="T9" fmla="*/ 531 h 977"/>
                <a:gd name="T10" fmla="*/ 677 w 912"/>
                <a:gd name="T11" fmla="*/ 478 h 977"/>
                <a:gd name="T12" fmla="*/ 690 w 912"/>
                <a:gd name="T13" fmla="*/ 419 h 977"/>
                <a:gd name="T14" fmla="*/ 700 w 912"/>
                <a:gd name="T15" fmla="*/ 357 h 977"/>
                <a:gd name="T16" fmla="*/ 701 w 912"/>
                <a:gd name="T17" fmla="*/ 282 h 977"/>
                <a:gd name="T18" fmla="*/ 689 w 912"/>
                <a:gd name="T19" fmla="*/ 204 h 977"/>
                <a:gd name="T20" fmla="*/ 666 w 912"/>
                <a:gd name="T21" fmla="*/ 139 h 977"/>
                <a:gd name="T22" fmla="*/ 633 w 912"/>
                <a:gd name="T23" fmla="*/ 88 h 977"/>
                <a:gd name="T24" fmla="*/ 591 w 912"/>
                <a:gd name="T25" fmla="*/ 51 h 977"/>
                <a:gd name="T26" fmla="*/ 543 w 912"/>
                <a:gd name="T27" fmla="*/ 25 h 977"/>
                <a:gd name="T28" fmla="*/ 487 w 912"/>
                <a:gd name="T29" fmla="*/ 8 h 977"/>
                <a:gd name="T30" fmla="*/ 428 w 912"/>
                <a:gd name="T31" fmla="*/ 1 h 977"/>
                <a:gd name="T32" fmla="*/ 377 w 912"/>
                <a:gd name="T33" fmla="*/ 0 h 977"/>
                <a:gd name="T34" fmla="*/ 341 w 912"/>
                <a:gd name="T35" fmla="*/ 4 h 977"/>
                <a:gd name="T36" fmla="*/ 308 w 912"/>
                <a:gd name="T37" fmla="*/ 12 h 977"/>
                <a:gd name="T38" fmla="*/ 274 w 912"/>
                <a:gd name="T39" fmla="*/ 25 h 977"/>
                <a:gd name="T40" fmla="*/ 244 w 912"/>
                <a:gd name="T41" fmla="*/ 40 h 977"/>
                <a:gd name="T42" fmla="*/ 217 w 912"/>
                <a:gd name="T43" fmla="*/ 57 h 977"/>
                <a:gd name="T44" fmla="*/ 194 w 912"/>
                <a:gd name="T45" fmla="*/ 78 h 977"/>
                <a:gd name="T46" fmla="*/ 173 w 912"/>
                <a:gd name="T47" fmla="*/ 101 h 977"/>
                <a:gd name="T48" fmla="*/ 150 w 912"/>
                <a:gd name="T49" fmla="*/ 148 h 977"/>
                <a:gd name="T50" fmla="*/ 126 w 912"/>
                <a:gd name="T51" fmla="*/ 252 h 977"/>
                <a:gd name="T52" fmla="*/ 108 w 912"/>
                <a:gd name="T53" fmla="*/ 367 h 977"/>
                <a:gd name="T54" fmla="*/ 99 w 912"/>
                <a:gd name="T55" fmla="*/ 447 h 977"/>
                <a:gd name="T56" fmla="*/ 165 w 912"/>
                <a:gd name="T57" fmla="*/ 466 h 977"/>
                <a:gd name="T58" fmla="*/ 264 w 912"/>
                <a:gd name="T59" fmla="*/ 698 h 977"/>
                <a:gd name="T60" fmla="*/ 266 w 912"/>
                <a:gd name="T61" fmla="*/ 797 h 977"/>
                <a:gd name="T62" fmla="*/ 225 w 912"/>
                <a:gd name="T63" fmla="*/ 815 h 977"/>
                <a:gd name="T64" fmla="*/ 184 w 912"/>
                <a:gd name="T65" fmla="*/ 834 h 977"/>
                <a:gd name="T66" fmla="*/ 145 w 912"/>
                <a:gd name="T67" fmla="*/ 856 h 977"/>
                <a:gd name="T68" fmla="*/ 109 w 912"/>
                <a:gd name="T69" fmla="*/ 879 h 977"/>
                <a:gd name="T70" fmla="*/ 75 w 912"/>
                <a:gd name="T71" fmla="*/ 906 h 977"/>
                <a:gd name="T72" fmla="*/ 43 w 912"/>
                <a:gd name="T73" fmla="*/ 933 h 977"/>
                <a:gd name="T74" fmla="*/ 14 w 912"/>
                <a:gd name="T75" fmla="*/ 962 h 977"/>
                <a:gd name="T76" fmla="*/ 0 w 912"/>
                <a:gd name="T77" fmla="*/ 977 h 977"/>
                <a:gd name="T78" fmla="*/ 1 w 912"/>
                <a:gd name="T79" fmla="*/ 977 h 977"/>
                <a:gd name="T80" fmla="*/ 844 w 912"/>
                <a:gd name="T81" fmla="*/ 977 h 977"/>
                <a:gd name="T82" fmla="*/ 863 w 912"/>
                <a:gd name="T83" fmla="*/ 976 h 977"/>
                <a:gd name="T84" fmla="*/ 881 w 912"/>
                <a:gd name="T85" fmla="*/ 970 h 977"/>
                <a:gd name="T86" fmla="*/ 897 w 912"/>
                <a:gd name="T87" fmla="*/ 963 h 977"/>
                <a:gd name="T88" fmla="*/ 912 w 912"/>
                <a:gd name="T89" fmla="*/ 953 h 977"/>
                <a:gd name="T90" fmla="*/ 883 w 912"/>
                <a:gd name="T91" fmla="*/ 910 h 977"/>
                <a:gd name="T92" fmla="*/ 849 w 912"/>
                <a:gd name="T93" fmla="*/ 874 h 977"/>
                <a:gd name="T94" fmla="*/ 814 w 912"/>
                <a:gd name="T95" fmla="*/ 846 h 977"/>
                <a:gd name="T96" fmla="*/ 779 w 912"/>
                <a:gd name="T97" fmla="*/ 823 h 977"/>
                <a:gd name="T98" fmla="*/ 746 w 912"/>
                <a:gd name="T99" fmla="*/ 802 h 977"/>
                <a:gd name="T100" fmla="*/ 718 w 912"/>
                <a:gd name="T101" fmla="*/ 785 h 977"/>
                <a:gd name="T102" fmla="*/ 696 w 912"/>
                <a:gd name="T103" fmla="*/ 767 h 977"/>
                <a:gd name="T104" fmla="*/ 683 w 912"/>
                <a:gd name="T105" fmla="*/ 749 h 9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12" h="977">
                  <a:moveTo>
                    <a:pt x="683" y="749"/>
                  </a:moveTo>
                  <a:lnTo>
                    <a:pt x="677" y="730"/>
                  </a:lnTo>
                  <a:lnTo>
                    <a:pt x="670" y="712"/>
                  </a:lnTo>
                  <a:lnTo>
                    <a:pt x="664" y="692"/>
                  </a:lnTo>
                  <a:lnTo>
                    <a:pt x="658" y="672"/>
                  </a:lnTo>
                  <a:lnTo>
                    <a:pt x="656" y="649"/>
                  </a:lnTo>
                  <a:lnTo>
                    <a:pt x="655" y="621"/>
                  </a:lnTo>
                  <a:lnTo>
                    <a:pt x="656" y="590"/>
                  </a:lnTo>
                  <a:lnTo>
                    <a:pt x="660" y="553"/>
                  </a:lnTo>
                  <a:lnTo>
                    <a:pt x="665" y="531"/>
                  </a:lnTo>
                  <a:lnTo>
                    <a:pt x="670" y="506"/>
                  </a:lnTo>
                  <a:lnTo>
                    <a:pt x="677" y="478"/>
                  </a:lnTo>
                  <a:lnTo>
                    <a:pt x="683" y="449"/>
                  </a:lnTo>
                  <a:lnTo>
                    <a:pt x="690" y="419"/>
                  </a:lnTo>
                  <a:lnTo>
                    <a:pt x="696" y="388"/>
                  </a:lnTo>
                  <a:lnTo>
                    <a:pt x="700" y="357"/>
                  </a:lnTo>
                  <a:lnTo>
                    <a:pt x="702" y="328"/>
                  </a:lnTo>
                  <a:lnTo>
                    <a:pt x="701" y="282"/>
                  </a:lnTo>
                  <a:lnTo>
                    <a:pt x="696" y="240"/>
                  </a:lnTo>
                  <a:lnTo>
                    <a:pt x="689" y="204"/>
                  </a:lnTo>
                  <a:lnTo>
                    <a:pt x="679" y="169"/>
                  </a:lnTo>
                  <a:lnTo>
                    <a:pt x="666" y="139"/>
                  </a:lnTo>
                  <a:lnTo>
                    <a:pt x="651" y="113"/>
                  </a:lnTo>
                  <a:lnTo>
                    <a:pt x="633" y="88"/>
                  </a:lnTo>
                  <a:lnTo>
                    <a:pt x="613" y="69"/>
                  </a:lnTo>
                  <a:lnTo>
                    <a:pt x="591" y="51"/>
                  </a:lnTo>
                  <a:lnTo>
                    <a:pt x="568" y="36"/>
                  </a:lnTo>
                  <a:lnTo>
                    <a:pt x="543" y="25"/>
                  </a:lnTo>
                  <a:lnTo>
                    <a:pt x="516" y="15"/>
                  </a:lnTo>
                  <a:lnTo>
                    <a:pt x="487" y="8"/>
                  </a:lnTo>
                  <a:lnTo>
                    <a:pt x="457" y="3"/>
                  </a:lnTo>
                  <a:lnTo>
                    <a:pt x="428" y="1"/>
                  </a:lnTo>
                  <a:lnTo>
                    <a:pt x="395" y="0"/>
                  </a:lnTo>
                  <a:lnTo>
                    <a:pt x="377" y="0"/>
                  </a:lnTo>
                  <a:lnTo>
                    <a:pt x="360" y="2"/>
                  </a:lnTo>
                  <a:lnTo>
                    <a:pt x="341" y="4"/>
                  </a:lnTo>
                  <a:lnTo>
                    <a:pt x="324" y="8"/>
                  </a:lnTo>
                  <a:lnTo>
                    <a:pt x="308" y="12"/>
                  </a:lnTo>
                  <a:lnTo>
                    <a:pt x="290" y="18"/>
                  </a:lnTo>
                  <a:lnTo>
                    <a:pt x="274" y="25"/>
                  </a:lnTo>
                  <a:lnTo>
                    <a:pt x="259" y="32"/>
                  </a:lnTo>
                  <a:lnTo>
                    <a:pt x="244" y="40"/>
                  </a:lnTo>
                  <a:lnTo>
                    <a:pt x="230" y="48"/>
                  </a:lnTo>
                  <a:lnTo>
                    <a:pt x="217" y="57"/>
                  </a:lnTo>
                  <a:lnTo>
                    <a:pt x="205" y="68"/>
                  </a:lnTo>
                  <a:lnTo>
                    <a:pt x="194" y="78"/>
                  </a:lnTo>
                  <a:lnTo>
                    <a:pt x="182" y="89"/>
                  </a:lnTo>
                  <a:lnTo>
                    <a:pt x="173" y="101"/>
                  </a:lnTo>
                  <a:lnTo>
                    <a:pt x="165" y="114"/>
                  </a:lnTo>
                  <a:lnTo>
                    <a:pt x="150" y="148"/>
                  </a:lnTo>
                  <a:lnTo>
                    <a:pt x="137" y="196"/>
                  </a:lnTo>
                  <a:lnTo>
                    <a:pt x="126" y="252"/>
                  </a:lnTo>
                  <a:lnTo>
                    <a:pt x="116" y="312"/>
                  </a:lnTo>
                  <a:lnTo>
                    <a:pt x="108" y="367"/>
                  </a:lnTo>
                  <a:lnTo>
                    <a:pt x="102" y="415"/>
                  </a:lnTo>
                  <a:lnTo>
                    <a:pt x="99" y="447"/>
                  </a:lnTo>
                  <a:lnTo>
                    <a:pt x="98" y="459"/>
                  </a:lnTo>
                  <a:lnTo>
                    <a:pt x="165" y="466"/>
                  </a:lnTo>
                  <a:lnTo>
                    <a:pt x="165" y="683"/>
                  </a:lnTo>
                  <a:lnTo>
                    <a:pt x="264" y="698"/>
                  </a:lnTo>
                  <a:lnTo>
                    <a:pt x="288" y="790"/>
                  </a:lnTo>
                  <a:lnTo>
                    <a:pt x="266" y="797"/>
                  </a:lnTo>
                  <a:lnTo>
                    <a:pt x="245" y="805"/>
                  </a:lnTo>
                  <a:lnTo>
                    <a:pt x="225" y="815"/>
                  </a:lnTo>
                  <a:lnTo>
                    <a:pt x="204" y="824"/>
                  </a:lnTo>
                  <a:lnTo>
                    <a:pt x="184" y="834"/>
                  </a:lnTo>
                  <a:lnTo>
                    <a:pt x="165" y="844"/>
                  </a:lnTo>
                  <a:lnTo>
                    <a:pt x="145" y="856"/>
                  </a:lnTo>
                  <a:lnTo>
                    <a:pt x="127" y="868"/>
                  </a:lnTo>
                  <a:lnTo>
                    <a:pt x="109" y="879"/>
                  </a:lnTo>
                  <a:lnTo>
                    <a:pt x="92" y="892"/>
                  </a:lnTo>
                  <a:lnTo>
                    <a:pt x="75" y="906"/>
                  </a:lnTo>
                  <a:lnTo>
                    <a:pt x="59" y="919"/>
                  </a:lnTo>
                  <a:lnTo>
                    <a:pt x="43" y="933"/>
                  </a:lnTo>
                  <a:lnTo>
                    <a:pt x="28" y="947"/>
                  </a:lnTo>
                  <a:lnTo>
                    <a:pt x="14" y="962"/>
                  </a:lnTo>
                  <a:lnTo>
                    <a:pt x="0" y="977"/>
                  </a:lnTo>
                  <a:lnTo>
                    <a:pt x="0" y="977"/>
                  </a:lnTo>
                  <a:lnTo>
                    <a:pt x="1" y="977"/>
                  </a:lnTo>
                  <a:lnTo>
                    <a:pt x="1" y="977"/>
                  </a:lnTo>
                  <a:lnTo>
                    <a:pt x="1" y="977"/>
                  </a:lnTo>
                  <a:lnTo>
                    <a:pt x="844" y="977"/>
                  </a:lnTo>
                  <a:lnTo>
                    <a:pt x="853" y="977"/>
                  </a:lnTo>
                  <a:lnTo>
                    <a:pt x="863" y="976"/>
                  </a:lnTo>
                  <a:lnTo>
                    <a:pt x="872" y="974"/>
                  </a:lnTo>
                  <a:lnTo>
                    <a:pt x="881" y="970"/>
                  </a:lnTo>
                  <a:lnTo>
                    <a:pt x="889" y="967"/>
                  </a:lnTo>
                  <a:lnTo>
                    <a:pt x="897" y="963"/>
                  </a:lnTo>
                  <a:lnTo>
                    <a:pt x="905" y="959"/>
                  </a:lnTo>
                  <a:lnTo>
                    <a:pt x="912" y="953"/>
                  </a:lnTo>
                  <a:lnTo>
                    <a:pt x="898" y="930"/>
                  </a:lnTo>
                  <a:lnTo>
                    <a:pt x="883" y="910"/>
                  </a:lnTo>
                  <a:lnTo>
                    <a:pt x="867" y="892"/>
                  </a:lnTo>
                  <a:lnTo>
                    <a:pt x="849" y="874"/>
                  </a:lnTo>
                  <a:lnTo>
                    <a:pt x="831" y="859"/>
                  </a:lnTo>
                  <a:lnTo>
                    <a:pt x="814" y="846"/>
                  </a:lnTo>
                  <a:lnTo>
                    <a:pt x="796" y="834"/>
                  </a:lnTo>
                  <a:lnTo>
                    <a:pt x="779" y="823"/>
                  </a:lnTo>
                  <a:lnTo>
                    <a:pt x="762" y="812"/>
                  </a:lnTo>
                  <a:lnTo>
                    <a:pt x="746" y="802"/>
                  </a:lnTo>
                  <a:lnTo>
                    <a:pt x="731" y="793"/>
                  </a:lnTo>
                  <a:lnTo>
                    <a:pt x="718" y="785"/>
                  </a:lnTo>
                  <a:lnTo>
                    <a:pt x="705" y="775"/>
                  </a:lnTo>
                  <a:lnTo>
                    <a:pt x="696" y="767"/>
                  </a:lnTo>
                  <a:lnTo>
                    <a:pt x="688" y="758"/>
                  </a:lnTo>
                  <a:lnTo>
                    <a:pt x="683" y="7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33" name="Freeform 62"/>
            <p:cNvSpPr>
              <a:spLocks/>
            </p:cNvSpPr>
            <p:nvPr/>
          </p:nvSpPr>
          <p:spPr bwMode="auto">
            <a:xfrm>
              <a:off x="5445126" y="4543425"/>
              <a:ext cx="36513" cy="76200"/>
            </a:xfrm>
            <a:custGeom>
              <a:avLst/>
              <a:gdLst>
                <a:gd name="T0" fmla="*/ 23 w 47"/>
                <a:gd name="T1" fmla="*/ 96 h 96"/>
                <a:gd name="T2" fmla="*/ 27 w 47"/>
                <a:gd name="T3" fmla="*/ 95 h 96"/>
                <a:gd name="T4" fmla="*/ 33 w 47"/>
                <a:gd name="T5" fmla="*/ 94 h 96"/>
                <a:gd name="T6" fmla="*/ 37 w 47"/>
                <a:gd name="T7" fmla="*/ 90 h 96"/>
                <a:gd name="T8" fmla="*/ 40 w 47"/>
                <a:gd name="T9" fmla="*/ 87 h 96"/>
                <a:gd name="T10" fmla="*/ 45 w 47"/>
                <a:gd name="T11" fmla="*/ 75 h 96"/>
                <a:gd name="T12" fmla="*/ 47 w 47"/>
                <a:gd name="T13" fmla="*/ 63 h 96"/>
                <a:gd name="T14" fmla="*/ 47 w 47"/>
                <a:gd name="T15" fmla="*/ 50 h 96"/>
                <a:gd name="T16" fmla="*/ 43 w 47"/>
                <a:gd name="T17" fmla="*/ 37 h 96"/>
                <a:gd name="T18" fmla="*/ 39 w 47"/>
                <a:gd name="T19" fmla="*/ 26 h 96"/>
                <a:gd name="T20" fmla="*/ 31 w 47"/>
                <a:gd name="T21" fmla="*/ 15 h 96"/>
                <a:gd name="T22" fmla="*/ 22 w 47"/>
                <a:gd name="T23" fmla="*/ 7 h 96"/>
                <a:gd name="T24" fmla="*/ 10 w 47"/>
                <a:gd name="T25" fmla="*/ 2 h 96"/>
                <a:gd name="T26" fmla="*/ 7 w 47"/>
                <a:gd name="T27" fmla="*/ 0 h 96"/>
                <a:gd name="T28" fmla="*/ 3 w 47"/>
                <a:gd name="T29" fmla="*/ 2 h 96"/>
                <a:gd name="T30" fmla="*/ 1 w 47"/>
                <a:gd name="T31" fmla="*/ 3 h 96"/>
                <a:gd name="T32" fmla="*/ 0 w 47"/>
                <a:gd name="T33" fmla="*/ 6 h 96"/>
                <a:gd name="T34" fmla="*/ 0 w 47"/>
                <a:gd name="T35" fmla="*/ 10 h 96"/>
                <a:gd name="T36" fmla="*/ 0 w 47"/>
                <a:gd name="T37" fmla="*/ 13 h 96"/>
                <a:gd name="T38" fmla="*/ 2 w 47"/>
                <a:gd name="T39" fmla="*/ 15 h 96"/>
                <a:gd name="T40" fmla="*/ 4 w 47"/>
                <a:gd name="T41" fmla="*/ 17 h 96"/>
                <a:gd name="T42" fmla="*/ 12 w 47"/>
                <a:gd name="T43" fmla="*/ 20 h 96"/>
                <a:gd name="T44" fmla="*/ 18 w 47"/>
                <a:gd name="T45" fmla="*/ 25 h 96"/>
                <a:gd name="T46" fmla="*/ 24 w 47"/>
                <a:gd name="T47" fmla="*/ 32 h 96"/>
                <a:gd name="T48" fmla="*/ 27 w 47"/>
                <a:gd name="T49" fmla="*/ 39 h 96"/>
                <a:gd name="T50" fmla="*/ 31 w 47"/>
                <a:gd name="T51" fmla="*/ 49 h 96"/>
                <a:gd name="T52" fmla="*/ 32 w 47"/>
                <a:gd name="T53" fmla="*/ 59 h 96"/>
                <a:gd name="T54" fmla="*/ 30 w 47"/>
                <a:gd name="T55" fmla="*/ 70 h 96"/>
                <a:gd name="T56" fmla="*/ 25 w 47"/>
                <a:gd name="T57" fmla="*/ 80 h 96"/>
                <a:gd name="T58" fmla="*/ 24 w 47"/>
                <a:gd name="T59" fmla="*/ 81 h 96"/>
                <a:gd name="T60" fmla="*/ 23 w 47"/>
                <a:gd name="T61" fmla="*/ 81 h 96"/>
                <a:gd name="T62" fmla="*/ 22 w 47"/>
                <a:gd name="T63" fmla="*/ 81 h 96"/>
                <a:gd name="T64" fmla="*/ 20 w 47"/>
                <a:gd name="T65" fmla="*/ 80 h 96"/>
                <a:gd name="T66" fmla="*/ 17 w 47"/>
                <a:gd name="T67" fmla="*/ 81 h 96"/>
                <a:gd name="T68" fmla="*/ 15 w 47"/>
                <a:gd name="T69" fmla="*/ 83 h 96"/>
                <a:gd name="T70" fmla="*/ 13 w 47"/>
                <a:gd name="T71" fmla="*/ 87 h 96"/>
                <a:gd name="T72" fmla="*/ 13 w 47"/>
                <a:gd name="T73" fmla="*/ 90 h 96"/>
                <a:gd name="T74" fmla="*/ 15 w 47"/>
                <a:gd name="T75" fmla="*/ 94 h 96"/>
                <a:gd name="T76" fmla="*/ 17 w 47"/>
                <a:gd name="T77" fmla="*/ 95 h 96"/>
                <a:gd name="T78" fmla="*/ 20 w 47"/>
                <a:gd name="T79" fmla="*/ 96 h 96"/>
                <a:gd name="T80" fmla="*/ 23 w 47"/>
                <a:gd name="T81" fmla="*/ 96 h 96"/>
                <a:gd name="T82" fmla="*/ 23 w 47"/>
                <a:gd name="T83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7" h="96">
                  <a:moveTo>
                    <a:pt x="23" y="96"/>
                  </a:moveTo>
                  <a:lnTo>
                    <a:pt x="27" y="95"/>
                  </a:lnTo>
                  <a:lnTo>
                    <a:pt x="33" y="94"/>
                  </a:lnTo>
                  <a:lnTo>
                    <a:pt x="37" y="90"/>
                  </a:lnTo>
                  <a:lnTo>
                    <a:pt x="40" y="87"/>
                  </a:lnTo>
                  <a:lnTo>
                    <a:pt x="45" y="75"/>
                  </a:lnTo>
                  <a:lnTo>
                    <a:pt x="47" y="63"/>
                  </a:lnTo>
                  <a:lnTo>
                    <a:pt x="47" y="50"/>
                  </a:lnTo>
                  <a:lnTo>
                    <a:pt x="43" y="37"/>
                  </a:lnTo>
                  <a:lnTo>
                    <a:pt x="39" y="26"/>
                  </a:lnTo>
                  <a:lnTo>
                    <a:pt x="31" y="15"/>
                  </a:lnTo>
                  <a:lnTo>
                    <a:pt x="22" y="7"/>
                  </a:lnTo>
                  <a:lnTo>
                    <a:pt x="10" y="2"/>
                  </a:lnTo>
                  <a:lnTo>
                    <a:pt x="7" y="0"/>
                  </a:lnTo>
                  <a:lnTo>
                    <a:pt x="3" y="2"/>
                  </a:lnTo>
                  <a:lnTo>
                    <a:pt x="1" y="3"/>
                  </a:lnTo>
                  <a:lnTo>
                    <a:pt x="0" y="6"/>
                  </a:lnTo>
                  <a:lnTo>
                    <a:pt x="0" y="10"/>
                  </a:lnTo>
                  <a:lnTo>
                    <a:pt x="0" y="13"/>
                  </a:lnTo>
                  <a:lnTo>
                    <a:pt x="2" y="15"/>
                  </a:lnTo>
                  <a:lnTo>
                    <a:pt x="4" y="17"/>
                  </a:lnTo>
                  <a:lnTo>
                    <a:pt x="12" y="20"/>
                  </a:lnTo>
                  <a:lnTo>
                    <a:pt x="18" y="25"/>
                  </a:lnTo>
                  <a:lnTo>
                    <a:pt x="24" y="32"/>
                  </a:lnTo>
                  <a:lnTo>
                    <a:pt x="27" y="39"/>
                  </a:lnTo>
                  <a:lnTo>
                    <a:pt x="31" y="49"/>
                  </a:lnTo>
                  <a:lnTo>
                    <a:pt x="32" y="59"/>
                  </a:lnTo>
                  <a:lnTo>
                    <a:pt x="30" y="70"/>
                  </a:lnTo>
                  <a:lnTo>
                    <a:pt x="25" y="80"/>
                  </a:lnTo>
                  <a:lnTo>
                    <a:pt x="24" y="81"/>
                  </a:lnTo>
                  <a:lnTo>
                    <a:pt x="23" y="81"/>
                  </a:lnTo>
                  <a:lnTo>
                    <a:pt x="22" y="81"/>
                  </a:lnTo>
                  <a:lnTo>
                    <a:pt x="20" y="80"/>
                  </a:lnTo>
                  <a:lnTo>
                    <a:pt x="17" y="81"/>
                  </a:lnTo>
                  <a:lnTo>
                    <a:pt x="15" y="83"/>
                  </a:lnTo>
                  <a:lnTo>
                    <a:pt x="13" y="87"/>
                  </a:lnTo>
                  <a:lnTo>
                    <a:pt x="13" y="90"/>
                  </a:lnTo>
                  <a:lnTo>
                    <a:pt x="15" y="94"/>
                  </a:lnTo>
                  <a:lnTo>
                    <a:pt x="17" y="95"/>
                  </a:lnTo>
                  <a:lnTo>
                    <a:pt x="20" y="96"/>
                  </a:lnTo>
                  <a:lnTo>
                    <a:pt x="23" y="96"/>
                  </a:lnTo>
                  <a:lnTo>
                    <a:pt x="23" y="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34" name="Freeform 63"/>
            <p:cNvSpPr>
              <a:spLocks/>
            </p:cNvSpPr>
            <p:nvPr/>
          </p:nvSpPr>
          <p:spPr bwMode="auto">
            <a:xfrm>
              <a:off x="5421313" y="4683125"/>
              <a:ext cx="50800" cy="52388"/>
            </a:xfrm>
            <a:custGeom>
              <a:avLst/>
              <a:gdLst>
                <a:gd name="T0" fmla="*/ 10 w 63"/>
                <a:gd name="T1" fmla="*/ 66 h 66"/>
                <a:gd name="T2" fmla="*/ 20 w 63"/>
                <a:gd name="T3" fmla="*/ 62 h 66"/>
                <a:gd name="T4" fmla="*/ 30 w 63"/>
                <a:gd name="T5" fmla="*/ 57 h 66"/>
                <a:gd name="T6" fmla="*/ 39 w 63"/>
                <a:gd name="T7" fmla="*/ 52 h 66"/>
                <a:gd name="T8" fmla="*/ 47 w 63"/>
                <a:gd name="T9" fmla="*/ 45 h 66"/>
                <a:gd name="T10" fmla="*/ 54 w 63"/>
                <a:gd name="T11" fmla="*/ 37 h 66"/>
                <a:gd name="T12" fmla="*/ 58 w 63"/>
                <a:gd name="T13" fmla="*/ 29 h 66"/>
                <a:gd name="T14" fmla="*/ 62 w 63"/>
                <a:gd name="T15" fmla="*/ 18 h 66"/>
                <a:gd name="T16" fmla="*/ 63 w 63"/>
                <a:gd name="T17" fmla="*/ 8 h 66"/>
                <a:gd name="T18" fmla="*/ 62 w 63"/>
                <a:gd name="T19" fmla="*/ 4 h 66"/>
                <a:gd name="T20" fmla="*/ 61 w 63"/>
                <a:gd name="T21" fmla="*/ 2 h 66"/>
                <a:gd name="T22" fmla="*/ 58 w 63"/>
                <a:gd name="T23" fmla="*/ 1 h 66"/>
                <a:gd name="T24" fmla="*/ 55 w 63"/>
                <a:gd name="T25" fmla="*/ 0 h 66"/>
                <a:gd name="T26" fmla="*/ 52 w 63"/>
                <a:gd name="T27" fmla="*/ 1 h 66"/>
                <a:gd name="T28" fmla="*/ 49 w 63"/>
                <a:gd name="T29" fmla="*/ 2 h 66"/>
                <a:gd name="T30" fmla="*/ 48 w 63"/>
                <a:gd name="T31" fmla="*/ 4 h 66"/>
                <a:gd name="T32" fmla="*/ 47 w 63"/>
                <a:gd name="T33" fmla="*/ 8 h 66"/>
                <a:gd name="T34" fmla="*/ 46 w 63"/>
                <a:gd name="T35" fmla="*/ 16 h 66"/>
                <a:gd name="T36" fmla="*/ 43 w 63"/>
                <a:gd name="T37" fmla="*/ 24 h 66"/>
                <a:gd name="T38" fmla="*/ 39 w 63"/>
                <a:gd name="T39" fmla="*/ 30 h 66"/>
                <a:gd name="T40" fmla="*/ 33 w 63"/>
                <a:gd name="T41" fmla="*/ 36 h 66"/>
                <a:gd name="T42" fmla="*/ 26 w 63"/>
                <a:gd name="T43" fmla="*/ 40 h 66"/>
                <a:gd name="T44" fmla="*/ 19 w 63"/>
                <a:gd name="T45" fmla="*/ 45 h 66"/>
                <a:gd name="T46" fmla="*/ 12 w 63"/>
                <a:gd name="T47" fmla="*/ 48 h 66"/>
                <a:gd name="T48" fmla="*/ 4 w 63"/>
                <a:gd name="T49" fmla="*/ 51 h 66"/>
                <a:gd name="T50" fmla="*/ 2 w 63"/>
                <a:gd name="T51" fmla="*/ 52 h 66"/>
                <a:gd name="T52" fmla="*/ 1 w 63"/>
                <a:gd name="T53" fmla="*/ 54 h 66"/>
                <a:gd name="T54" fmla="*/ 0 w 63"/>
                <a:gd name="T55" fmla="*/ 57 h 66"/>
                <a:gd name="T56" fmla="*/ 0 w 63"/>
                <a:gd name="T57" fmla="*/ 61 h 66"/>
                <a:gd name="T58" fmla="*/ 2 w 63"/>
                <a:gd name="T59" fmla="*/ 63 h 66"/>
                <a:gd name="T60" fmla="*/ 4 w 63"/>
                <a:gd name="T61" fmla="*/ 64 h 66"/>
                <a:gd name="T62" fmla="*/ 8 w 63"/>
                <a:gd name="T63" fmla="*/ 66 h 66"/>
                <a:gd name="T64" fmla="*/ 10 w 63"/>
                <a:gd name="T65" fmla="*/ 66 h 66"/>
                <a:gd name="T66" fmla="*/ 10 w 63"/>
                <a:gd name="T6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3" h="66">
                  <a:moveTo>
                    <a:pt x="10" y="66"/>
                  </a:moveTo>
                  <a:lnTo>
                    <a:pt x="20" y="62"/>
                  </a:lnTo>
                  <a:lnTo>
                    <a:pt x="30" y="57"/>
                  </a:lnTo>
                  <a:lnTo>
                    <a:pt x="39" y="52"/>
                  </a:lnTo>
                  <a:lnTo>
                    <a:pt x="47" y="45"/>
                  </a:lnTo>
                  <a:lnTo>
                    <a:pt x="54" y="37"/>
                  </a:lnTo>
                  <a:lnTo>
                    <a:pt x="58" y="29"/>
                  </a:lnTo>
                  <a:lnTo>
                    <a:pt x="62" y="18"/>
                  </a:lnTo>
                  <a:lnTo>
                    <a:pt x="63" y="8"/>
                  </a:lnTo>
                  <a:lnTo>
                    <a:pt x="62" y="4"/>
                  </a:lnTo>
                  <a:lnTo>
                    <a:pt x="61" y="2"/>
                  </a:lnTo>
                  <a:lnTo>
                    <a:pt x="58" y="1"/>
                  </a:lnTo>
                  <a:lnTo>
                    <a:pt x="55" y="0"/>
                  </a:lnTo>
                  <a:lnTo>
                    <a:pt x="52" y="1"/>
                  </a:lnTo>
                  <a:lnTo>
                    <a:pt x="49" y="2"/>
                  </a:lnTo>
                  <a:lnTo>
                    <a:pt x="48" y="4"/>
                  </a:lnTo>
                  <a:lnTo>
                    <a:pt x="47" y="8"/>
                  </a:lnTo>
                  <a:lnTo>
                    <a:pt x="46" y="16"/>
                  </a:lnTo>
                  <a:lnTo>
                    <a:pt x="43" y="24"/>
                  </a:lnTo>
                  <a:lnTo>
                    <a:pt x="39" y="30"/>
                  </a:lnTo>
                  <a:lnTo>
                    <a:pt x="33" y="36"/>
                  </a:lnTo>
                  <a:lnTo>
                    <a:pt x="26" y="40"/>
                  </a:lnTo>
                  <a:lnTo>
                    <a:pt x="19" y="45"/>
                  </a:lnTo>
                  <a:lnTo>
                    <a:pt x="12" y="48"/>
                  </a:lnTo>
                  <a:lnTo>
                    <a:pt x="4" y="51"/>
                  </a:lnTo>
                  <a:lnTo>
                    <a:pt x="2" y="52"/>
                  </a:lnTo>
                  <a:lnTo>
                    <a:pt x="1" y="54"/>
                  </a:lnTo>
                  <a:lnTo>
                    <a:pt x="0" y="57"/>
                  </a:lnTo>
                  <a:lnTo>
                    <a:pt x="0" y="61"/>
                  </a:lnTo>
                  <a:lnTo>
                    <a:pt x="2" y="63"/>
                  </a:lnTo>
                  <a:lnTo>
                    <a:pt x="4" y="64"/>
                  </a:lnTo>
                  <a:lnTo>
                    <a:pt x="8" y="66"/>
                  </a:lnTo>
                  <a:lnTo>
                    <a:pt x="10" y="66"/>
                  </a:lnTo>
                  <a:lnTo>
                    <a:pt x="10" y="6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35" name="Freeform 64"/>
            <p:cNvSpPr>
              <a:spLocks/>
            </p:cNvSpPr>
            <p:nvPr/>
          </p:nvSpPr>
          <p:spPr bwMode="auto">
            <a:xfrm>
              <a:off x="5243513" y="4538663"/>
              <a:ext cx="342900" cy="261938"/>
            </a:xfrm>
            <a:custGeom>
              <a:avLst/>
              <a:gdLst>
                <a:gd name="T0" fmla="*/ 361 w 431"/>
                <a:gd name="T1" fmla="*/ 87 h 331"/>
                <a:gd name="T2" fmla="*/ 359 w 431"/>
                <a:gd name="T3" fmla="*/ 59 h 331"/>
                <a:gd name="T4" fmla="*/ 339 w 431"/>
                <a:gd name="T5" fmla="*/ 29 h 331"/>
                <a:gd name="T6" fmla="*/ 307 w 431"/>
                <a:gd name="T7" fmla="*/ 7 h 331"/>
                <a:gd name="T8" fmla="*/ 269 w 431"/>
                <a:gd name="T9" fmla="*/ 0 h 331"/>
                <a:gd name="T10" fmla="*/ 231 w 431"/>
                <a:gd name="T11" fmla="*/ 8 h 331"/>
                <a:gd name="T12" fmla="*/ 209 w 431"/>
                <a:gd name="T13" fmla="*/ 22 h 331"/>
                <a:gd name="T14" fmla="*/ 198 w 431"/>
                <a:gd name="T15" fmla="*/ 16 h 331"/>
                <a:gd name="T16" fmla="*/ 188 w 431"/>
                <a:gd name="T17" fmla="*/ 9 h 331"/>
                <a:gd name="T18" fmla="*/ 176 w 431"/>
                <a:gd name="T19" fmla="*/ 4 h 331"/>
                <a:gd name="T20" fmla="*/ 164 w 431"/>
                <a:gd name="T21" fmla="*/ 4 h 331"/>
                <a:gd name="T22" fmla="*/ 164 w 431"/>
                <a:gd name="T23" fmla="*/ 4 h 331"/>
                <a:gd name="T24" fmla="*/ 163 w 431"/>
                <a:gd name="T25" fmla="*/ 4 h 331"/>
                <a:gd name="T26" fmla="*/ 150 w 431"/>
                <a:gd name="T27" fmla="*/ 4 h 331"/>
                <a:gd name="T28" fmla="*/ 136 w 431"/>
                <a:gd name="T29" fmla="*/ 8 h 331"/>
                <a:gd name="T30" fmla="*/ 126 w 431"/>
                <a:gd name="T31" fmla="*/ 15 h 331"/>
                <a:gd name="T32" fmla="*/ 116 w 431"/>
                <a:gd name="T33" fmla="*/ 25 h 331"/>
                <a:gd name="T34" fmla="*/ 105 w 431"/>
                <a:gd name="T35" fmla="*/ 22 h 331"/>
                <a:gd name="T36" fmla="*/ 92 w 431"/>
                <a:gd name="T37" fmla="*/ 20 h 331"/>
                <a:gd name="T38" fmla="*/ 80 w 431"/>
                <a:gd name="T39" fmla="*/ 22 h 331"/>
                <a:gd name="T40" fmla="*/ 68 w 431"/>
                <a:gd name="T41" fmla="*/ 26 h 331"/>
                <a:gd name="T42" fmla="*/ 58 w 431"/>
                <a:gd name="T43" fmla="*/ 34 h 331"/>
                <a:gd name="T44" fmla="*/ 48 w 431"/>
                <a:gd name="T45" fmla="*/ 44 h 331"/>
                <a:gd name="T46" fmla="*/ 47 w 431"/>
                <a:gd name="T47" fmla="*/ 45 h 331"/>
                <a:gd name="T48" fmla="*/ 46 w 431"/>
                <a:gd name="T49" fmla="*/ 47 h 331"/>
                <a:gd name="T50" fmla="*/ 43 w 431"/>
                <a:gd name="T51" fmla="*/ 47 h 331"/>
                <a:gd name="T52" fmla="*/ 38 w 431"/>
                <a:gd name="T53" fmla="*/ 47 h 331"/>
                <a:gd name="T54" fmla="*/ 35 w 431"/>
                <a:gd name="T55" fmla="*/ 46 h 331"/>
                <a:gd name="T56" fmla="*/ 32 w 431"/>
                <a:gd name="T57" fmla="*/ 47 h 331"/>
                <a:gd name="T58" fmla="*/ 13 w 431"/>
                <a:gd name="T59" fmla="*/ 61 h 331"/>
                <a:gd name="T60" fmla="*/ 2 w 431"/>
                <a:gd name="T61" fmla="*/ 82 h 331"/>
                <a:gd name="T62" fmla="*/ 0 w 431"/>
                <a:gd name="T63" fmla="*/ 105 h 331"/>
                <a:gd name="T64" fmla="*/ 6 w 431"/>
                <a:gd name="T65" fmla="*/ 129 h 331"/>
                <a:gd name="T66" fmla="*/ 29 w 431"/>
                <a:gd name="T67" fmla="*/ 160 h 331"/>
                <a:gd name="T68" fmla="*/ 61 w 431"/>
                <a:gd name="T69" fmla="*/ 177 h 331"/>
                <a:gd name="T70" fmla="*/ 98 w 431"/>
                <a:gd name="T71" fmla="*/ 183 h 331"/>
                <a:gd name="T72" fmla="*/ 135 w 431"/>
                <a:gd name="T73" fmla="*/ 180 h 331"/>
                <a:gd name="T74" fmla="*/ 163 w 431"/>
                <a:gd name="T75" fmla="*/ 190 h 331"/>
                <a:gd name="T76" fmla="*/ 179 w 431"/>
                <a:gd name="T77" fmla="*/ 215 h 331"/>
                <a:gd name="T78" fmla="*/ 188 w 431"/>
                <a:gd name="T79" fmla="*/ 246 h 331"/>
                <a:gd name="T80" fmla="*/ 195 w 431"/>
                <a:gd name="T81" fmla="*/ 275 h 331"/>
                <a:gd name="T82" fmla="*/ 202 w 431"/>
                <a:gd name="T83" fmla="*/ 290 h 331"/>
                <a:gd name="T84" fmla="*/ 212 w 431"/>
                <a:gd name="T85" fmla="*/ 303 h 331"/>
                <a:gd name="T86" fmla="*/ 225 w 431"/>
                <a:gd name="T87" fmla="*/ 313 h 331"/>
                <a:gd name="T88" fmla="*/ 240 w 431"/>
                <a:gd name="T89" fmla="*/ 319 h 331"/>
                <a:gd name="T90" fmla="*/ 266 w 431"/>
                <a:gd name="T91" fmla="*/ 327 h 331"/>
                <a:gd name="T92" fmla="*/ 294 w 431"/>
                <a:gd name="T93" fmla="*/ 331 h 331"/>
                <a:gd name="T94" fmla="*/ 320 w 431"/>
                <a:gd name="T95" fmla="*/ 328 h 331"/>
                <a:gd name="T96" fmla="*/ 344 w 431"/>
                <a:gd name="T97" fmla="*/ 316 h 331"/>
                <a:gd name="T98" fmla="*/ 353 w 431"/>
                <a:gd name="T99" fmla="*/ 292 h 331"/>
                <a:gd name="T100" fmla="*/ 359 w 431"/>
                <a:gd name="T101" fmla="*/ 268 h 331"/>
                <a:gd name="T102" fmla="*/ 371 w 431"/>
                <a:gd name="T103" fmla="*/ 258 h 331"/>
                <a:gd name="T104" fmla="*/ 385 w 431"/>
                <a:gd name="T105" fmla="*/ 250 h 331"/>
                <a:gd name="T106" fmla="*/ 400 w 431"/>
                <a:gd name="T107" fmla="*/ 243 h 331"/>
                <a:gd name="T108" fmla="*/ 414 w 431"/>
                <a:gd name="T109" fmla="*/ 234 h 331"/>
                <a:gd name="T110" fmla="*/ 431 w 431"/>
                <a:gd name="T111" fmla="*/ 197 h 331"/>
                <a:gd name="T112" fmla="*/ 420 w 431"/>
                <a:gd name="T113" fmla="*/ 161 h 331"/>
                <a:gd name="T114" fmla="*/ 393 w 431"/>
                <a:gd name="T115" fmla="*/ 129 h 331"/>
                <a:gd name="T116" fmla="*/ 364 w 431"/>
                <a:gd name="T117" fmla="*/ 101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31" h="331">
                  <a:moveTo>
                    <a:pt x="364" y="101"/>
                  </a:moveTo>
                  <a:lnTo>
                    <a:pt x="361" y="87"/>
                  </a:lnTo>
                  <a:lnTo>
                    <a:pt x="361" y="72"/>
                  </a:lnTo>
                  <a:lnTo>
                    <a:pt x="359" y="59"/>
                  </a:lnTo>
                  <a:lnTo>
                    <a:pt x="353" y="45"/>
                  </a:lnTo>
                  <a:lnTo>
                    <a:pt x="339" y="29"/>
                  </a:lnTo>
                  <a:lnTo>
                    <a:pt x="324" y="16"/>
                  </a:lnTo>
                  <a:lnTo>
                    <a:pt x="307" y="7"/>
                  </a:lnTo>
                  <a:lnTo>
                    <a:pt x="288" y="2"/>
                  </a:lnTo>
                  <a:lnTo>
                    <a:pt x="269" y="0"/>
                  </a:lnTo>
                  <a:lnTo>
                    <a:pt x="249" y="2"/>
                  </a:lnTo>
                  <a:lnTo>
                    <a:pt x="231" y="8"/>
                  </a:lnTo>
                  <a:lnTo>
                    <a:pt x="213" y="18"/>
                  </a:lnTo>
                  <a:lnTo>
                    <a:pt x="209" y="22"/>
                  </a:lnTo>
                  <a:lnTo>
                    <a:pt x="203" y="19"/>
                  </a:lnTo>
                  <a:lnTo>
                    <a:pt x="198" y="16"/>
                  </a:lnTo>
                  <a:lnTo>
                    <a:pt x="193" y="12"/>
                  </a:lnTo>
                  <a:lnTo>
                    <a:pt x="188" y="9"/>
                  </a:lnTo>
                  <a:lnTo>
                    <a:pt x="182" y="7"/>
                  </a:lnTo>
                  <a:lnTo>
                    <a:pt x="176" y="4"/>
                  </a:lnTo>
                  <a:lnTo>
                    <a:pt x="171" y="4"/>
                  </a:lnTo>
                  <a:lnTo>
                    <a:pt x="164" y="4"/>
                  </a:lnTo>
                  <a:lnTo>
                    <a:pt x="164" y="4"/>
                  </a:lnTo>
                  <a:lnTo>
                    <a:pt x="164" y="4"/>
                  </a:lnTo>
                  <a:lnTo>
                    <a:pt x="163" y="4"/>
                  </a:lnTo>
                  <a:lnTo>
                    <a:pt x="163" y="4"/>
                  </a:lnTo>
                  <a:lnTo>
                    <a:pt x="156" y="4"/>
                  </a:lnTo>
                  <a:lnTo>
                    <a:pt x="150" y="4"/>
                  </a:lnTo>
                  <a:lnTo>
                    <a:pt x="143" y="5"/>
                  </a:lnTo>
                  <a:lnTo>
                    <a:pt x="136" y="8"/>
                  </a:lnTo>
                  <a:lnTo>
                    <a:pt x="130" y="11"/>
                  </a:lnTo>
                  <a:lnTo>
                    <a:pt x="126" y="15"/>
                  </a:lnTo>
                  <a:lnTo>
                    <a:pt x="120" y="19"/>
                  </a:lnTo>
                  <a:lnTo>
                    <a:pt x="116" y="25"/>
                  </a:lnTo>
                  <a:lnTo>
                    <a:pt x="111" y="23"/>
                  </a:lnTo>
                  <a:lnTo>
                    <a:pt x="105" y="22"/>
                  </a:lnTo>
                  <a:lnTo>
                    <a:pt x="98" y="20"/>
                  </a:lnTo>
                  <a:lnTo>
                    <a:pt x="92" y="20"/>
                  </a:lnTo>
                  <a:lnTo>
                    <a:pt x="86" y="20"/>
                  </a:lnTo>
                  <a:lnTo>
                    <a:pt x="80" y="22"/>
                  </a:lnTo>
                  <a:lnTo>
                    <a:pt x="74" y="23"/>
                  </a:lnTo>
                  <a:lnTo>
                    <a:pt x="68" y="26"/>
                  </a:lnTo>
                  <a:lnTo>
                    <a:pt x="62" y="30"/>
                  </a:lnTo>
                  <a:lnTo>
                    <a:pt x="58" y="34"/>
                  </a:lnTo>
                  <a:lnTo>
                    <a:pt x="53" y="39"/>
                  </a:lnTo>
                  <a:lnTo>
                    <a:pt x="48" y="44"/>
                  </a:lnTo>
                  <a:lnTo>
                    <a:pt x="47" y="45"/>
                  </a:lnTo>
                  <a:lnTo>
                    <a:pt x="47" y="45"/>
                  </a:lnTo>
                  <a:lnTo>
                    <a:pt x="47" y="46"/>
                  </a:lnTo>
                  <a:lnTo>
                    <a:pt x="46" y="47"/>
                  </a:lnTo>
                  <a:lnTo>
                    <a:pt x="44" y="47"/>
                  </a:lnTo>
                  <a:lnTo>
                    <a:pt x="43" y="47"/>
                  </a:lnTo>
                  <a:lnTo>
                    <a:pt x="40" y="47"/>
                  </a:lnTo>
                  <a:lnTo>
                    <a:pt x="38" y="47"/>
                  </a:lnTo>
                  <a:lnTo>
                    <a:pt x="37" y="46"/>
                  </a:lnTo>
                  <a:lnTo>
                    <a:pt x="35" y="46"/>
                  </a:lnTo>
                  <a:lnTo>
                    <a:pt x="33" y="46"/>
                  </a:lnTo>
                  <a:lnTo>
                    <a:pt x="32" y="47"/>
                  </a:lnTo>
                  <a:lnTo>
                    <a:pt x="22" y="53"/>
                  </a:lnTo>
                  <a:lnTo>
                    <a:pt x="13" y="61"/>
                  </a:lnTo>
                  <a:lnTo>
                    <a:pt x="7" y="70"/>
                  </a:lnTo>
                  <a:lnTo>
                    <a:pt x="2" y="82"/>
                  </a:lnTo>
                  <a:lnTo>
                    <a:pt x="0" y="93"/>
                  </a:lnTo>
                  <a:lnTo>
                    <a:pt x="0" y="105"/>
                  </a:lnTo>
                  <a:lnTo>
                    <a:pt x="2" y="117"/>
                  </a:lnTo>
                  <a:lnTo>
                    <a:pt x="6" y="129"/>
                  </a:lnTo>
                  <a:lnTo>
                    <a:pt x="16" y="146"/>
                  </a:lnTo>
                  <a:lnTo>
                    <a:pt x="29" y="160"/>
                  </a:lnTo>
                  <a:lnTo>
                    <a:pt x="44" y="170"/>
                  </a:lnTo>
                  <a:lnTo>
                    <a:pt x="61" y="177"/>
                  </a:lnTo>
                  <a:lnTo>
                    <a:pt x="80" y="182"/>
                  </a:lnTo>
                  <a:lnTo>
                    <a:pt x="98" y="183"/>
                  </a:lnTo>
                  <a:lnTo>
                    <a:pt x="116" y="182"/>
                  </a:lnTo>
                  <a:lnTo>
                    <a:pt x="135" y="180"/>
                  </a:lnTo>
                  <a:lnTo>
                    <a:pt x="151" y="183"/>
                  </a:lnTo>
                  <a:lnTo>
                    <a:pt x="163" y="190"/>
                  </a:lnTo>
                  <a:lnTo>
                    <a:pt x="172" y="201"/>
                  </a:lnTo>
                  <a:lnTo>
                    <a:pt x="179" y="215"/>
                  </a:lnTo>
                  <a:lnTo>
                    <a:pt x="183" y="230"/>
                  </a:lnTo>
                  <a:lnTo>
                    <a:pt x="188" y="246"/>
                  </a:lnTo>
                  <a:lnTo>
                    <a:pt x="191" y="261"/>
                  </a:lnTo>
                  <a:lnTo>
                    <a:pt x="195" y="275"/>
                  </a:lnTo>
                  <a:lnTo>
                    <a:pt x="198" y="283"/>
                  </a:lnTo>
                  <a:lnTo>
                    <a:pt x="202" y="290"/>
                  </a:lnTo>
                  <a:lnTo>
                    <a:pt x="206" y="297"/>
                  </a:lnTo>
                  <a:lnTo>
                    <a:pt x="212" y="303"/>
                  </a:lnTo>
                  <a:lnTo>
                    <a:pt x="218" y="309"/>
                  </a:lnTo>
                  <a:lnTo>
                    <a:pt x="225" y="313"/>
                  </a:lnTo>
                  <a:lnTo>
                    <a:pt x="232" y="317"/>
                  </a:lnTo>
                  <a:lnTo>
                    <a:pt x="240" y="319"/>
                  </a:lnTo>
                  <a:lnTo>
                    <a:pt x="252" y="322"/>
                  </a:lnTo>
                  <a:lnTo>
                    <a:pt x="266" y="327"/>
                  </a:lnTo>
                  <a:lnTo>
                    <a:pt x="280" y="329"/>
                  </a:lnTo>
                  <a:lnTo>
                    <a:pt x="294" y="331"/>
                  </a:lnTo>
                  <a:lnTo>
                    <a:pt x="308" y="331"/>
                  </a:lnTo>
                  <a:lnTo>
                    <a:pt x="320" y="328"/>
                  </a:lnTo>
                  <a:lnTo>
                    <a:pt x="332" y="324"/>
                  </a:lnTo>
                  <a:lnTo>
                    <a:pt x="344" y="316"/>
                  </a:lnTo>
                  <a:lnTo>
                    <a:pt x="350" y="305"/>
                  </a:lnTo>
                  <a:lnTo>
                    <a:pt x="353" y="292"/>
                  </a:lnTo>
                  <a:lnTo>
                    <a:pt x="354" y="280"/>
                  </a:lnTo>
                  <a:lnTo>
                    <a:pt x="359" y="268"/>
                  </a:lnTo>
                  <a:lnTo>
                    <a:pt x="364" y="263"/>
                  </a:lnTo>
                  <a:lnTo>
                    <a:pt x="371" y="258"/>
                  </a:lnTo>
                  <a:lnTo>
                    <a:pt x="378" y="253"/>
                  </a:lnTo>
                  <a:lnTo>
                    <a:pt x="385" y="250"/>
                  </a:lnTo>
                  <a:lnTo>
                    <a:pt x="393" y="246"/>
                  </a:lnTo>
                  <a:lnTo>
                    <a:pt x="400" y="243"/>
                  </a:lnTo>
                  <a:lnTo>
                    <a:pt x="407" y="239"/>
                  </a:lnTo>
                  <a:lnTo>
                    <a:pt x="414" y="234"/>
                  </a:lnTo>
                  <a:lnTo>
                    <a:pt x="427" y="215"/>
                  </a:lnTo>
                  <a:lnTo>
                    <a:pt x="431" y="197"/>
                  </a:lnTo>
                  <a:lnTo>
                    <a:pt x="428" y="178"/>
                  </a:lnTo>
                  <a:lnTo>
                    <a:pt x="420" y="161"/>
                  </a:lnTo>
                  <a:lnTo>
                    <a:pt x="407" y="145"/>
                  </a:lnTo>
                  <a:lnTo>
                    <a:pt x="393" y="129"/>
                  </a:lnTo>
                  <a:lnTo>
                    <a:pt x="378" y="114"/>
                  </a:lnTo>
                  <a:lnTo>
                    <a:pt x="364" y="10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36" name="Freeform 65"/>
            <p:cNvSpPr>
              <a:spLocks/>
            </p:cNvSpPr>
            <p:nvPr/>
          </p:nvSpPr>
          <p:spPr bwMode="auto">
            <a:xfrm>
              <a:off x="5410201" y="4556125"/>
              <a:ext cx="0" cy="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0 h 1"/>
                <a:gd name="T10" fmla="*/ 0 w 1"/>
                <a:gd name="T11" fmla="*/ 0 h 1"/>
                <a:gd name="T12" fmla="*/ 1 w 1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1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37" name="Freeform 66"/>
            <p:cNvSpPr>
              <a:spLocks/>
            </p:cNvSpPr>
            <p:nvPr/>
          </p:nvSpPr>
          <p:spPr bwMode="auto">
            <a:xfrm>
              <a:off x="5256213" y="4551363"/>
              <a:ext cx="317500" cy="236538"/>
            </a:xfrm>
            <a:custGeom>
              <a:avLst/>
              <a:gdLst>
                <a:gd name="T0" fmla="*/ 319 w 399"/>
                <a:gd name="T1" fmla="*/ 278 h 297"/>
                <a:gd name="T2" fmla="*/ 294 w 399"/>
                <a:gd name="T3" fmla="*/ 296 h 297"/>
                <a:gd name="T4" fmla="*/ 263 w 399"/>
                <a:gd name="T5" fmla="*/ 297 h 297"/>
                <a:gd name="T6" fmla="*/ 280 w 399"/>
                <a:gd name="T7" fmla="*/ 267 h 297"/>
                <a:gd name="T8" fmla="*/ 278 w 399"/>
                <a:gd name="T9" fmla="*/ 245 h 297"/>
                <a:gd name="T10" fmla="*/ 268 w 399"/>
                <a:gd name="T11" fmla="*/ 248 h 297"/>
                <a:gd name="T12" fmla="*/ 262 w 399"/>
                <a:gd name="T13" fmla="*/ 271 h 297"/>
                <a:gd name="T14" fmla="*/ 238 w 399"/>
                <a:gd name="T15" fmla="*/ 287 h 297"/>
                <a:gd name="T16" fmla="*/ 231 w 399"/>
                <a:gd name="T17" fmla="*/ 289 h 297"/>
                <a:gd name="T18" fmla="*/ 204 w 399"/>
                <a:gd name="T19" fmla="*/ 271 h 297"/>
                <a:gd name="T20" fmla="*/ 181 w 399"/>
                <a:gd name="T21" fmla="*/ 206 h 297"/>
                <a:gd name="T22" fmla="*/ 190 w 399"/>
                <a:gd name="T23" fmla="*/ 188 h 297"/>
                <a:gd name="T24" fmla="*/ 208 w 399"/>
                <a:gd name="T25" fmla="*/ 180 h 297"/>
                <a:gd name="T26" fmla="*/ 209 w 399"/>
                <a:gd name="T27" fmla="*/ 167 h 297"/>
                <a:gd name="T28" fmla="*/ 197 w 399"/>
                <a:gd name="T29" fmla="*/ 166 h 297"/>
                <a:gd name="T30" fmla="*/ 177 w 399"/>
                <a:gd name="T31" fmla="*/ 172 h 297"/>
                <a:gd name="T32" fmla="*/ 167 w 399"/>
                <a:gd name="T33" fmla="*/ 173 h 297"/>
                <a:gd name="T34" fmla="*/ 149 w 399"/>
                <a:gd name="T35" fmla="*/ 155 h 297"/>
                <a:gd name="T36" fmla="*/ 119 w 399"/>
                <a:gd name="T37" fmla="*/ 149 h 297"/>
                <a:gd name="T38" fmla="*/ 89 w 399"/>
                <a:gd name="T39" fmla="*/ 151 h 297"/>
                <a:gd name="T40" fmla="*/ 45 w 399"/>
                <a:gd name="T41" fmla="*/ 145 h 297"/>
                <a:gd name="T42" fmla="*/ 9 w 399"/>
                <a:gd name="T43" fmla="*/ 114 h 297"/>
                <a:gd name="T44" fmla="*/ 12 w 399"/>
                <a:gd name="T45" fmla="*/ 54 h 297"/>
                <a:gd name="T46" fmla="*/ 29 w 399"/>
                <a:gd name="T47" fmla="*/ 47 h 297"/>
                <a:gd name="T48" fmla="*/ 44 w 399"/>
                <a:gd name="T49" fmla="*/ 51 h 297"/>
                <a:gd name="T50" fmla="*/ 56 w 399"/>
                <a:gd name="T51" fmla="*/ 64 h 297"/>
                <a:gd name="T52" fmla="*/ 61 w 399"/>
                <a:gd name="T53" fmla="*/ 76 h 297"/>
                <a:gd name="T54" fmla="*/ 72 w 399"/>
                <a:gd name="T55" fmla="*/ 71 h 297"/>
                <a:gd name="T56" fmla="*/ 57 w 399"/>
                <a:gd name="T57" fmla="*/ 41 h 297"/>
                <a:gd name="T58" fmla="*/ 61 w 399"/>
                <a:gd name="T59" fmla="*/ 23 h 297"/>
                <a:gd name="T60" fmla="*/ 80 w 399"/>
                <a:gd name="T61" fmla="*/ 19 h 297"/>
                <a:gd name="T62" fmla="*/ 97 w 399"/>
                <a:gd name="T63" fmla="*/ 24 h 297"/>
                <a:gd name="T64" fmla="*/ 114 w 399"/>
                <a:gd name="T65" fmla="*/ 41 h 297"/>
                <a:gd name="T66" fmla="*/ 125 w 399"/>
                <a:gd name="T67" fmla="*/ 52 h 297"/>
                <a:gd name="T68" fmla="*/ 133 w 399"/>
                <a:gd name="T69" fmla="*/ 45 h 297"/>
                <a:gd name="T70" fmla="*/ 121 w 399"/>
                <a:gd name="T71" fmla="*/ 22 h 297"/>
                <a:gd name="T72" fmla="*/ 127 w 399"/>
                <a:gd name="T73" fmla="*/ 7 h 297"/>
                <a:gd name="T74" fmla="*/ 148 w 399"/>
                <a:gd name="T75" fmla="*/ 6 h 297"/>
                <a:gd name="T76" fmla="*/ 157 w 399"/>
                <a:gd name="T77" fmla="*/ 7 h 297"/>
                <a:gd name="T78" fmla="*/ 178 w 399"/>
                <a:gd name="T79" fmla="*/ 16 h 297"/>
                <a:gd name="T80" fmla="*/ 196 w 399"/>
                <a:gd name="T81" fmla="*/ 22 h 297"/>
                <a:gd name="T82" fmla="*/ 211 w 399"/>
                <a:gd name="T83" fmla="*/ 13 h 297"/>
                <a:gd name="T84" fmla="*/ 236 w 399"/>
                <a:gd name="T85" fmla="*/ 2 h 297"/>
                <a:gd name="T86" fmla="*/ 268 w 399"/>
                <a:gd name="T87" fmla="*/ 1 h 297"/>
                <a:gd name="T88" fmla="*/ 309 w 399"/>
                <a:gd name="T89" fmla="*/ 19 h 297"/>
                <a:gd name="T90" fmla="*/ 328 w 399"/>
                <a:gd name="T91" fmla="*/ 56 h 297"/>
                <a:gd name="T92" fmla="*/ 331 w 399"/>
                <a:gd name="T93" fmla="*/ 86 h 297"/>
                <a:gd name="T94" fmla="*/ 332 w 399"/>
                <a:gd name="T95" fmla="*/ 106 h 297"/>
                <a:gd name="T96" fmla="*/ 306 w 399"/>
                <a:gd name="T97" fmla="*/ 136 h 297"/>
                <a:gd name="T98" fmla="*/ 302 w 399"/>
                <a:gd name="T99" fmla="*/ 146 h 297"/>
                <a:gd name="T100" fmla="*/ 316 w 399"/>
                <a:gd name="T101" fmla="*/ 151 h 297"/>
                <a:gd name="T102" fmla="*/ 339 w 399"/>
                <a:gd name="T103" fmla="*/ 136 h 297"/>
                <a:gd name="T104" fmla="*/ 354 w 399"/>
                <a:gd name="T105" fmla="*/ 115 h 297"/>
                <a:gd name="T106" fmla="*/ 379 w 399"/>
                <a:gd name="T107" fmla="*/ 138 h 297"/>
                <a:gd name="T108" fmla="*/ 399 w 399"/>
                <a:gd name="T109" fmla="*/ 174 h 297"/>
                <a:gd name="T110" fmla="*/ 370 w 399"/>
                <a:gd name="T111" fmla="*/ 215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99" h="297">
                  <a:moveTo>
                    <a:pt x="332" y="238"/>
                  </a:moveTo>
                  <a:lnTo>
                    <a:pt x="324" y="250"/>
                  </a:lnTo>
                  <a:lnTo>
                    <a:pt x="321" y="263"/>
                  </a:lnTo>
                  <a:lnTo>
                    <a:pt x="319" y="278"/>
                  </a:lnTo>
                  <a:lnTo>
                    <a:pt x="316" y="291"/>
                  </a:lnTo>
                  <a:lnTo>
                    <a:pt x="309" y="294"/>
                  </a:lnTo>
                  <a:lnTo>
                    <a:pt x="302" y="295"/>
                  </a:lnTo>
                  <a:lnTo>
                    <a:pt x="294" y="296"/>
                  </a:lnTo>
                  <a:lnTo>
                    <a:pt x="286" y="297"/>
                  </a:lnTo>
                  <a:lnTo>
                    <a:pt x="278" y="297"/>
                  </a:lnTo>
                  <a:lnTo>
                    <a:pt x="271" y="297"/>
                  </a:lnTo>
                  <a:lnTo>
                    <a:pt x="263" y="297"/>
                  </a:lnTo>
                  <a:lnTo>
                    <a:pt x="255" y="296"/>
                  </a:lnTo>
                  <a:lnTo>
                    <a:pt x="266" y="289"/>
                  </a:lnTo>
                  <a:lnTo>
                    <a:pt x="276" y="279"/>
                  </a:lnTo>
                  <a:lnTo>
                    <a:pt x="280" y="267"/>
                  </a:lnTo>
                  <a:lnTo>
                    <a:pt x="281" y="252"/>
                  </a:lnTo>
                  <a:lnTo>
                    <a:pt x="281" y="249"/>
                  </a:lnTo>
                  <a:lnTo>
                    <a:pt x="280" y="247"/>
                  </a:lnTo>
                  <a:lnTo>
                    <a:pt x="278" y="245"/>
                  </a:lnTo>
                  <a:lnTo>
                    <a:pt x="275" y="244"/>
                  </a:lnTo>
                  <a:lnTo>
                    <a:pt x="271" y="244"/>
                  </a:lnTo>
                  <a:lnTo>
                    <a:pt x="269" y="245"/>
                  </a:lnTo>
                  <a:lnTo>
                    <a:pt x="268" y="248"/>
                  </a:lnTo>
                  <a:lnTo>
                    <a:pt x="266" y="251"/>
                  </a:lnTo>
                  <a:lnTo>
                    <a:pt x="266" y="259"/>
                  </a:lnTo>
                  <a:lnTo>
                    <a:pt x="265" y="265"/>
                  </a:lnTo>
                  <a:lnTo>
                    <a:pt x="262" y="271"/>
                  </a:lnTo>
                  <a:lnTo>
                    <a:pt x="256" y="276"/>
                  </a:lnTo>
                  <a:lnTo>
                    <a:pt x="250" y="280"/>
                  </a:lnTo>
                  <a:lnTo>
                    <a:pt x="245" y="283"/>
                  </a:lnTo>
                  <a:lnTo>
                    <a:pt x="238" y="287"/>
                  </a:lnTo>
                  <a:lnTo>
                    <a:pt x="232" y="289"/>
                  </a:lnTo>
                  <a:lnTo>
                    <a:pt x="231" y="289"/>
                  </a:lnTo>
                  <a:lnTo>
                    <a:pt x="231" y="289"/>
                  </a:lnTo>
                  <a:lnTo>
                    <a:pt x="231" y="289"/>
                  </a:lnTo>
                  <a:lnTo>
                    <a:pt x="230" y="290"/>
                  </a:lnTo>
                  <a:lnTo>
                    <a:pt x="220" y="286"/>
                  </a:lnTo>
                  <a:lnTo>
                    <a:pt x="211" y="279"/>
                  </a:lnTo>
                  <a:lnTo>
                    <a:pt x="204" y="271"/>
                  </a:lnTo>
                  <a:lnTo>
                    <a:pt x="198" y="262"/>
                  </a:lnTo>
                  <a:lnTo>
                    <a:pt x="192" y="243"/>
                  </a:lnTo>
                  <a:lnTo>
                    <a:pt x="186" y="225"/>
                  </a:lnTo>
                  <a:lnTo>
                    <a:pt x="181" y="206"/>
                  </a:lnTo>
                  <a:lnTo>
                    <a:pt x="175" y="188"/>
                  </a:lnTo>
                  <a:lnTo>
                    <a:pt x="180" y="188"/>
                  </a:lnTo>
                  <a:lnTo>
                    <a:pt x="186" y="189"/>
                  </a:lnTo>
                  <a:lnTo>
                    <a:pt x="190" y="188"/>
                  </a:lnTo>
                  <a:lnTo>
                    <a:pt x="195" y="188"/>
                  </a:lnTo>
                  <a:lnTo>
                    <a:pt x="200" y="185"/>
                  </a:lnTo>
                  <a:lnTo>
                    <a:pt x="204" y="183"/>
                  </a:lnTo>
                  <a:lnTo>
                    <a:pt x="208" y="180"/>
                  </a:lnTo>
                  <a:lnTo>
                    <a:pt x="210" y="175"/>
                  </a:lnTo>
                  <a:lnTo>
                    <a:pt x="210" y="173"/>
                  </a:lnTo>
                  <a:lnTo>
                    <a:pt x="210" y="169"/>
                  </a:lnTo>
                  <a:lnTo>
                    <a:pt x="209" y="167"/>
                  </a:lnTo>
                  <a:lnTo>
                    <a:pt x="207" y="165"/>
                  </a:lnTo>
                  <a:lnTo>
                    <a:pt x="203" y="164"/>
                  </a:lnTo>
                  <a:lnTo>
                    <a:pt x="201" y="164"/>
                  </a:lnTo>
                  <a:lnTo>
                    <a:pt x="197" y="166"/>
                  </a:lnTo>
                  <a:lnTo>
                    <a:pt x="195" y="168"/>
                  </a:lnTo>
                  <a:lnTo>
                    <a:pt x="190" y="172"/>
                  </a:lnTo>
                  <a:lnTo>
                    <a:pt x="185" y="173"/>
                  </a:lnTo>
                  <a:lnTo>
                    <a:pt x="177" y="172"/>
                  </a:lnTo>
                  <a:lnTo>
                    <a:pt x="170" y="172"/>
                  </a:lnTo>
                  <a:lnTo>
                    <a:pt x="168" y="172"/>
                  </a:lnTo>
                  <a:lnTo>
                    <a:pt x="168" y="172"/>
                  </a:lnTo>
                  <a:lnTo>
                    <a:pt x="167" y="173"/>
                  </a:lnTo>
                  <a:lnTo>
                    <a:pt x="166" y="173"/>
                  </a:lnTo>
                  <a:lnTo>
                    <a:pt x="162" y="166"/>
                  </a:lnTo>
                  <a:lnTo>
                    <a:pt x="156" y="160"/>
                  </a:lnTo>
                  <a:lnTo>
                    <a:pt x="149" y="155"/>
                  </a:lnTo>
                  <a:lnTo>
                    <a:pt x="141" y="152"/>
                  </a:lnTo>
                  <a:lnTo>
                    <a:pt x="134" y="150"/>
                  </a:lnTo>
                  <a:lnTo>
                    <a:pt x="127" y="149"/>
                  </a:lnTo>
                  <a:lnTo>
                    <a:pt x="119" y="149"/>
                  </a:lnTo>
                  <a:lnTo>
                    <a:pt x="112" y="149"/>
                  </a:lnTo>
                  <a:lnTo>
                    <a:pt x="104" y="149"/>
                  </a:lnTo>
                  <a:lnTo>
                    <a:pt x="96" y="150"/>
                  </a:lnTo>
                  <a:lnTo>
                    <a:pt x="89" y="151"/>
                  </a:lnTo>
                  <a:lnTo>
                    <a:pt x="81" y="151"/>
                  </a:lnTo>
                  <a:lnTo>
                    <a:pt x="68" y="151"/>
                  </a:lnTo>
                  <a:lnTo>
                    <a:pt x="57" y="149"/>
                  </a:lnTo>
                  <a:lnTo>
                    <a:pt x="45" y="145"/>
                  </a:lnTo>
                  <a:lnTo>
                    <a:pt x="35" y="139"/>
                  </a:lnTo>
                  <a:lnTo>
                    <a:pt x="24" y="132"/>
                  </a:lnTo>
                  <a:lnTo>
                    <a:pt x="16" y="124"/>
                  </a:lnTo>
                  <a:lnTo>
                    <a:pt x="9" y="114"/>
                  </a:lnTo>
                  <a:lnTo>
                    <a:pt x="4" y="102"/>
                  </a:lnTo>
                  <a:lnTo>
                    <a:pt x="0" y="85"/>
                  </a:lnTo>
                  <a:lnTo>
                    <a:pt x="2" y="68"/>
                  </a:lnTo>
                  <a:lnTo>
                    <a:pt x="12" y="54"/>
                  </a:lnTo>
                  <a:lnTo>
                    <a:pt x="29" y="47"/>
                  </a:lnTo>
                  <a:lnTo>
                    <a:pt x="29" y="47"/>
                  </a:lnTo>
                  <a:lnTo>
                    <a:pt x="29" y="47"/>
                  </a:lnTo>
                  <a:lnTo>
                    <a:pt x="29" y="47"/>
                  </a:lnTo>
                  <a:lnTo>
                    <a:pt x="29" y="47"/>
                  </a:lnTo>
                  <a:lnTo>
                    <a:pt x="35" y="47"/>
                  </a:lnTo>
                  <a:lnTo>
                    <a:pt x="39" y="48"/>
                  </a:lnTo>
                  <a:lnTo>
                    <a:pt x="44" y="51"/>
                  </a:lnTo>
                  <a:lnTo>
                    <a:pt x="49" y="54"/>
                  </a:lnTo>
                  <a:lnTo>
                    <a:pt x="51" y="56"/>
                  </a:lnTo>
                  <a:lnTo>
                    <a:pt x="54" y="60"/>
                  </a:lnTo>
                  <a:lnTo>
                    <a:pt x="56" y="64"/>
                  </a:lnTo>
                  <a:lnTo>
                    <a:pt x="57" y="69"/>
                  </a:lnTo>
                  <a:lnTo>
                    <a:pt x="58" y="72"/>
                  </a:lnTo>
                  <a:lnTo>
                    <a:pt x="59" y="75"/>
                  </a:lnTo>
                  <a:lnTo>
                    <a:pt x="61" y="76"/>
                  </a:lnTo>
                  <a:lnTo>
                    <a:pt x="65" y="76"/>
                  </a:lnTo>
                  <a:lnTo>
                    <a:pt x="68" y="75"/>
                  </a:lnTo>
                  <a:lnTo>
                    <a:pt x="70" y="74"/>
                  </a:lnTo>
                  <a:lnTo>
                    <a:pt x="72" y="71"/>
                  </a:lnTo>
                  <a:lnTo>
                    <a:pt x="73" y="68"/>
                  </a:lnTo>
                  <a:lnTo>
                    <a:pt x="70" y="57"/>
                  </a:lnTo>
                  <a:lnTo>
                    <a:pt x="65" y="48"/>
                  </a:lnTo>
                  <a:lnTo>
                    <a:pt x="57" y="41"/>
                  </a:lnTo>
                  <a:lnTo>
                    <a:pt x="47" y="36"/>
                  </a:lnTo>
                  <a:lnTo>
                    <a:pt x="52" y="31"/>
                  </a:lnTo>
                  <a:lnTo>
                    <a:pt x="57" y="26"/>
                  </a:lnTo>
                  <a:lnTo>
                    <a:pt x="61" y="23"/>
                  </a:lnTo>
                  <a:lnTo>
                    <a:pt x="66" y="21"/>
                  </a:lnTo>
                  <a:lnTo>
                    <a:pt x="70" y="19"/>
                  </a:lnTo>
                  <a:lnTo>
                    <a:pt x="75" y="19"/>
                  </a:lnTo>
                  <a:lnTo>
                    <a:pt x="80" y="19"/>
                  </a:lnTo>
                  <a:lnTo>
                    <a:pt x="84" y="19"/>
                  </a:lnTo>
                  <a:lnTo>
                    <a:pt x="88" y="21"/>
                  </a:lnTo>
                  <a:lnTo>
                    <a:pt x="92" y="23"/>
                  </a:lnTo>
                  <a:lnTo>
                    <a:pt x="97" y="24"/>
                  </a:lnTo>
                  <a:lnTo>
                    <a:pt x="100" y="26"/>
                  </a:lnTo>
                  <a:lnTo>
                    <a:pt x="106" y="30"/>
                  </a:lnTo>
                  <a:lnTo>
                    <a:pt x="111" y="34"/>
                  </a:lnTo>
                  <a:lnTo>
                    <a:pt x="114" y="41"/>
                  </a:lnTo>
                  <a:lnTo>
                    <a:pt x="117" y="47"/>
                  </a:lnTo>
                  <a:lnTo>
                    <a:pt x="119" y="49"/>
                  </a:lnTo>
                  <a:lnTo>
                    <a:pt x="121" y="52"/>
                  </a:lnTo>
                  <a:lnTo>
                    <a:pt x="125" y="52"/>
                  </a:lnTo>
                  <a:lnTo>
                    <a:pt x="127" y="52"/>
                  </a:lnTo>
                  <a:lnTo>
                    <a:pt x="130" y="51"/>
                  </a:lnTo>
                  <a:lnTo>
                    <a:pt x="132" y="48"/>
                  </a:lnTo>
                  <a:lnTo>
                    <a:pt x="133" y="45"/>
                  </a:lnTo>
                  <a:lnTo>
                    <a:pt x="132" y="41"/>
                  </a:lnTo>
                  <a:lnTo>
                    <a:pt x="129" y="34"/>
                  </a:lnTo>
                  <a:lnTo>
                    <a:pt x="126" y="28"/>
                  </a:lnTo>
                  <a:lnTo>
                    <a:pt x="121" y="22"/>
                  </a:lnTo>
                  <a:lnTo>
                    <a:pt x="115" y="16"/>
                  </a:lnTo>
                  <a:lnTo>
                    <a:pt x="119" y="11"/>
                  </a:lnTo>
                  <a:lnTo>
                    <a:pt x="122" y="9"/>
                  </a:lnTo>
                  <a:lnTo>
                    <a:pt x="127" y="7"/>
                  </a:lnTo>
                  <a:lnTo>
                    <a:pt x="132" y="4"/>
                  </a:lnTo>
                  <a:lnTo>
                    <a:pt x="137" y="4"/>
                  </a:lnTo>
                  <a:lnTo>
                    <a:pt x="142" y="4"/>
                  </a:lnTo>
                  <a:lnTo>
                    <a:pt x="148" y="6"/>
                  </a:lnTo>
                  <a:lnTo>
                    <a:pt x="152" y="7"/>
                  </a:lnTo>
                  <a:lnTo>
                    <a:pt x="153" y="7"/>
                  </a:lnTo>
                  <a:lnTo>
                    <a:pt x="156" y="7"/>
                  </a:lnTo>
                  <a:lnTo>
                    <a:pt x="157" y="7"/>
                  </a:lnTo>
                  <a:lnTo>
                    <a:pt x="158" y="6"/>
                  </a:lnTo>
                  <a:lnTo>
                    <a:pt x="165" y="8"/>
                  </a:lnTo>
                  <a:lnTo>
                    <a:pt x="172" y="13"/>
                  </a:lnTo>
                  <a:lnTo>
                    <a:pt x="178" y="16"/>
                  </a:lnTo>
                  <a:lnTo>
                    <a:pt x="185" y="19"/>
                  </a:lnTo>
                  <a:lnTo>
                    <a:pt x="194" y="22"/>
                  </a:lnTo>
                  <a:lnTo>
                    <a:pt x="195" y="22"/>
                  </a:lnTo>
                  <a:lnTo>
                    <a:pt x="196" y="22"/>
                  </a:lnTo>
                  <a:lnTo>
                    <a:pt x="197" y="22"/>
                  </a:lnTo>
                  <a:lnTo>
                    <a:pt x="198" y="21"/>
                  </a:lnTo>
                  <a:lnTo>
                    <a:pt x="205" y="16"/>
                  </a:lnTo>
                  <a:lnTo>
                    <a:pt x="211" y="13"/>
                  </a:lnTo>
                  <a:lnTo>
                    <a:pt x="218" y="9"/>
                  </a:lnTo>
                  <a:lnTo>
                    <a:pt x="224" y="6"/>
                  </a:lnTo>
                  <a:lnTo>
                    <a:pt x="231" y="3"/>
                  </a:lnTo>
                  <a:lnTo>
                    <a:pt x="236" y="2"/>
                  </a:lnTo>
                  <a:lnTo>
                    <a:pt x="243" y="0"/>
                  </a:lnTo>
                  <a:lnTo>
                    <a:pt x="250" y="0"/>
                  </a:lnTo>
                  <a:lnTo>
                    <a:pt x="257" y="0"/>
                  </a:lnTo>
                  <a:lnTo>
                    <a:pt x="268" y="1"/>
                  </a:lnTo>
                  <a:lnTo>
                    <a:pt x="279" y="4"/>
                  </a:lnTo>
                  <a:lnTo>
                    <a:pt x="290" y="8"/>
                  </a:lnTo>
                  <a:lnTo>
                    <a:pt x="300" y="13"/>
                  </a:lnTo>
                  <a:lnTo>
                    <a:pt x="309" y="19"/>
                  </a:lnTo>
                  <a:lnTo>
                    <a:pt x="316" y="28"/>
                  </a:lnTo>
                  <a:lnTo>
                    <a:pt x="323" y="37"/>
                  </a:lnTo>
                  <a:lnTo>
                    <a:pt x="326" y="47"/>
                  </a:lnTo>
                  <a:lnTo>
                    <a:pt x="328" y="56"/>
                  </a:lnTo>
                  <a:lnTo>
                    <a:pt x="329" y="67"/>
                  </a:lnTo>
                  <a:lnTo>
                    <a:pt x="330" y="76"/>
                  </a:lnTo>
                  <a:lnTo>
                    <a:pt x="332" y="85"/>
                  </a:lnTo>
                  <a:lnTo>
                    <a:pt x="331" y="86"/>
                  </a:lnTo>
                  <a:lnTo>
                    <a:pt x="331" y="89"/>
                  </a:lnTo>
                  <a:lnTo>
                    <a:pt x="331" y="90"/>
                  </a:lnTo>
                  <a:lnTo>
                    <a:pt x="331" y="92"/>
                  </a:lnTo>
                  <a:lnTo>
                    <a:pt x="332" y="106"/>
                  </a:lnTo>
                  <a:lnTo>
                    <a:pt x="329" y="120"/>
                  </a:lnTo>
                  <a:lnTo>
                    <a:pt x="322" y="131"/>
                  </a:lnTo>
                  <a:lnTo>
                    <a:pt x="309" y="135"/>
                  </a:lnTo>
                  <a:lnTo>
                    <a:pt x="306" y="136"/>
                  </a:lnTo>
                  <a:lnTo>
                    <a:pt x="303" y="137"/>
                  </a:lnTo>
                  <a:lnTo>
                    <a:pt x="302" y="139"/>
                  </a:lnTo>
                  <a:lnTo>
                    <a:pt x="301" y="143"/>
                  </a:lnTo>
                  <a:lnTo>
                    <a:pt x="302" y="146"/>
                  </a:lnTo>
                  <a:lnTo>
                    <a:pt x="303" y="149"/>
                  </a:lnTo>
                  <a:lnTo>
                    <a:pt x="306" y="150"/>
                  </a:lnTo>
                  <a:lnTo>
                    <a:pt x="309" y="151"/>
                  </a:lnTo>
                  <a:lnTo>
                    <a:pt x="316" y="151"/>
                  </a:lnTo>
                  <a:lnTo>
                    <a:pt x="322" y="150"/>
                  </a:lnTo>
                  <a:lnTo>
                    <a:pt x="328" y="146"/>
                  </a:lnTo>
                  <a:lnTo>
                    <a:pt x="333" y="143"/>
                  </a:lnTo>
                  <a:lnTo>
                    <a:pt x="339" y="136"/>
                  </a:lnTo>
                  <a:lnTo>
                    <a:pt x="344" y="128"/>
                  </a:lnTo>
                  <a:lnTo>
                    <a:pt x="347" y="119"/>
                  </a:lnTo>
                  <a:lnTo>
                    <a:pt x="348" y="109"/>
                  </a:lnTo>
                  <a:lnTo>
                    <a:pt x="354" y="115"/>
                  </a:lnTo>
                  <a:lnTo>
                    <a:pt x="361" y="122"/>
                  </a:lnTo>
                  <a:lnTo>
                    <a:pt x="367" y="127"/>
                  </a:lnTo>
                  <a:lnTo>
                    <a:pt x="374" y="132"/>
                  </a:lnTo>
                  <a:lnTo>
                    <a:pt x="379" y="138"/>
                  </a:lnTo>
                  <a:lnTo>
                    <a:pt x="385" y="145"/>
                  </a:lnTo>
                  <a:lnTo>
                    <a:pt x="390" y="152"/>
                  </a:lnTo>
                  <a:lnTo>
                    <a:pt x="394" y="159"/>
                  </a:lnTo>
                  <a:lnTo>
                    <a:pt x="399" y="174"/>
                  </a:lnTo>
                  <a:lnTo>
                    <a:pt x="398" y="187"/>
                  </a:lnTo>
                  <a:lnTo>
                    <a:pt x="392" y="198"/>
                  </a:lnTo>
                  <a:lnTo>
                    <a:pt x="383" y="207"/>
                  </a:lnTo>
                  <a:lnTo>
                    <a:pt x="370" y="215"/>
                  </a:lnTo>
                  <a:lnTo>
                    <a:pt x="356" y="223"/>
                  </a:lnTo>
                  <a:lnTo>
                    <a:pt x="344" y="230"/>
                  </a:lnTo>
                  <a:lnTo>
                    <a:pt x="332" y="23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38" name="Freeform 67"/>
            <p:cNvSpPr>
              <a:spLocks/>
            </p:cNvSpPr>
            <p:nvPr/>
          </p:nvSpPr>
          <p:spPr bwMode="auto">
            <a:xfrm>
              <a:off x="5280026" y="4586288"/>
              <a:ext cx="257175" cy="155575"/>
            </a:xfrm>
            <a:custGeom>
              <a:avLst/>
              <a:gdLst>
                <a:gd name="T0" fmla="*/ 310 w 324"/>
                <a:gd name="T1" fmla="*/ 159 h 196"/>
                <a:gd name="T2" fmla="*/ 285 w 324"/>
                <a:gd name="T3" fmla="*/ 144 h 196"/>
                <a:gd name="T4" fmla="*/ 261 w 324"/>
                <a:gd name="T5" fmla="*/ 145 h 196"/>
                <a:gd name="T6" fmla="*/ 242 w 324"/>
                <a:gd name="T7" fmla="*/ 136 h 196"/>
                <a:gd name="T8" fmla="*/ 242 w 324"/>
                <a:gd name="T9" fmla="*/ 102 h 196"/>
                <a:gd name="T10" fmla="*/ 231 w 324"/>
                <a:gd name="T11" fmla="*/ 69 h 196"/>
                <a:gd name="T12" fmla="*/ 206 w 324"/>
                <a:gd name="T13" fmla="*/ 57 h 196"/>
                <a:gd name="T14" fmla="*/ 179 w 324"/>
                <a:gd name="T15" fmla="*/ 61 h 196"/>
                <a:gd name="T16" fmla="*/ 160 w 324"/>
                <a:gd name="T17" fmla="*/ 66 h 196"/>
                <a:gd name="T18" fmla="*/ 148 w 324"/>
                <a:gd name="T19" fmla="*/ 62 h 196"/>
                <a:gd name="T20" fmla="*/ 135 w 324"/>
                <a:gd name="T21" fmla="*/ 55 h 196"/>
                <a:gd name="T22" fmla="*/ 150 w 324"/>
                <a:gd name="T23" fmla="*/ 49 h 196"/>
                <a:gd name="T24" fmla="*/ 162 w 324"/>
                <a:gd name="T25" fmla="*/ 27 h 196"/>
                <a:gd name="T26" fmla="*/ 160 w 324"/>
                <a:gd name="T27" fmla="*/ 4 h 196"/>
                <a:gd name="T28" fmla="*/ 153 w 324"/>
                <a:gd name="T29" fmla="*/ 0 h 196"/>
                <a:gd name="T30" fmla="*/ 147 w 324"/>
                <a:gd name="T31" fmla="*/ 6 h 196"/>
                <a:gd name="T32" fmla="*/ 147 w 324"/>
                <a:gd name="T33" fmla="*/ 23 h 196"/>
                <a:gd name="T34" fmla="*/ 137 w 324"/>
                <a:gd name="T35" fmla="*/ 38 h 196"/>
                <a:gd name="T36" fmla="*/ 122 w 324"/>
                <a:gd name="T37" fmla="*/ 42 h 196"/>
                <a:gd name="T38" fmla="*/ 121 w 324"/>
                <a:gd name="T39" fmla="*/ 42 h 196"/>
                <a:gd name="T40" fmla="*/ 118 w 324"/>
                <a:gd name="T41" fmla="*/ 41 h 196"/>
                <a:gd name="T42" fmla="*/ 106 w 324"/>
                <a:gd name="T43" fmla="*/ 31 h 196"/>
                <a:gd name="T44" fmla="*/ 104 w 324"/>
                <a:gd name="T45" fmla="*/ 30 h 196"/>
                <a:gd name="T46" fmla="*/ 83 w 324"/>
                <a:gd name="T47" fmla="*/ 30 h 196"/>
                <a:gd name="T48" fmla="*/ 61 w 324"/>
                <a:gd name="T49" fmla="*/ 45 h 196"/>
                <a:gd name="T50" fmla="*/ 53 w 324"/>
                <a:gd name="T51" fmla="*/ 71 h 196"/>
                <a:gd name="T52" fmla="*/ 46 w 324"/>
                <a:gd name="T53" fmla="*/ 91 h 196"/>
                <a:gd name="T54" fmla="*/ 27 w 324"/>
                <a:gd name="T55" fmla="*/ 99 h 196"/>
                <a:gd name="T56" fmla="*/ 6 w 324"/>
                <a:gd name="T57" fmla="*/ 97 h 196"/>
                <a:gd name="T58" fmla="*/ 1 w 324"/>
                <a:gd name="T59" fmla="*/ 100 h 196"/>
                <a:gd name="T60" fmla="*/ 4 w 324"/>
                <a:gd name="T61" fmla="*/ 108 h 196"/>
                <a:gd name="T62" fmla="*/ 16 w 324"/>
                <a:gd name="T63" fmla="*/ 110 h 196"/>
                <a:gd name="T64" fmla="*/ 31 w 324"/>
                <a:gd name="T65" fmla="*/ 112 h 196"/>
                <a:gd name="T66" fmla="*/ 45 w 324"/>
                <a:gd name="T67" fmla="*/ 109 h 196"/>
                <a:gd name="T68" fmla="*/ 66 w 324"/>
                <a:gd name="T69" fmla="*/ 85 h 196"/>
                <a:gd name="T70" fmla="*/ 76 w 324"/>
                <a:gd name="T71" fmla="*/ 52 h 196"/>
                <a:gd name="T72" fmla="*/ 98 w 324"/>
                <a:gd name="T73" fmla="*/ 45 h 196"/>
                <a:gd name="T74" fmla="*/ 107 w 324"/>
                <a:gd name="T75" fmla="*/ 53 h 196"/>
                <a:gd name="T76" fmla="*/ 132 w 324"/>
                <a:gd name="T77" fmla="*/ 72 h 196"/>
                <a:gd name="T78" fmla="*/ 159 w 324"/>
                <a:gd name="T79" fmla="*/ 82 h 196"/>
                <a:gd name="T80" fmla="*/ 180 w 324"/>
                <a:gd name="T81" fmla="*/ 78 h 196"/>
                <a:gd name="T82" fmla="*/ 195 w 324"/>
                <a:gd name="T83" fmla="*/ 74 h 196"/>
                <a:gd name="T84" fmla="*/ 210 w 324"/>
                <a:gd name="T85" fmla="*/ 75 h 196"/>
                <a:gd name="T86" fmla="*/ 226 w 324"/>
                <a:gd name="T87" fmla="*/ 119 h 196"/>
                <a:gd name="T88" fmla="*/ 235 w 324"/>
                <a:gd name="T89" fmla="*/ 153 h 196"/>
                <a:gd name="T90" fmla="*/ 263 w 324"/>
                <a:gd name="T91" fmla="*/ 161 h 196"/>
                <a:gd name="T92" fmla="*/ 294 w 324"/>
                <a:gd name="T93" fmla="*/ 162 h 196"/>
                <a:gd name="T94" fmla="*/ 301 w 324"/>
                <a:gd name="T95" fmla="*/ 180 h 196"/>
                <a:gd name="T96" fmla="*/ 307 w 324"/>
                <a:gd name="T97" fmla="*/ 190 h 196"/>
                <a:gd name="T98" fmla="*/ 314 w 324"/>
                <a:gd name="T99" fmla="*/ 196 h 196"/>
                <a:gd name="T100" fmla="*/ 323 w 324"/>
                <a:gd name="T101" fmla="*/ 192 h 196"/>
                <a:gd name="T102" fmla="*/ 323 w 324"/>
                <a:gd name="T103" fmla="*/ 183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24" h="196">
                  <a:moveTo>
                    <a:pt x="321" y="181"/>
                  </a:moveTo>
                  <a:lnTo>
                    <a:pt x="316" y="169"/>
                  </a:lnTo>
                  <a:lnTo>
                    <a:pt x="310" y="159"/>
                  </a:lnTo>
                  <a:lnTo>
                    <a:pt x="303" y="150"/>
                  </a:lnTo>
                  <a:lnTo>
                    <a:pt x="293" y="145"/>
                  </a:lnTo>
                  <a:lnTo>
                    <a:pt x="285" y="144"/>
                  </a:lnTo>
                  <a:lnTo>
                    <a:pt x="277" y="145"/>
                  </a:lnTo>
                  <a:lnTo>
                    <a:pt x="269" y="145"/>
                  </a:lnTo>
                  <a:lnTo>
                    <a:pt x="261" y="145"/>
                  </a:lnTo>
                  <a:lnTo>
                    <a:pt x="253" y="144"/>
                  </a:lnTo>
                  <a:lnTo>
                    <a:pt x="247" y="142"/>
                  </a:lnTo>
                  <a:lnTo>
                    <a:pt x="242" y="136"/>
                  </a:lnTo>
                  <a:lnTo>
                    <a:pt x="241" y="128"/>
                  </a:lnTo>
                  <a:lnTo>
                    <a:pt x="241" y="115"/>
                  </a:lnTo>
                  <a:lnTo>
                    <a:pt x="242" y="102"/>
                  </a:lnTo>
                  <a:lnTo>
                    <a:pt x="241" y="90"/>
                  </a:lnTo>
                  <a:lnTo>
                    <a:pt x="236" y="77"/>
                  </a:lnTo>
                  <a:lnTo>
                    <a:pt x="231" y="69"/>
                  </a:lnTo>
                  <a:lnTo>
                    <a:pt x="224" y="63"/>
                  </a:lnTo>
                  <a:lnTo>
                    <a:pt x="216" y="60"/>
                  </a:lnTo>
                  <a:lnTo>
                    <a:pt x="206" y="57"/>
                  </a:lnTo>
                  <a:lnTo>
                    <a:pt x="197" y="57"/>
                  </a:lnTo>
                  <a:lnTo>
                    <a:pt x="188" y="59"/>
                  </a:lnTo>
                  <a:lnTo>
                    <a:pt x="179" y="61"/>
                  </a:lnTo>
                  <a:lnTo>
                    <a:pt x="170" y="63"/>
                  </a:lnTo>
                  <a:lnTo>
                    <a:pt x="165" y="64"/>
                  </a:lnTo>
                  <a:lnTo>
                    <a:pt x="160" y="66"/>
                  </a:lnTo>
                  <a:lnTo>
                    <a:pt x="156" y="64"/>
                  </a:lnTo>
                  <a:lnTo>
                    <a:pt x="151" y="64"/>
                  </a:lnTo>
                  <a:lnTo>
                    <a:pt x="148" y="62"/>
                  </a:lnTo>
                  <a:lnTo>
                    <a:pt x="143" y="61"/>
                  </a:lnTo>
                  <a:lnTo>
                    <a:pt x="138" y="57"/>
                  </a:lnTo>
                  <a:lnTo>
                    <a:pt x="135" y="55"/>
                  </a:lnTo>
                  <a:lnTo>
                    <a:pt x="140" y="54"/>
                  </a:lnTo>
                  <a:lnTo>
                    <a:pt x="145" y="52"/>
                  </a:lnTo>
                  <a:lnTo>
                    <a:pt x="150" y="49"/>
                  </a:lnTo>
                  <a:lnTo>
                    <a:pt x="155" y="45"/>
                  </a:lnTo>
                  <a:lnTo>
                    <a:pt x="159" y="37"/>
                  </a:lnTo>
                  <a:lnTo>
                    <a:pt x="162" y="27"/>
                  </a:lnTo>
                  <a:lnTo>
                    <a:pt x="162" y="17"/>
                  </a:lnTo>
                  <a:lnTo>
                    <a:pt x="162" y="8"/>
                  </a:lnTo>
                  <a:lnTo>
                    <a:pt x="160" y="4"/>
                  </a:lnTo>
                  <a:lnTo>
                    <a:pt x="159" y="2"/>
                  </a:lnTo>
                  <a:lnTo>
                    <a:pt x="157" y="1"/>
                  </a:lnTo>
                  <a:lnTo>
                    <a:pt x="153" y="0"/>
                  </a:lnTo>
                  <a:lnTo>
                    <a:pt x="150" y="1"/>
                  </a:lnTo>
                  <a:lnTo>
                    <a:pt x="148" y="2"/>
                  </a:lnTo>
                  <a:lnTo>
                    <a:pt x="147" y="6"/>
                  </a:lnTo>
                  <a:lnTo>
                    <a:pt x="145" y="8"/>
                  </a:lnTo>
                  <a:lnTo>
                    <a:pt x="145" y="15"/>
                  </a:lnTo>
                  <a:lnTo>
                    <a:pt x="147" y="23"/>
                  </a:lnTo>
                  <a:lnTo>
                    <a:pt x="145" y="30"/>
                  </a:lnTo>
                  <a:lnTo>
                    <a:pt x="141" y="36"/>
                  </a:lnTo>
                  <a:lnTo>
                    <a:pt x="137" y="38"/>
                  </a:lnTo>
                  <a:lnTo>
                    <a:pt x="133" y="40"/>
                  </a:lnTo>
                  <a:lnTo>
                    <a:pt x="127" y="41"/>
                  </a:lnTo>
                  <a:lnTo>
                    <a:pt x="122" y="42"/>
                  </a:lnTo>
                  <a:lnTo>
                    <a:pt x="121" y="42"/>
                  </a:lnTo>
                  <a:lnTo>
                    <a:pt x="121" y="42"/>
                  </a:lnTo>
                  <a:lnTo>
                    <a:pt x="121" y="42"/>
                  </a:lnTo>
                  <a:lnTo>
                    <a:pt x="120" y="44"/>
                  </a:lnTo>
                  <a:lnTo>
                    <a:pt x="119" y="42"/>
                  </a:lnTo>
                  <a:lnTo>
                    <a:pt x="118" y="41"/>
                  </a:lnTo>
                  <a:lnTo>
                    <a:pt x="117" y="40"/>
                  </a:lnTo>
                  <a:lnTo>
                    <a:pt x="115" y="39"/>
                  </a:lnTo>
                  <a:lnTo>
                    <a:pt x="106" y="31"/>
                  </a:lnTo>
                  <a:lnTo>
                    <a:pt x="105" y="30"/>
                  </a:lnTo>
                  <a:lnTo>
                    <a:pt x="105" y="30"/>
                  </a:lnTo>
                  <a:lnTo>
                    <a:pt x="104" y="30"/>
                  </a:lnTo>
                  <a:lnTo>
                    <a:pt x="103" y="30"/>
                  </a:lnTo>
                  <a:lnTo>
                    <a:pt x="92" y="29"/>
                  </a:lnTo>
                  <a:lnTo>
                    <a:pt x="83" y="30"/>
                  </a:lnTo>
                  <a:lnTo>
                    <a:pt x="75" y="33"/>
                  </a:lnTo>
                  <a:lnTo>
                    <a:pt x="67" y="38"/>
                  </a:lnTo>
                  <a:lnTo>
                    <a:pt x="61" y="45"/>
                  </a:lnTo>
                  <a:lnTo>
                    <a:pt x="57" y="53"/>
                  </a:lnTo>
                  <a:lnTo>
                    <a:pt x="54" y="62"/>
                  </a:lnTo>
                  <a:lnTo>
                    <a:pt x="53" y="71"/>
                  </a:lnTo>
                  <a:lnTo>
                    <a:pt x="53" y="80"/>
                  </a:lnTo>
                  <a:lnTo>
                    <a:pt x="51" y="86"/>
                  </a:lnTo>
                  <a:lnTo>
                    <a:pt x="46" y="91"/>
                  </a:lnTo>
                  <a:lnTo>
                    <a:pt x="40" y="94"/>
                  </a:lnTo>
                  <a:lnTo>
                    <a:pt x="34" y="97"/>
                  </a:lnTo>
                  <a:lnTo>
                    <a:pt x="27" y="99"/>
                  </a:lnTo>
                  <a:lnTo>
                    <a:pt x="19" y="99"/>
                  </a:lnTo>
                  <a:lnTo>
                    <a:pt x="12" y="98"/>
                  </a:lnTo>
                  <a:lnTo>
                    <a:pt x="6" y="97"/>
                  </a:lnTo>
                  <a:lnTo>
                    <a:pt x="4" y="97"/>
                  </a:lnTo>
                  <a:lnTo>
                    <a:pt x="1" y="98"/>
                  </a:lnTo>
                  <a:lnTo>
                    <a:pt x="1" y="100"/>
                  </a:lnTo>
                  <a:lnTo>
                    <a:pt x="0" y="104"/>
                  </a:lnTo>
                  <a:lnTo>
                    <a:pt x="1" y="106"/>
                  </a:lnTo>
                  <a:lnTo>
                    <a:pt x="4" y="108"/>
                  </a:lnTo>
                  <a:lnTo>
                    <a:pt x="8" y="108"/>
                  </a:lnTo>
                  <a:lnTo>
                    <a:pt x="12" y="109"/>
                  </a:lnTo>
                  <a:lnTo>
                    <a:pt x="16" y="110"/>
                  </a:lnTo>
                  <a:lnTo>
                    <a:pt x="21" y="112"/>
                  </a:lnTo>
                  <a:lnTo>
                    <a:pt x="27" y="112"/>
                  </a:lnTo>
                  <a:lnTo>
                    <a:pt x="31" y="112"/>
                  </a:lnTo>
                  <a:lnTo>
                    <a:pt x="36" y="112"/>
                  </a:lnTo>
                  <a:lnTo>
                    <a:pt x="40" y="110"/>
                  </a:lnTo>
                  <a:lnTo>
                    <a:pt x="45" y="109"/>
                  </a:lnTo>
                  <a:lnTo>
                    <a:pt x="50" y="107"/>
                  </a:lnTo>
                  <a:lnTo>
                    <a:pt x="61" y="98"/>
                  </a:lnTo>
                  <a:lnTo>
                    <a:pt x="66" y="85"/>
                  </a:lnTo>
                  <a:lnTo>
                    <a:pt x="69" y="72"/>
                  </a:lnTo>
                  <a:lnTo>
                    <a:pt x="72" y="59"/>
                  </a:lnTo>
                  <a:lnTo>
                    <a:pt x="76" y="52"/>
                  </a:lnTo>
                  <a:lnTo>
                    <a:pt x="82" y="47"/>
                  </a:lnTo>
                  <a:lnTo>
                    <a:pt x="90" y="45"/>
                  </a:lnTo>
                  <a:lnTo>
                    <a:pt x="98" y="45"/>
                  </a:lnTo>
                  <a:lnTo>
                    <a:pt x="98" y="45"/>
                  </a:lnTo>
                  <a:lnTo>
                    <a:pt x="100" y="47"/>
                  </a:lnTo>
                  <a:lnTo>
                    <a:pt x="107" y="53"/>
                  </a:lnTo>
                  <a:lnTo>
                    <a:pt x="115" y="60"/>
                  </a:lnTo>
                  <a:lnTo>
                    <a:pt x="123" y="67"/>
                  </a:lnTo>
                  <a:lnTo>
                    <a:pt x="132" y="72"/>
                  </a:lnTo>
                  <a:lnTo>
                    <a:pt x="141" y="77"/>
                  </a:lnTo>
                  <a:lnTo>
                    <a:pt x="149" y="80"/>
                  </a:lnTo>
                  <a:lnTo>
                    <a:pt x="159" y="82"/>
                  </a:lnTo>
                  <a:lnTo>
                    <a:pt x="170" y="80"/>
                  </a:lnTo>
                  <a:lnTo>
                    <a:pt x="174" y="79"/>
                  </a:lnTo>
                  <a:lnTo>
                    <a:pt x="180" y="78"/>
                  </a:lnTo>
                  <a:lnTo>
                    <a:pt x="185" y="76"/>
                  </a:lnTo>
                  <a:lnTo>
                    <a:pt x="190" y="75"/>
                  </a:lnTo>
                  <a:lnTo>
                    <a:pt x="195" y="74"/>
                  </a:lnTo>
                  <a:lnTo>
                    <a:pt x="201" y="72"/>
                  </a:lnTo>
                  <a:lnTo>
                    <a:pt x="205" y="74"/>
                  </a:lnTo>
                  <a:lnTo>
                    <a:pt x="210" y="75"/>
                  </a:lnTo>
                  <a:lnTo>
                    <a:pt x="223" y="86"/>
                  </a:lnTo>
                  <a:lnTo>
                    <a:pt x="226" y="101"/>
                  </a:lnTo>
                  <a:lnTo>
                    <a:pt x="226" y="119"/>
                  </a:lnTo>
                  <a:lnTo>
                    <a:pt x="226" y="135"/>
                  </a:lnTo>
                  <a:lnTo>
                    <a:pt x="230" y="146"/>
                  </a:lnTo>
                  <a:lnTo>
                    <a:pt x="235" y="153"/>
                  </a:lnTo>
                  <a:lnTo>
                    <a:pt x="243" y="158"/>
                  </a:lnTo>
                  <a:lnTo>
                    <a:pt x="254" y="160"/>
                  </a:lnTo>
                  <a:lnTo>
                    <a:pt x="263" y="161"/>
                  </a:lnTo>
                  <a:lnTo>
                    <a:pt x="274" y="161"/>
                  </a:lnTo>
                  <a:lnTo>
                    <a:pt x="285" y="161"/>
                  </a:lnTo>
                  <a:lnTo>
                    <a:pt x="294" y="162"/>
                  </a:lnTo>
                  <a:lnTo>
                    <a:pt x="296" y="168"/>
                  </a:lnTo>
                  <a:lnTo>
                    <a:pt x="299" y="174"/>
                  </a:lnTo>
                  <a:lnTo>
                    <a:pt x="301" y="180"/>
                  </a:lnTo>
                  <a:lnTo>
                    <a:pt x="303" y="185"/>
                  </a:lnTo>
                  <a:lnTo>
                    <a:pt x="304" y="188"/>
                  </a:lnTo>
                  <a:lnTo>
                    <a:pt x="307" y="190"/>
                  </a:lnTo>
                  <a:lnTo>
                    <a:pt x="309" y="191"/>
                  </a:lnTo>
                  <a:lnTo>
                    <a:pt x="311" y="193"/>
                  </a:lnTo>
                  <a:lnTo>
                    <a:pt x="314" y="196"/>
                  </a:lnTo>
                  <a:lnTo>
                    <a:pt x="317" y="196"/>
                  </a:lnTo>
                  <a:lnTo>
                    <a:pt x="321" y="195"/>
                  </a:lnTo>
                  <a:lnTo>
                    <a:pt x="323" y="192"/>
                  </a:lnTo>
                  <a:lnTo>
                    <a:pt x="324" y="189"/>
                  </a:lnTo>
                  <a:lnTo>
                    <a:pt x="324" y="185"/>
                  </a:lnTo>
                  <a:lnTo>
                    <a:pt x="323" y="183"/>
                  </a:lnTo>
                  <a:lnTo>
                    <a:pt x="321" y="18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39" name="Freeform 68"/>
            <p:cNvSpPr>
              <a:spLocks/>
            </p:cNvSpPr>
            <p:nvPr/>
          </p:nvSpPr>
          <p:spPr bwMode="auto">
            <a:xfrm>
              <a:off x="5441951" y="4581525"/>
              <a:ext cx="36513" cy="65088"/>
            </a:xfrm>
            <a:custGeom>
              <a:avLst/>
              <a:gdLst>
                <a:gd name="T0" fmla="*/ 11 w 45"/>
                <a:gd name="T1" fmla="*/ 82 h 82"/>
                <a:gd name="T2" fmla="*/ 21 w 45"/>
                <a:gd name="T3" fmla="*/ 78 h 82"/>
                <a:gd name="T4" fmla="*/ 29 w 45"/>
                <a:gd name="T5" fmla="*/ 73 h 82"/>
                <a:gd name="T6" fmla="*/ 36 w 45"/>
                <a:gd name="T7" fmla="*/ 66 h 82"/>
                <a:gd name="T8" fmla="*/ 42 w 45"/>
                <a:gd name="T9" fmla="*/ 58 h 82"/>
                <a:gd name="T10" fmla="*/ 45 w 45"/>
                <a:gd name="T11" fmla="*/ 44 h 82"/>
                <a:gd name="T12" fmla="*/ 44 w 45"/>
                <a:gd name="T13" fmla="*/ 30 h 82"/>
                <a:gd name="T14" fmla="*/ 41 w 45"/>
                <a:gd name="T15" fmla="*/ 17 h 82"/>
                <a:gd name="T16" fmla="*/ 35 w 45"/>
                <a:gd name="T17" fmla="*/ 5 h 82"/>
                <a:gd name="T18" fmla="*/ 32 w 45"/>
                <a:gd name="T19" fmla="*/ 2 h 82"/>
                <a:gd name="T20" fmla="*/ 30 w 45"/>
                <a:gd name="T21" fmla="*/ 0 h 82"/>
                <a:gd name="T22" fmla="*/ 27 w 45"/>
                <a:gd name="T23" fmla="*/ 0 h 82"/>
                <a:gd name="T24" fmla="*/ 23 w 45"/>
                <a:gd name="T25" fmla="*/ 0 h 82"/>
                <a:gd name="T26" fmla="*/ 21 w 45"/>
                <a:gd name="T27" fmla="*/ 2 h 82"/>
                <a:gd name="T28" fmla="*/ 20 w 45"/>
                <a:gd name="T29" fmla="*/ 5 h 82"/>
                <a:gd name="T30" fmla="*/ 19 w 45"/>
                <a:gd name="T31" fmla="*/ 8 h 82"/>
                <a:gd name="T32" fmla="*/ 20 w 45"/>
                <a:gd name="T33" fmla="*/ 10 h 82"/>
                <a:gd name="T34" fmla="*/ 24 w 45"/>
                <a:gd name="T35" fmla="*/ 19 h 82"/>
                <a:gd name="T36" fmla="*/ 28 w 45"/>
                <a:gd name="T37" fmla="*/ 30 h 82"/>
                <a:gd name="T38" fmla="*/ 29 w 45"/>
                <a:gd name="T39" fmla="*/ 39 h 82"/>
                <a:gd name="T40" fmla="*/ 28 w 45"/>
                <a:gd name="T41" fmla="*/ 49 h 82"/>
                <a:gd name="T42" fmla="*/ 24 w 45"/>
                <a:gd name="T43" fmla="*/ 56 h 82"/>
                <a:gd name="T44" fmla="*/ 19 w 45"/>
                <a:gd name="T45" fmla="*/ 61 h 82"/>
                <a:gd name="T46" fmla="*/ 12 w 45"/>
                <a:gd name="T47" fmla="*/ 64 h 82"/>
                <a:gd name="T48" fmla="*/ 5 w 45"/>
                <a:gd name="T49" fmla="*/ 67 h 82"/>
                <a:gd name="T50" fmla="*/ 2 w 45"/>
                <a:gd name="T51" fmla="*/ 69 h 82"/>
                <a:gd name="T52" fmla="*/ 0 w 45"/>
                <a:gd name="T53" fmla="*/ 71 h 82"/>
                <a:gd name="T54" fmla="*/ 0 w 45"/>
                <a:gd name="T55" fmla="*/ 75 h 82"/>
                <a:gd name="T56" fmla="*/ 0 w 45"/>
                <a:gd name="T57" fmla="*/ 77 h 82"/>
                <a:gd name="T58" fmla="*/ 2 w 45"/>
                <a:gd name="T59" fmla="*/ 79 h 82"/>
                <a:gd name="T60" fmla="*/ 5 w 45"/>
                <a:gd name="T61" fmla="*/ 82 h 82"/>
                <a:gd name="T62" fmla="*/ 8 w 45"/>
                <a:gd name="T63" fmla="*/ 82 h 82"/>
                <a:gd name="T64" fmla="*/ 11 w 45"/>
                <a:gd name="T65" fmla="*/ 82 h 82"/>
                <a:gd name="T66" fmla="*/ 11 w 45"/>
                <a:gd name="T67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5" h="82">
                  <a:moveTo>
                    <a:pt x="11" y="82"/>
                  </a:moveTo>
                  <a:lnTo>
                    <a:pt x="21" y="78"/>
                  </a:lnTo>
                  <a:lnTo>
                    <a:pt x="29" y="73"/>
                  </a:lnTo>
                  <a:lnTo>
                    <a:pt x="36" y="66"/>
                  </a:lnTo>
                  <a:lnTo>
                    <a:pt x="42" y="58"/>
                  </a:lnTo>
                  <a:lnTo>
                    <a:pt x="45" y="44"/>
                  </a:lnTo>
                  <a:lnTo>
                    <a:pt x="44" y="30"/>
                  </a:lnTo>
                  <a:lnTo>
                    <a:pt x="41" y="17"/>
                  </a:lnTo>
                  <a:lnTo>
                    <a:pt x="35" y="5"/>
                  </a:lnTo>
                  <a:lnTo>
                    <a:pt x="32" y="2"/>
                  </a:lnTo>
                  <a:lnTo>
                    <a:pt x="30" y="0"/>
                  </a:lnTo>
                  <a:lnTo>
                    <a:pt x="27" y="0"/>
                  </a:lnTo>
                  <a:lnTo>
                    <a:pt x="23" y="0"/>
                  </a:lnTo>
                  <a:lnTo>
                    <a:pt x="21" y="2"/>
                  </a:lnTo>
                  <a:lnTo>
                    <a:pt x="20" y="5"/>
                  </a:lnTo>
                  <a:lnTo>
                    <a:pt x="19" y="8"/>
                  </a:lnTo>
                  <a:lnTo>
                    <a:pt x="20" y="10"/>
                  </a:lnTo>
                  <a:lnTo>
                    <a:pt x="24" y="19"/>
                  </a:lnTo>
                  <a:lnTo>
                    <a:pt x="28" y="30"/>
                  </a:lnTo>
                  <a:lnTo>
                    <a:pt x="29" y="39"/>
                  </a:lnTo>
                  <a:lnTo>
                    <a:pt x="28" y="49"/>
                  </a:lnTo>
                  <a:lnTo>
                    <a:pt x="24" y="56"/>
                  </a:lnTo>
                  <a:lnTo>
                    <a:pt x="19" y="61"/>
                  </a:lnTo>
                  <a:lnTo>
                    <a:pt x="12" y="64"/>
                  </a:lnTo>
                  <a:lnTo>
                    <a:pt x="5" y="67"/>
                  </a:lnTo>
                  <a:lnTo>
                    <a:pt x="2" y="69"/>
                  </a:lnTo>
                  <a:lnTo>
                    <a:pt x="0" y="71"/>
                  </a:lnTo>
                  <a:lnTo>
                    <a:pt x="0" y="75"/>
                  </a:lnTo>
                  <a:lnTo>
                    <a:pt x="0" y="77"/>
                  </a:lnTo>
                  <a:lnTo>
                    <a:pt x="2" y="79"/>
                  </a:lnTo>
                  <a:lnTo>
                    <a:pt x="5" y="82"/>
                  </a:lnTo>
                  <a:lnTo>
                    <a:pt x="8" y="82"/>
                  </a:lnTo>
                  <a:lnTo>
                    <a:pt x="11" y="82"/>
                  </a:lnTo>
                  <a:lnTo>
                    <a:pt x="11" y="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40" name="Freeform 69"/>
            <p:cNvSpPr>
              <a:spLocks/>
            </p:cNvSpPr>
            <p:nvPr/>
          </p:nvSpPr>
          <p:spPr bwMode="auto">
            <a:xfrm>
              <a:off x="5427663" y="4684713"/>
              <a:ext cx="42863" cy="44450"/>
            </a:xfrm>
            <a:custGeom>
              <a:avLst/>
              <a:gdLst>
                <a:gd name="T0" fmla="*/ 39 w 54"/>
                <a:gd name="T1" fmla="*/ 8 h 55"/>
                <a:gd name="T2" fmla="*/ 39 w 54"/>
                <a:gd name="T3" fmla="*/ 15 h 55"/>
                <a:gd name="T4" fmla="*/ 38 w 54"/>
                <a:gd name="T5" fmla="*/ 22 h 55"/>
                <a:gd name="T6" fmla="*/ 37 w 54"/>
                <a:gd name="T7" fmla="*/ 29 h 55"/>
                <a:gd name="T8" fmla="*/ 33 w 54"/>
                <a:gd name="T9" fmla="*/ 35 h 55"/>
                <a:gd name="T10" fmla="*/ 29 w 54"/>
                <a:gd name="T11" fmla="*/ 38 h 55"/>
                <a:gd name="T12" fmla="*/ 22 w 54"/>
                <a:gd name="T13" fmla="*/ 39 h 55"/>
                <a:gd name="T14" fmla="*/ 16 w 54"/>
                <a:gd name="T15" fmla="*/ 39 h 55"/>
                <a:gd name="T16" fmla="*/ 10 w 54"/>
                <a:gd name="T17" fmla="*/ 38 h 55"/>
                <a:gd name="T18" fmla="*/ 10 w 54"/>
                <a:gd name="T19" fmla="*/ 38 h 55"/>
                <a:gd name="T20" fmla="*/ 10 w 54"/>
                <a:gd name="T21" fmla="*/ 38 h 55"/>
                <a:gd name="T22" fmla="*/ 10 w 54"/>
                <a:gd name="T23" fmla="*/ 38 h 55"/>
                <a:gd name="T24" fmla="*/ 10 w 54"/>
                <a:gd name="T25" fmla="*/ 38 h 55"/>
                <a:gd name="T26" fmla="*/ 7 w 54"/>
                <a:gd name="T27" fmla="*/ 38 h 55"/>
                <a:gd name="T28" fmla="*/ 3 w 54"/>
                <a:gd name="T29" fmla="*/ 38 h 55"/>
                <a:gd name="T30" fmla="*/ 1 w 54"/>
                <a:gd name="T31" fmla="*/ 40 h 55"/>
                <a:gd name="T32" fmla="*/ 0 w 54"/>
                <a:gd name="T33" fmla="*/ 43 h 55"/>
                <a:gd name="T34" fmla="*/ 0 w 54"/>
                <a:gd name="T35" fmla="*/ 46 h 55"/>
                <a:gd name="T36" fmla="*/ 1 w 54"/>
                <a:gd name="T37" fmla="*/ 50 h 55"/>
                <a:gd name="T38" fmla="*/ 2 w 54"/>
                <a:gd name="T39" fmla="*/ 52 h 55"/>
                <a:gd name="T40" fmla="*/ 5 w 54"/>
                <a:gd name="T41" fmla="*/ 53 h 55"/>
                <a:gd name="T42" fmla="*/ 10 w 54"/>
                <a:gd name="T43" fmla="*/ 54 h 55"/>
                <a:gd name="T44" fmla="*/ 15 w 54"/>
                <a:gd name="T45" fmla="*/ 55 h 55"/>
                <a:gd name="T46" fmla="*/ 19 w 54"/>
                <a:gd name="T47" fmla="*/ 55 h 55"/>
                <a:gd name="T48" fmla="*/ 23 w 54"/>
                <a:gd name="T49" fmla="*/ 55 h 55"/>
                <a:gd name="T50" fmla="*/ 27 w 54"/>
                <a:gd name="T51" fmla="*/ 54 h 55"/>
                <a:gd name="T52" fmla="*/ 32 w 54"/>
                <a:gd name="T53" fmla="*/ 53 h 55"/>
                <a:gd name="T54" fmla="*/ 37 w 54"/>
                <a:gd name="T55" fmla="*/ 51 h 55"/>
                <a:gd name="T56" fmla="*/ 40 w 54"/>
                <a:gd name="T57" fmla="*/ 49 h 55"/>
                <a:gd name="T58" fmla="*/ 48 w 54"/>
                <a:gd name="T59" fmla="*/ 40 h 55"/>
                <a:gd name="T60" fmla="*/ 53 w 54"/>
                <a:gd name="T61" fmla="*/ 30 h 55"/>
                <a:gd name="T62" fmla="*/ 54 w 54"/>
                <a:gd name="T63" fmla="*/ 20 h 55"/>
                <a:gd name="T64" fmla="*/ 54 w 54"/>
                <a:gd name="T65" fmla="*/ 8 h 55"/>
                <a:gd name="T66" fmla="*/ 53 w 54"/>
                <a:gd name="T67" fmla="*/ 5 h 55"/>
                <a:gd name="T68" fmla="*/ 52 w 54"/>
                <a:gd name="T69" fmla="*/ 2 h 55"/>
                <a:gd name="T70" fmla="*/ 49 w 54"/>
                <a:gd name="T71" fmla="*/ 1 h 55"/>
                <a:gd name="T72" fmla="*/ 46 w 54"/>
                <a:gd name="T73" fmla="*/ 0 h 55"/>
                <a:gd name="T74" fmla="*/ 44 w 54"/>
                <a:gd name="T75" fmla="*/ 1 h 55"/>
                <a:gd name="T76" fmla="*/ 41 w 54"/>
                <a:gd name="T77" fmla="*/ 2 h 55"/>
                <a:gd name="T78" fmla="*/ 40 w 54"/>
                <a:gd name="T79" fmla="*/ 5 h 55"/>
                <a:gd name="T80" fmla="*/ 39 w 54"/>
                <a:gd name="T81" fmla="*/ 8 h 55"/>
                <a:gd name="T82" fmla="*/ 39 w 54"/>
                <a:gd name="T83" fmla="*/ 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4" h="55">
                  <a:moveTo>
                    <a:pt x="39" y="8"/>
                  </a:moveTo>
                  <a:lnTo>
                    <a:pt x="39" y="15"/>
                  </a:lnTo>
                  <a:lnTo>
                    <a:pt x="38" y="22"/>
                  </a:lnTo>
                  <a:lnTo>
                    <a:pt x="37" y="29"/>
                  </a:lnTo>
                  <a:lnTo>
                    <a:pt x="33" y="35"/>
                  </a:lnTo>
                  <a:lnTo>
                    <a:pt x="29" y="38"/>
                  </a:lnTo>
                  <a:lnTo>
                    <a:pt x="22" y="39"/>
                  </a:lnTo>
                  <a:lnTo>
                    <a:pt x="16" y="39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7" y="38"/>
                  </a:lnTo>
                  <a:lnTo>
                    <a:pt x="3" y="38"/>
                  </a:lnTo>
                  <a:lnTo>
                    <a:pt x="1" y="40"/>
                  </a:lnTo>
                  <a:lnTo>
                    <a:pt x="0" y="43"/>
                  </a:lnTo>
                  <a:lnTo>
                    <a:pt x="0" y="46"/>
                  </a:lnTo>
                  <a:lnTo>
                    <a:pt x="1" y="50"/>
                  </a:lnTo>
                  <a:lnTo>
                    <a:pt x="2" y="52"/>
                  </a:lnTo>
                  <a:lnTo>
                    <a:pt x="5" y="53"/>
                  </a:lnTo>
                  <a:lnTo>
                    <a:pt x="10" y="54"/>
                  </a:lnTo>
                  <a:lnTo>
                    <a:pt x="15" y="55"/>
                  </a:lnTo>
                  <a:lnTo>
                    <a:pt x="19" y="55"/>
                  </a:lnTo>
                  <a:lnTo>
                    <a:pt x="23" y="55"/>
                  </a:lnTo>
                  <a:lnTo>
                    <a:pt x="27" y="54"/>
                  </a:lnTo>
                  <a:lnTo>
                    <a:pt x="32" y="53"/>
                  </a:lnTo>
                  <a:lnTo>
                    <a:pt x="37" y="51"/>
                  </a:lnTo>
                  <a:lnTo>
                    <a:pt x="40" y="49"/>
                  </a:lnTo>
                  <a:lnTo>
                    <a:pt x="48" y="40"/>
                  </a:lnTo>
                  <a:lnTo>
                    <a:pt x="53" y="30"/>
                  </a:lnTo>
                  <a:lnTo>
                    <a:pt x="54" y="20"/>
                  </a:lnTo>
                  <a:lnTo>
                    <a:pt x="54" y="8"/>
                  </a:lnTo>
                  <a:lnTo>
                    <a:pt x="53" y="5"/>
                  </a:lnTo>
                  <a:lnTo>
                    <a:pt x="52" y="2"/>
                  </a:lnTo>
                  <a:lnTo>
                    <a:pt x="49" y="1"/>
                  </a:lnTo>
                  <a:lnTo>
                    <a:pt x="46" y="0"/>
                  </a:lnTo>
                  <a:lnTo>
                    <a:pt x="44" y="1"/>
                  </a:lnTo>
                  <a:lnTo>
                    <a:pt x="41" y="2"/>
                  </a:lnTo>
                  <a:lnTo>
                    <a:pt x="40" y="5"/>
                  </a:lnTo>
                  <a:lnTo>
                    <a:pt x="39" y="8"/>
                  </a:lnTo>
                  <a:lnTo>
                    <a:pt x="39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41" name="Freeform 71"/>
            <p:cNvSpPr>
              <a:spLocks/>
            </p:cNvSpPr>
            <p:nvPr/>
          </p:nvSpPr>
          <p:spPr bwMode="auto">
            <a:xfrm>
              <a:off x="5526088" y="4676775"/>
              <a:ext cx="60325" cy="22225"/>
            </a:xfrm>
            <a:custGeom>
              <a:avLst/>
              <a:gdLst>
                <a:gd name="T0" fmla="*/ 12 w 76"/>
                <a:gd name="T1" fmla="*/ 25 h 27"/>
                <a:gd name="T2" fmla="*/ 18 w 76"/>
                <a:gd name="T3" fmla="*/ 22 h 27"/>
                <a:gd name="T4" fmla="*/ 24 w 76"/>
                <a:gd name="T5" fmla="*/ 19 h 27"/>
                <a:gd name="T6" fmla="*/ 31 w 76"/>
                <a:gd name="T7" fmla="*/ 17 h 27"/>
                <a:gd name="T8" fmla="*/ 38 w 76"/>
                <a:gd name="T9" fmla="*/ 16 h 27"/>
                <a:gd name="T10" fmla="*/ 45 w 76"/>
                <a:gd name="T11" fmla="*/ 16 h 27"/>
                <a:gd name="T12" fmla="*/ 52 w 76"/>
                <a:gd name="T13" fmla="*/ 18 h 27"/>
                <a:gd name="T14" fmla="*/ 58 w 76"/>
                <a:gd name="T15" fmla="*/ 22 h 27"/>
                <a:gd name="T16" fmla="*/ 62 w 76"/>
                <a:gd name="T17" fmla="*/ 26 h 27"/>
                <a:gd name="T18" fmla="*/ 66 w 76"/>
                <a:gd name="T19" fmla="*/ 27 h 27"/>
                <a:gd name="T20" fmla="*/ 68 w 76"/>
                <a:gd name="T21" fmla="*/ 27 h 27"/>
                <a:gd name="T22" fmla="*/ 72 w 76"/>
                <a:gd name="T23" fmla="*/ 27 h 27"/>
                <a:gd name="T24" fmla="*/ 74 w 76"/>
                <a:gd name="T25" fmla="*/ 26 h 27"/>
                <a:gd name="T26" fmla="*/ 76 w 76"/>
                <a:gd name="T27" fmla="*/ 24 h 27"/>
                <a:gd name="T28" fmla="*/ 76 w 76"/>
                <a:gd name="T29" fmla="*/ 21 h 27"/>
                <a:gd name="T30" fmla="*/ 76 w 76"/>
                <a:gd name="T31" fmla="*/ 17 h 27"/>
                <a:gd name="T32" fmla="*/ 74 w 76"/>
                <a:gd name="T33" fmla="*/ 15 h 27"/>
                <a:gd name="T34" fmla="*/ 67 w 76"/>
                <a:gd name="T35" fmla="*/ 8 h 27"/>
                <a:gd name="T36" fmla="*/ 59 w 76"/>
                <a:gd name="T37" fmla="*/ 3 h 27"/>
                <a:gd name="T38" fmla="*/ 51 w 76"/>
                <a:gd name="T39" fmla="*/ 1 h 27"/>
                <a:gd name="T40" fmla="*/ 41 w 76"/>
                <a:gd name="T41" fmla="*/ 0 h 27"/>
                <a:gd name="T42" fmla="*/ 31 w 76"/>
                <a:gd name="T43" fmla="*/ 1 h 27"/>
                <a:gd name="T44" fmla="*/ 22 w 76"/>
                <a:gd name="T45" fmla="*/ 3 h 27"/>
                <a:gd name="T46" fmla="*/ 13 w 76"/>
                <a:gd name="T47" fmla="*/ 7 h 27"/>
                <a:gd name="T48" fmla="*/ 4 w 76"/>
                <a:gd name="T49" fmla="*/ 10 h 27"/>
                <a:gd name="T50" fmla="*/ 1 w 76"/>
                <a:gd name="T51" fmla="*/ 12 h 27"/>
                <a:gd name="T52" fmla="*/ 0 w 76"/>
                <a:gd name="T53" fmla="*/ 15 h 27"/>
                <a:gd name="T54" fmla="*/ 0 w 76"/>
                <a:gd name="T55" fmla="*/ 18 h 27"/>
                <a:gd name="T56" fmla="*/ 0 w 76"/>
                <a:gd name="T57" fmla="*/ 22 h 27"/>
                <a:gd name="T58" fmla="*/ 3 w 76"/>
                <a:gd name="T59" fmla="*/ 24 h 27"/>
                <a:gd name="T60" fmla="*/ 5 w 76"/>
                <a:gd name="T61" fmla="*/ 25 h 27"/>
                <a:gd name="T62" fmla="*/ 8 w 76"/>
                <a:gd name="T63" fmla="*/ 25 h 27"/>
                <a:gd name="T64" fmla="*/ 12 w 76"/>
                <a:gd name="T65" fmla="*/ 25 h 27"/>
                <a:gd name="T66" fmla="*/ 12 w 76"/>
                <a:gd name="T67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6" h="27">
                  <a:moveTo>
                    <a:pt x="12" y="25"/>
                  </a:moveTo>
                  <a:lnTo>
                    <a:pt x="18" y="22"/>
                  </a:lnTo>
                  <a:lnTo>
                    <a:pt x="24" y="19"/>
                  </a:lnTo>
                  <a:lnTo>
                    <a:pt x="31" y="17"/>
                  </a:lnTo>
                  <a:lnTo>
                    <a:pt x="38" y="16"/>
                  </a:lnTo>
                  <a:lnTo>
                    <a:pt x="45" y="16"/>
                  </a:lnTo>
                  <a:lnTo>
                    <a:pt x="52" y="18"/>
                  </a:lnTo>
                  <a:lnTo>
                    <a:pt x="58" y="22"/>
                  </a:lnTo>
                  <a:lnTo>
                    <a:pt x="62" y="26"/>
                  </a:lnTo>
                  <a:lnTo>
                    <a:pt x="66" y="27"/>
                  </a:lnTo>
                  <a:lnTo>
                    <a:pt x="68" y="27"/>
                  </a:lnTo>
                  <a:lnTo>
                    <a:pt x="72" y="27"/>
                  </a:lnTo>
                  <a:lnTo>
                    <a:pt x="74" y="26"/>
                  </a:lnTo>
                  <a:lnTo>
                    <a:pt x="76" y="24"/>
                  </a:lnTo>
                  <a:lnTo>
                    <a:pt x="76" y="21"/>
                  </a:lnTo>
                  <a:lnTo>
                    <a:pt x="76" y="17"/>
                  </a:lnTo>
                  <a:lnTo>
                    <a:pt x="74" y="15"/>
                  </a:lnTo>
                  <a:lnTo>
                    <a:pt x="67" y="8"/>
                  </a:lnTo>
                  <a:lnTo>
                    <a:pt x="59" y="3"/>
                  </a:lnTo>
                  <a:lnTo>
                    <a:pt x="51" y="1"/>
                  </a:lnTo>
                  <a:lnTo>
                    <a:pt x="41" y="0"/>
                  </a:lnTo>
                  <a:lnTo>
                    <a:pt x="31" y="1"/>
                  </a:lnTo>
                  <a:lnTo>
                    <a:pt x="22" y="3"/>
                  </a:lnTo>
                  <a:lnTo>
                    <a:pt x="13" y="7"/>
                  </a:lnTo>
                  <a:lnTo>
                    <a:pt x="4" y="10"/>
                  </a:lnTo>
                  <a:lnTo>
                    <a:pt x="1" y="12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3" y="24"/>
                  </a:lnTo>
                  <a:lnTo>
                    <a:pt x="5" y="25"/>
                  </a:lnTo>
                  <a:lnTo>
                    <a:pt x="8" y="25"/>
                  </a:lnTo>
                  <a:lnTo>
                    <a:pt x="12" y="25"/>
                  </a:lnTo>
                  <a:lnTo>
                    <a:pt x="12" y="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</p:grpSp>
      <p:grpSp>
        <p:nvGrpSpPr>
          <p:cNvPr id="42" name="Gruppieren 41"/>
          <p:cNvGrpSpPr>
            <a:grpSpLocks noChangeAspect="1"/>
          </p:cNvGrpSpPr>
          <p:nvPr/>
        </p:nvGrpSpPr>
        <p:grpSpPr>
          <a:xfrm>
            <a:off x="6521343" y="4547736"/>
            <a:ext cx="2005714" cy="900000"/>
            <a:chOff x="6040438" y="4187825"/>
            <a:chExt cx="1981200" cy="889000"/>
          </a:xfrm>
        </p:grpSpPr>
        <p:sp>
          <p:nvSpPr>
            <p:cNvPr id="43" name="Freeform 76"/>
            <p:cNvSpPr>
              <a:spLocks/>
            </p:cNvSpPr>
            <p:nvPr/>
          </p:nvSpPr>
          <p:spPr bwMode="auto">
            <a:xfrm>
              <a:off x="7437438" y="4492625"/>
              <a:ext cx="565150" cy="396875"/>
            </a:xfrm>
            <a:custGeom>
              <a:avLst/>
              <a:gdLst>
                <a:gd name="T0" fmla="*/ 356 w 356"/>
                <a:gd name="T1" fmla="*/ 0 h 250"/>
                <a:gd name="T2" fmla="*/ 356 w 356"/>
                <a:gd name="T3" fmla="*/ 0 h 250"/>
                <a:gd name="T4" fmla="*/ 356 w 356"/>
                <a:gd name="T5" fmla="*/ 26 h 250"/>
                <a:gd name="T6" fmla="*/ 354 w 356"/>
                <a:gd name="T7" fmla="*/ 54 h 250"/>
                <a:gd name="T8" fmla="*/ 348 w 356"/>
                <a:gd name="T9" fmla="*/ 88 h 250"/>
                <a:gd name="T10" fmla="*/ 340 w 356"/>
                <a:gd name="T11" fmla="*/ 124 h 250"/>
                <a:gd name="T12" fmla="*/ 336 w 356"/>
                <a:gd name="T13" fmla="*/ 142 h 250"/>
                <a:gd name="T14" fmla="*/ 330 w 356"/>
                <a:gd name="T15" fmla="*/ 160 h 250"/>
                <a:gd name="T16" fmla="*/ 322 w 356"/>
                <a:gd name="T17" fmla="*/ 178 h 250"/>
                <a:gd name="T18" fmla="*/ 312 w 356"/>
                <a:gd name="T19" fmla="*/ 194 h 250"/>
                <a:gd name="T20" fmla="*/ 302 w 356"/>
                <a:gd name="T21" fmla="*/ 208 h 250"/>
                <a:gd name="T22" fmla="*/ 290 w 356"/>
                <a:gd name="T23" fmla="*/ 220 h 250"/>
                <a:gd name="T24" fmla="*/ 290 w 356"/>
                <a:gd name="T25" fmla="*/ 220 h 250"/>
                <a:gd name="T26" fmla="*/ 276 w 356"/>
                <a:gd name="T27" fmla="*/ 232 h 250"/>
                <a:gd name="T28" fmla="*/ 262 w 356"/>
                <a:gd name="T29" fmla="*/ 240 h 250"/>
                <a:gd name="T30" fmla="*/ 262 w 356"/>
                <a:gd name="T31" fmla="*/ 240 h 250"/>
                <a:gd name="T32" fmla="*/ 248 w 356"/>
                <a:gd name="T33" fmla="*/ 246 h 250"/>
                <a:gd name="T34" fmla="*/ 232 w 356"/>
                <a:gd name="T35" fmla="*/ 248 h 250"/>
                <a:gd name="T36" fmla="*/ 216 w 356"/>
                <a:gd name="T37" fmla="*/ 250 h 250"/>
                <a:gd name="T38" fmla="*/ 198 w 356"/>
                <a:gd name="T39" fmla="*/ 250 h 250"/>
                <a:gd name="T40" fmla="*/ 160 w 356"/>
                <a:gd name="T41" fmla="*/ 246 h 250"/>
                <a:gd name="T42" fmla="*/ 120 w 356"/>
                <a:gd name="T43" fmla="*/ 240 h 250"/>
                <a:gd name="T44" fmla="*/ 84 w 356"/>
                <a:gd name="T45" fmla="*/ 230 h 250"/>
                <a:gd name="T46" fmla="*/ 50 w 356"/>
                <a:gd name="T47" fmla="*/ 220 h 250"/>
                <a:gd name="T48" fmla="*/ 0 w 356"/>
                <a:gd name="T49" fmla="*/ 204 h 250"/>
                <a:gd name="T50" fmla="*/ 0 w 356"/>
                <a:gd name="T51" fmla="*/ 204 h 250"/>
                <a:gd name="T52" fmla="*/ 28 w 356"/>
                <a:gd name="T53" fmla="*/ 162 h 250"/>
                <a:gd name="T54" fmla="*/ 28 w 356"/>
                <a:gd name="T55" fmla="*/ 162 h 250"/>
                <a:gd name="T56" fmla="*/ 52 w 356"/>
                <a:gd name="T57" fmla="*/ 170 h 250"/>
                <a:gd name="T58" fmla="*/ 78 w 356"/>
                <a:gd name="T59" fmla="*/ 180 h 250"/>
                <a:gd name="T60" fmla="*/ 110 w 356"/>
                <a:gd name="T61" fmla="*/ 188 h 250"/>
                <a:gd name="T62" fmla="*/ 144 w 356"/>
                <a:gd name="T63" fmla="*/ 194 h 250"/>
                <a:gd name="T64" fmla="*/ 176 w 356"/>
                <a:gd name="T65" fmla="*/ 198 h 250"/>
                <a:gd name="T66" fmla="*/ 192 w 356"/>
                <a:gd name="T67" fmla="*/ 198 h 250"/>
                <a:gd name="T68" fmla="*/ 206 w 356"/>
                <a:gd name="T69" fmla="*/ 196 h 250"/>
                <a:gd name="T70" fmla="*/ 218 w 356"/>
                <a:gd name="T71" fmla="*/ 192 h 250"/>
                <a:gd name="T72" fmla="*/ 228 w 356"/>
                <a:gd name="T73" fmla="*/ 186 h 250"/>
                <a:gd name="T74" fmla="*/ 228 w 356"/>
                <a:gd name="T75" fmla="*/ 186 h 250"/>
                <a:gd name="T76" fmla="*/ 238 w 356"/>
                <a:gd name="T77" fmla="*/ 180 h 250"/>
                <a:gd name="T78" fmla="*/ 244 w 356"/>
                <a:gd name="T79" fmla="*/ 172 h 250"/>
                <a:gd name="T80" fmla="*/ 250 w 356"/>
                <a:gd name="T81" fmla="*/ 164 h 250"/>
                <a:gd name="T82" fmla="*/ 256 w 356"/>
                <a:gd name="T83" fmla="*/ 156 h 250"/>
                <a:gd name="T84" fmla="*/ 264 w 356"/>
                <a:gd name="T85" fmla="*/ 138 h 250"/>
                <a:gd name="T86" fmla="*/ 268 w 356"/>
                <a:gd name="T87" fmla="*/ 118 h 250"/>
                <a:gd name="T88" fmla="*/ 276 w 356"/>
                <a:gd name="T89" fmla="*/ 82 h 250"/>
                <a:gd name="T90" fmla="*/ 280 w 356"/>
                <a:gd name="T91" fmla="*/ 66 h 250"/>
                <a:gd name="T92" fmla="*/ 286 w 356"/>
                <a:gd name="T93" fmla="*/ 54 h 250"/>
                <a:gd name="T94" fmla="*/ 286 w 356"/>
                <a:gd name="T95" fmla="*/ 54 h 250"/>
                <a:gd name="T96" fmla="*/ 296 w 356"/>
                <a:gd name="T97" fmla="*/ 42 h 250"/>
                <a:gd name="T98" fmla="*/ 308 w 356"/>
                <a:gd name="T99" fmla="*/ 32 h 250"/>
                <a:gd name="T100" fmla="*/ 330 w 356"/>
                <a:gd name="T101" fmla="*/ 16 h 250"/>
                <a:gd name="T102" fmla="*/ 350 w 356"/>
                <a:gd name="T103" fmla="*/ 4 h 250"/>
                <a:gd name="T104" fmla="*/ 356 w 356"/>
                <a:gd name="T105" fmla="*/ 0 h 250"/>
                <a:gd name="T106" fmla="*/ 356 w 356"/>
                <a:gd name="T107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56" h="250">
                  <a:moveTo>
                    <a:pt x="356" y="0"/>
                  </a:moveTo>
                  <a:lnTo>
                    <a:pt x="356" y="0"/>
                  </a:lnTo>
                  <a:lnTo>
                    <a:pt x="356" y="26"/>
                  </a:lnTo>
                  <a:lnTo>
                    <a:pt x="354" y="54"/>
                  </a:lnTo>
                  <a:lnTo>
                    <a:pt x="348" y="88"/>
                  </a:lnTo>
                  <a:lnTo>
                    <a:pt x="340" y="124"/>
                  </a:lnTo>
                  <a:lnTo>
                    <a:pt x="336" y="142"/>
                  </a:lnTo>
                  <a:lnTo>
                    <a:pt x="330" y="160"/>
                  </a:lnTo>
                  <a:lnTo>
                    <a:pt x="322" y="178"/>
                  </a:lnTo>
                  <a:lnTo>
                    <a:pt x="312" y="194"/>
                  </a:lnTo>
                  <a:lnTo>
                    <a:pt x="302" y="208"/>
                  </a:lnTo>
                  <a:lnTo>
                    <a:pt x="290" y="220"/>
                  </a:lnTo>
                  <a:lnTo>
                    <a:pt x="290" y="220"/>
                  </a:lnTo>
                  <a:lnTo>
                    <a:pt x="276" y="232"/>
                  </a:lnTo>
                  <a:lnTo>
                    <a:pt x="262" y="240"/>
                  </a:lnTo>
                  <a:lnTo>
                    <a:pt x="262" y="240"/>
                  </a:lnTo>
                  <a:lnTo>
                    <a:pt x="248" y="246"/>
                  </a:lnTo>
                  <a:lnTo>
                    <a:pt x="232" y="248"/>
                  </a:lnTo>
                  <a:lnTo>
                    <a:pt x="216" y="250"/>
                  </a:lnTo>
                  <a:lnTo>
                    <a:pt x="198" y="250"/>
                  </a:lnTo>
                  <a:lnTo>
                    <a:pt x="160" y="246"/>
                  </a:lnTo>
                  <a:lnTo>
                    <a:pt x="120" y="240"/>
                  </a:lnTo>
                  <a:lnTo>
                    <a:pt x="84" y="230"/>
                  </a:lnTo>
                  <a:lnTo>
                    <a:pt x="50" y="220"/>
                  </a:lnTo>
                  <a:lnTo>
                    <a:pt x="0" y="204"/>
                  </a:lnTo>
                  <a:lnTo>
                    <a:pt x="0" y="204"/>
                  </a:lnTo>
                  <a:lnTo>
                    <a:pt x="28" y="162"/>
                  </a:lnTo>
                  <a:lnTo>
                    <a:pt x="28" y="162"/>
                  </a:lnTo>
                  <a:lnTo>
                    <a:pt x="52" y="170"/>
                  </a:lnTo>
                  <a:lnTo>
                    <a:pt x="78" y="180"/>
                  </a:lnTo>
                  <a:lnTo>
                    <a:pt x="110" y="188"/>
                  </a:lnTo>
                  <a:lnTo>
                    <a:pt x="144" y="194"/>
                  </a:lnTo>
                  <a:lnTo>
                    <a:pt x="176" y="198"/>
                  </a:lnTo>
                  <a:lnTo>
                    <a:pt x="192" y="198"/>
                  </a:lnTo>
                  <a:lnTo>
                    <a:pt x="206" y="196"/>
                  </a:lnTo>
                  <a:lnTo>
                    <a:pt x="218" y="192"/>
                  </a:lnTo>
                  <a:lnTo>
                    <a:pt x="228" y="186"/>
                  </a:lnTo>
                  <a:lnTo>
                    <a:pt x="228" y="186"/>
                  </a:lnTo>
                  <a:lnTo>
                    <a:pt x="238" y="180"/>
                  </a:lnTo>
                  <a:lnTo>
                    <a:pt x="244" y="172"/>
                  </a:lnTo>
                  <a:lnTo>
                    <a:pt x="250" y="164"/>
                  </a:lnTo>
                  <a:lnTo>
                    <a:pt x="256" y="156"/>
                  </a:lnTo>
                  <a:lnTo>
                    <a:pt x="264" y="138"/>
                  </a:lnTo>
                  <a:lnTo>
                    <a:pt x="268" y="118"/>
                  </a:lnTo>
                  <a:lnTo>
                    <a:pt x="276" y="82"/>
                  </a:lnTo>
                  <a:lnTo>
                    <a:pt x="280" y="66"/>
                  </a:lnTo>
                  <a:lnTo>
                    <a:pt x="286" y="54"/>
                  </a:lnTo>
                  <a:lnTo>
                    <a:pt x="286" y="54"/>
                  </a:lnTo>
                  <a:lnTo>
                    <a:pt x="296" y="42"/>
                  </a:lnTo>
                  <a:lnTo>
                    <a:pt x="308" y="32"/>
                  </a:lnTo>
                  <a:lnTo>
                    <a:pt x="330" y="16"/>
                  </a:lnTo>
                  <a:lnTo>
                    <a:pt x="350" y="4"/>
                  </a:lnTo>
                  <a:lnTo>
                    <a:pt x="356" y="0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44" name="Freeform 77"/>
            <p:cNvSpPr>
              <a:spLocks/>
            </p:cNvSpPr>
            <p:nvPr/>
          </p:nvSpPr>
          <p:spPr bwMode="auto">
            <a:xfrm>
              <a:off x="7843838" y="4451350"/>
              <a:ext cx="177800" cy="225425"/>
            </a:xfrm>
            <a:custGeom>
              <a:avLst/>
              <a:gdLst>
                <a:gd name="T0" fmla="*/ 10 w 112"/>
                <a:gd name="T1" fmla="*/ 56 h 142"/>
                <a:gd name="T2" fmla="*/ 10 w 112"/>
                <a:gd name="T3" fmla="*/ 56 h 142"/>
                <a:gd name="T4" fmla="*/ 6 w 112"/>
                <a:gd name="T5" fmla="*/ 70 h 142"/>
                <a:gd name="T6" fmla="*/ 2 w 112"/>
                <a:gd name="T7" fmla="*/ 84 h 142"/>
                <a:gd name="T8" fmla="*/ 0 w 112"/>
                <a:gd name="T9" fmla="*/ 98 h 142"/>
                <a:gd name="T10" fmla="*/ 0 w 112"/>
                <a:gd name="T11" fmla="*/ 110 h 142"/>
                <a:gd name="T12" fmla="*/ 4 w 112"/>
                <a:gd name="T13" fmla="*/ 120 h 142"/>
                <a:gd name="T14" fmla="*/ 8 w 112"/>
                <a:gd name="T15" fmla="*/ 130 h 142"/>
                <a:gd name="T16" fmla="*/ 14 w 112"/>
                <a:gd name="T17" fmla="*/ 136 h 142"/>
                <a:gd name="T18" fmla="*/ 24 w 112"/>
                <a:gd name="T19" fmla="*/ 142 h 142"/>
                <a:gd name="T20" fmla="*/ 24 w 112"/>
                <a:gd name="T21" fmla="*/ 142 h 142"/>
                <a:gd name="T22" fmla="*/ 32 w 112"/>
                <a:gd name="T23" fmla="*/ 142 h 142"/>
                <a:gd name="T24" fmla="*/ 44 w 112"/>
                <a:gd name="T25" fmla="*/ 142 h 142"/>
                <a:gd name="T26" fmla="*/ 54 w 112"/>
                <a:gd name="T27" fmla="*/ 138 h 142"/>
                <a:gd name="T28" fmla="*/ 64 w 112"/>
                <a:gd name="T29" fmla="*/ 132 h 142"/>
                <a:gd name="T30" fmla="*/ 76 w 112"/>
                <a:gd name="T31" fmla="*/ 124 h 142"/>
                <a:gd name="T32" fmla="*/ 86 w 112"/>
                <a:gd name="T33" fmla="*/ 112 h 142"/>
                <a:gd name="T34" fmla="*/ 94 w 112"/>
                <a:gd name="T35" fmla="*/ 100 h 142"/>
                <a:gd name="T36" fmla="*/ 102 w 112"/>
                <a:gd name="T37" fmla="*/ 86 h 142"/>
                <a:gd name="T38" fmla="*/ 102 w 112"/>
                <a:gd name="T39" fmla="*/ 86 h 142"/>
                <a:gd name="T40" fmla="*/ 108 w 112"/>
                <a:gd name="T41" fmla="*/ 72 h 142"/>
                <a:gd name="T42" fmla="*/ 110 w 112"/>
                <a:gd name="T43" fmla="*/ 58 h 142"/>
                <a:gd name="T44" fmla="*/ 112 w 112"/>
                <a:gd name="T45" fmla="*/ 46 h 142"/>
                <a:gd name="T46" fmla="*/ 112 w 112"/>
                <a:gd name="T47" fmla="*/ 32 h 142"/>
                <a:gd name="T48" fmla="*/ 108 w 112"/>
                <a:gd name="T49" fmla="*/ 22 h 142"/>
                <a:gd name="T50" fmla="*/ 104 w 112"/>
                <a:gd name="T51" fmla="*/ 14 h 142"/>
                <a:gd name="T52" fmla="*/ 98 w 112"/>
                <a:gd name="T53" fmla="*/ 6 h 142"/>
                <a:gd name="T54" fmla="*/ 90 w 112"/>
                <a:gd name="T55" fmla="*/ 2 h 142"/>
                <a:gd name="T56" fmla="*/ 90 w 112"/>
                <a:gd name="T57" fmla="*/ 2 h 142"/>
                <a:gd name="T58" fmla="*/ 80 w 112"/>
                <a:gd name="T59" fmla="*/ 0 h 142"/>
                <a:gd name="T60" fmla="*/ 68 w 112"/>
                <a:gd name="T61" fmla="*/ 2 h 142"/>
                <a:gd name="T62" fmla="*/ 58 w 112"/>
                <a:gd name="T63" fmla="*/ 6 h 142"/>
                <a:gd name="T64" fmla="*/ 48 w 112"/>
                <a:gd name="T65" fmla="*/ 12 h 142"/>
                <a:gd name="T66" fmla="*/ 36 w 112"/>
                <a:gd name="T67" fmla="*/ 20 h 142"/>
                <a:gd name="T68" fmla="*/ 28 w 112"/>
                <a:gd name="T69" fmla="*/ 30 h 142"/>
                <a:gd name="T70" fmla="*/ 18 w 112"/>
                <a:gd name="T71" fmla="*/ 42 h 142"/>
                <a:gd name="T72" fmla="*/ 10 w 112"/>
                <a:gd name="T73" fmla="*/ 56 h 142"/>
                <a:gd name="T74" fmla="*/ 10 w 112"/>
                <a:gd name="T75" fmla="*/ 56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2" h="142">
                  <a:moveTo>
                    <a:pt x="10" y="56"/>
                  </a:moveTo>
                  <a:lnTo>
                    <a:pt x="10" y="56"/>
                  </a:lnTo>
                  <a:lnTo>
                    <a:pt x="6" y="70"/>
                  </a:lnTo>
                  <a:lnTo>
                    <a:pt x="2" y="84"/>
                  </a:lnTo>
                  <a:lnTo>
                    <a:pt x="0" y="98"/>
                  </a:lnTo>
                  <a:lnTo>
                    <a:pt x="0" y="110"/>
                  </a:lnTo>
                  <a:lnTo>
                    <a:pt x="4" y="120"/>
                  </a:lnTo>
                  <a:lnTo>
                    <a:pt x="8" y="130"/>
                  </a:lnTo>
                  <a:lnTo>
                    <a:pt x="14" y="136"/>
                  </a:lnTo>
                  <a:lnTo>
                    <a:pt x="24" y="142"/>
                  </a:lnTo>
                  <a:lnTo>
                    <a:pt x="24" y="142"/>
                  </a:lnTo>
                  <a:lnTo>
                    <a:pt x="32" y="142"/>
                  </a:lnTo>
                  <a:lnTo>
                    <a:pt x="44" y="142"/>
                  </a:lnTo>
                  <a:lnTo>
                    <a:pt x="54" y="138"/>
                  </a:lnTo>
                  <a:lnTo>
                    <a:pt x="64" y="132"/>
                  </a:lnTo>
                  <a:lnTo>
                    <a:pt x="76" y="124"/>
                  </a:lnTo>
                  <a:lnTo>
                    <a:pt x="86" y="112"/>
                  </a:lnTo>
                  <a:lnTo>
                    <a:pt x="94" y="100"/>
                  </a:lnTo>
                  <a:lnTo>
                    <a:pt x="102" y="86"/>
                  </a:lnTo>
                  <a:lnTo>
                    <a:pt x="102" y="86"/>
                  </a:lnTo>
                  <a:lnTo>
                    <a:pt x="108" y="72"/>
                  </a:lnTo>
                  <a:lnTo>
                    <a:pt x="110" y="58"/>
                  </a:lnTo>
                  <a:lnTo>
                    <a:pt x="112" y="46"/>
                  </a:lnTo>
                  <a:lnTo>
                    <a:pt x="112" y="32"/>
                  </a:lnTo>
                  <a:lnTo>
                    <a:pt x="108" y="22"/>
                  </a:lnTo>
                  <a:lnTo>
                    <a:pt x="104" y="14"/>
                  </a:lnTo>
                  <a:lnTo>
                    <a:pt x="98" y="6"/>
                  </a:lnTo>
                  <a:lnTo>
                    <a:pt x="90" y="2"/>
                  </a:lnTo>
                  <a:lnTo>
                    <a:pt x="90" y="2"/>
                  </a:lnTo>
                  <a:lnTo>
                    <a:pt x="80" y="0"/>
                  </a:lnTo>
                  <a:lnTo>
                    <a:pt x="68" y="2"/>
                  </a:lnTo>
                  <a:lnTo>
                    <a:pt x="58" y="6"/>
                  </a:lnTo>
                  <a:lnTo>
                    <a:pt x="48" y="12"/>
                  </a:lnTo>
                  <a:lnTo>
                    <a:pt x="36" y="20"/>
                  </a:lnTo>
                  <a:lnTo>
                    <a:pt x="28" y="30"/>
                  </a:lnTo>
                  <a:lnTo>
                    <a:pt x="18" y="42"/>
                  </a:lnTo>
                  <a:lnTo>
                    <a:pt x="10" y="56"/>
                  </a:lnTo>
                  <a:lnTo>
                    <a:pt x="10" y="5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45" name="Freeform 78"/>
            <p:cNvSpPr>
              <a:spLocks/>
            </p:cNvSpPr>
            <p:nvPr/>
          </p:nvSpPr>
          <p:spPr bwMode="auto">
            <a:xfrm>
              <a:off x="7856538" y="4457700"/>
              <a:ext cx="146050" cy="200025"/>
            </a:xfrm>
            <a:custGeom>
              <a:avLst/>
              <a:gdLst>
                <a:gd name="T0" fmla="*/ 16 w 92"/>
                <a:gd name="T1" fmla="*/ 38 h 126"/>
                <a:gd name="T2" fmla="*/ 16 w 92"/>
                <a:gd name="T3" fmla="*/ 38 h 126"/>
                <a:gd name="T4" fmla="*/ 10 w 92"/>
                <a:gd name="T5" fmla="*/ 50 h 126"/>
                <a:gd name="T6" fmla="*/ 4 w 92"/>
                <a:gd name="T7" fmla="*/ 62 h 126"/>
                <a:gd name="T8" fmla="*/ 2 w 92"/>
                <a:gd name="T9" fmla="*/ 74 h 126"/>
                <a:gd name="T10" fmla="*/ 0 w 92"/>
                <a:gd name="T11" fmla="*/ 86 h 126"/>
                <a:gd name="T12" fmla="*/ 0 w 92"/>
                <a:gd name="T13" fmla="*/ 96 h 126"/>
                <a:gd name="T14" fmla="*/ 2 w 92"/>
                <a:gd name="T15" fmla="*/ 106 h 126"/>
                <a:gd name="T16" fmla="*/ 6 w 92"/>
                <a:gd name="T17" fmla="*/ 114 h 126"/>
                <a:gd name="T18" fmla="*/ 10 w 92"/>
                <a:gd name="T19" fmla="*/ 122 h 126"/>
                <a:gd name="T20" fmla="*/ 10 w 92"/>
                <a:gd name="T21" fmla="*/ 122 h 126"/>
                <a:gd name="T22" fmla="*/ 18 w 92"/>
                <a:gd name="T23" fmla="*/ 126 h 126"/>
                <a:gd name="T24" fmla="*/ 26 w 92"/>
                <a:gd name="T25" fmla="*/ 126 h 126"/>
                <a:gd name="T26" fmla="*/ 34 w 92"/>
                <a:gd name="T27" fmla="*/ 126 h 126"/>
                <a:gd name="T28" fmla="*/ 42 w 92"/>
                <a:gd name="T29" fmla="*/ 122 h 126"/>
                <a:gd name="T30" fmla="*/ 52 w 92"/>
                <a:gd name="T31" fmla="*/ 118 h 126"/>
                <a:gd name="T32" fmla="*/ 60 w 92"/>
                <a:gd name="T33" fmla="*/ 110 h 126"/>
                <a:gd name="T34" fmla="*/ 68 w 92"/>
                <a:gd name="T35" fmla="*/ 100 h 126"/>
                <a:gd name="T36" fmla="*/ 76 w 92"/>
                <a:gd name="T37" fmla="*/ 90 h 126"/>
                <a:gd name="T38" fmla="*/ 76 w 92"/>
                <a:gd name="T39" fmla="*/ 90 h 126"/>
                <a:gd name="T40" fmla="*/ 82 w 92"/>
                <a:gd name="T41" fmla="*/ 78 h 126"/>
                <a:gd name="T42" fmla="*/ 88 w 92"/>
                <a:gd name="T43" fmla="*/ 66 h 126"/>
                <a:gd name="T44" fmla="*/ 90 w 92"/>
                <a:gd name="T45" fmla="*/ 54 h 126"/>
                <a:gd name="T46" fmla="*/ 92 w 92"/>
                <a:gd name="T47" fmla="*/ 42 h 126"/>
                <a:gd name="T48" fmla="*/ 92 w 92"/>
                <a:gd name="T49" fmla="*/ 30 h 126"/>
                <a:gd name="T50" fmla="*/ 90 w 92"/>
                <a:gd name="T51" fmla="*/ 20 h 126"/>
                <a:gd name="T52" fmla="*/ 86 w 92"/>
                <a:gd name="T53" fmla="*/ 12 h 126"/>
                <a:gd name="T54" fmla="*/ 82 w 92"/>
                <a:gd name="T55" fmla="*/ 6 h 126"/>
                <a:gd name="T56" fmla="*/ 82 w 92"/>
                <a:gd name="T57" fmla="*/ 6 h 126"/>
                <a:gd name="T58" fmla="*/ 74 w 92"/>
                <a:gd name="T59" fmla="*/ 2 h 126"/>
                <a:gd name="T60" fmla="*/ 66 w 92"/>
                <a:gd name="T61" fmla="*/ 0 h 126"/>
                <a:gd name="T62" fmla="*/ 58 w 92"/>
                <a:gd name="T63" fmla="*/ 2 h 126"/>
                <a:gd name="T64" fmla="*/ 50 w 92"/>
                <a:gd name="T65" fmla="*/ 4 h 126"/>
                <a:gd name="T66" fmla="*/ 40 w 92"/>
                <a:gd name="T67" fmla="*/ 10 h 126"/>
                <a:gd name="T68" fmla="*/ 32 w 92"/>
                <a:gd name="T69" fmla="*/ 18 h 126"/>
                <a:gd name="T70" fmla="*/ 24 w 92"/>
                <a:gd name="T71" fmla="*/ 26 h 126"/>
                <a:gd name="T72" fmla="*/ 16 w 92"/>
                <a:gd name="T73" fmla="*/ 38 h 126"/>
                <a:gd name="T74" fmla="*/ 16 w 92"/>
                <a:gd name="T75" fmla="*/ 38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2" h="126">
                  <a:moveTo>
                    <a:pt x="16" y="38"/>
                  </a:moveTo>
                  <a:lnTo>
                    <a:pt x="16" y="38"/>
                  </a:lnTo>
                  <a:lnTo>
                    <a:pt x="10" y="50"/>
                  </a:lnTo>
                  <a:lnTo>
                    <a:pt x="4" y="62"/>
                  </a:lnTo>
                  <a:lnTo>
                    <a:pt x="2" y="74"/>
                  </a:lnTo>
                  <a:lnTo>
                    <a:pt x="0" y="86"/>
                  </a:lnTo>
                  <a:lnTo>
                    <a:pt x="0" y="96"/>
                  </a:lnTo>
                  <a:lnTo>
                    <a:pt x="2" y="106"/>
                  </a:lnTo>
                  <a:lnTo>
                    <a:pt x="6" y="114"/>
                  </a:lnTo>
                  <a:lnTo>
                    <a:pt x="10" y="122"/>
                  </a:lnTo>
                  <a:lnTo>
                    <a:pt x="10" y="122"/>
                  </a:lnTo>
                  <a:lnTo>
                    <a:pt x="18" y="126"/>
                  </a:lnTo>
                  <a:lnTo>
                    <a:pt x="26" y="126"/>
                  </a:lnTo>
                  <a:lnTo>
                    <a:pt x="34" y="126"/>
                  </a:lnTo>
                  <a:lnTo>
                    <a:pt x="42" y="122"/>
                  </a:lnTo>
                  <a:lnTo>
                    <a:pt x="52" y="118"/>
                  </a:lnTo>
                  <a:lnTo>
                    <a:pt x="60" y="110"/>
                  </a:lnTo>
                  <a:lnTo>
                    <a:pt x="68" y="100"/>
                  </a:lnTo>
                  <a:lnTo>
                    <a:pt x="76" y="90"/>
                  </a:lnTo>
                  <a:lnTo>
                    <a:pt x="76" y="90"/>
                  </a:lnTo>
                  <a:lnTo>
                    <a:pt x="82" y="78"/>
                  </a:lnTo>
                  <a:lnTo>
                    <a:pt x="88" y="66"/>
                  </a:lnTo>
                  <a:lnTo>
                    <a:pt x="90" y="54"/>
                  </a:lnTo>
                  <a:lnTo>
                    <a:pt x="92" y="42"/>
                  </a:lnTo>
                  <a:lnTo>
                    <a:pt x="92" y="30"/>
                  </a:lnTo>
                  <a:lnTo>
                    <a:pt x="90" y="20"/>
                  </a:lnTo>
                  <a:lnTo>
                    <a:pt x="86" y="12"/>
                  </a:lnTo>
                  <a:lnTo>
                    <a:pt x="82" y="6"/>
                  </a:lnTo>
                  <a:lnTo>
                    <a:pt x="82" y="6"/>
                  </a:lnTo>
                  <a:lnTo>
                    <a:pt x="74" y="2"/>
                  </a:lnTo>
                  <a:lnTo>
                    <a:pt x="66" y="0"/>
                  </a:lnTo>
                  <a:lnTo>
                    <a:pt x="58" y="2"/>
                  </a:lnTo>
                  <a:lnTo>
                    <a:pt x="50" y="4"/>
                  </a:lnTo>
                  <a:lnTo>
                    <a:pt x="40" y="10"/>
                  </a:lnTo>
                  <a:lnTo>
                    <a:pt x="32" y="18"/>
                  </a:lnTo>
                  <a:lnTo>
                    <a:pt x="24" y="26"/>
                  </a:lnTo>
                  <a:lnTo>
                    <a:pt x="16" y="38"/>
                  </a:lnTo>
                  <a:lnTo>
                    <a:pt x="16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46" name="Freeform 79"/>
            <p:cNvSpPr>
              <a:spLocks/>
            </p:cNvSpPr>
            <p:nvPr/>
          </p:nvSpPr>
          <p:spPr bwMode="auto">
            <a:xfrm>
              <a:off x="6427788" y="4533900"/>
              <a:ext cx="88900" cy="85725"/>
            </a:xfrm>
            <a:custGeom>
              <a:avLst/>
              <a:gdLst>
                <a:gd name="T0" fmla="*/ 16 w 56"/>
                <a:gd name="T1" fmla="*/ 0 h 54"/>
                <a:gd name="T2" fmla="*/ 16 w 56"/>
                <a:gd name="T3" fmla="*/ 0 h 54"/>
                <a:gd name="T4" fmla="*/ 18 w 56"/>
                <a:gd name="T5" fmla="*/ 0 h 54"/>
                <a:gd name="T6" fmla="*/ 24 w 56"/>
                <a:gd name="T7" fmla="*/ 2 h 54"/>
                <a:gd name="T8" fmla="*/ 32 w 56"/>
                <a:gd name="T9" fmla="*/ 8 h 54"/>
                <a:gd name="T10" fmla="*/ 46 w 56"/>
                <a:gd name="T11" fmla="*/ 20 h 54"/>
                <a:gd name="T12" fmla="*/ 46 w 56"/>
                <a:gd name="T13" fmla="*/ 20 h 54"/>
                <a:gd name="T14" fmla="*/ 52 w 56"/>
                <a:gd name="T15" fmla="*/ 26 h 54"/>
                <a:gd name="T16" fmla="*/ 56 w 56"/>
                <a:gd name="T17" fmla="*/ 34 h 54"/>
                <a:gd name="T18" fmla="*/ 56 w 56"/>
                <a:gd name="T19" fmla="*/ 40 h 54"/>
                <a:gd name="T20" fmla="*/ 56 w 56"/>
                <a:gd name="T21" fmla="*/ 46 h 54"/>
                <a:gd name="T22" fmla="*/ 52 w 56"/>
                <a:gd name="T23" fmla="*/ 50 h 54"/>
                <a:gd name="T24" fmla="*/ 48 w 56"/>
                <a:gd name="T25" fmla="*/ 52 h 54"/>
                <a:gd name="T26" fmla="*/ 42 w 56"/>
                <a:gd name="T27" fmla="*/ 54 h 54"/>
                <a:gd name="T28" fmla="*/ 36 w 56"/>
                <a:gd name="T29" fmla="*/ 54 h 54"/>
                <a:gd name="T30" fmla="*/ 36 w 56"/>
                <a:gd name="T31" fmla="*/ 54 h 54"/>
                <a:gd name="T32" fmla="*/ 16 w 56"/>
                <a:gd name="T33" fmla="*/ 50 h 54"/>
                <a:gd name="T34" fmla="*/ 10 w 56"/>
                <a:gd name="T35" fmla="*/ 46 h 54"/>
                <a:gd name="T36" fmla="*/ 2 w 56"/>
                <a:gd name="T37" fmla="*/ 38 h 54"/>
                <a:gd name="T38" fmla="*/ 2 w 56"/>
                <a:gd name="T39" fmla="*/ 38 h 54"/>
                <a:gd name="T40" fmla="*/ 0 w 56"/>
                <a:gd name="T41" fmla="*/ 32 h 54"/>
                <a:gd name="T42" fmla="*/ 0 w 56"/>
                <a:gd name="T43" fmla="*/ 26 h 54"/>
                <a:gd name="T44" fmla="*/ 2 w 56"/>
                <a:gd name="T45" fmla="*/ 18 h 54"/>
                <a:gd name="T46" fmla="*/ 6 w 56"/>
                <a:gd name="T47" fmla="*/ 12 h 54"/>
                <a:gd name="T48" fmla="*/ 12 w 56"/>
                <a:gd name="T49" fmla="*/ 4 h 54"/>
                <a:gd name="T50" fmla="*/ 16 w 56"/>
                <a:gd name="T51" fmla="*/ 0 h 54"/>
                <a:gd name="T52" fmla="*/ 16 w 56"/>
                <a:gd name="T5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4">
                  <a:moveTo>
                    <a:pt x="16" y="0"/>
                  </a:moveTo>
                  <a:lnTo>
                    <a:pt x="16" y="0"/>
                  </a:lnTo>
                  <a:lnTo>
                    <a:pt x="18" y="0"/>
                  </a:lnTo>
                  <a:lnTo>
                    <a:pt x="24" y="2"/>
                  </a:lnTo>
                  <a:lnTo>
                    <a:pt x="32" y="8"/>
                  </a:lnTo>
                  <a:lnTo>
                    <a:pt x="46" y="20"/>
                  </a:lnTo>
                  <a:lnTo>
                    <a:pt x="46" y="20"/>
                  </a:lnTo>
                  <a:lnTo>
                    <a:pt x="52" y="26"/>
                  </a:lnTo>
                  <a:lnTo>
                    <a:pt x="56" y="34"/>
                  </a:lnTo>
                  <a:lnTo>
                    <a:pt x="56" y="40"/>
                  </a:lnTo>
                  <a:lnTo>
                    <a:pt x="56" y="46"/>
                  </a:lnTo>
                  <a:lnTo>
                    <a:pt x="52" y="50"/>
                  </a:lnTo>
                  <a:lnTo>
                    <a:pt x="48" y="52"/>
                  </a:lnTo>
                  <a:lnTo>
                    <a:pt x="42" y="54"/>
                  </a:lnTo>
                  <a:lnTo>
                    <a:pt x="36" y="54"/>
                  </a:lnTo>
                  <a:lnTo>
                    <a:pt x="36" y="54"/>
                  </a:lnTo>
                  <a:lnTo>
                    <a:pt x="16" y="50"/>
                  </a:lnTo>
                  <a:lnTo>
                    <a:pt x="10" y="46"/>
                  </a:lnTo>
                  <a:lnTo>
                    <a:pt x="2" y="38"/>
                  </a:lnTo>
                  <a:lnTo>
                    <a:pt x="2" y="38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2" y="4"/>
                  </a:lnTo>
                  <a:lnTo>
                    <a:pt x="16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47" name="Freeform 80"/>
            <p:cNvSpPr>
              <a:spLocks noEditPoints="1"/>
            </p:cNvSpPr>
            <p:nvPr/>
          </p:nvSpPr>
          <p:spPr bwMode="auto">
            <a:xfrm>
              <a:off x="6411913" y="4518025"/>
              <a:ext cx="120650" cy="117475"/>
            </a:xfrm>
            <a:custGeom>
              <a:avLst/>
              <a:gdLst>
                <a:gd name="T0" fmla="*/ 24 w 76"/>
                <a:gd name="T1" fmla="*/ 0 h 74"/>
                <a:gd name="T2" fmla="*/ 20 w 76"/>
                <a:gd name="T3" fmla="*/ 0 h 74"/>
                <a:gd name="T4" fmla="*/ 18 w 76"/>
                <a:gd name="T5" fmla="*/ 2 h 74"/>
                <a:gd name="T6" fmla="*/ 18 w 76"/>
                <a:gd name="T7" fmla="*/ 2 h 74"/>
                <a:gd name="T8" fmla="*/ 14 w 76"/>
                <a:gd name="T9" fmla="*/ 8 h 74"/>
                <a:gd name="T10" fmla="*/ 6 w 76"/>
                <a:gd name="T11" fmla="*/ 20 h 74"/>
                <a:gd name="T12" fmla="*/ 2 w 76"/>
                <a:gd name="T13" fmla="*/ 28 h 74"/>
                <a:gd name="T14" fmla="*/ 0 w 76"/>
                <a:gd name="T15" fmla="*/ 36 h 74"/>
                <a:gd name="T16" fmla="*/ 0 w 76"/>
                <a:gd name="T17" fmla="*/ 44 h 74"/>
                <a:gd name="T18" fmla="*/ 4 w 76"/>
                <a:gd name="T19" fmla="*/ 52 h 74"/>
                <a:gd name="T20" fmla="*/ 4 w 76"/>
                <a:gd name="T21" fmla="*/ 52 h 74"/>
                <a:gd name="T22" fmla="*/ 12 w 76"/>
                <a:gd name="T23" fmla="*/ 62 h 74"/>
                <a:gd name="T24" fmla="*/ 18 w 76"/>
                <a:gd name="T25" fmla="*/ 68 h 74"/>
                <a:gd name="T26" fmla="*/ 26 w 76"/>
                <a:gd name="T27" fmla="*/ 70 h 74"/>
                <a:gd name="T28" fmla="*/ 36 w 76"/>
                <a:gd name="T29" fmla="*/ 72 h 74"/>
                <a:gd name="T30" fmla="*/ 44 w 76"/>
                <a:gd name="T31" fmla="*/ 74 h 74"/>
                <a:gd name="T32" fmla="*/ 44 w 76"/>
                <a:gd name="T33" fmla="*/ 74 h 74"/>
                <a:gd name="T34" fmla="*/ 54 w 76"/>
                <a:gd name="T35" fmla="*/ 74 h 74"/>
                <a:gd name="T36" fmla="*/ 62 w 76"/>
                <a:gd name="T37" fmla="*/ 72 h 74"/>
                <a:gd name="T38" fmla="*/ 68 w 76"/>
                <a:gd name="T39" fmla="*/ 68 h 74"/>
                <a:gd name="T40" fmla="*/ 74 w 76"/>
                <a:gd name="T41" fmla="*/ 62 h 74"/>
                <a:gd name="T42" fmla="*/ 74 w 76"/>
                <a:gd name="T43" fmla="*/ 62 h 74"/>
                <a:gd name="T44" fmla="*/ 76 w 76"/>
                <a:gd name="T45" fmla="*/ 52 h 74"/>
                <a:gd name="T46" fmla="*/ 76 w 76"/>
                <a:gd name="T47" fmla="*/ 42 h 74"/>
                <a:gd name="T48" fmla="*/ 72 w 76"/>
                <a:gd name="T49" fmla="*/ 32 h 74"/>
                <a:gd name="T50" fmla="*/ 64 w 76"/>
                <a:gd name="T51" fmla="*/ 22 h 74"/>
                <a:gd name="T52" fmla="*/ 64 w 76"/>
                <a:gd name="T53" fmla="*/ 22 h 74"/>
                <a:gd name="T54" fmla="*/ 48 w 76"/>
                <a:gd name="T55" fmla="*/ 10 h 74"/>
                <a:gd name="T56" fmla="*/ 38 w 76"/>
                <a:gd name="T57" fmla="*/ 2 h 74"/>
                <a:gd name="T58" fmla="*/ 30 w 76"/>
                <a:gd name="T59" fmla="*/ 0 h 74"/>
                <a:gd name="T60" fmla="*/ 24 w 76"/>
                <a:gd name="T61" fmla="*/ 0 h 74"/>
                <a:gd name="T62" fmla="*/ 24 w 76"/>
                <a:gd name="T63" fmla="*/ 0 h 74"/>
                <a:gd name="T64" fmla="*/ 48 w 76"/>
                <a:gd name="T65" fmla="*/ 54 h 74"/>
                <a:gd name="T66" fmla="*/ 38 w 76"/>
                <a:gd name="T67" fmla="*/ 52 h 74"/>
                <a:gd name="T68" fmla="*/ 38 w 76"/>
                <a:gd name="T69" fmla="*/ 52 h 74"/>
                <a:gd name="T70" fmla="*/ 28 w 76"/>
                <a:gd name="T71" fmla="*/ 50 h 74"/>
                <a:gd name="T72" fmla="*/ 24 w 76"/>
                <a:gd name="T73" fmla="*/ 46 h 74"/>
                <a:gd name="T74" fmla="*/ 22 w 76"/>
                <a:gd name="T75" fmla="*/ 42 h 74"/>
                <a:gd name="T76" fmla="*/ 22 w 76"/>
                <a:gd name="T77" fmla="*/ 42 h 74"/>
                <a:gd name="T78" fmla="*/ 20 w 76"/>
                <a:gd name="T79" fmla="*/ 38 h 74"/>
                <a:gd name="T80" fmla="*/ 20 w 76"/>
                <a:gd name="T81" fmla="*/ 38 h 74"/>
                <a:gd name="T82" fmla="*/ 24 w 76"/>
                <a:gd name="T83" fmla="*/ 30 h 74"/>
                <a:gd name="T84" fmla="*/ 28 w 76"/>
                <a:gd name="T85" fmla="*/ 22 h 74"/>
                <a:gd name="T86" fmla="*/ 28 w 76"/>
                <a:gd name="T87" fmla="*/ 22 h 74"/>
                <a:gd name="T88" fmla="*/ 36 w 76"/>
                <a:gd name="T89" fmla="*/ 26 h 74"/>
                <a:gd name="T90" fmla="*/ 50 w 76"/>
                <a:gd name="T91" fmla="*/ 36 h 74"/>
                <a:gd name="T92" fmla="*/ 50 w 76"/>
                <a:gd name="T93" fmla="*/ 36 h 74"/>
                <a:gd name="T94" fmla="*/ 56 w 76"/>
                <a:gd name="T95" fmla="*/ 44 h 74"/>
                <a:gd name="T96" fmla="*/ 56 w 76"/>
                <a:gd name="T97" fmla="*/ 50 h 74"/>
                <a:gd name="T98" fmla="*/ 56 w 76"/>
                <a:gd name="T99" fmla="*/ 50 h 74"/>
                <a:gd name="T100" fmla="*/ 56 w 76"/>
                <a:gd name="T101" fmla="*/ 52 h 74"/>
                <a:gd name="T102" fmla="*/ 56 w 76"/>
                <a:gd name="T103" fmla="*/ 52 h 74"/>
                <a:gd name="T104" fmla="*/ 54 w 76"/>
                <a:gd name="T105" fmla="*/ 54 h 74"/>
                <a:gd name="T106" fmla="*/ 48 w 76"/>
                <a:gd name="T107" fmla="*/ 54 h 74"/>
                <a:gd name="T108" fmla="*/ 48 w 76"/>
                <a:gd name="T109" fmla="*/ 5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6" h="74">
                  <a:moveTo>
                    <a:pt x="24" y="0"/>
                  </a:moveTo>
                  <a:lnTo>
                    <a:pt x="20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4" y="8"/>
                  </a:lnTo>
                  <a:lnTo>
                    <a:pt x="6" y="20"/>
                  </a:lnTo>
                  <a:lnTo>
                    <a:pt x="2" y="28"/>
                  </a:lnTo>
                  <a:lnTo>
                    <a:pt x="0" y="36"/>
                  </a:lnTo>
                  <a:lnTo>
                    <a:pt x="0" y="44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12" y="62"/>
                  </a:lnTo>
                  <a:lnTo>
                    <a:pt x="18" y="68"/>
                  </a:lnTo>
                  <a:lnTo>
                    <a:pt x="26" y="70"/>
                  </a:lnTo>
                  <a:lnTo>
                    <a:pt x="36" y="72"/>
                  </a:lnTo>
                  <a:lnTo>
                    <a:pt x="44" y="74"/>
                  </a:lnTo>
                  <a:lnTo>
                    <a:pt x="44" y="74"/>
                  </a:lnTo>
                  <a:lnTo>
                    <a:pt x="54" y="74"/>
                  </a:lnTo>
                  <a:lnTo>
                    <a:pt x="62" y="72"/>
                  </a:lnTo>
                  <a:lnTo>
                    <a:pt x="68" y="68"/>
                  </a:lnTo>
                  <a:lnTo>
                    <a:pt x="74" y="62"/>
                  </a:lnTo>
                  <a:lnTo>
                    <a:pt x="74" y="62"/>
                  </a:lnTo>
                  <a:lnTo>
                    <a:pt x="76" y="52"/>
                  </a:lnTo>
                  <a:lnTo>
                    <a:pt x="76" y="42"/>
                  </a:lnTo>
                  <a:lnTo>
                    <a:pt x="72" y="32"/>
                  </a:lnTo>
                  <a:lnTo>
                    <a:pt x="64" y="22"/>
                  </a:lnTo>
                  <a:lnTo>
                    <a:pt x="64" y="22"/>
                  </a:lnTo>
                  <a:lnTo>
                    <a:pt x="48" y="10"/>
                  </a:lnTo>
                  <a:lnTo>
                    <a:pt x="38" y="2"/>
                  </a:lnTo>
                  <a:lnTo>
                    <a:pt x="30" y="0"/>
                  </a:lnTo>
                  <a:lnTo>
                    <a:pt x="24" y="0"/>
                  </a:lnTo>
                  <a:lnTo>
                    <a:pt x="24" y="0"/>
                  </a:lnTo>
                  <a:close/>
                  <a:moveTo>
                    <a:pt x="48" y="54"/>
                  </a:moveTo>
                  <a:lnTo>
                    <a:pt x="38" y="52"/>
                  </a:lnTo>
                  <a:lnTo>
                    <a:pt x="38" y="52"/>
                  </a:lnTo>
                  <a:lnTo>
                    <a:pt x="28" y="50"/>
                  </a:lnTo>
                  <a:lnTo>
                    <a:pt x="24" y="46"/>
                  </a:lnTo>
                  <a:lnTo>
                    <a:pt x="22" y="42"/>
                  </a:lnTo>
                  <a:lnTo>
                    <a:pt x="22" y="42"/>
                  </a:lnTo>
                  <a:lnTo>
                    <a:pt x="20" y="38"/>
                  </a:lnTo>
                  <a:lnTo>
                    <a:pt x="20" y="38"/>
                  </a:lnTo>
                  <a:lnTo>
                    <a:pt x="24" y="30"/>
                  </a:lnTo>
                  <a:lnTo>
                    <a:pt x="28" y="22"/>
                  </a:lnTo>
                  <a:lnTo>
                    <a:pt x="28" y="22"/>
                  </a:lnTo>
                  <a:lnTo>
                    <a:pt x="36" y="26"/>
                  </a:lnTo>
                  <a:lnTo>
                    <a:pt x="50" y="36"/>
                  </a:lnTo>
                  <a:lnTo>
                    <a:pt x="50" y="36"/>
                  </a:lnTo>
                  <a:lnTo>
                    <a:pt x="56" y="44"/>
                  </a:lnTo>
                  <a:lnTo>
                    <a:pt x="56" y="50"/>
                  </a:lnTo>
                  <a:lnTo>
                    <a:pt x="56" y="50"/>
                  </a:lnTo>
                  <a:lnTo>
                    <a:pt x="56" y="52"/>
                  </a:lnTo>
                  <a:lnTo>
                    <a:pt x="56" y="52"/>
                  </a:lnTo>
                  <a:lnTo>
                    <a:pt x="54" y="54"/>
                  </a:lnTo>
                  <a:lnTo>
                    <a:pt x="48" y="54"/>
                  </a:lnTo>
                  <a:lnTo>
                    <a:pt x="48" y="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48" name="Freeform 81"/>
            <p:cNvSpPr>
              <a:spLocks/>
            </p:cNvSpPr>
            <p:nvPr/>
          </p:nvSpPr>
          <p:spPr bwMode="auto">
            <a:xfrm>
              <a:off x="7551738" y="4537075"/>
              <a:ext cx="88900" cy="88900"/>
            </a:xfrm>
            <a:custGeom>
              <a:avLst/>
              <a:gdLst>
                <a:gd name="T0" fmla="*/ 42 w 56"/>
                <a:gd name="T1" fmla="*/ 0 h 56"/>
                <a:gd name="T2" fmla="*/ 42 w 56"/>
                <a:gd name="T3" fmla="*/ 0 h 56"/>
                <a:gd name="T4" fmla="*/ 40 w 56"/>
                <a:gd name="T5" fmla="*/ 0 h 56"/>
                <a:gd name="T6" fmla="*/ 34 w 56"/>
                <a:gd name="T7" fmla="*/ 2 h 56"/>
                <a:gd name="T8" fmla="*/ 24 w 56"/>
                <a:gd name="T9" fmla="*/ 8 h 56"/>
                <a:gd name="T10" fmla="*/ 12 w 56"/>
                <a:gd name="T11" fmla="*/ 20 h 56"/>
                <a:gd name="T12" fmla="*/ 12 w 56"/>
                <a:gd name="T13" fmla="*/ 20 h 56"/>
                <a:gd name="T14" fmla="*/ 4 w 56"/>
                <a:gd name="T15" fmla="*/ 28 h 56"/>
                <a:gd name="T16" fmla="*/ 2 w 56"/>
                <a:gd name="T17" fmla="*/ 36 h 56"/>
                <a:gd name="T18" fmla="*/ 0 w 56"/>
                <a:gd name="T19" fmla="*/ 42 h 56"/>
                <a:gd name="T20" fmla="*/ 2 w 56"/>
                <a:gd name="T21" fmla="*/ 46 h 56"/>
                <a:gd name="T22" fmla="*/ 6 w 56"/>
                <a:gd name="T23" fmla="*/ 52 h 56"/>
                <a:gd name="T24" fmla="*/ 10 w 56"/>
                <a:gd name="T25" fmla="*/ 54 h 56"/>
                <a:gd name="T26" fmla="*/ 16 w 56"/>
                <a:gd name="T27" fmla="*/ 56 h 56"/>
                <a:gd name="T28" fmla="*/ 22 w 56"/>
                <a:gd name="T29" fmla="*/ 54 h 56"/>
                <a:gd name="T30" fmla="*/ 22 w 56"/>
                <a:gd name="T31" fmla="*/ 54 h 56"/>
                <a:gd name="T32" fmla="*/ 40 w 56"/>
                <a:gd name="T33" fmla="*/ 50 h 56"/>
                <a:gd name="T34" fmla="*/ 48 w 56"/>
                <a:gd name="T35" fmla="*/ 46 h 56"/>
                <a:gd name="T36" fmla="*/ 54 w 56"/>
                <a:gd name="T37" fmla="*/ 38 h 56"/>
                <a:gd name="T38" fmla="*/ 54 w 56"/>
                <a:gd name="T39" fmla="*/ 38 h 56"/>
                <a:gd name="T40" fmla="*/ 56 w 56"/>
                <a:gd name="T41" fmla="*/ 32 h 56"/>
                <a:gd name="T42" fmla="*/ 56 w 56"/>
                <a:gd name="T43" fmla="*/ 26 h 56"/>
                <a:gd name="T44" fmla="*/ 54 w 56"/>
                <a:gd name="T45" fmla="*/ 20 h 56"/>
                <a:gd name="T46" fmla="*/ 52 w 56"/>
                <a:gd name="T47" fmla="*/ 14 h 56"/>
                <a:gd name="T48" fmla="*/ 46 w 56"/>
                <a:gd name="T49" fmla="*/ 4 h 56"/>
                <a:gd name="T50" fmla="*/ 42 w 56"/>
                <a:gd name="T51" fmla="*/ 0 h 56"/>
                <a:gd name="T52" fmla="*/ 42 w 56"/>
                <a:gd name="T5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6">
                  <a:moveTo>
                    <a:pt x="42" y="0"/>
                  </a:moveTo>
                  <a:lnTo>
                    <a:pt x="42" y="0"/>
                  </a:lnTo>
                  <a:lnTo>
                    <a:pt x="40" y="0"/>
                  </a:lnTo>
                  <a:lnTo>
                    <a:pt x="34" y="2"/>
                  </a:lnTo>
                  <a:lnTo>
                    <a:pt x="24" y="8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4" y="28"/>
                  </a:lnTo>
                  <a:lnTo>
                    <a:pt x="2" y="36"/>
                  </a:lnTo>
                  <a:lnTo>
                    <a:pt x="0" y="42"/>
                  </a:lnTo>
                  <a:lnTo>
                    <a:pt x="2" y="46"/>
                  </a:lnTo>
                  <a:lnTo>
                    <a:pt x="6" y="52"/>
                  </a:lnTo>
                  <a:lnTo>
                    <a:pt x="10" y="54"/>
                  </a:lnTo>
                  <a:lnTo>
                    <a:pt x="16" y="56"/>
                  </a:lnTo>
                  <a:lnTo>
                    <a:pt x="22" y="54"/>
                  </a:lnTo>
                  <a:lnTo>
                    <a:pt x="22" y="54"/>
                  </a:lnTo>
                  <a:lnTo>
                    <a:pt x="40" y="50"/>
                  </a:lnTo>
                  <a:lnTo>
                    <a:pt x="48" y="46"/>
                  </a:lnTo>
                  <a:lnTo>
                    <a:pt x="54" y="38"/>
                  </a:lnTo>
                  <a:lnTo>
                    <a:pt x="54" y="38"/>
                  </a:lnTo>
                  <a:lnTo>
                    <a:pt x="56" y="32"/>
                  </a:lnTo>
                  <a:lnTo>
                    <a:pt x="56" y="26"/>
                  </a:lnTo>
                  <a:lnTo>
                    <a:pt x="54" y="20"/>
                  </a:lnTo>
                  <a:lnTo>
                    <a:pt x="52" y="14"/>
                  </a:lnTo>
                  <a:lnTo>
                    <a:pt x="46" y="4"/>
                  </a:lnTo>
                  <a:lnTo>
                    <a:pt x="42" y="0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49" name="Freeform 82"/>
            <p:cNvSpPr>
              <a:spLocks noEditPoints="1"/>
            </p:cNvSpPr>
            <p:nvPr/>
          </p:nvSpPr>
          <p:spPr bwMode="auto">
            <a:xfrm>
              <a:off x="7535863" y="4521200"/>
              <a:ext cx="123825" cy="120650"/>
            </a:xfrm>
            <a:custGeom>
              <a:avLst/>
              <a:gdLst>
                <a:gd name="T0" fmla="*/ 14 w 78"/>
                <a:gd name="T1" fmla="*/ 24 h 76"/>
                <a:gd name="T2" fmla="*/ 14 w 78"/>
                <a:gd name="T3" fmla="*/ 24 h 76"/>
                <a:gd name="T4" fmla="*/ 6 w 78"/>
                <a:gd name="T5" fmla="*/ 34 h 76"/>
                <a:gd name="T6" fmla="*/ 2 w 78"/>
                <a:gd name="T7" fmla="*/ 44 h 76"/>
                <a:gd name="T8" fmla="*/ 0 w 78"/>
                <a:gd name="T9" fmla="*/ 54 h 76"/>
                <a:gd name="T10" fmla="*/ 4 w 78"/>
                <a:gd name="T11" fmla="*/ 62 h 76"/>
                <a:gd name="T12" fmla="*/ 4 w 78"/>
                <a:gd name="T13" fmla="*/ 62 h 76"/>
                <a:gd name="T14" fmla="*/ 10 w 78"/>
                <a:gd name="T15" fmla="*/ 70 h 76"/>
                <a:gd name="T16" fmla="*/ 16 w 78"/>
                <a:gd name="T17" fmla="*/ 74 h 76"/>
                <a:gd name="T18" fmla="*/ 24 w 78"/>
                <a:gd name="T19" fmla="*/ 76 h 76"/>
                <a:gd name="T20" fmla="*/ 34 w 78"/>
                <a:gd name="T21" fmla="*/ 74 h 76"/>
                <a:gd name="T22" fmla="*/ 42 w 78"/>
                <a:gd name="T23" fmla="*/ 72 h 76"/>
                <a:gd name="T24" fmla="*/ 42 w 78"/>
                <a:gd name="T25" fmla="*/ 72 h 76"/>
                <a:gd name="T26" fmla="*/ 52 w 78"/>
                <a:gd name="T27" fmla="*/ 70 h 76"/>
                <a:gd name="T28" fmla="*/ 58 w 78"/>
                <a:gd name="T29" fmla="*/ 68 h 76"/>
                <a:gd name="T30" fmla="*/ 66 w 78"/>
                <a:gd name="T31" fmla="*/ 62 h 76"/>
                <a:gd name="T32" fmla="*/ 74 w 78"/>
                <a:gd name="T33" fmla="*/ 54 h 76"/>
                <a:gd name="T34" fmla="*/ 74 w 78"/>
                <a:gd name="T35" fmla="*/ 54 h 76"/>
                <a:gd name="T36" fmla="*/ 76 w 78"/>
                <a:gd name="T37" fmla="*/ 46 h 76"/>
                <a:gd name="T38" fmla="*/ 78 w 78"/>
                <a:gd name="T39" fmla="*/ 36 h 76"/>
                <a:gd name="T40" fmla="*/ 76 w 78"/>
                <a:gd name="T41" fmla="*/ 28 h 76"/>
                <a:gd name="T42" fmla="*/ 72 w 78"/>
                <a:gd name="T43" fmla="*/ 22 h 76"/>
                <a:gd name="T44" fmla="*/ 64 w 78"/>
                <a:gd name="T45" fmla="*/ 10 h 76"/>
                <a:gd name="T46" fmla="*/ 58 w 78"/>
                <a:gd name="T47" fmla="*/ 4 h 76"/>
                <a:gd name="T48" fmla="*/ 56 w 78"/>
                <a:gd name="T49" fmla="*/ 2 h 76"/>
                <a:gd name="T50" fmla="*/ 52 w 78"/>
                <a:gd name="T51" fmla="*/ 0 h 76"/>
                <a:gd name="T52" fmla="*/ 52 w 78"/>
                <a:gd name="T53" fmla="*/ 0 h 76"/>
                <a:gd name="T54" fmla="*/ 48 w 78"/>
                <a:gd name="T55" fmla="*/ 0 h 76"/>
                <a:gd name="T56" fmla="*/ 40 w 78"/>
                <a:gd name="T57" fmla="*/ 4 h 76"/>
                <a:gd name="T58" fmla="*/ 28 w 78"/>
                <a:gd name="T59" fmla="*/ 10 h 76"/>
                <a:gd name="T60" fmla="*/ 14 w 78"/>
                <a:gd name="T61" fmla="*/ 24 h 76"/>
                <a:gd name="T62" fmla="*/ 14 w 78"/>
                <a:gd name="T63" fmla="*/ 24 h 76"/>
                <a:gd name="T64" fmla="*/ 22 w 78"/>
                <a:gd name="T65" fmla="*/ 54 h 76"/>
                <a:gd name="T66" fmla="*/ 22 w 78"/>
                <a:gd name="T67" fmla="*/ 54 h 76"/>
                <a:gd name="T68" fmla="*/ 20 w 78"/>
                <a:gd name="T69" fmla="*/ 50 h 76"/>
                <a:gd name="T70" fmla="*/ 20 w 78"/>
                <a:gd name="T71" fmla="*/ 50 h 76"/>
                <a:gd name="T72" fmla="*/ 22 w 78"/>
                <a:gd name="T73" fmla="*/ 44 h 76"/>
                <a:gd name="T74" fmla="*/ 28 w 78"/>
                <a:gd name="T75" fmla="*/ 38 h 76"/>
                <a:gd name="T76" fmla="*/ 28 w 78"/>
                <a:gd name="T77" fmla="*/ 38 h 76"/>
                <a:gd name="T78" fmla="*/ 40 w 78"/>
                <a:gd name="T79" fmla="*/ 26 h 76"/>
                <a:gd name="T80" fmla="*/ 48 w 78"/>
                <a:gd name="T81" fmla="*/ 22 h 76"/>
                <a:gd name="T82" fmla="*/ 48 w 78"/>
                <a:gd name="T83" fmla="*/ 22 h 76"/>
                <a:gd name="T84" fmla="*/ 54 w 78"/>
                <a:gd name="T85" fmla="*/ 30 h 76"/>
                <a:gd name="T86" fmla="*/ 58 w 78"/>
                <a:gd name="T87" fmla="*/ 40 h 76"/>
                <a:gd name="T88" fmla="*/ 58 w 78"/>
                <a:gd name="T89" fmla="*/ 40 h 76"/>
                <a:gd name="T90" fmla="*/ 56 w 78"/>
                <a:gd name="T91" fmla="*/ 42 h 76"/>
                <a:gd name="T92" fmla="*/ 56 w 78"/>
                <a:gd name="T93" fmla="*/ 42 h 76"/>
                <a:gd name="T94" fmla="*/ 52 w 78"/>
                <a:gd name="T95" fmla="*/ 48 h 76"/>
                <a:gd name="T96" fmla="*/ 50 w 78"/>
                <a:gd name="T97" fmla="*/ 50 h 76"/>
                <a:gd name="T98" fmla="*/ 40 w 78"/>
                <a:gd name="T99" fmla="*/ 54 h 76"/>
                <a:gd name="T100" fmla="*/ 30 w 78"/>
                <a:gd name="T101" fmla="*/ 56 h 76"/>
                <a:gd name="T102" fmla="*/ 30 w 78"/>
                <a:gd name="T103" fmla="*/ 56 h 76"/>
                <a:gd name="T104" fmla="*/ 24 w 78"/>
                <a:gd name="T105" fmla="*/ 56 h 76"/>
                <a:gd name="T106" fmla="*/ 22 w 78"/>
                <a:gd name="T107" fmla="*/ 54 h 76"/>
                <a:gd name="T108" fmla="*/ 22 w 78"/>
                <a:gd name="T109" fmla="*/ 5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76">
                  <a:moveTo>
                    <a:pt x="14" y="24"/>
                  </a:moveTo>
                  <a:lnTo>
                    <a:pt x="14" y="24"/>
                  </a:lnTo>
                  <a:lnTo>
                    <a:pt x="6" y="34"/>
                  </a:lnTo>
                  <a:lnTo>
                    <a:pt x="2" y="44"/>
                  </a:lnTo>
                  <a:lnTo>
                    <a:pt x="0" y="54"/>
                  </a:lnTo>
                  <a:lnTo>
                    <a:pt x="4" y="62"/>
                  </a:lnTo>
                  <a:lnTo>
                    <a:pt x="4" y="62"/>
                  </a:lnTo>
                  <a:lnTo>
                    <a:pt x="10" y="70"/>
                  </a:lnTo>
                  <a:lnTo>
                    <a:pt x="16" y="74"/>
                  </a:lnTo>
                  <a:lnTo>
                    <a:pt x="24" y="76"/>
                  </a:lnTo>
                  <a:lnTo>
                    <a:pt x="34" y="74"/>
                  </a:lnTo>
                  <a:lnTo>
                    <a:pt x="42" y="72"/>
                  </a:lnTo>
                  <a:lnTo>
                    <a:pt x="42" y="72"/>
                  </a:lnTo>
                  <a:lnTo>
                    <a:pt x="52" y="70"/>
                  </a:lnTo>
                  <a:lnTo>
                    <a:pt x="58" y="68"/>
                  </a:lnTo>
                  <a:lnTo>
                    <a:pt x="66" y="62"/>
                  </a:lnTo>
                  <a:lnTo>
                    <a:pt x="74" y="54"/>
                  </a:lnTo>
                  <a:lnTo>
                    <a:pt x="74" y="54"/>
                  </a:lnTo>
                  <a:lnTo>
                    <a:pt x="76" y="46"/>
                  </a:lnTo>
                  <a:lnTo>
                    <a:pt x="78" y="36"/>
                  </a:lnTo>
                  <a:lnTo>
                    <a:pt x="76" y="28"/>
                  </a:lnTo>
                  <a:lnTo>
                    <a:pt x="72" y="22"/>
                  </a:lnTo>
                  <a:lnTo>
                    <a:pt x="64" y="10"/>
                  </a:lnTo>
                  <a:lnTo>
                    <a:pt x="58" y="4"/>
                  </a:lnTo>
                  <a:lnTo>
                    <a:pt x="56" y="2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48" y="0"/>
                  </a:lnTo>
                  <a:lnTo>
                    <a:pt x="40" y="4"/>
                  </a:lnTo>
                  <a:lnTo>
                    <a:pt x="28" y="10"/>
                  </a:lnTo>
                  <a:lnTo>
                    <a:pt x="14" y="24"/>
                  </a:lnTo>
                  <a:lnTo>
                    <a:pt x="14" y="24"/>
                  </a:lnTo>
                  <a:close/>
                  <a:moveTo>
                    <a:pt x="22" y="54"/>
                  </a:moveTo>
                  <a:lnTo>
                    <a:pt x="22" y="54"/>
                  </a:lnTo>
                  <a:lnTo>
                    <a:pt x="20" y="50"/>
                  </a:lnTo>
                  <a:lnTo>
                    <a:pt x="20" y="50"/>
                  </a:lnTo>
                  <a:lnTo>
                    <a:pt x="22" y="44"/>
                  </a:lnTo>
                  <a:lnTo>
                    <a:pt x="28" y="38"/>
                  </a:lnTo>
                  <a:lnTo>
                    <a:pt x="28" y="38"/>
                  </a:lnTo>
                  <a:lnTo>
                    <a:pt x="40" y="26"/>
                  </a:lnTo>
                  <a:lnTo>
                    <a:pt x="48" y="22"/>
                  </a:lnTo>
                  <a:lnTo>
                    <a:pt x="48" y="22"/>
                  </a:lnTo>
                  <a:lnTo>
                    <a:pt x="54" y="30"/>
                  </a:lnTo>
                  <a:lnTo>
                    <a:pt x="58" y="40"/>
                  </a:lnTo>
                  <a:lnTo>
                    <a:pt x="58" y="40"/>
                  </a:lnTo>
                  <a:lnTo>
                    <a:pt x="56" y="42"/>
                  </a:lnTo>
                  <a:lnTo>
                    <a:pt x="56" y="42"/>
                  </a:lnTo>
                  <a:lnTo>
                    <a:pt x="52" y="48"/>
                  </a:lnTo>
                  <a:lnTo>
                    <a:pt x="50" y="50"/>
                  </a:lnTo>
                  <a:lnTo>
                    <a:pt x="40" y="54"/>
                  </a:lnTo>
                  <a:lnTo>
                    <a:pt x="30" y="56"/>
                  </a:lnTo>
                  <a:lnTo>
                    <a:pt x="30" y="56"/>
                  </a:lnTo>
                  <a:lnTo>
                    <a:pt x="24" y="56"/>
                  </a:lnTo>
                  <a:lnTo>
                    <a:pt x="22" y="54"/>
                  </a:lnTo>
                  <a:lnTo>
                    <a:pt x="22" y="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0" name="Freeform 83"/>
            <p:cNvSpPr>
              <a:spLocks/>
            </p:cNvSpPr>
            <p:nvPr/>
          </p:nvSpPr>
          <p:spPr bwMode="auto">
            <a:xfrm>
              <a:off x="6427788" y="4533900"/>
              <a:ext cx="88900" cy="85725"/>
            </a:xfrm>
            <a:custGeom>
              <a:avLst/>
              <a:gdLst>
                <a:gd name="T0" fmla="*/ 16 w 56"/>
                <a:gd name="T1" fmla="*/ 0 h 54"/>
                <a:gd name="T2" fmla="*/ 16 w 56"/>
                <a:gd name="T3" fmla="*/ 0 h 54"/>
                <a:gd name="T4" fmla="*/ 18 w 56"/>
                <a:gd name="T5" fmla="*/ 0 h 54"/>
                <a:gd name="T6" fmla="*/ 24 w 56"/>
                <a:gd name="T7" fmla="*/ 2 h 54"/>
                <a:gd name="T8" fmla="*/ 32 w 56"/>
                <a:gd name="T9" fmla="*/ 8 h 54"/>
                <a:gd name="T10" fmla="*/ 46 w 56"/>
                <a:gd name="T11" fmla="*/ 20 h 54"/>
                <a:gd name="T12" fmla="*/ 46 w 56"/>
                <a:gd name="T13" fmla="*/ 20 h 54"/>
                <a:gd name="T14" fmla="*/ 52 w 56"/>
                <a:gd name="T15" fmla="*/ 26 h 54"/>
                <a:gd name="T16" fmla="*/ 56 w 56"/>
                <a:gd name="T17" fmla="*/ 34 h 54"/>
                <a:gd name="T18" fmla="*/ 56 w 56"/>
                <a:gd name="T19" fmla="*/ 40 h 54"/>
                <a:gd name="T20" fmla="*/ 56 w 56"/>
                <a:gd name="T21" fmla="*/ 46 h 54"/>
                <a:gd name="T22" fmla="*/ 52 w 56"/>
                <a:gd name="T23" fmla="*/ 50 h 54"/>
                <a:gd name="T24" fmla="*/ 48 w 56"/>
                <a:gd name="T25" fmla="*/ 52 h 54"/>
                <a:gd name="T26" fmla="*/ 42 w 56"/>
                <a:gd name="T27" fmla="*/ 54 h 54"/>
                <a:gd name="T28" fmla="*/ 36 w 56"/>
                <a:gd name="T29" fmla="*/ 54 h 54"/>
                <a:gd name="T30" fmla="*/ 36 w 56"/>
                <a:gd name="T31" fmla="*/ 54 h 54"/>
                <a:gd name="T32" fmla="*/ 16 w 56"/>
                <a:gd name="T33" fmla="*/ 50 h 54"/>
                <a:gd name="T34" fmla="*/ 10 w 56"/>
                <a:gd name="T35" fmla="*/ 46 h 54"/>
                <a:gd name="T36" fmla="*/ 2 w 56"/>
                <a:gd name="T37" fmla="*/ 38 h 54"/>
                <a:gd name="T38" fmla="*/ 2 w 56"/>
                <a:gd name="T39" fmla="*/ 38 h 54"/>
                <a:gd name="T40" fmla="*/ 0 w 56"/>
                <a:gd name="T41" fmla="*/ 32 h 54"/>
                <a:gd name="T42" fmla="*/ 0 w 56"/>
                <a:gd name="T43" fmla="*/ 26 h 54"/>
                <a:gd name="T44" fmla="*/ 2 w 56"/>
                <a:gd name="T45" fmla="*/ 18 h 54"/>
                <a:gd name="T46" fmla="*/ 6 w 56"/>
                <a:gd name="T47" fmla="*/ 12 h 54"/>
                <a:gd name="T48" fmla="*/ 12 w 56"/>
                <a:gd name="T49" fmla="*/ 4 h 54"/>
                <a:gd name="T50" fmla="*/ 16 w 56"/>
                <a:gd name="T51" fmla="*/ 0 h 54"/>
                <a:gd name="T52" fmla="*/ 16 w 56"/>
                <a:gd name="T5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4">
                  <a:moveTo>
                    <a:pt x="16" y="0"/>
                  </a:moveTo>
                  <a:lnTo>
                    <a:pt x="16" y="0"/>
                  </a:lnTo>
                  <a:lnTo>
                    <a:pt x="18" y="0"/>
                  </a:lnTo>
                  <a:lnTo>
                    <a:pt x="24" y="2"/>
                  </a:lnTo>
                  <a:lnTo>
                    <a:pt x="32" y="8"/>
                  </a:lnTo>
                  <a:lnTo>
                    <a:pt x="46" y="20"/>
                  </a:lnTo>
                  <a:lnTo>
                    <a:pt x="46" y="20"/>
                  </a:lnTo>
                  <a:lnTo>
                    <a:pt x="52" y="26"/>
                  </a:lnTo>
                  <a:lnTo>
                    <a:pt x="56" y="34"/>
                  </a:lnTo>
                  <a:lnTo>
                    <a:pt x="56" y="40"/>
                  </a:lnTo>
                  <a:lnTo>
                    <a:pt x="56" y="46"/>
                  </a:lnTo>
                  <a:lnTo>
                    <a:pt x="52" y="50"/>
                  </a:lnTo>
                  <a:lnTo>
                    <a:pt x="48" y="52"/>
                  </a:lnTo>
                  <a:lnTo>
                    <a:pt x="42" y="54"/>
                  </a:lnTo>
                  <a:lnTo>
                    <a:pt x="36" y="54"/>
                  </a:lnTo>
                  <a:lnTo>
                    <a:pt x="36" y="54"/>
                  </a:lnTo>
                  <a:lnTo>
                    <a:pt x="16" y="50"/>
                  </a:lnTo>
                  <a:lnTo>
                    <a:pt x="10" y="46"/>
                  </a:lnTo>
                  <a:lnTo>
                    <a:pt x="2" y="38"/>
                  </a:lnTo>
                  <a:lnTo>
                    <a:pt x="2" y="38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2" y="4"/>
                  </a:lnTo>
                  <a:lnTo>
                    <a:pt x="16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1" name="Freeform 84"/>
            <p:cNvSpPr>
              <a:spLocks/>
            </p:cNvSpPr>
            <p:nvPr/>
          </p:nvSpPr>
          <p:spPr bwMode="auto">
            <a:xfrm>
              <a:off x="7551738" y="4537075"/>
              <a:ext cx="88900" cy="88900"/>
            </a:xfrm>
            <a:custGeom>
              <a:avLst/>
              <a:gdLst>
                <a:gd name="T0" fmla="*/ 42 w 56"/>
                <a:gd name="T1" fmla="*/ 0 h 56"/>
                <a:gd name="T2" fmla="*/ 42 w 56"/>
                <a:gd name="T3" fmla="*/ 0 h 56"/>
                <a:gd name="T4" fmla="*/ 40 w 56"/>
                <a:gd name="T5" fmla="*/ 0 h 56"/>
                <a:gd name="T6" fmla="*/ 34 w 56"/>
                <a:gd name="T7" fmla="*/ 2 h 56"/>
                <a:gd name="T8" fmla="*/ 24 w 56"/>
                <a:gd name="T9" fmla="*/ 8 h 56"/>
                <a:gd name="T10" fmla="*/ 12 w 56"/>
                <a:gd name="T11" fmla="*/ 20 h 56"/>
                <a:gd name="T12" fmla="*/ 12 w 56"/>
                <a:gd name="T13" fmla="*/ 20 h 56"/>
                <a:gd name="T14" fmla="*/ 4 w 56"/>
                <a:gd name="T15" fmla="*/ 28 h 56"/>
                <a:gd name="T16" fmla="*/ 2 w 56"/>
                <a:gd name="T17" fmla="*/ 36 h 56"/>
                <a:gd name="T18" fmla="*/ 0 w 56"/>
                <a:gd name="T19" fmla="*/ 42 h 56"/>
                <a:gd name="T20" fmla="*/ 2 w 56"/>
                <a:gd name="T21" fmla="*/ 46 h 56"/>
                <a:gd name="T22" fmla="*/ 6 w 56"/>
                <a:gd name="T23" fmla="*/ 52 h 56"/>
                <a:gd name="T24" fmla="*/ 10 w 56"/>
                <a:gd name="T25" fmla="*/ 54 h 56"/>
                <a:gd name="T26" fmla="*/ 16 w 56"/>
                <a:gd name="T27" fmla="*/ 56 h 56"/>
                <a:gd name="T28" fmla="*/ 22 w 56"/>
                <a:gd name="T29" fmla="*/ 54 h 56"/>
                <a:gd name="T30" fmla="*/ 22 w 56"/>
                <a:gd name="T31" fmla="*/ 54 h 56"/>
                <a:gd name="T32" fmla="*/ 40 w 56"/>
                <a:gd name="T33" fmla="*/ 50 h 56"/>
                <a:gd name="T34" fmla="*/ 48 w 56"/>
                <a:gd name="T35" fmla="*/ 46 h 56"/>
                <a:gd name="T36" fmla="*/ 54 w 56"/>
                <a:gd name="T37" fmla="*/ 38 h 56"/>
                <a:gd name="T38" fmla="*/ 54 w 56"/>
                <a:gd name="T39" fmla="*/ 38 h 56"/>
                <a:gd name="T40" fmla="*/ 56 w 56"/>
                <a:gd name="T41" fmla="*/ 32 h 56"/>
                <a:gd name="T42" fmla="*/ 56 w 56"/>
                <a:gd name="T43" fmla="*/ 26 h 56"/>
                <a:gd name="T44" fmla="*/ 54 w 56"/>
                <a:gd name="T45" fmla="*/ 20 h 56"/>
                <a:gd name="T46" fmla="*/ 52 w 56"/>
                <a:gd name="T47" fmla="*/ 14 h 56"/>
                <a:gd name="T48" fmla="*/ 46 w 56"/>
                <a:gd name="T49" fmla="*/ 4 h 56"/>
                <a:gd name="T50" fmla="*/ 42 w 56"/>
                <a:gd name="T51" fmla="*/ 0 h 56"/>
                <a:gd name="T52" fmla="*/ 42 w 56"/>
                <a:gd name="T5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6">
                  <a:moveTo>
                    <a:pt x="42" y="0"/>
                  </a:moveTo>
                  <a:lnTo>
                    <a:pt x="42" y="0"/>
                  </a:lnTo>
                  <a:lnTo>
                    <a:pt x="40" y="0"/>
                  </a:lnTo>
                  <a:lnTo>
                    <a:pt x="34" y="2"/>
                  </a:lnTo>
                  <a:lnTo>
                    <a:pt x="24" y="8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4" y="28"/>
                  </a:lnTo>
                  <a:lnTo>
                    <a:pt x="2" y="36"/>
                  </a:lnTo>
                  <a:lnTo>
                    <a:pt x="0" y="42"/>
                  </a:lnTo>
                  <a:lnTo>
                    <a:pt x="2" y="46"/>
                  </a:lnTo>
                  <a:lnTo>
                    <a:pt x="6" y="52"/>
                  </a:lnTo>
                  <a:lnTo>
                    <a:pt x="10" y="54"/>
                  </a:lnTo>
                  <a:lnTo>
                    <a:pt x="16" y="56"/>
                  </a:lnTo>
                  <a:lnTo>
                    <a:pt x="22" y="54"/>
                  </a:lnTo>
                  <a:lnTo>
                    <a:pt x="22" y="54"/>
                  </a:lnTo>
                  <a:lnTo>
                    <a:pt x="40" y="50"/>
                  </a:lnTo>
                  <a:lnTo>
                    <a:pt x="48" y="46"/>
                  </a:lnTo>
                  <a:lnTo>
                    <a:pt x="54" y="38"/>
                  </a:lnTo>
                  <a:lnTo>
                    <a:pt x="54" y="38"/>
                  </a:lnTo>
                  <a:lnTo>
                    <a:pt x="56" y="32"/>
                  </a:lnTo>
                  <a:lnTo>
                    <a:pt x="56" y="26"/>
                  </a:lnTo>
                  <a:lnTo>
                    <a:pt x="54" y="20"/>
                  </a:lnTo>
                  <a:lnTo>
                    <a:pt x="52" y="14"/>
                  </a:lnTo>
                  <a:lnTo>
                    <a:pt x="46" y="4"/>
                  </a:lnTo>
                  <a:lnTo>
                    <a:pt x="42" y="0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2" name="Freeform 85"/>
            <p:cNvSpPr>
              <a:spLocks/>
            </p:cNvSpPr>
            <p:nvPr/>
          </p:nvSpPr>
          <p:spPr bwMode="auto">
            <a:xfrm>
              <a:off x="6049963" y="4518025"/>
              <a:ext cx="571500" cy="361950"/>
            </a:xfrm>
            <a:custGeom>
              <a:avLst/>
              <a:gdLst>
                <a:gd name="T0" fmla="*/ 0 w 360"/>
                <a:gd name="T1" fmla="*/ 12 h 228"/>
                <a:gd name="T2" fmla="*/ 0 w 360"/>
                <a:gd name="T3" fmla="*/ 12 h 228"/>
                <a:gd name="T4" fmla="*/ 2 w 360"/>
                <a:gd name="T5" fmla="*/ 38 h 228"/>
                <a:gd name="T6" fmla="*/ 8 w 360"/>
                <a:gd name="T7" fmla="*/ 66 h 228"/>
                <a:gd name="T8" fmla="*/ 16 w 360"/>
                <a:gd name="T9" fmla="*/ 100 h 228"/>
                <a:gd name="T10" fmla="*/ 22 w 360"/>
                <a:gd name="T11" fmla="*/ 118 h 228"/>
                <a:gd name="T12" fmla="*/ 30 w 360"/>
                <a:gd name="T13" fmla="*/ 136 h 228"/>
                <a:gd name="T14" fmla="*/ 38 w 360"/>
                <a:gd name="T15" fmla="*/ 152 h 228"/>
                <a:gd name="T16" fmla="*/ 48 w 360"/>
                <a:gd name="T17" fmla="*/ 168 h 228"/>
                <a:gd name="T18" fmla="*/ 60 w 360"/>
                <a:gd name="T19" fmla="*/ 184 h 228"/>
                <a:gd name="T20" fmla="*/ 74 w 360"/>
                <a:gd name="T21" fmla="*/ 198 h 228"/>
                <a:gd name="T22" fmla="*/ 88 w 360"/>
                <a:gd name="T23" fmla="*/ 208 h 228"/>
                <a:gd name="T24" fmla="*/ 106 w 360"/>
                <a:gd name="T25" fmla="*/ 218 h 228"/>
                <a:gd name="T26" fmla="*/ 106 w 360"/>
                <a:gd name="T27" fmla="*/ 218 h 228"/>
                <a:gd name="T28" fmla="*/ 124 w 360"/>
                <a:gd name="T29" fmla="*/ 224 h 228"/>
                <a:gd name="T30" fmla="*/ 144 w 360"/>
                <a:gd name="T31" fmla="*/ 228 h 228"/>
                <a:gd name="T32" fmla="*/ 166 w 360"/>
                <a:gd name="T33" fmla="*/ 228 h 228"/>
                <a:gd name="T34" fmla="*/ 186 w 360"/>
                <a:gd name="T35" fmla="*/ 228 h 228"/>
                <a:gd name="T36" fmla="*/ 208 w 360"/>
                <a:gd name="T37" fmla="*/ 226 h 228"/>
                <a:gd name="T38" fmla="*/ 228 w 360"/>
                <a:gd name="T39" fmla="*/ 224 h 228"/>
                <a:gd name="T40" fmla="*/ 270 w 360"/>
                <a:gd name="T41" fmla="*/ 216 h 228"/>
                <a:gd name="T42" fmla="*/ 306 w 360"/>
                <a:gd name="T43" fmla="*/ 204 h 228"/>
                <a:gd name="T44" fmla="*/ 334 w 360"/>
                <a:gd name="T45" fmla="*/ 194 h 228"/>
                <a:gd name="T46" fmla="*/ 360 w 360"/>
                <a:gd name="T47" fmla="*/ 184 h 228"/>
                <a:gd name="T48" fmla="*/ 332 w 360"/>
                <a:gd name="T49" fmla="*/ 144 h 228"/>
                <a:gd name="T50" fmla="*/ 332 w 360"/>
                <a:gd name="T51" fmla="*/ 144 h 228"/>
                <a:gd name="T52" fmla="*/ 326 w 360"/>
                <a:gd name="T53" fmla="*/ 146 h 228"/>
                <a:gd name="T54" fmla="*/ 306 w 360"/>
                <a:gd name="T55" fmla="*/ 152 h 228"/>
                <a:gd name="T56" fmla="*/ 280 w 360"/>
                <a:gd name="T57" fmla="*/ 162 h 228"/>
                <a:gd name="T58" fmla="*/ 250 w 360"/>
                <a:gd name="T59" fmla="*/ 172 h 228"/>
                <a:gd name="T60" fmla="*/ 216 w 360"/>
                <a:gd name="T61" fmla="*/ 180 h 228"/>
                <a:gd name="T62" fmla="*/ 200 w 360"/>
                <a:gd name="T63" fmla="*/ 182 h 228"/>
                <a:gd name="T64" fmla="*/ 184 w 360"/>
                <a:gd name="T65" fmla="*/ 182 h 228"/>
                <a:gd name="T66" fmla="*/ 168 w 360"/>
                <a:gd name="T67" fmla="*/ 182 h 228"/>
                <a:gd name="T68" fmla="*/ 154 w 360"/>
                <a:gd name="T69" fmla="*/ 180 h 228"/>
                <a:gd name="T70" fmla="*/ 142 w 360"/>
                <a:gd name="T71" fmla="*/ 176 h 228"/>
                <a:gd name="T72" fmla="*/ 132 w 360"/>
                <a:gd name="T73" fmla="*/ 168 h 228"/>
                <a:gd name="T74" fmla="*/ 132 w 360"/>
                <a:gd name="T75" fmla="*/ 168 h 228"/>
                <a:gd name="T76" fmla="*/ 126 w 360"/>
                <a:gd name="T77" fmla="*/ 162 h 228"/>
                <a:gd name="T78" fmla="*/ 120 w 360"/>
                <a:gd name="T79" fmla="*/ 152 h 228"/>
                <a:gd name="T80" fmla="*/ 106 w 360"/>
                <a:gd name="T81" fmla="*/ 128 h 228"/>
                <a:gd name="T82" fmla="*/ 96 w 360"/>
                <a:gd name="T83" fmla="*/ 104 h 228"/>
                <a:gd name="T84" fmla="*/ 88 w 360"/>
                <a:gd name="T85" fmla="*/ 80 h 228"/>
                <a:gd name="T86" fmla="*/ 88 w 360"/>
                <a:gd name="T87" fmla="*/ 80 h 228"/>
                <a:gd name="T88" fmla="*/ 84 w 360"/>
                <a:gd name="T89" fmla="*/ 66 h 228"/>
                <a:gd name="T90" fmla="*/ 78 w 360"/>
                <a:gd name="T91" fmla="*/ 54 h 228"/>
                <a:gd name="T92" fmla="*/ 74 w 360"/>
                <a:gd name="T93" fmla="*/ 44 h 228"/>
                <a:gd name="T94" fmla="*/ 68 w 360"/>
                <a:gd name="T95" fmla="*/ 38 h 228"/>
                <a:gd name="T96" fmla="*/ 56 w 360"/>
                <a:gd name="T97" fmla="*/ 26 h 228"/>
                <a:gd name="T98" fmla="*/ 44 w 360"/>
                <a:gd name="T99" fmla="*/ 14 h 228"/>
                <a:gd name="T100" fmla="*/ 44 w 360"/>
                <a:gd name="T101" fmla="*/ 14 h 228"/>
                <a:gd name="T102" fmla="*/ 36 w 360"/>
                <a:gd name="T103" fmla="*/ 4 h 228"/>
                <a:gd name="T104" fmla="*/ 28 w 360"/>
                <a:gd name="T105" fmla="*/ 0 h 228"/>
                <a:gd name="T106" fmla="*/ 20 w 360"/>
                <a:gd name="T107" fmla="*/ 0 h 228"/>
                <a:gd name="T108" fmla="*/ 14 w 360"/>
                <a:gd name="T109" fmla="*/ 2 h 228"/>
                <a:gd name="T110" fmla="*/ 8 w 360"/>
                <a:gd name="T111" fmla="*/ 4 h 228"/>
                <a:gd name="T112" fmla="*/ 4 w 360"/>
                <a:gd name="T113" fmla="*/ 8 h 228"/>
                <a:gd name="T114" fmla="*/ 0 w 360"/>
                <a:gd name="T115" fmla="*/ 12 h 228"/>
                <a:gd name="T116" fmla="*/ 0 w 360"/>
                <a:gd name="T117" fmla="*/ 12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0" h="228">
                  <a:moveTo>
                    <a:pt x="0" y="12"/>
                  </a:moveTo>
                  <a:lnTo>
                    <a:pt x="0" y="12"/>
                  </a:lnTo>
                  <a:lnTo>
                    <a:pt x="2" y="38"/>
                  </a:lnTo>
                  <a:lnTo>
                    <a:pt x="8" y="66"/>
                  </a:lnTo>
                  <a:lnTo>
                    <a:pt x="16" y="100"/>
                  </a:lnTo>
                  <a:lnTo>
                    <a:pt x="22" y="118"/>
                  </a:lnTo>
                  <a:lnTo>
                    <a:pt x="30" y="136"/>
                  </a:lnTo>
                  <a:lnTo>
                    <a:pt x="38" y="152"/>
                  </a:lnTo>
                  <a:lnTo>
                    <a:pt x="48" y="168"/>
                  </a:lnTo>
                  <a:lnTo>
                    <a:pt x="60" y="184"/>
                  </a:lnTo>
                  <a:lnTo>
                    <a:pt x="74" y="198"/>
                  </a:lnTo>
                  <a:lnTo>
                    <a:pt x="88" y="208"/>
                  </a:lnTo>
                  <a:lnTo>
                    <a:pt x="106" y="218"/>
                  </a:lnTo>
                  <a:lnTo>
                    <a:pt x="106" y="218"/>
                  </a:lnTo>
                  <a:lnTo>
                    <a:pt x="124" y="224"/>
                  </a:lnTo>
                  <a:lnTo>
                    <a:pt x="144" y="228"/>
                  </a:lnTo>
                  <a:lnTo>
                    <a:pt x="166" y="228"/>
                  </a:lnTo>
                  <a:lnTo>
                    <a:pt x="186" y="228"/>
                  </a:lnTo>
                  <a:lnTo>
                    <a:pt x="208" y="226"/>
                  </a:lnTo>
                  <a:lnTo>
                    <a:pt x="228" y="224"/>
                  </a:lnTo>
                  <a:lnTo>
                    <a:pt x="270" y="216"/>
                  </a:lnTo>
                  <a:lnTo>
                    <a:pt x="306" y="204"/>
                  </a:lnTo>
                  <a:lnTo>
                    <a:pt x="334" y="194"/>
                  </a:lnTo>
                  <a:lnTo>
                    <a:pt x="360" y="184"/>
                  </a:lnTo>
                  <a:lnTo>
                    <a:pt x="332" y="144"/>
                  </a:lnTo>
                  <a:lnTo>
                    <a:pt x="332" y="144"/>
                  </a:lnTo>
                  <a:lnTo>
                    <a:pt x="326" y="146"/>
                  </a:lnTo>
                  <a:lnTo>
                    <a:pt x="306" y="152"/>
                  </a:lnTo>
                  <a:lnTo>
                    <a:pt x="280" y="162"/>
                  </a:lnTo>
                  <a:lnTo>
                    <a:pt x="250" y="172"/>
                  </a:lnTo>
                  <a:lnTo>
                    <a:pt x="216" y="180"/>
                  </a:lnTo>
                  <a:lnTo>
                    <a:pt x="200" y="182"/>
                  </a:lnTo>
                  <a:lnTo>
                    <a:pt x="184" y="182"/>
                  </a:lnTo>
                  <a:lnTo>
                    <a:pt x="168" y="182"/>
                  </a:lnTo>
                  <a:lnTo>
                    <a:pt x="154" y="180"/>
                  </a:lnTo>
                  <a:lnTo>
                    <a:pt x="142" y="176"/>
                  </a:lnTo>
                  <a:lnTo>
                    <a:pt x="132" y="168"/>
                  </a:lnTo>
                  <a:lnTo>
                    <a:pt x="132" y="168"/>
                  </a:lnTo>
                  <a:lnTo>
                    <a:pt x="126" y="162"/>
                  </a:lnTo>
                  <a:lnTo>
                    <a:pt x="120" y="152"/>
                  </a:lnTo>
                  <a:lnTo>
                    <a:pt x="106" y="128"/>
                  </a:lnTo>
                  <a:lnTo>
                    <a:pt x="96" y="104"/>
                  </a:lnTo>
                  <a:lnTo>
                    <a:pt x="88" y="80"/>
                  </a:lnTo>
                  <a:lnTo>
                    <a:pt x="88" y="80"/>
                  </a:lnTo>
                  <a:lnTo>
                    <a:pt x="84" y="66"/>
                  </a:lnTo>
                  <a:lnTo>
                    <a:pt x="78" y="54"/>
                  </a:lnTo>
                  <a:lnTo>
                    <a:pt x="74" y="44"/>
                  </a:lnTo>
                  <a:lnTo>
                    <a:pt x="68" y="38"/>
                  </a:lnTo>
                  <a:lnTo>
                    <a:pt x="56" y="26"/>
                  </a:lnTo>
                  <a:lnTo>
                    <a:pt x="44" y="14"/>
                  </a:lnTo>
                  <a:lnTo>
                    <a:pt x="44" y="14"/>
                  </a:lnTo>
                  <a:lnTo>
                    <a:pt x="36" y="4"/>
                  </a:lnTo>
                  <a:lnTo>
                    <a:pt x="28" y="0"/>
                  </a:lnTo>
                  <a:lnTo>
                    <a:pt x="20" y="0"/>
                  </a:lnTo>
                  <a:lnTo>
                    <a:pt x="14" y="2"/>
                  </a:lnTo>
                  <a:lnTo>
                    <a:pt x="8" y="4"/>
                  </a:lnTo>
                  <a:lnTo>
                    <a:pt x="4" y="8"/>
                  </a:ln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3" name="Freeform 86"/>
            <p:cNvSpPr>
              <a:spLocks/>
            </p:cNvSpPr>
            <p:nvPr/>
          </p:nvSpPr>
          <p:spPr bwMode="auto">
            <a:xfrm>
              <a:off x="6040438" y="4460875"/>
              <a:ext cx="187325" cy="219075"/>
            </a:xfrm>
            <a:custGeom>
              <a:avLst/>
              <a:gdLst>
                <a:gd name="T0" fmla="*/ 102 w 118"/>
                <a:gd name="T1" fmla="*/ 48 h 138"/>
                <a:gd name="T2" fmla="*/ 102 w 118"/>
                <a:gd name="T3" fmla="*/ 48 h 138"/>
                <a:gd name="T4" fmla="*/ 108 w 118"/>
                <a:gd name="T5" fmla="*/ 62 h 138"/>
                <a:gd name="T6" fmla="*/ 114 w 118"/>
                <a:gd name="T7" fmla="*/ 76 h 138"/>
                <a:gd name="T8" fmla="*/ 116 w 118"/>
                <a:gd name="T9" fmla="*/ 90 h 138"/>
                <a:gd name="T10" fmla="*/ 118 w 118"/>
                <a:gd name="T11" fmla="*/ 102 h 138"/>
                <a:gd name="T12" fmla="*/ 116 w 118"/>
                <a:gd name="T13" fmla="*/ 112 h 138"/>
                <a:gd name="T14" fmla="*/ 112 w 118"/>
                <a:gd name="T15" fmla="*/ 122 h 138"/>
                <a:gd name="T16" fmla="*/ 106 w 118"/>
                <a:gd name="T17" fmla="*/ 130 h 138"/>
                <a:gd name="T18" fmla="*/ 98 w 118"/>
                <a:gd name="T19" fmla="*/ 134 h 138"/>
                <a:gd name="T20" fmla="*/ 98 w 118"/>
                <a:gd name="T21" fmla="*/ 134 h 138"/>
                <a:gd name="T22" fmla="*/ 88 w 118"/>
                <a:gd name="T23" fmla="*/ 138 h 138"/>
                <a:gd name="T24" fmla="*/ 78 w 118"/>
                <a:gd name="T25" fmla="*/ 138 h 138"/>
                <a:gd name="T26" fmla="*/ 68 w 118"/>
                <a:gd name="T27" fmla="*/ 134 h 138"/>
                <a:gd name="T28" fmla="*/ 56 w 118"/>
                <a:gd name="T29" fmla="*/ 130 h 138"/>
                <a:gd name="T30" fmla="*/ 44 w 118"/>
                <a:gd name="T31" fmla="*/ 122 h 138"/>
                <a:gd name="T32" fmla="*/ 34 w 118"/>
                <a:gd name="T33" fmla="*/ 112 h 138"/>
                <a:gd name="T34" fmla="*/ 24 w 118"/>
                <a:gd name="T35" fmla="*/ 102 h 138"/>
                <a:gd name="T36" fmla="*/ 14 w 118"/>
                <a:gd name="T37" fmla="*/ 88 h 138"/>
                <a:gd name="T38" fmla="*/ 14 w 118"/>
                <a:gd name="T39" fmla="*/ 88 h 138"/>
                <a:gd name="T40" fmla="*/ 8 w 118"/>
                <a:gd name="T41" fmla="*/ 76 h 138"/>
                <a:gd name="T42" fmla="*/ 2 w 118"/>
                <a:gd name="T43" fmla="*/ 62 h 138"/>
                <a:gd name="T44" fmla="*/ 0 w 118"/>
                <a:gd name="T45" fmla="*/ 48 h 138"/>
                <a:gd name="T46" fmla="*/ 0 w 118"/>
                <a:gd name="T47" fmla="*/ 36 h 138"/>
                <a:gd name="T48" fmla="*/ 0 w 118"/>
                <a:gd name="T49" fmla="*/ 26 h 138"/>
                <a:gd name="T50" fmla="*/ 4 w 118"/>
                <a:gd name="T51" fmla="*/ 16 h 138"/>
                <a:gd name="T52" fmla="*/ 10 w 118"/>
                <a:gd name="T53" fmla="*/ 8 h 138"/>
                <a:gd name="T54" fmla="*/ 18 w 118"/>
                <a:gd name="T55" fmla="*/ 2 h 138"/>
                <a:gd name="T56" fmla="*/ 18 w 118"/>
                <a:gd name="T57" fmla="*/ 2 h 138"/>
                <a:gd name="T58" fmla="*/ 28 w 118"/>
                <a:gd name="T59" fmla="*/ 0 h 138"/>
                <a:gd name="T60" fmla="*/ 38 w 118"/>
                <a:gd name="T61" fmla="*/ 0 h 138"/>
                <a:gd name="T62" fmla="*/ 50 w 118"/>
                <a:gd name="T63" fmla="*/ 4 h 138"/>
                <a:gd name="T64" fmla="*/ 60 w 118"/>
                <a:gd name="T65" fmla="*/ 8 h 138"/>
                <a:gd name="T66" fmla="*/ 72 w 118"/>
                <a:gd name="T67" fmla="*/ 16 h 138"/>
                <a:gd name="T68" fmla="*/ 82 w 118"/>
                <a:gd name="T69" fmla="*/ 24 h 138"/>
                <a:gd name="T70" fmla="*/ 92 w 118"/>
                <a:gd name="T71" fmla="*/ 36 h 138"/>
                <a:gd name="T72" fmla="*/ 102 w 118"/>
                <a:gd name="T73" fmla="*/ 48 h 138"/>
                <a:gd name="T74" fmla="*/ 102 w 118"/>
                <a:gd name="T75" fmla="*/ 4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8" h="138">
                  <a:moveTo>
                    <a:pt x="102" y="48"/>
                  </a:moveTo>
                  <a:lnTo>
                    <a:pt x="102" y="48"/>
                  </a:lnTo>
                  <a:lnTo>
                    <a:pt x="108" y="62"/>
                  </a:lnTo>
                  <a:lnTo>
                    <a:pt x="114" y="76"/>
                  </a:lnTo>
                  <a:lnTo>
                    <a:pt x="116" y="90"/>
                  </a:lnTo>
                  <a:lnTo>
                    <a:pt x="118" y="102"/>
                  </a:lnTo>
                  <a:lnTo>
                    <a:pt x="116" y="112"/>
                  </a:lnTo>
                  <a:lnTo>
                    <a:pt x="112" y="122"/>
                  </a:lnTo>
                  <a:lnTo>
                    <a:pt x="106" y="130"/>
                  </a:lnTo>
                  <a:lnTo>
                    <a:pt x="98" y="134"/>
                  </a:lnTo>
                  <a:lnTo>
                    <a:pt x="98" y="134"/>
                  </a:lnTo>
                  <a:lnTo>
                    <a:pt x="88" y="138"/>
                  </a:lnTo>
                  <a:lnTo>
                    <a:pt x="78" y="138"/>
                  </a:lnTo>
                  <a:lnTo>
                    <a:pt x="68" y="134"/>
                  </a:lnTo>
                  <a:lnTo>
                    <a:pt x="56" y="130"/>
                  </a:lnTo>
                  <a:lnTo>
                    <a:pt x="44" y="122"/>
                  </a:lnTo>
                  <a:lnTo>
                    <a:pt x="34" y="112"/>
                  </a:lnTo>
                  <a:lnTo>
                    <a:pt x="24" y="102"/>
                  </a:lnTo>
                  <a:lnTo>
                    <a:pt x="14" y="88"/>
                  </a:lnTo>
                  <a:lnTo>
                    <a:pt x="14" y="88"/>
                  </a:lnTo>
                  <a:lnTo>
                    <a:pt x="8" y="76"/>
                  </a:lnTo>
                  <a:lnTo>
                    <a:pt x="2" y="62"/>
                  </a:lnTo>
                  <a:lnTo>
                    <a:pt x="0" y="48"/>
                  </a:lnTo>
                  <a:lnTo>
                    <a:pt x="0" y="36"/>
                  </a:lnTo>
                  <a:lnTo>
                    <a:pt x="0" y="26"/>
                  </a:lnTo>
                  <a:lnTo>
                    <a:pt x="4" y="16"/>
                  </a:lnTo>
                  <a:lnTo>
                    <a:pt x="10" y="8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8" y="0"/>
                  </a:lnTo>
                  <a:lnTo>
                    <a:pt x="38" y="0"/>
                  </a:lnTo>
                  <a:lnTo>
                    <a:pt x="50" y="4"/>
                  </a:lnTo>
                  <a:lnTo>
                    <a:pt x="60" y="8"/>
                  </a:lnTo>
                  <a:lnTo>
                    <a:pt x="72" y="16"/>
                  </a:lnTo>
                  <a:lnTo>
                    <a:pt x="82" y="24"/>
                  </a:lnTo>
                  <a:lnTo>
                    <a:pt x="92" y="36"/>
                  </a:lnTo>
                  <a:lnTo>
                    <a:pt x="102" y="48"/>
                  </a:lnTo>
                  <a:lnTo>
                    <a:pt x="102" y="4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4" name="Freeform 87"/>
            <p:cNvSpPr>
              <a:spLocks/>
            </p:cNvSpPr>
            <p:nvPr/>
          </p:nvSpPr>
          <p:spPr bwMode="auto">
            <a:xfrm>
              <a:off x="6056313" y="4473575"/>
              <a:ext cx="158750" cy="187325"/>
            </a:xfrm>
            <a:custGeom>
              <a:avLst/>
              <a:gdLst>
                <a:gd name="T0" fmla="*/ 86 w 100"/>
                <a:gd name="T1" fmla="*/ 42 h 118"/>
                <a:gd name="T2" fmla="*/ 86 w 100"/>
                <a:gd name="T3" fmla="*/ 42 h 118"/>
                <a:gd name="T4" fmla="*/ 92 w 100"/>
                <a:gd name="T5" fmla="*/ 54 h 118"/>
                <a:gd name="T6" fmla="*/ 96 w 100"/>
                <a:gd name="T7" fmla="*/ 66 h 118"/>
                <a:gd name="T8" fmla="*/ 100 w 100"/>
                <a:gd name="T9" fmla="*/ 78 h 118"/>
                <a:gd name="T10" fmla="*/ 100 w 100"/>
                <a:gd name="T11" fmla="*/ 88 h 118"/>
                <a:gd name="T12" fmla="*/ 98 w 100"/>
                <a:gd name="T13" fmla="*/ 98 h 118"/>
                <a:gd name="T14" fmla="*/ 96 w 100"/>
                <a:gd name="T15" fmla="*/ 106 h 118"/>
                <a:gd name="T16" fmla="*/ 90 w 100"/>
                <a:gd name="T17" fmla="*/ 112 h 118"/>
                <a:gd name="T18" fmla="*/ 84 w 100"/>
                <a:gd name="T19" fmla="*/ 116 h 118"/>
                <a:gd name="T20" fmla="*/ 84 w 100"/>
                <a:gd name="T21" fmla="*/ 116 h 118"/>
                <a:gd name="T22" fmla="*/ 76 w 100"/>
                <a:gd name="T23" fmla="*/ 118 h 118"/>
                <a:gd name="T24" fmla="*/ 66 w 100"/>
                <a:gd name="T25" fmla="*/ 118 h 118"/>
                <a:gd name="T26" fmla="*/ 58 w 100"/>
                <a:gd name="T27" fmla="*/ 116 h 118"/>
                <a:gd name="T28" fmla="*/ 48 w 100"/>
                <a:gd name="T29" fmla="*/ 112 h 118"/>
                <a:gd name="T30" fmla="*/ 38 w 100"/>
                <a:gd name="T31" fmla="*/ 106 h 118"/>
                <a:gd name="T32" fmla="*/ 30 w 100"/>
                <a:gd name="T33" fmla="*/ 98 h 118"/>
                <a:gd name="T34" fmla="*/ 20 w 100"/>
                <a:gd name="T35" fmla="*/ 88 h 118"/>
                <a:gd name="T36" fmla="*/ 12 w 100"/>
                <a:gd name="T37" fmla="*/ 78 h 118"/>
                <a:gd name="T38" fmla="*/ 12 w 100"/>
                <a:gd name="T39" fmla="*/ 78 h 118"/>
                <a:gd name="T40" fmla="*/ 6 w 100"/>
                <a:gd name="T41" fmla="*/ 66 h 118"/>
                <a:gd name="T42" fmla="*/ 2 w 100"/>
                <a:gd name="T43" fmla="*/ 54 h 118"/>
                <a:gd name="T44" fmla="*/ 0 w 100"/>
                <a:gd name="T45" fmla="*/ 42 h 118"/>
                <a:gd name="T46" fmla="*/ 0 w 100"/>
                <a:gd name="T47" fmla="*/ 32 h 118"/>
                <a:gd name="T48" fmla="*/ 2 w 100"/>
                <a:gd name="T49" fmla="*/ 22 h 118"/>
                <a:gd name="T50" fmla="*/ 4 w 100"/>
                <a:gd name="T51" fmla="*/ 14 h 118"/>
                <a:gd name="T52" fmla="*/ 10 w 100"/>
                <a:gd name="T53" fmla="*/ 8 h 118"/>
                <a:gd name="T54" fmla="*/ 16 w 100"/>
                <a:gd name="T55" fmla="*/ 4 h 118"/>
                <a:gd name="T56" fmla="*/ 16 w 100"/>
                <a:gd name="T57" fmla="*/ 4 h 118"/>
                <a:gd name="T58" fmla="*/ 24 w 100"/>
                <a:gd name="T59" fmla="*/ 0 h 118"/>
                <a:gd name="T60" fmla="*/ 32 w 100"/>
                <a:gd name="T61" fmla="*/ 2 h 118"/>
                <a:gd name="T62" fmla="*/ 42 w 100"/>
                <a:gd name="T63" fmla="*/ 4 h 118"/>
                <a:gd name="T64" fmla="*/ 52 w 100"/>
                <a:gd name="T65" fmla="*/ 8 h 118"/>
                <a:gd name="T66" fmla="*/ 62 w 100"/>
                <a:gd name="T67" fmla="*/ 14 h 118"/>
                <a:gd name="T68" fmla="*/ 70 w 100"/>
                <a:gd name="T69" fmla="*/ 22 h 118"/>
                <a:gd name="T70" fmla="*/ 78 w 100"/>
                <a:gd name="T71" fmla="*/ 32 h 118"/>
                <a:gd name="T72" fmla="*/ 86 w 100"/>
                <a:gd name="T73" fmla="*/ 42 h 118"/>
                <a:gd name="T74" fmla="*/ 86 w 100"/>
                <a:gd name="T75" fmla="*/ 4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0" h="118">
                  <a:moveTo>
                    <a:pt x="86" y="42"/>
                  </a:moveTo>
                  <a:lnTo>
                    <a:pt x="86" y="42"/>
                  </a:lnTo>
                  <a:lnTo>
                    <a:pt x="92" y="54"/>
                  </a:lnTo>
                  <a:lnTo>
                    <a:pt x="96" y="66"/>
                  </a:lnTo>
                  <a:lnTo>
                    <a:pt x="100" y="78"/>
                  </a:lnTo>
                  <a:lnTo>
                    <a:pt x="100" y="88"/>
                  </a:lnTo>
                  <a:lnTo>
                    <a:pt x="98" y="98"/>
                  </a:lnTo>
                  <a:lnTo>
                    <a:pt x="96" y="106"/>
                  </a:lnTo>
                  <a:lnTo>
                    <a:pt x="90" y="112"/>
                  </a:lnTo>
                  <a:lnTo>
                    <a:pt x="84" y="116"/>
                  </a:lnTo>
                  <a:lnTo>
                    <a:pt x="84" y="116"/>
                  </a:lnTo>
                  <a:lnTo>
                    <a:pt x="76" y="118"/>
                  </a:lnTo>
                  <a:lnTo>
                    <a:pt x="66" y="118"/>
                  </a:lnTo>
                  <a:lnTo>
                    <a:pt x="58" y="116"/>
                  </a:lnTo>
                  <a:lnTo>
                    <a:pt x="48" y="112"/>
                  </a:lnTo>
                  <a:lnTo>
                    <a:pt x="38" y="106"/>
                  </a:lnTo>
                  <a:lnTo>
                    <a:pt x="30" y="98"/>
                  </a:lnTo>
                  <a:lnTo>
                    <a:pt x="20" y="88"/>
                  </a:lnTo>
                  <a:lnTo>
                    <a:pt x="12" y="78"/>
                  </a:lnTo>
                  <a:lnTo>
                    <a:pt x="12" y="78"/>
                  </a:lnTo>
                  <a:lnTo>
                    <a:pt x="6" y="66"/>
                  </a:lnTo>
                  <a:lnTo>
                    <a:pt x="2" y="54"/>
                  </a:lnTo>
                  <a:lnTo>
                    <a:pt x="0" y="42"/>
                  </a:lnTo>
                  <a:lnTo>
                    <a:pt x="0" y="32"/>
                  </a:lnTo>
                  <a:lnTo>
                    <a:pt x="2" y="22"/>
                  </a:lnTo>
                  <a:lnTo>
                    <a:pt x="4" y="14"/>
                  </a:lnTo>
                  <a:lnTo>
                    <a:pt x="10" y="8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24" y="0"/>
                  </a:lnTo>
                  <a:lnTo>
                    <a:pt x="32" y="2"/>
                  </a:lnTo>
                  <a:lnTo>
                    <a:pt x="42" y="4"/>
                  </a:lnTo>
                  <a:lnTo>
                    <a:pt x="52" y="8"/>
                  </a:lnTo>
                  <a:lnTo>
                    <a:pt x="62" y="14"/>
                  </a:lnTo>
                  <a:lnTo>
                    <a:pt x="70" y="22"/>
                  </a:lnTo>
                  <a:lnTo>
                    <a:pt x="78" y="32"/>
                  </a:lnTo>
                  <a:lnTo>
                    <a:pt x="86" y="42"/>
                  </a:lnTo>
                  <a:lnTo>
                    <a:pt x="86" y="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5" name="Freeform 88"/>
            <p:cNvSpPr>
              <a:spLocks/>
            </p:cNvSpPr>
            <p:nvPr/>
          </p:nvSpPr>
          <p:spPr bwMode="auto">
            <a:xfrm>
              <a:off x="6113463" y="4375150"/>
              <a:ext cx="530225" cy="295275"/>
            </a:xfrm>
            <a:custGeom>
              <a:avLst/>
              <a:gdLst>
                <a:gd name="T0" fmla="*/ 188 w 334"/>
                <a:gd name="T1" fmla="*/ 12 h 186"/>
                <a:gd name="T2" fmla="*/ 266 w 334"/>
                <a:gd name="T3" fmla="*/ 8 h 186"/>
                <a:gd name="T4" fmla="*/ 318 w 334"/>
                <a:gd name="T5" fmla="*/ 0 h 186"/>
                <a:gd name="T6" fmla="*/ 330 w 334"/>
                <a:gd name="T7" fmla="*/ 4 h 186"/>
                <a:gd name="T8" fmla="*/ 334 w 334"/>
                <a:gd name="T9" fmla="*/ 18 h 186"/>
                <a:gd name="T10" fmla="*/ 328 w 334"/>
                <a:gd name="T11" fmla="*/ 30 h 186"/>
                <a:gd name="T12" fmla="*/ 308 w 334"/>
                <a:gd name="T13" fmla="*/ 38 h 186"/>
                <a:gd name="T14" fmla="*/ 274 w 334"/>
                <a:gd name="T15" fmla="*/ 42 h 186"/>
                <a:gd name="T16" fmla="*/ 266 w 334"/>
                <a:gd name="T17" fmla="*/ 42 h 186"/>
                <a:gd name="T18" fmla="*/ 230 w 334"/>
                <a:gd name="T19" fmla="*/ 56 h 186"/>
                <a:gd name="T20" fmla="*/ 212 w 334"/>
                <a:gd name="T21" fmla="*/ 62 h 186"/>
                <a:gd name="T22" fmla="*/ 216 w 334"/>
                <a:gd name="T23" fmla="*/ 70 h 186"/>
                <a:gd name="T24" fmla="*/ 224 w 334"/>
                <a:gd name="T25" fmla="*/ 90 h 186"/>
                <a:gd name="T26" fmla="*/ 224 w 334"/>
                <a:gd name="T27" fmla="*/ 98 h 186"/>
                <a:gd name="T28" fmla="*/ 220 w 334"/>
                <a:gd name="T29" fmla="*/ 124 h 186"/>
                <a:gd name="T30" fmla="*/ 208 w 334"/>
                <a:gd name="T31" fmla="*/ 142 h 186"/>
                <a:gd name="T32" fmla="*/ 206 w 334"/>
                <a:gd name="T33" fmla="*/ 146 h 186"/>
                <a:gd name="T34" fmla="*/ 192 w 334"/>
                <a:gd name="T35" fmla="*/ 148 h 186"/>
                <a:gd name="T36" fmla="*/ 186 w 334"/>
                <a:gd name="T37" fmla="*/ 154 h 186"/>
                <a:gd name="T38" fmla="*/ 170 w 334"/>
                <a:gd name="T39" fmla="*/ 164 h 186"/>
                <a:gd name="T40" fmla="*/ 158 w 334"/>
                <a:gd name="T41" fmla="*/ 166 h 186"/>
                <a:gd name="T42" fmla="*/ 156 w 334"/>
                <a:gd name="T43" fmla="*/ 166 h 186"/>
                <a:gd name="T44" fmla="*/ 144 w 334"/>
                <a:gd name="T45" fmla="*/ 176 h 186"/>
                <a:gd name="T46" fmla="*/ 136 w 334"/>
                <a:gd name="T47" fmla="*/ 180 h 186"/>
                <a:gd name="T48" fmla="*/ 106 w 334"/>
                <a:gd name="T49" fmla="*/ 186 h 186"/>
                <a:gd name="T50" fmla="*/ 96 w 334"/>
                <a:gd name="T51" fmla="*/ 184 h 186"/>
                <a:gd name="T52" fmla="*/ 92 w 334"/>
                <a:gd name="T53" fmla="*/ 180 h 186"/>
                <a:gd name="T54" fmla="*/ 90 w 334"/>
                <a:gd name="T55" fmla="*/ 170 h 186"/>
                <a:gd name="T56" fmla="*/ 92 w 334"/>
                <a:gd name="T57" fmla="*/ 164 h 186"/>
                <a:gd name="T58" fmla="*/ 100 w 334"/>
                <a:gd name="T59" fmla="*/ 156 h 186"/>
                <a:gd name="T60" fmla="*/ 84 w 334"/>
                <a:gd name="T61" fmla="*/ 160 h 186"/>
                <a:gd name="T62" fmla="*/ 46 w 334"/>
                <a:gd name="T63" fmla="*/ 156 h 186"/>
                <a:gd name="T64" fmla="*/ 28 w 334"/>
                <a:gd name="T65" fmla="*/ 150 h 186"/>
                <a:gd name="T66" fmla="*/ 8 w 334"/>
                <a:gd name="T67" fmla="*/ 132 h 186"/>
                <a:gd name="T68" fmla="*/ 4 w 334"/>
                <a:gd name="T69" fmla="*/ 118 h 186"/>
                <a:gd name="T70" fmla="*/ 2 w 334"/>
                <a:gd name="T71" fmla="*/ 86 h 186"/>
                <a:gd name="T72" fmla="*/ 14 w 334"/>
                <a:gd name="T73" fmla="*/ 62 h 186"/>
                <a:gd name="T74" fmla="*/ 36 w 334"/>
                <a:gd name="T75" fmla="*/ 42 h 186"/>
                <a:gd name="T76" fmla="*/ 64 w 334"/>
                <a:gd name="T77" fmla="*/ 30 h 186"/>
                <a:gd name="T78" fmla="*/ 98 w 334"/>
                <a:gd name="T79" fmla="*/ 20 h 186"/>
                <a:gd name="T80" fmla="*/ 162 w 334"/>
                <a:gd name="T81" fmla="*/ 12 h 186"/>
                <a:gd name="T82" fmla="*/ 188 w 334"/>
                <a:gd name="T83" fmla="*/ 1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34" h="186">
                  <a:moveTo>
                    <a:pt x="188" y="12"/>
                  </a:moveTo>
                  <a:lnTo>
                    <a:pt x="188" y="12"/>
                  </a:lnTo>
                  <a:lnTo>
                    <a:pt x="228" y="10"/>
                  </a:lnTo>
                  <a:lnTo>
                    <a:pt x="266" y="8"/>
                  </a:lnTo>
                  <a:lnTo>
                    <a:pt x="318" y="0"/>
                  </a:lnTo>
                  <a:lnTo>
                    <a:pt x="318" y="0"/>
                  </a:lnTo>
                  <a:lnTo>
                    <a:pt x="326" y="0"/>
                  </a:lnTo>
                  <a:lnTo>
                    <a:pt x="330" y="4"/>
                  </a:lnTo>
                  <a:lnTo>
                    <a:pt x="334" y="10"/>
                  </a:lnTo>
                  <a:lnTo>
                    <a:pt x="334" y="18"/>
                  </a:lnTo>
                  <a:lnTo>
                    <a:pt x="332" y="24"/>
                  </a:lnTo>
                  <a:lnTo>
                    <a:pt x="328" y="30"/>
                  </a:lnTo>
                  <a:lnTo>
                    <a:pt x="320" y="36"/>
                  </a:lnTo>
                  <a:lnTo>
                    <a:pt x="308" y="38"/>
                  </a:lnTo>
                  <a:lnTo>
                    <a:pt x="308" y="38"/>
                  </a:lnTo>
                  <a:lnTo>
                    <a:pt x="274" y="42"/>
                  </a:lnTo>
                  <a:lnTo>
                    <a:pt x="266" y="42"/>
                  </a:lnTo>
                  <a:lnTo>
                    <a:pt x="266" y="42"/>
                  </a:lnTo>
                  <a:lnTo>
                    <a:pt x="230" y="56"/>
                  </a:lnTo>
                  <a:lnTo>
                    <a:pt x="230" y="56"/>
                  </a:lnTo>
                  <a:lnTo>
                    <a:pt x="216" y="62"/>
                  </a:lnTo>
                  <a:lnTo>
                    <a:pt x="212" y="62"/>
                  </a:lnTo>
                  <a:lnTo>
                    <a:pt x="212" y="62"/>
                  </a:lnTo>
                  <a:lnTo>
                    <a:pt x="216" y="70"/>
                  </a:lnTo>
                  <a:lnTo>
                    <a:pt x="220" y="78"/>
                  </a:lnTo>
                  <a:lnTo>
                    <a:pt x="224" y="90"/>
                  </a:lnTo>
                  <a:lnTo>
                    <a:pt x="224" y="90"/>
                  </a:lnTo>
                  <a:lnTo>
                    <a:pt x="224" y="98"/>
                  </a:lnTo>
                  <a:lnTo>
                    <a:pt x="224" y="108"/>
                  </a:lnTo>
                  <a:lnTo>
                    <a:pt x="220" y="124"/>
                  </a:lnTo>
                  <a:lnTo>
                    <a:pt x="212" y="138"/>
                  </a:lnTo>
                  <a:lnTo>
                    <a:pt x="208" y="142"/>
                  </a:lnTo>
                  <a:lnTo>
                    <a:pt x="206" y="146"/>
                  </a:lnTo>
                  <a:lnTo>
                    <a:pt x="206" y="146"/>
                  </a:lnTo>
                  <a:lnTo>
                    <a:pt x="194" y="148"/>
                  </a:lnTo>
                  <a:lnTo>
                    <a:pt x="192" y="148"/>
                  </a:lnTo>
                  <a:lnTo>
                    <a:pt x="192" y="148"/>
                  </a:lnTo>
                  <a:lnTo>
                    <a:pt x="186" y="154"/>
                  </a:lnTo>
                  <a:lnTo>
                    <a:pt x="180" y="160"/>
                  </a:lnTo>
                  <a:lnTo>
                    <a:pt x="170" y="164"/>
                  </a:lnTo>
                  <a:lnTo>
                    <a:pt x="170" y="164"/>
                  </a:lnTo>
                  <a:lnTo>
                    <a:pt x="158" y="166"/>
                  </a:lnTo>
                  <a:lnTo>
                    <a:pt x="156" y="166"/>
                  </a:lnTo>
                  <a:lnTo>
                    <a:pt x="156" y="166"/>
                  </a:lnTo>
                  <a:lnTo>
                    <a:pt x="150" y="172"/>
                  </a:lnTo>
                  <a:lnTo>
                    <a:pt x="144" y="176"/>
                  </a:lnTo>
                  <a:lnTo>
                    <a:pt x="136" y="180"/>
                  </a:lnTo>
                  <a:lnTo>
                    <a:pt x="136" y="180"/>
                  </a:lnTo>
                  <a:lnTo>
                    <a:pt x="112" y="186"/>
                  </a:lnTo>
                  <a:lnTo>
                    <a:pt x="106" y="186"/>
                  </a:lnTo>
                  <a:lnTo>
                    <a:pt x="100" y="186"/>
                  </a:lnTo>
                  <a:lnTo>
                    <a:pt x="96" y="184"/>
                  </a:lnTo>
                  <a:lnTo>
                    <a:pt x="92" y="180"/>
                  </a:lnTo>
                  <a:lnTo>
                    <a:pt x="92" y="180"/>
                  </a:lnTo>
                  <a:lnTo>
                    <a:pt x="90" y="174"/>
                  </a:lnTo>
                  <a:lnTo>
                    <a:pt x="90" y="170"/>
                  </a:lnTo>
                  <a:lnTo>
                    <a:pt x="90" y="166"/>
                  </a:lnTo>
                  <a:lnTo>
                    <a:pt x="92" y="164"/>
                  </a:lnTo>
                  <a:lnTo>
                    <a:pt x="98" y="158"/>
                  </a:lnTo>
                  <a:lnTo>
                    <a:pt x="100" y="156"/>
                  </a:lnTo>
                  <a:lnTo>
                    <a:pt x="100" y="156"/>
                  </a:lnTo>
                  <a:lnTo>
                    <a:pt x="84" y="160"/>
                  </a:lnTo>
                  <a:lnTo>
                    <a:pt x="66" y="160"/>
                  </a:lnTo>
                  <a:lnTo>
                    <a:pt x="46" y="156"/>
                  </a:lnTo>
                  <a:lnTo>
                    <a:pt x="46" y="156"/>
                  </a:lnTo>
                  <a:lnTo>
                    <a:pt x="28" y="150"/>
                  </a:lnTo>
                  <a:lnTo>
                    <a:pt x="16" y="142"/>
                  </a:lnTo>
                  <a:lnTo>
                    <a:pt x="8" y="132"/>
                  </a:lnTo>
                  <a:lnTo>
                    <a:pt x="4" y="118"/>
                  </a:lnTo>
                  <a:lnTo>
                    <a:pt x="4" y="118"/>
                  </a:lnTo>
                  <a:lnTo>
                    <a:pt x="0" y="102"/>
                  </a:lnTo>
                  <a:lnTo>
                    <a:pt x="2" y="86"/>
                  </a:lnTo>
                  <a:lnTo>
                    <a:pt x="6" y="74"/>
                  </a:lnTo>
                  <a:lnTo>
                    <a:pt x="14" y="62"/>
                  </a:lnTo>
                  <a:lnTo>
                    <a:pt x="24" y="52"/>
                  </a:lnTo>
                  <a:lnTo>
                    <a:pt x="36" y="42"/>
                  </a:lnTo>
                  <a:lnTo>
                    <a:pt x="48" y="36"/>
                  </a:lnTo>
                  <a:lnTo>
                    <a:pt x="64" y="30"/>
                  </a:lnTo>
                  <a:lnTo>
                    <a:pt x="80" y="24"/>
                  </a:lnTo>
                  <a:lnTo>
                    <a:pt x="98" y="20"/>
                  </a:lnTo>
                  <a:lnTo>
                    <a:pt x="130" y="14"/>
                  </a:lnTo>
                  <a:lnTo>
                    <a:pt x="162" y="12"/>
                  </a:lnTo>
                  <a:lnTo>
                    <a:pt x="188" y="12"/>
                  </a:lnTo>
                  <a:lnTo>
                    <a:pt x="188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6" name="Freeform 89"/>
            <p:cNvSpPr>
              <a:spLocks noEditPoints="1"/>
            </p:cNvSpPr>
            <p:nvPr/>
          </p:nvSpPr>
          <p:spPr bwMode="auto">
            <a:xfrm>
              <a:off x="6097588" y="4359275"/>
              <a:ext cx="561975" cy="327025"/>
            </a:xfrm>
            <a:custGeom>
              <a:avLst/>
              <a:gdLst>
                <a:gd name="T0" fmla="*/ 316 w 354"/>
                <a:gd name="T1" fmla="*/ 2 h 206"/>
                <a:gd name="T2" fmla="*/ 232 w 354"/>
                <a:gd name="T3" fmla="*/ 10 h 206"/>
                <a:gd name="T4" fmla="*/ 160 w 354"/>
                <a:gd name="T5" fmla="*/ 12 h 206"/>
                <a:gd name="T6" fmla="*/ 82 w 354"/>
                <a:gd name="T7" fmla="*/ 26 h 206"/>
                <a:gd name="T8" fmla="*/ 32 w 354"/>
                <a:gd name="T9" fmla="*/ 50 h 206"/>
                <a:gd name="T10" fmla="*/ 14 w 354"/>
                <a:gd name="T11" fmla="*/ 66 h 206"/>
                <a:gd name="T12" fmla="*/ 0 w 354"/>
                <a:gd name="T13" fmla="*/ 114 h 206"/>
                <a:gd name="T14" fmla="*/ 10 w 354"/>
                <a:gd name="T15" fmla="*/ 148 h 206"/>
                <a:gd name="T16" fmla="*/ 28 w 354"/>
                <a:gd name="T17" fmla="*/ 166 h 206"/>
                <a:gd name="T18" fmla="*/ 54 w 354"/>
                <a:gd name="T19" fmla="*/ 176 h 206"/>
                <a:gd name="T20" fmla="*/ 90 w 354"/>
                <a:gd name="T21" fmla="*/ 180 h 206"/>
                <a:gd name="T22" fmla="*/ 90 w 354"/>
                <a:gd name="T23" fmla="*/ 188 h 206"/>
                <a:gd name="T24" fmla="*/ 98 w 354"/>
                <a:gd name="T25" fmla="*/ 200 h 206"/>
                <a:gd name="T26" fmla="*/ 116 w 354"/>
                <a:gd name="T27" fmla="*/ 206 h 206"/>
                <a:gd name="T28" fmla="*/ 148 w 354"/>
                <a:gd name="T29" fmla="*/ 200 h 206"/>
                <a:gd name="T30" fmla="*/ 162 w 354"/>
                <a:gd name="T31" fmla="*/ 194 h 206"/>
                <a:gd name="T32" fmla="*/ 182 w 354"/>
                <a:gd name="T33" fmla="*/ 184 h 206"/>
                <a:gd name="T34" fmla="*/ 198 w 354"/>
                <a:gd name="T35" fmla="*/ 178 h 206"/>
                <a:gd name="T36" fmla="*/ 218 w 354"/>
                <a:gd name="T37" fmla="*/ 164 h 206"/>
                <a:gd name="T38" fmla="*/ 228 w 354"/>
                <a:gd name="T39" fmla="*/ 156 h 206"/>
                <a:gd name="T40" fmla="*/ 244 w 354"/>
                <a:gd name="T41" fmla="*/ 106 h 206"/>
                <a:gd name="T42" fmla="*/ 244 w 354"/>
                <a:gd name="T43" fmla="*/ 100 h 206"/>
                <a:gd name="T44" fmla="*/ 238 w 354"/>
                <a:gd name="T45" fmla="*/ 78 h 206"/>
                <a:gd name="T46" fmla="*/ 278 w 354"/>
                <a:gd name="T47" fmla="*/ 62 h 206"/>
                <a:gd name="T48" fmla="*/ 320 w 354"/>
                <a:gd name="T49" fmla="*/ 58 h 206"/>
                <a:gd name="T50" fmla="*/ 346 w 354"/>
                <a:gd name="T51" fmla="*/ 46 h 206"/>
                <a:gd name="T52" fmla="*/ 354 w 354"/>
                <a:gd name="T53" fmla="*/ 32 h 206"/>
                <a:gd name="T54" fmla="*/ 354 w 354"/>
                <a:gd name="T55" fmla="*/ 18 h 206"/>
                <a:gd name="T56" fmla="*/ 344 w 354"/>
                <a:gd name="T57" fmla="*/ 4 h 206"/>
                <a:gd name="T58" fmla="*/ 326 w 354"/>
                <a:gd name="T59" fmla="*/ 0 h 206"/>
                <a:gd name="T60" fmla="*/ 330 w 354"/>
                <a:gd name="T61" fmla="*/ 20 h 206"/>
                <a:gd name="T62" fmla="*/ 334 w 354"/>
                <a:gd name="T63" fmla="*/ 22 h 206"/>
                <a:gd name="T64" fmla="*/ 334 w 354"/>
                <a:gd name="T65" fmla="*/ 30 h 206"/>
                <a:gd name="T66" fmla="*/ 328 w 354"/>
                <a:gd name="T67" fmla="*/ 36 h 206"/>
                <a:gd name="T68" fmla="*/ 284 w 354"/>
                <a:gd name="T69" fmla="*/ 42 h 206"/>
                <a:gd name="T70" fmla="*/ 236 w 354"/>
                <a:gd name="T71" fmla="*/ 58 h 206"/>
                <a:gd name="T72" fmla="*/ 200 w 354"/>
                <a:gd name="T73" fmla="*/ 64 h 206"/>
                <a:gd name="T74" fmla="*/ 218 w 354"/>
                <a:gd name="T75" fmla="*/ 84 h 206"/>
                <a:gd name="T76" fmla="*/ 224 w 354"/>
                <a:gd name="T77" fmla="*/ 102 h 206"/>
                <a:gd name="T78" fmla="*/ 216 w 354"/>
                <a:gd name="T79" fmla="*/ 140 h 206"/>
                <a:gd name="T80" fmla="*/ 204 w 354"/>
                <a:gd name="T81" fmla="*/ 148 h 206"/>
                <a:gd name="T82" fmla="*/ 194 w 354"/>
                <a:gd name="T83" fmla="*/ 152 h 206"/>
                <a:gd name="T84" fmla="*/ 184 w 354"/>
                <a:gd name="T85" fmla="*/ 162 h 206"/>
                <a:gd name="T86" fmla="*/ 172 w 354"/>
                <a:gd name="T87" fmla="*/ 166 h 206"/>
                <a:gd name="T88" fmla="*/ 158 w 354"/>
                <a:gd name="T89" fmla="*/ 170 h 206"/>
                <a:gd name="T90" fmla="*/ 150 w 354"/>
                <a:gd name="T91" fmla="*/ 178 h 206"/>
                <a:gd name="T92" fmla="*/ 134 w 354"/>
                <a:gd name="T93" fmla="*/ 182 h 206"/>
                <a:gd name="T94" fmla="*/ 110 w 354"/>
                <a:gd name="T95" fmla="*/ 184 h 206"/>
                <a:gd name="T96" fmla="*/ 110 w 354"/>
                <a:gd name="T97" fmla="*/ 182 h 206"/>
                <a:gd name="T98" fmla="*/ 108 w 354"/>
                <a:gd name="T99" fmla="*/ 156 h 206"/>
                <a:gd name="T100" fmla="*/ 76 w 354"/>
                <a:gd name="T101" fmla="*/ 160 h 206"/>
                <a:gd name="T102" fmla="*/ 44 w 354"/>
                <a:gd name="T103" fmla="*/ 152 h 206"/>
                <a:gd name="T104" fmla="*/ 22 w 354"/>
                <a:gd name="T105" fmla="*/ 126 h 206"/>
                <a:gd name="T106" fmla="*/ 20 w 354"/>
                <a:gd name="T107" fmla="*/ 100 h 206"/>
                <a:gd name="T108" fmla="*/ 30 w 354"/>
                <a:gd name="T109" fmla="*/ 78 h 206"/>
                <a:gd name="T110" fmla="*/ 56 w 354"/>
                <a:gd name="T111" fmla="*/ 58 h 206"/>
                <a:gd name="T112" fmla="*/ 118 w 354"/>
                <a:gd name="T113" fmla="*/ 38 h 206"/>
                <a:gd name="T114" fmla="*/ 198 w 354"/>
                <a:gd name="T115" fmla="*/ 32 h 206"/>
                <a:gd name="T116" fmla="*/ 266 w 354"/>
                <a:gd name="T117" fmla="*/ 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54" h="206">
                  <a:moveTo>
                    <a:pt x="326" y="0"/>
                  </a:moveTo>
                  <a:lnTo>
                    <a:pt x="326" y="0"/>
                  </a:lnTo>
                  <a:lnTo>
                    <a:pt x="316" y="2"/>
                  </a:lnTo>
                  <a:lnTo>
                    <a:pt x="316" y="2"/>
                  </a:lnTo>
                  <a:lnTo>
                    <a:pt x="264" y="8"/>
                  </a:lnTo>
                  <a:lnTo>
                    <a:pt x="232" y="10"/>
                  </a:lnTo>
                  <a:lnTo>
                    <a:pt x="198" y="12"/>
                  </a:lnTo>
                  <a:lnTo>
                    <a:pt x="198" y="12"/>
                  </a:lnTo>
                  <a:lnTo>
                    <a:pt x="160" y="12"/>
                  </a:lnTo>
                  <a:lnTo>
                    <a:pt x="136" y="16"/>
                  </a:lnTo>
                  <a:lnTo>
                    <a:pt x="108" y="20"/>
                  </a:lnTo>
                  <a:lnTo>
                    <a:pt x="82" y="26"/>
                  </a:lnTo>
                  <a:lnTo>
                    <a:pt x="56" y="36"/>
                  </a:lnTo>
                  <a:lnTo>
                    <a:pt x="44" y="42"/>
                  </a:lnTo>
                  <a:lnTo>
                    <a:pt x="32" y="50"/>
                  </a:lnTo>
                  <a:lnTo>
                    <a:pt x="22" y="58"/>
                  </a:lnTo>
                  <a:lnTo>
                    <a:pt x="14" y="66"/>
                  </a:lnTo>
                  <a:lnTo>
                    <a:pt x="14" y="66"/>
                  </a:lnTo>
                  <a:lnTo>
                    <a:pt x="6" y="80"/>
                  </a:lnTo>
                  <a:lnTo>
                    <a:pt x="2" y="96"/>
                  </a:lnTo>
                  <a:lnTo>
                    <a:pt x="0" y="114"/>
                  </a:lnTo>
                  <a:lnTo>
                    <a:pt x="4" y="132"/>
                  </a:lnTo>
                  <a:lnTo>
                    <a:pt x="4" y="132"/>
                  </a:lnTo>
                  <a:lnTo>
                    <a:pt x="10" y="148"/>
                  </a:lnTo>
                  <a:lnTo>
                    <a:pt x="14" y="154"/>
                  </a:lnTo>
                  <a:lnTo>
                    <a:pt x="20" y="160"/>
                  </a:lnTo>
                  <a:lnTo>
                    <a:pt x="28" y="166"/>
                  </a:lnTo>
                  <a:lnTo>
                    <a:pt x="36" y="170"/>
                  </a:lnTo>
                  <a:lnTo>
                    <a:pt x="54" y="176"/>
                  </a:lnTo>
                  <a:lnTo>
                    <a:pt x="54" y="176"/>
                  </a:lnTo>
                  <a:lnTo>
                    <a:pt x="72" y="178"/>
                  </a:lnTo>
                  <a:lnTo>
                    <a:pt x="90" y="180"/>
                  </a:lnTo>
                  <a:lnTo>
                    <a:pt x="90" y="180"/>
                  </a:lnTo>
                  <a:lnTo>
                    <a:pt x="88" y="182"/>
                  </a:lnTo>
                  <a:lnTo>
                    <a:pt x="88" y="182"/>
                  </a:lnTo>
                  <a:lnTo>
                    <a:pt x="90" y="188"/>
                  </a:lnTo>
                  <a:lnTo>
                    <a:pt x="94" y="196"/>
                  </a:lnTo>
                  <a:lnTo>
                    <a:pt x="94" y="196"/>
                  </a:lnTo>
                  <a:lnTo>
                    <a:pt x="98" y="200"/>
                  </a:lnTo>
                  <a:lnTo>
                    <a:pt x="104" y="204"/>
                  </a:lnTo>
                  <a:lnTo>
                    <a:pt x="110" y="206"/>
                  </a:lnTo>
                  <a:lnTo>
                    <a:pt x="116" y="206"/>
                  </a:lnTo>
                  <a:lnTo>
                    <a:pt x="128" y="204"/>
                  </a:lnTo>
                  <a:lnTo>
                    <a:pt x="140" y="202"/>
                  </a:lnTo>
                  <a:lnTo>
                    <a:pt x="148" y="200"/>
                  </a:lnTo>
                  <a:lnTo>
                    <a:pt x="148" y="200"/>
                  </a:lnTo>
                  <a:lnTo>
                    <a:pt x="156" y="198"/>
                  </a:lnTo>
                  <a:lnTo>
                    <a:pt x="162" y="194"/>
                  </a:lnTo>
                  <a:lnTo>
                    <a:pt x="170" y="186"/>
                  </a:lnTo>
                  <a:lnTo>
                    <a:pt x="170" y="186"/>
                  </a:lnTo>
                  <a:lnTo>
                    <a:pt x="182" y="184"/>
                  </a:lnTo>
                  <a:lnTo>
                    <a:pt x="182" y="184"/>
                  </a:lnTo>
                  <a:lnTo>
                    <a:pt x="190" y="182"/>
                  </a:lnTo>
                  <a:lnTo>
                    <a:pt x="198" y="178"/>
                  </a:lnTo>
                  <a:lnTo>
                    <a:pt x="208" y="168"/>
                  </a:lnTo>
                  <a:lnTo>
                    <a:pt x="208" y="168"/>
                  </a:lnTo>
                  <a:lnTo>
                    <a:pt x="218" y="164"/>
                  </a:lnTo>
                  <a:lnTo>
                    <a:pt x="218" y="164"/>
                  </a:lnTo>
                  <a:lnTo>
                    <a:pt x="224" y="162"/>
                  </a:lnTo>
                  <a:lnTo>
                    <a:pt x="228" y="156"/>
                  </a:lnTo>
                  <a:lnTo>
                    <a:pt x="236" y="142"/>
                  </a:lnTo>
                  <a:lnTo>
                    <a:pt x="242" y="124"/>
                  </a:lnTo>
                  <a:lnTo>
                    <a:pt x="244" y="106"/>
                  </a:lnTo>
                  <a:lnTo>
                    <a:pt x="244" y="106"/>
                  </a:lnTo>
                  <a:lnTo>
                    <a:pt x="244" y="100"/>
                  </a:lnTo>
                  <a:lnTo>
                    <a:pt x="244" y="100"/>
                  </a:lnTo>
                  <a:lnTo>
                    <a:pt x="242" y="88"/>
                  </a:lnTo>
                  <a:lnTo>
                    <a:pt x="238" y="78"/>
                  </a:lnTo>
                  <a:lnTo>
                    <a:pt x="238" y="78"/>
                  </a:lnTo>
                  <a:lnTo>
                    <a:pt x="244" y="76"/>
                  </a:lnTo>
                  <a:lnTo>
                    <a:pt x="244" y="76"/>
                  </a:lnTo>
                  <a:lnTo>
                    <a:pt x="278" y="62"/>
                  </a:lnTo>
                  <a:lnTo>
                    <a:pt x="278" y="62"/>
                  </a:lnTo>
                  <a:lnTo>
                    <a:pt x="320" y="58"/>
                  </a:lnTo>
                  <a:lnTo>
                    <a:pt x="320" y="58"/>
                  </a:lnTo>
                  <a:lnTo>
                    <a:pt x="330" y="56"/>
                  </a:lnTo>
                  <a:lnTo>
                    <a:pt x="340" y="52"/>
                  </a:lnTo>
                  <a:lnTo>
                    <a:pt x="346" y="46"/>
                  </a:lnTo>
                  <a:lnTo>
                    <a:pt x="352" y="38"/>
                  </a:lnTo>
                  <a:lnTo>
                    <a:pt x="352" y="38"/>
                  </a:lnTo>
                  <a:lnTo>
                    <a:pt x="354" y="32"/>
                  </a:lnTo>
                  <a:lnTo>
                    <a:pt x="354" y="26"/>
                  </a:lnTo>
                  <a:lnTo>
                    <a:pt x="354" y="26"/>
                  </a:lnTo>
                  <a:lnTo>
                    <a:pt x="354" y="18"/>
                  </a:lnTo>
                  <a:lnTo>
                    <a:pt x="350" y="10"/>
                  </a:lnTo>
                  <a:lnTo>
                    <a:pt x="350" y="10"/>
                  </a:lnTo>
                  <a:lnTo>
                    <a:pt x="344" y="4"/>
                  </a:lnTo>
                  <a:lnTo>
                    <a:pt x="340" y="2"/>
                  </a:lnTo>
                  <a:lnTo>
                    <a:pt x="334" y="0"/>
                  </a:lnTo>
                  <a:lnTo>
                    <a:pt x="326" y="0"/>
                  </a:lnTo>
                  <a:lnTo>
                    <a:pt x="326" y="0"/>
                  </a:lnTo>
                  <a:close/>
                  <a:moveTo>
                    <a:pt x="318" y="22"/>
                  </a:moveTo>
                  <a:lnTo>
                    <a:pt x="330" y="20"/>
                  </a:lnTo>
                  <a:lnTo>
                    <a:pt x="330" y="20"/>
                  </a:lnTo>
                  <a:lnTo>
                    <a:pt x="332" y="20"/>
                  </a:lnTo>
                  <a:lnTo>
                    <a:pt x="334" y="22"/>
                  </a:lnTo>
                  <a:lnTo>
                    <a:pt x="334" y="22"/>
                  </a:lnTo>
                  <a:lnTo>
                    <a:pt x="334" y="24"/>
                  </a:lnTo>
                  <a:lnTo>
                    <a:pt x="334" y="30"/>
                  </a:lnTo>
                  <a:lnTo>
                    <a:pt x="334" y="30"/>
                  </a:lnTo>
                  <a:lnTo>
                    <a:pt x="332" y="34"/>
                  </a:lnTo>
                  <a:lnTo>
                    <a:pt x="328" y="36"/>
                  </a:lnTo>
                  <a:lnTo>
                    <a:pt x="318" y="38"/>
                  </a:lnTo>
                  <a:lnTo>
                    <a:pt x="318" y="38"/>
                  </a:lnTo>
                  <a:lnTo>
                    <a:pt x="284" y="42"/>
                  </a:lnTo>
                  <a:lnTo>
                    <a:pt x="274" y="44"/>
                  </a:lnTo>
                  <a:lnTo>
                    <a:pt x="274" y="44"/>
                  </a:lnTo>
                  <a:lnTo>
                    <a:pt x="236" y="58"/>
                  </a:lnTo>
                  <a:lnTo>
                    <a:pt x="236" y="58"/>
                  </a:lnTo>
                  <a:lnTo>
                    <a:pt x="220" y="62"/>
                  </a:lnTo>
                  <a:lnTo>
                    <a:pt x="200" y="64"/>
                  </a:lnTo>
                  <a:lnTo>
                    <a:pt x="214" y="78"/>
                  </a:lnTo>
                  <a:lnTo>
                    <a:pt x="214" y="78"/>
                  </a:lnTo>
                  <a:lnTo>
                    <a:pt x="218" y="84"/>
                  </a:lnTo>
                  <a:lnTo>
                    <a:pt x="222" y="92"/>
                  </a:lnTo>
                  <a:lnTo>
                    <a:pt x="224" y="102"/>
                  </a:lnTo>
                  <a:lnTo>
                    <a:pt x="224" y="102"/>
                  </a:lnTo>
                  <a:lnTo>
                    <a:pt x="224" y="116"/>
                  </a:lnTo>
                  <a:lnTo>
                    <a:pt x="220" y="130"/>
                  </a:lnTo>
                  <a:lnTo>
                    <a:pt x="216" y="140"/>
                  </a:lnTo>
                  <a:lnTo>
                    <a:pt x="212" y="146"/>
                  </a:lnTo>
                  <a:lnTo>
                    <a:pt x="212" y="146"/>
                  </a:lnTo>
                  <a:lnTo>
                    <a:pt x="204" y="148"/>
                  </a:lnTo>
                  <a:lnTo>
                    <a:pt x="206" y="148"/>
                  </a:lnTo>
                  <a:lnTo>
                    <a:pt x="198" y="146"/>
                  </a:lnTo>
                  <a:lnTo>
                    <a:pt x="194" y="152"/>
                  </a:lnTo>
                  <a:lnTo>
                    <a:pt x="194" y="152"/>
                  </a:lnTo>
                  <a:lnTo>
                    <a:pt x="188" y="160"/>
                  </a:lnTo>
                  <a:lnTo>
                    <a:pt x="184" y="162"/>
                  </a:lnTo>
                  <a:lnTo>
                    <a:pt x="178" y="164"/>
                  </a:lnTo>
                  <a:lnTo>
                    <a:pt x="178" y="164"/>
                  </a:lnTo>
                  <a:lnTo>
                    <a:pt x="172" y="166"/>
                  </a:lnTo>
                  <a:lnTo>
                    <a:pt x="172" y="166"/>
                  </a:lnTo>
                  <a:lnTo>
                    <a:pt x="168" y="156"/>
                  </a:lnTo>
                  <a:lnTo>
                    <a:pt x="158" y="170"/>
                  </a:lnTo>
                  <a:lnTo>
                    <a:pt x="158" y="170"/>
                  </a:lnTo>
                  <a:lnTo>
                    <a:pt x="154" y="174"/>
                  </a:lnTo>
                  <a:lnTo>
                    <a:pt x="150" y="178"/>
                  </a:lnTo>
                  <a:lnTo>
                    <a:pt x="144" y="180"/>
                  </a:lnTo>
                  <a:lnTo>
                    <a:pt x="134" y="182"/>
                  </a:lnTo>
                  <a:lnTo>
                    <a:pt x="134" y="182"/>
                  </a:lnTo>
                  <a:lnTo>
                    <a:pt x="118" y="186"/>
                  </a:lnTo>
                  <a:lnTo>
                    <a:pt x="114" y="186"/>
                  </a:lnTo>
                  <a:lnTo>
                    <a:pt x="110" y="184"/>
                  </a:lnTo>
                  <a:lnTo>
                    <a:pt x="110" y="184"/>
                  </a:lnTo>
                  <a:lnTo>
                    <a:pt x="110" y="182"/>
                  </a:lnTo>
                  <a:lnTo>
                    <a:pt x="110" y="182"/>
                  </a:lnTo>
                  <a:lnTo>
                    <a:pt x="112" y="178"/>
                  </a:lnTo>
                  <a:lnTo>
                    <a:pt x="116" y="176"/>
                  </a:lnTo>
                  <a:lnTo>
                    <a:pt x="108" y="156"/>
                  </a:lnTo>
                  <a:lnTo>
                    <a:pt x="108" y="156"/>
                  </a:lnTo>
                  <a:lnTo>
                    <a:pt x="92" y="160"/>
                  </a:lnTo>
                  <a:lnTo>
                    <a:pt x="76" y="160"/>
                  </a:lnTo>
                  <a:lnTo>
                    <a:pt x="58" y="156"/>
                  </a:lnTo>
                  <a:lnTo>
                    <a:pt x="58" y="156"/>
                  </a:lnTo>
                  <a:lnTo>
                    <a:pt x="44" y="152"/>
                  </a:lnTo>
                  <a:lnTo>
                    <a:pt x="34" y="144"/>
                  </a:lnTo>
                  <a:lnTo>
                    <a:pt x="26" y="136"/>
                  </a:lnTo>
                  <a:lnTo>
                    <a:pt x="22" y="126"/>
                  </a:lnTo>
                  <a:lnTo>
                    <a:pt x="22" y="126"/>
                  </a:lnTo>
                  <a:lnTo>
                    <a:pt x="20" y="112"/>
                  </a:lnTo>
                  <a:lnTo>
                    <a:pt x="20" y="100"/>
                  </a:lnTo>
                  <a:lnTo>
                    <a:pt x="24" y="88"/>
                  </a:lnTo>
                  <a:lnTo>
                    <a:pt x="30" y="78"/>
                  </a:lnTo>
                  <a:lnTo>
                    <a:pt x="30" y="78"/>
                  </a:lnTo>
                  <a:lnTo>
                    <a:pt x="38" y="70"/>
                  </a:lnTo>
                  <a:lnTo>
                    <a:pt x="46" y="64"/>
                  </a:lnTo>
                  <a:lnTo>
                    <a:pt x="56" y="58"/>
                  </a:lnTo>
                  <a:lnTo>
                    <a:pt x="68" y="52"/>
                  </a:lnTo>
                  <a:lnTo>
                    <a:pt x="92" y="44"/>
                  </a:lnTo>
                  <a:lnTo>
                    <a:pt x="118" y="38"/>
                  </a:lnTo>
                  <a:lnTo>
                    <a:pt x="144" y="34"/>
                  </a:lnTo>
                  <a:lnTo>
                    <a:pt x="166" y="32"/>
                  </a:lnTo>
                  <a:lnTo>
                    <a:pt x="198" y="32"/>
                  </a:lnTo>
                  <a:lnTo>
                    <a:pt x="198" y="32"/>
                  </a:lnTo>
                  <a:lnTo>
                    <a:pt x="234" y="30"/>
                  </a:lnTo>
                  <a:lnTo>
                    <a:pt x="266" y="28"/>
                  </a:lnTo>
                  <a:lnTo>
                    <a:pt x="318" y="22"/>
                  </a:lnTo>
                  <a:lnTo>
                    <a:pt x="318" y="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7" name="Freeform 90"/>
            <p:cNvSpPr>
              <a:spLocks/>
            </p:cNvSpPr>
            <p:nvPr/>
          </p:nvSpPr>
          <p:spPr bwMode="auto">
            <a:xfrm>
              <a:off x="7424738" y="4381500"/>
              <a:ext cx="530225" cy="292100"/>
            </a:xfrm>
            <a:custGeom>
              <a:avLst/>
              <a:gdLst>
                <a:gd name="T0" fmla="*/ 146 w 334"/>
                <a:gd name="T1" fmla="*/ 10 h 184"/>
                <a:gd name="T2" fmla="*/ 68 w 334"/>
                <a:gd name="T3" fmla="*/ 6 h 184"/>
                <a:gd name="T4" fmla="*/ 16 w 334"/>
                <a:gd name="T5" fmla="*/ 0 h 184"/>
                <a:gd name="T6" fmla="*/ 4 w 334"/>
                <a:gd name="T7" fmla="*/ 4 h 184"/>
                <a:gd name="T8" fmla="*/ 0 w 334"/>
                <a:gd name="T9" fmla="*/ 18 h 184"/>
                <a:gd name="T10" fmla="*/ 6 w 334"/>
                <a:gd name="T11" fmla="*/ 32 h 184"/>
                <a:gd name="T12" fmla="*/ 26 w 334"/>
                <a:gd name="T13" fmla="*/ 38 h 184"/>
                <a:gd name="T14" fmla="*/ 60 w 334"/>
                <a:gd name="T15" fmla="*/ 42 h 184"/>
                <a:gd name="T16" fmla="*/ 68 w 334"/>
                <a:gd name="T17" fmla="*/ 42 h 184"/>
                <a:gd name="T18" fmla="*/ 104 w 334"/>
                <a:gd name="T19" fmla="*/ 56 h 184"/>
                <a:gd name="T20" fmla="*/ 124 w 334"/>
                <a:gd name="T21" fmla="*/ 60 h 184"/>
                <a:gd name="T22" fmla="*/ 118 w 334"/>
                <a:gd name="T23" fmla="*/ 68 h 184"/>
                <a:gd name="T24" fmla="*/ 112 w 334"/>
                <a:gd name="T25" fmla="*/ 90 h 184"/>
                <a:gd name="T26" fmla="*/ 110 w 334"/>
                <a:gd name="T27" fmla="*/ 98 h 184"/>
                <a:gd name="T28" fmla="*/ 116 w 334"/>
                <a:gd name="T29" fmla="*/ 122 h 184"/>
                <a:gd name="T30" fmla="*/ 126 w 334"/>
                <a:gd name="T31" fmla="*/ 142 h 184"/>
                <a:gd name="T32" fmla="*/ 130 w 334"/>
                <a:gd name="T33" fmla="*/ 144 h 184"/>
                <a:gd name="T34" fmla="*/ 144 w 334"/>
                <a:gd name="T35" fmla="*/ 146 h 184"/>
                <a:gd name="T36" fmla="*/ 150 w 334"/>
                <a:gd name="T37" fmla="*/ 154 h 184"/>
                <a:gd name="T38" fmla="*/ 166 w 334"/>
                <a:gd name="T39" fmla="*/ 162 h 184"/>
                <a:gd name="T40" fmla="*/ 178 w 334"/>
                <a:gd name="T41" fmla="*/ 164 h 184"/>
                <a:gd name="T42" fmla="*/ 180 w 334"/>
                <a:gd name="T43" fmla="*/ 164 h 184"/>
                <a:gd name="T44" fmla="*/ 192 w 334"/>
                <a:gd name="T45" fmla="*/ 174 h 184"/>
                <a:gd name="T46" fmla="*/ 200 w 334"/>
                <a:gd name="T47" fmla="*/ 178 h 184"/>
                <a:gd name="T48" fmla="*/ 230 w 334"/>
                <a:gd name="T49" fmla="*/ 184 h 184"/>
                <a:gd name="T50" fmla="*/ 240 w 334"/>
                <a:gd name="T51" fmla="*/ 180 h 184"/>
                <a:gd name="T52" fmla="*/ 244 w 334"/>
                <a:gd name="T53" fmla="*/ 176 h 184"/>
                <a:gd name="T54" fmla="*/ 246 w 334"/>
                <a:gd name="T55" fmla="*/ 168 h 184"/>
                <a:gd name="T56" fmla="*/ 244 w 334"/>
                <a:gd name="T57" fmla="*/ 160 h 184"/>
                <a:gd name="T58" fmla="*/ 236 w 334"/>
                <a:gd name="T59" fmla="*/ 154 h 184"/>
                <a:gd name="T60" fmla="*/ 252 w 334"/>
                <a:gd name="T61" fmla="*/ 156 h 184"/>
                <a:gd name="T62" fmla="*/ 290 w 334"/>
                <a:gd name="T63" fmla="*/ 154 h 184"/>
                <a:gd name="T64" fmla="*/ 306 w 334"/>
                <a:gd name="T65" fmla="*/ 148 h 184"/>
                <a:gd name="T66" fmla="*/ 328 w 334"/>
                <a:gd name="T67" fmla="*/ 128 h 184"/>
                <a:gd name="T68" fmla="*/ 332 w 334"/>
                <a:gd name="T69" fmla="*/ 116 h 184"/>
                <a:gd name="T70" fmla="*/ 334 w 334"/>
                <a:gd name="T71" fmla="*/ 84 h 184"/>
                <a:gd name="T72" fmla="*/ 322 w 334"/>
                <a:gd name="T73" fmla="*/ 58 h 184"/>
                <a:gd name="T74" fmla="*/ 300 w 334"/>
                <a:gd name="T75" fmla="*/ 40 h 184"/>
                <a:gd name="T76" fmla="*/ 270 w 334"/>
                <a:gd name="T77" fmla="*/ 26 h 184"/>
                <a:gd name="T78" fmla="*/ 238 w 334"/>
                <a:gd name="T79" fmla="*/ 18 h 184"/>
                <a:gd name="T80" fmla="*/ 172 w 334"/>
                <a:gd name="T81" fmla="*/ 10 h 184"/>
                <a:gd name="T82" fmla="*/ 146 w 334"/>
                <a:gd name="T83" fmla="*/ 1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34" h="184">
                  <a:moveTo>
                    <a:pt x="146" y="10"/>
                  </a:moveTo>
                  <a:lnTo>
                    <a:pt x="146" y="10"/>
                  </a:lnTo>
                  <a:lnTo>
                    <a:pt x="106" y="10"/>
                  </a:lnTo>
                  <a:lnTo>
                    <a:pt x="68" y="6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4" y="4"/>
                  </a:lnTo>
                  <a:lnTo>
                    <a:pt x="0" y="10"/>
                  </a:lnTo>
                  <a:lnTo>
                    <a:pt x="0" y="18"/>
                  </a:lnTo>
                  <a:lnTo>
                    <a:pt x="2" y="24"/>
                  </a:lnTo>
                  <a:lnTo>
                    <a:pt x="6" y="32"/>
                  </a:lnTo>
                  <a:lnTo>
                    <a:pt x="14" y="36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60" y="42"/>
                  </a:lnTo>
                  <a:lnTo>
                    <a:pt x="68" y="42"/>
                  </a:lnTo>
                  <a:lnTo>
                    <a:pt x="68" y="42"/>
                  </a:lnTo>
                  <a:lnTo>
                    <a:pt x="104" y="56"/>
                  </a:lnTo>
                  <a:lnTo>
                    <a:pt x="104" y="56"/>
                  </a:lnTo>
                  <a:lnTo>
                    <a:pt x="120" y="60"/>
                  </a:lnTo>
                  <a:lnTo>
                    <a:pt x="124" y="60"/>
                  </a:lnTo>
                  <a:lnTo>
                    <a:pt x="124" y="60"/>
                  </a:lnTo>
                  <a:lnTo>
                    <a:pt x="118" y="68"/>
                  </a:lnTo>
                  <a:lnTo>
                    <a:pt x="114" y="76"/>
                  </a:lnTo>
                  <a:lnTo>
                    <a:pt x="112" y="90"/>
                  </a:lnTo>
                  <a:lnTo>
                    <a:pt x="112" y="90"/>
                  </a:lnTo>
                  <a:lnTo>
                    <a:pt x="110" y="98"/>
                  </a:lnTo>
                  <a:lnTo>
                    <a:pt x="112" y="106"/>
                  </a:lnTo>
                  <a:lnTo>
                    <a:pt x="116" y="122"/>
                  </a:lnTo>
                  <a:lnTo>
                    <a:pt x="124" y="136"/>
                  </a:lnTo>
                  <a:lnTo>
                    <a:pt x="126" y="142"/>
                  </a:lnTo>
                  <a:lnTo>
                    <a:pt x="130" y="144"/>
                  </a:lnTo>
                  <a:lnTo>
                    <a:pt x="130" y="144"/>
                  </a:lnTo>
                  <a:lnTo>
                    <a:pt x="140" y="146"/>
                  </a:lnTo>
                  <a:lnTo>
                    <a:pt x="144" y="146"/>
                  </a:lnTo>
                  <a:lnTo>
                    <a:pt x="144" y="146"/>
                  </a:lnTo>
                  <a:lnTo>
                    <a:pt x="150" y="154"/>
                  </a:lnTo>
                  <a:lnTo>
                    <a:pt x="156" y="160"/>
                  </a:lnTo>
                  <a:lnTo>
                    <a:pt x="166" y="162"/>
                  </a:lnTo>
                  <a:lnTo>
                    <a:pt x="166" y="162"/>
                  </a:lnTo>
                  <a:lnTo>
                    <a:pt x="178" y="164"/>
                  </a:lnTo>
                  <a:lnTo>
                    <a:pt x="180" y="164"/>
                  </a:lnTo>
                  <a:lnTo>
                    <a:pt x="180" y="164"/>
                  </a:lnTo>
                  <a:lnTo>
                    <a:pt x="184" y="170"/>
                  </a:lnTo>
                  <a:lnTo>
                    <a:pt x="192" y="174"/>
                  </a:lnTo>
                  <a:lnTo>
                    <a:pt x="200" y="178"/>
                  </a:lnTo>
                  <a:lnTo>
                    <a:pt x="200" y="178"/>
                  </a:lnTo>
                  <a:lnTo>
                    <a:pt x="224" y="184"/>
                  </a:lnTo>
                  <a:lnTo>
                    <a:pt x="230" y="184"/>
                  </a:lnTo>
                  <a:lnTo>
                    <a:pt x="236" y="182"/>
                  </a:lnTo>
                  <a:lnTo>
                    <a:pt x="240" y="180"/>
                  </a:lnTo>
                  <a:lnTo>
                    <a:pt x="244" y="176"/>
                  </a:lnTo>
                  <a:lnTo>
                    <a:pt x="244" y="176"/>
                  </a:lnTo>
                  <a:lnTo>
                    <a:pt x="246" y="172"/>
                  </a:lnTo>
                  <a:lnTo>
                    <a:pt x="246" y="168"/>
                  </a:lnTo>
                  <a:lnTo>
                    <a:pt x="246" y="164"/>
                  </a:lnTo>
                  <a:lnTo>
                    <a:pt x="244" y="160"/>
                  </a:lnTo>
                  <a:lnTo>
                    <a:pt x="238" y="156"/>
                  </a:lnTo>
                  <a:lnTo>
                    <a:pt x="236" y="154"/>
                  </a:lnTo>
                  <a:lnTo>
                    <a:pt x="236" y="154"/>
                  </a:lnTo>
                  <a:lnTo>
                    <a:pt x="252" y="156"/>
                  </a:lnTo>
                  <a:lnTo>
                    <a:pt x="270" y="156"/>
                  </a:lnTo>
                  <a:lnTo>
                    <a:pt x="290" y="154"/>
                  </a:lnTo>
                  <a:lnTo>
                    <a:pt x="290" y="154"/>
                  </a:lnTo>
                  <a:lnTo>
                    <a:pt x="306" y="148"/>
                  </a:lnTo>
                  <a:lnTo>
                    <a:pt x="320" y="138"/>
                  </a:lnTo>
                  <a:lnTo>
                    <a:pt x="328" y="128"/>
                  </a:lnTo>
                  <a:lnTo>
                    <a:pt x="332" y="116"/>
                  </a:lnTo>
                  <a:lnTo>
                    <a:pt x="332" y="116"/>
                  </a:lnTo>
                  <a:lnTo>
                    <a:pt x="334" y="98"/>
                  </a:lnTo>
                  <a:lnTo>
                    <a:pt x="334" y="84"/>
                  </a:lnTo>
                  <a:lnTo>
                    <a:pt x="328" y="70"/>
                  </a:lnTo>
                  <a:lnTo>
                    <a:pt x="322" y="58"/>
                  </a:lnTo>
                  <a:lnTo>
                    <a:pt x="312" y="48"/>
                  </a:lnTo>
                  <a:lnTo>
                    <a:pt x="300" y="40"/>
                  </a:lnTo>
                  <a:lnTo>
                    <a:pt x="286" y="32"/>
                  </a:lnTo>
                  <a:lnTo>
                    <a:pt x="270" y="26"/>
                  </a:lnTo>
                  <a:lnTo>
                    <a:pt x="254" y="22"/>
                  </a:lnTo>
                  <a:lnTo>
                    <a:pt x="238" y="18"/>
                  </a:lnTo>
                  <a:lnTo>
                    <a:pt x="204" y="12"/>
                  </a:lnTo>
                  <a:lnTo>
                    <a:pt x="172" y="10"/>
                  </a:lnTo>
                  <a:lnTo>
                    <a:pt x="146" y="10"/>
                  </a:lnTo>
                  <a:lnTo>
                    <a:pt x="146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8" name="Freeform 91"/>
            <p:cNvSpPr>
              <a:spLocks noEditPoints="1"/>
            </p:cNvSpPr>
            <p:nvPr/>
          </p:nvSpPr>
          <p:spPr bwMode="auto">
            <a:xfrm>
              <a:off x="7408863" y="4365625"/>
              <a:ext cx="561975" cy="323850"/>
            </a:xfrm>
            <a:custGeom>
              <a:avLst/>
              <a:gdLst>
                <a:gd name="T0" fmla="*/ 0 w 354"/>
                <a:gd name="T1" fmla="*/ 18 h 204"/>
                <a:gd name="T2" fmla="*/ 0 w 354"/>
                <a:gd name="T3" fmla="*/ 32 h 204"/>
                <a:gd name="T4" fmla="*/ 8 w 354"/>
                <a:gd name="T5" fmla="*/ 46 h 204"/>
                <a:gd name="T6" fmla="*/ 34 w 354"/>
                <a:gd name="T7" fmla="*/ 58 h 204"/>
                <a:gd name="T8" fmla="*/ 76 w 354"/>
                <a:gd name="T9" fmla="*/ 62 h 204"/>
                <a:gd name="T10" fmla="*/ 118 w 354"/>
                <a:gd name="T11" fmla="*/ 78 h 204"/>
                <a:gd name="T12" fmla="*/ 112 w 354"/>
                <a:gd name="T13" fmla="*/ 98 h 204"/>
                <a:gd name="T14" fmla="*/ 110 w 354"/>
                <a:gd name="T15" fmla="*/ 106 h 204"/>
                <a:gd name="T16" fmla="*/ 126 w 354"/>
                <a:gd name="T17" fmla="*/ 156 h 204"/>
                <a:gd name="T18" fmla="*/ 138 w 354"/>
                <a:gd name="T19" fmla="*/ 164 h 204"/>
                <a:gd name="T20" fmla="*/ 158 w 354"/>
                <a:gd name="T21" fmla="*/ 176 h 204"/>
                <a:gd name="T22" fmla="*/ 174 w 354"/>
                <a:gd name="T23" fmla="*/ 182 h 204"/>
                <a:gd name="T24" fmla="*/ 194 w 354"/>
                <a:gd name="T25" fmla="*/ 192 h 204"/>
                <a:gd name="T26" fmla="*/ 216 w 354"/>
                <a:gd name="T27" fmla="*/ 200 h 204"/>
                <a:gd name="T28" fmla="*/ 240 w 354"/>
                <a:gd name="T29" fmla="*/ 204 h 204"/>
                <a:gd name="T30" fmla="*/ 258 w 354"/>
                <a:gd name="T31" fmla="*/ 198 h 204"/>
                <a:gd name="T32" fmla="*/ 266 w 354"/>
                <a:gd name="T33" fmla="*/ 186 h 204"/>
                <a:gd name="T34" fmla="*/ 266 w 354"/>
                <a:gd name="T35" fmla="*/ 176 h 204"/>
                <a:gd name="T36" fmla="*/ 302 w 354"/>
                <a:gd name="T37" fmla="*/ 172 h 204"/>
                <a:gd name="T38" fmla="*/ 328 w 354"/>
                <a:gd name="T39" fmla="*/ 162 h 204"/>
                <a:gd name="T40" fmla="*/ 346 w 354"/>
                <a:gd name="T41" fmla="*/ 144 h 204"/>
                <a:gd name="T42" fmla="*/ 354 w 354"/>
                <a:gd name="T43" fmla="*/ 110 h 204"/>
                <a:gd name="T44" fmla="*/ 340 w 354"/>
                <a:gd name="T45" fmla="*/ 62 h 204"/>
                <a:gd name="T46" fmla="*/ 322 w 354"/>
                <a:gd name="T47" fmla="*/ 46 h 204"/>
                <a:gd name="T48" fmla="*/ 272 w 354"/>
                <a:gd name="T49" fmla="*/ 24 h 204"/>
                <a:gd name="T50" fmla="*/ 194 w 354"/>
                <a:gd name="T51" fmla="*/ 10 h 204"/>
                <a:gd name="T52" fmla="*/ 122 w 354"/>
                <a:gd name="T53" fmla="*/ 10 h 204"/>
                <a:gd name="T54" fmla="*/ 28 w 354"/>
                <a:gd name="T55" fmla="*/ 0 h 204"/>
                <a:gd name="T56" fmla="*/ 14 w 354"/>
                <a:gd name="T57" fmla="*/ 2 h 204"/>
                <a:gd name="T58" fmla="*/ 4 w 354"/>
                <a:gd name="T59" fmla="*/ 10 h 204"/>
                <a:gd name="T60" fmla="*/ 140 w 354"/>
                <a:gd name="T61" fmla="*/ 138 h 204"/>
                <a:gd name="T62" fmla="*/ 130 w 354"/>
                <a:gd name="T63" fmla="*/ 102 h 204"/>
                <a:gd name="T64" fmla="*/ 136 w 354"/>
                <a:gd name="T65" fmla="*/ 84 h 204"/>
                <a:gd name="T66" fmla="*/ 134 w 354"/>
                <a:gd name="T67" fmla="*/ 60 h 204"/>
                <a:gd name="T68" fmla="*/ 82 w 354"/>
                <a:gd name="T69" fmla="*/ 42 h 204"/>
                <a:gd name="T70" fmla="*/ 70 w 354"/>
                <a:gd name="T71" fmla="*/ 42 h 204"/>
                <a:gd name="T72" fmla="*/ 26 w 354"/>
                <a:gd name="T73" fmla="*/ 36 h 204"/>
                <a:gd name="T74" fmla="*/ 20 w 354"/>
                <a:gd name="T75" fmla="*/ 30 h 204"/>
                <a:gd name="T76" fmla="*/ 20 w 354"/>
                <a:gd name="T77" fmla="*/ 22 h 204"/>
                <a:gd name="T78" fmla="*/ 36 w 354"/>
                <a:gd name="T79" fmla="*/ 22 h 204"/>
                <a:gd name="T80" fmla="*/ 120 w 354"/>
                <a:gd name="T81" fmla="*/ 30 h 204"/>
                <a:gd name="T82" fmla="*/ 188 w 354"/>
                <a:gd name="T83" fmla="*/ 30 h 204"/>
                <a:gd name="T84" fmla="*/ 262 w 354"/>
                <a:gd name="T85" fmla="*/ 42 h 204"/>
                <a:gd name="T86" fmla="*/ 308 w 354"/>
                <a:gd name="T87" fmla="*/ 60 h 204"/>
                <a:gd name="T88" fmla="*/ 324 w 354"/>
                <a:gd name="T89" fmla="*/ 76 h 204"/>
                <a:gd name="T90" fmla="*/ 334 w 354"/>
                <a:gd name="T91" fmla="*/ 110 h 204"/>
                <a:gd name="T92" fmla="*/ 328 w 354"/>
                <a:gd name="T93" fmla="*/ 132 h 204"/>
                <a:gd name="T94" fmla="*/ 296 w 354"/>
                <a:gd name="T95" fmla="*/ 154 h 204"/>
                <a:gd name="T96" fmla="*/ 264 w 354"/>
                <a:gd name="T97" fmla="*/ 156 h 204"/>
                <a:gd name="T98" fmla="*/ 240 w 354"/>
                <a:gd name="T99" fmla="*/ 172 h 204"/>
                <a:gd name="T100" fmla="*/ 246 w 354"/>
                <a:gd name="T101" fmla="*/ 180 h 204"/>
                <a:gd name="T102" fmla="*/ 242 w 354"/>
                <a:gd name="T103" fmla="*/ 184 h 204"/>
                <a:gd name="T104" fmla="*/ 212 w 354"/>
                <a:gd name="T105" fmla="*/ 178 h 204"/>
                <a:gd name="T106" fmla="*/ 202 w 354"/>
                <a:gd name="T107" fmla="*/ 172 h 204"/>
                <a:gd name="T108" fmla="*/ 188 w 354"/>
                <a:gd name="T109" fmla="*/ 154 h 204"/>
                <a:gd name="T110" fmla="*/ 178 w 354"/>
                <a:gd name="T111" fmla="*/ 164 h 204"/>
                <a:gd name="T112" fmla="*/ 168 w 354"/>
                <a:gd name="T113" fmla="*/ 158 h 204"/>
                <a:gd name="T114" fmla="*/ 158 w 354"/>
                <a:gd name="T115" fmla="*/ 144 h 204"/>
                <a:gd name="T116" fmla="*/ 144 w 354"/>
                <a:gd name="T117" fmla="*/ 14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54" h="204">
                  <a:moveTo>
                    <a:pt x="4" y="10"/>
                  </a:moveTo>
                  <a:lnTo>
                    <a:pt x="4" y="10"/>
                  </a:lnTo>
                  <a:lnTo>
                    <a:pt x="0" y="18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2"/>
                  </a:lnTo>
                  <a:lnTo>
                    <a:pt x="2" y="38"/>
                  </a:lnTo>
                  <a:lnTo>
                    <a:pt x="2" y="38"/>
                  </a:lnTo>
                  <a:lnTo>
                    <a:pt x="8" y="46"/>
                  </a:lnTo>
                  <a:lnTo>
                    <a:pt x="14" y="52"/>
                  </a:lnTo>
                  <a:lnTo>
                    <a:pt x="24" y="56"/>
                  </a:lnTo>
                  <a:lnTo>
                    <a:pt x="34" y="58"/>
                  </a:lnTo>
                  <a:lnTo>
                    <a:pt x="34" y="58"/>
                  </a:lnTo>
                  <a:lnTo>
                    <a:pt x="76" y="62"/>
                  </a:lnTo>
                  <a:lnTo>
                    <a:pt x="76" y="62"/>
                  </a:lnTo>
                  <a:lnTo>
                    <a:pt x="112" y="76"/>
                  </a:lnTo>
                  <a:lnTo>
                    <a:pt x="112" y="76"/>
                  </a:lnTo>
                  <a:lnTo>
                    <a:pt x="118" y="78"/>
                  </a:lnTo>
                  <a:lnTo>
                    <a:pt x="118" y="78"/>
                  </a:lnTo>
                  <a:lnTo>
                    <a:pt x="114" y="86"/>
                  </a:lnTo>
                  <a:lnTo>
                    <a:pt x="112" y="98"/>
                  </a:lnTo>
                  <a:lnTo>
                    <a:pt x="112" y="98"/>
                  </a:lnTo>
                  <a:lnTo>
                    <a:pt x="110" y="106"/>
                  </a:lnTo>
                  <a:lnTo>
                    <a:pt x="110" y="106"/>
                  </a:lnTo>
                  <a:lnTo>
                    <a:pt x="112" y="122"/>
                  </a:lnTo>
                  <a:lnTo>
                    <a:pt x="118" y="140"/>
                  </a:lnTo>
                  <a:lnTo>
                    <a:pt x="126" y="156"/>
                  </a:lnTo>
                  <a:lnTo>
                    <a:pt x="132" y="160"/>
                  </a:lnTo>
                  <a:lnTo>
                    <a:pt x="138" y="164"/>
                  </a:lnTo>
                  <a:lnTo>
                    <a:pt x="138" y="164"/>
                  </a:lnTo>
                  <a:lnTo>
                    <a:pt x="148" y="166"/>
                  </a:lnTo>
                  <a:lnTo>
                    <a:pt x="148" y="166"/>
                  </a:lnTo>
                  <a:lnTo>
                    <a:pt x="158" y="176"/>
                  </a:lnTo>
                  <a:lnTo>
                    <a:pt x="166" y="180"/>
                  </a:lnTo>
                  <a:lnTo>
                    <a:pt x="174" y="182"/>
                  </a:lnTo>
                  <a:lnTo>
                    <a:pt x="174" y="182"/>
                  </a:lnTo>
                  <a:lnTo>
                    <a:pt x="186" y="184"/>
                  </a:lnTo>
                  <a:lnTo>
                    <a:pt x="186" y="184"/>
                  </a:lnTo>
                  <a:lnTo>
                    <a:pt x="194" y="192"/>
                  </a:lnTo>
                  <a:lnTo>
                    <a:pt x="200" y="196"/>
                  </a:lnTo>
                  <a:lnTo>
                    <a:pt x="208" y="198"/>
                  </a:lnTo>
                  <a:lnTo>
                    <a:pt x="216" y="200"/>
                  </a:lnTo>
                  <a:lnTo>
                    <a:pt x="216" y="200"/>
                  </a:lnTo>
                  <a:lnTo>
                    <a:pt x="228" y="202"/>
                  </a:lnTo>
                  <a:lnTo>
                    <a:pt x="240" y="204"/>
                  </a:lnTo>
                  <a:lnTo>
                    <a:pt x="246" y="202"/>
                  </a:lnTo>
                  <a:lnTo>
                    <a:pt x="252" y="202"/>
                  </a:lnTo>
                  <a:lnTo>
                    <a:pt x="258" y="198"/>
                  </a:lnTo>
                  <a:lnTo>
                    <a:pt x="262" y="192"/>
                  </a:lnTo>
                  <a:lnTo>
                    <a:pt x="262" y="192"/>
                  </a:lnTo>
                  <a:lnTo>
                    <a:pt x="266" y="186"/>
                  </a:lnTo>
                  <a:lnTo>
                    <a:pt x="266" y="180"/>
                  </a:lnTo>
                  <a:lnTo>
                    <a:pt x="266" y="180"/>
                  </a:lnTo>
                  <a:lnTo>
                    <a:pt x="266" y="176"/>
                  </a:lnTo>
                  <a:lnTo>
                    <a:pt x="266" y="176"/>
                  </a:lnTo>
                  <a:lnTo>
                    <a:pt x="284" y="176"/>
                  </a:lnTo>
                  <a:lnTo>
                    <a:pt x="302" y="172"/>
                  </a:lnTo>
                  <a:lnTo>
                    <a:pt x="302" y="172"/>
                  </a:lnTo>
                  <a:lnTo>
                    <a:pt x="320" y="166"/>
                  </a:lnTo>
                  <a:lnTo>
                    <a:pt x="328" y="162"/>
                  </a:lnTo>
                  <a:lnTo>
                    <a:pt x="336" y="156"/>
                  </a:lnTo>
                  <a:lnTo>
                    <a:pt x="340" y="150"/>
                  </a:lnTo>
                  <a:lnTo>
                    <a:pt x="346" y="144"/>
                  </a:lnTo>
                  <a:lnTo>
                    <a:pt x="352" y="128"/>
                  </a:lnTo>
                  <a:lnTo>
                    <a:pt x="352" y="128"/>
                  </a:lnTo>
                  <a:lnTo>
                    <a:pt x="354" y="110"/>
                  </a:lnTo>
                  <a:lnTo>
                    <a:pt x="354" y="92"/>
                  </a:lnTo>
                  <a:lnTo>
                    <a:pt x="348" y="76"/>
                  </a:lnTo>
                  <a:lnTo>
                    <a:pt x="340" y="62"/>
                  </a:lnTo>
                  <a:lnTo>
                    <a:pt x="340" y="62"/>
                  </a:lnTo>
                  <a:lnTo>
                    <a:pt x="332" y="54"/>
                  </a:lnTo>
                  <a:lnTo>
                    <a:pt x="322" y="46"/>
                  </a:lnTo>
                  <a:lnTo>
                    <a:pt x="310" y="38"/>
                  </a:lnTo>
                  <a:lnTo>
                    <a:pt x="298" y="32"/>
                  </a:lnTo>
                  <a:lnTo>
                    <a:pt x="272" y="24"/>
                  </a:lnTo>
                  <a:lnTo>
                    <a:pt x="246" y="18"/>
                  </a:lnTo>
                  <a:lnTo>
                    <a:pt x="218" y="14"/>
                  </a:lnTo>
                  <a:lnTo>
                    <a:pt x="194" y="10"/>
                  </a:lnTo>
                  <a:lnTo>
                    <a:pt x="156" y="10"/>
                  </a:lnTo>
                  <a:lnTo>
                    <a:pt x="156" y="10"/>
                  </a:lnTo>
                  <a:lnTo>
                    <a:pt x="122" y="10"/>
                  </a:lnTo>
                  <a:lnTo>
                    <a:pt x="90" y="8"/>
                  </a:lnTo>
                  <a:lnTo>
                    <a:pt x="38" y="2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0" y="0"/>
                  </a:lnTo>
                  <a:lnTo>
                    <a:pt x="14" y="2"/>
                  </a:lnTo>
                  <a:lnTo>
                    <a:pt x="8" y="4"/>
                  </a:lnTo>
                  <a:lnTo>
                    <a:pt x="4" y="10"/>
                  </a:lnTo>
                  <a:lnTo>
                    <a:pt x="4" y="10"/>
                  </a:lnTo>
                  <a:close/>
                  <a:moveTo>
                    <a:pt x="144" y="144"/>
                  </a:moveTo>
                  <a:lnTo>
                    <a:pt x="144" y="144"/>
                  </a:lnTo>
                  <a:lnTo>
                    <a:pt x="140" y="138"/>
                  </a:lnTo>
                  <a:lnTo>
                    <a:pt x="136" y="128"/>
                  </a:lnTo>
                  <a:lnTo>
                    <a:pt x="132" y="114"/>
                  </a:lnTo>
                  <a:lnTo>
                    <a:pt x="130" y="102"/>
                  </a:lnTo>
                  <a:lnTo>
                    <a:pt x="130" y="102"/>
                  </a:lnTo>
                  <a:lnTo>
                    <a:pt x="134" y="90"/>
                  </a:lnTo>
                  <a:lnTo>
                    <a:pt x="136" y="84"/>
                  </a:lnTo>
                  <a:lnTo>
                    <a:pt x="140" y="78"/>
                  </a:lnTo>
                  <a:lnTo>
                    <a:pt x="154" y="62"/>
                  </a:lnTo>
                  <a:lnTo>
                    <a:pt x="134" y="60"/>
                  </a:lnTo>
                  <a:lnTo>
                    <a:pt x="134" y="60"/>
                  </a:lnTo>
                  <a:lnTo>
                    <a:pt x="118" y="56"/>
                  </a:lnTo>
                  <a:lnTo>
                    <a:pt x="82" y="42"/>
                  </a:lnTo>
                  <a:lnTo>
                    <a:pt x="80" y="42"/>
                  </a:lnTo>
                  <a:lnTo>
                    <a:pt x="80" y="42"/>
                  </a:lnTo>
                  <a:lnTo>
                    <a:pt x="70" y="42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26" y="36"/>
                  </a:lnTo>
                  <a:lnTo>
                    <a:pt x="22" y="34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0" y="26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20"/>
                  </a:lnTo>
                  <a:lnTo>
                    <a:pt x="24" y="20"/>
                  </a:lnTo>
                  <a:lnTo>
                    <a:pt x="36" y="22"/>
                  </a:lnTo>
                  <a:lnTo>
                    <a:pt x="36" y="22"/>
                  </a:lnTo>
                  <a:lnTo>
                    <a:pt x="88" y="28"/>
                  </a:lnTo>
                  <a:lnTo>
                    <a:pt x="120" y="30"/>
                  </a:lnTo>
                  <a:lnTo>
                    <a:pt x="156" y="30"/>
                  </a:lnTo>
                  <a:lnTo>
                    <a:pt x="156" y="30"/>
                  </a:lnTo>
                  <a:lnTo>
                    <a:pt x="188" y="30"/>
                  </a:lnTo>
                  <a:lnTo>
                    <a:pt x="210" y="32"/>
                  </a:lnTo>
                  <a:lnTo>
                    <a:pt x="236" y="36"/>
                  </a:lnTo>
                  <a:lnTo>
                    <a:pt x="262" y="42"/>
                  </a:lnTo>
                  <a:lnTo>
                    <a:pt x="286" y="50"/>
                  </a:lnTo>
                  <a:lnTo>
                    <a:pt x="298" y="54"/>
                  </a:lnTo>
                  <a:lnTo>
                    <a:pt x="308" y="60"/>
                  </a:lnTo>
                  <a:lnTo>
                    <a:pt x="316" y="68"/>
                  </a:lnTo>
                  <a:lnTo>
                    <a:pt x="324" y="76"/>
                  </a:lnTo>
                  <a:lnTo>
                    <a:pt x="324" y="76"/>
                  </a:lnTo>
                  <a:lnTo>
                    <a:pt x="330" y="86"/>
                  </a:lnTo>
                  <a:lnTo>
                    <a:pt x="334" y="96"/>
                  </a:lnTo>
                  <a:lnTo>
                    <a:pt x="334" y="110"/>
                  </a:lnTo>
                  <a:lnTo>
                    <a:pt x="332" y="122"/>
                  </a:lnTo>
                  <a:lnTo>
                    <a:pt x="332" y="122"/>
                  </a:lnTo>
                  <a:lnTo>
                    <a:pt x="328" y="132"/>
                  </a:lnTo>
                  <a:lnTo>
                    <a:pt x="322" y="142"/>
                  </a:lnTo>
                  <a:lnTo>
                    <a:pt x="312" y="148"/>
                  </a:lnTo>
                  <a:lnTo>
                    <a:pt x="296" y="154"/>
                  </a:lnTo>
                  <a:lnTo>
                    <a:pt x="296" y="154"/>
                  </a:lnTo>
                  <a:lnTo>
                    <a:pt x="280" y="156"/>
                  </a:lnTo>
                  <a:lnTo>
                    <a:pt x="264" y="156"/>
                  </a:lnTo>
                  <a:lnTo>
                    <a:pt x="248" y="154"/>
                  </a:lnTo>
                  <a:lnTo>
                    <a:pt x="240" y="172"/>
                  </a:lnTo>
                  <a:lnTo>
                    <a:pt x="240" y="172"/>
                  </a:lnTo>
                  <a:lnTo>
                    <a:pt x="244" y="176"/>
                  </a:lnTo>
                  <a:lnTo>
                    <a:pt x="246" y="180"/>
                  </a:lnTo>
                  <a:lnTo>
                    <a:pt x="246" y="180"/>
                  </a:lnTo>
                  <a:lnTo>
                    <a:pt x="246" y="182"/>
                  </a:lnTo>
                  <a:lnTo>
                    <a:pt x="246" y="182"/>
                  </a:lnTo>
                  <a:lnTo>
                    <a:pt x="242" y="184"/>
                  </a:lnTo>
                  <a:lnTo>
                    <a:pt x="238" y="184"/>
                  </a:lnTo>
                  <a:lnTo>
                    <a:pt x="222" y="180"/>
                  </a:lnTo>
                  <a:lnTo>
                    <a:pt x="212" y="178"/>
                  </a:lnTo>
                  <a:lnTo>
                    <a:pt x="212" y="178"/>
                  </a:lnTo>
                  <a:lnTo>
                    <a:pt x="206" y="176"/>
                  </a:lnTo>
                  <a:lnTo>
                    <a:pt x="202" y="172"/>
                  </a:lnTo>
                  <a:lnTo>
                    <a:pt x="198" y="168"/>
                  </a:lnTo>
                  <a:lnTo>
                    <a:pt x="188" y="154"/>
                  </a:lnTo>
                  <a:lnTo>
                    <a:pt x="188" y="154"/>
                  </a:lnTo>
                  <a:lnTo>
                    <a:pt x="184" y="164"/>
                  </a:lnTo>
                  <a:lnTo>
                    <a:pt x="184" y="164"/>
                  </a:lnTo>
                  <a:lnTo>
                    <a:pt x="178" y="164"/>
                  </a:lnTo>
                  <a:lnTo>
                    <a:pt x="178" y="164"/>
                  </a:lnTo>
                  <a:lnTo>
                    <a:pt x="172" y="162"/>
                  </a:lnTo>
                  <a:lnTo>
                    <a:pt x="168" y="158"/>
                  </a:lnTo>
                  <a:lnTo>
                    <a:pt x="162" y="150"/>
                  </a:lnTo>
                  <a:lnTo>
                    <a:pt x="158" y="144"/>
                  </a:lnTo>
                  <a:lnTo>
                    <a:pt x="158" y="144"/>
                  </a:lnTo>
                  <a:lnTo>
                    <a:pt x="150" y="146"/>
                  </a:lnTo>
                  <a:lnTo>
                    <a:pt x="150" y="146"/>
                  </a:lnTo>
                  <a:lnTo>
                    <a:pt x="144" y="144"/>
                  </a:lnTo>
                  <a:lnTo>
                    <a:pt x="144" y="1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9" name="Freeform 92"/>
            <p:cNvSpPr>
              <a:spLocks/>
            </p:cNvSpPr>
            <p:nvPr/>
          </p:nvSpPr>
          <p:spPr bwMode="auto">
            <a:xfrm>
              <a:off x="6113463" y="4375150"/>
              <a:ext cx="530225" cy="295275"/>
            </a:xfrm>
            <a:custGeom>
              <a:avLst/>
              <a:gdLst>
                <a:gd name="T0" fmla="*/ 188 w 334"/>
                <a:gd name="T1" fmla="*/ 12 h 186"/>
                <a:gd name="T2" fmla="*/ 266 w 334"/>
                <a:gd name="T3" fmla="*/ 8 h 186"/>
                <a:gd name="T4" fmla="*/ 318 w 334"/>
                <a:gd name="T5" fmla="*/ 0 h 186"/>
                <a:gd name="T6" fmla="*/ 330 w 334"/>
                <a:gd name="T7" fmla="*/ 4 h 186"/>
                <a:gd name="T8" fmla="*/ 334 w 334"/>
                <a:gd name="T9" fmla="*/ 18 h 186"/>
                <a:gd name="T10" fmla="*/ 328 w 334"/>
                <a:gd name="T11" fmla="*/ 30 h 186"/>
                <a:gd name="T12" fmla="*/ 308 w 334"/>
                <a:gd name="T13" fmla="*/ 38 h 186"/>
                <a:gd name="T14" fmla="*/ 274 w 334"/>
                <a:gd name="T15" fmla="*/ 42 h 186"/>
                <a:gd name="T16" fmla="*/ 266 w 334"/>
                <a:gd name="T17" fmla="*/ 42 h 186"/>
                <a:gd name="T18" fmla="*/ 230 w 334"/>
                <a:gd name="T19" fmla="*/ 56 h 186"/>
                <a:gd name="T20" fmla="*/ 212 w 334"/>
                <a:gd name="T21" fmla="*/ 62 h 186"/>
                <a:gd name="T22" fmla="*/ 216 w 334"/>
                <a:gd name="T23" fmla="*/ 70 h 186"/>
                <a:gd name="T24" fmla="*/ 224 w 334"/>
                <a:gd name="T25" fmla="*/ 90 h 186"/>
                <a:gd name="T26" fmla="*/ 224 w 334"/>
                <a:gd name="T27" fmla="*/ 98 h 186"/>
                <a:gd name="T28" fmla="*/ 220 w 334"/>
                <a:gd name="T29" fmla="*/ 124 h 186"/>
                <a:gd name="T30" fmla="*/ 208 w 334"/>
                <a:gd name="T31" fmla="*/ 142 h 186"/>
                <a:gd name="T32" fmla="*/ 206 w 334"/>
                <a:gd name="T33" fmla="*/ 146 h 186"/>
                <a:gd name="T34" fmla="*/ 192 w 334"/>
                <a:gd name="T35" fmla="*/ 148 h 186"/>
                <a:gd name="T36" fmla="*/ 186 w 334"/>
                <a:gd name="T37" fmla="*/ 154 h 186"/>
                <a:gd name="T38" fmla="*/ 170 w 334"/>
                <a:gd name="T39" fmla="*/ 164 h 186"/>
                <a:gd name="T40" fmla="*/ 158 w 334"/>
                <a:gd name="T41" fmla="*/ 166 h 186"/>
                <a:gd name="T42" fmla="*/ 156 w 334"/>
                <a:gd name="T43" fmla="*/ 166 h 186"/>
                <a:gd name="T44" fmla="*/ 144 w 334"/>
                <a:gd name="T45" fmla="*/ 176 h 186"/>
                <a:gd name="T46" fmla="*/ 136 w 334"/>
                <a:gd name="T47" fmla="*/ 180 h 186"/>
                <a:gd name="T48" fmla="*/ 106 w 334"/>
                <a:gd name="T49" fmla="*/ 186 h 186"/>
                <a:gd name="T50" fmla="*/ 96 w 334"/>
                <a:gd name="T51" fmla="*/ 184 h 186"/>
                <a:gd name="T52" fmla="*/ 92 w 334"/>
                <a:gd name="T53" fmla="*/ 180 h 186"/>
                <a:gd name="T54" fmla="*/ 90 w 334"/>
                <a:gd name="T55" fmla="*/ 170 h 186"/>
                <a:gd name="T56" fmla="*/ 92 w 334"/>
                <a:gd name="T57" fmla="*/ 164 h 186"/>
                <a:gd name="T58" fmla="*/ 100 w 334"/>
                <a:gd name="T59" fmla="*/ 156 h 186"/>
                <a:gd name="T60" fmla="*/ 84 w 334"/>
                <a:gd name="T61" fmla="*/ 160 h 186"/>
                <a:gd name="T62" fmla="*/ 46 w 334"/>
                <a:gd name="T63" fmla="*/ 156 h 186"/>
                <a:gd name="T64" fmla="*/ 28 w 334"/>
                <a:gd name="T65" fmla="*/ 150 h 186"/>
                <a:gd name="T66" fmla="*/ 8 w 334"/>
                <a:gd name="T67" fmla="*/ 132 h 186"/>
                <a:gd name="T68" fmla="*/ 4 w 334"/>
                <a:gd name="T69" fmla="*/ 118 h 186"/>
                <a:gd name="T70" fmla="*/ 2 w 334"/>
                <a:gd name="T71" fmla="*/ 86 h 186"/>
                <a:gd name="T72" fmla="*/ 14 w 334"/>
                <a:gd name="T73" fmla="*/ 62 h 186"/>
                <a:gd name="T74" fmla="*/ 36 w 334"/>
                <a:gd name="T75" fmla="*/ 42 h 186"/>
                <a:gd name="T76" fmla="*/ 64 w 334"/>
                <a:gd name="T77" fmla="*/ 30 h 186"/>
                <a:gd name="T78" fmla="*/ 98 w 334"/>
                <a:gd name="T79" fmla="*/ 20 h 186"/>
                <a:gd name="T80" fmla="*/ 162 w 334"/>
                <a:gd name="T81" fmla="*/ 12 h 186"/>
                <a:gd name="T82" fmla="*/ 188 w 334"/>
                <a:gd name="T83" fmla="*/ 1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34" h="186">
                  <a:moveTo>
                    <a:pt x="188" y="12"/>
                  </a:moveTo>
                  <a:lnTo>
                    <a:pt x="188" y="12"/>
                  </a:lnTo>
                  <a:lnTo>
                    <a:pt x="228" y="10"/>
                  </a:lnTo>
                  <a:lnTo>
                    <a:pt x="266" y="8"/>
                  </a:lnTo>
                  <a:lnTo>
                    <a:pt x="318" y="0"/>
                  </a:lnTo>
                  <a:lnTo>
                    <a:pt x="318" y="0"/>
                  </a:lnTo>
                  <a:lnTo>
                    <a:pt x="326" y="0"/>
                  </a:lnTo>
                  <a:lnTo>
                    <a:pt x="330" y="4"/>
                  </a:lnTo>
                  <a:lnTo>
                    <a:pt x="334" y="10"/>
                  </a:lnTo>
                  <a:lnTo>
                    <a:pt x="334" y="18"/>
                  </a:lnTo>
                  <a:lnTo>
                    <a:pt x="332" y="24"/>
                  </a:lnTo>
                  <a:lnTo>
                    <a:pt x="328" y="30"/>
                  </a:lnTo>
                  <a:lnTo>
                    <a:pt x="320" y="36"/>
                  </a:lnTo>
                  <a:lnTo>
                    <a:pt x="308" y="38"/>
                  </a:lnTo>
                  <a:lnTo>
                    <a:pt x="308" y="38"/>
                  </a:lnTo>
                  <a:lnTo>
                    <a:pt x="274" y="42"/>
                  </a:lnTo>
                  <a:lnTo>
                    <a:pt x="266" y="42"/>
                  </a:lnTo>
                  <a:lnTo>
                    <a:pt x="266" y="42"/>
                  </a:lnTo>
                  <a:lnTo>
                    <a:pt x="230" y="56"/>
                  </a:lnTo>
                  <a:lnTo>
                    <a:pt x="230" y="56"/>
                  </a:lnTo>
                  <a:lnTo>
                    <a:pt x="216" y="62"/>
                  </a:lnTo>
                  <a:lnTo>
                    <a:pt x="212" y="62"/>
                  </a:lnTo>
                  <a:lnTo>
                    <a:pt x="212" y="62"/>
                  </a:lnTo>
                  <a:lnTo>
                    <a:pt x="216" y="70"/>
                  </a:lnTo>
                  <a:lnTo>
                    <a:pt x="220" y="78"/>
                  </a:lnTo>
                  <a:lnTo>
                    <a:pt x="224" y="90"/>
                  </a:lnTo>
                  <a:lnTo>
                    <a:pt x="224" y="90"/>
                  </a:lnTo>
                  <a:lnTo>
                    <a:pt x="224" y="98"/>
                  </a:lnTo>
                  <a:lnTo>
                    <a:pt x="224" y="108"/>
                  </a:lnTo>
                  <a:lnTo>
                    <a:pt x="220" y="124"/>
                  </a:lnTo>
                  <a:lnTo>
                    <a:pt x="212" y="138"/>
                  </a:lnTo>
                  <a:lnTo>
                    <a:pt x="208" y="142"/>
                  </a:lnTo>
                  <a:lnTo>
                    <a:pt x="206" y="146"/>
                  </a:lnTo>
                  <a:lnTo>
                    <a:pt x="206" y="146"/>
                  </a:lnTo>
                  <a:lnTo>
                    <a:pt x="194" y="148"/>
                  </a:lnTo>
                  <a:lnTo>
                    <a:pt x="192" y="148"/>
                  </a:lnTo>
                  <a:lnTo>
                    <a:pt x="192" y="148"/>
                  </a:lnTo>
                  <a:lnTo>
                    <a:pt x="186" y="154"/>
                  </a:lnTo>
                  <a:lnTo>
                    <a:pt x="180" y="160"/>
                  </a:lnTo>
                  <a:lnTo>
                    <a:pt x="170" y="164"/>
                  </a:lnTo>
                  <a:lnTo>
                    <a:pt x="170" y="164"/>
                  </a:lnTo>
                  <a:lnTo>
                    <a:pt x="158" y="166"/>
                  </a:lnTo>
                  <a:lnTo>
                    <a:pt x="156" y="166"/>
                  </a:lnTo>
                  <a:lnTo>
                    <a:pt x="156" y="166"/>
                  </a:lnTo>
                  <a:lnTo>
                    <a:pt x="150" y="172"/>
                  </a:lnTo>
                  <a:lnTo>
                    <a:pt x="144" y="176"/>
                  </a:lnTo>
                  <a:lnTo>
                    <a:pt x="136" y="180"/>
                  </a:lnTo>
                  <a:lnTo>
                    <a:pt x="136" y="180"/>
                  </a:lnTo>
                  <a:lnTo>
                    <a:pt x="112" y="186"/>
                  </a:lnTo>
                  <a:lnTo>
                    <a:pt x="106" y="186"/>
                  </a:lnTo>
                  <a:lnTo>
                    <a:pt x="100" y="186"/>
                  </a:lnTo>
                  <a:lnTo>
                    <a:pt x="96" y="184"/>
                  </a:lnTo>
                  <a:lnTo>
                    <a:pt x="92" y="180"/>
                  </a:lnTo>
                  <a:lnTo>
                    <a:pt x="92" y="180"/>
                  </a:lnTo>
                  <a:lnTo>
                    <a:pt x="90" y="174"/>
                  </a:lnTo>
                  <a:lnTo>
                    <a:pt x="90" y="170"/>
                  </a:lnTo>
                  <a:lnTo>
                    <a:pt x="90" y="166"/>
                  </a:lnTo>
                  <a:lnTo>
                    <a:pt x="92" y="164"/>
                  </a:lnTo>
                  <a:lnTo>
                    <a:pt x="98" y="158"/>
                  </a:lnTo>
                  <a:lnTo>
                    <a:pt x="100" y="156"/>
                  </a:lnTo>
                  <a:lnTo>
                    <a:pt x="100" y="156"/>
                  </a:lnTo>
                  <a:lnTo>
                    <a:pt x="84" y="160"/>
                  </a:lnTo>
                  <a:lnTo>
                    <a:pt x="66" y="160"/>
                  </a:lnTo>
                  <a:lnTo>
                    <a:pt x="46" y="156"/>
                  </a:lnTo>
                  <a:lnTo>
                    <a:pt x="46" y="156"/>
                  </a:lnTo>
                  <a:lnTo>
                    <a:pt x="28" y="150"/>
                  </a:lnTo>
                  <a:lnTo>
                    <a:pt x="16" y="142"/>
                  </a:lnTo>
                  <a:lnTo>
                    <a:pt x="8" y="132"/>
                  </a:lnTo>
                  <a:lnTo>
                    <a:pt x="4" y="118"/>
                  </a:lnTo>
                  <a:lnTo>
                    <a:pt x="4" y="118"/>
                  </a:lnTo>
                  <a:lnTo>
                    <a:pt x="0" y="102"/>
                  </a:lnTo>
                  <a:lnTo>
                    <a:pt x="2" y="86"/>
                  </a:lnTo>
                  <a:lnTo>
                    <a:pt x="6" y="74"/>
                  </a:lnTo>
                  <a:lnTo>
                    <a:pt x="14" y="62"/>
                  </a:lnTo>
                  <a:lnTo>
                    <a:pt x="24" y="52"/>
                  </a:lnTo>
                  <a:lnTo>
                    <a:pt x="36" y="42"/>
                  </a:lnTo>
                  <a:lnTo>
                    <a:pt x="48" y="36"/>
                  </a:lnTo>
                  <a:lnTo>
                    <a:pt x="64" y="30"/>
                  </a:lnTo>
                  <a:lnTo>
                    <a:pt x="80" y="24"/>
                  </a:lnTo>
                  <a:lnTo>
                    <a:pt x="98" y="20"/>
                  </a:lnTo>
                  <a:lnTo>
                    <a:pt x="130" y="14"/>
                  </a:lnTo>
                  <a:lnTo>
                    <a:pt x="162" y="12"/>
                  </a:lnTo>
                  <a:lnTo>
                    <a:pt x="188" y="12"/>
                  </a:lnTo>
                  <a:lnTo>
                    <a:pt x="188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0" name="Freeform 93"/>
            <p:cNvSpPr>
              <a:spLocks/>
            </p:cNvSpPr>
            <p:nvPr/>
          </p:nvSpPr>
          <p:spPr bwMode="auto">
            <a:xfrm>
              <a:off x="6376988" y="4495800"/>
              <a:ext cx="47625" cy="117475"/>
            </a:xfrm>
            <a:custGeom>
              <a:avLst/>
              <a:gdLst>
                <a:gd name="T0" fmla="*/ 0 w 30"/>
                <a:gd name="T1" fmla="*/ 0 h 74"/>
                <a:gd name="T2" fmla="*/ 0 w 30"/>
                <a:gd name="T3" fmla="*/ 0 h 74"/>
                <a:gd name="T4" fmla="*/ 14 w 30"/>
                <a:gd name="T5" fmla="*/ 14 h 74"/>
                <a:gd name="T6" fmla="*/ 24 w 30"/>
                <a:gd name="T7" fmla="*/ 28 h 74"/>
                <a:gd name="T8" fmla="*/ 26 w 30"/>
                <a:gd name="T9" fmla="*/ 34 h 74"/>
                <a:gd name="T10" fmla="*/ 28 w 30"/>
                <a:gd name="T11" fmla="*/ 42 h 74"/>
                <a:gd name="T12" fmla="*/ 28 w 30"/>
                <a:gd name="T13" fmla="*/ 42 h 74"/>
                <a:gd name="T14" fmla="*/ 30 w 30"/>
                <a:gd name="T15" fmla="*/ 62 h 74"/>
                <a:gd name="T16" fmla="*/ 30 w 30"/>
                <a:gd name="T17" fmla="*/ 68 h 74"/>
                <a:gd name="T18" fmla="*/ 28 w 30"/>
                <a:gd name="T19" fmla="*/ 70 h 74"/>
                <a:gd name="T20" fmla="*/ 28 w 30"/>
                <a:gd name="T21" fmla="*/ 70 h 74"/>
                <a:gd name="T22" fmla="*/ 26 w 30"/>
                <a:gd name="T23" fmla="*/ 74 h 74"/>
                <a:gd name="T24" fmla="*/ 24 w 30"/>
                <a:gd name="T25" fmla="*/ 74 h 74"/>
                <a:gd name="T26" fmla="*/ 24 w 30"/>
                <a:gd name="T27" fmla="*/ 74 h 74"/>
                <a:gd name="T28" fmla="*/ 26 w 30"/>
                <a:gd name="T29" fmla="*/ 58 h 74"/>
                <a:gd name="T30" fmla="*/ 24 w 30"/>
                <a:gd name="T31" fmla="*/ 44 h 74"/>
                <a:gd name="T32" fmla="*/ 22 w 30"/>
                <a:gd name="T33" fmla="*/ 34 h 74"/>
                <a:gd name="T34" fmla="*/ 22 w 30"/>
                <a:gd name="T35" fmla="*/ 34 h 74"/>
                <a:gd name="T36" fmla="*/ 10 w 30"/>
                <a:gd name="T37" fmla="*/ 12 h 74"/>
                <a:gd name="T38" fmla="*/ 0 w 30"/>
                <a:gd name="T39" fmla="*/ 0 h 74"/>
                <a:gd name="T40" fmla="*/ 0 w 30"/>
                <a:gd name="T41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" h="74">
                  <a:moveTo>
                    <a:pt x="0" y="0"/>
                  </a:moveTo>
                  <a:lnTo>
                    <a:pt x="0" y="0"/>
                  </a:lnTo>
                  <a:lnTo>
                    <a:pt x="14" y="14"/>
                  </a:lnTo>
                  <a:lnTo>
                    <a:pt x="24" y="28"/>
                  </a:lnTo>
                  <a:lnTo>
                    <a:pt x="26" y="34"/>
                  </a:lnTo>
                  <a:lnTo>
                    <a:pt x="28" y="42"/>
                  </a:lnTo>
                  <a:lnTo>
                    <a:pt x="28" y="42"/>
                  </a:lnTo>
                  <a:lnTo>
                    <a:pt x="30" y="62"/>
                  </a:lnTo>
                  <a:lnTo>
                    <a:pt x="30" y="68"/>
                  </a:lnTo>
                  <a:lnTo>
                    <a:pt x="28" y="70"/>
                  </a:lnTo>
                  <a:lnTo>
                    <a:pt x="28" y="70"/>
                  </a:lnTo>
                  <a:lnTo>
                    <a:pt x="26" y="74"/>
                  </a:lnTo>
                  <a:lnTo>
                    <a:pt x="24" y="74"/>
                  </a:lnTo>
                  <a:lnTo>
                    <a:pt x="24" y="74"/>
                  </a:lnTo>
                  <a:lnTo>
                    <a:pt x="26" y="58"/>
                  </a:lnTo>
                  <a:lnTo>
                    <a:pt x="24" y="44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10" y="1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1" name="Freeform 94"/>
            <p:cNvSpPr>
              <a:spLocks/>
            </p:cNvSpPr>
            <p:nvPr/>
          </p:nvSpPr>
          <p:spPr bwMode="auto">
            <a:xfrm>
              <a:off x="6326188" y="4552950"/>
              <a:ext cx="44450" cy="88900"/>
            </a:xfrm>
            <a:custGeom>
              <a:avLst/>
              <a:gdLst>
                <a:gd name="T0" fmla="*/ 0 w 28"/>
                <a:gd name="T1" fmla="*/ 0 h 56"/>
                <a:gd name="T2" fmla="*/ 0 w 28"/>
                <a:gd name="T3" fmla="*/ 0 h 56"/>
                <a:gd name="T4" fmla="*/ 12 w 28"/>
                <a:gd name="T5" fmla="*/ 12 h 56"/>
                <a:gd name="T6" fmla="*/ 22 w 28"/>
                <a:gd name="T7" fmla="*/ 24 h 56"/>
                <a:gd name="T8" fmla="*/ 28 w 28"/>
                <a:gd name="T9" fmla="*/ 34 h 56"/>
                <a:gd name="T10" fmla="*/ 28 w 28"/>
                <a:gd name="T11" fmla="*/ 34 h 56"/>
                <a:gd name="T12" fmla="*/ 28 w 28"/>
                <a:gd name="T13" fmla="*/ 42 h 56"/>
                <a:gd name="T14" fmla="*/ 28 w 28"/>
                <a:gd name="T15" fmla="*/ 50 h 56"/>
                <a:gd name="T16" fmla="*/ 24 w 28"/>
                <a:gd name="T17" fmla="*/ 56 h 56"/>
                <a:gd name="T18" fmla="*/ 24 w 28"/>
                <a:gd name="T19" fmla="*/ 56 h 56"/>
                <a:gd name="T20" fmla="*/ 22 w 28"/>
                <a:gd name="T21" fmla="*/ 56 h 56"/>
                <a:gd name="T22" fmla="*/ 22 w 28"/>
                <a:gd name="T23" fmla="*/ 56 h 56"/>
                <a:gd name="T24" fmla="*/ 22 w 28"/>
                <a:gd name="T25" fmla="*/ 52 h 56"/>
                <a:gd name="T26" fmla="*/ 22 w 28"/>
                <a:gd name="T27" fmla="*/ 46 h 56"/>
                <a:gd name="T28" fmla="*/ 22 w 28"/>
                <a:gd name="T29" fmla="*/ 38 h 56"/>
                <a:gd name="T30" fmla="*/ 20 w 28"/>
                <a:gd name="T31" fmla="*/ 28 h 56"/>
                <a:gd name="T32" fmla="*/ 20 w 28"/>
                <a:gd name="T33" fmla="*/ 28 h 56"/>
                <a:gd name="T34" fmla="*/ 14 w 28"/>
                <a:gd name="T35" fmla="*/ 18 h 56"/>
                <a:gd name="T36" fmla="*/ 8 w 28"/>
                <a:gd name="T37" fmla="*/ 10 h 56"/>
                <a:gd name="T38" fmla="*/ 0 w 28"/>
                <a:gd name="T39" fmla="*/ 0 h 56"/>
                <a:gd name="T40" fmla="*/ 0 w 28"/>
                <a:gd name="T4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" h="56">
                  <a:moveTo>
                    <a:pt x="0" y="0"/>
                  </a:moveTo>
                  <a:lnTo>
                    <a:pt x="0" y="0"/>
                  </a:lnTo>
                  <a:lnTo>
                    <a:pt x="12" y="12"/>
                  </a:lnTo>
                  <a:lnTo>
                    <a:pt x="22" y="24"/>
                  </a:lnTo>
                  <a:lnTo>
                    <a:pt x="28" y="34"/>
                  </a:lnTo>
                  <a:lnTo>
                    <a:pt x="28" y="34"/>
                  </a:lnTo>
                  <a:lnTo>
                    <a:pt x="28" y="42"/>
                  </a:lnTo>
                  <a:lnTo>
                    <a:pt x="28" y="50"/>
                  </a:lnTo>
                  <a:lnTo>
                    <a:pt x="24" y="56"/>
                  </a:lnTo>
                  <a:lnTo>
                    <a:pt x="24" y="56"/>
                  </a:lnTo>
                  <a:lnTo>
                    <a:pt x="22" y="56"/>
                  </a:lnTo>
                  <a:lnTo>
                    <a:pt x="22" y="56"/>
                  </a:lnTo>
                  <a:lnTo>
                    <a:pt x="22" y="52"/>
                  </a:lnTo>
                  <a:lnTo>
                    <a:pt x="22" y="46"/>
                  </a:lnTo>
                  <a:lnTo>
                    <a:pt x="22" y="38"/>
                  </a:lnTo>
                  <a:lnTo>
                    <a:pt x="20" y="28"/>
                  </a:lnTo>
                  <a:lnTo>
                    <a:pt x="20" y="28"/>
                  </a:lnTo>
                  <a:lnTo>
                    <a:pt x="14" y="18"/>
                  </a:lnTo>
                  <a:lnTo>
                    <a:pt x="8" y="1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2" name="Freeform 95"/>
            <p:cNvSpPr>
              <a:spLocks/>
            </p:cNvSpPr>
            <p:nvPr/>
          </p:nvSpPr>
          <p:spPr bwMode="auto">
            <a:xfrm>
              <a:off x="7424738" y="4381500"/>
              <a:ext cx="530225" cy="292100"/>
            </a:xfrm>
            <a:custGeom>
              <a:avLst/>
              <a:gdLst>
                <a:gd name="T0" fmla="*/ 146 w 334"/>
                <a:gd name="T1" fmla="*/ 10 h 184"/>
                <a:gd name="T2" fmla="*/ 68 w 334"/>
                <a:gd name="T3" fmla="*/ 6 h 184"/>
                <a:gd name="T4" fmla="*/ 16 w 334"/>
                <a:gd name="T5" fmla="*/ 0 h 184"/>
                <a:gd name="T6" fmla="*/ 4 w 334"/>
                <a:gd name="T7" fmla="*/ 4 h 184"/>
                <a:gd name="T8" fmla="*/ 0 w 334"/>
                <a:gd name="T9" fmla="*/ 18 h 184"/>
                <a:gd name="T10" fmla="*/ 6 w 334"/>
                <a:gd name="T11" fmla="*/ 32 h 184"/>
                <a:gd name="T12" fmla="*/ 26 w 334"/>
                <a:gd name="T13" fmla="*/ 38 h 184"/>
                <a:gd name="T14" fmla="*/ 60 w 334"/>
                <a:gd name="T15" fmla="*/ 42 h 184"/>
                <a:gd name="T16" fmla="*/ 68 w 334"/>
                <a:gd name="T17" fmla="*/ 42 h 184"/>
                <a:gd name="T18" fmla="*/ 104 w 334"/>
                <a:gd name="T19" fmla="*/ 56 h 184"/>
                <a:gd name="T20" fmla="*/ 124 w 334"/>
                <a:gd name="T21" fmla="*/ 60 h 184"/>
                <a:gd name="T22" fmla="*/ 118 w 334"/>
                <a:gd name="T23" fmla="*/ 68 h 184"/>
                <a:gd name="T24" fmla="*/ 112 w 334"/>
                <a:gd name="T25" fmla="*/ 90 h 184"/>
                <a:gd name="T26" fmla="*/ 110 w 334"/>
                <a:gd name="T27" fmla="*/ 98 h 184"/>
                <a:gd name="T28" fmla="*/ 116 w 334"/>
                <a:gd name="T29" fmla="*/ 122 h 184"/>
                <a:gd name="T30" fmla="*/ 126 w 334"/>
                <a:gd name="T31" fmla="*/ 142 h 184"/>
                <a:gd name="T32" fmla="*/ 130 w 334"/>
                <a:gd name="T33" fmla="*/ 144 h 184"/>
                <a:gd name="T34" fmla="*/ 144 w 334"/>
                <a:gd name="T35" fmla="*/ 146 h 184"/>
                <a:gd name="T36" fmla="*/ 150 w 334"/>
                <a:gd name="T37" fmla="*/ 154 h 184"/>
                <a:gd name="T38" fmla="*/ 166 w 334"/>
                <a:gd name="T39" fmla="*/ 162 h 184"/>
                <a:gd name="T40" fmla="*/ 178 w 334"/>
                <a:gd name="T41" fmla="*/ 164 h 184"/>
                <a:gd name="T42" fmla="*/ 180 w 334"/>
                <a:gd name="T43" fmla="*/ 164 h 184"/>
                <a:gd name="T44" fmla="*/ 192 w 334"/>
                <a:gd name="T45" fmla="*/ 174 h 184"/>
                <a:gd name="T46" fmla="*/ 200 w 334"/>
                <a:gd name="T47" fmla="*/ 178 h 184"/>
                <a:gd name="T48" fmla="*/ 230 w 334"/>
                <a:gd name="T49" fmla="*/ 184 h 184"/>
                <a:gd name="T50" fmla="*/ 240 w 334"/>
                <a:gd name="T51" fmla="*/ 180 h 184"/>
                <a:gd name="T52" fmla="*/ 244 w 334"/>
                <a:gd name="T53" fmla="*/ 176 h 184"/>
                <a:gd name="T54" fmla="*/ 246 w 334"/>
                <a:gd name="T55" fmla="*/ 168 h 184"/>
                <a:gd name="T56" fmla="*/ 244 w 334"/>
                <a:gd name="T57" fmla="*/ 160 h 184"/>
                <a:gd name="T58" fmla="*/ 236 w 334"/>
                <a:gd name="T59" fmla="*/ 154 h 184"/>
                <a:gd name="T60" fmla="*/ 252 w 334"/>
                <a:gd name="T61" fmla="*/ 156 h 184"/>
                <a:gd name="T62" fmla="*/ 290 w 334"/>
                <a:gd name="T63" fmla="*/ 154 h 184"/>
                <a:gd name="T64" fmla="*/ 306 w 334"/>
                <a:gd name="T65" fmla="*/ 148 h 184"/>
                <a:gd name="T66" fmla="*/ 328 w 334"/>
                <a:gd name="T67" fmla="*/ 128 h 184"/>
                <a:gd name="T68" fmla="*/ 332 w 334"/>
                <a:gd name="T69" fmla="*/ 116 h 184"/>
                <a:gd name="T70" fmla="*/ 334 w 334"/>
                <a:gd name="T71" fmla="*/ 84 h 184"/>
                <a:gd name="T72" fmla="*/ 322 w 334"/>
                <a:gd name="T73" fmla="*/ 58 h 184"/>
                <a:gd name="T74" fmla="*/ 300 w 334"/>
                <a:gd name="T75" fmla="*/ 40 h 184"/>
                <a:gd name="T76" fmla="*/ 270 w 334"/>
                <a:gd name="T77" fmla="*/ 26 h 184"/>
                <a:gd name="T78" fmla="*/ 238 w 334"/>
                <a:gd name="T79" fmla="*/ 18 h 184"/>
                <a:gd name="T80" fmla="*/ 172 w 334"/>
                <a:gd name="T81" fmla="*/ 10 h 184"/>
                <a:gd name="T82" fmla="*/ 146 w 334"/>
                <a:gd name="T83" fmla="*/ 1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34" h="184">
                  <a:moveTo>
                    <a:pt x="146" y="10"/>
                  </a:moveTo>
                  <a:lnTo>
                    <a:pt x="146" y="10"/>
                  </a:lnTo>
                  <a:lnTo>
                    <a:pt x="106" y="10"/>
                  </a:lnTo>
                  <a:lnTo>
                    <a:pt x="68" y="6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4" y="4"/>
                  </a:lnTo>
                  <a:lnTo>
                    <a:pt x="0" y="10"/>
                  </a:lnTo>
                  <a:lnTo>
                    <a:pt x="0" y="18"/>
                  </a:lnTo>
                  <a:lnTo>
                    <a:pt x="2" y="24"/>
                  </a:lnTo>
                  <a:lnTo>
                    <a:pt x="6" y="32"/>
                  </a:lnTo>
                  <a:lnTo>
                    <a:pt x="14" y="36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60" y="42"/>
                  </a:lnTo>
                  <a:lnTo>
                    <a:pt x="68" y="42"/>
                  </a:lnTo>
                  <a:lnTo>
                    <a:pt x="68" y="42"/>
                  </a:lnTo>
                  <a:lnTo>
                    <a:pt x="104" y="56"/>
                  </a:lnTo>
                  <a:lnTo>
                    <a:pt x="104" y="56"/>
                  </a:lnTo>
                  <a:lnTo>
                    <a:pt x="120" y="60"/>
                  </a:lnTo>
                  <a:lnTo>
                    <a:pt x="124" y="60"/>
                  </a:lnTo>
                  <a:lnTo>
                    <a:pt x="124" y="60"/>
                  </a:lnTo>
                  <a:lnTo>
                    <a:pt x="118" y="68"/>
                  </a:lnTo>
                  <a:lnTo>
                    <a:pt x="114" y="76"/>
                  </a:lnTo>
                  <a:lnTo>
                    <a:pt x="112" y="90"/>
                  </a:lnTo>
                  <a:lnTo>
                    <a:pt x="112" y="90"/>
                  </a:lnTo>
                  <a:lnTo>
                    <a:pt x="110" y="98"/>
                  </a:lnTo>
                  <a:lnTo>
                    <a:pt x="112" y="106"/>
                  </a:lnTo>
                  <a:lnTo>
                    <a:pt x="116" y="122"/>
                  </a:lnTo>
                  <a:lnTo>
                    <a:pt x="124" y="136"/>
                  </a:lnTo>
                  <a:lnTo>
                    <a:pt x="126" y="142"/>
                  </a:lnTo>
                  <a:lnTo>
                    <a:pt x="130" y="144"/>
                  </a:lnTo>
                  <a:lnTo>
                    <a:pt x="130" y="144"/>
                  </a:lnTo>
                  <a:lnTo>
                    <a:pt x="140" y="146"/>
                  </a:lnTo>
                  <a:lnTo>
                    <a:pt x="144" y="146"/>
                  </a:lnTo>
                  <a:lnTo>
                    <a:pt x="144" y="146"/>
                  </a:lnTo>
                  <a:lnTo>
                    <a:pt x="150" y="154"/>
                  </a:lnTo>
                  <a:lnTo>
                    <a:pt x="156" y="160"/>
                  </a:lnTo>
                  <a:lnTo>
                    <a:pt x="166" y="162"/>
                  </a:lnTo>
                  <a:lnTo>
                    <a:pt x="166" y="162"/>
                  </a:lnTo>
                  <a:lnTo>
                    <a:pt x="178" y="164"/>
                  </a:lnTo>
                  <a:lnTo>
                    <a:pt x="180" y="164"/>
                  </a:lnTo>
                  <a:lnTo>
                    <a:pt x="180" y="164"/>
                  </a:lnTo>
                  <a:lnTo>
                    <a:pt x="184" y="170"/>
                  </a:lnTo>
                  <a:lnTo>
                    <a:pt x="192" y="174"/>
                  </a:lnTo>
                  <a:lnTo>
                    <a:pt x="200" y="178"/>
                  </a:lnTo>
                  <a:lnTo>
                    <a:pt x="200" y="178"/>
                  </a:lnTo>
                  <a:lnTo>
                    <a:pt x="224" y="184"/>
                  </a:lnTo>
                  <a:lnTo>
                    <a:pt x="230" y="184"/>
                  </a:lnTo>
                  <a:lnTo>
                    <a:pt x="236" y="182"/>
                  </a:lnTo>
                  <a:lnTo>
                    <a:pt x="240" y="180"/>
                  </a:lnTo>
                  <a:lnTo>
                    <a:pt x="244" y="176"/>
                  </a:lnTo>
                  <a:lnTo>
                    <a:pt x="244" y="176"/>
                  </a:lnTo>
                  <a:lnTo>
                    <a:pt x="246" y="172"/>
                  </a:lnTo>
                  <a:lnTo>
                    <a:pt x="246" y="168"/>
                  </a:lnTo>
                  <a:lnTo>
                    <a:pt x="246" y="164"/>
                  </a:lnTo>
                  <a:lnTo>
                    <a:pt x="244" y="160"/>
                  </a:lnTo>
                  <a:lnTo>
                    <a:pt x="238" y="156"/>
                  </a:lnTo>
                  <a:lnTo>
                    <a:pt x="236" y="154"/>
                  </a:lnTo>
                  <a:lnTo>
                    <a:pt x="236" y="154"/>
                  </a:lnTo>
                  <a:lnTo>
                    <a:pt x="252" y="156"/>
                  </a:lnTo>
                  <a:lnTo>
                    <a:pt x="270" y="156"/>
                  </a:lnTo>
                  <a:lnTo>
                    <a:pt x="290" y="154"/>
                  </a:lnTo>
                  <a:lnTo>
                    <a:pt x="290" y="154"/>
                  </a:lnTo>
                  <a:lnTo>
                    <a:pt x="306" y="148"/>
                  </a:lnTo>
                  <a:lnTo>
                    <a:pt x="320" y="138"/>
                  </a:lnTo>
                  <a:lnTo>
                    <a:pt x="328" y="128"/>
                  </a:lnTo>
                  <a:lnTo>
                    <a:pt x="332" y="116"/>
                  </a:lnTo>
                  <a:lnTo>
                    <a:pt x="332" y="116"/>
                  </a:lnTo>
                  <a:lnTo>
                    <a:pt x="334" y="98"/>
                  </a:lnTo>
                  <a:lnTo>
                    <a:pt x="334" y="84"/>
                  </a:lnTo>
                  <a:lnTo>
                    <a:pt x="328" y="70"/>
                  </a:lnTo>
                  <a:lnTo>
                    <a:pt x="322" y="58"/>
                  </a:lnTo>
                  <a:lnTo>
                    <a:pt x="312" y="48"/>
                  </a:lnTo>
                  <a:lnTo>
                    <a:pt x="300" y="40"/>
                  </a:lnTo>
                  <a:lnTo>
                    <a:pt x="286" y="32"/>
                  </a:lnTo>
                  <a:lnTo>
                    <a:pt x="270" y="26"/>
                  </a:lnTo>
                  <a:lnTo>
                    <a:pt x="254" y="22"/>
                  </a:lnTo>
                  <a:lnTo>
                    <a:pt x="238" y="18"/>
                  </a:lnTo>
                  <a:lnTo>
                    <a:pt x="204" y="12"/>
                  </a:lnTo>
                  <a:lnTo>
                    <a:pt x="172" y="10"/>
                  </a:lnTo>
                  <a:lnTo>
                    <a:pt x="146" y="10"/>
                  </a:lnTo>
                  <a:lnTo>
                    <a:pt x="146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3" name="Freeform 96"/>
            <p:cNvSpPr>
              <a:spLocks/>
            </p:cNvSpPr>
            <p:nvPr/>
          </p:nvSpPr>
          <p:spPr bwMode="auto">
            <a:xfrm>
              <a:off x="7646988" y="4498975"/>
              <a:ext cx="44450" cy="117475"/>
            </a:xfrm>
            <a:custGeom>
              <a:avLst/>
              <a:gdLst>
                <a:gd name="T0" fmla="*/ 28 w 28"/>
                <a:gd name="T1" fmla="*/ 0 h 74"/>
                <a:gd name="T2" fmla="*/ 28 w 28"/>
                <a:gd name="T3" fmla="*/ 0 h 74"/>
                <a:gd name="T4" fmla="*/ 16 w 28"/>
                <a:gd name="T5" fmla="*/ 14 h 74"/>
                <a:gd name="T6" fmla="*/ 6 w 28"/>
                <a:gd name="T7" fmla="*/ 28 h 74"/>
                <a:gd name="T8" fmla="*/ 2 w 28"/>
                <a:gd name="T9" fmla="*/ 34 h 74"/>
                <a:gd name="T10" fmla="*/ 0 w 28"/>
                <a:gd name="T11" fmla="*/ 42 h 74"/>
                <a:gd name="T12" fmla="*/ 0 w 28"/>
                <a:gd name="T13" fmla="*/ 42 h 74"/>
                <a:gd name="T14" fmla="*/ 0 w 28"/>
                <a:gd name="T15" fmla="*/ 62 h 74"/>
                <a:gd name="T16" fmla="*/ 0 w 28"/>
                <a:gd name="T17" fmla="*/ 68 h 74"/>
                <a:gd name="T18" fmla="*/ 2 w 28"/>
                <a:gd name="T19" fmla="*/ 72 h 74"/>
                <a:gd name="T20" fmla="*/ 2 w 28"/>
                <a:gd name="T21" fmla="*/ 72 h 74"/>
                <a:gd name="T22" fmla="*/ 4 w 28"/>
                <a:gd name="T23" fmla="*/ 74 h 74"/>
                <a:gd name="T24" fmla="*/ 4 w 28"/>
                <a:gd name="T25" fmla="*/ 74 h 74"/>
                <a:gd name="T26" fmla="*/ 4 w 28"/>
                <a:gd name="T27" fmla="*/ 74 h 74"/>
                <a:gd name="T28" fmla="*/ 4 w 28"/>
                <a:gd name="T29" fmla="*/ 58 h 74"/>
                <a:gd name="T30" fmla="*/ 4 w 28"/>
                <a:gd name="T31" fmla="*/ 44 h 74"/>
                <a:gd name="T32" fmla="*/ 8 w 28"/>
                <a:gd name="T33" fmla="*/ 34 h 74"/>
                <a:gd name="T34" fmla="*/ 8 w 28"/>
                <a:gd name="T35" fmla="*/ 34 h 74"/>
                <a:gd name="T36" fmla="*/ 20 w 28"/>
                <a:gd name="T37" fmla="*/ 12 h 74"/>
                <a:gd name="T38" fmla="*/ 28 w 28"/>
                <a:gd name="T39" fmla="*/ 0 h 74"/>
                <a:gd name="T40" fmla="*/ 28 w 28"/>
                <a:gd name="T41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" h="74">
                  <a:moveTo>
                    <a:pt x="28" y="0"/>
                  </a:moveTo>
                  <a:lnTo>
                    <a:pt x="28" y="0"/>
                  </a:lnTo>
                  <a:lnTo>
                    <a:pt x="16" y="14"/>
                  </a:lnTo>
                  <a:lnTo>
                    <a:pt x="6" y="28"/>
                  </a:lnTo>
                  <a:lnTo>
                    <a:pt x="2" y="34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0" y="62"/>
                  </a:lnTo>
                  <a:lnTo>
                    <a:pt x="0" y="68"/>
                  </a:lnTo>
                  <a:lnTo>
                    <a:pt x="2" y="72"/>
                  </a:lnTo>
                  <a:lnTo>
                    <a:pt x="2" y="72"/>
                  </a:lnTo>
                  <a:lnTo>
                    <a:pt x="4" y="74"/>
                  </a:lnTo>
                  <a:lnTo>
                    <a:pt x="4" y="74"/>
                  </a:lnTo>
                  <a:lnTo>
                    <a:pt x="4" y="74"/>
                  </a:lnTo>
                  <a:lnTo>
                    <a:pt x="4" y="58"/>
                  </a:lnTo>
                  <a:lnTo>
                    <a:pt x="4" y="4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20" y="12"/>
                  </a:lnTo>
                  <a:lnTo>
                    <a:pt x="28" y="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4" name="Freeform 97"/>
            <p:cNvSpPr>
              <a:spLocks/>
            </p:cNvSpPr>
            <p:nvPr/>
          </p:nvSpPr>
          <p:spPr bwMode="auto">
            <a:xfrm>
              <a:off x="7697788" y="4556125"/>
              <a:ext cx="47625" cy="88900"/>
            </a:xfrm>
            <a:custGeom>
              <a:avLst/>
              <a:gdLst>
                <a:gd name="T0" fmla="*/ 30 w 30"/>
                <a:gd name="T1" fmla="*/ 0 h 56"/>
                <a:gd name="T2" fmla="*/ 30 w 30"/>
                <a:gd name="T3" fmla="*/ 0 h 56"/>
                <a:gd name="T4" fmla="*/ 18 w 30"/>
                <a:gd name="T5" fmla="*/ 12 h 56"/>
                <a:gd name="T6" fmla="*/ 8 w 30"/>
                <a:gd name="T7" fmla="*/ 24 h 56"/>
                <a:gd name="T8" fmla="*/ 2 w 30"/>
                <a:gd name="T9" fmla="*/ 34 h 56"/>
                <a:gd name="T10" fmla="*/ 2 w 30"/>
                <a:gd name="T11" fmla="*/ 34 h 56"/>
                <a:gd name="T12" fmla="*/ 0 w 30"/>
                <a:gd name="T13" fmla="*/ 42 h 56"/>
                <a:gd name="T14" fmla="*/ 2 w 30"/>
                <a:gd name="T15" fmla="*/ 50 h 56"/>
                <a:gd name="T16" fmla="*/ 6 w 30"/>
                <a:gd name="T17" fmla="*/ 56 h 56"/>
                <a:gd name="T18" fmla="*/ 6 w 30"/>
                <a:gd name="T19" fmla="*/ 56 h 56"/>
                <a:gd name="T20" fmla="*/ 8 w 30"/>
                <a:gd name="T21" fmla="*/ 56 h 56"/>
                <a:gd name="T22" fmla="*/ 8 w 30"/>
                <a:gd name="T23" fmla="*/ 56 h 56"/>
                <a:gd name="T24" fmla="*/ 8 w 30"/>
                <a:gd name="T25" fmla="*/ 52 h 56"/>
                <a:gd name="T26" fmla="*/ 8 w 30"/>
                <a:gd name="T27" fmla="*/ 46 h 56"/>
                <a:gd name="T28" fmla="*/ 8 w 30"/>
                <a:gd name="T29" fmla="*/ 38 h 56"/>
                <a:gd name="T30" fmla="*/ 10 w 30"/>
                <a:gd name="T31" fmla="*/ 28 h 56"/>
                <a:gd name="T32" fmla="*/ 10 w 30"/>
                <a:gd name="T33" fmla="*/ 28 h 56"/>
                <a:gd name="T34" fmla="*/ 16 w 30"/>
                <a:gd name="T35" fmla="*/ 18 h 56"/>
                <a:gd name="T36" fmla="*/ 22 w 30"/>
                <a:gd name="T37" fmla="*/ 10 h 56"/>
                <a:gd name="T38" fmla="*/ 30 w 30"/>
                <a:gd name="T39" fmla="*/ 0 h 56"/>
                <a:gd name="T40" fmla="*/ 30 w 30"/>
                <a:gd name="T4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" h="56">
                  <a:moveTo>
                    <a:pt x="30" y="0"/>
                  </a:moveTo>
                  <a:lnTo>
                    <a:pt x="30" y="0"/>
                  </a:lnTo>
                  <a:lnTo>
                    <a:pt x="18" y="12"/>
                  </a:lnTo>
                  <a:lnTo>
                    <a:pt x="8" y="24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0" y="42"/>
                  </a:lnTo>
                  <a:lnTo>
                    <a:pt x="2" y="50"/>
                  </a:lnTo>
                  <a:lnTo>
                    <a:pt x="6" y="56"/>
                  </a:lnTo>
                  <a:lnTo>
                    <a:pt x="6" y="5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52"/>
                  </a:lnTo>
                  <a:lnTo>
                    <a:pt x="8" y="46"/>
                  </a:lnTo>
                  <a:lnTo>
                    <a:pt x="8" y="38"/>
                  </a:lnTo>
                  <a:lnTo>
                    <a:pt x="10" y="28"/>
                  </a:lnTo>
                  <a:lnTo>
                    <a:pt x="10" y="28"/>
                  </a:lnTo>
                  <a:lnTo>
                    <a:pt x="16" y="18"/>
                  </a:lnTo>
                  <a:lnTo>
                    <a:pt x="22" y="1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5" name="Freeform 98"/>
            <p:cNvSpPr>
              <a:spLocks/>
            </p:cNvSpPr>
            <p:nvPr/>
          </p:nvSpPr>
          <p:spPr bwMode="auto">
            <a:xfrm>
              <a:off x="6592888" y="4187825"/>
              <a:ext cx="898525" cy="889000"/>
            </a:xfrm>
            <a:custGeom>
              <a:avLst/>
              <a:gdLst>
                <a:gd name="T0" fmla="*/ 252 w 566"/>
                <a:gd name="T1" fmla="*/ 2 h 560"/>
                <a:gd name="T2" fmla="*/ 310 w 566"/>
                <a:gd name="T3" fmla="*/ 2 h 560"/>
                <a:gd name="T4" fmla="*/ 364 w 566"/>
                <a:gd name="T5" fmla="*/ 12 h 560"/>
                <a:gd name="T6" fmla="*/ 416 w 566"/>
                <a:gd name="T7" fmla="*/ 32 h 560"/>
                <a:gd name="T8" fmla="*/ 460 w 566"/>
                <a:gd name="T9" fmla="*/ 62 h 560"/>
                <a:gd name="T10" fmla="*/ 500 w 566"/>
                <a:gd name="T11" fmla="*/ 100 h 560"/>
                <a:gd name="T12" fmla="*/ 530 w 566"/>
                <a:gd name="T13" fmla="*/ 144 h 560"/>
                <a:gd name="T14" fmla="*/ 554 w 566"/>
                <a:gd name="T15" fmla="*/ 194 h 560"/>
                <a:gd name="T16" fmla="*/ 566 w 566"/>
                <a:gd name="T17" fmla="*/ 248 h 560"/>
                <a:gd name="T18" fmla="*/ 566 w 566"/>
                <a:gd name="T19" fmla="*/ 278 h 560"/>
                <a:gd name="T20" fmla="*/ 562 w 566"/>
                <a:gd name="T21" fmla="*/ 332 h 560"/>
                <a:gd name="T22" fmla="*/ 546 w 566"/>
                <a:gd name="T23" fmla="*/ 386 h 560"/>
                <a:gd name="T24" fmla="*/ 520 w 566"/>
                <a:gd name="T25" fmla="*/ 432 h 560"/>
                <a:gd name="T26" fmla="*/ 486 w 566"/>
                <a:gd name="T27" fmla="*/ 474 h 560"/>
                <a:gd name="T28" fmla="*/ 444 w 566"/>
                <a:gd name="T29" fmla="*/ 510 h 560"/>
                <a:gd name="T30" fmla="*/ 396 w 566"/>
                <a:gd name="T31" fmla="*/ 536 h 560"/>
                <a:gd name="T32" fmla="*/ 342 w 566"/>
                <a:gd name="T33" fmla="*/ 554 h 560"/>
                <a:gd name="T34" fmla="*/ 314 w 566"/>
                <a:gd name="T35" fmla="*/ 558 h 560"/>
                <a:gd name="T36" fmla="*/ 256 w 566"/>
                <a:gd name="T37" fmla="*/ 558 h 560"/>
                <a:gd name="T38" fmla="*/ 202 w 566"/>
                <a:gd name="T39" fmla="*/ 548 h 560"/>
                <a:gd name="T40" fmla="*/ 150 w 566"/>
                <a:gd name="T41" fmla="*/ 528 h 560"/>
                <a:gd name="T42" fmla="*/ 106 w 566"/>
                <a:gd name="T43" fmla="*/ 498 h 560"/>
                <a:gd name="T44" fmla="*/ 66 w 566"/>
                <a:gd name="T45" fmla="*/ 462 h 560"/>
                <a:gd name="T46" fmla="*/ 36 w 566"/>
                <a:gd name="T47" fmla="*/ 416 h 560"/>
                <a:gd name="T48" fmla="*/ 12 w 566"/>
                <a:gd name="T49" fmla="*/ 366 h 560"/>
                <a:gd name="T50" fmla="*/ 0 w 566"/>
                <a:gd name="T51" fmla="*/ 312 h 560"/>
                <a:gd name="T52" fmla="*/ 0 w 566"/>
                <a:gd name="T53" fmla="*/ 282 h 560"/>
                <a:gd name="T54" fmla="*/ 4 w 566"/>
                <a:gd name="T55" fmla="*/ 228 h 560"/>
                <a:gd name="T56" fmla="*/ 20 w 566"/>
                <a:gd name="T57" fmla="*/ 176 h 560"/>
                <a:gd name="T58" fmla="*/ 46 w 566"/>
                <a:gd name="T59" fmla="*/ 128 h 560"/>
                <a:gd name="T60" fmla="*/ 80 w 566"/>
                <a:gd name="T61" fmla="*/ 86 h 560"/>
                <a:gd name="T62" fmla="*/ 122 w 566"/>
                <a:gd name="T63" fmla="*/ 50 h 560"/>
                <a:gd name="T64" fmla="*/ 170 w 566"/>
                <a:gd name="T65" fmla="*/ 24 h 560"/>
                <a:gd name="T66" fmla="*/ 224 w 566"/>
                <a:gd name="T67" fmla="*/ 6 h 560"/>
                <a:gd name="T68" fmla="*/ 252 w 566"/>
                <a:gd name="T69" fmla="*/ 2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66" h="560">
                  <a:moveTo>
                    <a:pt x="252" y="2"/>
                  </a:moveTo>
                  <a:lnTo>
                    <a:pt x="252" y="2"/>
                  </a:lnTo>
                  <a:lnTo>
                    <a:pt x="282" y="0"/>
                  </a:lnTo>
                  <a:lnTo>
                    <a:pt x="310" y="2"/>
                  </a:lnTo>
                  <a:lnTo>
                    <a:pt x="338" y="6"/>
                  </a:lnTo>
                  <a:lnTo>
                    <a:pt x="364" y="12"/>
                  </a:lnTo>
                  <a:lnTo>
                    <a:pt x="390" y="22"/>
                  </a:lnTo>
                  <a:lnTo>
                    <a:pt x="416" y="32"/>
                  </a:lnTo>
                  <a:lnTo>
                    <a:pt x="438" y="46"/>
                  </a:lnTo>
                  <a:lnTo>
                    <a:pt x="460" y="62"/>
                  </a:lnTo>
                  <a:lnTo>
                    <a:pt x="482" y="80"/>
                  </a:lnTo>
                  <a:lnTo>
                    <a:pt x="500" y="100"/>
                  </a:lnTo>
                  <a:lnTo>
                    <a:pt x="516" y="120"/>
                  </a:lnTo>
                  <a:lnTo>
                    <a:pt x="530" y="144"/>
                  </a:lnTo>
                  <a:lnTo>
                    <a:pt x="544" y="168"/>
                  </a:lnTo>
                  <a:lnTo>
                    <a:pt x="554" y="194"/>
                  </a:lnTo>
                  <a:lnTo>
                    <a:pt x="560" y="220"/>
                  </a:lnTo>
                  <a:lnTo>
                    <a:pt x="566" y="248"/>
                  </a:lnTo>
                  <a:lnTo>
                    <a:pt x="566" y="248"/>
                  </a:lnTo>
                  <a:lnTo>
                    <a:pt x="566" y="278"/>
                  </a:lnTo>
                  <a:lnTo>
                    <a:pt x="566" y="306"/>
                  </a:lnTo>
                  <a:lnTo>
                    <a:pt x="562" y="332"/>
                  </a:lnTo>
                  <a:lnTo>
                    <a:pt x="554" y="360"/>
                  </a:lnTo>
                  <a:lnTo>
                    <a:pt x="546" y="386"/>
                  </a:lnTo>
                  <a:lnTo>
                    <a:pt x="534" y="410"/>
                  </a:lnTo>
                  <a:lnTo>
                    <a:pt x="520" y="432"/>
                  </a:lnTo>
                  <a:lnTo>
                    <a:pt x="504" y="454"/>
                  </a:lnTo>
                  <a:lnTo>
                    <a:pt x="486" y="474"/>
                  </a:lnTo>
                  <a:lnTo>
                    <a:pt x="466" y="492"/>
                  </a:lnTo>
                  <a:lnTo>
                    <a:pt x="444" y="510"/>
                  </a:lnTo>
                  <a:lnTo>
                    <a:pt x="420" y="524"/>
                  </a:lnTo>
                  <a:lnTo>
                    <a:pt x="396" y="536"/>
                  </a:lnTo>
                  <a:lnTo>
                    <a:pt x="370" y="546"/>
                  </a:lnTo>
                  <a:lnTo>
                    <a:pt x="342" y="554"/>
                  </a:lnTo>
                  <a:lnTo>
                    <a:pt x="314" y="558"/>
                  </a:lnTo>
                  <a:lnTo>
                    <a:pt x="314" y="558"/>
                  </a:lnTo>
                  <a:lnTo>
                    <a:pt x="284" y="560"/>
                  </a:lnTo>
                  <a:lnTo>
                    <a:pt x="256" y="558"/>
                  </a:lnTo>
                  <a:lnTo>
                    <a:pt x="228" y="554"/>
                  </a:lnTo>
                  <a:lnTo>
                    <a:pt x="202" y="548"/>
                  </a:lnTo>
                  <a:lnTo>
                    <a:pt x="176" y="540"/>
                  </a:lnTo>
                  <a:lnTo>
                    <a:pt x="150" y="528"/>
                  </a:lnTo>
                  <a:lnTo>
                    <a:pt x="128" y="514"/>
                  </a:lnTo>
                  <a:lnTo>
                    <a:pt x="106" y="498"/>
                  </a:lnTo>
                  <a:lnTo>
                    <a:pt x="86" y="480"/>
                  </a:lnTo>
                  <a:lnTo>
                    <a:pt x="66" y="462"/>
                  </a:lnTo>
                  <a:lnTo>
                    <a:pt x="50" y="440"/>
                  </a:lnTo>
                  <a:lnTo>
                    <a:pt x="36" y="416"/>
                  </a:lnTo>
                  <a:lnTo>
                    <a:pt x="22" y="392"/>
                  </a:lnTo>
                  <a:lnTo>
                    <a:pt x="12" y="366"/>
                  </a:lnTo>
                  <a:lnTo>
                    <a:pt x="6" y="340"/>
                  </a:lnTo>
                  <a:lnTo>
                    <a:pt x="0" y="312"/>
                  </a:lnTo>
                  <a:lnTo>
                    <a:pt x="0" y="312"/>
                  </a:lnTo>
                  <a:lnTo>
                    <a:pt x="0" y="282"/>
                  </a:lnTo>
                  <a:lnTo>
                    <a:pt x="0" y="254"/>
                  </a:lnTo>
                  <a:lnTo>
                    <a:pt x="4" y="228"/>
                  </a:lnTo>
                  <a:lnTo>
                    <a:pt x="12" y="200"/>
                  </a:lnTo>
                  <a:lnTo>
                    <a:pt x="20" y="176"/>
                  </a:lnTo>
                  <a:lnTo>
                    <a:pt x="32" y="150"/>
                  </a:lnTo>
                  <a:lnTo>
                    <a:pt x="46" y="128"/>
                  </a:lnTo>
                  <a:lnTo>
                    <a:pt x="62" y="106"/>
                  </a:lnTo>
                  <a:lnTo>
                    <a:pt x="80" y="86"/>
                  </a:lnTo>
                  <a:lnTo>
                    <a:pt x="100" y="68"/>
                  </a:lnTo>
                  <a:lnTo>
                    <a:pt x="122" y="50"/>
                  </a:lnTo>
                  <a:lnTo>
                    <a:pt x="146" y="36"/>
                  </a:lnTo>
                  <a:lnTo>
                    <a:pt x="170" y="24"/>
                  </a:lnTo>
                  <a:lnTo>
                    <a:pt x="196" y="14"/>
                  </a:lnTo>
                  <a:lnTo>
                    <a:pt x="224" y="6"/>
                  </a:lnTo>
                  <a:lnTo>
                    <a:pt x="252" y="2"/>
                  </a:lnTo>
                  <a:lnTo>
                    <a:pt x="252" y="2"/>
                  </a:lnTo>
                  <a:close/>
                </a:path>
              </a:pathLst>
            </a:custGeom>
            <a:noFill/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6" name="Freeform 180"/>
            <p:cNvSpPr>
              <a:spLocks/>
            </p:cNvSpPr>
            <p:nvPr/>
          </p:nvSpPr>
          <p:spPr bwMode="auto">
            <a:xfrm>
              <a:off x="7100888" y="4445000"/>
              <a:ext cx="234950" cy="63500"/>
            </a:xfrm>
            <a:custGeom>
              <a:avLst/>
              <a:gdLst>
                <a:gd name="T0" fmla="*/ 0 w 148"/>
                <a:gd name="T1" fmla="*/ 6 h 40"/>
                <a:gd name="T2" fmla="*/ 0 w 148"/>
                <a:gd name="T3" fmla="*/ 6 h 40"/>
                <a:gd name="T4" fmla="*/ 0 w 148"/>
                <a:gd name="T5" fmla="*/ 10 h 40"/>
                <a:gd name="T6" fmla="*/ 4 w 148"/>
                <a:gd name="T7" fmla="*/ 16 h 40"/>
                <a:gd name="T8" fmla="*/ 8 w 148"/>
                <a:gd name="T9" fmla="*/ 20 h 40"/>
                <a:gd name="T10" fmla="*/ 14 w 148"/>
                <a:gd name="T11" fmla="*/ 22 h 40"/>
                <a:gd name="T12" fmla="*/ 20 w 148"/>
                <a:gd name="T13" fmla="*/ 24 h 40"/>
                <a:gd name="T14" fmla="*/ 32 w 148"/>
                <a:gd name="T15" fmla="*/ 24 h 40"/>
                <a:gd name="T16" fmla="*/ 32 w 148"/>
                <a:gd name="T17" fmla="*/ 24 h 40"/>
                <a:gd name="T18" fmla="*/ 42 w 148"/>
                <a:gd name="T19" fmla="*/ 22 h 40"/>
                <a:gd name="T20" fmla="*/ 52 w 148"/>
                <a:gd name="T21" fmla="*/ 18 h 40"/>
                <a:gd name="T22" fmla="*/ 68 w 148"/>
                <a:gd name="T23" fmla="*/ 10 h 40"/>
                <a:gd name="T24" fmla="*/ 82 w 148"/>
                <a:gd name="T25" fmla="*/ 2 h 40"/>
                <a:gd name="T26" fmla="*/ 90 w 148"/>
                <a:gd name="T27" fmla="*/ 0 h 40"/>
                <a:gd name="T28" fmla="*/ 100 w 148"/>
                <a:gd name="T29" fmla="*/ 0 h 40"/>
                <a:gd name="T30" fmla="*/ 100 w 148"/>
                <a:gd name="T31" fmla="*/ 0 h 40"/>
                <a:gd name="T32" fmla="*/ 148 w 148"/>
                <a:gd name="T33" fmla="*/ 6 h 40"/>
                <a:gd name="T34" fmla="*/ 148 w 148"/>
                <a:gd name="T35" fmla="*/ 6 h 40"/>
                <a:gd name="T36" fmla="*/ 140 w 148"/>
                <a:gd name="T37" fmla="*/ 4 h 40"/>
                <a:gd name="T38" fmla="*/ 120 w 148"/>
                <a:gd name="T39" fmla="*/ 6 h 40"/>
                <a:gd name="T40" fmla="*/ 98 w 148"/>
                <a:gd name="T41" fmla="*/ 8 h 40"/>
                <a:gd name="T42" fmla="*/ 88 w 148"/>
                <a:gd name="T43" fmla="*/ 12 h 40"/>
                <a:gd name="T44" fmla="*/ 82 w 148"/>
                <a:gd name="T45" fmla="*/ 16 h 40"/>
                <a:gd name="T46" fmla="*/ 82 w 148"/>
                <a:gd name="T47" fmla="*/ 16 h 40"/>
                <a:gd name="T48" fmla="*/ 76 w 148"/>
                <a:gd name="T49" fmla="*/ 22 h 40"/>
                <a:gd name="T50" fmla="*/ 70 w 148"/>
                <a:gd name="T51" fmla="*/ 26 h 40"/>
                <a:gd name="T52" fmla="*/ 52 w 148"/>
                <a:gd name="T53" fmla="*/ 36 h 40"/>
                <a:gd name="T54" fmla="*/ 42 w 148"/>
                <a:gd name="T55" fmla="*/ 38 h 40"/>
                <a:gd name="T56" fmla="*/ 32 w 148"/>
                <a:gd name="T57" fmla="*/ 40 h 40"/>
                <a:gd name="T58" fmla="*/ 22 w 148"/>
                <a:gd name="T59" fmla="*/ 40 h 40"/>
                <a:gd name="T60" fmla="*/ 16 w 148"/>
                <a:gd name="T61" fmla="*/ 38 h 40"/>
                <a:gd name="T62" fmla="*/ 16 w 148"/>
                <a:gd name="T63" fmla="*/ 38 h 40"/>
                <a:gd name="T64" fmla="*/ 8 w 148"/>
                <a:gd name="T65" fmla="*/ 34 h 40"/>
                <a:gd name="T66" fmla="*/ 4 w 148"/>
                <a:gd name="T67" fmla="*/ 28 h 40"/>
                <a:gd name="T68" fmla="*/ 2 w 148"/>
                <a:gd name="T69" fmla="*/ 24 h 40"/>
                <a:gd name="T70" fmla="*/ 0 w 148"/>
                <a:gd name="T71" fmla="*/ 18 h 40"/>
                <a:gd name="T72" fmla="*/ 0 w 148"/>
                <a:gd name="T73" fmla="*/ 10 h 40"/>
                <a:gd name="T74" fmla="*/ 0 w 148"/>
                <a:gd name="T75" fmla="*/ 6 h 40"/>
                <a:gd name="T76" fmla="*/ 0 w 148"/>
                <a:gd name="T77" fmla="*/ 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8" h="40">
                  <a:moveTo>
                    <a:pt x="0" y="6"/>
                  </a:moveTo>
                  <a:lnTo>
                    <a:pt x="0" y="6"/>
                  </a:lnTo>
                  <a:lnTo>
                    <a:pt x="0" y="10"/>
                  </a:lnTo>
                  <a:lnTo>
                    <a:pt x="4" y="16"/>
                  </a:lnTo>
                  <a:lnTo>
                    <a:pt x="8" y="20"/>
                  </a:lnTo>
                  <a:lnTo>
                    <a:pt x="14" y="22"/>
                  </a:lnTo>
                  <a:lnTo>
                    <a:pt x="20" y="24"/>
                  </a:lnTo>
                  <a:lnTo>
                    <a:pt x="32" y="24"/>
                  </a:lnTo>
                  <a:lnTo>
                    <a:pt x="32" y="24"/>
                  </a:lnTo>
                  <a:lnTo>
                    <a:pt x="42" y="22"/>
                  </a:lnTo>
                  <a:lnTo>
                    <a:pt x="52" y="18"/>
                  </a:lnTo>
                  <a:lnTo>
                    <a:pt x="68" y="10"/>
                  </a:lnTo>
                  <a:lnTo>
                    <a:pt x="82" y="2"/>
                  </a:lnTo>
                  <a:lnTo>
                    <a:pt x="90" y="0"/>
                  </a:lnTo>
                  <a:lnTo>
                    <a:pt x="100" y="0"/>
                  </a:lnTo>
                  <a:lnTo>
                    <a:pt x="100" y="0"/>
                  </a:lnTo>
                  <a:lnTo>
                    <a:pt x="148" y="6"/>
                  </a:lnTo>
                  <a:lnTo>
                    <a:pt x="148" y="6"/>
                  </a:lnTo>
                  <a:lnTo>
                    <a:pt x="140" y="4"/>
                  </a:lnTo>
                  <a:lnTo>
                    <a:pt x="120" y="6"/>
                  </a:lnTo>
                  <a:lnTo>
                    <a:pt x="98" y="8"/>
                  </a:lnTo>
                  <a:lnTo>
                    <a:pt x="88" y="12"/>
                  </a:lnTo>
                  <a:lnTo>
                    <a:pt x="82" y="16"/>
                  </a:lnTo>
                  <a:lnTo>
                    <a:pt x="82" y="16"/>
                  </a:lnTo>
                  <a:lnTo>
                    <a:pt x="76" y="22"/>
                  </a:lnTo>
                  <a:lnTo>
                    <a:pt x="70" y="26"/>
                  </a:lnTo>
                  <a:lnTo>
                    <a:pt x="52" y="36"/>
                  </a:lnTo>
                  <a:lnTo>
                    <a:pt x="42" y="38"/>
                  </a:lnTo>
                  <a:lnTo>
                    <a:pt x="32" y="40"/>
                  </a:lnTo>
                  <a:lnTo>
                    <a:pt x="22" y="40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8" y="34"/>
                  </a:lnTo>
                  <a:lnTo>
                    <a:pt x="4" y="28"/>
                  </a:lnTo>
                  <a:lnTo>
                    <a:pt x="2" y="24"/>
                  </a:lnTo>
                  <a:lnTo>
                    <a:pt x="0" y="18"/>
                  </a:lnTo>
                  <a:lnTo>
                    <a:pt x="0" y="10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7" name="Freeform 181"/>
            <p:cNvSpPr>
              <a:spLocks/>
            </p:cNvSpPr>
            <p:nvPr/>
          </p:nvSpPr>
          <p:spPr bwMode="auto">
            <a:xfrm>
              <a:off x="6735763" y="4435475"/>
              <a:ext cx="234950" cy="69850"/>
            </a:xfrm>
            <a:custGeom>
              <a:avLst/>
              <a:gdLst>
                <a:gd name="T0" fmla="*/ 148 w 148"/>
                <a:gd name="T1" fmla="*/ 12 h 44"/>
                <a:gd name="T2" fmla="*/ 148 w 148"/>
                <a:gd name="T3" fmla="*/ 12 h 44"/>
                <a:gd name="T4" fmla="*/ 148 w 148"/>
                <a:gd name="T5" fmla="*/ 16 h 44"/>
                <a:gd name="T6" fmla="*/ 144 w 148"/>
                <a:gd name="T7" fmla="*/ 22 h 44"/>
                <a:gd name="T8" fmla="*/ 140 w 148"/>
                <a:gd name="T9" fmla="*/ 26 h 44"/>
                <a:gd name="T10" fmla="*/ 134 w 148"/>
                <a:gd name="T11" fmla="*/ 28 h 44"/>
                <a:gd name="T12" fmla="*/ 128 w 148"/>
                <a:gd name="T13" fmla="*/ 30 h 44"/>
                <a:gd name="T14" fmla="*/ 116 w 148"/>
                <a:gd name="T15" fmla="*/ 30 h 44"/>
                <a:gd name="T16" fmla="*/ 116 w 148"/>
                <a:gd name="T17" fmla="*/ 30 h 44"/>
                <a:gd name="T18" fmla="*/ 106 w 148"/>
                <a:gd name="T19" fmla="*/ 28 h 44"/>
                <a:gd name="T20" fmla="*/ 96 w 148"/>
                <a:gd name="T21" fmla="*/ 24 h 44"/>
                <a:gd name="T22" fmla="*/ 78 w 148"/>
                <a:gd name="T23" fmla="*/ 12 h 44"/>
                <a:gd name="T24" fmla="*/ 62 w 148"/>
                <a:gd name="T25" fmla="*/ 4 h 44"/>
                <a:gd name="T26" fmla="*/ 52 w 148"/>
                <a:gd name="T27" fmla="*/ 2 h 44"/>
                <a:gd name="T28" fmla="*/ 44 w 148"/>
                <a:gd name="T29" fmla="*/ 0 h 44"/>
                <a:gd name="T30" fmla="*/ 44 w 148"/>
                <a:gd name="T31" fmla="*/ 0 h 44"/>
                <a:gd name="T32" fmla="*/ 26 w 148"/>
                <a:gd name="T33" fmla="*/ 4 h 44"/>
                <a:gd name="T34" fmla="*/ 12 w 148"/>
                <a:gd name="T35" fmla="*/ 8 h 44"/>
                <a:gd name="T36" fmla="*/ 0 w 148"/>
                <a:gd name="T37" fmla="*/ 10 h 44"/>
                <a:gd name="T38" fmla="*/ 0 w 148"/>
                <a:gd name="T39" fmla="*/ 10 h 44"/>
                <a:gd name="T40" fmla="*/ 8 w 148"/>
                <a:gd name="T41" fmla="*/ 10 h 44"/>
                <a:gd name="T42" fmla="*/ 28 w 148"/>
                <a:gd name="T43" fmla="*/ 10 h 44"/>
                <a:gd name="T44" fmla="*/ 50 w 148"/>
                <a:gd name="T45" fmla="*/ 14 h 44"/>
                <a:gd name="T46" fmla="*/ 60 w 148"/>
                <a:gd name="T47" fmla="*/ 16 h 44"/>
                <a:gd name="T48" fmla="*/ 66 w 148"/>
                <a:gd name="T49" fmla="*/ 22 h 44"/>
                <a:gd name="T50" fmla="*/ 66 w 148"/>
                <a:gd name="T51" fmla="*/ 22 h 44"/>
                <a:gd name="T52" fmla="*/ 72 w 148"/>
                <a:gd name="T53" fmla="*/ 26 h 44"/>
                <a:gd name="T54" fmla="*/ 78 w 148"/>
                <a:gd name="T55" fmla="*/ 32 h 44"/>
                <a:gd name="T56" fmla="*/ 98 w 148"/>
                <a:gd name="T57" fmla="*/ 40 h 44"/>
                <a:gd name="T58" fmla="*/ 108 w 148"/>
                <a:gd name="T59" fmla="*/ 42 h 44"/>
                <a:gd name="T60" fmla="*/ 116 w 148"/>
                <a:gd name="T61" fmla="*/ 44 h 44"/>
                <a:gd name="T62" fmla="*/ 126 w 148"/>
                <a:gd name="T63" fmla="*/ 44 h 44"/>
                <a:gd name="T64" fmla="*/ 134 w 148"/>
                <a:gd name="T65" fmla="*/ 40 h 44"/>
                <a:gd name="T66" fmla="*/ 134 w 148"/>
                <a:gd name="T67" fmla="*/ 40 h 44"/>
                <a:gd name="T68" fmla="*/ 140 w 148"/>
                <a:gd name="T69" fmla="*/ 36 h 44"/>
                <a:gd name="T70" fmla="*/ 144 w 148"/>
                <a:gd name="T71" fmla="*/ 32 h 44"/>
                <a:gd name="T72" fmla="*/ 146 w 148"/>
                <a:gd name="T73" fmla="*/ 28 h 44"/>
                <a:gd name="T74" fmla="*/ 148 w 148"/>
                <a:gd name="T75" fmla="*/ 22 h 44"/>
                <a:gd name="T76" fmla="*/ 148 w 148"/>
                <a:gd name="T77" fmla="*/ 16 h 44"/>
                <a:gd name="T78" fmla="*/ 148 w 148"/>
                <a:gd name="T79" fmla="*/ 12 h 44"/>
                <a:gd name="T80" fmla="*/ 148 w 148"/>
                <a:gd name="T81" fmla="*/ 1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44">
                  <a:moveTo>
                    <a:pt x="148" y="12"/>
                  </a:moveTo>
                  <a:lnTo>
                    <a:pt x="148" y="12"/>
                  </a:lnTo>
                  <a:lnTo>
                    <a:pt x="148" y="16"/>
                  </a:lnTo>
                  <a:lnTo>
                    <a:pt x="144" y="22"/>
                  </a:lnTo>
                  <a:lnTo>
                    <a:pt x="140" y="26"/>
                  </a:lnTo>
                  <a:lnTo>
                    <a:pt x="134" y="28"/>
                  </a:lnTo>
                  <a:lnTo>
                    <a:pt x="128" y="30"/>
                  </a:lnTo>
                  <a:lnTo>
                    <a:pt x="116" y="30"/>
                  </a:lnTo>
                  <a:lnTo>
                    <a:pt x="116" y="30"/>
                  </a:lnTo>
                  <a:lnTo>
                    <a:pt x="106" y="28"/>
                  </a:lnTo>
                  <a:lnTo>
                    <a:pt x="96" y="24"/>
                  </a:lnTo>
                  <a:lnTo>
                    <a:pt x="78" y="12"/>
                  </a:lnTo>
                  <a:lnTo>
                    <a:pt x="62" y="4"/>
                  </a:lnTo>
                  <a:lnTo>
                    <a:pt x="52" y="2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26" y="4"/>
                  </a:lnTo>
                  <a:lnTo>
                    <a:pt x="12" y="8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8" y="10"/>
                  </a:lnTo>
                  <a:lnTo>
                    <a:pt x="28" y="10"/>
                  </a:lnTo>
                  <a:lnTo>
                    <a:pt x="50" y="14"/>
                  </a:lnTo>
                  <a:lnTo>
                    <a:pt x="60" y="16"/>
                  </a:lnTo>
                  <a:lnTo>
                    <a:pt x="66" y="22"/>
                  </a:lnTo>
                  <a:lnTo>
                    <a:pt x="66" y="22"/>
                  </a:lnTo>
                  <a:lnTo>
                    <a:pt x="72" y="26"/>
                  </a:lnTo>
                  <a:lnTo>
                    <a:pt x="78" y="32"/>
                  </a:lnTo>
                  <a:lnTo>
                    <a:pt x="98" y="40"/>
                  </a:lnTo>
                  <a:lnTo>
                    <a:pt x="108" y="42"/>
                  </a:lnTo>
                  <a:lnTo>
                    <a:pt x="116" y="44"/>
                  </a:lnTo>
                  <a:lnTo>
                    <a:pt x="126" y="44"/>
                  </a:lnTo>
                  <a:lnTo>
                    <a:pt x="134" y="40"/>
                  </a:lnTo>
                  <a:lnTo>
                    <a:pt x="134" y="40"/>
                  </a:lnTo>
                  <a:lnTo>
                    <a:pt x="140" y="36"/>
                  </a:lnTo>
                  <a:lnTo>
                    <a:pt x="144" y="32"/>
                  </a:lnTo>
                  <a:lnTo>
                    <a:pt x="146" y="28"/>
                  </a:lnTo>
                  <a:lnTo>
                    <a:pt x="148" y="22"/>
                  </a:lnTo>
                  <a:lnTo>
                    <a:pt x="148" y="16"/>
                  </a:lnTo>
                  <a:lnTo>
                    <a:pt x="148" y="12"/>
                  </a:lnTo>
                  <a:lnTo>
                    <a:pt x="148" y="1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8" name="Freeform 182"/>
            <p:cNvSpPr>
              <a:spLocks/>
            </p:cNvSpPr>
            <p:nvPr/>
          </p:nvSpPr>
          <p:spPr bwMode="auto">
            <a:xfrm>
              <a:off x="7056438" y="4283075"/>
              <a:ext cx="225425" cy="149225"/>
            </a:xfrm>
            <a:custGeom>
              <a:avLst/>
              <a:gdLst>
                <a:gd name="T0" fmla="*/ 142 w 142"/>
                <a:gd name="T1" fmla="*/ 56 h 94"/>
                <a:gd name="T2" fmla="*/ 142 w 142"/>
                <a:gd name="T3" fmla="*/ 56 h 94"/>
                <a:gd name="T4" fmla="*/ 136 w 142"/>
                <a:gd name="T5" fmla="*/ 50 h 94"/>
                <a:gd name="T6" fmla="*/ 120 w 142"/>
                <a:gd name="T7" fmla="*/ 34 h 94"/>
                <a:gd name="T8" fmla="*/ 110 w 142"/>
                <a:gd name="T9" fmla="*/ 28 h 94"/>
                <a:gd name="T10" fmla="*/ 100 w 142"/>
                <a:gd name="T11" fmla="*/ 22 h 94"/>
                <a:gd name="T12" fmla="*/ 88 w 142"/>
                <a:gd name="T13" fmla="*/ 18 h 94"/>
                <a:gd name="T14" fmla="*/ 76 w 142"/>
                <a:gd name="T15" fmla="*/ 18 h 94"/>
                <a:gd name="T16" fmla="*/ 76 w 142"/>
                <a:gd name="T17" fmla="*/ 18 h 94"/>
                <a:gd name="T18" fmla="*/ 70 w 142"/>
                <a:gd name="T19" fmla="*/ 20 h 94"/>
                <a:gd name="T20" fmla="*/ 66 w 142"/>
                <a:gd name="T21" fmla="*/ 24 h 94"/>
                <a:gd name="T22" fmla="*/ 60 w 142"/>
                <a:gd name="T23" fmla="*/ 32 h 94"/>
                <a:gd name="T24" fmla="*/ 58 w 142"/>
                <a:gd name="T25" fmla="*/ 42 h 94"/>
                <a:gd name="T26" fmla="*/ 54 w 142"/>
                <a:gd name="T27" fmla="*/ 54 h 94"/>
                <a:gd name="T28" fmla="*/ 52 w 142"/>
                <a:gd name="T29" fmla="*/ 66 h 94"/>
                <a:gd name="T30" fmla="*/ 50 w 142"/>
                <a:gd name="T31" fmla="*/ 76 h 94"/>
                <a:gd name="T32" fmla="*/ 44 w 142"/>
                <a:gd name="T33" fmla="*/ 86 h 94"/>
                <a:gd name="T34" fmla="*/ 40 w 142"/>
                <a:gd name="T35" fmla="*/ 88 h 94"/>
                <a:gd name="T36" fmla="*/ 34 w 142"/>
                <a:gd name="T37" fmla="*/ 92 h 94"/>
                <a:gd name="T38" fmla="*/ 34 w 142"/>
                <a:gd name="T39" fmla="*/ 92 h 94"/>
                <a:gd name="T40" fmla="*/ 24 w 142"/>
                <a:gd name="T41" fmla="*/ 94 h 94"/>
                <a:gd name="T42" fmla="*/ 14 w 142"/>
                <a:gd name="T43" fmla="*/ 94 h 94"/>
                <a:gd name="T44" fmla="*/ 8 w 142"/>
                <a:gd name="T45" fmla="*/ 92 h 94"/>
                <a:gd name="T46" fmla="*/ 2 w 142"/>
                <a:gd name="T47" fmla="*/ 88 h 94"/>
                <a:gd name="T48" fmla="*/ 0 w 142"/>
                <a:gd name="T49" fmla="*/ 84 h 94"/>
                <a:gd name="T50" fmla="*/ 0 w 142"/>
                <a:gd name="T51" fmla="*/ 78 h 94"/>
                <a:gd name="T52" fmla="*/ 0 w 142"/>
                <a:gd name="T53" fmla="*/ 74 h 94"/>
                <a:gd name="T54" fmla="*/ 6 w 142"/>
                <a:gd name="T55" fmla="*/ 70 h 94"/>
                <a:gd name="T56" fmla="*/ 6 w 142"/>
                <a:gd name="T57" fmla="*/ 70 h 94"/>
                <a:gd name="T58" fmla="*/ 16 w 142"/>
                <a:gd name="T59" fmla="*/ 66 h 94"/>
                <a:gd name="T60" fmla="*/ 26 w 142"/>
                <a:gd name="T61" fmla="*/ 62 h 94"/>
                <a:gd name="T62" fmla="*/ 30 w 142"/>
                <a:gd name="T63" fmla="*/ 60 h 94"/>
                <a:gd name="T64" fmla="*/ 34 w 142"/>
                <a:gd name="T65" fmla="*/ 56 h 94"/>
                <a:gd name="T66" fmla="*/ 36 w 142"/>
                <a:gd name="T67" fmla="*/ 50 h 94"/>
                <a:gd name="T68" fmla="*/ 38 w 142"/>
                <a:gd name="T69" fmla="*/ 42 h 94"/>
                <a:gd name="T70" fmla="*/ 38 w 142"/>
                <a:gd name="T71" fmla="*/ 42 h 94"/>
                <a:gd name="T72" fmla="*/ 40 w 142"/>
                <a:gd name="T73" fmla="*/ 34 h 94"/>
                <a:gd name="T74" fmla="*/ 44 w 142"/>
                <a:gd name="T75" fmla="*/ 24 h 94"/>
                <a:gd name="T76" fmla="*/ 50 w 142"/>
                <a:gd name="T77" fmla="*/ 16 h 94"/>
                <a:gd name="T78" fmla="*/ 56 w 142"/>
                <a:gd name="T79" fmla="*/ 8 h 94"/>
                <a:gd name="T80" fmla="*/ 64 w 142"/>
                <a:gd name="T81" fmla="*/ 2 h 94"/>
                <a:gd name="T82" fmla="*/ 74 w 142"/>
                <a:gd name="T83" fmla="*/ 0 h 94"/>
                <a:gd name="T84" fmla="*/ 82 w 142"/>
                <a:gd name="T85" fmla="*/ 0 h 94"/>
                <a:gd name="T86" fmla="*/ 92 w 142"/>
                <a:gd name="T87" fmla="*/ 4 h 94"/>
                <a:gd name="T88" fmla="*/ 92 w 142"/>
                <a:gd name="T89" fmla="*/ 4 h 94"/>
                <a:gd name="T90" fmla="*/ 110 w 142"/>
                <a:gd name="T91" fmla="*/ 20 h 94"/>
                <a:gd name="T92" fmla="*/ 126 w 142"/>
                <a:gd name="T93" fmla="*/ 38 h 94"/>
                <a:gd name="T94" fmla="*/ 142 w 142"/>
                <a:gd name="T95" fmla="*/ 56 h 94"/>
                <a:gd name="T96" fmla="*/ 142 w 142"/>
                <a:gd name="T97" fmla="*/ 56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2" h="94">
                  <a:moveTo>
                    <a:pt x="142" y="56"/>
                  </a:moveTo>
                  <a:lnTo>
                    <a:pt x="142" y="56"/>
                  </a:lnTo>
                  <a:lnTo>
                    <a:pt x="136" y="50"/>
                  </a:lnTo>
                  <a:lnTo>
                    <a:pt x="120" y="34"/>
                  </a:lnTo>
                  <a:lnTo>
                    <a:pt x="110" y="28"/>
                  </a:lnTo>
                  <a:lnTo>
                    <a:pt x="100" y="22"/>
                  </a:lnTo>
                  <a:lnTo>
                    <a:pt x="88" y="18"/>
                  </a:lnTo>
                  <a:lnTo>
                    <a:pt x="76" y="18"/>
                  </a:lnTo>
                  <a:lnTo>
                    <a:pt x="76" y="18"/>
                  </a:lnTo>
                  <a:lnTo>
                    <a:pt x="70" y="20"/>
                  </a:lnTo>
                  <a:lnTo>
                    <a:pt x="66" y="24"/>
                  </a:lnTo>
                  <a:lnTo>
                    <a:pt x="60" y="32"/>
                  </a:lnTo>
                  <a:lnTo>
                    <a:pt x="58" y="42"/>
                  </a:lnTo>
                  <a:lnTo>
                    <a:pt x="54" y="54"/>
                  </a:lnTo>
                  <a:lnTo>
                    <a:pt x="52" y="66"/>
                  </a:lnTo>
                  <a:lnTo>
                    <a:pt x="50" y="76"/>
                  </a:lnTo>
                  <a:lnTo>
                    <a:pt x="44" y="86"/>
                  </a:lnTo>
                  <a:lnTo>
                    <a:pt x="40" y="88"/>
                  </a:lnTo>
                  <a:lnTo>
                    <a:pt x="34" y="92"/>
                  </a:lnTo>
                  <a:lnTo>
                    <a:pt x="34" y="92"/>
                  </a:lnTo>
                  <a:lnTo>
                    <a:pt x="24" y="94"/>
                  </a:lnTo>
                  <a:lnTo>
                    <a:pt x="14" y="94"/>
                  </a:lnTo>
                  <a:lnTo>
                    <a:pt x="8" y="92"/>
                  </a:lnTo>
                  <a:lnTo>
                    <a:pt x="2" y="88"/>
                  </a:lnTo>
                  <a:lnTo>
                    <a:pt x="0" y="84"/>
                  </a:lnTo>
                  <a:lnTo>
                    <a:pt x="0" y="78"/>
                  </a:lnTo>
                  <a:lnTo>
                    <a:pt x="0" y="74"/>
                  </a:lnTo>
                  <a:lnTo>
                    <a:pt x="6" y="70"/>
                  </a:lnTo>
                  <a:lnTo>
                    <a:pt x="6" y="70"/>
                  </a:lnTo>
                  <a:lnTo>
                    <a:pt x="16" y="66"/>
                  </a:lnTo>
                  <a:lnTo>
                    <a:pt x="26" y="62"/>
                  </a:lnTo>
                  <a:lnTo>
                    <a:pt x="30" y="60"/>
                  </a:lnTo>
                  <a:lnTo>
                    <a:pt x="34" y="56"/>
                  </a:lnTo>
                  <a:lnTo>
                    <a:pt x="36" y="50"/>
                  </a:lnTo>
                  <a:lnTo>
                    <a:pt x="38" y="42"/>
                  </a:lnTo>
                  <a:lnTo>
                    <a:pt x="38" y="42"/>
                  </a:lnTo>
                  <a:lnTo>
                    <a:pt x="40" y="34"/>
                  </a:lnTo>
                  <a:lnTo>
                    <a:pt x="44" y="24"/>
                  </a:lnTo>
                  <a:lnTo>
                    <a:pt x="50" y="16"/>
                  </a:lnTo>
                  <a:lnTo>
                    <a:pt x="56" y="8"/>
                  </a:lnTo>
                  <a:lnTo>
                    <a:pt x="64" y="2"/>
                  </a:lnTo>
                  <a:lnTo>
                    <a:pt x="74" y="0"/>
                  </a:lnTo>
                  <a:lnTo>
                    <a:pt x="82" y="0"/>
                  </a:lnTo>
                  <a:lnTo>
                    <a:pt x="92" y="4"/>
                  </a:lnTo>
                  <a:lnTo>
                    <a:pt x="92" y="4"/>
                  </a:lnTo>
                  <a:lnTo>
                    <a:pt x="110" y="20"/>
                  </a:lnTo>
                  <a:lnTo>
                    <a:pt x="126" y="38"/>
                  </a:lnTo>
                  <a:lnTo>
                    <a:pt x="142" y="56"/>
                  </a:lnTo>
                  <a:lnTo>
                    <a:pt x="142" y="56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9" name="Freeform 183"/>
            <p:cNvSpPr>
              <a:spLocks/>
            </p:cNvSpPr>
            <p:nvPr/>
          </p:nvSpPr>
          <p:spPr bwMode="auto">
            <a:xfrm>
              <a:off x="6761163" y="4238625"/>
              <a:ext cx="247650" cy="171450"/>
            </a:xfrm>
            <a:custGeom>
              <a:avLst/>
              <a:gdLst>
                <a:gd name="T0" fmla="*/ 0 w 156"/>
                <a:gd name="T1" fmla="*/ 48 h 108"/>
                <a:gd name="T2" fmla="*/ 0 w 156"/>
                <a:gd name="T3" fmla="*/ 48 h 108"/>
                <a:gd name="T4" fmla="*/ 8 w 156"/>
                <a:gd name="T5" fmla="*/ 42 h 108"/>
                <a:gd name="T6" fmla="*/ 28 w 156"/>
                <a:gd name="T7" fmla="*/ 30 h 108"/>
                <a:gd name="T8" fmla="*/ 40 w 156"/>
                <a:gd name="T9" fmla="*/ 24 h 108"/>
                <a:gd name="T10" fmla="*/ 54 w 156"/>
                <a:gd name="T11" fmla="*/ 20 h 108"/>
                <a:gd name="T12" fmla="*/ 66 w 156"/>
                <a:gd name="T13" fmla="*/ 18 h 108"/>
                <a:gd name="T14" fmla="*/ 80 w 156"/>
                <a:gd name="T15" fmla="*/ 20 h 108"/>
                <a:gd name="T16" fmla="*/ 80 w 156"/>
                <a:gd name="T17" fmla="*/ 20 h 108"/>
                <a:gd name="T18" fmla="*/ 86 w 156"/>
                <a:gd name="T19" fmla="*/ 24 h 108"/>
                <a:gd name="T20" fmla="*/ 90 w 156"/>
                <a:gd name="T21" fmla="*/ 28 h 108"/>
                <a:gd name="T22" fmla="*/ 94 w 156"/>
                <a:gd name="T23" fmla="*/ 32 h 108"/>
                <a:gd name="T24" fmla="*/ 96 w 156"/>
                <a:gd name="T25" fmla="*/ 36 h 108"/>
                <a:gd name="T26" fmla="*/ 98 w 156"/>
                <a:gd name="T27" fmla="*/ 48 h 108"/>
                <a:gd name="T28" fmla="*/ 98 w 156"/>
                <a:gd name="T29" fmla="*/ 60 h 108"/>
                <a:gd name="T30" fmla="*/ 98 w 156"/>
                <a:gd name="T31" fmla="*/ 72 h 108"/>
                <a:gd name="T32" fmla="*/ 100 w 156"/>
                <a:gd name="T33" fmla="*/ 84 h 108"/>
                <a:gd name="T34" fmla="*/ 104 w 156"/>
                <a:gd name="T35" fmla="*/ 94 h 108"/>
                <a:gd name="T36" fmla="*/ 108 w 156"/>
                <a:gd name="T37" fmla="*/ 98 h 108"/>
                <a:gd name="T38" fmla="*/ 114 w 156"/>
                <a:gd name="T39" fmla="*/ 102 h 108"/>
                <a:gd name="T40" fmla="*/ 114 w 156"/>
                <a:gd name="T41" fmla="*/ 102 h 108"/>
                <a:gd name="T42" fmla="*/ 124 w 156"/>
                <a:gd name="T43" fmla="*/ 106 h 108"/>
                <a:gd name="T44" fmla="*/ 134 w 156"/>
                <a:gd name="T45" fmla="*/ 108 h 108"/>
                <a:gd name="T46" fmla="*/ 144 w 156"/>
                <a:gd name="T47" fmla="*/ 108 h 108"/>
                <a:gd name="T48" fmla="*/ 150 w 156"/>
                <a:gd name="T49" fmla="*/ 104 h 108"/>
                <a:gd name="T50" fmla="*/ 154 w 156"/>
                <a:gd name="T51" fmla="*/ 100 h 108"/>
                <a:gd name="T52" fmla="*/ 156 w 156"/>
                <a:gd name="T53" fmla="*/ 96 h 108"/>
                <a:gd name="T54" fmla="*/ 154 w 156"/>
                <a:gd name="T55" fmla="*/ 90 h 108"/>
                <a:gd name="T56" fmla="*/ 150 w 156"/>
                <a:gd name="T57" fmla="*/ 86 h 108"/>
                <a:gd name="T58" fmla="*/ 150 w 156"/>
                <a:gd name="T59" fmla="*/ 86 h 108"/>
                <a:gd name="T60" fmla="*/ 138 w 156"/>
                <a:gd name="T61" fmla="*/ 80 h 108"/>
                <a:gd name="T62" fmla="*/ 128 w 156"/>
                <a:gd name="T63" fmla="*/ 74 h 108"/>
                <a:gd name="T64" fmla="*/ 124 w 156"/>
                <a:gd name="T65" fmla="*/ 70 h 108"/>
                <a:gd name="T66" fmla="*/ 120 w 156"/>
                <a:gd name="T67" fmla="*/ 66 h 108"/>
                <a:gd name="T68" fmla="*/ 118 w 156"/>
                <a:gd name="T69" fmla="*/ 60 h 108"/>
                <a:gd name="T70" fmla="*/ 118 w 156"/>
                <a:gd name="T71" fmla="*/ 50 h 108"/>
                <a:gd name="T72" fmla="*/ 118 w 156"/>
                <a:gd name="T73" fmla="*/ 50 h 108"/>
                <a:gd name="T74" fmla="*/ 118 w 156"/>
                <a:gd name="T75" fmla="*/ 42 h 108"/>
                <a:gd name="T76" fmla="*/ 114 w 156"/>
                <a:gd name="T77" fmla="*/ 32 h 108"/>
                <a:gd name="T78" fmla="*/ 110 w 156"/>
                <a:gd name="T79" fmla="*/ 22 h 108"/>
                <a:gd name="T80" fmla="*/ 104 w 156"/>
                <a:gd name="T81" fmla="*/ 12 h 108"/>
                <a:gd name="T82" fmla="*/ 96 w 156"/>
                <a:gd name="T83" fmla="*/ 6 h 108"/>
                <a:gd name="T84" fmla="*/ 88 w 156"/>
                <a:gd name="T85" fmla="*/ 2 h 108"/>
                <a:gd name="T86" fmla="*/ 76 w 156"/>
                <a:gd name="T87" fmla="*/ 0 h 108"/>
                <a:gd name="T88" fmla="*/ 64 w 156"/>
                <a:gd name="T89" fmla="*/ 4 h 108"/>
                <a:gd name="T90" fmla="*/ 64 w 156"/>
                <a:gd name="T91" fmla="*/ 4 h 108"/>
                <a:gd name="T92" fmla="*/ 42 w 156"/>
                <a:gd name="T93" fmla="*/ 16 h 108"/>
                <a:gd name="T94" fmla="*/ 20 w 156"/>
                <a:gd name="T95" fmla="*/ 32 h 108"/>
                <a:gd name="T96" fmla="*/ 0 w 156"/>
                <a:gd name="T97" fmla="*/ 48 h 108"/>
                <a:gd name="T98" fmla="*/ 0 w 156"/>
                <a:gd name="T99" fmla="*/ 4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56" h="108">
                  <a:moveTo>
                    <a:pt x="0" y="48"/>
                  </a:moveTo>
                  <a:lnTo>
                    <a:pt x="0" y="48"/>
                  </a:lnTo>
                  <a:lnTo>
                    <a:pt x="8" y="42"/>
                  </a:lnTo>
                  <a:lnTo>
                    <a:pt x="28" y="30"/>
                  </a:lnTo>
                  <a:lnTo>
                    <a:pt x="40" y="24"/>
                  </a:lnTo>
                  <a:lnTo>
                    <a:pt x="54" y="20"/>
                  </a:lnTo>
                  <a:lnTo>
                    <a:pt x="66" y="18"/>
                  </a:lnTo>
                  <a:lnTo>
                    <a:pt x="80" y="20"/>
                  </a:lnTo>
                  <a:lnTo>
                    <a:pt x="80" y="20"/>
                  </a:lnTo>
                  <a:lnTo>
                    <a:pt x="86" y="24"/>
                  </a:lnTo>
                  <a:lnTo>
                    <a:pt x="90" y="28"/>
                  </a:lnTo>
                  <a:lnTo>
                    <a:pt x="94" y="32"/>
                  </a:lnTo>
                  <a:lnTo>
                    <a:pt x="96" y="36"/>
                  </a:lnTo>
                  <a:lnTo>
                    <a:pt x="98" y="48"/>
                  </a:lnTo>
                  <a:lnTo>
                    <a:pt x="98" y="60"/>
                  </a:lnTo>
                  <a:lnTo>
                    <a:pt x="98" y="72"/>
                  </a:lnTo>
                  <a:lnTo>
                    <a:pt x="100" y="84"/>
                  </a:lnTo>
                  <a:lnTo>
                    <a:pt x="104" y="94"/>
                  </a:lnTo>
                  <a:lnTo>
                    <a:pt x="108" y="98"/>
                  </a:lnTo>
                  <a:lnTo>
                    <a:pt x="114" y="102"/>
                  </a:lnTo>
                  <a:lnTo>
                    <a:pt x="114" y="102"/>
                  </a:lnTo>
                  <a:lnTo>
                    <a:pt x="124" y="106"/>
                  </a:lnTo>
                  <a:lnTo>
                    <a:pt x="134" y="108"/>
                  </a:lnTo>
                  <a:lnTo>
                    <a:pt x="144" y="108"/>
                  </a:lnTo>
                  <a:lnTo>
                    <a:pt x="150" y="104"/>
                  </a:lnTo>
                  <a:lnTo>
                    <a:pt x="154" y="100"/>
                  </a:lnTo>
                  <a:lnTo>
                    <a:pt x="156" y="96"/>
                  </a:lnTo>
                  <a:lnTo>
                    <a:pt x="154" y="90"/>
                  </a:lnTo>
                  <a:lnTo>
                    <a:pt x="150" y="86"/>
                  </a:lnTo>
                  <a:lnTo>
                    <a:pt x="150" y="86"/>
                  </a:lnTo>
                  <a:lnTo>
                    <a:pt x="138" y="80"/>
                  </a:lnTo>
                  <a:lnTo>
                    <a:pt x="128" y="74"/>
                  </a:lnTo>
                  <a:lnTo>
                    <a:pt x="124" y="70"/>
                  </a:lnTo>
                  <a:lnTo>
                    <a:pt x="120" y="66"/>
                  </a:lnTo>
                  <a:lnTo>
                    <a:pt x="118" y="60"/>
                  </a:lnTo>
                  <a:lnTo>
                    <a:pt x="118" y="50"/>
                  </a:lnTo>
                  <a:lnTo>
                    <a:pt x="118" y="50"/>
                  </a:lnTo>
                  <a:lnTo>
                    <a:pt x="118" y="42"/>
                  </a:lnTo>
                  <a:lnTo>
                    <a:pt x="114" y="32"/>
                  </a:lnTo>
                  <a:lnTo>
                    <a:pt x="110" y="22"/>
                  </a:lnTo>
                  <a:lnTo>
                    <a:pt x="104" y="12"/>
                  </a:lnTo>
                  <a:lnTo>
                    <a:pt x="96" y="6"/>
                  </a:lnTo>
                  <a:lnTo>
                    <a:pt x="88" y="2"/>
                  </a:lnTo>
                  <a:lnTo>
                    <a:pt x="76" y="0"/>
                  </a:lnTo>
                  <a:lnTo>
                    <a:pt x="64" y="4"/>
                  </a:lnTo>
                  <a:lnTo>
                    <a:pt x="64" y="4"/>
                  </a:lnTo>
                  <a:lnTo>
                    <a:pt x="42" y="16"/>
                  </a:lnTo>
                  <a:lnTo>
                    <a:pt x="20" y="32"/>
                  </a:lnTo>
                  <a:lnTo>
                    <a:pt x="0" y="48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70" name="Freeform 186"/>
            <p:cNvSpPr>
              <a:spLocks/>
            </p:cNvSpPr>
            <p:nvPr/>
          </p:nvSpPr>
          <p:spPr bwMode="auto">
            <a:xfrm>
              <a:off x="6770688" y="4695825"/>
              <a:ext cx="530225" cy="187325"/>
            </a:xfrm>
            <a:custGeom>
              <a:avLst/>
              <a:gdLst>
                <a:gd name="T0" fmla="*/ 18 w 334"/>
                <a:gd name="T1" fmla="*/ 14 h 118"/>
                <a:gd name="T2" fmla="*/ 32 w 334"/>
                <a:gd name="T3" fmla="*/ 2 h 118"/>
                <a:gd name="T4" fmla="*/ 48 w 334"/>
                <a:gd name="T5" fmla="*/ 0 h 118"/>
                <a:gd name="T6" fmla="*/ 66 w 334"/>
                <a:gd name="T7" fmla="*/ 8 h 118"/>
                <a:gd name="T8" fmla="*/ 108 w 334"/>
                <a:gd name="T9" fmla="*/ 32 h 118"/>
                <a:gd name="T10" fmla="*/ 144 w 334"/>
                <a:gd name="T11" fmla="*/ 46 h 118"/>
                <a:gd name="T12" fmla="*/ 170 w 334"/>
                <a:gd name="T13" fmla="*/ 50 h 118"/>
                <a:gd name="T14" fmla="*/ 184 w 334"/>
                <a:gd name="T15" fmla="*/ 48 h 118"/>
                <a:gd name="T16" fmla="*/ 226 w 334"/>
                <a:gd name="T17" fmla="*/ 34 h 118"/>
                <a:gd name="T18" fmla="*/ 248 w 334"/>
                <a:gd name="T19" fmla="*/ 20 h 118"/>
                <a:gd name="T20" fmla="*/ 264 w 334"/>
                <a:gd name="T21" fmla="*/ 8 h 118"/>
                <a:gd name="T22" fmla="*/ 288 w 334"/>
                <a:gd name="T23" fmla="*/ 2 h 118"/>
                <a:gd name="T24" fmla="*/ 296 w 334"/>
                <a:gd name="T25" fmla="*/ 4 h 118"/>
                <a:gd name="T26" fmla="*/ 312 w 334"/>
                <a:gd name="T27" fmla="*/ 14 h 118"/>
                <a:gd name="T28" fmla="*/ 322 w 334"/>
                <a:gd name="T29" fmla="*/ 30 h 118"/>
                <a:gd name="T30" fmla="*/ 332 w 334"/>
                <a:gd name="T31" fmla="*/ 62 h 118"/>
                <a:gd name="T32" fmla="*/ 334 w 334"/>
                <a:gd name="T33" fmla="*/ 84 h 118"/>
                <a:gd name="T34" fmla="*/ 328 w 334"/>
                <a:gd name="T35" fmla="*/ 102 h 118"/>
                <a:gd name="T36" fmla="*/ 316 w 334"/>
                <a:gd name="T37" fmla="*/ 116 h 118"/>
                <a:gd name="T38" fmla="*/ 296 w 334"/>
                <a:gd name="T39" fmla="*/ 118 h 118"/>
                <a:gd name="T40" fmla="*/ 274 w 334"/>
                <a:gd name="T41" fmla="*/ 116 h 118"/>
                <a:gd name="T42" fmla="*/ 242 w 334"/>
                <a:gd name="T43" fmla="*/ 102 h 118"/>
                <a:gd name="T44" fmla="*/ 214 w 334"/>
                <a:gd name="T45" fmla="*/ 84 h 118"/>
                <a:gd name="T46" fmla="*/ 178 w 334"/>
                <a:gd name="T47" fmla="*/ 74 h 118"/>
                <a:gd name="T48" fmla="*/ 152 w 334"/>
                <a:gd name="T49" fmla="*/ 72 h 118"/>
                <a:gd name="T50" fmla="*/ 102 w 334"/>
                <a:gd name="T51" fmla="*/ 82 h 118"/>
                <a:gd name="T52" fmla="*/ 60 w 334"/>
                <a:gd name="T53" fmla="*/ 102 h 118"/>
                <a:gd name="T54" fmla="*/ 50 w 334"/>
                <a:gd name="T55" fmla="*/ 108 h 118"/>
                <a:gd name="T56" fmla="*/ 32 w 334"/>
                <a:gd name="T57" fmla="*/ 112 h 118"/>
                <a:gd name="T58" fmla="*/ 18 w 334"/>
                <a:gd name="T59" fmla="*/ 108 h 118"/>
                <a:gd name="T60" fmla="*/ 8 w 334"/>
                <a:gd name="T61" fmla="*/ 98 h 118"/>
                <a:gd name="T62" fmla="*/ 2 w 334"/>
                <a:gd name="T63" fmla="*/ 82 h 118"/>
                <a:gd name="T64" fmla="*/ 2 w 334"/>
                <a:gd name="T65" fmla="*/ 52 h 118"/>
                <a:gd name="T66" fmla="*/ 8 w 334"/>
                <a:gd name="T67" fmla="*/ 32 h 118"/>
                <a:gd name="T68" fmla="*/ 18 w 334"/>
                <a:gd name="T69" fmla="*/ 1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34" h="118">
                  <a:moveTo>
                    <a:pt x="18" y="14"/>
                  </a:moveTo>
                  <a:lnTo>
                    <a:pt x="18" y="14"/>
                  </a:lnTo>
                  <a:lnTo>
                    <a:pt x="26" y="6"/>
                  </a:lnTo>
                  <a:lnTo>
                    <a:pt x="32" y="2"/>
                  </a:lnTo>
                  <a:lnTo>
                    <a:pt x="40" y="0"/>
                  </a:lnTo>
                  <a:lnTo>
                    <a:pt x="48" y="0"/>
                  </a:lnTo>
                  <a:lnTo>
                    <a:pt x="58" y="4"/>
                  </a:lnTo>
                  <a:lnTo>
                    <a:pt x="66" y="8"/>
                  </a:lnTo>
                  <a:lnTo>
                    <a:pt x="86" y="18"/>
                  </a:lnTo>
                  <a:lnTo>
                    <a:pt x="108" y="32"/>
                  </a:lnTo>
                  <a:lnTo>
                    <a:pt x="130" y="42"/>
                  </a:lnTo>
                  <a:lnTo>
                    <a:pt x="144" y="46"/>
                  </a:lnTo>
                  <a:lnTo>
                    <a:pt x="156" y="50"/>
                  </a:lnTo>
                  <a:lnTo>
                    <a:pt x="170" y="50"/>
                  </a:lnTo>
                  <a:lnTo>
                    <a:pt x="184" y="48"/>
                  </a:lnTo>
                  <a:lnTo>
                    <a:pt x="184" y="48"/>
                  </a:lnTo>
                  <a:lnTo>
                    <a:pt x="208" y="42"/>
                  </a:lnTo>
                  <a:lnTo>
                    <a:pt x="226" y="34"/>
                  </a:lnTo>
                  <a:lnTo>
                    <a:pt x="238" y="28"/>
                  </a:lnTo>
                  <a:lnTo>
                    <a:pt x="248" y="20"/>
                  </a:lnTo>
                  <a:lnTo>
                    <a:pt x="256" y="12"/>
                  </a:lnTo>
                  <a:lnTo>
                    <a:pt x="264" y="8"/>
                  </a:lnTo>
                  <a:lnTo>
                    <a:pt x="274" y="4"/>
                  </a:lnTo>
                  <a:lnTo>
                    <a:pt x="288" y="2"/>
                  </a:lnTo>
                  <a:lnTo>
                    <a:pt x="288" y="2"/>
                  </a:lnTo>
                  <a:lnTo>
                    <a:pt x="296" y="4"/>
                  </a:lnTo>
                  <a:lnTo>
                    <a:pt x="304" y="8"/>
                  </a:lnTo>
                  <a:lnTo>
                    <a:pt x="312" y="14"/>
                  </a:lnTo>
                  <a:lnTo>
                    <a:pt x="318" y="22"/>
                  </a:lnTo>
                  <a:lnTo>
                    <a:pt x="322" y="30"/>
                  </a:lnTo>
                  <a:lnTo>
                    <a:pt x="328" y="40"/>
                  </a:lnTo>
                  <a:lnTo>
                    <a:pt x="332" y="62"/>
                  </a:lnTo>
                  <a:lnTo>
                    <a:pt x="334" y="74"/>
                  </a:lnTo>
                  <a:lnTo>
                    <a:pt x="334" y="84"/>
                  </a:lnTo>
                  <a:lnTo>
                    <a:pt x="332" y="94"/>
                  </a:lnTo>
                  <a:lnTo>
                    <a:pt x="328" y="102"/>
                  </a:lnTo>
                  <a:lnTo>
                    <a:pt x="322" y="110"/>
                  </a:lnTo>
                  <a:lnTo>
                    <a:pt x="316" y="116"/>
                  </a:lnTo>
                  <a:lnTo>
                    <a:pt x="306" y="118"/>
                  </a:lnTo>
                  <a:lnTo>
                    <a:pt x="296" y="118"/>
                  </a:lnTo>
                  <a:lnTo>
                    <a:pt x="296" y="118"/>
                  </a:lnTo>
                  <a:lnTo>
                    <a:pt x="274" y="116"/>
                  </a:lnTo>
                  <a:lnTo>
                    <a:pt x="258" y="110"/>
                  </a:lnTo>
                  <a:lnTo>
                    <a:pt x="242" y="102"/>
                  </a:lnTo>
                  <a:lnTo>
                    <a:pt x="228" y="92"/>
                  </a:lnTo>
                  <a:lnTo>
                    <a:pt x="214" y="84"/>
                  </a:lnTo>
                  <a:lnTo>
                    <a:pt x="198" y="78"/>
                  </a:lnTo>
                  <a:lnTo>
                    <a:pt x="178" y="74"/>
                  </a:lnTo>
                  <a:lnTo>
                    <a:pt x="152" y="72"/>
                  </a:lnTo>
                  <a:lnTo>
                    <a:pt x="152" y="72"/>
                  </a:lnTo>
                  <a:lnTo>
                    <a:pt x="126" y="76"/>
                  </a:lnTo>
                  <a:lnTo>
                    <a:pt x="102" y="82"/>
                  </a:lnTo>
                  <a:lnTo>
                    <a:pt x="78" y="92"/>
                  </a:lnTo>
                  <a:lnTo>
                    <a:pt x="60" y="102"/>
                  </a:lnTo>
                  <a:lnTo>
                    <a:pt x="60" y="102"/>
                  </a:lnTo>
                  <a:lnTo>
                    <a:pt x="50" y="108"/>
                  </a:lnTo>
                  <a:lnTo>
                    <a:pt x="40" y="110"/>
                  </a:lnTo>
                  <a:lnTo>
                    <a:pt x="32" y="112"/>
                  </a:lnTo>
                  <a:lnTo>
                    <a:pt x="24" y="110"/>
                  </a:lnTo>
                  <a:lnTo>
                    <a:pt x="18" y="108"/>
                  </a:lnTo>
                  <a:lnTo>
                    <a:pt x="12" y="104"/>
                  </a:lnTo>
                  <a:lnTo>
                    <a:pt x="8" y="98"/>
                  </a:lnTo>
                  <a:lnTo>
                    <a:pt x="4" y="90"/>
                  </a:lnTo>
                  <a:lnTo>
                    <a:pt x="2" y="82"/>
                  </a:lnTo>
                  <a:lnTo>
                    <a:pt x="0" y="72"/>
                  </a:lnTo>
                  <a:lnTo>
                    <a:pt x="2" y="52"/>
                  </a:lnTo>
                  <a:lnTo>
                    <a:pt x="4" y="42"/>
                  </a:lnTo>
                  <a:lnTo>
                    <a:pt x="8" y="32"/>
                  </a:lnTo>
                  <a:lnTo>
                    <a:pt x="12" y="22"/>
                  </a:lnTo>
                  <a:lnTo>
                    <a:pt x="18" y="14"/>
                  </a:lnTo>
                  <a:lnTo>
                    <a:pt x="18" y="14"/>
                  </a:lnTo>
                  <a:close/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71" name="Freeform 187"/>
            <p:cNvSpPr>
              <a:spLocks/>
            </p:cNvSpPr>
            <p:nvPr/>
          </p:nvSpPr>
          <p:spPr bwMode="auto">
            <a:xfrm>
              <a:off x="6789738" y="4721225"/>
              <a:ext cx="492125" cy="136525"/>
            </a:xfrm>
            <a:custGeom>
              <a:avLst/>
              <a:gdLst>
                <a:gd name="T0" fmla="*/ 16 w 310"/>
                <a:gd name="T1" fmla="*/ 10 h 86"/>
                <a:gd name="T2" fmla="*/ 30 w 310"/>
                <a:gd name="T3" fmla="*/ 2 h 86"/>
                <a:gd name="T4" fmla="*/ 44 w 310"/>
                <a:gd name="T5" fmla="*/ 0 h 86"/>
                <a:gd name="T6" fmla="*/ 80 w 310"/>
                <a:gd name="T7" fmla="*/ 14 h 86"/>
                <a:gd name="T8" fmla="*/ 122 w 310"/>
                <a:gd name="T9" fmla="*/ 32 h 86"/>
                <a:gd name="T10" fmla="*/ 146 w 310"/>
                <a:gd name="T11" fmla="*/ 36 h 86"/>
                <a:gd name="T12" fmla="*/ 170 w 310"/>
                <a:gd name="T13" fmla="*/ 36 h 86"/>
                <a:gd name="T14" fmla="*/ 194 w 310"/>
                <a:gd name="T15" fmla="*/ 30 h 86"/>
                <a:gd name="T16" fmla="*/ 222 w 310"/>
                <a:gd name="T17" fmla="*/ 20 h 86"/>
                <a:gd name="T18" fmla="*/ 238 w 310"/>
                <a:gd name="T19" fmla="*/ 10 h 86"/>
                <a:gd name="T20" fmla="*/ 256 w 310"/>
                <a:gd name="T21" fmla="*/ 2 h 86"/>
                <a:gd name="T22" fmla="*/ 268 w 310"/>
                <a:gd name="T23" fmla="*/ 2 h 86"/>
                <a:gd name="T24" fmla="*/ 282 w 310"/>
                <a:gd name="T25" fmla="*/ 6 h 86"/>
                <a:gd name="T26" fmla="*/ 294 w 310"/>
                <a:gd name="T27" fmla="*/ 16 h 86"/>
                <a:gd name="T28" fmla="*/ 308 w 310"/>
                <a:gd name="T29" fmla="*/ 46 h 86"/>
                <a:gd name="T30" fmla="*/ 310 w 310"/>
                <a:gd name="T31" fmla="*/ 62 h 86"/>
                <a:gd name="T32" fmla="*/ 304 w 310"/>
                <a:gd name="T33" fmla="*/ 74 h 86"/>
                <a:gd name="T34" fmla="*/ 292 w 310"/>
                <a:gd name="T35" fmla="*/ 84 h 86"/>
                <a:gd name="T36" fmla="*/ 274 w 310"/>
                <a:gd name="T37" fmla="*/ 86 h 86"/>
                <a:gd name="T38" fmla="*/ 254 w 310"/>
                <a:gd name="T39" fmla="*/ 84 h 86"/>
                <a:gd name="T40" fmla="*/ 226 w 310"/>
                <a:gd name="T41" fmla="*/ 74 h 86"/>
                <a:gd name="T42" fmla="*/ 200 w 310"/>
                <a:gd name="T43" fmla="*/ 62 h 86"/>
                <a:gd name="T44" fmla="*/ 166 w 310"/>
                <a:gd name="T45" fmla="*/ 54 h 86"/>
                <a:gd name="T46" fmla="*/ 142 w 310"/>
                <a:gd name="T47" fmla="*/ 54 h 86"/>
                <a:gd name="T48" fmla="*/ 94 w 310"/>
                <a:gd name="T49" fmla="*/ 60 h 86"/>
                <a:gd name="T50" fmla="*/ 56 w 310"/>
                <a:gd name="T51" fmla="*/ 74 h 86"/>
                <a:gd name="T52" fmla="*/ 46 w 310"/>
                <a:gd name="T53" fmla="*/ 78 h 86"/>
                <a:gd name="T54" fmla="*/ 30 w 310"/>
                <a:gd name="T55" fmla="*/ 82 h 86"/>
                <a:gd name="T56" fmla="*/ 16 w 310"/>
                <a:gd name="T57" fmla="*/ 78 h 86"/>
                <a:gd name="T58" fmla="*/ 6 w 310"/>
                <a:gd name="T59" fmla="*/ 72 h 86"/>
                <a:gd name="T60" fmla="*/ 0 w 310"/>
                <a:gd name="T61" fmla="*/ 54 h 86"/>
                <a:gd name="T62" fmla="*/ 6 w 310"/>
                <a:gd name="T63" fmla="*/ 24 h 86"/>
                <a:gd name="T64" fmla="*/ 16 w 310"/>
                <a:gd name="T65" fmla="*/ 1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0" h="86">
                  <a:moveTo>
                    <a:pt x="16" y="10"/>
                  </a:moveTo>
                  <a:lnTo>
                    <a:pt x="16" y="10"/>
                  </a:lnTo>
                  <a:lnTo>
                    <a:pt x="24" y="4"/>
                  </a:lnTo>
                  <a:lnTo>
                    <a:pt x="30" y="2"/>
                  </a:lnTo>
                  <a:lnTo>
                    <a:pt x="38" y="0"/>
                  </a:lnTo>
                  <a:lnTo>
                    <a:pt x="44" y="0"/>
                  </a:lnTo>
                  <a:lnTo>
                    <a:pt x="62" y="6"/>
                  </a:lnTo>
                  <a:lnTo>
                    <a:pt x="80" y="14"/>
                  </a:lnTo>
                  <a:lnTo>
                    <a:pt x="100" y="24"/>
                  </a:lnTo>
                  <a:lnTo>
                    <a:pt x="122" y="32"/>
                  </a:lnTo>
                  <a:lnTo>
                    <a:pt x="134" y="34"/>
                  </a:lnTo>
                  <a:lnTo>
                    <a:pt x="146" y="36"/>
                  </a:lnTo>
                  <a:lnTo>
                    <a:pt x="158" y="36"/>
                  </a:lnTo>
                  <a:lnTo>
                    <a:pt x="170" y="36"/>
                  </a:lnTo>
                  <a:lnTo>
                    <a:pt x="170" y="36"/>
                  </a:lnTo>
                  <a:lnTo>
                    <a:pt x="194" y="30"/>
                  </a:lnTo>
                  <a:lnTo>
                    <a:pt x="210" y="26"/>
                  </a:lnTo>
                  <a:lnTo>
                    <a:pt x="222" y="20"/>
                  </a:lnTo>
                  <a:lnTo>
                    <a:pt x="230" y="14"/>
                  </a:lnTo>
                  <a:lnTo>
                    <a:pt x="238" y="10"/>
                  </a:lnTo>
                  <a:lnTo>
                    <a:pt x="246" y="6"/>
                  </a:lnTo>
                  <a:lnTo>
                    <a:pt x="256" y="2"/>
                  </a:lnTo>
                  <a:lnTo>
                    <a:pt x="268" y="2"/>
                  </a:lnTo>
                  <a:lnTo>
                    <a:pt x="268" y="2"/>
                  </a:lnTo>
                  <a:lnTo>
                    <a:pt x="276" y="2"/>
                  </a:lnTo>
                  <a:lnTo>
                    <a:pt x="282" y="6"/>
                  </a:lnTo>
                  <a:lnTo>
                    <a:pt x="290" y="10"/>
                  </a:lnTo>
                  <a:lnTo>
                    <a:pt x="294" y="16"/>
                  </a:lnTo>
                  <a:lnTo>
                    <a:pt x="304" y="30"/>
                  </a:lnTo>
                  <a:lnTo>
                    <a:pt x="308" y="46"/>
                  </a:lnTo>
                  <a:lnTo>
                    <a:pt x="310" y="54"/>
                  </a:lnTo>
                  <a:lnTo>
                    <a:pt x="310" y="62"/>
                  </a:lnTo>
                  <a:lnTo>
                    <a:pt x="308" y="68"/>
                  </a:lnTo>
                  <a:lnTo>
                    <a:pt x="304" y="74"/>
                  </a:lnTo>
                  <a:lnTo>
                    <a:pt x="300" y="80"/>
                  </a:lnTo>
                  <a:lnTo>
                    <a:pt x="292" y="84"/>
                  </a:lnTo>
                  <a:lnTo>
                    <a:pt x="284" y="86"/>
                  </a:lnTo>
                  <a:lnTo>
                    <a:pt x="274" y="86"/>
                  </a:lnTo>
                  <a:lnTo>
                    <a:pt x="274" y="86"/>
                  </a:lnTo>
                  <a:lnTo>
                    <a:pt x="254" y="84"/>
                  </a:lnTo>
                  <a:lnTo>
                    <a:pt x="238" y="80"/>
                  </a:lnTo>
                  <a:lnTo>
                    <a:pt x="226" y="74"/>
                  </a:lnTo>
                  <a:lnTo>
                    <a:pt x="212" y="68"/>
                  </a:lnTo>
                  <a:lnTo>
                    <a:pt x="200" y="62"/>
                  </a:lnTo>
                  <a:lnTo>
                    <a:pt x="184" y="56"/>
                  </a:lnTo>
                  <a:lnTo>
                    <a:pt x="166" y="54"/>
                  </a:lnTo>
                  <a:lnTo>
                    <a:pt x="142" y="54"/>
                  </a:lnTo>
                  <a:lnTo>
                    <a:pt x="142" y="54"/>
                  </a:lnTo>
                  <a:lnTo>
                    <a:pt x="118" y="56"/>
                  </a:lnTo>
                  <a:lnTo>
                    <a:pt x="94" y="60"/>
                  </a:lnTo>
                  <a:lnTo>
                    <a:pt x="74" y="66"/>
                  </a:lnTo>
                  <a:lnTo>
                    <a:pt x="56" y="74"/>
                  </a:lnTo>
                  <a:lnTo>
                    <a:pt x="56" y="74"/>
                  </a:lnTo>
                  <a:lnTo>
                    <a:pt x="46" y="78"/>
                  </a:lnTo>
                  <a:lnTo>
                    <a:pt x="38" y="80"/>
                  </a:lnTo>
                  <a:lnTo>
                    <a:pt x="30" y="82"/>
                  </a:lnTo>
                  <a:lnTo>
                    <a:pt x="22" y="80"/>
                  </a:lnTo>
                  <a:lnTo>
                    <a:pt x="16" y="78"/>
                  </a:lnTo>
                  <a:lnTo>
                    <a:pt x="10" y="76"/>
                  </a:lnTo>
                  <a:lnTo>
                    <a:pt x="6" y="72"/>
                  </a:lnTo>
                  <a:lnTo>
                    <a:pt x="4" y="66"/>
                  </a:lnTo>
                  <a:lnTo>
                    <a:pt x="0" y="54"/>
                  </a:lnTo>
                  <a:lnTo>
                    <a:pt x="2" y="38"/>
                  </a:lnTo>
                  <a:lnTo>
                    <a:pt x="6" y="24"/>
                  </a:lnTo>
                  <a:lnTo>
                    <a:pt x="12" y="16"/>
                  </a:lnTo>
                  <a:lnTo>
                    <a:pt x="16" y="10"/>
                  </a:lnTo>
                  <a:lnTo>
                    <a:pt x="16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72" name="Freeform 201"/>
            <p:cNvSpPr>
              <a:spLocks noEditPoints="1"/>
            </p:cNvSpPr>
            <p:nvPr/>
          </p:nvSpPr>
          <p:spPr bwMode="auto">
            <a:xfrm>
              <a:off x="6805613" y="4813300"/>
              <a:ext cx="447675" cy="44450"/>
            </a:xfrm>
            <a:custGeom>
              <a:avLst/>
              <a:gdLst>
                <a:gd name="T0" fmla="*/ 0 w 282"/>
                <a:gd name="T1" fmla="*/ 16 h 28"/>
                <a:gd name="T2" fmla="*/ 0 w 282"/>
                <a:gd name="T3" fmla="*/ 16 h 28"/>
                <a:gd name="T4" fmla="*/ 4 w 282"/>
                <a:gd name="T5" fmla="*/ 12 h 28"/>
                <a:gd name="T6" fmla="*/ 10 w 282"/>
                <a:gd name="T7" fmla="*/ 8 h 28"/>
                <a:gd name="T8" fmla="*/ 20 w 282"/>
                <a:gd name="T9" fmla="*/ 4 h 28"/>
                <a:gd name="T10" fmla="*/ 32 w 282"/>
                <a:gd name="T11" fmla="*/ 2 h 28"/>
                <a:gd name="T12" fmla="*/ 32 w 282"/>
                <a:gd name="T13" fmla="*/ 2 h 28"/>
                <a:gd name="T14" fmla="*/ 94 w 282"/>
                <a:gd name="T15" fmla="*/ 0 h 28"/>
                <a:gd name="T16" fmla="*/ 94 w 282"/>
                <a:gd name="T17" fmla="*/ 0 h 28"/>
                <a:gd name="T18" fmla="*/ 68 w 282"/>
                <a:gd name="T19" fmla="*/ 8 h 28"/>
                <a:gd name="T20" fmla="*/ 46 w 282"/>
                <a:gd name="T21" fmla="*/ 16 h 28"/>
                <a:gd name="T22" fmla="*/ 46 w 282"/>
                <a:gd name="T23" fmla="*/ 16 h 28"/>
                <a:gd name="T24" fmla="*/ 32 w 282"/>
                <a:gd name="T25" fmla="*/ 22 h 28"/>
                <a:gd name="T26" fmla="*/ 18 w 282"/>
                <a:gd name="T27" fmla="*/ 24 h 28"/>
                <a:gd name="T28" fmla="*/ 8 w 282"/>
                <a:gd name="T29" fmla="*/ 22 h 28"/>
                <a:gd name="T30" fmla="*/ 0 w 282"/>
                <a:gd name="T31" fmla="*/ 16 h 28"/>
                <a:gd name="T32" fmla="*/ 0 w 282"/>
                <a:gd name="T33" fmla="*/ 16 h 28"/>
                <a:gd name="T34" fmla="*/ 180 w 282"/>
                <a:gd name="T35" fmla="*/ 0 h 28"/>
                <a:gd name="T36" fmla="*/ 180 w 282"/>
                <a:gd name="T37" fmla="*/ 0 h 28"/>
                <a:gd name="T38" fmla="*/ 228 w 282"/>
                <a:gd name="T39" fmla="*/ 2 h 28"/>
                <a:gd name="T40" fmla="*/ 246 w 282"/>
                <a:gd name="T41" fmla="*/ 4 h 28"/>
                <a:gd name="T42" fmla="*/ 256 w 282"/>
                <a:gd name="T43" fmla="*/ 6 h 28"/>
                <a:gd name="T44" fmla="*/ 256 w 282"/>
                <a:gd name="T45" fmla="*/ 6 h 28"/>
                <a:gd name="T46" fmla="*/ 266 w 282"/>
                <a:gd name="T47" fmla="*/ 10 h 28"/>
                <a:gd name="T48" fmla="*/ 274 w 282"/>
                <a:gd name="T49" fmla="*/ 16 h 28"/>
                <a:gd name="T50" fmla="*/ 278 w 282"/>
                <a:gd name="T51" fmla="*/ 20 h 28"/>
                <a:gd name="T52" fmla="*/ 282 w 282"/>
                <a:gd name="T53" fmla="*/ 26 h 28"/>
                <a:gd name="T54" fmla="*/ 282 w 282"/>
                <a:gd name="T55" fmla="*/ 26 h 28"/>
                <a:gd name="T56" fmla="*/ 274 w 282"/>
                <a:gd name="T57" fmla="*/ 28 h 28"/>
                <a:gd name="T58" fmla="*/ 264 w 282"/>
                <a:gd name="T59" fmla="*/ 28 h 28"/>
                <a:gd name="T60" fmla="*/ 264 w 282"/>
                <a:gd name="T61" fmla="*/ 28 h 28"/>
                <a:gd name="T62" fmla="*/ 250 w 282"/>
                <a:gd name="T63" fmla="*/ 28 h 28"/>
                <a:gd name="T64" fmla="*/ 238 w 282"/>
                <a:gd name="T65" fmla="*/ 24 h 28"/>
                <a:gd name="T66" fmla="*/ 218 w 282"/>
                <a:gd name="T67" fmla="*/ 18 h 28"/>
                <a:gd name="T68" fmla="*/ 200 w 282"/>
                <a:gd name="T69" fmla="*/ 8 h 28"/>
                <a:gd name="T70" fmla="*/ 180 w 282"/>
                <a:gd name="T71" fmla="*/ 0 h 28"/>
                <a:gd name="T72" fmla="*/ 180 w 282"/>
                <a:gd name="T7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2" h="28">
                  <a:moveTo>
                    <a:pt x="0" y="16"/>
                  </a:moveTo>
                  <a:lnTo>
                    <a:pt x="0" y="16"/>
                  </a:lnTo>
                  <a:lnTo>
                    <a:pt x="4" y="12"/>
                  </a:lnTo>
                  <a:lnTo>
                    <a:pt x="10" y="8"/>
                  </a:lnTo>
                  <a:lnTo>
                    <a:pt x="20" y="4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94" y="0"/>
                  </a:lnTo>
                  <a:lnTo>
                    <a:pt x="94" y="0"/>
                  </a:lnTo>
                  <a:lnTo>
                    <a:pt x="68" y="8"/>
                  </a:lnTo>
                  <a:lnTo>
                    <a:pt x="46" y="16"/>
                  </a:lnTo>
                  <a:lnTo>
                    <a:pt x="46" y="16"/>
                  </a:lnTo>
                  <a:lnTo>
                    <a:pt x="32" y="22"/>
                  </a:lnTo>
                  <a:lnTo>
                    <a:pt x="18" y="24"/>
                  </a:lnTo>
                  <a:lnTo>
                    <a:pt x="8" y="22"/>
                  </a:lnTo>
                  <a:lnTo>
                    <a:pt x="0" y="16"/>
                  </a:lnTo>
                  <a:lnTo>
                    <a:pt x="0" y="16"/>
                  </a:lnTo>
                  <a:close/>
                  <a:moveTo>
                    <a:pt x="180" y="0"/>
                  </a:moveTo>
                  <a:lnTo>
                    <a:pt x="180" y="0"/>
                  </a:lnTo>
                  <a:lnTo>
                    <a:pt x="228" y="2"/>
                  </a:lnTo>
                  <a:lnTo>
                    <a:pt x="246" y="4"/>
                  </a:lnTo>
                  <a:lnTo>
                    <a:pt x="256" y="6"/>
                  </a:lnTo>
                  <a:lnTo>
                    <a:pt x="256" y="6"/>
                  </a:lnTo>
                  <a:lnTo>
                    <a:pt x="266" y="10"/>
                  </a:lnTo>
                  <a:lnTo>
                    <a:pt x="274" y="16"/>
                  </a:lnTo>
                  <a:lnTo>
                    <a:pt x="278" y="20"/>
                  </a:lnTo>
                  <a:lnTo>
                    <a:pt x="282" y="26"/>
                  </a:lnTo>
                  <a:lnTo>
                    <a:pt x="282" y="26"/>
                  </a:lnTo>
                  <a:lnTo>
                    <a:pt x="274" y="28"/>
                  </a:lnTo>
                  <a:lnTo>
                    <a:pt x="264" y="28"/>
                  </a:lnTo>
                  <a:lnTo>
                    <a:pt x="264" y="28"/>
                  </a:lnTo>
                  <a:lnTo>
                    <a:pt x="250" y="28"/>
                  </a:lnTo>
                  <a:lnTo>
                    <a:pt x="238" y="24"/>
                  </a:lnTo>
                  <a:lnTo>
                    <a:pt x="218" y="18"/>
                  </a:lnTo>
                  <a:lnTo>
                    <a:pt x="200" y="8"/>
                  </a:lnTo>
                  <a:lnTo>
                    <a:pt x="180" y="0"/>
                  </a:lnTo>
                  <a:lnTo>
                    <a:pt x="18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73" name="Freeform 203"/>
            <p:cNvSpPr>
              <a:spLocks/>
            </p:cNvSpPr>
            <p:nvPr/>
          </p:nvSpPr>
          <p:spPr bwMode="auto">
            <a:xfrm>
              <a:off x="7116763" y="4492625"/>
              <a:ext cx="139700" cy="28575"/>
            </a:xfrm>
            <a:custGeom>
              <a:avLst/>
              <a:gdLst>
                <a:gd name="T0" fmla="*/ 0 w 88"/>
                <a:gd name="T1" fmla="*/ 4 h 18"/>
                <a:gd name="T2" fmla="*/ 0 w 88"/>
                <a:gd name="T3" fmla="*/ 4 h 18"/>
                <a:gd name="T4" fmla="*/ 10 w 88"/>
                <a:gd name="T5" fmla="*/ 10 h 18"/>
                <a:gd name="T6" fmla="*/ 18 w 88"/>
                <a:gd name="T7" fmla="*/ 14 h 18"/>
                <a:gd name="T8" fmla="*/ 24 w 88"/>
                <a:gd name="T9" fmla="*/ 18 h 18"/>
                <a:gd name="T10" fmla="*/ 32 w 88"/>
                <a:gd name="T11" fmla="*/ 18 h 18"/>
                <a:gd name="T12" fmla="*/ 38 w 88"/>
                <a:gd name="T13" fmla="*/ 16 h 18"/>
                <a:gd name="T14" fmla="*/ 46 w 88"/>
                <a:gd name="T15" fmla="*/ 14 h 18"/>
                <a:gd name="T16" fmla="*/ 62 w 88"/>
                <a:gd name="T17" fmla="*/ 8 h 18"/>
                <a:gd name="T18" fmla="*/ 62 w 88"/>
                <a:gd name="T19" fmla="*/ 8 h 18"/>
                <a:gd name="T20" fmla="*/ 74 w 88"/>
                <a:gd name="T21" fmla="*/ 4 h 18"/>
                <a:gd name="T22" fmla="*/ 88 w 88"/>
                <a:gd name="T23" fmla="*/ 2 h 18"/>
                <a:gd name="T24" fmla="*/ 88 w 88"/>
                <a:gd name="T25" fmla="*/ 2 h 18"/>
                <a:gd name="T26" fmla="*/ 72 w 88"/>
                <a:gd name="T27" fmla="*/ 0 h 18"/>
                <a:gd name="T28" fmla="*/ 64 w 88"/>
                <a:gd name="T29" fmla="*/ 2 h 18"/>
                <a:gd name="T30" fmla="*/ 54 w 88"/>
                <a:gd name="T31" fmla="*/ 6 h 18"/>
                <a:gd name="T32" fmla="*/ 54 w 88"/>
                <a:gd name="T33" fmla="*/ 6 h 18"/>
                <a:gd name="T34" fmla="*/ 40 w 88"/>
                <a:gd name="T35" fmla="*/ 12 h 18"/>
                <a:gd name="T36" fmla="*/ 28 w 88"/>
                <a:gd name="T37" fmla="*/ 14 h 18"/>
                <a:gd name="T38" fmla="*/ 28 w 88"/>
                <a:gd name="T39" fmla="*/ 14 h 18"/>
                <a:gd name="T40" fmla="*/ 18 w 88"/>
                <a:gd name="T41" fmla="*/ 12 h 18"/>
                <a:gd name="T42" fmla="*/ 10 w 88"/>
                <a:gd name="T43" fmla="*/ 8 h 18"/>
                <a:gd name="T44" fmla="*/ 0 w 88"/>
                <a:gd name="T45" fmla="*/ 4 h 18"/>
                <a:gd name="T46" fmla="*/ 0 w 88"/>
                <a:gd name="T47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8" h="18">
                  <a:moveTo>
                    <a:pt x="0" y="4"/>
                  </a:moveTo>
                  <a:lnTo>
                    <a:pt x="0" y="4"/>
                  </a:lnTo>
                  <a:lnTo>
                    <a:pt x="10" y="10"/>
                  </a:lnTo>
                  <a:lnTo>
                    <a:pt x="18" y="14"/>
                  </a:lnTo>
                  <a:lnTo>
                    <a:pt x="24" y="18"/>
                  </a:lnTo>
                  <a:lnTo>
                    <a:pt x="32" y="18"/>
                  </a:lnTo>
                  <a:lnTo>
                    <a:pt x="38" y="16"/>
                  </a:lnTo>
                  <a:lnTo>
                    <a:pt x="46" y="14"/>
                  </a:lnTo>
                  <a:lnTo>
                    <a:pt x="62" y="8"/>
                  </a:lnTo>
                  <a:lnTo>
                    <a:pt x="62" y="8"/>
                  </a:lnTo>
                  <a:lnTo>
                    <a:pt x="74" y="4"/>
                  </a:lnTo>
                  <a:lnTo>
                    <a:pt x="88" y="2"/>
                  </a:lnTo>
                  <a:lnTo>
                    <a:pt x="88" y="2"/>
                  </a:lnTo>
                  <a:lnTo>
                    <a:pt x="72" y="0"/>
                  </a:lnTo>
                  <a:lnTo>
                    <a:pt x="64" y="2"/>
                  </a:lnTo>
                  <a:lnTo>
                    <a:pt x="54" y="6"/>
                  </a:lnTo>
                  <a:lnTo>
                    <a:pt x="54" y="6"/>
                  </a:lnTo>
                  <a:lnTo>
                    <a:pt x="40" y="12"/>
                  </a:lnTo>
                  <a:lnTo>
                    <a:pt x="28" y="14"/>
                  </a:lnTo>
                  <a:lnTo>
                    <a:pt x="28" y="14"/>
                  </a:lnTo>
                  <a:lnTo>
                    <a:pt x="18" y="12"/>
                  </a:lnTo>
                  <a:lnTo>
                    <a:pt x="10" y="8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74" name="Freeform 204"/>
            <p:cNvSpPr>
              <a:spLocks/>
            </p:cNvSpPr>
            <p:nvPr/>
          </p:nvSpPr>
          <p:spPr bwMode="auto">
            <a:xfrm>
              <a:off x="6818313" y="4489450"/>
              <a:ext cx="139700" cy="28575"/>
            </a:xfrm>
            <a:custGeom>
              <a:avLst/>
              <a:gdLst>
                <a:gd name="T0" fmla="*/ 88 w 88"/>
                <a:gd name="T1" fmla="*/ 4 h 18"/>
                <a:gd name="T2" fmla="*/ 88 w 88"/>
                <a:gd name="T3" fmla="*/ 4 h 18"/>
                <a:gd name="T4" fmla="*/ 80 w 88"/>
                <a:gd name="T5" fmla="*/ 10 h 18"/>
                <a:gd name="T6" fmla="*/ 72 w 88"/>
                <a:gd name="T7" fmla="*/ 14 h 18"/>
                <a:gd name="T8" fmla="*/ 64 w 88"/>
                <a:gd name="T9" fmla="*/ 16 h 18"/>
                <a:gd name="T10" fmla="*/ 58 w 88"/>
                <a:gd name="T11" fmla="*/ 18 h 18"/>
                <a:gd name="T12" fmla="*/ 50 w 88"/>
                <a:gd name="T13" fmla="*/ 16 h 18"/>
                <a:gd name="T14" fmla="*/ 44 w 88"/>
                <a:gd name="T15" fmla="*/ 14 h 18"/>
                <a:gd name="T16" fmla="*/ 26 w 88"/>
                <a:gd name="T17" fmla="*/ 6 h 18"/>
                <a:gd name="T18" fmla="*/ 26 w 88"/>
                <a:gd name="T19" fmla="*/ 6 h 18"/>
                <a:gd name="T20" fmla="*/ 14 w 88"/>
                <a:gd name="T21" fmla="*/ 4 h 18"/>
                <a:gd name="T22" fmla="*/ 0 w 88"/>
                <a:gd name="T23" fmla="*/ 2 h 18"/>
                <a:gd name="T24" fmla="*/ 0 w 88"/>
                <a:gd name="T25" fmla="*/ 2 h 18"/>
                <a:gd name="T26" fmla="*/ 18 w 88"/>
                <a:gd name="T27" fmla="*/ 0 h 18"/>
                <a:gd name="T28" fmla="*/ 24 w 88"/>
                <a:gd name="T29" fmla="*/ 0 h 18"/>
                <a:gd name="T30" fmla="*/ 34 w 88"/>
                <a:gd name="T31" fmla="*/ 6 h 18"/>
                <a:gd name="T32" fmla="*/ 34 w 88"/>
                <a:gd name="T33" fmla="*/ 6 h 18"/>
                <a:gd name="T34" fmla="*/ 48 w 88"/>
                <a:gd name="T35" fmla="*/ 10 h 18"/>
                <a:gd name="T36" fmla="*/ 60 w 88"/>
                <a:gd name="T37" fmla="*/ 14 h 18"/>
                <a:gd name="T38" fmla="*/ 60 w 88"/>
                <a:gd name="T39" fmla="*/ 14 h 18"/>
                <a:gd name="T40" fmla="*/ 70 w 88"/>
                <a:gd name="T41" fmla="*/ 12 h 18"/>
                <a:gd name="T42" fmla="*/ 78 w 88"/>
                <a:gd name="T43" fmla="*/ 8 h 18"/>
                <a:gd name="T44" fmla="*/ 88 w 88"/>
                <a:gd name="T45" fmla="*/ 4 h 18"/>
                <a:gd name="T46" fmla="*/ 88 w 88"/>
                <a:gd name="T47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8" h="18">
                  <a:moveTo>
                    <a:pt x="88" y="4"/>
                  </a:moveTo>
                  <a:lnTo>
                    <a:pt x="88" y="4"/>
                  </a:lnTo>
                  <a:lnTo>
                    <a:pt x="80" y="10"/>
                  </a:lnTo>
                  <a:lnTo>
                    <a:pt x="72" y="14"/>
                  </a:lnTo>
                  <a:lnTo>
                    <a:pt x="64" y="16"/>
                  </a:lnTo>
                  <a:lnTo>
                    <a:pt x="58" y="18"/>
                  </a:lnTo>
                  <a:lnTo>
                    <a:pt x="50" y="16"/>
                  </a:lnTo>
                  <a:lnTo>
                    <a:pt x="44" y="14"/>
                  </a:lnTo>
                  <a:lnTo>
                    <a:pt x="26" y="6"/>
                  </a:lnTo>
                  <a:lnTo>
                    <a:pt x="26" y="6"/>
                  </a:lnTo>
                  <a:lnTo>
                    <a:pt x="14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48" y="10"/>
                  </a:lnTo>
                  <a:lnTo>
                    <a:pt x="60" y="14"/>
                  </a:lnTo>
                  <a:lnTo>
                    <a:pt x="60" y="14"/>
                  </a:lnTo>
                  <a:lnTo>
                    <a:pt x="70" y="12"/>
                  </a:lnTo>
                  <a:lnTo>
                    <a:pt x="78" y="8"/>
                  </a:lnTo>
                  <a:lnTo>
                    <a:pt x="88" y="4"/>
                  </a:lnTo>
                  <a:lnTo>
                    <a:pt x="88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</p:grpSp>
      <p:pic>
        <p:nvPicPr>
          <p:cNvPr id="75" name="Apfel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5113944" y="5733256"/>
            <a:ext cx="360000" cy="360000"/>
          </a:xfrm>
          <a:prstGeom prst="rect">
            <a:avLst/>
          </a:prstGeom>
        </p:spPr>
      </p:pic>
      <p:pic>
        <p:nvPicPr>
          <p:cNvPr id="76" name="baby-crying-06.wav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7380352" y="5733256"/>
            <a:ext cx="360000" cy="360000"/>
          </a:xfrm>
          <a:prstGeom prst="rect">
            <a:avLst/>
          </a:prstGeom>
        </p:spPr>
      </p:pic>
      <p:pic>
        <p:nvPicPr>
          <p:cNvPr id="77" name="media1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815933" y="5733256"/>
            <a:ext cx="360000" cy="360000"/>
          </a:xfrm>
          <a:prstGeom prst="rect">
            <a:avLst/>
          </a:prstGeom>
        </p:spPr>
      </p:pic>
      <p:pic>
        <p:nvPicPr>
          <p:cNvPr id="78" name="media2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2771840" y="5733256"/>
            <a:ext cx="360000" cy="360000"/>
          </a:xfrm>
          <a:prstGeom prst="rect">
            <a:avLst/>
          </a:prstGeom>
        </p:spPr>
      </p:pic>
      <p:sp>
        <p:nvSpPr>
          <p:cNvPr id="79" name="Inhaltsplatzhalter 2"/>
          <p:cNvSpPr>
            <a:spLocks noGrp="1"/>
          </p:cNvSpPr>
          <p:nvPr>
            <p:ph idx="1"/>
          </p:nvPr>
        </p:nvSpPr>
        <p:spPr>
          <a:xfrm>
            <a:off x="323528" y="1260000"/>
            <a:ext cx="8223250" cy="1200329"/>
          </a:xfrm>
        </p:spPr>
        <p:txBody>
          <a:bodyPr>
            <a:spAutoFit/>
          </a:bodyPr>
          <a:lstStyle/>
          <a:p>
            <a:pPr marL="0" indent="0" algn="just">
              <a:buNone/>
            </a:pPr>
            <a:r>
              <a:rPr lang="tr-TR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Fiziksel bir ses hadisesi birçok defa dinleyicinin değerlendirmesiyle veya tepkisiyle doğrudan ilişkili değildir. Fizyolojik prosedürler algılamamızı etkilemektedir. Yüksek işlem süreçleri algılamamızı, değerlendirmemizi ve tepkimizi belirlemektedir</a:t>
            </a:r>
            <a:r>
              <a:rPr lang="de-DE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de-DE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0" name="Textplatzhalter 7"/>
          <p:cNvSpPr txBox="1">
            <a:spLocks/>
          </p:cNvSpPr>
          <p:nvPr/>
        </p:nvSpPr>
        <p:spPr bwMode="auto">
          <a:xfrm>
            <a:off x="6877024" y="6237312"/>
            <a:ext cx="4103688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180000"/>
          <a:lstStyle>
            <a:lvl1pPr indent="15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tr-TR" altLang="en-US" sz="900" dirty="0" smtClean="0"/>
              <a:t>Kaynak</a:t>
            </a:r>
            <a:r>
              <a:rPr lang="en-US" altLang="en-US" sz="900" dirty="0" smtClean="0"/>
              <a:t>: </a:t>
            </a:r>
            <a:r>
              <a:rPr lang="tr-TR" altLang="en-US" sz="900" dirty="0" smtClean="0"/>
              <a:t>Dr. Andreas Liebl</a:t>
            </a:r>
            <a:r>
              <a:rPr lang="en-US" altLang="en-US" sz="900" dirty="0" smtClean="0"/>
              <a:t>, </a:t>
            </a:r>
            <a:r>
              <a:rPr lang="tr-TR" altLang="en-US" sz="900" dirty="0" smtClean="0"/>
              <a:t>IBP </a:t>
            </a:r>
            <a:r>
              <a:rPr lang="en-US" altLang="en-US" sz="900" dirty="0" smtClean="0"/>
              <a:t>S</a:t>
            </a:r>
            <a:r>
              <a:rPr lang="tr-TR" altLang="en-US" sz="900" dirty="0" smtClean="0"/>
              <a:t>tuttgart</a:t>
            </a:r>
            <a:endParaRPr lang="en-US" altLang="en-US" sz="900" dirty="0"/>
          </a:p>
        </p:txBody>
      </p:sp>
      <p:pic>
        <p:nvPicPr>
          <p:cNvPr id="82" name="Grafik 81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818" y="188640"/>
            <a:ext cx="1006822" cy="308727"/>
          </a:xfrm>
          <a:prstGeom prst="rect">
            <a:avLst/>
          </a:prstGeom>
        </p:spPr>
      </p:pic>
      <p:pic>
        <p:nvPicPr>
          <p:cNvPr id="83" name="Grafik 82"/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85" t="1575" r="18165" b="23378"/>
          <a:stretch/>
        </p:blipFill>
        <p:spPr>
          <a:xfrm>
            <a:off x="7812360" y="13181"/>
            <a:ext cx="1044437" cy="659644"/>
          </a:xfrm>
          <a:prstGeom prst="rect">
            <a:avLst/>
          </a:prstGeom>
        </p:spPr>
      </p:pic>
      <p:sp>
        <p:nvSpPr>
          <p:cNvPr id="84" name="Textfeld 83"/>
          <p:cNvSpPr txBox="1"/>
          <p:nvPr/>
        </p:nvSpPr>
        <p:spPr>
          <a:xfrm>
            <a:off x="3561147" y="142948"/>
            <a:ext cx="20217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Konuya giriş</a:t>
            </a:r>
            <a:endParaRPr lang="de-DE" sz="2000" b="1" dirty="0" smtClean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6826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706" fill="hold"/>
                                        <p:tgtEl>
                                          <p:spTgt spid="7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6141" fill="hold"/>
                                        <p:tgtEl>
                                          <p:spTgt spid="7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70000" fill="hold"/>
                                        <p:tgtEl>
                                          <p:spTgt spid="7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70000" fill="hold"/>
                                        <p:tgtEl>
                                          <p:spTgt spid="7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5"/>
                </p:tgtEl>
              </p:cMediaNode>
            </p:audio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6"/>
                </p:tgtEl>
              </p:cMediaNode>
            </p:audio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7"/>
                </p:tgtEl>
              </p:cMediaNode>
            </p:audio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8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Gerader Verbinder 10"/>
          <p:cNvCxnSpPr/>
          <p:nvPr/>
        </p:nvCxnSpPr>
        <p:spPr>
          <a:xfrm>
            <a:off x="107504" y="6525344"/>
            <a:ext cx="8928000" cy="0"/>
          </a:xfrm>
          <a:prstGeom prst="line">
            <a:avLst/>
          </a:prstGeom>
          <a:ln w="9525">
            <a:solidFill>
              <a:schemeClr val="tx1"/>
            </a:solidFill>
          </a:ln>
          <a:effectLst>
            <a:outerShdw blurRad="40000" dist="20000" dir="5400000" rotWithShape="0">
              <a:schemeClr val="bg1">
                <a:alpha val="38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feld 11"/>
          <p:cNvSpPr txBox="1"/>
          <p:nvPr/>
        </p:nvSpPr>
        <p:spPr>
          <a:xfrm>
            <a:off x="185502" y="6536377"/>
            <a:ext cx="89434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Almanya örneği							</a:t>
            </a:r>
            <a:r>
              <a:rPr lang="de-DE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r>
              <a:rPr lang="tr-T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3								Abidin Uygun</a:t>
            </a:r>
            <a:endParaRPr lang="de-DE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feld 12"/>
          <p:cNvSpPr txBox="1"/>
          <p:nvPr/>
        </p:nvSpPr>
        <p:spPr>
          <a:xfrm>
            <a:off x="310010" y="781329"/>
            <a:ext cx="20697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Akust</a:t>
            </a:r>
            <a:r>
              <a:rPr lang="tr-TR" b="1" dirty="0" smtClean="0">
                <a:latin typeface="Arial" panose="020B0604020202020204" pitchFamily="34" charset="0"/>
                <a:cs typeface="Arial" panose="020B0604020202020204" pitchFamily="34" charset="0"/>
              </a:rPr>
              <a:t>ik algılama </a:t>
            </a:r>
            <a:endParaRPr lang="de-DE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0" name="Textplatzhalter 7"/>
          <p:cNvSpPr txBox="1">
            <a:spLocks/>
          </p:cNvSpPr>
          <p:nvPr/>
        </p:nvSpPr>
        <p:spPr bwMode="auto">
          <a:xfrm>
            <a:off x="5364088" y="6093296"/>
            <a:ext cx="4103688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180000"/>
          <a:lstStyle>
            <a:lvl1pPr indent="15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tr-TR" altLang="en-US" sz="900" dirty="0" smtClean="0"/>
              <a:t>Kaynak</a:t>
            </a:r>
            <a:r>
              <a:rPr lang="en-US" altLang="en-US" sz="900" dirty="0" smtClean="0"/>
              <a:t>: </a:t>
            </a:r>
            <a:r>
              <a:rPr lang="tr-TR" altLang="en-US" sz="900" dirty="0" smtClean="0"/>
              <a:t>Dr. Andreas Liebl</a:t>
            </a:r>
            <a:r>
              <a:rPr lang="en-US" altLang="en-US" sz="900" dirty="0" smtClean="0"/>
              <a:t>, </a:t>
            </a:r>
            <a:r>
              <a:rPr lang="tr-TR" altLang="en-US" sz="900" dirty="0" smtClean="0"/>
              <a:t>IBP </a:t>
            </a:r>
            <a:r>
              <a:rPr lang="en-US" altLang="en-US" sz="900" dirty="0" smtClean="0"/>
              <a:t>S</a:t>
            </a:r>
            <a:r>
              <a:rPr lang="tr-TR" altLang="en-US" sz="900" dirty="0" smtClean="0"/>
              <a:t>tuttgart</a:t>
            </a:r>
            <a:endParaRPr lang="en-US" altLang="en-US" sz="900" dirty="0"/>
          </a:p>
        </p:txBody>
      </p:sp>
      <p:pic>
        <p:nvPicPr>
          <p:cNvPr id="81" name="mc_gurk_ohne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32000" y="1412760"/>
            <a:ext cx="6120320" cy="4590240"/>
          </a:xfrm>
          <a:prstGeom prst="rect">
            <a:avLst/>
          </a:prstGeom>
        </p:spPr>
      </p:pic>
      <p:pic>
        <p:nvPicPr>
          <p:cNvPr id="14" name="Grafik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818" y="188640"/>
            <a:ext cx="1006822" cy="308727"/>
          </a:xfrm>
          <a:prstGeom prst="rect">
            <a:avLst/>
          </a:prstGeom>
        </p:spPr>
      </p:pic>
      <p:pic>
        <p:nvPicPr>
          <p:cNvPr id="15" name="Grafik 14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85" t="1575" r="18165" b="23378"/>
          <a:stretch/>
        </p:blipFill>
        <p:spPr>
          <a:xfrm>
            <a:off x="7812360" y="13181"/>
            <a:ext cx="1044437" cy="659644"/>
          </a:xfrm>
          <a:prstGeom prst="rect">
            <a:avLst/>
          </a:prstGeom>
        </p:spPr>
      </p:pic>
      <p:sp>
        <p:nvSpPr>
          <p:cNvPr id="16" name="Textfeld 15"/>
          <p:cNvSpPr txBox="1"/>
          <p:nvPr/>
        </p:nvSpPr>
        <p:spPr>
          <a:xfrm>
            <a:off x="3561147" y="142948"/>
            <a:ext cx="20217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Konuya giriş</a:t>
            </a:r>
            <a:endParaRPr lang="de-DE" sz="2000" b="1" dirty="0" smtClean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3698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1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Textfeld 59"/>
          <p:cNvSpPr txBox="1"/>
          <p:nvPr/>
        </p:nvSpPr>
        <p:spPr>
          <a:xfrm>
            <a:off x="310010" y="781329"/>
            <a:ext cx="2659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>
                <a:latin typeface="Arial" panose="020B0604020202020204" pitchFamily="34" charset="0"/>
                <a:cs typeface="Arial" panose="020B0604020202020204" pitchFamily="34" charset="0"/>
              </a:rPr>
              <a:t>İçeriden dışarıya bakış</a:t>
            </a:r>
            <a:endParaRPr lang="de-DE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" name="Textplatzhalter 6"/>
          <p:cNvSpPr txBox="1">
            <a:spLocks/>
          </p:cNvSpPr>
          <p:nvPr/>
        </p:nvSpPr>
        <p:spPr>
          <a:xfrm>
            <a:off x="323528" y="1363382"/>
            <a:ext cx="8280400" cy="1345538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charset="0"/>
              <a:buChar char="−"/>
              <a:defRPr/>
            </a:pPr>
            <a:r>
              <a:rPr lang="tr-TR" sz="20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Günün </a:t>
            </a:r>
            <a:r>
              <a:rPr lang="de-DE" sz="20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80% - 90% </a:t>
            </a:r>
            <a:r>
              <a:rPr lang="tr-TR" sz="20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kapalı mekanlarda geçiriyoruz</a:t>
            </a:r>
            <a:r>
              <a:rPr lang="de-DE" sz="20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 (20 </a:t>
            </a:r>
            <a:r>
              <a:rPr lang="tr-TR" sz="20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saat</a:t>
            </a:r>
            <a:r>
              <a:rPr lang="de-DE" sz="20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tr-TR" sz="2000" kern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Font typeface="Arial" charset="0"/>
              <a:buChar char="−"/>
              <a:defRPr/>
            </a:pPr>
            <a:endParaRPr lang="de-DE" sz="1800" kern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Arial" charset="0"/>
              <a:buChar char="−"/>
              <a:defRPr/>
            </a:pPr>
            <a:r>
              <a:rPr lang="tr-TR" sz="20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Ömrümüzün </a:t>
            </a:r>
            <a:r>
              <a:rPr lang="de-DE" sz="20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1/3 </a:t>
            </a:r>
            <a:r>
              <a:rPr lang="tr-TR" sz="20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işte geçiriyoruz</a:t>
            </a:r>
            <a:endParaRPr lang="de-DE" sz="2000" kern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Arial" charset="0"/>
              <a:buChar char="−"/>
              <a:defRPr/>
            </a:pPr>
            <a:endParaRPr lang="de-DE" altLang="en-US" sz="2000" kern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Arial" charset="0"/>
              <a:buChar char="−"/>
              <a:defRPr/>
            </a:pPr>
            <a:endParaRPr lang="de-DE" altLang="en-US" sz="2000" kern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  <a:defRPr/>
            </a:pPr>
            <a:r>
              <a:rPr lang="tr-TR" altLang="en-US" sz="20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de-DE" altLang="en-US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Font typeface="Arial" charset="0"/>
              <a:buChar char="−"/>
              <a:defRPr/>
            </a:pPr>
            <a:endParaRPr lang="de-DE" altLang="en-US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1" name="Gerader Verbinder 80"/>
          <p:cNvCxnSpPr/>
          <p:nvPr/>
        </p:nvCxnSpPr>
        <p:spPr>
          <a:xfrm>
            <a:off x="107504" y="6525344"/>
            <a:ext cx="8928000" cy="0"/>
          </a:xfrm>
          <a:prstGeom prst="line">
            <a:avLst/>
          </a:prstGeom>
          <a:ln w="9525">
            <a:solidFill>
              <a:schemeClr val="tx1"/>
            </a:solidFill>
          </a:ln>
          <a:effectLst>
            <a:outerShdw blurRad="40000" dist="20000" dir="5400000" rotWithShape="0">
              <a:schemeClr val="bg1">
                <a:alpha val="38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2" name="Textfeld 81"/>
          <p:cNvSpPr txBox="1"/>
          <p:nvPr/>
        </p:nvSpPr>
        <p:spPr>
          <a:xfrm>
            <a:off x="185502" y="6536377"/>
            <a:ext cx="89434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Almanya örneği							</a:t>
            </a:r>
            <a:r>
              <a:rPr lang="de-DE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r>
              <a:rPr lang="tr-T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4								Abidin Uygun</a:t>
            </a:r>
            <a:endParaRPr lang="de-DE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8" name="Grafik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818" y="188640"/>
            <a:ext cx="1006822" cy="308727"/>
          </a:xfrm>
          <a:prstGeom prst="rect">
            <a:avLst/>
          </a:prstGeom>
        </p:spPr>
      </p:pic>
      <p:pic>
        <p:nvPicPr>
          <p:cNvPr id="19" name="Grafik 1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85" t="1575" r="18165" b="23378"/>
          <a:stretch/>
        </p:blipFill>
        <p:spPr>
          <a:xfrm>
            <a:off x="7812360" y="13181"/>
            <a:ext cx="1044437" cy="659644"/>
          </a:xfrm>
          <a:prstGeom prst="rect">
            <a:avLst/>
          </a:prstGeom>
        </p:spPr>
      </p:pic>
      <p:sp>
        <p:nvSpPr>
          <p:cNvPr id="20" name="Textfeld 19"/>
          <p:cNvSpPr txBox="1"/>
          <p:nvPr/>
        </p:nvSpPr>
        <p:spPr>
          <a:xfrm>
            <a:off x="3561147" y="142948"/>
            <a:ext cx="20217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Konuya giriş</a:t>
            </a:r>
            <a:endParaRPr lang="de-DE" sz="2000" b="1" dirty="0" smtClean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platzhalter 6"/>
          <p:cNvSpPr txBox="1">
            <a:spLocks/>
          </p:cNvSpPr>
          <p:nvPr/>
        </p:nvSpPr>
        <p:spPr>
          <a:xfrm>
            <a:off x="323528" y="3356992"/>
            <a:ext cx="8280400" cy="1345538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è"/>
              <a:defRPr/>
            </a:pPr>
            <a:r>
              <a:rPr lang="tr-TR" sz="2000" kern="0" dirty="0" smtClean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Kapalı mekanlardaki bütün aktivitelerin verimli olabilmesi için,</a:t>
            </a:r>
          </a:p>
          <a:p>
            <a:pPr marL="0" indent="0">
              <a:buNone/>
              <a:defRPr/>
            </a:pPr>
            <a:r>
              <a:rPr lang="tr-TR" sz="2000" kern="0" dirty="0" smtClean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    bizi çevreleyen bütün yapı elemanların SES YALITIMINA özen </a:t>
            </a:r>
          </a:p>
          <a:p>
            <a:pPr marL="0" indent="0">
              <a:buNone/>
              <a:defRPr/>
            </a:pPr>
            <a:r>
              <a:rPr lang="tr-TR" sz="2000" kern="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tr-TR" sz="2000" kern="0" dirty="0" smtClean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   gösterilmeli.</a:t>
            </a:r>
            <a:endParaRPr lang="de-DE" altLang="en-US" sz="2000" kern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  <a:defRPr/>
            </a:pPr>
            <a:r>
              <a:rPr lang="tr-TR" altLang="en-US" sz="20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de-DE" altLang="en-US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Font typeface="Arial" charset="0"/>
              <a:buChar char="−"/>
              <a:defRPr/>
            </a:pPr>
            <a:endParaRPr lang="de-DE" altLang="en-US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9940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7"/>
          <p:cNvGrpSpPr>
            <a:grpSpLocks/>
          </p:cNvGrpSpPr>
          <p:nvPr/>
        </p:nvGrpSpPr>
        <p:grpSpPr bwMode="auto">
          <a:xfrm>
            <a:off x="3249613" y="3027363"/>
            <a:ext cx="1177925" cy="1120775"/>
            <a:chOff x="2124" y="2006"/>
            <a:chExt cx="742" cy="706"/>
          </a:xfrm>
        </p:grpSpPr>
        <p:sp>
          <p:nvSpPr>
            <p:cNvPr id="28" name="AutoShape 28"/>
            <p:cNvSpPr>
              <a:spLocks noChangeArrowheads="1"/>
            </p:cNvSpPr>
            <p:nvPr/>
          </p:nvSpPr>
          <p:spPr bwMode="auto">
            <a:xfrm>
              <a:off x="2124" y="2010"/>
              <a:ext cx="306" cy="702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B2B2B2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de-DE" altLang="de-DE" sz="1800"/>
            </a:p>
          </p:txBody>
        </p:sp>
        <p:sp>
          <p:nvSpPr>
            <p:cNvPr id="29" name="AutoShape 29"/>
            <p:cNvSpPr>
              <a:spLocks noChangeArrowheads="1"/>
            </p:cNvSpPr>
            <p:nvPr/>
          </p:nvSpPr>
          <p:spPr bwMode="auto">
            <a:xfrm rot="10800000">
              <a:off x="2560" y="2006"/>
              <a:ext cx="306" cy="702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B2B2B2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de-DE" altLang="de-DE" sz="1800"/>
            </a:p>
          </p:txBody>
        </p:sp>
      </p:grpSp>
      <p:grpSp>
        <p:nvGrpSpPr>
          <p:cNvPr id="30" name="Group 68"/>
          <p:cNvGrpSpPr>
            <a:grpSpLocks/>
          </p:cNvGrpSpPr>
          <p:nvPr/>
        </p:nvGrpSpPr>
        <p:grpSpPr bwMode="auto">
          <a:xfrm>
            <a:off x="4494212" y="1560513"/>
            <a:ext cx="2717800" cy="4029075"/>
            <a:chOff x="2914" y="1353"/>
            <a:chExt cx="1712" cy="2538"/>
          </a:xfrm>
        </p:grpSpPr>
        <p:sp>
          <p:nvSpPr>
            <p:cNvPr id="31" name="Rectangle 31"/>
            <p:cNvSpPr>
              <a:spLocks noChangeArrowheads="1"/>
            </p:cNvSpPr>
            <p:nvPr/>
          </p:nvSpPr>
          <p:spPr bwMode="auto">
            <a:xfrm>
              <a:off x="2914" y="1353"/>
              <a:ext cx="1690" cy="253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808080"/>
              </a:outerShdw>
            </a:effec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de-DE" altLang="de-DE"/>
            </a:p>
          </p:txBody>
        </p:sp>
        <p:sp>
          <p:nvSpPr>
            <p:cNvPr id="32" name="WordArt 33"/>
            <p:cNvSpPr>
              <a:spLocks noChangeArrowheads="1" noChangeShapeType="1" noTextEdit="1"/>
            </p:cNvSpPr>
            <p:nvPr/>
          </p:nvSpPr>
          <p:spPr bwMode="auto">
            <a:xfrm>
              <a:off x="2946" y="1439"/>
              <a:ext cx="1613" cy="33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de-DE" sz="3600" b="1" kern="10" dirty="0" smtClean="0">
                  <a:solidFill>
                    <a:srgbClr val="FF0000"/>
                  </a:solidFill>
                  <a:effectLst>
                    <a:outerShdw dist="35921" dir="2700000" algn="ctr" rotWithShape="0">
                      <a:srgbClr val="C0C0C0"/>
                    </a:outerShdw>
                  </a:effectLst>
                  <a:latin typeface="Arial Black" panose="020B0A04020102020204" pitchFamily="34" charset="0"/>
                </a:rPr>
                <a:t>P</a:t>
              </a:r>
              <a:r>
                <a:rPr lang="tr-TR" sz="3600" b="1" kern="10" dirty="0" smtClean="0">
                  <a:solidFill>
                    <a:srgbClr val="FF0000"/>
                  </a:solidFill>
                  <a:effectLst>
                    <a:outerShdw dist="35921" dir="2700000" algn="ctr" rotWithShape="0">
                      <a:srgbClr val="C0C0C0"/>
                    </a:outerShdw>
                  </a:effectLst>
                  <a:latin typeface="Arial Black" panose="020B0A04020102020204" pitchFamily="34" charset="0"/>
                </a:rPr>
                <a:t>roje gereksinimleri</a:t>
              </a:r>
              <a:endParaRPr lang="de-DE" sz="3600" b="1" kern="10" dirty="0">
                <a:solidFill>
                  <a:srgbClr val="FF0000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Arial Black" panose="020B0A04020102020204" pitchFamily="34" charset="0"/>
              </a:endParaRPr>
            </a:p>
          </p:txBody>
        </p:sp>
        <p:sp>
          <p:nvSpPr>
            <p:cNvPr id="33" name="Text Box 51"/>
            <p:cNvSpPr txBox="1">
              <a:spLocks noChangeArrowheads="1"/>
            </p:cNvSpPr>
            <p:nvPr/>
          </p:nvSpPr>
          <p:spPr bwMode="auto">
            <a:xfrm>
              <a:off x="2988" y="1881"/>
              <a:ext cx="1638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ts val="0"/>
                </a:spcBef>
                <a:buFontTx/>
                <a:buChar char="•"/>
              </a:pPr>
              <a:r>
                <a:rPr lang="en-US" altLang="de-DE" sz="1500" dirty="0"/>
                <a:t> </a:t>
              </a:r>
              <a:r>
                <a:rPr lang="en-US" altLang="de-DE" sz="1500" dirty="0" err="1"/>
                <a:t>Akustik</a:t>
              </a:r>
              <a:r>
                <a:rPr lang="en-US" altLang="de-DE" sz="1500" dirty="0"/>
                <a:t> </a:t>
              </a:r>
              <a:endParaRPr lang="tr-TR" altLang="de-DE" sz="1500" dirty="0" smtClean="0"/>
            </a:p>
            <a:p>
              <a:pPr eaLnBrk="1" hangingPunct="1">
                <a:spcBef>
                  <a:spcPts val="0"/>
                </a:spcBef>
              </a:pPr>
              <a:r>
                <a:rPr lang="tr-TR" altLang="de-DE" sz="1500" dirty="0" smtClean="0"/>
                <a:t>  (</a:t>
              </a:r>
              <a:r>
                <a:rPr lang="tr-TR" altLang="de-DE" sz="1500" b="1" dirty="0" smtClean="0">
                  <a:solidFill>
                    <a:srgbClr val="FF0000"/>
                  </a:solidFill>
                </a:rPr>
                <a:t>Yapı</a:t>
              </a:r>
              <a:r>
                <a:rPr lang="tr-TR" altLang="de-DE" sz="1500" dirty="0" smtClean="0"/>
                <a:t> ve mekan </a:t>
              </a:r>
              <a:r>
                <a:rPr lang="en-US" altLang="de-DE" sz="1500" b="1" dirty="0" err="1" smtClean="0">
                  <a:solidFill>
                    <a:srgbClr val="FF0000"/>
                  </a:solidFill>
                </a:rPr>
                <a:t>akusti</a:t>
              </a:r>
              <a:r>
                <a:rPr lang="tr-TR" altLang="de-DE" sz="1500" b="1" dirty="0" smtClean="0">
                  <a:solidFill>
                    <a:srgbClr val="FF0000"/>
                  </a:solidFill>
                </a:rPr>
                <a:t>ği</a:t>
              </a:r>
              <a:r>
                <a:rPr lang="en-US" altLang="de-DE" sz="1500" dirty="0" smtClean="0"/>
                <a:t>)</a:t>
              </a:r>
              <a:endParaRPr lang="en-US" altLang="de-DE" sz="1500" dirty="0"/>
            </a:p>
          </p:txBody>
        </p:sp>
        <p:sp>
          <p:nvSpPr>
            <p:cNvPr id="34" name="Text Box 52"/>
            <p:cNvSpPr txBox="1">
              <a:spLocks noChangeArrowheads="1"/>
            </p:cNvSpPr>
            <p:nvPr/>
          </p:nvSpPr>
          <p:spPr bwMode="auto">
            <a:xfrm>
              <a:off x="2988" y="2394"/>
              <a:ext cx="1266" cy="2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Char char="•"/>
              </a:pPr>
              <a:r>
                <a:rPr lang="en-US" altLang="de-DE" sz="1500" dirty="0"/>
                <a:t> </a:t>
              </a:r>
              <a:r>
                <a:rPr lang="tr-TR" altLang="de-DE" sz="1500" dirty="0" smtClean="0"/>
                <a:t>Yangın dayanımı</a:t>
              </a:r>
              <a:endParaRPr lang="en-US" altLang="de-DE" sz="1500" dirty="0"/>
            </a:p>
          </p:txBody>
        </p:sp>
        <p:sp>
          <p:nvSpPr>
            <p:cNvPr id="35" name="Text Box 53"/>
            <p:cNvSpPr txBox="1">
              <a:spLocks noChangeArrowheads="1"/>
            </p:cNvSpPr>
            <p:nvPr/>
          </p:nvSpPr>
          <p:spPr bwMode="auto">
            <a:xfrm>
              <a:off x="2988" y="2711"/>
              <a:ext cx="1560" cy="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Char char="•"/>
              </a:pPr>
              <a:r>
                <a:rPr lang="en-US" altLang="de-DE" sz="1500" dirty="0"/>
                <a:t> </a:t>
              </a:r>
              <a:r>
                <a:rPr lang="tr-TR" altLang="de-DE" sz="1500" dirty="0" smtClean="0"/>
                <a:t>Işıklandırma</a:t>
              </a:r>
              <a:endParaRPr lang="en-US" altLang="de-DE" sz="1500" dirty="0"/>
            </a:p>
          </p:txBody>
        </p:sp>
        <p:sp>
          <p:nvSpPr>
            <p:cNvPr id="36" name="Text Box 54"/>
            <p:cNvSpPr txBox="1">
              <a:spLocks noChangeArrowheads="1"/>
            </p:cNvSpPr>
            <p:nvPr/>
          </p:nvSpPr>
          <p:spPr bwMode="auto">
            <a:xfrm>
              <a:off x="2988" y="3054"/>
              <a:ext cx="1571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Char char="•"/>
              </a:pPr>
              <a:r>
                <a:rPr lang="en-US" altLang="de-DE" sz="1500" dirty="0"/>
                <a:t> </a:t>
              </a:r>
              <a:r>
                <a:rPr lang="tr-TR" altLang="de-DE" sz="1500" dirty="0" smtClean="0"/>
                <a:t>Isıtma</a:t>
              </a:r>
              <a:r>
                <a:rPr lang="en-US" altLang="de-DE" sz="1500" dirty="0" smtClean="0"/>
                <a:t>, </a:t>
              </a:r>
              <a:r>
                <a:rPr lang="tr-TR" altLang="de-DE" sz="1500" dirty="0" smtClean="0"/>
                <a:t>Soğutma</a:t>
              </a:r>
              <a:r>
                <a:rPr lang="en-US" altLang="de-DE" sz="1500" dirty="0" smtClean="0"/>
                <a:t>, </a:t>
              </a:r>
              <a:r>
                <a:rPr lang="tr-TR" altLang="de-DE" sz="1500" dirty="0" smtClean="0"/>
                <a:t> </a:t>
              </a:r>
            </a:p>
            <a:p>
              <a:pPr eaLnBrk="1" hangingPunct="1">
                <a:spcBef>
                  <a:spcPts val="0"/>
                </a:spcBef>
              </a:pPr>
              <a:r>
                <a:rPr lang="tr-TR" altLang="de-DE" sz="1500" dirty="0" smtClean="0"/>
                <a:t>  Havalandırma</a:t>
              </a:r>
              <a:endParaRPr lang="en-US" altLang="de-DE" sz="1500" dirty="0"/>
            </a:p>
          </p:txBody>
        </p:sp>
        <p:sp>
          <p:nvSpPr>
            <p:cNvPr id="38" name="Text Box 62"/>
            <p:cNvSpPr txBox="1">
              <a:spLocks noChangeArrowheads="1"/>
            </p:cNvSpPr>
            <p:nvPr/>
          </p:nvSpPr>
          <p:spPr bwMode="auto">
            <a:xfrm>
              <a:off x="2932" y="3664"/>
              <a:ext cx="1619" cy="2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de-DE" sz="1500" b="1" dirty="0"/>
                <a:t> </a:t>
              </a:r>
              <a:r>
                <a:rPr lang="en-US" altLang="de-DE" sz="1500" b="1" dirty="0" smtClean="0"/>
                <a:t>N</a:t>
              </a:r>
              <a:r>
                <a:rPr lang="tr-TR" altLang="de-DE" sz="1500" b="1" dirty="0" smtClean="0"/>
                <a:t>ormlar</a:t>
              </a:r>
              <a:r>
                <a:rPr lang="en-US" altLang="de-DE" sz="1500" b="1" dirty="0" smtClean="0"/>
                <a:t> </a:t>
              </a:r>
              <a:r>
                <a:rPr lang="en-US" altLang="de-DE" sz="1500" b="1" dirty="0"/>
                <a:t>+ </a:t>
              </a:r>
              <a:r>
                <a:rPr lang="tr-TR" altLang="de-DE" sz="1500" b="1" dirty="0" smtClean="0"/>
                <a:t>Yönetmelikler</a:t>
              </a:r>
              <a:endParaRPr lang="en-US" altLang="de-DE" sz="1500" b="1" dirty="0"/>
            </a:p>
          </p:txBody>
        </p:sp>
      </p:grpSp>
      <p:grpSp>
        <p:nvGrpSpPr>
          <p:cNvPr id="39" name="Group 67"/>
          <p:cNvGrpSpPr>
            <a:grpSpLocks/>
          </p:cNvGrpSpPr>
          <p:nvPr/>
        </p:nvGrpSpPr>
        <p:grpSpPr bwMode="auto">
          <a:xfrm>
            <a:off x="500063" y="1573213"/>
            <a:ext cx="2706687" cy="4029075"/>
            <a:chOff x="392" y="1354"/>
            <a:chExt cx="1705" cy="2538"/>
          </a:xfrm>
        </p:grpSpPr>
        <p:sp>
          <p:nvSpPr>
            <p:cNvPr id="40" name="Rectangle 38"/>
            <p:cNvSpPr>
              <a:spLocks noChangeArrowheads="1"/>
            </p:cNvSpPr>
            <p:nvPr/>
          </p:nvSpPr>
          <p:spPr bwMode="auto">
            <a:xfrm>
              <a:off x="392" y="1354"/>
              <a:ext cx="1690" cy="253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13500000" algn="ctr" rotWithShape="0">
                <a:srgbClr val="808080"/>
              </a:outerShdw>
            </a:effec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de-DE" altLang="de-DE"/>
            </a:p>
          </p:txBody>
        </p:sp>
        <p:sp>
          <p:nvSpPr>
            <p:cNvPr id="41" name="WordArt 39"/>
            <p:cNvSpPr>
              <a:spLocks noChangeArrowheads="1" noChangeShapeType="1" noTextEdit="1"/>
            </p:cNvSpPr>
            <p:nvPr/>
          </p:nvSpPr>
          <p:spPr bwMode="auto">
            <a:xfrm>
              <a:off x="489" y="1425"/>
              <a:ext cx="847" cy="33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tr-TR" sz="3600" b="1" kern="10" dirty="0" smtClean="0">
                  <a:solidFill>
                    <a:srgbClr val="FF0000"/>
                  </a:solidFill>
                  <a:effectLst>
                    <a:outerShdw dist="35921" dir="2700000" algn="ctr" rotWithShape="0">
                      <a:srgbClr val="C0C0C0"/>
                    </a:outerShdw>
                  </a:effectLst>
                  <a:latin typeface="Arial Black" panose="020B0A04020102020204" pitchFamily="34" charset="0"/>
                </a:rPr>
                <a:t>Kullanıcı</a:t>
              </a:r>
              <a:endParaRPr lang="de-DE" sz="3600" b="1" kern="10" dirty="0">
                <a:solidFill>
                  <a:srgbClr val="FF0000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Arial Black" panose="020B0A04020102020204" pitchFamily="34" charset="0"/>
              </a:endParaRPr>
            </a:p>
          </p:txBody>
        </p:sp>
        <p:sp>
          <p:nvSpPr>
            <p:cNvPr id="42" name="Text Box 41"/>
            <p:cNvSpPr txBox="1">
              <a:spLocks noChangeArrowheads="1"/>
            </p:cNvSpPr>
            <p:nvPr/>
          </p:nvSpPr>
          <p:spPr bwMode="auto">
            <a:xfrm>
              <a:off x="459" y="1911"/>
              <a:ext cx="1638" cy="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Char char="•"/>
              </a:pPr>
              <a:r>
                <a:rPr lang="en-US" altLang="de-DE" sz="1500" dirty="0"/>
                <a:t> </a:t>
              </a:r>
              <a:r>
                <a:rPr lang="en-US" altLang="de-DE" sz="1500" dirty="0" err="1"/>
                <a:t>Akustik</a:t>
              </a:r>
              <a:endParaRPr lang="en-US" altLang="de-DE" sz="1500" dirty="0"/>
            </a:p>
          </p:txBody>
        </p:sp>
        <p:sp>
          <p:nvSpPr>
            <p:cNvPr id="43" name="Text Box 42"/>
            <p:cNvSpPr txBox="1">
              <a:spLocks noChangeArrowheads="1"/>
            </p:cNvSpPr>
            <p:nvPr/>
          </p:nvSpPr>
          <p:spPr bwMode="auto">
            <a:xfrm>
              <a:off x="459" y="2145"/>
              <a:ext cx="1266" cy="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Char char="•"/>
              </a:pPr>
              <a:r>
                <a:rPr lang="en-US" altLang="de-DE" sz="1500" dirty="0"/>
                <a:t> </a:t>
              </a:r>
              <a:r>
                <a:rPr lang="tr-TR" altLang="de-DE" sz="1500" dirty="0" smtClean="0"/>
                <a:t>Yangın</a:t>
              </a:r>
              <a:endParaRPr lang="en-US" altLang="de-DE" sz="1500" dirty="0"/>
            </a:p>
          </p:txBody>
        </p:sp>
        <p:sp>
          <p:nvSpPr>
            <p:cNvPr id="59" name="Text Box 43"/>
            <p:cNvSpPr txBox="1">
              <a:spLocks noChangeArrowheads="1"/>
            </p:cNvSpPr>
            <p:nvPr/>
          </p:nvSpPr>
          <p:spPr bwMode="auto">
            <a:xfrm>
              <a:off x="459" y="2380"/>
              <a:ext cx="1560" cy="2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Char char="•"/>
              </a:pPr>
              <a:r>
                <a:rPr lang="en-US" altLang="de-DE" sz="1500" dirty="0"/>
                <a:t> </a:t>
              </a:r>
              <a:r>
                <a:rPr lang="tr-TR" altLang="de-DE" sz="1500" dirty="0" smtClean="0"/>
                <a:t>Işık</a:t>
              </a:r>
              <a:r>
                <a:rPr lang="en-US" altLang="de-DE" sz="1500" dirty="0" smtClean="0"/>
                <a:t> (</a:t>
              </a:r>
              <a:r>
                <a:rPr lang="tr-TR" altLang="de-DE" sz="1500" dirty="0" smtClean="0"/>
                <a:t>doğal</a:t>
              </a:r>
              <a:r>
                <a:rPr lang="en-US" altLang="de-DE" sz="1500" dirty="0" smtClean="0"/>
                <a:t> </a:t>
              </a:r>
              <a:r>
                <a:rPr lang="en-US" altLang="de-DE" sz="1500" dirty="0"/>
                <a:t>+ </a:t>
              </a:r>
              <a:r>
                <a:rPr lang="tr-TR" altLang="de-DE" sz="1500" dirty="0" smtClean="0"/>
                <a:t>suni</a:t>
              </a:r>
              <a:r>
                <a:rPr lang="en-US" altLang="de-DE" sz="1500" dirty="0" smtClean="0"/>
                <a:t>) </a:t>
              </a:r>
              <a:endParaRPr lang="en-US" altLang="de-DE" sz="1500" dirty="0"/>
            </a:p>
          </p:txBody>
        </p:sp>
        <p:sp>
          <p:nvSpPr>
            <p:cNvPr id="61" name="Text Box 44"/>
            <p:cNvSpPr txBox="1">
              <a:spLocks noChangeArrowheads="1"/>
            </p:cNvSpPr>
            <p:nvPr/>
          </p:nvSpPr>
          <p:spPr bwMode="auto">
            <a:xfrm>
              <a:off x="459" y="2615"/>
              <a:ext cx="1409" cy="2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Char char="•"/>
              </a:pPr>
              <a:r>
                <a:rPr lang="en-US" altLang="de-DE" sz="1500" dirty="0"/>
                <a:t> </a:t>
              </a:r>
              <a:r>
                <a:rPr lang="tr-TR" altLang="de-DE" sz="1500" dirty="0" smtClean="0"/>
                <a:t>İklimlendirme</a:t>
              </a:r>
              <a:r>
                <a:rPr lang="en-US" altLang="de-DE" sz="1500" dirty="0" smtClean="0"/>
                <a:t> (T</a:t>
              </a:r>
              <a:r>
                <a:rPr lang="en-US" altLang="de-DE" sz="1500" dirty="0"/>
                <a:t>, </a:t>
              </a:r>
              <a:r>
                <a:rPr lang="en-US" altLang="de-DE" sz="1500" dirty="0" smtClean="0">
                  <a:latin typeface="Symbol" panose="05050102010706020507" pitchFamily="18" charset="2"/>
                </a:rPr>
                <a:t>j</a:t>
              </a:r>
              <a:r>
                <a:rPr lang="tr-TR" altLang="de-DE" sz="1500" dirty="0" smtClean="0">
                  <a:latin typeface="Symbol" panose="05050102010706020507" pitchFamily="18" charset="2"/>
                </a:rPr>
                <a:t>)</a:t>
              </a:r>
              <a:endParaRPr lang="en-US" altLang="de-DE" sz="1500" dirty="0"/>
            </a:p>
          </p:txBody>
        </p:sp>
        <p:grpSp>
          <p:nvGrpSpPr>
            <p:cNvPr id="62" name="Group 45"/>
            <p:cNvGrpSpPr>
              <a:grpSpLocks/>
            </p:cNvGrpSpPr>
            <p:nvPr/>
          </p:nvGrpSpPr>
          <p:grpSpPr bwMode="auto">
            <a:xfrm>
              <a:off x="1470" y="1433"/>
              <a:ext cx="304" cy="295"/>
              <a:chOff x="2272" y="3737"/>
              <a:chExt cx="304" cy="295"/>
            </a:xfrm>
          </p:grpSpPr>
          <p:sp>
            <p:nvSpPr>
              <p:cNvPr id="67" name="AutoShape 46"/>
              <p:cNvSpPr>
                <a:spLocks noChangeArrowheads="1"/>
              </p:cNvSpPr>
              <p:nvPr/>
            </p:nvSpPr>
            <p:spPr bwMode="auto">
              <a:xfrm>
                <a:off x="2272" y="3819"/>
                <a:ext cx="304" cy="213"/>
              </a:xfrm>
              <a:prstGeom prst="smileyFace">
                <a:avLst>
                  <a:gd name="adj" fmla="val 4653"/>
                </a:avLst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de-DE" altLang="de-DE" sz="1800"/>
              </a:p>
            </p:txBody>
          </p:sp>
          <p:pic>
            <p:nvPicPr>
              <p:cNvPr id="68" name="Picture 47" descr="C:\Zwischenlager\Krone.bmp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85" y="3737"/>
                <a:ext cx="284" cy="1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63" name="Text Box 48"/>
            <p:cNvSpPr txBox="1">
              <a:spLocks noChangeArrowheads="1"/>
            </p:cNvSpPr>
            <p:nvPr/>
          </p:nvSpPr>
          <p:spPr bwMode="auto">
            <a:xfrm>
              <a:off x="459" y="2850"/>
              <a:ext cx="1266" cy="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Char char="•"/>
              </a:pPr>
              <a:r>
                <a:rPr lang="en-US" altLang="de-DE" sz="1500" dirty="0"/>
                <a:t> </a:t>
              </a:r>
              <a:r>
                <a:rPr lang="tr-TR" altLang="de-DE" sz="1500" dirty="0" smtClean="0"/>
                <a:t>Renkler</a:t>
              </a:r>
              <a:endParaRPr lang="en-US" altLang="de-DE" sz="1500" dirty="0"/>
            </a:p>
          </p:txBody>
        </p:sp>
        <p:sp>
          <p:nvSpPr>
            <p:cNvPr id="64" name="Text Box 49"/>
            <p:cNvSpPr txBox="1">
              <a:spLocks noChangeArrowheads="1"/>
            </p:cNvSpPr>
            <p:nvPr/>
          </p:nvSpPr>
          <p:spPr bwMode="auto">
            <a:xfrm>
              <a:off x="459" y="3085"/>
              <a:ext cx="1266" cy="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Char char="•"/>
              </a:pPr>
              <a:r>
                <a:rPr lang="en-US" altLang="de-DE" sz="1500" dirty="0"/>
                <a:t> </a:t>
              </a:r>
              <a:r>
                <a:rPr lang="tr-TR" altLang="de-DE" sz="1500" dirty="0" smtClean="0"/>
                <a:t>Mobilya</a:t>
              </a:r>
              <a:endParaRPr lang="en-US" altLang="de-DE" sz="1500" dirty="0"/>
            </a:p>
          </p:txBody>
        </p:sp>
        <p:sp>
          <p:nvSpPr>
            <p:cNvPr id="65" name="Text Box 50"/>
            <p:cNvSpPr txBox="1">
              <a:spLocks noChangeArrowheads="1"/>
            </p:cNvSpPr>
            <p:nvPr/>
          </p:nvSpPr>
          <p:spPr bwMode="auto">
            <a:xfrm>
              <a:off x="459" y="3320"/>
              <a:ext cx="1266" cy="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Char char="•"/>
              </a:pPr>
              <a:r>
                <a:rPr lang="en-US" altLang="de-DE" sz="1500" dirty="0"/>
                <a:t> </a:t>
              </a:r>
              <a:r>
                <a:rPr lang="tr-TR" altLang="de-DE" sz="1500" dirty="0" smtClean="0"/>
                <a:t>Kokular</a:t>
              </a:r>
              <a:endParaRPr lang="en-US" altLang="de-DE" sz="1500" dirty="0"/>
            </a:p>
          </p:txBody>
        </p:sp>
        <p:sp>
          <p:nvSpPr>
            <p:cNvPr id="66" name="Text Box 66"/>
            <p:cNvSpPr txBox="1">
              <a:spLocks noChangeArrowheads="1"/>
            </p:cNvSpPr>
            <p:nvPr/>
          </p:nvSpPr>
          <p:spPr bwMode="auto">
            <a:xfrm>
              <a:off x="459" y="3555"/>
              <a:ext cx="1560" cy="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Char char="•"/>
              </a:pPr>
              <a:r>
                <a:rPr lang="en-US" altLang="de-DE" sz="1500" dirty="0"/>
                <a:t> </a:t>
              </a:r>
              <a:r>
                <a:rPr lang="en-US" altLang="de-DE" sz="1500" dirty="0" err="1" smtClean="0"/>
                <a:t>Hapti</a:t>
              </a:r>
              <a:r>
                <a:rPr lang="tr-TR" altLang="de-DE" sz="1500" dirty="0" smtClean="0"/>
                <a:t>k f</a:t>
              </a:r>
              <a:r>
                <a:rPr lang="en-US" altLang="de-DE" sz="1500" dirty="0" err="1" smtClean="0"/>
                <a:t>akt</a:t>
              </a:r>
              <a:r>
                <a:rPr lang="tr-TR" altLang="de-DE" sz="1500" dirty="0"/>
                <a:t>ö</a:t>
              </a:r>
              <a:r>
                <a:rPr lang="en-US" altLang="de-DE" sz="1500" dirty="0" smtClean="0"/>
                <a:t>r</a:t>
              </a:r>
              <a:r>
                <a:rPr lang="tr-TR" altLang="de-DE" sz="1500" dirty="0" smtClean="0"/>
                <a:t>ler</a:t>
              </a:r>
              <a:endParaRPr lang="en-US" altLang="de-DE" sz="1500" dirty="0"/>
            </a:p>
          </p:txBody>
        </p:sp>
      </p:grpSp>
      <p:sp>
        <p:nvSpPr>
          <p:cNvPr id="44" name="Textfeld 43"/>
          <p:cNvSpPr txBox="1"/>
          <p:nvPr/>
        </p:nvSpPr>
        <p:spPr>
          <a:xfrm>
            <a:off x="310010" y="781329"/>
            <a:ext cx="2659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>
                <a:latin typeface="Arial" panose="020B0604020202020204" pitchFamily="34" charset="0"/>
                <a:cs typeface="Arial" panose="020B0604020202020204" pitchFamily="34" charset="0"/>
              </a:rPr>
              <a:t>İçeriden dışarıya bakış</a:t>
            </a:r>
            <a:endParaRPr lang="de-DE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7" name="Gerader Verbinder 46"/>
          <p:cNvCxnSpPr/>
          <p:nvPr/>
        </p:nvCxnSpPr>
        <p:spPr>
          <a:xfrm>
            <a:off x="107504" y="6525344"/>
            <a:ext cx="8928000" cy="0"/>
          </a:xfrm>
          <a:prstGeom prst="line">
            <a:avLst/>
          </a:prstGeom>
          <a:ln w="9525">
            <a:solidFill>
              <a:schemeClr val="tx1"/>
            </a:solidFill>
          </a:ln>
          <a:effectLst>
            <a:outerShdw blurRad="40000" dist="20000" dir="5400000" rotWithShape="0">
              <a:schemeClr val="bg1">
                <a:alpha val="38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8" name="Textfeld 47"/>
          <p:cNvSpPr txBox="1"/>
          <p:nvPr/>
        </p:nvSpPr>
        <p:spPr>
          <a:xfrm>
            <a:off x="185502" y="6536377"/>
            <a:ext cx="89434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Almanya örneği							</a:t>
            </a:r>
            <a:r>
              <a:rPr lang="de-DE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r>
              <a:rPr lang="tr-T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5								Abidin Uygun</a:t>
            </a:r>
            <a:endParaRPr lang="de-DE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5" name="Grafik 4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818" y="188640"/>
            <a:ext cx="1006822" cy="308727"/>
          </a:xfrm>
          <a:prstGeom prst="rect">
            <a:avLst/>
          </a:prstGeom>
        </p:spPr>
      </p:pic>
      <p:pic>
        <p:nvPicPr>
          <p:cNvPr id="46" name="Grafik 4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85" t="1575" r="18165" b="23378"/>
          <a:stretch/>
        </p:blipFill>
        <p:spPr>
          <a:xfrm>
            <a:off x="7812360" y="13181"/>
            <a:ext cx="1044437" cy="659644"/>
          </a:xfrm>
          <a:prstGeom prst="rect">
            <a:avLst/>
          </a:prstGeom>
        </p:spPr>
      </p:pic>
      <p:sp>
        <p:nvSpPr>
          <p:cNvPr id="49" name="Textfeld 48"/>
          <p:cNvSpPr txBox="1"/>
          <p:nvPr/>
        </p:nvSpPr>
        <p:spPr>
          <a:xfrm>
            <a:off x="3561147" y="142948"/>
            <a:ext cx="20217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Konuya giriş</a:t>
            </a:r>
            <a:endParaRPr lang="de-DE" sz="2000" b="1" dirty="0" smtClean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8431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9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Grafik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818" y="188640"/>
            <a:ext cx="1006822" cy="308727"/>
          </a:xfrm>
          <a:prstGeom prst="rect">
            <a:avLst/>
          </a:prstGeom>
        </p:spPr>
      </p:pic>
      <p:pic>
        <p:nvPicPr>
          <p:cNvPr id="25" name="Grafik 2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85" t="1575" r="18165" b="23378"/>
          <a:stretch/>
        </p:blipFill>
        <p:spPr>
          <a:xfrm>
            <a:off x="7812360" y="13181"/>
            <a:ext cx="1044437" cy="659644"/>
          </a:xfrm>
          <a:prstGeom prst="rect">
            <a:avLst/>
          </a:prstGeom>
        </p:spPr>
      </p:pic>
      <p:grpSp>
        <p:nvGrpSpPr>
          <p:cNvPr id="26" name="Gruppieren 26"/>
          <p:cNvGrpSpPr>
            <a:grpSpLocks/>
          </p:cNvGrpSpPr>
          <p:nvPr/>
        </p:nvGrpSpPr>
        <p:grpSpPr bwMode="auto">
          <a:xfrm>
            <a:off x="2555776" y="1196752"/>
            <a:ext cx="4143375" cy="4405312"/>
            <a:chOff x="2268173" y="1757548"/>
            <a:chExt cx="4144489" cy="4405743"/>
          </a:xfrm>
        </p:grpSpPr>
        <p:grpSp>
          <p:nvGrpSpPr>
            <p:cNvPr id="27" name="Gruppieren 22"/>
            <p:cNvGrpSpPr>
              <a:grpSpLocks/>
            </p:cNvGrpSpPr>
            <p:nvPr/>
          </p:nvGrpSpPr>
          <p:grpSpPr bwMode="auto">
            <a:xfrm>
              <a:off x="3435299" y="2292587"/>
              <a:ext cx="1851523" cy="1170264"/>
              <a:chOff x="3456341" y="1865285"/>
              <a:chExt cx="2195788" cy="1374267"/>
            </a:xfrm>
          </p:grpSpPr>
          <p:pic>
            <p:nvPicPr>
              <p:cNvPr id="42" name="Grafik 12" descr="5Senses_Logo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2826" t="17719" r="12315" b="32030"/>
              <a:stretch>
                <a:fillRect/>
              </a:stretch>
            </p:blipFill>
            <p:spPr bwMode="auto">
              <a:xfrm>
                <a:off x="4097258" y="2123522"/>
                <a:ext cx="878997" cy="11160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3" name="Rechteck 42"/>
              <p:cNvSpPr/>
              <p:nvPr/>
            </p:nvSpPr>
            <p:spPr bwMode="auto">
              <a:xfrm>
                <a:off x="3456341" y="1865285"/>
                <a:ext cx="2195788" cy="361465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tr-TR" sz="1400" b="1" dirty="0"/>
                  <a:t>Dokunma duyusu</a:t>
                </a:r>
                <a:endParaRPr lang="de-DE" sz="1400" b="1" dirty="0">
                  <a:latin typeface="Arial" charset="0"/>
                  <a:cs typeface="Arial" charset="0"/>
                </a:endParaRPr>
              </a:p>
            </p:txBody>
          </p:sp>
        </p:grpSp>
        <p:grpSp>
          <p:nvGrpSpPr>
            <p:cNvPr id="28" name="Gruppieren 18"/>
            <p:cNvGrpSpPr>
              <a:grpSpLocks/>
            </p:cNvGrpSpPr>
            <p:nvPr/>
          </p:nvGrpSpPr>
          <p:grpSpPr bwMode="auto">
            <a:xfrm>
              <a:off x="4237202" y="3608754"/>
              <a:ext cx="1622861" cy="1251449"/>
              <a:chOff x="498993" y="2173921"/>
              <a:chExt cx="1924355" cy="1469387"/>
            </a:xfrm>
          </p:grpSpPr>
          <p:pic>
            <p:nvPicPr>
              <p:cNvPr id="40" name="Grafik 6" descr="5Senses_Logo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3454" t="17719" r="71687" b="32030"/>
              <a:stretch>
                <a:fillRect/>
              </a:stretch>
            </p:blipFill>
            <p:spPr bwMode="auto">
              <a:xfrm>
                <a:off x="1033153" y="2527443"/>
                <a:ext cx="878774" cy="11158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1" name="Rechteck 40"/>
              <p:cNvSpPr/>
              <p:nvPr/>
            </p:nvSpPr>
            <p:spPr>
              <a:xfrm>
                <a:off x="498993" y="2173921"/>
                <a:ext cx="1924355" cy="361411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tr-TR" sz="1400" b="1" dirty="0"/>
                  <a:t>Görme duyusu</a:t>
                </a:r>
                <a:endParaRPr lang="de-DE" sz="1400" b="1" dirty="0">
                  <a:latin typeface="Arial" charset="0"/>
                  <a:cs typeface="Arial" charset="0"/>
                </a:endParaRPr>
              </a:p>
            </p:txBody>
          </p:sp>
        </p:grpSp>
        <p:grpSp>
          <p:nvGrpSpPr>
            <p:cNvPr id="29" name="Gruppieren 20"/>
            <p:cNvGrpSpPr>
              <a:grpSpLocks/>
            </p:cNvGrpSpPr>
            <p:nvPr/>
          </p:nvGrpSpPr>
          <p:grpSpPr bwMode="auto">
            <a:xfrm>
              <a:off x="4256257" y="4796294"/>
              <a:ext cx="1621273" cy="1231850"/>
              <a:chOff x="4594524" y="4126389"/>
              <a:chExt cx="1922726" cy="1446589"/>
            </a:xfrm>
          </p:grpSpPr>
          <p:pic>
            <p:nvPicPr>
              <p:cNvPr id="38" name="Grafik 11" descr="5Senses_Logo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8333" t="17719" r="27209" b="32030"/>
              <a:stretch>
                <a:fillRect/>
              </a:stretch>
            </p:blipFill>
            <p:spPr bwMode="auto">
              <a:xfrm>
                <a:off x="5112727" y="4126389"/>
                <a:ext cx="855136" cy="11164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9" name="Rechteck 38"/>
              <p:cNvSpPr/>
              <p:nvPr/>
            </p:nvSpPr>
            <p:spPr bwMode="auto">
              <a:xfrm>
                <a:off x="4594524" y="5211513"/>
                <a:ext cx="1922726" cy="361465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tr-TR" sz="1400" b="1" dirty="0"/>
                  <a:t>Tatma duyusu</a:t>
                </a:r>
                <a:endParaRPr lang="de-DE" sz="1400" b="1" dirty="0">
                  <a:latin typeface="Arial" charset="0"/>
                  <a:cs typeface="Arial" charset="0"/>
                </a:endParaRPr>
              </a:p>
            </p:txBody>
          </p:sp>
        </p:grpSp>
        <p:grpSp>
          <p:nvGrpSpPr>
            <p:cNvPr id="30" name="Gruppieren 21"/>
            <p:cNvGrpSpPr>
              <a:grpSpLocks/>
            </p:cNvGrpSpPr>
            <p:nvPr/>
          </p:nvGrpSpPr>
          <p:grpSpPr bwMode="auto">
            <a:xfrm>
              <a:off x="2642924" y="3616692"/>
              <a:ext cx="1622861" cy="1250537"/>
              <a:chOff x="2360590" y="2206778"/>
              <a:chExt cx="1924609" cy="1468533"/>
            </a:xfrm>
          </p:grpSpPr>
          <p:pic>
            <p:nvPicPr>
              <p:cNvPr id="36" name="Grafik 10" descr="5Senses_Logo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8313" t="17719" r="56827" b="32030"/>
              <a:stretch>
                <a:fillRect/>
              </a:stretch>
            </p:blipFill>
            <p:spPr bwMode="auto">
              <a:xfrm>
                <a:off x="2867319" y="2558844"/>
                <a:ext cx="878890" cy="11164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7" name="Rechteck 36"/>
              <p:cNvSpPr/>
              <p:nvPr/>
            </p:nvSpPr>
            <p:spPr bwMode="auto">
              <a:xfrm>
                <a:off x="2360590" y="2206778"/>
                <a:ext cx="1924609" cy="361465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tr-TR" sz="1400" b="1" dirty="0"/>
                  <a:t>İşitme duyusu</a:t>
                </a:r>
                <a:endParaRPr lang="de-DE" sz="1400" b="1" dirty="0">
                  <a:latin typeface="Arial" charset="0"/>
                  <a:cs typeface="Arial" charset="0"/>
                </a:endParaRPr>
              </a:p>
            </p:txBody>
          </p:sp>
        </p:grpSp>
        <p:grpSp>
          <p:nvGrpSpPr>
            <p:cNvPr id="31" name="Gruppieren 19"/>
            <p:cNvGrpSpPr>
              <a:grpSpLocks/>
            </p:cNvGrpSpPr>
            <p:nvPr/>
          </p:nvGrpSpPr>
          <p:grpSpPr bwMode="auto">
            <a:xfrm>
              <a:off x="2565115" y="4779506"/>
              <a:ext cx="1783242" cy="1240697"/>
              <a:chOff x="2339561" y="4712316"/>
              <a:chExt cx="2114811" cy="1456979"/>
            </a:xfrm>
          </p:grpSpPr>
          <p:pic>
            <p:nvPicPr>
              <p:cNvPr id="34" name="Grafik 9" descr="5Senses_Logo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3173" t="17719" r="41968" b="32030"/>
              <a:stretch>
                <a:fillRect/>
              </a:stretch>
            </p:blipFill>
            <p:spPr bwMode="auto">
              <a:xfrm>
                <a:off x="2946392" y="4712316"/>
                <a:ext cx="878264" cy="11160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5" name="Rechteck 34"/>
              <p:cNvSpPr/>
              <p:nvPr/>
            </p:nvSpPr>
            <p:spPr bwMode="auto">
              <a:xfrm>
                <a:off x="2339561" y="5807830"/>
                <a:ext cx="2114811" cy="361465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tr-TR" sz="1400" b="1" dirty="0"/>
                  <a:t>Koku duyusu</a:t>
                </a:r>
                <a:endParaRPr lang="de-DE" sz="1400" b="1" dirty="0">
                  <a:latin typeface="Arial" charset="0"/>
                  <a:cs typeface="Arial" charset="0"/>
                </a:endParaRPr>
              </a:p>
            </p:txBody>
          </p:sp>
        </p:grpSp>
        <p:sp>
          <p:nvSpPr>
            <p:cNvPr id="32" name="Rechteck 31"/>
            <p:cNvSpPr/>
            <p:nvPr/>
          </p:nvSpPr>
          <p:spPr>
            <a:xfrm>
              <a:off x="2660390" y="3456339"/>
              <a:ext cx="3360053" cy="2706952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de-DE"/>
            </a:p>
          </p:txBody>
        </p:sp>
        <p:sp>
          <p:nvSpPr>
            <p:cNvPr id="33" name="Gleichschenkliges Dreieck 32"/>
            <p:cNvSpPr/>
            <p:nvPr/>
          </p:nvSpPr>
          <p:spPr>
            <a:xfrm>
              <a:off x="2268173" y="1757548"/>
              <a:ext cx="4144489" cy="1698791"/>
            </a:xfrm>
            <a:prstGeom prst="triangl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de-DE"/>
            </a:p>
          </p:txBody>
        </p:sp>
      </p:grpSp>
      <p:cxnSp>
        <p:nvCxnSpPr>
          <p:cNvPr id="45" name="Gerader Verbinder 44"/>
          <p:cNvCxnSpPr/>
          <p:nvPr/>
        </p:nvCxnSpPr>
        <p:spPr>
          <a:xfrm>
            <a:off x="107504" y="6525344"/>
            <a:ext cx="8928000" cy="0"/>
          </a:xfrm>
          <a:prstGeom prst="line">
            <a:avLst/>
          </a:prstGeom>
          <a:ln w="9525">
            <a:solidFill>
              <a:schemeClr val="tx1"/>
            </a:solidFill>
          </a:ln>
          <a:effectLst>
            <a:outerShdw blurRad="40000" dist="20000" dir="5400000" rotWithShape="0">
              <a:schemeClr val="bg1">
                <a:alpha val="38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6" name="Textfeld 45"/>
          <p:cNvSpPr txBox="1"/>
          <p:nvPr/>
        </p:nvSpPr>
        <p:spPr>
          <a:xfrm>
            <a:off x="185502" y="6536377"/>
            <a:ext cx="89434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Almanya örneği							</a:t>
            </a:r>
            <a:r>
              <a:rPr lang="de-DE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r>
              <a:rPr lang="tr-T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6								Abidin Uygun</a:t>
            </a:r>
            <a:endParaRPr lang="de-DE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Textfeld 46"/>
          <p:cNvSpPr txBox="1"/>
          <p:nvPr/>
        </p:nvSpPr>
        <p:spPr>
          <a:xfrm>
            <a:off x="310010" y="781329"/>
            <a:ext cx="23262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>
                <a:latin typeface="Arial" panose="020B0604020202020204" pitchFamily="34" charset="0"/>
                <a:cs typeface="Arial" panose="020B0604020202020204" pitchFamily="34" charset="0"/>
              </a:rPr>
              <a:t>İnsandaki beş duyu</a:t>
            </a:r>
            <a:endParaRPr lang="de-DE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hteck 1"/>
          <p:cNvSpPr/>
          <p:nvPr/>
        </p:nvSpPr>
        <p:spPr>
          <a:xfrm>
            <a:off x="1763688" y="5867980"/>
            <a:ext cx="58326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  <a:t>Başarılı bir proje bütün duyularımızı memnun </a:t>
            </a:r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eder.</a:t>
            </a:r>
            <a:endParaRPr lang="de-DE" dirty="0"/>
          </a:p>
        </p:txBody>
      </p:sp>
      <p:sp>
        <p:nvSpPr>
          <p:cNvPr id="48" name="Textfeld 47"/>
          <p:cNvSpPr txBox="1"/>
          <p:nvPr/>
        </p:nvSpPr>
        <p:spPr>
          <a:xfrm>
            <a:off x="3561147" y="142948"/>
            <a:ext cx="20217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Konuya giriş</a:t>
            </a:r>
            <a:endParaRPr lang="de-DE" sz="2000" b="1" dirty="0" smtClean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7783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feld 21"/>
          <p:cNvSpPr txBox="1"/>
          <p:nvPr/>
        </p:nvSpPr>
        <p:spPr>
          <a:xfrm>
            <a:off x="345519" y="1412776"/>
            <a:ext cx="7077643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>
                <a:latin typeface="Arial" panose="020B0604020202020204" pitchFamily="34" charset="0"/>
                <a:cs typeface="Arial" panose="020B0604020202020204" pitchFamily="34" charset="0"/>
              </a:rPr>
              <a:t>Mimarlar</a:t>
            </a:r>
          </a:p>
          <a:p>
            <a:endParaRPr lang="tr-T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Gözleriyle ağırlıklı olarak göze yönelik estetik bir çalışma çıkartır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Fonksiyonellik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Maliyet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feld 22"/>
          <p:cNvSpPr txBox="1"/>
          <p:nvPr/>
        </p:nvSpPr>
        <p:spPr>
          <a:xfrm>
            <a:off x="345519" y="3356992"/>
            <a:ext cx="8186921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>
                <a:latin typeface="Arial" panose="020B0604020202020204" pitchFamily="34" charset="0"/>
                <a:cs typeface="Arial" panose="020B0604020202020204" pitchFamily="34" charset="0"/>
              </a:rPr>
              <a:t>Yapı </a:t>
            </a:r>
            <a:r>
              <a:rPr lang="tr-TR" b="1" dirty="0" smtClean="0">
                <a:latin typeface="Arial" panose="020B0604020202020204" pitchFamily="34" charset="0"/>
                <a:cs typeface="Arial" panose="020B0604020202020204" pitchFamily="34" charset="0"/>
              </a:rPr>
              <a:t>fiziği </a:t>
            </a:r>
            <a:r>
              <a:rPr lang="tr-TR" b="1" dirty="0" smtClean="0">
                <a:latin typeface="Arial" panose="020B0604020202020204" pitchFamily="34" charset="0"/>
                <a:cs typeface="Arial" panose="020B0604020202020204" pitchFamily="34" charset="0"/>
              </a:rPr>
              <a:t>/ Akustik danışmanlar</a:t>
            </a:r>
          </a:p>
          <a:p>
            <a:endParaRPr lang="tr-T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İşitsel gereksinimler çoğu zaman özel projelerde (konser salonu) dikkate alınır.</a:t>
            </a:r>
          </a:p>
          <a:p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Diğer projelerde çoğu zaman asgari standartlar uygunlanır.</a:t>
            </a:r>
          </a:p>
          <a:p>
            <a:endParaRPr lang="tr-TR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Sessizlik</a:t>
            </a:r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 / </a:t>
            </a:r>
            <a:r>
              <a:rPr lang="de-D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Dinlenme</a:t>
            </a:r>
            <a:endParaRPr lang="tr-TR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Gizlilik / Mahremiyet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Akustik Konfor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3" name="Gerader Verbinder 12"/>
          <p:cNvCxnSpPr/>
          <p:nvPr/>
        </p:nvCxnSpPr>
        <p:spPr>
          <a:xfrm>
            <a:off x="107504" y="6525344"/>
            <a:ext cx="8928000" cy="0"/>
          </a:xfrm>
          <a:prstGeom prst="line">
            <a:avLst/>
          </a:prstGeom>
          <a:ln w="9525">
            <a:solidFill>
              <a:schemeClr val="tx1"/>
            </a:solidFill>
          </a:ln>
          <a:effectLst>
            <a:outerShdw blurRad="40000" dist="20000" dir="5400000" rotWithShape="0">
              <a:schemeClr val="bg1">
                <a:alpha val="38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feld 13"/>
          <p:cNvSpPr txBox="1"/>
          <p:nvPr/>
        </p:nvSpPr>
        <p:spPr>
          <a:xfrm>
            <a:off x="185502" y="6536377"/>
            <a:ext cx="89434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Almanya örneği							</a:t>
            </a:r>
            <a:r>
              <a:rPr lang="de-DE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r>
              <a:rPr lang="tr-T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7								Abidin Uygun</a:t>
            </a:r>
            <a:endParaRPr lang="de-DE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feld 11"/>
          <p:cNvSpPr txBox="1"/>
          <p:nvPr/>
        </p:nvSpPr>
        <p:spPr>
          <a:xfrm>
            <a:off x="310010" y="781329"/>
            <a:ext cx="41985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>
                <a:latin typeface="Arial" panose="020B0604020202020204" pitchFamily="34" charset="0"/>
                <a:cs typeface="Arial" panose="020B0604020202020204" pitchFamily="34" charset="0"/>
              </a:rPr>
              <a:t>Mevcut projelendirmelerdeki yöntem</a:t>
            </a:r>
            <a:endParaRPr lang="de-DE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Grafik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818" y="188640"/>
            <a:ext cx="1006822" cy="308727"/>
          </a:xfrm>
          <a:prstGeom prst="rect">
            <a:avLst/>
          </a:prstGeom>
        </p:spPr>
      </p:pic>
      <p:pic>
        <p:nvPicPr>
          <p:cNvPr id="17" name="Grafik 1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85" t="1575" r="18165" b="23378"/>
          <a:stretch/>
        </p:blipFill>
        <p:spPr>
          <a:xfrm>
            <a:off x="7812360" y="13181"/>
            <a:ext cx="1044437" cy="659644"/>
          </a:xfrm>
          <a:prstGeom prst="rect">
            <a:avLst/>
          </a:prstGeom>
        </p:spPr>
      </p:pic>
      <p:sp>
        <p:nvSpPr>
          <p:cNvPr id="18" name="Textfeld 17"/>
          <p:cNvSpPr txBox="1"/>
          <p:nvPr/>
        </p:nvSpPr>
        <p:spPr>
          <a:xfrm>
            <a:off x="3380744" y="142948"/>
            <a:ext cx="23825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Almanya örneği</a:t>
            </a:r>
            <a:endParaRPr lang="de-DE" sz="2000" b="1" dirty="0" smtClean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374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1243</Words>
  <Application>Microsoft Office PowerPoint</Application>
  <PresentationFormat>Bildschirmpräsentation (4:3)</PresentationFormat>
  <Paragraphs>395</Paragraphs>
  <Slides>24</Slides>
  <Notes>3</Notes>
  <HiddenSlides>0</HiddenSlides>
  <MMClips>5</MMClips>
  <ScaleCrop>false</ScaleCrop>
  <HeadingPairs>
    <vt:vector size="8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24</vt:i4>
      </vt:variant>
    </vt:vector>
  </HeadingPairs>
  <TitlesOfParts>
    <vt:vector size="32" baseType="lpstr">
      <vt:lpstr>Arial</vt:lpstr>
      <vt:lpstr>Arial Black</vt:lpstr>
      <vt:lpstr>Calibri</vt:lpstr>
      <vt:lpstr>Symbol</vt:lpstr>
      <vt:lpstr>Tempo Grunge</vt:lpstr>
      <vt:lpstr>Wingdings</vt:lpstr>
      <vt:lpstr>Office Theme</vt:lpstr>
      <vt:lpstr>Graph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after shot</dc:creator>
  <cp:lastModifiedBy>Abidin Uygun</cp:lastModifiedBy>
  <cp:revision>233</cp:revision>
  <dcterms:created xsi:type="dcterms:W3CDTF">2016-10-26T10:32:01Z</dcterms:created>
  <dcterms:modified xsi:type="dcterms:W3CDTF">2016-11-16T02:16:37Z</dcterms:modified>
</cp:coreProperties>
</file>