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9" r:id="rId4"/>
    <p:sldId id="260" r:id="rId5"/>
    <p:sldId id="278" r:id="rId6"/>
    <p:sldId id="272" r:id="rId7"/>
    <p:sldId id="276" r:id="rId8"/>
    <p:sldId id="269" r:id="rId9"/>
    <p:sldId id="261" r:id="rId10"/>
    <p:sldId id="266" r:id="rId11"/>
    <p:sldId id="258" r:id="rId12"/>
    <p:sldId id="265" r:id="rId13"/>
    <p:sldId id="277" r:id="rId14"/>
    <p:sldId id="262" r:id="rId15"/>
    <p:sldId id="263" r:id="rId16"/>
    <p:sldId id="275" r:id="rId17"/>
    <p:sldId id="264" r:id="rId18"/>
    <p:sldId id="268" r:id="rId19"/>
    <p:sldId id="274" r:id="rId20"/>
    <p:sldId id="271" r:id="rId21"/>
    <p:sldId id="279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>
        <p:scale>
          <a:sx n="80" d="100"/>
          <a:sy n="80" d="100"/>
        </p:scale>
        <p:origin x="-86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67F081-3434-49C5-B6E6-C1232E93C345}" type="datetimeFigureOut">
              <a:rPr lang="tr-TR" smtClean="0"/>
              <a:t>15.11.2016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3EB3DB-18FE-46A3-B84F-6E189E3516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199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EB3DB-18FE-46A3-B84F-6E189E3516F2}" type="slidenum">
              <a:rPr lang="tr-TR" smtClean="0"/>
              <a:t>4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6AF77-29FE-EF44-8DD1-28EFC9CECFAC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B4C75-6287-4B46-9951-023CDFCBE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207020" y="4941168"/>
            <a:ext cx="739742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indent="-256032" algn="ctr">
              <a:defRPr/>
            </a:pPr>
            <a:endParaRPr lang="tr-TR" sz="2000" b="1" dirty="0">
              <a:solidFill>
                <a:srgbClr val="FF0000"/>
              </a:solidFill>
            </a:endParaRPr>
          </a:p>
          <a:p>
            <a:pPr algn="ctr"/>
            <a:r>
              <a:rPr lang="en-US" b="1" spc="300" dirty="0" err="1">
                <a:solidFill>
                  <a:srgbClr val="FF0000"/>
                </a:solidFill>
                <a:latin typeface="Arial Rounded MT Bold" panose="020F0704030504030204" pitchFamily="34" charset="0"/>
              </a:rPr>
              <a:t>Ses</a:t>
            </a:r>
            <a:r>
              <a:rPr lang="en-US" b="1" spc="3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 </a:t>
            </a:r>
            <a:r>
              <a:rPr lang="en-US" b="1" spc="300" dirty="0" err="1">
                <a:solidFill>
                  <a:srgbClr val="FF0000"/>
                </a:solidFill>
                <a:latin typeface="Arial Rounded MT Bold" panose="020F0704030504030204" pitchFamily="34" charset="0"/>
              </a:rPr>
              <a:t>Yal</a:t>
            </a:r>
            <a:r>
              <a:rPr lang="tr-TR" b="1" spc="3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ı</a:t>
            </a:r>
            <a:r>
              <a:rPr lang="en-US" b="1" spc="3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t</a:t>
            </a:r>
            <a:r>
              <a:rPr lang="tr-TR" b="1" spc="3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ı</a:t>
            </a:r>
            <a:r>
              <a:rPr lang="en-US" b="1" spc="3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m</a:t>
            </a:r>
            <a:r>
              <a:rPr lang="tr-TR" b="1" spc="3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ı</a:t>
            </a:r>
            <a:r>
              <a:rPr lang="en-US" b="1" spc="300" dirty="0" err="1">
                <a:solidFill>
                  <a:srgbClr val="FF0000"/>
                </a:solidFill>
                <a:latin typeface="Arial Rounded MT Bold" panose="020F0704030504030204" pitchFamily="34" charset="0"/>
              </a:rPr>
              <a:t>nda</a:t>
            </a:r>
            <a:r>
              <a:rPr lang="tr-TR" b="1" spc="3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 </a:t>
            </a:r>
            <a:r>
              <a:rPr lang="en-US" b="1" spc="300" dirty="0" err="1">
                <a:solidFill>
                  <a:srgbClr val="FF0000"/>
                </a:solidFill>
                <a:latin typeface="Arial Rounded MT Bold" panose="020F0704030504030204" pitchFamily="34" charset="0"/>
              </a:rPr>
              <a:t>Türkiye’de</a:t>
            </a:r>
            <a:r>
              <a:rPr lang="en-US" b="1" spc="3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 </a:t>
            </a:r>
            <a:r>
              <a:rPr lang="en-US" b="1" spc="300" dirty="0" err="1">
                <a:solidFill>
                  <a:srgbClr val="FF0000"/>
                </a:solidFill>
                <a:latin typeface="Arial Rounded MT Bold" panose="020F0704030504030204" pitchFamily="34" charset="0"/>
              </a:rPr>
              <a:t>Mevcut</a:t>
            </a:r>
            <a:r>
              <a:rPr lang="en-US" b="1" spc="3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 </a:t>
            </a:r>
            <a:r>
              <a:rPr lang="en-US" b="1" spc="300" dirty="0" err="1">
                <a:solidFill>
                  <a:srgbClr val="FF0000"/>
                </a:solidFill>
                <a:latin typeface="Arial Rounded MT Bold" panose="020F0704030504030204" pitchFamily="34" charset="0"/>
              </a:rPr>
              <a:t>Yasal</a:t>
            </a:r>
            <a:r>
              <a:rPr lang="en-US" b="1" spc="3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 Durum</a:t>
            </a:r>
            <a:endParaRPr lang="tr-TR" b="1" spc="300" dirty="0">
              <a:solidFill>
                <a:srgbClr val="FF0000"/>
              </a:solidFill>
              <a:latin typeface="Arial Rounded MT Bold" panose="020F0704030504030204" pitchFamily="34" charset="0"/>
            </a:endParaRPr>
          </a:p>
          <a:p>
            <a:pPr algn="ctr"/>
            <a:r>
              <a:rPr lang="tr-TR" sz="1600" b="1" dirty="0">
                <a:solidFill>
                  <a:srgbClr val="FF0000"/>
                </a:solidFill>
                <a:latin typeface="Arial Rounded MT Bold" panose="020F0704030504030204" pitchFamily="34" charset="0"/>
              </a:rPr>
              <a:t>Atila ERENLER</a:t>
            </a:r>
          </a:p>
          <a:p>
            <a:pPr marL="365760" indent="-256032" algn="ctr">
              <a:defRPr/>
            </a:pPr>
            <a:r>
              <a:rPr lang="tr-TR" sz="16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Çevre ve Şehircilik Bakanlığı - Mesleki </a:t>
            </a:r>
            <a:r>
              <a:rPr lang="tr-TR" sz="1600" b="1" dirty="0">
                <a:solidFill>
                  <a:srgbClr val="FF0000"/>
                </a:solidFill>
                <a:latin typeface="Arial Rounded MT Bold" panose="020F0704030504030204" pitchFamily="34" charset="0"/>
              </a:rPr>
              <a:t>Hizmetler Genel </a:t>
            </a:r>
            <a:r>
              <a:rPr lang="tr-TR" sz="16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Müdürlüğü</a:t>
            </a:r>
            <a:endParaRPr lang="tr-TR" sz="1600" b="1" dirty="0">
              <a:solidFill>
                <a:srgbClr val="FF0000"/>
              </a:solidFill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1" y="1196752"/>
            <a:ext cx="266429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Binalarda Ses Yalıtımı ve Gürültü Kontrolü</a:t>
            </a:r>
          </a:p>
          <a:p>
            <a:endParaRPr lang="tr-TR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Taslak </a:t>
            </a:r>
            <a:r>
              <a:rPr lang="tr-TR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Yönetmelik</a:t>
            </a:r>
          </a:p>
          <a:p>
            <a:endParaRPr lang="tr-TR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Kapsam </a:t>
            </a:r>
          </a:p>
          <a:p>
            <a:endParaRPr lang="tr-T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Konut</a:t>
            </a:r>
          </a:p>
          <a:p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Eğitim yapıları</a:t>
            </a:r>
          </a:p>
          <a:p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Sağlık yapıları</a:t>
            </a:r>
          </a:p>
          <a:p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Kapsam dışı</a:t>
            </a:r>
          </a:p>
          <a:p>
            <a:endParaRPr lang="tr-TR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Özel akustik tasarım</a:t>
            </a:r>
          </a:p>
          <a:p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Dikdörtgen 10"/>
          <p:cNvSpPr/>
          <p:nvPr/>
        </p:nvSpPr>
        <p:spPr>
          <a:xfrm>
            <a:off x="4716016" y="1381793"/>
            <a:ext cx="3713163" cy="3970318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tr-TR" altLang="en-US" b="1" dirty="0">
                <a:solidFill>
                  <a:srgbClr val="FF0000"/>
                </a:solidFill>
              </a:rPr>
              <a:t>Planlı Alanlar Tip İmar Yönetmeliği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tr-TR" altLang="en-US" dirty="0"/>
              <a:t>Toprağa dayalı tüm bodrum katlarda, dış etkilere karşı </a:t>
            </a:r>
            <a:r>
              <a:rPr lang="tr-TR" altLang="en-US" dirty="0">
                <a:solidFill>
                  <a:srgbClr val="00B0F0"/>
                </a:solidFill>
              </a:rPr>
              <a:t>ısı ve su </a:t>
            </a:r>
            <a:r>
              <a:rPr lang="tr-TR" altLang="en-US" dirty="0"/>
              <a:t>yalıtımı yapılması zorunludur. (Md. 32)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tr-TR" altLang="en-US" dirty="0"/>
              <a:t>İşin konusuna göre ilgili fenni mesuller yapım aşamalarında yapı yerinde bulunmak zorundadır (Md. 58): Aplikasyon - temel vizesi - kalıp, demir, beton ve tesisat donanımı - </a:t>
            </a:r>
            <a:r>
              <a:rPr lang="tr-TR" altLang="en-US" dirty="0">
                <a:solidFill>
                  <a:srgbClr val="00B0F0"/>
                </a:solidFill>
              </a:rPr>
              <a:t>su ve ısı yalıtım vizesi </a:t>
            </a:r>
            <a:r>
              <a:rPr lang="tr-TR" altLang="en-US" dirty="0"/>
              <a:t>- malzeme denetimi - tesisat, elektrik, kanalizasyon vizeleri</a:t>
            </a:r>
          </a:p>
        </p:txBody>
      </p:sp>
    </p:spTree>
    <p:extLst>
      <p:ext uri="{BB962C8B-B14F-4D97-AF65-F5344CB8AC3E}">
        <p14:creationId xmlns:p14="http://schemas.microsoft.com/office/powerpoint/2010/main" val="231498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18"/>
          <p:cNvGrpSpPr/>
          <p:nvPr/>
        </p:nvGrpSpPr>
        <p:grpSpPr>
          <a:xfrm>
            <a:off x="467544" y="1505826"/>
            <a:ext cx="7963789" cy="4587470"/>
            <a:chOff x="186564" y="1391451"/>
            <a:chExt cx="8986011" cy="4919854"/>
          </a:xfrm>
        </p:grpSpPr>
        <p:sp>
          <p:nvSpPr>
            <p:cNvPr id="5" name="object 3"/>
            <p:cNvSpPr/>
            <p:nvPr/>
          </p:nvSpPr>
          <p:spPr>
            <a:xfrm>
              <a:off x="186564" y="1391451"/>
              <a:ext cx="2331720" cy="2266315"/>
            </a:xfrm>
            <a:custGeom>
              <a:avLst/>
              <a:gdLst/>
              <a:ahLst/>
              <a:cxnLst/>
              <a:rect l="l" t="t" r="r" b="b"/>
              <a:pathLst>
                <a:path w="2331720" h="2266315">
                  <a:moveTo>
                    <a:pt x="1165860" y="0"/>
                  </a:moveTo>
                  <a:lnTo>
                    <a:pt x="1070240" y="3756"/>
                  </a:lnTo>
                  <a:lnTo>
                    <a:pt x="976750" y="14831"/>
                  </a:lnTo>
                  <a:lnTo>
                    <a:pt x="885689" y="32934"/>
                  </a:lnTo>
                  <a:lnTo>
                    <a:pt x="797356" y="57771"/>
                  </a:lnTo>
                  <a:lnTo>
                    <a:pt x="712053" y="89052"/>
                  </a:lnTo>
                  <a:lnTo>
                    <a:pt x="630078" y="126485"/>
                  </a:lnTo>
                  <a:lnTo>
                    <a:pt x="551733" y="169778"/>
                  </a:lnTo>
                  <a:lnTo>
                    <a:pt x="477316" y="218639"/>
                  </a:lnTo>
                  <a:lnTo>
                    <a:pt x="407129" y="272776"/>
                  </a:lnTo>
                  <a:lnTo>
                    <a:pt x="341471" y="331898"/>
                  </a:lnTo>
                  <a:lnTo>
                    <a:pt x="280642" y="395713"/>
                  </a:lnTo>
                  <a:lnTo>
                    <a:pt x="224942" y="463929"/>
                  </a:lnTo>
                  <a:lnTo>
                    <a:pt x="174671" y="536255"/>
                  </a:lnTo>
                  <a:lnTo>
                    <a:pt x="130130" y="612399"/>
                  </a:lnTo>
                  <a:lnTo>
                    <a:pt x="91618" y="692068"/>
                  </a:lnTo>
                  <a:lnTo>
                    <a:pt x="59436" y="774972"/>
                  </a:lnTo>
                  <a:lnTo>
                    <a:pt x="33882" y="860818"/>
                  </a:lnTo>
                  <a:lnTo>
                    <a:pt x="15259" y="949315"/>
                  </a:lnTo>
                  <a:lnTo>
                    <a:pt x="3864" y="1040171"/>
                  </a:lnTo>
                  <a:lnTo>
                    <a:pt x="0" y="1133094"/>
                  </a:lnTo>
                  <a:lnTo>
                    <a:pt x="3864" y="1226016"/>
                  </a:lnTo>
                  <a:lnTo>
                    <a:pt x="15259" y="1316872"/>
                  </a:lnTo>
                  <a:lnTo>
                    <a:pt x="33882" y="1405369"/>
                  </a:lnTo>
                  <a:lnTo>
                    <a:pt x="59436" y="1491215"/>
                  </a:lnTo>
                  <a:lnTo>
                    <a:pt x="91618" y="1574119"/>
                  </a:lnTo>
                  <a:lnTo>
                    <a:pt x="130130" y="1653788"/>
                  </a:lnTo>
                  <a:lnTo>
                    <a:pt x="174671" y="1729932"/>
                  </a:lnTo>
                  <a:lnTo>
                    <a:pt x="224942" y="1802258"/>
                  </a:lnTo>
                  <a:lnTo>
                    <a:pt x="280642" y="1870474"/>
                  </a:lnTo>
                  <a:lnTo>
                    <a:pt x="341471" y="1934289"/>
                  </a:lnTo>
                  <a:lnTo>
                    <a:pt x="407129" y="1993411"/>
                  </a:lnTo>
                  <a:lnTo>
                    <a:pt x="477316" y="2047548"/>
                  </a:lnTo>
                  <a:lnTo>
                    <a:pt x="551733" y="2096409"/>
                  </a:lnTo>
                  <a:lnTo>
                    <a:pt x="630078" y="2139702"/>
                  </a:lnTo>
                  <a:lnTo>
                    <a:pt x="712053" y="2177135"/>
                  </a:lnTo>
                  <a:lnTo>
                    <a:pt x="797356" y="2208416"/>
                  </a:lnTo>
                  <a:lnTo>
                    <a:pt x="885689" y="2233253"/>
                  </a:lnTo>
                  <a:lnTo>
                    <a:pt x="976750" y="2251356"/>
                  </a:lnTo>
                  <a:lnTo>
                    <a:pt x="1070240" y="2262431"/>
                  </a:lnTo>
                  <a:lnTo>
                    <a:pt x="1165860" y="2266188"/>
                  </a:lnTo>
                  <a:lnTo>
                    <a:pt x="1261479" y="2262431"/>
                  </a:lnTo>
                  <a:lnTo>
                    <a:pt x="1354969" y="2251356"/>
                  </a:lnTo>
                  <a:lnTo>
                    <a:pt x="1446030" y="2233253"/>
                  </a:lnTo>
                  <a:lnTo>
                    <a:pt x="1534363" y="2208416"/>
                  </a:lnTo>
                  <a:lnTo>
                    <a:pt x="1619666" y="2177135"/>
                  </a:lnTo>
                  <a:lnTo>
                    <a:pt x="1701641" y="2139702"/>
                  </a:lnTo>
                  <a:lnTo>
                    <a:pt x="1779986" y="2096409"/>
                  </a:lnTo>
                  <a:lnTo>
                    <a:pt x="1854403" y="2047548"/>
                  </a:lnTo>
                  <a:lnTo>
                    <a:pt x="1924590" y="1993411"/>
                  </a:lnTo>
                  <a:lnTo>
                    <a:pt x="1990248" y="1934289"/>
                  </a:lnTo>
                  <a:lnTo>
                    <a:pt x="2051077" y="1870474"/>
                  </a:lnTo>
                  <a:lnTo>
                    <a:pt x="2106777" y="1802258"/>
                  </a:lnTo>
                  <a:lnTo>
                    <a:pt x="2157048" y="1729932"/>
                  </a:lnTo>
                  <a:lnTo>
                    <a:pt x="2201589" y="1653788"/>
                  </a:lnTo>
                  <a:lnTo>
                    <a:pt x="2240101" y="1574119"/>
                  </a:lnTo>
                  <a:lnTo>
                    <a:pt x="2272284" y="1491215"/>
                  </a:lnTo>
                  <a:lnTo>
                    <a:pt x="2297837" y="1405369"/>
                  </a:lnTo>
                  <a:lnTo>
                    <a:pt x="2316460" y="1316872"/>
                  </a:lnTo>
                  <a:lnTo>
                    <a:pt x="2327855" y="1226016"/>
                  </a:lnTo>
                  <a:lnTo>
                    <a:pt x="2331720" y="1133094"/>
                  </a:lnTo>
                  <a:lnTo>
                    <a:pt x="2327855" y="1040171"/>
                  </a:lnTo>
                  <a:lnTo>
                    <a:pt x="2316460" y="949315"/>
                  </a:lnTo>
                  <a:lnTo>
                    <a:pt x="2297837" y="860818"/>
                  </a:lnTo>
                  <a:lnTo>
                    <a:pt x="2272284" y="774972"/>
                  </a:lnTo>
                  <a:lnTo>
                    <a:pt x="2240101" y="692068"/>
                  </a:lnTo>
                  <a:lnTo>
                    <a:pt x="2201589" y="612399"/>
                  </a:lnTo>
                  <a:lnTo>
                    <a:pt x="2157048" y="536255"/>
                  </a:lnTo>
                  <a:lnTo>
                    <a:pt x="2106777" y="463929"/>
                  </a:lnTo>
                  <a:lnTo>
                    <a:pt x="2051077" y="395713"/>
                  </a:lnTo>
                  <a:lnTo>
                    <a:pt x="1990248" y="331898"/>
                  </a:lnTo>
                  <a:lnTo>
                    <a:pt x="1924590" y="272776"/>
                  </a:lnTo>
                  <a:lnTo>
                    <a:pt x="1854403" y="218639"/>
                  </a:lnTo>
                  <a:lnTo>
                    <a:pt x="1779986" y="169778"/>
                  </a:lnTo>
                  <a:lnTo>
                    <a:pt x="1701641" y="126485"/>
                  </a:lnTo>
                  <a:lnTo>
                    <a:pt x="1619666" y="89052"/>
                  </a:lnTo>
                  <a:lnTo>
                    <a:pt x="1534363" y="57771"/>
                  </a:lnTo>
                  <a:lnTo>
                    <a:pt x="1446030" y="32934"/>
                  </a:lnTo>
                  <a:lnTo>
                    <a:pt x="1354969" y="14831"/>
                  </a:lnTo>
                  <a:lnTo>
                    <a:pt x="1261479" y="3756"/>
                  </a:lnTo>
                  <a:lnTo>
                    <a:pt x="1165860" y="0"/>
                  </a:lnTo>
                  <a:close/>
                </a:path>
              </a:pathLst>
            </a:custGeom>
            <a:solidFill>
              <a:srgbClr val="00CC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4"/>
            <p:cNvSpPr/>
            <p:nvPr/>
          </p:nvSpPr>
          <p:spPr>
            <a:xfrm>
              <a:off x="186564" y="1391451"/>
              <a:ext cx="2331720" cy="2266315"/>
            </a:xfrm>
            <a:custGeom>
              <a:avLst/>
              <a:gdLst/>
              <a:ahLst/>
              <a:cxnLst/>
              <a:rect l="l" t="t" r="r" b="b"/>
              <a:pathLst>
                <a:path w="2331720" h="2266315">
                  <a:moveTo>
                    <a:pt x="0" y="1133094"/>
                  </a:moveTo>
                  <a:lnTo>
                    <a:pt x="3864" y="1040171"/>
                  </a:lnTo>
                  <a:lnTo>
                    <a:pt x="15259" y="949315"/>
                  </a:lnTo>
                  <a:lnTo>
                    <a:pt x="33882" y="860818"/>
                  </a:lnTo>
                  <a:lnTo>
                    <a:pt x="59436" y="774972"/>
                  </a:lnTo>
                  <a:lnTo>
                    <a:pt x="91618" y="692068"/>
                  </a:lnTo>
                  <a:lnTo>
                    <a:pt x="130130" y="612399"/>
                  </a:lnTo>
                  <a:lnTo>
                    <a:pt x="174671" y="536255"/>
                  </a:lnTo>
                  <a:lnTo>
                    <a:pt x="224942" y="463929"/>
                  </a:lnTo>
                  <a:lnTo>
                    <a:pt x="280642" y="395713"/>
                  </a:lnTo>
                  <a:lnTo>
                    <a:pt x="341471" y="331898"/>
                  </a:lnTo>
                  <a:lnTo>
                    <a:pt x="407129" y="272776"/>
                  </a:lnTo>
                  <a:lnTo>
                    <a:pt x="477316" y="218639"/>
                  </a:lnTo>
                  <a:lnTo>
                    <a:pt x="551733" y="169778"/>
                  </a:lnTo>
                  <a:lnTo>
                    <a:pt x="630078" y="126485"/>
                  </a:lnTo>
                  <a:lnTo>
                    <a:pt x="712053" y="89052"/>
                  </a:lnTo>
                  <a:lnTo>
                    <a:pt x="797356" y="57771"/>
                  </a:lnTo>
                  <a:lnTo>
                    <a:pt x="885689" y="32934"/>
                  </a:lnTo>
                  <a:lnTo>
                    <a:pt x="976750" y="14831"/>
                  </a:lnTo>
                  <a:lnTo>
                    <a:pt x="1070240" y="3756"/>
                  </a:lnTo>
                  <a:lnTo>
                    <a:pt x="1165860" y="0"/>
                  </a:lnTo>
                  <a:lnTo>
                    <a:pt x="1261479" y="3756"/>
                  </a:lnTo>
                  <a:lnTo>
                    <a:pt x="1354969" y="14831"/>
                  </a:lnTo>
                  <a:lnTo>
                    <a:pt x="1446030" y="32934"/>
                  </a:lnTo>
                  <a:lnTo>
                    <a:pt x="1534363" y="57771"/>
                  </a:lnTo>
                  <a:lnTo>
                    <a:pt x="1619666" y="89052"/>
                  </a:lnTo>
                  <a:lnTo>
                    <a:pt x="1701641" y="126485"/>
                  </a:lnTo>
                  <a:lnTo>
                    <a:pt x="1779986" y="169778"/>
                  </a:lnTo>
                  <a:lnTo>
                    <a:pt x="1854403" y="218639"/>
                  </a:lnTo>
                  <a:lnTo>
                    <a:pt x="1924590" y="272776"/>
                  </a:lnTo>
                  <a:lnTo>
                    <a:pt x="1990248" y="331898"/>
                  </a:lnTo>
                  <a:lnTo>
                    <a:pt x="2051077" y="395713"/>
                  </a:lnTo>
                  <a:lnTo>
                    <a:pt x="2106777" y="463929"/>
                  </a:lnTo>
                  <a:lnTo>
                    <a:pt x="2157048" y="536255"/>
                  </a:lnTo>
                  <a:lnTo>
                    <a:pt x="2201589" y="612399"/>
                  </a:lnTo>
                  <a:lnTo>
                    <a:pt x="2240101" y="692068"/>
                  </a:lnTo>
                  <a:lnTo>
                    <a:pt x="2272284" y="774972"/>
                  </a:lnTo>
                  <a:lnTo>
                    <a:pt x="2297837" y="860818"/>
                  </a:lnTo>
                  <a:lnTo>
                    <a:pt x="2316460" y="949315"/>
                  </a:lnTo>
                  <a:lnTo>
                    <a:pt x="2327855" y="1040171"/>
                  </a:lnTo>
                  <a:lnTo>
                    <a:pt x="2331720" y="1133094"/>
                  </a:lnTo>
                  <a:lnTo>
                    <a:pt x="2327855" y="1226016"/>
                  </a:lnTo>
                  <a:lnTo>
                    <a:pt x="2316460" y="1316872"/>
                  </a:lnTo>
                  <a:lnTo>
                    <a:pt x="2297837" y="1405369"/>
                  </a:lnTo>
                  <a:lnTo>
                    <a:pt x="2272284" y="1491215"/>
                  </a:lnTo>
                  <a:lnTo>
                    <a:pt x="2240101" y="1574119"/>
                  </a:lnTo>
                  <a:lnTo>
                    <a:pt x="2201589" y="1653788"/>
                  </a:lnTo>
                  <a:lnTo>
                    <a:pt x="2157048" y="1729932"/>
                  </a:lnTo>
                  <a:lnTo>
                    <a:pt x="2106777" y="1802258"/>
                  </a:lnTo>
                  <a:lnTo>
                    <a:pt x="2051077" y="1870474"/>
                  </a:lnTo>
                  <a:lnTo>
                    <a:pt x="1990248" y="1934289"/>
                  </a:lnTo>
                  <a:lnTo>
                    <a:pt x="1924590" y="1993411"/>
                  </a:lnTo>
                  <a:lnTo>
                    <a:pt x="1854403" y="2047548"/>
                  </a:lnTo>
                  <a:lnTo>
                    <a:pt x="1779986" y="2096409"/>
                  </a:lnTo>
                  <a:lnTo>
                    <a:pt x="1701641" y="2139702"/>
                  </a:lnTo>
                  <a:lnTo>
                    <a:pt x="1619666" y="2177135"/>
                  </a:lnTo>
                  <a:lnTo>
                    <a:pt x="1534363" y="2208416"/>
                  </a:lnTo>
                  <a:lnTo>
                    <a:pt x="1446030" y="2233253"/>
                  </a:lnTo>
                  <a:lnTo>
                    <a:pt x="1354969" y="2251356"/>
                  </a:lnTo>
                  <a:lnTo>
                    <a:pt x="1261479" y="2262431"/>
                  </a:lnTo>
                  <a:lnTo>
                    <a:pt x="1165860" y="2266188"/>
                  </a:lnTo>
                  <a:lnTo>
                    <a:pt x="1070240" y="2262431"/>
                  </a:lnTo>
                  <a:lnTo>
                    <a:pt x="976750" y="2251356"/>
                  </a:lnTo>
                  <a:lnTo>
                    <a:pt x="885689" y="2233253"/>
                  </a:lnTo>
                  <a:lnTo>
                    <a:pt x="797356" y="2208416"/>
                  </a:lnTo>
                  <a:lnTo>
                    <a:pt x="712053" y="2177135"/>
                  </a:lnTo>
                  <a:lnTo>
                    <a:pt x="630078" y="2139702"/>
                  </a:lnTo>
                  <a:lnTo>
                    <a:pt x="551733" y="2096409"/>
                  </a:lnTo>
                  <a:lnTo>
                    <a:pt x="477316" y="2047548"/>
                  </a:lnTo>
                  <a:lnTo>
                    <a:pt x="407129" y="1993411"/>
                  </a:lnTo>
                  <a:lnTo>
                    <a:pt x="341471" y="1934289"/>
                  </a:lnTo>
                  <a:lnTo>
                    <a:pt x="280642" y="1870474"/>
                  </a:lnTo>
                  <a:lnTo>
                    <a:pt x="224942" y="1802258"/>
                  </a:lnTo>
                  <a:lnTo>
                    <a:pt x="174671" y="1729932"/>
                  </a:lnTo>
                  <a:lnTo>
                    <a:pt x="130130" y="1653788"/>
                  </a:lnTo>
                  <a:lnTo>
                    <a:pt x="91618" y="1574119"/>
                  </a:lnTo>
                  <a:lnTo>
                    <a:pt x="59436" y="1491215"/>
                  </a:lnTo>
                  <a:lnTo>
                    <a:pt x="33882" y="1405369"/>
                  </a:lnTo>
                  <a:lnTo>
                    <a:pt x="15259" y="1316872"/>
                  </a:lnTo>
                  <a:lnTo>
                    <a:pt x="3864" y="1226016"/>
                  </a:lnTo>
                  <a:lnTo>
                    <a:pt x="0" y="1133094"/>
                  </a:lnTo>
                  <a:close/>
                </a:path>
              </a:pathLst>
            </a:custGeom>
            <a:ln w="25907">
              <a:solidFill>
                <a:srgbClr val="0094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5"/>
            <p:cNvSpPr txBox="1"/>
            <p:nvPr/>
          </p:nvSpPr>
          <p:spPr>
            <a:xfrm>
              <a:off x="943738" y="2357955"/>
              <a:ext cx="1038860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lang="tr-TR" sz="1800" dirty="0" smtClean="0">
                  <a:solidFill>
                    <a:srgbClr val="FFFFFF"/>
                  </a:solidFill>
                  <a:latin typeface="Arial"/>
                  <a:cs typeface="Arial"/>
                </a:rPr>
                <a:t>Güvenlik</a:t>
              </a:r>
              <a:endParaRPr sz="1800" dirty="0">
                <a:latin typeface="Arial"/>
                <a:cs typeface="Arial"/>
              </a:endParaRPr>
            </a:p>
          </p:txBody>
        </p:sp>
        <p:sp>
          <p:nvSpPr>
            <p:cNvPr id="8" name="object 6"/>
            <p:cNvSpPr/>
            <p:nvPr/>
          </p:nvSpPr>
          <p:spPr>
            <a:xfrm>
              <a:off x="3329052" y="4053879"/>
              <a:ext cx="2426335" cy="2257425"/>
            </a:xfrm>
            <a:custGeom>
              <a:avLst/>
              <a:gdLst/>
              <a:ahLst/>
              <a:cxnLst/>
              <a:rect l="l" t="t" r="r" b="b"/>
              <a:pathLst>
                <a:path w="2426335" h="2257425">
                  <a:moveTo>
                    <a:pt x="1213103" y="0"/>
                  </a:moveTo>
                  <a:lnTo>
                    <a:pt x="1113617" y="3740"/>
                  </a:lnTo>
                  <a:lnTo>
                    <a:pt x="1016345" y="14769"/>
                  </a:lnTo>
                  <a:lnTo>
                    <a:pt x="921598" y="32794"/>
                  </a:lnTo>
                  <a:lnTo>
                    <a:pt x="829689" y="57527"/>
                  </a:lnTo>
                  <a:lnTo>
                    <a:pt x="740931" y="88677"/>
                  </a:lnTo>
                  <a:lnTo>
                    <a:pt x="655636" y="125954"/>
                  </a:lnTo>
                  <a:lnTo>
                    <a:pt x="574116" y="169066"/>
                  </a:lnTo>
                  <a:lnTo>
                    <a:pt x="496683" y="217724"/>
                  </a:lnTo>
                  <a:lnTo>
                    <a:pt x="423650" y="271638"/>
                  </a:lnTo>
                  <a:lnTo>
                    <a:pt x="355330" y="330517"/>
                  </a:lnTo>
                  <a:lnTo>
                    <a:pt x="292033" y="394071"/>
                  </a:lnTo>
                  <a:lnTo>
                    <a:pt x="234074" y="462009"/>
                  </a:lnTo>
                  <a:lnTo>
                    <a:pt x="181763" y="534042"/>
                  </a:lnTo>
                  <a:lnTo>
                    <a:pt x="135414" y="609878"/>
                  </a:lnTo>
                  <a:lnTo>
                    <a:pt x="95339" y="689228"/>
                  </a:lnTo>
                  <a:lnTo>
                    <a:pt x="61850" y="771802"/>
                  </a:lnTo>
                  <a:lnTo>
                    <a:pt x="35259" y="857308"/>
                  </a:lnTo>
                  <a:lnTo>
                    <a:pt x="15878" y="945457"/>
                  </a:lnTo>
                  <a:lnTo>
                    <a:pt x="4021" y="1035958"/>
                  </a:lnTo>
                  <a:lnTo>
                    <a:pt x="0" y="1128521"/>
                  </a:lnTo>
                  <a:lnTo>
                    <a:pt x="4021" y="1221085"/>
                  </a:lnTo>
                  <a:lnTo>
                    <a:pt x="15878" y="1311586"/>
                  </a:lnTo>
                  <a:lnTo>
                    <a:pt x="35259" y="1399735"/>
                  </a:lnTo>
                  <a:lnTo>
                    <a:pt x="61850" y="1485241"/>
                  </a:lnTo>
                  <a:lnTo>
                    <a:pt x="95339" y="1567814"/>
                  </a:lnTo>
                  <a:lnTo>
                    <a:pt x="135414" y="1647165"/>
                  </a:lnTo>
                  <a:lnTo>
                    <a:pt x="181763" y="1723001"/>
                  </a:lnTo>
                  <a:lnTo>
                    <a:pt x="234074" y="1795034"/>
                  </a:lnTo>
                  <a:lnTo>
                    <a:pt x="292033" y="1862972"/>
                  </a:lnTo>
                  <a:lnTo>
                    <a:pt x="355330" y="1926526"/>
                  </a:lnTo>
                  <a:lnTo>
                    <a:pt x="423650" y="1985405"/>
                  </a:lnTo>
                  <a:lnTo>
                    <a:pt x="496683" y="2039319"/>
                  </a:lnTo>
                  <a:lnTo>
                    <a:pt x="574116" y="2087977"/>
                  </a:lnTo>
                  <a:lnTo>
                    <a:pt x="655636" y="2131089"/>
                  </a:lnTo>
                  <a:lnTo>
                    <a:pt x="740931" y="2168366"/>
                  </a:lnTo>
                  <a:lnTo>
                    <a:pt x="829689" y="2199516"/>
                  </a:lnTo>
                  <a:lnTo>
                    <a:pt x="921598" y="2224249"/>
                  </a:lnTo>
                  <a:lnTo>
                    <a:pt x="1016345" y="2242274"/>
                  </a:lnTo>
                  <a:lnTo>
                    <a:pt x="1113617" y="2253303"/>
                  </a:lnTo>
                  <a:lnTo>
                    <a:pt x="1213103" y="2257043"/>
                  </a:lnTo>
                  <a:lnTo>
                    <a:pt x="1312590" y="2253303"/>
                  </a:lnTo>
                  <a:lnTo>
                    <a:pt x="1409862" y="2242274"/>
                  </a:lnTo>
                  <a:lnTo>
                    <a:pt x="1504609" y="2224249"/>
                  </a:lnTo>
                  <a:lnTo>
                    <a:pt x="1596518" y="2199516"/>
                  </a:lnTo>
                  <a:lnTo>
                    <a:pt x="1685276" y="2168366"/>
                  </a:lnTo>
                  <a:lnTo>
                    <a:pt x="1770571" y="2131089"/>
                  </a:lnTo>
                  <a:lnTo>
                    <a:pt x="1852091" y="2087977"/>
                  </a:lnTo>
                  <a:lnTo>
                    <a:pt x="1929524" y="2039319"/>
                  </a:lnTo>
                  <a:lnTo>
                    <a:pt x="2002557" y="1985405"/>
                  </a:lnTo>
                  <a:lnTo>
                    <a:pt x="2070877" y="1926526"/>
                  </a:lnTo>
                  <a:lnTo>
                    <a:pt x="2134174" y="1862972"/>
                  </a:lnTo>
                  <a:lnTo>
                    <a:pt x="2192133" y="1795034"/>
                  </a:lnTo>
                  <a:lnTo>
                    <a:pt x="2244444" y="1723001"/>
                  </a:lnTo>
                  <a:lnTo>
                    <a:pt x="2290793" y="1647165"/>
                  </a:lnTo>
                  <a:lnTo>
                    <a:pt x="2330868" y="1567814"/>
                  </a:lnTo>
                  <a:lnTo>
                    <a:pt x="2364357" y="1485241"/>
                  </a:lnTo>
                  <a:lnTo>
                    <a:pt x="2390948" y="1399735"/>
                  </a:lnTo>
                  <a:lnTo>
                    <a:pt x="2410329" y="1311586"/>
                  </a:lnTo>
                  <a:lnTo>
                    <a:pt x="2422186" y="1221085"/>
                  </a:lnTo>
                  <a:lnTo>
                    <a:pt x="2426208" y="1128521"/>
                  </a:lnTo>
                  <a:lnTo>
                    <a:pt x="2422186" y="1035958"/>
                  </a:lnTo>
                  <a:lnTo>
                    <a:pt x="2410329" y="945457"/>
                  </a:lnTo>
                  <a:lnTo>
                    <a:pt x="2390948" y="857308"/>
                  </a:lnTo>
                  <a:lnTo>
                    <a:pt x="2364357" y="771802"/>
                  </a:lnTo>
                  <a:lnTo>
                    <a:pt x="2330868" y="689228"/>
                  </a:lnTo>
                  <a:lnTo>
                    <a:pt x="2290793" y="609878"/>
                  </a:lnTo>
                  <a:lnTo>
                    <a:pt x="2244444" y="534042"/>
                  </a:lnTo>
                  <a:lnTo>
                    <a:pt x="2192133" y="462009"/>
                  </a:lnTo>
                  <a:lnTo>
                    <a:pt x="2134174" y="394071"/>
                  </a:lnTo>
                  <a:lnTo>
                    <a:pt x="2070877" y="330517"/>
                  </a:lnTo>
                  <a:lnTo>
                    <a:pt x="2002557" y="271638"/>
                  </a:lnTo>
                  <a:lnTo>
                    <a:pt x="1929524" y="217724"/>
                  </a:lnTo>
                  <a:lnTo>
                    <a:pt x="1852091" y="169066"/>
                  </a:lnTo>
                  <a:lnTo>
                    <a:pt x="1770571" y="125954"/>
                  </a:lnTo>
                  <a:lnTo>
                    <a:pt x="1685276" y="88677"/>
                  </a:lnTo>
                  <a:lnTo>
                    <a:pt x="1596518" y="57527"/>
                  </a:lnTo>
                  <a:lnTo>
                    <a:pt x="1504609" y="32794"/>
                  </a:lnTo>
                  <a:lnTo>
                    <a:pt x="1409862" y="14769"/>
                  </a:lnTo>
                  <a:lnTo>
                    <a:pt x="1312590" y="3740"/>
                  </a:lnTo>
                  <a:lnTo>
                    <a:pt x="1213103" y="0"/>
                  </a:lnTo>
                  <a:close/>
                </a:path>
              </a:pathLst>
            </a:custGeom>
            <a:solidFill>
              <a:srgbClr val="00CC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7"/>
            <p:cNvSpPr/>
            <p:nvPr/>
          </p:nvSpPr>
          <p:spPr>
            <a:xfrm>
              <a:off x="3329052" y="4053880"/>
              <a:ext cx="2426335" cy="2257425"/>
            </a:xfrm>
            <a:custGeom>
              <a:avLst/>
              <a:gdLst/>
              <a:ahLst/>
              <a:cxnLst/>
              <a:rect l="l" t="t" r="r" b="b"/>
              <a:pathLst>
                <a:path w="2426335" h="2257425">
                  <a:moveTo>
                    <a:pt x="0" y="1128521"/>
                  </a:moveTo>
                  <a:lnTo>
                    <a:pt x="4021" y="1035958"/>
                  </a:lnTo>
                  <a:lnTo>
                    <a:pt x="15878" y="945457"/>
                  </a:lnTo>
                  <a:lnTo>
                    <a:pt x="35259" y="857308"/>
                  </a:lnTo>
                  <a:lnTo>
                    <a:pt x="61850" y="771802"/>
                  </a:lnTo>
                  <a:lnTo>
                    <a:pt x="95339" y="689228"/>
                  </a:lnTo>
                  <a:lnTo>
                    <a:pt x="135414" y="609878"/>
                  </a:lnTo>
                  <a:lnTo>
                    <a:pt x="181763" y="534042"/>
                  </a:lnTo>
                  <a:lnTo>
                    <a:pt x="234074" y="462009"/>
                  </a:lnTo>
                  <a:lnTo>
                    <a:pt x="292033" y="394071"/>
                  </a:lnTo>
                  <a:lnTo>
                    <a:pt x="355330" y="330517"/>
                  </a:lnTo>
                  <a:lnTo>
                    <a:pt x="423650" y="271638"/>
                  </a:lnTo>
                  <a:lnTo>
                    <a:pt x="496683" y="217724"/>
                  </a:lnTo>
                  <a:lnTo>
                    <a:pt x="574116" y="169066"/>
                  </a:lnTo>
                  <a:lnTo>
                    <a:pt x="655636" y="125954"/>
                  </a:lnTo>
                  <a:lnTo>
                    <a:pt x="740931" y="88677"/>
                  </a:lnTo>
                  <a:lnTo>
                    <a:pt x="829689" y="57527"/>
                  </a:lnTo>
                  <a:lnTo>
                    <a:pt x="921598" y="32794"/>
                  </a:lnTo>
                  <a:lnTo>
                    <a:pt x="1016345" y="14769"/>
                  </a:lnTo>
                  <a:lnTo>
                    <a:pt x="1113617" y="3740"/>
                  </a:lnTo>
                  <a:lnTo>
                    <a:pt x="1213103" y="0"/>
                  </a:lnTo>
                  <a:lnTo>
                    <a:pt x="1312590" y="3740"/>
                  </a:lnTo>
                  <a:lnTo>
                    <a:pt x="1409862" y="14769"/>
                  </a:lnTo>
                  <a:lnTo>
                    <a:pt x="1504609" y="32794"/>
                  </a:lnTo>
                  <a:lnTo>
                    <a:pt x="1596518" y="57527"/>
                  </a:lnTo>
                  <a:lnTo>
                    <a:pt x="1685276" y="88677"/>
                  </a:lnTo>
                  <a:lnTo>
                    <a:pt x="1770571" y="125954"/>
                  </a:lnTo>
                  <a:lnTo>
                    <a:pt x="1852091" y="169066"/>
                  </a:lnTo>
                  <a:lnTo>
                    <a:pt x="1929524" y="217724"/>
                  </a:lnTo>
                  <a:lnTo>
                    <a:pt x="2002557" y="271638"/>
                  </a:lnTo>
                  <a:lnTo>
                    <a:pt x="2070877" y="330517"/>
                  </a:lnTo>
                  <a:lnTo>
                    <a:pt x="2134174" y="394071"/>
                  </a:lnTo>
                  <a:lnTo>
                    <a:pt x="2192133" y="462009"/>
                  </a:lnTo>
                  <a:lnTo>
                    <a:pt x="2244444" y="534042"/>
                  </a:lnTo>
                  <a:lnTo>
                    <a:pt x="2290793" y="609878"/>
                  </a:lnTo>
                  <a:lnTo>
                    <a:pt x="2330868" y="689228"/>
                  </a:lnTo>
                  <a:lnTo>
                    <a:pt x="2364357" y="771802"/>
                  </a:lnTo>
                  <a:lnTo>
                    <a:pt x="2390948" y="857308"/>
                  </a:lnTo>
                  <a:lnTo>
                    <a:pt x="2410329" y="945457"/>
                  </a:lnTo>
                  <a:lnTo>
                    <a:pt x="2422186" y="1035958"/>
                  </a:lnTo>
                  <a:lnTo>
                    <a:pt x="2426208" y="1128521"/>
                  </a:lnTo>
                  <a:lnTo>
                    <a:pt x="2422186" y="1221085"/>
                  </a:lnTo>
                  <a:lnTo>
                    <a:pt x="2410329" y="1311586"/>
                  </a:lnTo>
                  <a:lnTo>
                    <a:pt x="2390948" y="1399735"/>
                  </a:lnTo>
                  <a:lnTo>
                    <a:pt x="2364357" y="1485241"/>
                  </a:lnTo>
                  <a:lnTo>
                    <a:pt x="2330868" y="1567814"/>
                  </a:lnTo>
                  <a:lnTo>
                    <a:pt x="2290793" y="1647165"/>
                  </a:lnTo>
                  <a:lnTo>
                    <a:pt x="2244444" y="1723001"/>
                  </a:lnTo>
                  <a:lnTo>
                    <a:pt x="2192133" y="1795034"/>
                  </a:lnTo>
                  <a:lnTo>
                    <a:pt x="2134174" y="1862972"/>
                  </a:lnTo>
                  <a:lnTo>
                    <a:pt x="2070877" y="1926526"/>
                  </a:lnTo>
                  <a:lnTo>
                    <a:pt x="2002557" y="1985405"/>
                  </a:lnTo>
                  <a:lnTo>
                    <a:pt x="1929524" y="2039319"/>
                  </a:lnTo>
                  <a:lnTo>
                    <a:pt x="1852091" y="2087977"/>
                  </a:lnTo>
                  <a:lnTo>
                    <a:pt x="1770571" y="2131089"/>
                  </a:lnTo>
                  <a:lnTo>
                    <a:pt x="1685276" y="2168366"/>
                  </a:lnTo>
                  <a:lnTo>
                    <a:pt x="1596518" y="2199516"/>
                  </a:lnTo>
                  <a:lnTo>
                    <a:pt x="1504609" y="2224249"/>
                  </a:lnTo>
                  <a:lnTo>
                    <a:pt x="1409862" y="2242274"/>
                  </a:lnTo>
                  <a:lnTo>
                    <a:pt x="1312590" y="2253303"/>
                  </a:lnTo>
                  <a:lnTo>
                    <a:pt x="1213103" y="2257043"/>
                  </a:lnTo>
                  <a:lnTo>
                    <a:pt x="1113617" y="2253303"/>
                  </a:lnTo>
                  <a:lnTo>
                    <a:pt x="1016345" y="2242274"/>
                  </a:lnTo>
                  <a:lnTo>
                    <a:pt x="921598" y="2224249"/>
                  </a:lnTo>
                  <a:lnTo>
                    <a:pt x="829689" y="2199516"/>
                  </a:lnTo>
                  <a:lnTo>
                    <a:pt x="740931" y="2168366"/>
                  </a:lnTo>
                  <a:lnTo>
                    <a:pt x="655636" y="2131089"/>
                  </a:lnTo>
                  <a:lnTo>
                    <a:pt x="574116" y="2087977"/>
                  </a:lnTo>
                  <a:lnTo>
                    <a:pt x="496683" y="2039319"/>
                  </a:lnTo>
                  <a:lnTo>
                    <a:pt x="423650" y="1985405"/>
                  </a:lnTo>
                  <a:lnTo>
                    <a:pt x="355330" y="1926526"/>
                  </a:lnTo>
                  <a:lnTo>
                    <a:pt x="292033" y="1862972"/>
                  </a:lnTo>
                  <a:lnTo>
                    <a:pt x="234074" y="1795034"/>
                  </a:lnTo>
                  <a:lnTo>
                    <a:pt x="181763" y="1723001"/>
                  </a:lnTo>
                  <a:lnTo>
                    <a:pt x="135414" y="1647165"/>
                  </a:lnTo>
                  <a:lnTo>
                    <a:pt x="95339" y="1567814"/>
                  </a:lnTo>
                  <a:lnTo>
                    <a:pt x="61850" y="1485241"/>
                  </a:lnTo>
                  <a:lnTo>
                    <a:pt x="35259" y="1399735"/>
                  </a:lnTo>
                  <a:lnTo>
                    <a:pt x="15878" y="1311586"/>
                  </a:lnTo>
                  <a:lnTo>
                    <a:pt x="4021" y="1221085"/>
                  </a:lnTo>
                  <a:lnTo>
                    <a:pt x="0" y="1128521"/>
                  </a:lnTo>
                  <a:close/>
                </a:path>
              </a:pathLst>
            </a:custGeom>
            <a:ln w="25908">
              <a:solidFill>
                <a:srgbClr val="0094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8"/>
            <p:cNvSpPr txBox="1"/>
            <p:nvPr/>
          </p:nvSpPr>
          <p:spPr>
            <a:xfrm>
              <a:off x="3534538" y="4932012"/>
              <a:ext cx="2133599" cy="51296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201930" marR="5080" indent="-189230">
                <a:lnSpc>
                  <a:spcPts val="2020"/>
                </a:lnSpc>
              </a:pPr>
              <a:r>
                <a:rPr lang="tr-TR" sz="1800" dirty="0" smtClean="0">
                  <a:solidFill>
                    <a:srgbClr val="FFFFFF"/>
                  </a:solidFill>
                  <a:latin typeface="Arial"/>
                  <a:cs typeface="Arial"/>
                </a:rPr>
                <a:t>Bireysel tercihlere açık</a:t>
              </a:r>
              <a:endParaRPr sz="1800" dirty="0">
                <a:latin typeface="Arial"/>
                <a:cs typeface="Arial"/>
              </a:endParaRPr>
            </a:p>
          </p:txBody>
        </p:sp>
        <p:sp>
          <p:nvSpPr>
            <p:cNvPr id="11" name="object 9"/>
            <p:cNvSpPr/>
            <p:nvPr/>
          </p:nvSpPr>
          <p:spPr>
            <a:xfrm>
              <a:off x="6767195" y="1391451"/>
              <a:ext cx="2405380" cy="2266315"/>
            </a:xfrm>
            <a:custGeom>
              <a:avLst/>
              <a:gdLst/>
              <a:ahLst/>
              <a:cxnLst/>
              <a:rect l="l" t="t" r="r" b="b"/>
              <a:pathLst>
                <a:path w="2405379" h="2266315">
                  <a:moveTo>
                    <a:pt x="1202436" y="0"/>
                  </a:moveTo>
                  <a:lnTo>
                    <a:pt x="1103818" y="3756"/>
                  </a:lnTo>
                  <a:lnTo>
                    <a:pt x="1007395" y="14831"/>
                  </a:lnTo>
                  <a:lnTo>
                    <a:pt x="913478" y="32934"/>
                  </a:lnTo>
                  <a:lnTo>
                    <a:pt x="822374" y="57771"/>
                  </a:lnTo>
                  <a:lnTo>
                    <a:pt x="734395" y="89052"/>
                  </a:lnTo>
                  <a:lnTo>
                    <a:pt x="649849" y="126485"/>
                  </a:lnTo>
                  <a:lnTo>
                    <a:pt x="569045" y="169778"/>
                  </a:lnTo>
                  <a:lnTo>
                    <a:pt x="492294" y="218639"/>
                  </a:lnTo>
                  <a:lnTo>
                    <a:pt x="419905" y="272776"/>
                  </a:lnTo>
                  <a:lnTo>
                    <a:pt x="352186" y="331898"/>
                  </a:lnTo>
                  <a:lnTo>
                    <a:pt x="289449" y="395713"/>
                  </a:lnTo>
                  <a:lnTo>
                    <a:pt x="232001" y="463929"/>
                  </a:lnTo>
                  <a:lnTo>
                    <a:pt x="180153" y="536255"/>
                  </a:lnTo>
                  <a:lnTo>
                    <a:pt x="134214" y="612399"/>
                  </a:lnTo>
                  <a:lnTo>
                    <a:pt x="94493" y="692068"/>
                  </a:lnTo>
                  <a:lnTo>
                    <a:pt x="61301" y="774972"/>
                  </a:lnTo>
                  <a:lnTo>
                    <a:pt x="34946" y="860818"/>
                  </a:lnTo>
                  <a:lnTo>
                    <a:pt x="15737" y="949315"/>
                  </a:lnTo>
                  <a:lnTo>
                    <a:pt x="3986" y="1040171"/>
                  </a:lnTo>
                  <a:lnTo>
                    <a:pt x="0" y="1133094"/>
                  </a:lnTo>
                  <a:lnTo>
                    <a:pt x="3986" y="1226016"/>
                  </a:lnTo>
                  <a:lnTo>
                    <a:pt x="15737" y="1316872"/>
                  </a:lnTo>
                  <a:lnTo>
                    <a:pt x="34946" y="1405369"/>
                  </a:lnTo>
                  <a:lnTo>
                    <a:pt x="61301" y="1491215"/>
                  </a:lnTo>
                  <a:lnTo>
                    <a:pt x="94493" y="1574119"/>
                  </a:lnTo>
                  <a:lnTo>
                    <a:pt x="134214" y="1653788"/>
                  </a:lnTo>
                  <a:lnTo>
                    <a:pt x="180153" y="1729932"/>
                  </a:lnTo>
                  <a:lnTo>
                    <a:pt x="232001" y="1802258"/>
                  </a:lnTo>
                  <a:lnTo>
                    <a:pt x="289449" y="1870474"/>
                  </a:lnTo>
                  <a:lnTo>
                    <a:pt x="352186" y="1934289"/>
                  </a:lnTo>
                  <a:lnTo>
                    <a:pt x="419905" y="1993411"/>
                  </a:lnTo>
                  <a:lnTo>
                    <a:pt x="492294" y="2047548"/>
                  </a:lnTo>
                  <a:lnTo>
                    <a:pt x="569045" y="2096409"/>
                  </a:lnTo>
                  <a:lnTo>
                    <a:pt x="649849" y="2139702"/>
                  </a:lnTo>
                  <a:lnTo>
                    <a:pt x="734395" y="2177135"/>
                  </a:lnTo>
                  <a:lnTo>
                    <a:pt x="822374" y="2208416"/>
                  </a:lnTo>
                  <a:lnTo>
                    <a:pt x="913478" y="2233253"/>
                  </a:lnTo>
                  <a:lnTo>
                    <a:pt x="1007395" y="2251356"/>
                  </a:lnTo>
                  <a:lnTo>
                    <a:pt x="1103818" y="2262431"/>
                  </a:lnTo>
                  <a:lnTo>
                    <a:pt x="1202436" y="2266188"/>
                  </a:lnTo>
                  <a:lnTo>
                    <a:pt x="1301053" y="2262431"/>
                  </a:lnTo>
                  <a:lnTo>
                    <a:pt x="1397476" y="2251356"/>
                  </a:lnTo>
                  <a:lnTo>
                    <a:pt x="1491393" y="2233253"/>
                  </a:lnTo>
                  <a:lnTo>
                    <a:pt x="1582497" y="2208416"/>
                  </a:lnTo>
                  <a:lnTo>
                    <a:pt x="1670476" y="2177135"/>
                  </a:lnTo>
                  <a:lnTo>
                    <a:pt x="1755022" y="2139702"/>
                  </a:lnTo>
                  <a:lnTo>
                    <a:pt x="1835826" y="2096409"/>
                  </a:lnTo>
                  <a:lnTo>
                    <a:pt x="1912577" y="2047548"/>
                  </a:lnTo>
                  <a:lnTo>
                    <a:pt x="1984966" y="1993411"/>
                  </a:lnTo>
                  <a:lnTo>
                    <a:pt x="2052685" y="1934289"/>
                  </a:lnTo>
                  <a:lnTo>
                    <a:pt x="2115422" y="1870474"/>
                  </a:lnTo>
                  <a:lnTo>
                    <a:pt x="2172870" y="1802258"/>
                  </a:lnTo>
                  <a:lnTo>
                    <a:pt x="2224718" y="1729932"/>
                  </a:lnTo>
                  <a:lnTo>
                    <a:pt x="2270657" y="1653788"/>
                  </a:lnTo>
                  <a:lnTo>
                    <a:pt x="2310378" y="1574119"/>
                  </a:lnTo>
                  <a:lnTo>
                    <a:pt x="2343570" y="1491215"/>
                  </a:lnTo>
                  <a:lnTo>
                    <a:pt x="2369925" y="1405369"/>
                  </a:lnTo>
                  <a:lnTo>
                    <a:pt x="2389134" y="1316872"/>
                  </a:lnTo>
                  <a:lnTo>
                    <a:pt x="2400885" y="1226016"/>
                  </a:lnTo>
                  <a:lnTo>
                    <a:pt x="2404872" y="1133094"/>
                  </a:lnTo>
                  <a:lnTo>
                    <a:pt x="2400885" y="1040171"/>
                  </a:lnTo>
                  <a:lnTo>
                    <a:pt x="2389134" y="949315"/>
                  </a:lnTo>
                  <a:lnTo>
                    <a:pt x="2369925" y="860818"/>
                  </a:lnTo>
                  <a:lnTo>
                    <a:pt x="2343570" y="774972"/>
                  </a:lnTo>
                  <a:lnTo>
                    <a:pt x="2310378" y="692068"/>
                  </a:lnTo>
                  <a:lnTo>
                    <a:pt x="2270657" y="612399"/>
                  </a:lnTo>
                  <a:lnTo>
                    <a:pt x="2224718" y="536255"/>
                  </a:lnTo>
                  <a:lnTo>
                    <a:pt x="2172870" y="463929"/>
                  </a:lnTo>
                  <a:lnTo>
                    <a:pt x="2115422" y="395713"/>
                  </a:lnTo>
                  <a:lnTo>
                    <a:pt x="2052685" y="331898"/>
                  </a:lnTo>
                  <a:lnTo>
                    <a:pt x="1984966" y="272776"/>
                  </a:lnTo>
                  <a:lnTo>
                    <a:pt x="1912577" y="218639"/>
                  </a:lnTo>
                  <a:lnTo>
                    <a:pt x="1835826" y="169778"/>
                  </a:lnTo>
                  <a:lnTo>
                    <a:pt x="1755022" y="126485"/>
                  </a:lnTo>
                  <a:lnTo>
                    <a:pt x="1670476" y="89052"/>
                  </a:lnTo>
                  <a:lnTo>
                    <a:pt x="1582497" y="57771"/>
                  </a:lnTo>
                  <a:lnTo>
                    <a:pt x="1491393" y="32934"/>
                  </a:lnTo>
                  <a:lnTo>
                    <a:pt x="1397476" y="14831"/>
                  </a:lnTo>
                  <a:lnTo>
                    <a:pt x="1301053" y="3756"/>
                  </a:lnTo>
                  <a:lnTo>
                    <a:pt x="1202436" y="0"/>
                  </a:lnTo>
                  <a:close/>
                </a:path>
              </a:pathLst>
            </a:custGeom>
            <a:solidFill>
              <a:srgbClr val="00CC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0"/>
            <p:cNvSpPr/>
            <p:nvPr/>
          </p:nvSpPr>
          <p:spPr>
            <a:xfrm>
              <a:off x="6767195" y="1391451"/>
              <a:ext cx="2405380" cy="2266315"/>
            </a:xfrm>
            <a:custGeom>
              <a:avLst/>
              <a:gdLst/>
              <a:ahLst/>
              <a:cxnLst/>
              <a:rect l="l" t="t" r="r" b="b"/>
              <a:pathLst>
                <a:path w="2405379" h="2266315">
                  <a:moveTo>
                    <a:pt x="0" y="1133094"/>
                  </a:moveTo>
                  <a:lnTo>
                    <a:pt x="3986" y="1040171"/>
                  </a:lnTo>
                  <a:lnTo>
                    <a:pt x="15737" y="949315"/>
                  </a:lnTo>
                  <a:lnTo>
                    <a:pt x="34946" y="860818"/>
                  </a:lnTo>
                  <a:lnTo>
                    <a:pt x="61301" y="774972"/>
                  </a:lnTo>
                  <a:lnTo>
                    <a:pt x="94493" y="692068"/>
                  </a:lnTo>
                  <a:lnTo>
                    <a:pt x="134214" y="612399"/>
                  </a:lnTo>
                  <a:lnTo>
                    <a:pt x="180153" y="536255"/>
                  </a:lnTo>
                  <a:lnTo>
                    <a:pt x="232001" y="463929"/>
                  </a:lnTo>
                  <a:lnTo>
                    <a:pt x="289449" y="395713"/>
                  </a:lnTo>
                  <a:lnTo>
                    <a:pt x="352186" y="331898"/>
                  </a:lnTo>
                  <a:lnTo>
                    <a:pt x="419905" y="272776"/>
                  </a:lnTo>
                  <a:lnTo>
                    <a:pt x="492294" y="218639"/>
                  </a:lnTo>
                  <a:lnTo>
                    <a:pt x="569045" y="169778"/>
                  </a:lnTo>
                  <a:lnTo>
                    <a:pt x="649849" y="126485"/>
                  </a:lnTo>
                  <a:lnTo>
                    <a:pt x="734395" y="89052"/>
                  </a:lnTo>
                  <a:lnTo>
                    <a:pt x="822374" y="57771"/>
                  </a:lnTo>
                  <a:lnTo>
                    <a:pt x="913478" y="32934"/>
                  </a:lnTo>
                  <a:lnTo>
                    <a:pt x="1007395" y="14831"/>
                  </a:lnTo>
                  <a:lnTo>
                    <a:pt x="1103818" y="3756"/>
                  </a:lnTo>
                  <a:lnTo>
                    <a:pt x="1202436" y="0"/>
                  </a:lnTo>
                  <a:lnTo>
                    <a:pt x="1301053" y="3756"/>
                  </a:lnTo>
                  <a:lnTo>
                    <a:pt x="1397476" y="14831"/>
                  </a:lnTo>
                  <a:lnTo>
                    <a:pt x="1491393" y="32934"/>
                  </a:lnTo>
                  <a:lnTo>
                    <a:pt x="1582497" y="57771"/>
                  </a:lnTo>
                  <a:lnTo>
                    <a:pt x="1670476" y="89052"/>
                  </a:lnTo>
                  <a:lnTo>
                    <a:pt x="1755022" y="126485"/>
                  </a:lnTo>
                  <a:lnTo>
                    <a:pt x="1835826" y="169778"/>
                  </a:lnTo>
                  <a:lnTo>
                    <a:pt x="1912577" y="218639"/>
                  </a:lnTo>
                  <a:lnTo>
                    <a:pt x="1984966" y="272776"/>
                  </a:lnTo>
                  <a:lnTo>
                    <a:pt x="2052685" y="331898"/>
                  </a:lnTo>
                  <a:lnTo>
                    <a:pt x="2115422" y="395713"/>
                  </a:lnTo>
                  <a:lnTo>
                    <a:pt x="2172870" y="463929"/>
                  </a:lnTo>
                  <a:lnTo>
                    <a:pt x="2224718" y="536255"/>
                  </a:lnTo>
                  <a:lnTo>
                    <a:pt x="2270657" y="612399"/>
                  </a:lnTo>
                  <a:lnTo>
                    <a:pt x="2310378" y="692068"/>
                  </a:lnTo>
                  <a:lnTo>
                    <a:pt x="2343570" y="774972"/>
                  </a:lnTo>
                  <a:lnTo>
                    <a:pt x="2369925" y="860818"/>
                  </a:lnTo>
                  <a:lnTo>
                    <a:pt x="2389134" y="949315"/>
                  </a:lnTo>
                  <a:lnTo>
                    <a:pt x="2400885" y="1040171"/>
                  </a:lnTo>
                  <a:lnTo>
                    <a:pt x="2404872" y="1133094"/>
                  </a:lnTo>
                  <a:lnTo>
                    <a:pt x="2400885" y="1226016"/>
                  </a:lnTo>
                  <a:lnTo>
                    <a:pt x="2389134" y="1316872"/>
                  </a:lnTo>
                  <a:lnTo>
                    <a:pt x="2369925" y="1405369"/>
                  </a:lnTo>
                  <a:lnTo>
                    <a:pt x="2343570" y="1491215"/>
                  </a:lnTo>
                  <a:lnTo>
                    <a:pt x="2310378" y="1574119"/>
                  </a:lnTo>
                  <a:lnTo>
                    <a:pt x="2270657" y="1653788"/>
                  </a:lnTo>
                  <a:lnTo>
                    <a:pt x="2224718" y="1729932"/>
                  </a:lnTo>
                  <a:lnTo>
                    <a:pt x="2172870" y="1802258"/>
                  </a:lnTo>
                  <a:lnTo>
                    <a:pt x="2115422" y="1870474"/>
                  </a:lnTo>
                  <a:lnTo>
                    <a:pt x="2052685" y="1934289"/>
                  </a:lnTo>
                  <a:lnTo>
                    <a:pt x="1984966" y="1993411"/>
                  </a:lnTo>
                  <a:lnTo>
                    <a:pt x="1912577" y="2047548"/>
                  </a:lnTo>
                  <a:lnTo>
                    <a:pt x="1835826" y="2096409"/>
                  </a:lnTo>
                  <a:lnTo>
                    <a:pt x="1755022" y="2139702"/>
                  </a:lnTo>
                  <a:lnTo>
                    <a:pt x="1670476" y="2177135"/>
                  </a:lnTo>
                  <a:lnTo>
                    <a:pt x="1582497" y="2208416"/>
                  </a:lnTo>
                  <a:lnTo>
                    <a:pt x="1491393" y="2233253"/>
                  </a:lnTo>
                  <a:lnTo>
                    <a:pt x="1397476" y="2251356"/>
                  </a:lnTo>
                  <a:lnTo>
                    <a:pt x="1301053" y="2262431"/>
                  </a:lnTo>
                  <a:lnTo>
                    <a:pt x="1202436" y="2266188"/>
                  </a:lnTo>
                  <a:lnTo>
                    <a:pt x="1103818" y="2262431"/>
                  </a:lnTo>
                  <a:lnTo>
                    <a:pt x="1007395" y="2251356"/>
                  </a:lnTo>
                  <a:lnTo>
                    <a:pt x="913478" y="2233253"/>
                  </a:lnTo>
                  <a:lnTo>
                    <a:pt x="822374" y="2208416"/>
                  </a:lnTo>
                  <a:lnTo>
                    <a:pt x="734395" y="2177135"/>
                  </a:lnTo>
                  <a:lnTo>
                    <a:pt x="649849" y="2139702"/>
                  </a:lnTo>
                  <a:lnTo>
                    <a:pt x="569045" y="2096409"/>
                  </a:lnTo>
                  <a:lnTo>
                    <a:pt x="492294" y="2047548"/>
                  </a:lnTo>
                  <a:lnTo>
                    <a:pt x="419905" y="1993411"/>
                  </a:lnTo>
                  <a:lnTo>
                    <a:pt x="352186" y="1934289"/>
                  </a:lnTo>
                  <a:lnTo>
                    <a:pt x="289449" y="1870474"/>
                  </a:lnTo>
                  <a:lnTo>
                    <a:pt x="232001" y="1802258"/>
                  </a:lnTo>
                  <a:lnTo>
                    <a:pt x="180153" y="1729932"/>
                  </a:lnTo>
                  <a:lnTo>
                    <a:pt x="134214" y="1653788"/>
                  </a:lnTo>
                  <a:lnTo>
                    <a:pt x="94493" y="1574119"/>
                  </a:lnTo>
                  <a:lnTo>
                    <a:pt x="61301" y="1491215"/>
                  </a:lnTo>
                  <a:lnTo>
                    <a:pt x="34946" y="1405369"/>
                  </a:lnTo>
                  <a:lnTo>
                    <a:pt x="15737" y="1316872"/>
                  </a:lnTo>
                  <a:lnTo>
                    <a:pt x="3986" y="1226016"/>
                  </a:lnTo>
                  <a:lnTo>
                    <a:pt x="0" y="1133094"/>
                  </a:lnTo>
                  <a:close/>
                </a:path>
              </a:pathLst>
            </a:custGeom>
            <a:ln w="25908">
              <a:solidFill>
                <a:srgbClr val="0094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1"/>
            <p:cNvSpPr txBox="1"/>
            <p:nvPr/>
          </p:nvSpPr>
          <p:spPr>
            <a:xfrm>
              <a:off x="7420738" y="2366282"/>
              <a:ext cx="1459230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lang="tr-TR" spc="30" dirty="0" smtClean="0">
                  <a:solidFill>
                    <a:srgbClr val="FFFFFF"/>
                  </a:solidFill>
                  <a:latin typeface="Arial"/>
                  <a:cs typeface="Arial"/>
                </a:rPr>
                <a:t>Ekonomik</a:t>
              </a:r>
              <a:endParaRPr dirty="0">
                <a:latin typeface="Arial"/>
                <a:cs typeface="Arial"/>
              </a:endParaRPr>
            </a:p>
          </p:txBody>
        </p:sp>
        <p:sp>
          <p:nvSpPr>
            <p:cNvPr id="14" name="object 12"/>
            <p:cNvSpPr txBox="1"/>
            <p:nvPr/>
          </p:nvSpPr>
          <p:spPr>
            <a:xfrm>
              <a:off x="3145063" y="2033378"/>
              <a:ext cx="3070860" cy="92615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2540" algn="ctr">
                <a:lnSpc>
                  <a:spcPts val="2100"/>
                </a:lnSpc>
              </a:pPr>
              <a:r>
                <a:rPr lang="tr-TR" b="1" dirty="0" smtClean="0">
                  <a:solidFill>
                    <a:srgbClr val="21218A"/>
                  </a:solidFill>
                  <a:latin typeface="Arial"/>
                  <a:cs typeface="Arial"/>
                </a:rPr>
                <a:t>Yapı mevzuatı</a:t>
              </a:r>
              <a:endParaRPr sz="1800" dirty="0">
                <a:latin typeface="Arial"/>
                <a:cs typeface="Arial"/>
              </a:endParaRPr>
            </a:p>
            <a:p>
              <a:pPr marL="12700" marR="5080" algn="ctr">
                <a:lnSpc>
                  <a:spcPct val="93000"/>
                </a:lnSpc>
                <a:spcBef>
                  <a:spcPts val="65"/>
                </a:spcBef>
              </a:pPr>
              <a:r>
                <a:rPr lang="tr-TR" sz="1500" spc="-5" dirty="0" smtClean="0">
                  <a:solidFill>
                    <a:srgbClr val="21218A"/>
                  </a:solidFill>
                  <a:latin typeface="Arial"/>
                  <a:cs typeface="Arial"/>
                </a:rPr>
                <a:t>Koşullar, kriterler, kurallar herkes tarafından aynı şekilde ve doğru anlaşılıp uygulanabilmeli</a:t>
              </a:r>
              <a:endParaRPr sz="1500" dirty="0">
                <a:latin typeface="Arial"/>
                <a:cs typeface="Arial"/>
              </a:endParaRPr>
            </a:p>
          </p:txBody>
        </p:sp>
        <p:sp>
          <p:nvSpPr>
            <p:cNvPr id="15" name="object 13"/>
            <p:cNvSpPr/>
            <p:nvPr/>
          </p:nvSpPr>
          <p:spPr>
            <a:xfrm rot="20640953">
              <a:off x="2553793" y="2506779"/>
              <a:ext cx="576580" cy="478790"/>
            </a:xfrm>
            <a:custGeom>
              <a:avLst/>
              <a:gdLst/>
              <a:ahLst/>
              <a:cxnLst/>
              <a:rect l="l" t="t" r="r" b="b"/>
              <a:pathLst>
                <a:path w="576579" h="478789">
                  <a:moveTo>
                    <a:pt x="263882" y="316032"/>
                  </a:moveTo>
                  <a:lnTo>
                    <a:pt x="97917" y="373352"/>
                  </a:lnTo>
                  <a:lnTo>
                    <a:pt x="68163" y="400299"/>
                  </a:lnTo>
                  <a:lnTo>
                    <a:pt x="63405" y="423899"/>
                  </a:lnTo>
                  <a:lnTo>
                    <a:pt x="64761" y="437454"/>
                  </a:lnTo>
                  <a:lnTo>
                    <a:pt x="85725" y="469640"/>
                  </a:lnTo>
                  <a:lnTo>
                    <a:pt x="120717" y="478324"/>
                  </a:lnTo>
                  <a:lnTo>
                    <a:pt x="133223" y="475587"/>
                  </a:lnTo>
                  <a:lnTo>
                    <a:pt x="482647" y="354937"/>
                  </a:lnTo>
                  <a:lnTo>
                    <a:pt x="460248" y="354937"/>
                  </a:lnTo>
                  <a:lnTo>
                    <a:pt x="263882" y="316032"/>
                  </a:lnTo>
                  <a:close/>
                </a:path>
                <a:path w="576579" h="478789">
                  <a:moveTo>
                    <a:pt x="365447" y="280955"/>
                  </a:moveTo>
                  <a:lnTo>
                    <a:pt x="263882" y="316032"/>
                  </a:lnTo>
                  <a:lnTo>
                    <a:pt x="460248" y="354937"/>
                  </a:lnTo>
                  <a:lnTo>
                    <a:pt x="462729" y="342364"/>
                  </a:lnTo>
                  <a:lnTo>
                    <a:pt x="434975" y="342364"/>
                  </a:lnTo>
                  <a:lnTo>
                    <a:pt x="365447" y="280955"/>
                  </a:lnTo>
                  <a:close/>
                </a:path>
                <a:path w="576579" h="478789">
                  <a:moveTo>
                    <a:pt x="197102" y="0"/>
                  </a:moveTo>
                  <a:lnTo>
                    <a:pt x="152279" y="16087"/>
                  </a:lnTo>
                  <a:lnTo>
                    <a:pt x="135101" y="50088"/>
                  </a:lnTo>
                  <a:lnTo>
                    <a:pt x="135774" y="61996"/>
                  </a:lnTo>
                  <a:lnTo>
                    <a:pt x="284970" y="209876"/>
                  </a:lnTo>
                  <a:lnTo>
                    <a:pt x="481202" y="248765"/>
                  </a:lnTo>
                  <a:lnTo>
                    <a:pt x="460248" y="354937"/>
                  </a:lnTo>
                  <a:lnTo>
                    <a:pt x="482647" y="354937"/>
                  </a:lnTo>
                  <a:lnTo>
                    <a:pt x="576072" y="322679"/>
                  </a:lnTo>
                  <a:lnTo>
                    <a:pt x="224917" y="12418"/>
                  </a:lnTo>
                  <a:lnTo>
                    <a:pt x="217605" y="7005"/>
                  </a:lnTo>
                  <a:lnTo>
                    <a:pt x="207715" y="2337"/>
                  </a:lnTo>
                  <a:lnTo>
                    <a:pt x="197102" y="0"/>
                  </a:lnTo>
                  <a:close/>
                </a:path>
                <a:path w="576579" h="478789">
                  <a:moveTo>
                    <a:pt x="453136" y="250670"/>
                  </a:moveTo>
                  <a:lnTo>
                    <a:pt x="365447" y="280955"/>
                  </a:lnTo>
                  <a:lnTo>
                    <a:pt x="434975" y="342364"/>
                  </a:lnTo>
                  <a:lnTo>
                    <a:pt x="453136" y="250670"/>
                  </a:lnTo>
                  <a:close/>
                </a:path>
                <a:path w="576579" h="478789">
                  <a:moveTo>
                    <a:pt x="480827" y="250670"/>
                  </a:moveTo>
                  <a:lnTo>
                    <a:pt x="453136" y="250670"/>
                  </a:lnTo>
                  <a:lnTo>
                    <a:pt x="434975" y="342364"/>
                  </a:lnTo>
                  <a:lnTo>
                    <a:pt x="462729" y="342364"/>
                  </a:lnTo>
                  <a:lnTo>
                    <a:pt x="480827" y="250670"/>
                  </a:lnTo>
                  <a:close/>
                </a:path>
                <a:path w="576579" h="478789">
                  <a:moveTo>
                    <a:pt x="21081" y="157579"/>
                  </a:moveTo>
                  <a:lnTo>
                    <a:pt x="0" y="263751"/>
                  </a:lnTo>
                  <a:lnTo>
                    <a:pt x="263882" y="316032"/>
                  </a:lnTo>
                  <a:lnTo>
                    <a:pt x="365447" y="280955"/>
                  </a:lnTo>
                  <a:lnTo>
                    <a:pt x="284970" y="209876"/>
                  </a:lnTo>
                  <a:lnTo>
                    <a:pt x="21081" y="157579"/>
                  </a:lnTo>
                  <a:close/>
                </a:path>
                <a:path w="576579" h="478789">
                  <a:moveTo>
                    <a:pt x="284970" y="209876"/>
                  </a:moveTo>
                  <a:lnTo>
                    <a:pt x="365447" y="280955"/>
                  </a:lnTo>
                  <a:lnTo>
                    <a:pt x="453136" y="250670"/>
                  </a:lnTo>
                  <a:lnTo>
                    <a:pt x="480827" y="250670"/>
                  </a:lnTo>
                  <a:lnTo>
                    <a:pt x="481202" y="248765"/>
                  </a:lnTo>
                  <a:lnTo>
                    <a:pt x="284970" y="209876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4"/>
            <p:cNvSpPr/>
            <p:nvPr/>
          </p:nvSpPr>
          <p:spPr>
            <a:xfrm>
              <a:off x="4298696" y="3334551"/>
              <a:ext cx="487045" cy="646430"/>
            </a:xfrm>
            <a:custGeom>
              <a:avLst/>
              <a:gdLst/>
              <a:ahLst/>
              <a:cxnLst/>
              <a:rect l="l" t="t" r="r" b="b"/>
              <a:pathLst>
                <a:path w="487045" h="646429">
                  <a:moveTo>
                    <a:pt x="243356" y="214738"/>
                  </a:moveTo>
                  <a:lnTo>
                    <a:pt x="189254" y="307482"/>
                  </a:lnTo>
                  <a:lnTo>
                    <a:pt x="189254" y="645921"/>
                  </a:lnTo>
                  <a:lnTo>
                    <a:pt x="297458" y="645921"/>
                  </a:lnTo>
                  <a:lnTo>
                    <a:pt x="297457" y="307482"/>
                  </a:lnTo>
                  <a:lnTo>
                    <a:pt x="243356" y="214738"/>
                  </a:lnTo>
                  <a:close/>
                </a:path>
                <a:path w="487045" h="646429">
                  <a:moveTo>
                    <a:pt x="305954" y="107314"/>
                  </a:moveTo>
                  <a:lnTo>
                    <a:pt x="297458" y="107314"/>
                  </a:lnTo>
                  <a:lnTo>
                    <a:pt x="297458" y="307485"/>
                  </a:lnTo>
                  <a:lnTo>
                    <a:pt x="385977" y="459231"/>
                  </a:lnTo>
                  <a:lnTo>
                    <a:pt x="424626" y="485457"/>
                  </a:lnTo>
                  <a:lnTo>
                    <a:pt x="436485" y="485941"/>
                  </a:lnTo>
                  <a:lnTo>
                    <a:pt x="448354" y="483758"/>
                  </a:lnTo>
                  <a:lnTo>
                    <a:pt x="483153" y="451560"/>
                  </a:lnTo>
                  <a:lnTo>
                    <a:pt x="486729" y="428308"/>
                  </a:lnTo>
                  <a:lnTo>
                    <a:pt x="484574" y="416469"/>
                  </a:lnTo>
                  <a:lnTo>
                    <a:pt x="479638" y="405072"/>
                  </a:lnTo>
                  <a:lnTo>
                    <a:pt x="305954" y="107314"/>
                  </a:lnTo>
                  <a:close/>
                </a:path>
                <a:path w="487045" h="646429">
                  <a:moveTo>
                    <a:pt x="243356" y="0"/>
                  </a:moveTo>
                  <a:lnTo>
                    <a:pt x="7263" y="404749"/>
                  </a:lnTo>
                  <a:lnTo>
                    <a:pt x="2234" y="416155"/>
                  </a:lnTo>
                  <a:lnTo>
                    <a:pt x="0" y="428016"/>
                  </a:lnTo>
                  <a:lnTo>
                    <a:pt x="440" y="439887"/>
                  </a:lnTo>
                  <a:lnTo>
                    <a:pt x="26568" y="478589"/>
                  </a:lnTo>
                  <a:lnTo>
                    <a:pt x="49907" y="485894"/>
                  </a:lnTo>
                  <a:lnTo>
                    <a:pt x="61774" y="485486"/>
                  </a:lnTo>
                  <a:lnTo>
                    <a:pt x="100533" y="459574"/>
                  </a:lnTo>
                  <a:lnTo>
                    <a:pt x="189253" y="307485"/>
                  </a:lnTo>
                  <a:lnTo>
                    <a:pt x="189254" y="107314"/>
                  </a:lnTo>
                  <a:lnTo>
                    <a:pt x="305954" y="107314"/>
                  </a:lnTo>
                  <a:lnTo>
                    <a:pt x="243356" y="0"/>
                  </a:lnTo>
                  <a:close/>
                </a:path>
                <a:path w="487045" h="646429">
                  <a:moveTo>
                    <a:pt x="297458" y="134619"/>
                  </a:moveTo>
                  <a:lnTo>
                    <a:pt x="290092" y="134619"/>
                  </a:lnTo>
                  <a:lnTo>
                    <a:pt x="243356" y="214738"/>
                  </a:lnTo>
                  <a:lnTo>
                    <a:pt x="297458" y="307485"/>
                  </a:lnTo>
                  <a:lnTo>
                    <a:pt x="297458" y="134619"/>
                  </a:lnTo>
                  <a:close/>
                </a:path>
                <a:path w="487045" h="646429">
                  <a:moveTo>
                    <a:pt x="297458" y="107314"/>
                  </a:moveTo>
                  <a:lnTo>
                    <a:pt x="189254" y="107314"/>
                  </a:lnTo>
                  <a:lnTo>
                    <a:pt x="189254" y="307482"/>
                  </a:lnTo>
                  <a:lnTo>
                    <a:pt x="243356" y="214738"/>
                  </a:lnTo>
                  <a:lnTo>
                    <a:pt x="196620" y="134619"/>
                  </a:lnTo>
                  <a:lnTo>
                    <a:pt x="297458" y="134619"/>
                  </a:lnTo>
                  <a:lnTo>
                    <a:pt x="297458" y="107314"/>
                  </a:lnTo>
                  <a:close/>
                </a:path>
                <a:path w="487045" h="646429">
                  <a:moveTo>
                    <a:pt x="290092" y="134619"/>
                  </a:moveTo>
                  <a:lnTo>
                    <a:pt x="196620" y="134619"/>
                  </a:lnTo>
                  <a:lnTo>
                    <a:pt x="243356" y="214738"/>
                  </a:lnTo>
                  <a:lnTo>
                    <a:pt x="290092" y="134619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5"/>
            <p:cNvSpPr/>
            <p:nvPr/>
          </p:nvSpPr>
          <p:spPr>
            <a:xfrm rot="1852884">
              <a:off x="6166608" y="2478909"/>
              <a:ext cx="524510" cy="441325"/>
            </a:xfrm>
            <a:custGeom>
              <a:avLst/>
              <a:gdLst/>
              <a:ahLst/>
              <a:cxnLst/>
              <a:rect l="l" t="t" r="r" b="b"/>
              <a:pathLst>
                <a:path w="524509" h="441325">
                  <a:moveTo>
                    <a:pt x="294998" y="0"/>
                  </a:moveTo>
                  <a:lnTo>
                    <a:pt x="251618" y="15600"/>
                  </a:lnTo>
                  <a:lnTo>
                    <a:pt x="0" y="425887"/>
                  </a:lnTo>
                  <a:lnTo>
                    <a:pt x="468375" y="441000"/>
                  </a:lnTo>
                  <a:lnTo>
                    <a:pt x="482510" y="439619"/>
                  </a:lnTo>
                  <a:lnTo>
                    <a:pt x="495372" y="434800"/>
                  </a:lnTo>
                  <a:lnTo>
                    <a:pt x="506458" y="427013"/>
                  </a:lnTo>
                  <a:lnTo>
                    <a:pt x="510361" y="422458"/>
                  </a:lnTo>
                  <a:lnTo>
                    <a:pt x="120269" y="422458"/>
                  </a:lnTo>
                  <a:lnTo>
                    <a:pt x="68707" y="327208"/>
                  </a:lnTo>
                  <a:lnTo>
                    <a:pt x="244859" y="231958"/>
                  </a:lnTo>
                  <a:lnTo>
                    <a:pt x="336169" y="81971"/>
                  </a:lnTo>
                  <a:lnTo>
                    <a:pt x="341373" y="70654"/>
                  </a:lnTo>
                  <a:lnTo>
                    <a:pt x="343805" y="58837"/>
                  </a:lnTo>
                  <a:lnTo>
                    <a:pt x="343572" y="46962"/>
                  </a:lnTo>
                  <a:lnTo>
                    <a:pt x="318163" y="7770"/>
                  </a:lnTo>
                  <a:lnTo>
                    <a:pt x="306822" y="2495"/>
                  </a:lnTo>
                  <a:lnTo>
                    <a:pt x="294998" y="0"/>
                  </a:lnTo>
                  <a:close/>
                </a:path>
                <a:path w="524509" h="441325">
                  <a:moveTo>
                    <a:pt x="244859" y="231958"/>
                  </a:moveTo>
                  <a:lnTo>
                    <a:pt x="68707" y="327208"/>
                  </a:lnTo>
                  <a:lnTo>
                    <a:pt x="120269" y="422458"/>
                  </a:lnTo>
                  <a:lnTo>
                    <a:pt x="156192" y="403027"/>
                  </a:lnTo>
                  <a:lnTo>
                    <a:pt x="140716" y="403027"/>
                  </a:lnTo>
                  <a:lnTo>
                    <a:pt x="96266" y="320731"/>
                  </a:lnTo>
                  <a:lnTo>
                    <a:pt x="190816" y="320731"/>
                  </a:lnTo>
                  <a:lnTo>
                    <a:pt x="244859" y="231958"/>
                  </a:lnTo>
                  <a:close/>
                </a:path>
                <a:path w="524509" h="441325">
                  <a:moveTo>
                    <a:pt x="296332" y="327226"/>
                  </a:moveTo>
                  <a:lnTo>
                    <a:pt x="120269" y="422458"/>
                  </a:lnTo>
                  <a:lnTo>
                    <a:pt x="510361" y="422458"/>
                  </a:lnTo>
                  <a:lnTo>
                    <a:pt x="515266" y="416733"/>
                  </a:lnTo>
                  <a:lnTo>
                    <a:pt x="521294" y="404431"/>
                  </a:lnTo>
                  <a:lnTo>
                    <a:pt x="524039" y="390581"/>
                  </a:lnTo>
                  <a:lnTo>
                    <a:pt x="522752" y="375916"/>
                  </a:lnTo>
                  <a:lnTo>
                    <a:pt x="500677" y="342425"/>
                  </a:lnTo>
                  <a:lnTo>
                    <a:pt x="296332" y="327226"/>
                  </a:lnTo>
                  <a:close/>
                </a:path>
                <a:path w="524509" h="441325">
                  <a:moveTo>
                    <a:pt x="96266" y="320731"/>
                  </a:moveTo>
                  <a:lnTo>
                    <a:pt x="140716" y="403027"/>
                  </a:lnTo>
                  <a:lnTo>
                    <a:pt x="188983" y="323741"/>
                  </a:lnTo>
                  <a:lnTo>
                    <a:pt x="96266" y="320731"/>
                  </a:lnTo>
                  <a:close/>
                </a:path>
                <a:path w="524509" h="441325">
                  <a:moveTo>
                    <a:pt x="188983" y="323741"/>
                  </a:moveTo>
                  <a:lnTo>
                    <a:pt x="140716" y="403027"/>
                  </a:lnTo>
                  <a:lnTo>
                    <a:pt x="156192" y="403027"/>
                  </a:lnTo>
                  <a:lnTo>
                    <a:pt x="296332" y="327226"/>
                  </a:lnTo>
                  <a:lnTo>
                    <a:pt x="188983" y="323741"/>
                  </a:lnTo>
                  <a:close/>
                </a:path>
                <a:path w="524509" h="441325">
                  <a:moveTo>
                    <a:pt x="466344" y="112197"/>
                  </a:moveTo>
                  <a:lnTo>
                    <a:pt x="244859" y="231958"/>
                  </a:lnTo>
                  <a:lnTo>
                    <a:pt x="188983" y="323741"/>
                  </a:lnTo>
                  <a:lnTo>
                    <a:pt x="296332" y="327226"/>
                  </a:lnTo>
                  <a:lnTo>
                    <a:pt x="517779" y="207447"/>
                  </a:lnTo>
                  <a:lnTo>
                    <a:pt x="466344" y="112197"/>
                  </a:lnTo>
                  <a:close/>
                </a:path>
                <a:path w="524509" h="441325">
                  <a:moveTo>
                    <a:pt x="190816" y="320731"/>
                  </a:moveTo>
                  <a:lnTo>
                    <a:pt x="96266" y="320731"/>
                  </a:lnTo>
                  <a:lnTo>
                    <a:pt x="188983" y="323741"/>
                  </a:lnTo>
                  <a:lnTo>
                    <a:pt x="190816" y="320731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0" y="1700808"/>
            <a:ext cx="68407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Yönetmelik temel yaklaşımlar</a:t>
            </a:r>
          </a:p>
          <a:p>
            <a:endParaRPr lang="tr-TR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Reçete yaklaşımı (Prescriptive)</a:t>
            </a:r>
          </a:p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Uygulaması kolay, gelişmelere-inovasyona kapalı</a:t>
            </a:r>
          </a:p>
          <a:p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Hesaba dayalı tasarım</a:t>
            </a:r>
          </a:p>
          <a:p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Deneye dayalı doğrulama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0" y="3789040"/>
            <a:ext cx="41764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Performans esaslı – yeni yaklaşım</a:t>
            </a:r>
          </a:p>
          <a:p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Tasarımcılar, denetçiler, malzeme üreticileri için uygulanması zor </a:t>
            </a:r>
          </a:p>
          <a:p>
            <a:endParaRPr lang="tr-TR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Hedef odaklı (Objective) = yeni+eski</a:t>
            </a:r>
          </a:p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Geçiş dönemi için rasyonel çözümler</a:t>
            </a:r>
          </a:p>
        </p:txBody>
      </p:sp>
    </p:spTree>
    <p:extLst>
      <p:ext uri="{BB962C8B-B14F-4D97-AF65-F5344CB8AC3E}">
        <p14:creationId xmlns:p14="http://schemas.microsoft.com/office/powerpoint/2010/main" val="234418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0" y="1378395"/>
            <a:ext cx="360039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Taslak Yönetmelik + Kılavuz</a:t>
            </a:r>
            <a:endParaRPr lang="tr-TR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Tasarım</a:t>
            </a:r>
          </a:p>
          <a:p>
            <a:endParaRPr lang="tr-TR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Malzeme</a:t>
            </a:r>
          </a:p>
          <a:p>
            <a:endParaRPr lang="tr-TR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İşçilik</a:t>
            </a:r>
          </a:p>
          <a:p>
            <a:endParaRPr lang="tr-TR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Denetim</a:t>
            </a:r>
          </a:p>
        </p:txBody>
      </p:sp>
      <p:sp>
        <p:nvSpPr>
          <p:cNvPr id="4" name="Dikdörtgen 10"/>
          <p:cNvSpPr/>
          <p:nvPr/>
        </p:nvSpPr>
        <p:spPr>
          <a:xfrm>
            <a:off x="1259632" y="2351289"/>
            <a:ext cx="4752528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tr-TR" altLang="en-US" b="1" dirty="0" smtClean="0">
                <a:solidFill>
                  <a:srgbClr val="FF0000"/>
                </a:solidFill>
              </a:rPr>
              <a:t>Kullanım amacı, gürültü kaynakları, akustik uzman/sertifika programları</a:t>
            </a:r>
            <a:endParaRPr lang="tr-TR" altLang="en-US" dirty="0"/>
          </a:p>
        </p:txBody>
      </p:sp>
      <p:sp>
        <p:nvSpPr>
          <p:cNvPr id="5" name="Dikdörtgen 10"/>
          <p:cNvSpPr/>
          <p:nvPr/>
        </p:nvSpPr>
        <p:spPr>
          <a:xfrm>
            <a:off x="1273349" y="3429000"/>
            <a:ext cx="3713163" cy="646331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tr-TR" altLang="en-US" b="1" dirty="0" smtClean="0">
                <a:solidFill>
                  <a:srgbClr val="FF0000"/>
                </a:solidFill>
              </a:rPr>
              <a:t>Sistem performansı, denenmiş detay, deney, akustik beyan</a:t>
            </a:r>
            <a:endParaRPr lang="tr-TR" altLang="en-US" dirty="0"/>
          </a:p>
        </p:txBody>
      </p:sp>
      <p:sp>
        <p:nvSpPr>
          <p:cNvPr id="6" name="Dikdörtgen 10"/>
          <p:cNvSpPr/>
          <p:nvPr/>
        </p:nvSpPr>
        <p:spPr>
          <a:xfrm>
            <a:off x="1419275" y="4581128"/>
            <a:ext cx="3713163" cy="369332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tr-TR" altLang="en-US" b="1" dirty="0" smtClean="0">
                <a:solidFill>
                  <a:srgbClr val="FF0000"/>
                </a:solidFill>
              </a:rPr>
              <a:t>Belgeli usta, kontrol</a:t>
            </a:r>
            <a:endParaRPr lang="tr-TR" altLang="en-US" dirty="0"/>
          </a:p>
        </p:txBody>
      </p:sp>
      <p:sp>
        <p:nvSpPr>
          <p:cNvPr id="7" name="Dikdörtgen 10"/>
          <p:cNvSpPr/>
          <p:nvPr/>
        </p:nvSpPr>
        <p:spPr>
          <a:xfrm>
            <a:off x="1419274" y="5625712"/>
            <a:ext cx="4952926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tr-TR" altLang="en-US" b="1" dirty="0" smtClean="0">
                <a:solidFill>
                  <a:srgbClr val="FF0000"/>
                </a:solidFill>
              </a:rPr>
              <a:t>Kontrol föyleri, yalıtım vizesi, yerinde test</a:t>
            </a:r>
            <a:endParaRPr lang="tr-TR" altLang="en-US" dirty="0"/>
          </a:p>
        </p:txBody>
      </p:sp>
    </p:spTree>
    <p:extLst>
      <p:ext uri="{BB962C8B-B14F-4D97-AF65-F5344CB8AC3E}">
        <p14:creationId xmlns:p14="http://schemas.microsoft.com/office/powerpoint/2010/main" val="143253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0" y="1196752"/>
            <a:ext cx="507361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Stratejik Gürültü </a:t>
            </a:r>
            <a:r>
              <a:rPr lang="tr-T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Haritaları </a:t>
            </a:r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Çevre 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Yönetimi Genel Müdürlüğü</a:t>
            </a:r>
          </a:p>
          <a:p>
            <a:endParaRPr lang="tr-T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Belediye 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Başkanlıkları ile Ulaştırma, Denizcilik ve Haberleşme Bakanlığı gürültü haritalarını 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hazırlamalı</a:t>
            </a:r>
          </a:p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23 </a:t>
            </a:r>
            <a:r>
              <a:rPr lang="tr-TR" b="1" dirty="0">
                <a:latin typeface="Arial" panose="020B0604020202020204" pitchFamily="34" charset="0"/>
                <a:cs typeface="Arial" panose="020B0604020202020204" pitchFamily="34" charset="0"/>
              </a:rPr>
              <a:t>ilin gürültü haritası </a:t>
            </a:r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hazırlandı</a:t>
            </a:r>
          </a:p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2013 ten sonra: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Nüfusu 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250.000’in ve nüfus yoğunluğu kilometrekare başına 1000’in üstünde 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olanlar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b="1" dirty="0">
                <a:latin typeface="Arial" panose="020B0604020202020204" pitchFamily="34" charset="0"/>
                <a:cs typeface="Arial" panose="020B0604020202020204" pitchFamily="34" charset="0"/>
              </a:rPr>
              <a:t>Adana, Adıyaman, Balıkesir, Elazığ, Erzurum, Eskişehir, Gaziantep, Kahramanmaraş, Kayseri, Manisa, Mersin, Sakarya, Samsun, Sivas, Trabzon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Antalya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, Konya ve Malatya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Karayolları Genel Müdürlüğü: belli kesimlerin gürültü haritaları </a:t>
            </a:r>
            <a:endParaRPr lang="tr-TR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177" y="1552414"/>
            <a:ext cx="3279309" cy="2776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/>
          <p:cNvSpPr txBox="1">
            <a:spLocks/>
          </p:cNvSpPr>
          <p:nvPr/>
        </p:nvSpPr>
        <p:spPr>
          <a:xfrm>
            <a:off x="341924" y="1268760"/>
            <a:ext cx="848115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1800" b="1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Yapı malzemelerinin piyasaya arzı için taşıması gereken işaretler ve uygunluk değerlendirme işlemleri</a:t>
            </a:r>
          </a:p>
        </p:txBody>
      </p:sp>
      <p:sp>
        <p:nvSpPr>
          <p:cNvPr id="5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4884F9C1-9979-4CD5-B6D1-8B88213D6AEC}" type="slidenum">
              <a:rPr lang="tr-TR" smtClean="0"/>
              <a:pPr>
                <a:defRPr/>
              </a:pPr>
              <a:t>15</a:t>
            </a:fld>
            <a:endParaRPr lang="tr-TR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15" y="2492896"/>
            <a:ext cx="3840163" cy="938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C:\Users\emre.ucar\Desktop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9152" y="2601962"/>
            <a:ext cx="1224136" cy="720080"/>
          </a:xfrm>
          <a:prstGeom prst="rect">
            <a:avLst/>
          </a:prstGeom>
          <a:noFill/>
        </p:spPr>
      </p:pic>
      <p:sp>
        <p:nvSpPr>
          <p:cNvPr id="8" name="7 Yuvarlatılmış Dikdörtgen"/>
          <p:cNvSpPr/>
          <p:nvPr/>
        </p:nvSpPr>
        <p:spPr>
          <a:xfrm>
            <a:off x="5577861" y="2507564"/>
            <a:ext cx="3218625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Onaylanmış Kuruluşlar</a:t>
            </a:r>
            <a:endParaRPr lang="tr-TR" dirty="0"/>
          </a:p>
        </p:txBody>
      </p:sp>
      <p:sp>
        <p:nvSpPr>
          <p:cNvPr id="9" name="16 Dikdörtgen"/>
          <p:cNvSpPr/>
          <p:nvPr/>
        </p:nvSpPr>
        <p:spPr>
          <a:xfrm>
            <a:off x="394115" y="3717032"/>
            <a:ext cx="384016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Yapı Malzemelerinin Tabi Olacağı Kriterler Hakkında Yönetmelik</a:t>
            </a:r>
            <a:endParaRPr lang="tr-TR" dirty="0"/>
          </a:p>
        </p:txBody>
      </p:sp>
      <p:pic>
        <p:nvPicPr>
          <p:cNvPr id="10" name="Picture 3" descr="C:\Users\emre.ucar\Desktop\imagesCAQSHRU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10956" y="3812282"/>
            <a:ext cx="1200150" cy="819150"/>
          </a:xfrm>
          <a:prstGeom prst="rect">
            <a:avLst/>
          </a:prstGeom>
          <a:noFill/>
        </p:spPr>
      </p:pic>
      <p:sp>
        <p:nvSpPr>
          <p:cNvPr id="11" name="17 Yuvarlatılmış Dikdörtgen"/>
          <p:cNvSpPr/>
          <p:nvPr/>
        </p:nvSpPr>
        <p:spPr>
          <a:xfrm>
            <a:off x="5604449" y="3670176"/>
            <a:ext cx="3218625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Uygunluk Değerlendirme Kuruluşları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>
            <a:off x="611560" y="1245146"/>
            <a:ext cx="8280920" cy="2626187"/>
            <a:chOff x="611560" y="1245146"/>
            <a:chExt cx="8280920" cy="2626187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9872" y="1245146"/>
              <a:ext cx="5472608" cy="2626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Dikdörtgen 4"/>
            <p:cNvSpPr/>
            <p:nvPr/>
          </p:nvSpPr>
          <p:spPr>
            <a:xfrm>
              <a:off x="611560" y="1390710"/>
              <a:ext cx="259228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Uygulama</a:t>
              </a:r>
            </a:p>
            <a:p>
              <a:endParaRPr lang="tr-T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tr-TR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Reçete detay</a:t>
              </a:r>
              <a:endParaRPr lang="tr-TR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" name="Grup 1"/>
          <p:cNvGrpSpPr/>
          <p:nvPr/>
        </p:nvGrpSpPr>
        <p:grpSpPr>
          <a:xfrm>
            <a:off x="611560" y="3635732"/>
            <a:ext cx="8313687" cy="2458407"/>
            <a:chOff x="611560" y="3635732"/>
            <a:chExt cx="8313687" cy="2458407"/>
          </a:xfrm>
        </p:grpSpPr>
        <p:pic>
          <p:nvPicPr>
            <p:cNvPr id="3" name="Picture 1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560" y="4005064"/>
              <a:ext cx="4968592" cy="2089075"/>
            </a:xfrm>
            <a:prstGeom prst="rect">
              <a:avLst/>
            </a:prstGeom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7910" y="4139169"/>
              <a:ext cx="2827337" cy="1820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Dikdörtgen 5"/>
            <p:cNvSpPr/>
            <p:nvPr/>
          </p:nvSpPr>
          <p:spPr>
            <a:xfrm>
              <a:off x="611560" y="3635732"/>
              <a:ext cx="259228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Yenilikçi detay</a:t>
              </a:r>
              <a:endParaRPr lang="tr-T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54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484784"/>
            <a:ext cx="5226985" cy="3975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Başlık 1"/>
          <p:cNvSpPr txBox="1">
            <a:spLocks/>
          </p:cNvSpPr>
          <p:nvPr/>
        </p:nvSpPr>
        <p:spPr>
          <a:xfrm>
            <a:off x="341924" y="1268760"/>
            <a:ext cx="3149956" cy="151216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1800" b="1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Tasarımcılar için</a:t>
            </a:r>
          </a:p>
          <a:p>
            <a:pPr algn="l"/>
            <a:endParaRPr lang="tr-TR" sz="1800" b="1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l"/>
            <a:r>
              <a:rPr lang="tr-TR" sz="1800" b="1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Sertifika programı</a:t>
            </a:r>
            <a:endParaRPr lang="tr-TR" sz="1800" b="1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76672"/>
            <a:ext cx="3600440" cy="5797907"/>
          </a:xfrm>
          <a:prstGeom prst="rect">
            <a:avLst/>
          </a:prstGeom>
        </p:spPr>
      </p:pic>
      <p:pic>
        <p:nvPicPr>
          <p:cNvPr id="4" name="Picture 2" descr="http://akemmuhendislik.com.tr/wp-content/uploads/2012/01/EKB-ORNEK-AKE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3920817" cy="5465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463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427984" y="1420326"/>
            <a:ext cx="4104456" cy="4464495"/>
            <a:chOff x="323528" y="1484784"/>
            <a:chExt cx="4104456" cy="4464495"/>
          </a:xfrm>
        </p:grpSpPr>
        <p:sp>
          <p:nvSpPr>
            <p:cNvPr id="2" name="Dikdörtgen 1"/>
            <p:cNvSpPr/>
            <p:nvPr/>
          </p:nvSpPr>
          <p:spPr>
            <a:xfrm>
              <a:off x="323528" y="1484784"/>
              <a:ext cx="388457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 err="1" smtClean="0">
                  <a:solidFill>
                    <a:srgbClr val="FF0000"/>
                  </a:solidFill>
                </a:rPr>
                <a:t>Sürdürülebilirlik</a:t>
              </a:r>
              <a:r>
                <a:rPr lang="en-US" sz="2000" b="1" dirty="0" smtClean="0">
                  <a:solidFill>
                    <a:srgbClr val="FF0000"/>
                  </a:solidFill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</a:rPr>
                <a:t>Performanslı</a:t>
              </a:r>
              <a:r>
                <a:rPr lang="en-US" sz="2000" b="1" dirty="0">
                  <a:solidFill>
                    <a:srgbClr val="FF0000"/>
                  </a:solidFill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</a:rPr>
                <a:t>Kentsel</a:t>
              </a:r>
              <a:r>
                <a:rPr lang="en-US" sz="2000" b="1" dirty="0">
                  <a:solidFill>
                    <a:srgbClr val="FF0000"/>
                  </a:solidFill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</a:rPr>
                <a:t>Dönüşüm</a:t>
              </a:r>
              <a:r>
                <a:rPr lang="en-US" sz="2000" b="1" dirty="0">
                  <a:solidFill>
                    <a:srgbClr val="FF0000"/>
                  </a:solidFill>
                </a:rPr>
                <a:t> (</a:t>
              </a:r>
              <a:r>
                <a:rPr lang="en-US" sz="2000" b="1" dirty="0" err="1">
                  <a:solidFill>
                    <a:srgbClr val="FF0000"/>
                  </a:solidFill>
                </a:rPr>
                <a:t>Süper</a:t>
              </a:r>
              <a:r>
                <a:rPr lang="en-US" sz="2000" b="1" dirty="0">
                  <a:solidFill>
                    <a:srgbClr val="FF0000"/>
                  </a:solidFill>
                </a:rPr>
                <a:t> Kent </a:t>
              </a:r>
              <a:r>
                <a:rPr lang="en-US" sz="2000" b="1" dirty="0" err="1">
                  <a:solidFill>
                    <a:srgbClr val="FF0000"/>
                  </a:solidFill>
                </a:rPr>
                <a:t>Sistemi</a:t>
              </a:r>
              <a:r>
                <a:rPr lang="en-US" sz="2000" b="1" dirty="0">
                  <a:solidFill>
                    <a:srgbClr val="FF0000"/>
                  </a:solidFill>
                </a:rPr>
                <a:t>) </a:t>
              </a:r>
              <a:r>
                <a:rPr lang="en-US" sz="2000" b="1" dirty="0" err="1" smtClean="0">
                  <a:solidFill>
                    <a:srgbClr val="FF0000"/>
                  </a:solidFill>
                </a:rPr>
                <a:t>Projesi</a:t>
              </a:r>
              <a:endParaRPr lang="tr-T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" name="Resim 4" descr="http://www.csb.gov.tr/db/altyapi/editordosya/esk11.jp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2500446"/>
              <a:ext cx="4104456" cy="34488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" name="Group 6"/>
          <p:cNvGrpSpPr/>
          <p:nvPr/>
        </p:nvGrpSpPr>
        <p:grpSpPr>
          <a:xfrm>
            <a:off x="467544" y="1420326"/>
            <a:ext cx="3528392" cy="4306234"/>
            <a:chOff x="5292080" y="1499030"/>
            <a:chExt cx="3528392" cy="4306234"/>
          </a:xfrm>
        </p:grpSpPr>
        <p:sp>
          <p:nvSpPr>
            <p:cNvPr id="5" name="Rectangle 4"/>
            <p:cNvSpPr/>
            <p:nvPr/>
          </p:nvSpPr>
          <p:spPr>
            <a:xfrm>
              <a:off x="5292080" y="1499030"/>
              <a:ext cx="352839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sz="2400" b="1" dirty="0">
                  <a:solidFill>
                    <a:srgbClr val="FF0000"/>
                  </a:solidFill>
                </a:rPr>
                <a:t>Yeşil Sertifika-TR</a:t>
              </a:r>
              <a:endParaRPr lang="en-US" sz="2400" dirty="0"/>
            </a:p>
          </p:txBody>
        </p:sp>
        <p:pic>
          <p:nvPicPr>
            <p:cNvPr id="6" name="Resim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2080" y="1954701"/>
              <a:ext cx="2722793" cy="38505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318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2"/>
          <p:cNvSpPr>
            <a:spLocks noGrp="1"/>
          </p:cNvSpPr>
          <p:nvPr>
            <p:ph idx="1"/>
          </p:nvPr>
        </p:nvSpPr>
        <p:spPr>
          <a:xfrm>
            <a:off x="467544" y="1916832"/>
            <a:ext cx="4752528" cy="39604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b="1" dirty="0" smtClean="0">
                <a:solidFill>
                  <a:srgbClr val="FF0000"/>
                </a:solidFill>
              </a:rPr>
              <a:t>Sunum planı</a:t>
            </a:r>
          </a:p>
          <a:p>
            <a:r>
              <a:rPr lang="tr-TR" sz="2400" dirty="0" smtClean="0"/>
              <a:t>Yapı mevzuatı genel bakış</a:t>
            </a:r>
          </a:p>
          <a:p>
            <a:r>
              <a:rPr lang="tr-TR" sz="2400" dirty="0" smtClean="0"/>
              <a:t>Yapı malzemeleri ve ses yalıtımı</a:t>
            </a:r>
          </a:p>
          <a:p>
            <a:r>
              <a:rPr lang="tr-TR" sz="2400" dirty="0" smtClean="0"/>
              <a:t>Yönetmelik taslağı süreçler</a:t>
            </a:r>
            <a:endParaRPr lang="tr-TR" dirty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268760"/>
            <a:ext cx="34671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2382192" cy="384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412776"/>
            <a:ext cx="5087038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up 2"/>
          <p:cNvGrpSpPr/>
          <p:nvPr/>
        </p:nvGrpSpPr>
        <p:grpSpPr>
          <a:xfrm>
            <a:off x="3281784" y="3984719"/>
            <a:ext cx="5814799" cy="2075813"/>
            <a:chOff x="3281784" y="3984719"/>
            <a:chExt cx="5814799" cy="207581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1784" y="5108351"/>
              <a:ext cx="5800501" cy="952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4561" y="3984719"/>
              <a:ext cx="5782022" cy="1123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Rectangle 1"/>
          <p:cNvSpPr/>
          <p:nvPr/>
        </p:nvSpPr>
        <p:spPr>
          <a:xfrm>
            <a:off x="3851920" y="2924944"/>
            <a:ext cx="50736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2011-2015 geçici ustalık belgesi uygulaması </a:t>
            </a:r>
          </a:p>
          <a:p>
            <a:r>
              <a:rPr lang="tr-T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350.000 kayıt - 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899592" y="102137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Mesleki Yeterlilikler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2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771800" y="3186311"/>
            <a:ext cx="5544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İlginiz için teşekkürler…</a:t>
            </a:r>
            <a:endParaRPr lang="tr-TR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1"/>
          <p:cNvGrpSpPr/>
          <p:nvPr/>
        </p:nvGrpSpPr>
        <p:grpSpPr>
          <a:xfrm>
            <a:off x="611561" y="3470060"/>
            <a:ext cx="8291997" cy="2629163"/>
            <a:chOff x="611561" y="3470060"/>
            <a:chExt cx="8291997" cy="2629163"/>
          </a:xfrm>
        </p:grpSpPr>
        <p:sp>
          <p:nvSpPr>
            <p:cNvPr id="6" name="Metin kutusu 4"/>
            <p:cNvSpPr txBox="1"/>
            <p:nvPr/>
          </p:nvSpPr>
          <p:spPr>
            <a:xfrm>
              <a:off x="2256666" y="3717032"/>
              <a:ext cx="6646892" cy="2382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spcBef>
                  <a:spcPct val="20000"/>
                </a:spcBef>
                <a:buFont typeface="Arial"/>
                <a:buChar char="•"/>
              </a:pPr>
              <a:r>
                <a:rPr lang="en-US" sz="2400" dirty="0" smtClean="0"/>
                <a:t>MÖ </a:t>
              </a:r>
              <a:r>
                <a:rPr lang="en-US" sz="2400" dirty="0"/>
                <a:t>1</a:t>
              </a:r>
              <a:r>
                <a:rPr lang="tr-TR" sz="2400" dirty="0"/>
                <a:t>80</a:t>
              </a:r>
              <a:r>
                <a:rPr lang="en-US" sz="2400" dirty="0"/>
                <a:t>0 </a:t>
              </a:r>
              <a:r>
                <a:rPr lang="en-US" sz="2400" dirty="0" err="1"/>
                <a:t>yılı</a:t>
              </a:r>
              <a:r>
                <a:rPr lang="en-US" sz="2400" dirty="0"/>
                <a:t> </a:t>
              </a:r>
              <a:r>
                <a:rPr lang="en-US" sz="2400" dirty="0" err="1"/>
                <a:t>civarında</a:t>
              </a:r>
              <a:r>
                <a:rPr lang="en-US" sz="2400" dirty="0"/>
                <a:t> </a:t>
              </a:r>
              <a:r>
                <a:rPr lang="en-US" sz="2400" dirty="0" err="1"/>
                <a:t>Babil</a:t>
              </a:r>
              <a:r>
                <a:rPr lang="en-US" sz="2400" dirty="0"/>
                <a:t> </a:t>
              </a:r>
              <a:r>
                <a:rPr lang="en-US" sz="2400" dirty="0" err="1"/>
                <a:t>kralı</a:t>
              </a:r>
              <a:r>
                <a:rPr lang="en-US" sz="2400" dirty="0"/>
                <a:t> </a:t>
              </a:r>
              <a:r>
                <a:rPr lang="en-US" sz="2400" dirty="0" err="1"/>
                <a:t>Hammurabi'nin</a:t>
              </a:r>
              <a:r>
                <a:rPr lang="en-US" sz="2400" dirty="0"/>
                <a:t> </a:t>
              </a:r>
              <a:r>
                <a:rPr lang="en-US" sz="2400" dirty="0" err="1"/>
                <a:t>Mezopotamya'da</a:t>
              </a:r>
              <a:r>
                <a:rPr lang="en-US" sz="2400" dirty="0"/>
                <a:t> </a:t>
              </a:r>
              <a:r>
                <a:rPr lang="en-US" sz="2400" dirty="0" err="1"/>
                <a:t>ortaya</a:t>
              </a:r>
              <a:r>
                <a:rPr lang="en-US" sz="2400" dirty="0"/>
                <a:t> </a:t>
              </a:r>
              <a:r>
                <a:rPr lang="tr-TR" sz="2400" dirty="0"/>
                <a:t>koyduğu </a:t>
              </a:r>
              <a:r>
                <a:rPr lang="en-US" sz="2400" dirty="0"/>
                <a:t>Hammurabi </a:t>
              </a:r>
              <a:r>
                <a:rPr lang="tr-TR" sz="2400" dirty="0" err="1" smtClean="0"/>
                <a:t>K</a:t>
              </a:r>
              <a:r>
                <a:rPr lang="en-US" sz="2400" dirty="0" err="1" smtClean="0"/>
                <a:t>anunları</a:t>
              </a:r>
              <a:r>
                <a:rPr lang="tr-TR" sz="2400" dirty="0"/>
                <a:t>;</a:t>
              </a:r>
            </a:p>
            <a:p>
              <a:pPr>
                <a:spcBef>
                  <a:spcPct val="20000"/>
                </a:spcBef>
              </a:pPr>
              <a:r>
                <a:rPr lang="tr-TR" sz="2400" dirty="0"/>
                <a:t>«Bir yapı, mühendisin hatası yüzünden yıkılır ve yıkılma sonunda yapı sahibi ölürse, mühendis ölümle cezalandırılır.» der.</a:t>
              </a:r>
              <a:endParaRPr lang="en-US" sz="2400" dirty="0"/>
            </a:p>
          </p:txBody>
        </p:sp>
        <p:pic>
          <p:nvPicPr>
            <p:cNvPr id="7" name="Picture 5" descr="hammurabiabw2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1" y="3470060"/>
              <a:ext cx="1341604" cy="25273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pic>
        <p:nvPicPr>
          <p:cNvPr id="8" name="Picture 2" descr="http://www.anadoludabugun.com.tr/d/news/5729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18" y="1340768"/>
            <a:ext cx="435764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kurs1\T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389510"/>
            <a:ext cx="3069830" cy="196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14448" y="692696"/>
            <a:ext cx="3077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Yapı kanunu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Oval"/>
          <p:cNvSpPr/>
          <p:nvPr/>
        </p:nvSpPr>
        <p:spPr>
          <a:xfrm>
            <a:off x="1357290" y="3289465"/>
            <a:ext cx="1357322" cy="1282543"/>
          </a:xfrm>
          <a:prstGeom prst="ellipse">
            <a:avLst/>
          </a:prstGeom>
          <a:solidFill>
            <a:srgbClr val="FF0000"/>
          </a:solidFill>
          <a:ln w="25400" cap="rnd"/>
          <a:effectLst>
            <a:outerShdw dist="23000" dir="5400000" sx="52000" sy="52000" rotWithShape="0">
              <a:srgbClr val="000000">
                <a:alpha val="2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36000" rIns="0" rtlCol="0" anchor="ctr"/>
          <a:lstStyle/>
          <a:p>
            <a:pPr algn="ctr"/>
            <a:r>
              <a:rPr lang="tr-TR" sz="2000" dirty="0" smtClean="0">
                <a:solidFill>
                  <a:schemeClr val="bg1"/>
                </a:solidFill>
              </a:rPr>
              <a:t>Şehirleşme</a:t>
            </a:r>
            <a:endParaRPr lang="tr-TR" sz="2000" dirty="0">
              <a:solidFill>
                <a:schemeClr val="bg1"/>
              </a:solidFill>
            </a:endParaRPr>
          </a:p>
        </p:txBody>
      </p:sp>
      <p:sp>
        <p:nvSpPr>
          <p:cNvPr id="14" name="13 Oval"/>
          <p:cNvSpPr/>
          <p:nvPr/>
        </p:nvSpPr>
        <p:spPr>
          <a:xfrm>
            <a:off x="5715008" y="2000240"/>
            <a:ext cx="1349694" cy="1285884"/>
          </a:xfrm>
          <a:prstGeom prst="ellipse">
            <a:avLst/>
          </a:prstGeom>
          <a:solidFill>
            <a:srgbClr val="FF0000"/>
          </a:solidFill>
          <a:ln w="25400" cap="rnd"/>
          <a:effectLst>
            <a:outerShdw dist="23000" dir="5400000" sx="52000" sy="52000" rotWithShape="0">
              <a:srgbClr val="000000">
                <a:alpha val="2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36000" rIns="0" rtlCol="0" anchor="ctr"/>
          <a:lstStyle/>
          <a:p>
            <a:pPr algn="ctr"/>
            <a:r>
              <a:rPr lang="tr-TR" sz="2000" dirty="0" smtClean="0">
                <a:solidFill>
                  <a:schemeClr val="bg1"/>
                </a:solidFill>
              </a:rPr>
              <a:t>Yapılaşma</a:t>
            </a:r>
            <a:endParaRPr lang="tr-TR" sz="2000" dirty="0">
              <a:solidFill>
                <a:schemeClr val="bg1"/>
              </a:solidFill>
            </a:endParaRPr>
          </a:p>
        </p:txBody>
      </p:sp>
      <p:sp>
        <p:nvSpPr>
          <p:cNvPr id="15" name="14 Oval"/>
          <p:cNvSpPr/>
          <p:nvPr/>
        </p:nvSpPr>
        <p:spPr>
          <a:xfrm>
            <a:off x="214282" y="2786058"/>
            <a:ext cx="1143008" cy="857256"/>
          </a:xfrm>
          <a:prstGeom prst="ellipse">
            <a:avLst/>
          </a:prstGeom>
          <a:solidFill>
            <a:srgbClr val="7030A0"/>
          </a:solidFill>
          <a:ln w="25400" cap="rnd"/>
          <a:effectLst>
            <a:outerShdw dist="23000" dir="5400000" sx="52000" sy="52000" rotWithShape="0">
              <a:srgbClr val="000000">
                <a:alpha val="2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36000" rIns="0" bIns="0" rtlCol="0" anchor="ctr"/>
          <a:lstStyle/>
          <a:p>
            <a:pPr algn="ctr"/>
            <a:r>
              <a:rPr lang="tr-TR" sz="1600" dirty="0" smtClean="0">
                <a:solidFill>
                  <a:schemeClr val="bg1"/>
                </a:solidFill>
              </a:rPr>
              <a:t>Mekansal Planlama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17" name="16 Oval"/>
          <p:cNvSpPr/>
          <p:nvPr/>
        </p:nvSpPr>
        <p:spPr>
          <a:xfrm>
            <a:off x="3500430" y="1428736"/>
            <a:ext cx="1143008" cy="857256"/>
          </a:xfrm>
          <a:prstGeom prst="ellipse">
            <a:avLst/>
          </a:prstGeom>
          <a:solidFill>
            <a:srgbClr val="00B0F0"/>
          </a:solidFill>
          <a:ln w="25400" cap="rnd"/>
          <a:effectLst>
            <a:outerShdw dist="23000" dir="5400000" sx="52000" sy="52000" rotWithShape="0">
              <a:srgbClr val="000000">
                <a:alpha val="2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36000" rIns="0" bIns="0" rtlCol="0" anchor="ctr"/>
          <a:lstStyle/>
          <a:p>
            <a:pPr algn="ctr"/>
            <a:r>
              <a:rPr lang="tr-TR" sz="1600" dirty="0" smtClean="0">
                <a:solidFill>
                  <a:schemeClr val="bg1"/>
                </a:solidFill>
              </a:rPr>
              <a:t>İmar Kanunu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18" name="17 Oval"/>
          <p:cNvSpPr/>
          <p:nvPr/>
        </p:nvSpPr>
        <p:spPr>
          <a:xfrm>
            <a:off x="5429256" y="3500438"/>
            <a:ext cx="1143008" cy="857256"/>
          </a:xfrm>
          <a:prstGeom prst="ellipse">
            <a:avLst/>
          </a:prstGeom>
          <a:solidFill>
            <a:srgbClr val="00B0F0"/>
          </a:solidFill>
          <a:ln w="25400" cap="rnd"/>
          <a:effectLst>
            <a:outerShdw dist="23000" dir="5400000" sx="52000" sy="52000" rotWithShape="0">
              <a:srgbClr val="000000">
                <a:alpha val="2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tr-TR" sz="1600" dirty="0" smtClean="0">
                <a:solidFill>
                  <a:schemeClr val="bg1"/>
                </a:solidFill>
              </a:rPr>
              <a:t>Yapı </a:t>
            </a:r>
            <a:r>
              <a:rPr lang="tr-TR" sz="1600" dirty="0" err="1" smtClean="0">
                <a:solidFill>
                  <a:schemeClr val="bg1"/>
                </a:solidFill>
              </a:rPr>
              <a:t>DenetimKanunu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19" name="18 Oval"/>
          <p:cNvSpPr/>
          <p:nvPr/>
        </p:nvSpPr>
        <p:spPr>
          <a:xfrm>
            <a:off x="3500430" y="3500438"/>
            <a:ext cx="1143008" cy="857256"/>
          </a:xfrm>
          <a:prstGeom prst="ellipse">
            <a:avLst/>
          </a:prstGeom>
          <a:solidFill>
            <a:srgbClr val="7030A0"/>
          </a:solidFill>
          <a:ln w="25400" cap="rnd"/>
          <a:effectLst>
            <a:outerShdw dist="23000" dir="5400000" sx="52000" sy="52000" rotWithShape="0">
              <a:srgbClr val="000000">
                <a:alpha val="2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36000" rIns="0" bIns="0" rtlCol="0" anchor="ctr"/>
          <a:lstStyle/>
          <a:p>
            <a:pPr algn="ctr"/>
            <a:r>
              <a:rPr lang="tr-TR" sz="1600" dirty="0" smtClean="0">
                <a:solidFill>
                  <a:schemeClr val="bg1"/>
                </a:solidFill>
              </a:rPr>
              <a:t>Otopark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20" name="19 Oval"/>
          <p:cNvSpPr/>
          <p:nvPr/>
        </p:nvSpPr>
        <p:spPr>
          <a:xfrm>
            <a:off x="1428728" y="2285992"/>
            <a:ext cx="1143008" cy="857256"/>
          </a:xfrm>
          <a:prstGeom prst="ellipse">
            <a:avLst/>
          </a:prstGeom>
          <a:solidFill>
            <a:srgbClr val="7030A0"/>
          </a:solidFill>
          <a:ln w="25400" cap="rnd"/>
          <a:effectLst>
            <a:outerShdw dist="23000" dir="5400000" sx="52000" sy="52000" rotWithShape="0">
              <a:srgbClr val="000000">
                <a:alpha val="2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36000" rIns="0" bIns="0" rtlCol="0" anchor="ctr"/>
          <a:lstStyle/>
          <a:p>
            <a:pPr algn="ctr"/>
            <a:r>
              <a:rPr lang="tr-TR" sz="1600" dirty="0" smtClean="0">
                <a:solidFill>
                  <a:schemeClr val="bg1"/>
                </a:solidFill>
              </a:rPr>
              <a:t>Plansız Alanlar Tip İmar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21" name="20 Oval"/>
          <p:cNvSpPr/>
          <p:nvPr/>
        </p:nvSpPr>
        <p:spPr>
          <a:xfrm>
            <a:off x="714348" y="4929198"/>
            <a:ext cx="1143008" cy="857256"/>
          </a:xfrm>
          <a:prstGeom prst="ellipse">
            <a:avLst/>
          </a:prstGeom>
          <a:solidFill>
            <a:srgbClr val="00B0F0"/>
          </a:solidFill>
          <a:ln w="25400" cap="rnd"/>
          <a:effectLst>
            <a:outerShdw dist="23000" dir="5400000" sx="52000" sy="52000" rotWithShape="0">
              <a:srgbClr val="000000">
                <a:alpha val="2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tr-TR" sz="1600" dirty="0" smtClean="0">
                <a:solidFill>
                  <a:schemeClr val="bg1"/>
                </a:solidFill>
              </a:rPr>
              <a:t>Kıyı Kanunu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22" name="21 Oval"/>
          <p:cNvSpPr/>
          <p:nvPr/>
        </p:nvSpPr>
        <p:spPr>
          <a:xfrm>
            <a:off x="5500694" y="1214422"/>
            <a:ext cx="1000132" cy="785818"/>
          </a:xfrm>
          <a:prstGeom prst="ellipse">
            <a:avLst/>
          </a:prstGeom>
          <a:solidFill>
            <a:srgbClr val="7030A0"/>
          </a:solidFill>
          <a:ln w="25400" cap="rnd"/>
          <a:effectLst>
            <a:outerShdw dist="23000" dir="5400000" sx="52000" sy="52000" rotWithShape="0">
              <a:srgbClr val="000000">
                <a:alpha val="2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36000" rIns="0" bIns="0" rtlCol="0" anchor="ctr"/>
          <a:lstStyle/>
          <a:p>
            <a:pPr algn="ctr"/>
            <a:r>
              <a:rPr lang="tr-TR" sz="1600" dirty="0" smtClean="0">
                <a:solidFill>
                  <a:schemeClr val="bg1"/>
                </a:solidFill>
              </a:rPr>
              <a:t>Deprem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23" name="22 Oval"/>
          <p:cNvSpPr/>
          <p:nvPr/>
        </p:nvSpPr>
        <p:spPr>
          <a:xfrm>
            <a:off x="6858016" y="1357298"/>
            <a:ext cx="857256" cy="785818"/>
          </a:xfrm>
          <a:prstGeom prst="ellipse">
            <a:avLst/>
          </a:prstGeom>
          <a:solidFill>
            <a:srgbClr val="7030A0"/>
          </a:solidFill>
          <a:ln w="25400" cap="rnd"/>
          <a:effectLst>
            <a:outerShdw dist="23000" dir="5400000" sx="52000" sy="52000" rotWithShape="0">
              <a:srgbClr val="000000">
                <a:alpha val="2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36000" rIns="0" bIns="0" rtlCol="0" anchor="ctr"/>
          <a:lstStyle/>
          <a:p>
            <a:pPr algn="ctr"/>
            <a:r>
              <a:rPr lang="tr-TR" sz="1600" dirty="0" smtClean="0">
                <a:solidFill>
                  <a:schemeClr val="bg1"/>
                </a:solidFill>
              </a:rPr>
              <a:t>Yangın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24" name="23 Oval"/>
          <p:cNvSpPr/>
          <p:nvPr/>
        </p:nvSpPr>
        <p:spPr>
          <a:xfrm>
            <a:off x="7072330" y="2643182"/>
            <a:ext cx="1000132" cy="857256"/>
          </a:xfrm>
          <a:prstGeom prst="ellipse">
            <a:avLst/>
          </a:prstGeom>
          <a:solidFill>
            <a:srgbClr val="7030A0"/>
          </a:solidFill>
          <a:ln w="25400" cap="rnd"/>
          <a:effectLst>
            <a:outerShdw dist="23000" dir="5400000" sx="52000" sy="52000" rotWithShape="0">
              <a:srgbClr val="000000">
                <a:alpha val="2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36000" rIns="0" bIns="0" rtlCol="0" anchor="ctr"/>
          <a:lstStyle/>
          <a:p>
            <a:pPr algn="ctr"/>
            <a:r>
              <a:rPr lang="tr-TR" sz="1400" dirty="0" smtClean="0">
                <a:solidFill>
                  <a:schemeClr val="bg1"/>
                </a:solidFill>
              </a:rPr>
              <a:t>Binalarda Enerji  </a:t>
            </a:r>
            <a:r>
              <a:rPr lang="tr-TR" sz="1400" dirty="0" err="1" smtClean="0">
                <a:solidFill>
                  <a:schemeClr val="bg1"/>
                </a:solidFill>
              </a:rPr>
              <a:t>Perform</a:t>
            </a:r>
            <a:r>
              <a:rPr lang="tr-TR" sz="1400" dirty="0" smtClean="0">
                <a:solidFill>
                  <a:schemeClr val="bg1"/>
                </a:solidFill>
              </a:rPr>
              <a:t>.</a:t>
            </a:r>
            <a:endParaRPr lang="tr-TR" sz="1400" dirty="0">
              <a:solidFill>
                <a:schemeClr val="bg1"/>
              </a:solidFill>
            </a:endParaRPr>
          </a:p>
        </p:txBody>
      </p:sp>
      <p:sp>
        <p:nvSpPr>
          <p:cNvPr id="25" name="24 Oval"/>
          <p:cNvSpPr/>
          <p:nvPr/>
        </p:nvSpPr>
        <p:spPr>
          <a:xfrm>
            <a:off x="357158" y="1071546"/>
            <a:ext cx="1143008" cy="857256"/>
          </a:xfrm>
          <a:prstGeom prst="ellipse">
            <a:avLst/>
          </a:prstGeom>
          <a:solidFill>
            <a:srgbClr val="00B0F0"/>
          </a:solidFill>
          <a:ln w="25400" cap="rnd"/>
          <a:effectLst>
            <a:outerShdw dist="23000" dir="5400000" sx="52000" sy="52000" rotWithShape="0">
              <a:srgbClr val="000000">
                <a:alpha val="2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36000" rIns="0" bIns="0" rtlCol="0" anchor="ctr"/>
          <a:lstStyle/>
          <a:p>
            <a:pPr algn="ctr"/>
            <a:r>
              <a:rPr lang="tr-TR" sz="1600" dirty="0" smtClean="0">
                <a:solidFill>
                  <a:schemeClr val="bg1"/>
                </a:solidFill>
              </a:rPr>
              <a:t>Çevre Kanunu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27" name="26 Oval"/>
          <p:cNvSpPr/>
          <p:nvPr/>
        </p:nvSpPr>
        <p:spPr>
          <a:xfrm>
            <a:off x="8001024" y="1714488"/>
            <a:ext cx="571504" cy="571504"/>
          </a:xfrm>
          <a:prstGeom prst="ellipse">
            <a:avLst/>
          </a:prstGeom>
          <a:solidFill>
            <a:srgbClr val="7030A0"/>
          </a:solidFill>
          <a:ln w="25400" cap="rnd"/>
          <a:effectLst>
            <a:outerShdw dist="23000" dir="5400000" sx="52000" sy="52000" rotWithShape="0">
              <a:srgbClr val="000000">
                <a:alpha val="2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36000" rtlCol="0" anchor="ctr"/>
          <a:lstStyle/>
          <a:p>
            <a:pPr algn="ctr"/>
            <a:r>
              <a:rPr lang="tr-TR" sz="1200" dirty="0" smtClean="0">
                <a:solidFill>
                  <a:schemeClr val="bg1"/>
                </a:solidFill>
              </a:rPr>
              <a:t>Sığınak</a:t>
            </a:r>
            <a:endParaRPr lang="tr-TR" sz="1200" dirty="0">
              <a:solidFill>
                <a:schemeClr val="bg1"/>
              </a:solidFill>
            </a:endParaRPr>
          </a:p>
        </p:txBody>
      </p:sp>
      <p:sp>
        <p:nvSpPr>
          <p:cNvPr id="28" name="27 Oval"/>
          <p:cNvSpPr/>
          <p:nvPr/>
        </p:nvSpPr>
        <p:spPr>
          <a:xfrm>
            <a:off x="2786050" y="2571744"/>
            <a:ext cx="1143008" cy="857256"/>
          </a:xfrm>
          <a:prstGeom prst="ellipse">
            <a:avLst/>
          </a:prstGeom>
          <a:solidFill>
            <a:srgbClr val="7030A0"/>
          </a:solidFill>
          <a:ln w="25400" cap="rnd"/>
          <a:effectLst>
            <a:outerShdw dist="23000" dir="5400000" sx="52000" sy="52000" rotWithShape="0">
              <a:srgbClr val="000000">
                <a:alpha val="2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36000" rIns="0" bIns="0" rtlCol="0" anchor="ctr"/>
          <a:lstStyle/>
          <a:p>
            <a:pPr algn="ctr"/>
            <a:r>
              <a:rPr lang="tr-TR" sz="1600" dirty="0" smtClean="0">
                <a:solidFill>
                  <a:schemeClr val="bg1"/>
                </a:solidFill>
              </a:rPr>
              <a:t>Planlı Alanlar Tip İmar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29" name="28 Oval"/>
          <p:cNvSpPr/>
          <p:nvPr/>
        </p:nvSpPr>
        <p:spPr>
          <a:xfrm>
            <a:off x="7215206" y="3643314"/>
            <a:ext cx="1000132" cy="857256"/>
          </a:xfrm>
          <a:prstGeom prst="ellipse">
            <a:avLst/>
          </a:prstGeom>
          <a:solidFill>
            <a:srgbClr val="7030A0"/>
          </a:solidFill>
          <a:ln w="25400" cap="rnd"/>
          <a:effectLst>
            <a:outerShdw dist="23000" dir="5400000" sx="52000" sy="52000" rotWithShape="0">
              <a:srgbClr val="000000">
                <a:alpha val="2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tr-TR" sz="1200" dirty="0" smtClean="0">
                <a:solidFill>
                  <a:schemeClr val="bg1"/>
                </a:solidFill>
              </a:rPr>
              <a:t>Yapı Malzemesi</a:t>
            </a:r>
            <a:endParaRPr lang="tr-TR" sz="1200" dirty="0">
              <a:solidFill>
                <a:schemeClr val="bg1"/>
              </a:solidFill>
            </a:endParaRPr>
          </a:p>
        </p:txBody>
      </p:sp>
      <p:sp>
        <p:nvSpPr>
          <p:cNvPr id="32" name="31 Oval"/>
          <p:cNvSpPr/>
          <p:nvPr/>
        </p:nvSpPr>
        <p:spPr>
          <a:xfrm>
            <a:off x="8001024" y="4500570"/>
            <a:ext cx="571504" cy="571504"/>
          </a:xfrm>
          <a:prstGeom prst="ellipse">
            <a:avLst/>
          </a:prstGeom>
          <a:solidFill>
            <a:srgbClr val="7030A0"/>
          </a:solidFill>
          <a:ln w="25400" cap="rnd"/>
          <a:effectLst>
            <a:outerShdw dist="23000" dir="5400000" sx="52000" sy="52000" rotWithShape="0">
              <a:srgbClr val="000000">
                <a:alpha val="2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36000" rtlCol="0" anchor="ctr"/>
          <a:lstStyle/>
          <a:p>
            <a:pPr algn="ctr"/>
            <a:r>
              <a:rPr lang="tr-TR" sz="1200" dirty="0" smtClean="0">
                <a:solidFill>
                  <a:schemeClr val="bg1"/>
                </a:solidFill>
              </a:rPr>
              <a:t>Ses Yalıtımı</a:t>
            </a:r>
            <a:endParaRPr lang="tr-TR" sz="1200" dirty="0">
              <a:solidFill>
                <a:schemeClr val="bg1"/>
              </a:solidFill>
            </a:endParaRPr>
          </a:p>
        </p:txBody>
      </p:sp>
      <p:sp>
        <p:nvSpPr>
          <p:cNvPr id="33" name="32 Oval"/>
          <p:cNvSpPr/>
          <p:nvPr/>
        </p:nvSpPr>
        <p:spPr>
          <a:xfrm>
            <a:off x="8358214" y="3857628"/>
            <a:ext cx="571504" cy="571504"/>
          </a:xfrm>
          <a:prstGeom prst="ellipse">
            <a:avLst/>
          </a:prstGeom>
          <a:solidFill>
            <a:srgbClr val="7030A0"/>
          </a:solidFill>
          <a:ln w="25400" cap="rnd"/>
          <a:effectLst>
            <a:outerShdw dist="23000" dir="5400000" sx="52000" sy="52000" rotWithShape="0">
              <a:srgbClr val="000000">
                <a:alpha val="2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36000" rtlCol="0" anchor="ctr"/>
          <a:lstStyle/>
          <a:p>
            <a:pPr algn="ctr"/>
            <a:r>
              <a:rPr lang="tr-TR" sz="1200" dirty="0" smtClean="0">
                <a:solidFill>
                  <a:schemeClr val="bg1"/>
                </a:solidFill>
              </a:rPr>
              <a:t>Su Yalıtımı</a:t>
            </a:r>
            <a:endParaRPr lang="tr-TR" sz="1200" dirty="0">
              <a:solidFill>
                <a:schemeClr val="bg1"/>
              </a:solidFill>
            </a:endParaRPr>
          </a:p>
        </p:txBody>
      </p:sp>
      <p:sp>
        <p:nvSpPr>
          <p:cNvPr id="34" name="33 Oval"/>
          <p:cNvSpPr/>
          <p:nvPr/>
        </p:nvSpPr>
        <p:spPr>
          <a:xfrm>
            <a:off x="2285984" y="4572008"/>
            <a:ext cx="1643074" cy="1305264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0" tIns="36000" rIns="0" bIns="0" rtlCol="0" anchor="ctr"/>
          <a:lstStyle/>
          <a:p>
            <a:pPr algn="ctr"/>
            <a:r>
              <a:rPr lang="tr-TR" sz="1600" dirty="0" smtClean="0">
                <a:solidFill>
                  <a:schemeClr val="bg1"/>
                </a:solidFill>
              </a:rPr>
              <a:t>Sürdürülebilir yerleşim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35" name="34 Oval"/>
          <p:cNvSpPr/>
          <p:nvPr/>
        </p:nvSpPr>
        <p:spPr>
          <a:xfrm>
            <a:off x="5929322" y="4691409"/>
            <a:ext cx="1714512" cy="1214446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0" tIns="36000" rIns="0" bIns="0" rtlCol="0" anchor="ctr"/>
          <a:lstStyle/>
          <a:p>
            <a:pPr algn="ctr"/>
            <a:r>
              <a:rPr lang="tr-TR" sz="1600" dirty="0" smtClean="0">
                <a:solidFill>
                  <a:schemeClr val="bg1"/>
                </a:solidFill>
              </a:rPr>
              <a:t>Sürdürülebilir bina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36" name="35 Oval"/>
          <p:cNvSpPr/>
          <p:nvPr/>
        </p:nvSpPr>
        <p:spPr>
          <a:xfrm>
            <a:off x="4071934" y="5143512"/>
            <a:ext cx="571504" cy="571504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0" tIns="36000" rIns="0" bIns="36000" rtlCol="0" anchor="ctr"/>
          <a:lstStyle/>
          <a:p>
            <a:pPr algn="ctr"/>
            <a:r>
              <a:rPr lang="tr-TR" sz="1200" dirty="0" smtClean="0">
                <a:solidFill>
                  <a:schemeClr val="bg1"/>
                </a:solidFill>
              </a:rPr>
              <a:t>Şehir Plancı</a:t>
            </a:r>
            <a:endParaRPr lang="tr-TR" sz="1200" dirty="0">
              <a:solidFill>
                <a:schemeClr val="bg1"/>
              </a:solidFill>
            </a:endParaRPr>
          </a:p>
        </p:txBody>
      </p:sp>
      <p:sp>
        <p:nvSpPr>
          <p:cNvPr id="37" name="36 Oval"/>
          <p:cNvSpPr/>
          <p:nvPr/>
        </p:nvSpPr>
        <p:spPr>
          <a:xfrm>
            <a:off x="8429652" y="2214554"/>
            <a:ext cx="571504" cy="571504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0" tIns="36000" rIns="0" bIns="36000" rtlCol="0" anchor="ctr"/>
          <a:lstStyle/>
          <a:p>
            <a:pPr algn="ctr"/>
            <a:r>
              <a:rPr lang="tr-TR" sz="1200" dirty="0" smtClean="0">
                <a:solidFill>
                  <a:schemeClr val="bg1"/>
                </a:solidFill>
              </a:rPr>
              <a:t>Müteahhit</a:t>
            </a:r>
            <a:endParaRPr lang="tr-TR" sz="1200" dirty="0">
              <a:solidFill>
                <a:schemeClr val="bg1"/>
              </a:solidFill>
            </a:endParaRPr>
          </a:p>
        </p:txBody>
      </p:sp>
      <p:sp>
        <p:nvSpPr>
          <p:cNvPr id="38" name="37 Oval"/>
          <p:cNvSpPr/>
          <p:nvPr/>
        </p:nvSpPr>
        <p:spPr>
          <a:xfrm>
            <a:off x="8429652" y="3000372"/>
            <a:ext cx="571504" cy="571504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0" tIns="0" rIns="0" bIns="36000" rtlCol="0" anchor="ctr"/>
          <a:lstStyle/>
          <a:p>
            <a:pPr algn="ctr"/>
            <a:r>
              <a:rPr lang="tr-TR" sz="1200" dirty="0" smtClean="0">
                <a:solidFill>
                  <a:schemeClr val="bg1"/>
                </a:solidFill>
              </a:rPr>
              <a:t>Usta</a:t>
            </a:r>
            <a:endParaRPr lang="tr-TR" sz="1200" dirty="0">
              <a:solidFill>
                <a:schemeClr val="bg1"/>
              </a:solidFill>
            </a:endParaRPr>
          </a:p>
        </p:txBody>
      </p:sp>
      <p:sp>
        <p:nvSpPr>
          <p:cNvPr id="39" name="38 Oval"/>
          <p:cNvSpPr/>
          <p:nvPr/>
        </p:nvSpPr>
        <p:spPr>
          <a:xfrm>
            <a:off x="7715272" y="928670"/>
            <a:ext cx="571504" cy="571504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0" tIns="36000" rIns="0" bIns="36000" rtlCol="0" anchor="ctr"/>
          <a:lstStyle/>
          <a:p>
            <a:pPr algn="ctr"/>
            <a:r>
              <a:rPr lang="tr-TR" sz="1200" dirty="0" smtClean="0">
                <a:solidFill>
                  <a:schemeClr val="bg1"/>
                </a:solidFill>
              </a:rPr>
              <a:t>EKB uzmanı</a:t>
            </a:r>
            <a:endParaRPr lang="tr-TR" sz="1200" dirty="0">
              <a:solidFill>
                <a:schemeClr val="bg1"/>
              </a:solidFill>
            </a:endParaRPr>
          </a:p>
        </p:txBody>
      </p:sp>
      <p:sp>
        <p:nvSpPr>
          <p:cNvPr id="40" name="39 Oval"/>
          <p:cNvSpPr/>
          <p:nvPr/>
        </p:nvSpPr>
        <p:spPr>
          <a:xfrm>
            <a:off x="5357818" y="4357694"/>
            <a:ext cx="571504" cy="571504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0" tIns="36000" rIns="0" bIns="36000" rtlCol="0" anchor="ctr"/>
          <a:lstStyle/>
          <a:p>
            <a:pPr algn="ctr"/>
            <a:r>
              <a:rPr lang="tr-TR" sz="1200" dirty="0" smtClean="0">
                <a:solidFill>
                  <a:schemeClr val="bg1"/>
                </a:solidFill>
              </a:rPr>
              <a:t>Denetçi</a:t>
            </a:r>
            <a:endParaRPr lang="tr-TR" sz="1200" dirty="0">
              <a:solidFill>
                <a:schemeClr val="bg1"/>
              </a:solidFill>
            </a:endParaRPr>
          </a:p>
        </p:txBody>
      </p:sp>
      <p:sp>
        <p:nvSpPr>
          <p:cNvPr id="41" name="40 Oval"/>
          <p:cNvSpPr/>
          <p:nvPr/>
        </p:nvSpPr>
        <p:spPr>
          <a:xfrm>
            <a:off x="4572000" y="1928802"/>
            <a:ext cx="1143008" cy="857256"/>
          </a:xfrm>
          <a:prstGeom prst="ellipse">
            <a:avLst/>
          </a:prstGeom>
          <a:solidFill>
            <a:srgbClr val="00B0F0"/>
          </a:solidFill>
          <a:ln w="25400" cap="rnd"/>
          <a:effectLst>
            <a:outerShdw dist="23000" dir="5400000" sx="52000" sy="52000" rotWithShape="0">
              <a:srgbClr val="000000">
                <a:alpha val="2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tr-TR" sz="1600" dirty="0" smtClean="0">
                <a:solidFill>
                  <a:schemeClr val="bg1"/>
                </a:solidFill>
              </a:rPr>
              <a:t>Kat Mülkiyeti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42" name="41 Oval"/>
          <p:cNvSpPr/>
          <p:nvPr/>
        </p:nvSpPr>
        <p:spPr>
          <a:xfrm>
            <a:off x="8501090" y="4857760"/>
            <a:ext cx="571504" cy="571504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0" tIns="0" rIns="0" bIns="36000" rtlCol="0" anchor="ctr"/>
          <a:lstStyle/>
          <a:p>
            <a:pPr algn="ctr"/>
            <a:r>
              <a:rPr lang="tr-TR" sz="1200" dirty="0" smtClean="0">
                <a:solidFill>
                  <a:schemeClr val="bg1"/>
                </a:solidFill>
              </a:rPr>
              <a:t>UDK</a:t>
            </a:r>
            <a:endParaRPr lang="tr-TR" sz="1200" dirty="0">
              <a:solidFill>
                <a:schemeClr val="bg1"/>
              </a:solidFill>
            </a:endParaRPr>
          </a:p>
        </p:txBody>
      </p:sp>
      <p:sp>
        <p:nvSpPr>
          <p:cNvPr id="43" name="42 Oval"/>
          <p:cNvSpPr/>
          <p:nvPr/>
        </p:nvSpPr>
        <p:spPr>
          <a:xfrm>
            <a:off x="6215074" y="642918"/>
            <a:ext cx="571504" cy="571504"/>
          </a:xfrm>
          <a:prstGeom prst="ellipse">
            <a:avLst/>
          </a:prstGeom>
          <a:solidFill>
            <a:srgbClr val="7030A0"/>
          </a:solidFill>
          <a:ln w="25400" cap="rnd"/>
          <a:effectLst>
            <a:outerShdw dist="23000" dir="5400000" sx="52000" sy="52000" rotWithShape="0">
              <a:srgbClr val="000000">
                <a:alpha val="2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36000" rtlCol="0" anchor="ctr"/>
          <a:lstStyle/>
          <a:p>
            <a:pPr algn="ctr"/>
            <a:r>
              <a:rPr lang="tr-TR" sz="1200" dirty="0" smtClean="0">
                <a:solidFill>
                  <a:schemeClr val="bg1"/>
                </a:solidFill>
              </a:rPr>
              <a:t>Çelik</a:t>
            </a:r>
            <a:endParaRPr lang="tr-TR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000"/>
                            </p:stCondLst>
                            <p:childTnLst>
                              <p:par>
                                <p:cTn id="1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1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2"/>
          <p:cNvSpPr>
            <a:spLocks noGrp="1"/>
          </p:cNvSpPr>
          <p:nvPr>
            <p:ph idx="1"/>
          </p:nvPr>
        </p:nvSpPr>
        <p:spPr>
          <a:xfrm>
            <a:off x="323528" y="1216596"/>
            <a:ext cx="4104456" cy="7200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b="1" dirty="0" smtClean="0">
                <a:solidFill>
                  <a:srgbClr val="FF0000"/>
                </a:solidFill>
              </a:rPr>
              <a:t>Yapı mevzuatı (</a:t>
            </a:r>
            <a:r>
              <a:rPr lang="tr-TR" sz="2400" b="1" dirty="0" err="1" smtClean="0">
                <a:solidFill>
                  <a:srgbClr val="FF0000"/>
                </a:solidFill>
              </a:rPr>
              <a:t>imar+teknik</a:t>
            </a:r>
            <a:r>
              <a:rPr lang="tr-TR" sz="2400" b="1" dirty="0" smtClean="0">
                <a:solidFill>
                  <a:srgbClr val="FF0000"/>
                </a:solidFill>
              </a:rPr>
              <a:t>)</a:t>
            </a:r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24" y="1916832"/>
            <a:ext cx="8927291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674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489721"/>
            <a:ext cx="5022961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04056" y="1268760"/>
            <a:ext cx="313184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altLang="en-US" sz="2000" b="1" dirty="0">
                <a:solidFill>
                  <a:srgbClr val="FF0000"/>
                </a:solidFill>
              </a:rPr>
              <a:t>Türkiye’de Teknik Mevzuat Uyumlaştırma Süreci</a:t>
            </a:r>
          </a:p>
          <a:p>
            <a:r>
              <a:rPr lang="en-US" altLang="en-US" sz="2000" dirty="0" smtClean="0"/>
              <a:t>T</a:t>
            </a:r>
            <a:r>
              <a:rPr lang="tr-TR" altLang="en-US" sz="2000" dirty="0" err="1"/>
              <a:t>ürkiye</a:t>
            </a:r>
            <a:r>
              <a:rPr lang="en-US" altLang="en-US" sz="2000" dirty="0"/>
              <a:t>-AB</a:t>
            </a:r>
            <a:r>
              <a:rPr lang="tr-TR" altLang="en-US" sz="2000" dirty="0"/>
              <a:t> </a:t>
            </a:r>
            <a:r>
              <a:rPr lang="en-US" altLang="en-US" sz="2000" dirty="0"/>
              <a:t>G</a:t>
            </a:r>
            <a:r>
              <a:rPr lang="tr-TR" altLang="en-US" sz="2000" dirty="0" err="1"/>
              <a:t>ümrük</a:t>
            </a:r>
            <a:r>
              <a:rPr lang="tr-TR" altLang="en-US" sz="2000" dirty="0"/>
              <a:t> </a:t>
            </a:r>
            <a:r>
              <a:rPr lang="en-US" altLang="en-US" sz="2000" dirty="0"/>
              <a:t>B</a:t>
            </a:r>
            <a:r>
              <a:rPr lang="tr-TR" altLang="en-US" sz="2000" dirty="0" err="1"/>
              <a:t>irliği</a:t>
            </a:r>
            <a:r>
              <a:rPr lang="tr-TR" altLang="en-US" sz="2000" dirty="0"/>
              <a:t>, taraflar arasında</a:t>
            </a:r>
            <a:r>
              <a:rPr lang="en-US" altLang="en-US" sz="2000" dirty="0" err="1"/>
              <a:t>ki</a:t>
            </a:r>
            <a:r>
              <a:rPr lang="en-US" altLang="en-US" sz="2000" dirty="0"/>
              <a:t> </a:t>
            </a:r>
            <a:r>
              <a:rPr lang="tr-TR" altLang="en-US" sz="2000" dirty="0"/>
              <a:t>ticarette teknik engellerin kaldırılmasını öngör</a:t>
            </a:r>
            <a:r>
              <a:rPr lang="en-US" altLang="en-US" sz="2000" dirty="0" err="1"/>
              <a:t>ür</a:t>
            </a:r>
            <a:r>
              <a:rPr lang="tr-TR" altLang="en-US" sz="2000" dirty="0"/>
              <a:t>.(1/95 </a:t>
            </a:r>
            <a:r>
              <a:rPr lang="en-US" altLang="en-US" sz="2000" dirty="0"/>
              <a:t>s</a:t>
            </a:r>
            <a:r>
              <a:rPr lang="tr-TR" altLang="en-US" sz="2000" dirty="0"/>
              <a:t>ayılı </a:t>
            </a:r>
            <a:r>
              <a:rPr lang="en-US" altLang="en-US" sz="2000" dirty="0"/>
              <a:t>T</a:t>
            </a:r>
            <a:r>
              <a:rPr lang="tr-TR" altLang="en-US" sz="2000" dirty="0" err="1"/>
              <a:t>ürkiye</a:t>
            </a:r>
            <a:r>
              <a:rPr lang="en-US" altLang="en-US" sz="2000" dirty="0"/>
              <a:t>-AB</a:t>
            </a:r>
            <a:r>
              <a:rPr lang="tr-TR" altLang="en-US" sz="2000" dirty="0"/>
              <a:t> O</a:t>
            </a:r>
            <a:r>
              <a:rPr lang="en-US" altLang="en-US" sz="2000" dirty="0"/>
              <a:t>KK</a:t>
            </a:r>
            <a:r>
              <a:rPr lang="tr-TR" altLang="en-US" sz="2000" dirty="0"/>
              <a:t>,Md.8-11</a:t>
            </a:r>
            <a:r>
              <a:rPr lang="tr-TR" altLang="en-US" sz="2000" dirty="0" smtClean="0"/>
              <a:t>)</a:t>
            </a:r>
          </a:p>
          <a:p>
            <a:endParaRPr lang="tr-TR" altLang="en-US" dirty="0"/>
          </a:p>
          <a:p>
            <a:r>
              <a:rPr lang="tr-TR" dirty="0">
                <a:solidFill>
                  <a:schemeClr val="dk1"/>
                </a:solidFill>
                <a:latin typeface="Arial Black" pitchFamily="34" charset="0"/>
              </a:rPr>
              <a:t>TSE-Avrupa Standardizasyon Komitesi'ne (CEN)  Bağlı üye </a:t>
            </a:r>
            <a:r>
              <a:rPr lang="tr-TR" dirty="0" smtClean="0">
                <a:solidFill>
                  <a:schemeClr val="dk1"/>
                </a:solidFill>
                <a:latin typeface="Arial Black" pitchFamily="34" charset="0"/>
              </a:rPr>
              <a:t>1991-</a:t>
            </a:r>
          </a:p>
          <a:p>
            <a:endParaRPr lang="tr-TR" dirty="0">
              <a:solidFill>
                <a:schemeClr val="dk1"/>
              </a:solidFill>
              <a:latin typeface="Arial Black" pitchFamily="34" charset="0"/>
            </a:endParaRPr>
          </a:p>
          <a:p>
            <a:r>
              <a:rPr lang="tr-TR" dirty="0" smtClean="0">
                <a:solidFill>
                  <a:schemeClr val="dk1"/>
                </a:solidFill>
                <a:latin typeface="Arial Black" pitchFamily="34" charset="0"/>
              </a:rPr>
              <a:t>2011 - Tam </a:t>
            </a:r>
            <a:r>
              <a:rPr lang="tr-TR" dirty="0">
                <a:solidFill>
                  <a:schemeClr val="dk1"/>
                </a:solidFill>
                <a:latin typeface="Arial Black" pitchFamily="34" charset="0"/>
              </a:rPr>
              <a:t>üye</a:t>
            </a:r>
          </a:p>
          <a:p>
            <a:endParaRPr lang="tr-TR" altLang="en-US" dirty="0"/>
          </a:p>
          <a:p>
            <a:endParaRPr lang="tr-T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31114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196752"/>
            <a:ext cx="6912768" cy="4863407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467544" y="1210563"/>
            <a:ext cx="14401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altLang="en-US" b="1" dirty="0" smtClean="0">
                <a:solidFill>
                  <a:srgbClr val="FF0000"/>
                </a:solidFill>
              </a:rPr>
              <a:t>CEN</a:t>
            </a:r>
          </a:p>
          <a:p>
            <a:r>
              <a:rPr lang="tr-TR" altLang="en-US" b="1" dirty="0" smtClean="0">
                <a:solidFill>
                  <a:srgbClr val="FF0000"/>
                </a:solidFill>
              </a:rPr>
              <a:t>Standardizasyon </a:t>
            </a:r>
          </a:p>
          <a:p>
            <a:r>
              <a:rPr lang="tr-TR" altLang="en-US" b="1" dirty="0" smtClean="0">
                <a:solidFill>
                  <a:srgbClr val="FF0000"/>
                </a:solidFill>
              </a:rPr>
              <a:t>işleri</a:t>
            </a:r>
            <a:endParaRPr lang="tr-TR" altLang="en-US" dirty="0"/>
          </a:p>
        </p:txBody>
      </p:sp>
    </p:spTree>
    <p:extLst>
      <p:ext uri="{BB962C8B-B14F-4D97-AF65-F5344CB8AC3E}">
        <p14:creationId xmlns:p14="http://schemas.microsoft.com/office/powerpoint/2010/main" val="2274129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 Grup"/>
          <p:cNvGrpSpPr>
            <a:grpSpLocks/>
          </p:cNvGrpSpPr>
          <p:nvPr/>
        </p:nvGrpSpPr>
        <p:grpSpPr bwMode="auto">
          <a:xfrm>
            <a:off x="0" y="1368425"/>
            <a:ext cx="5224463" cy="4584700"/>
            <a:chOff x="571473" y="0"/>
            <a:chExt cx="5929354" cy="6501777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473" y="0"/>
              <a:ext cx="5786478" cy="3712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911" y="3714752"/>
              <a:ext cx="5857916" cy="278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8 Dikdörtgen"/>
          <p:cNvSpPr>
            <a:spLocks noChangeArrowheads="1"/>
          </p:cNvSpPr>
          <p:nvPr/>
        </p:nvSpPr>
        <p:spPr bwMode="auto">
          <a:xfrm>
            <a:off x="5259487" y="1368425"/>
            <a:ext cx="3779713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tr-TR" altLang="en-US" sz="2000" b="1" dirty="0">
                <a:solidFill>
                  <a:srgbClr val="FF0000"/>
                </a:solidFill>
              </a:rPr>
              <a:t>Yapı Malzemeleri Yönetmeliği </a:t>
            </a:r>
            <a:r>
              <a:rPr lang="tr-TR" altLang="en-US" sz="2000" b="1" dirty="0" smtClean="0">
                <a:solidFill>
                  <a:srgbClr val="FF0000"/>
                </a:solidFill>
              </a:rPr>
              <a:t>305/2011</a:t>
            </a:r>
            <a:endParaRPr lang="tr-TR" altLang="en-US" sz="2000" b="1" dirty="0">
              <a:solidFill>
                <a:srgbClr val="FF0000"/>
              </a:solidFill>
            </a:endParaRPr>
          </a:p>
          <a:p>
            <a:pPr eaLnBrk="1" hangingPunct="1"/>
            <a:r>
              <a:rPr lang="tr-TR" altLang="en-US" sz="2000" dirty="0">
                <a:solidFill>
                  <a:srgbClr val="FF0000"/>
                </a:solidFill>
              </a:rPr>
              <a:t>(7 temel gerek)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tr-TR" altLang="en-US" sz="2000" dirty="0"/>
              <a:t>Mekanik dayanım ve stabilite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tr-TR" altLang="en-US" sz="2000" dirty="0"/>
              <a:t>Yangın durumda emniyet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tr-TR" altLang="en-US" sz="2000" dirty="0"/>
              <a:t>Hijyen, sağlık ve çevre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tr-TR" altLang="en-US" sz="2000" dirty="0"/>
              <a:t>Kullanımda erişilebilirlik ve güvenlik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tr-TR" altLang="en-US" sz="2000" dirty="0">
                <a:solidFill>
                  <a:srgbClr val="FF0000"/>
                </a:solidFill>
              </a:rPr>
              <a:t>Gürültüye karşı koruma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tr-TR" altLang="en-US" sz="2000" dirty="0"/>
              <a:t>Enerjiden tasarruf ve ısı muhafazası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tr-TR" altLang="en-US" sz="2000" dirty="0"/>
              <a:t>Doğal kaynakların sürdürülebilir kullanımı</a:t>
            </a:r>
          </a:p>
        </p:txBody>
      </p:sp>
    </p:spTree>
    <p:extLst>
      <p:ext uri="{BB962C8B-B14F-4D97-AF65-F5344CB8AC3E}">
        <p14:creationId xmlns:p14="http://schemas.microsoft.com/office/powerpoint/2010/main" val="144740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1147" y="1011432"/>
            <a:ext cx="7920880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Planlı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Alanlar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Tip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İmar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Yönetmeliği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Font typeface="Arial"/>
              <a:buChar char="•"/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Madde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4- (1999) Bu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Yönetmelik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esaslarına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göre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yapılacak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bütün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yapılarda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plan, </a:t>
            </a:r>
            <a:r>
              <a:rPr lang="en-US" sz="2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fen, </a:t>
            </a:r>
            <a:r>
              <a:rPr lang="en-US" sz="2000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sağlık</a:t>
            </a:r>
            <a:r>
              <a:rPr lang="en-US" sz="2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</a:t>
            </a:r>
            <a:r>
              <a:rPr lang="en-US" sz="2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çevre</a:t>
            </a:r>
            <a:r>
              <a:rPr lang="en-US" sz="2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şartları</a:t>
            </a:r>
            <a:r>
              <a:rPr lang="en-US" sz="2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ile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ilgili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diğer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kanun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tüzük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yönetmelik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hükümlerine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Türk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Standartları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Enstitüsü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tarafından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belirlenmiş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standartlara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uyulması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zorunludur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Madde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44 (2013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Fırınların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tanziminde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duvar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döşemelerinde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ısı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ses</a:t>
            </a:r>
            <a:r>
              <a:rPr lang="en-US" sz="2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yalıtımı</a:t>
            </a:r>
            <a:r>
              <a:rPr lang="en-US" sz="2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uygulanır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ct val="20000"/>
              </a:spcBef>
            </a:pP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Çevresel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Gürültünün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Değerlendirilmesi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Yönetimi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Yönetmeliği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tr-TR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(2002/49/EC) (2008-2010)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 MADDE 28 – (1) (a) 7/3/2008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tarihinden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sonra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inşa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edilmiş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bu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Yönetmeliğin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yayım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tarihinden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sonra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inşa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edilecek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yapıların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mimari</a:t>
            </a:r>
            <a:r>
              <a:rPr lang="en-US" sz="2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projelerinde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yapı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tiplerine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bağlı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olarak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Ek-VII’de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yer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alan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Tablo-9’da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verilen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sınır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değerlerin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sağlanması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zorunludur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(c)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Nazım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İmar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Planları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Uygulama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İmar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Planlarının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hazırlanması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aşamasında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27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nci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maddede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öngörülen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gürültüye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maruz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kalma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kategorileri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dikkate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alınır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1817</TotalTime>
  <Words>591</Words>
  <Application>Microsoft Office PowerPoint</Application>
  <PresentationFormat>On-screen Show (4:3)</PresentationFormat>
  <Paragraphs>147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after shot</dc:creator>
  <cp:lastModifiedBy>toshiba</cp:lastModifiedBy>
  <cp:revision>71</cp:revision>
  <dcterms:created xsi:type="dcterms:W3CDTF">2016-10-26T10:32:01Z</dcterms:created>
  <dcterms:modified xsi:type="dcterms:W3CDTF">2016-11-15T17:30:38Z</dcterms:modified>
</cp:coreProperties>
</file>