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88" r:id="rId2"/>
    <p:sldId id="369" r:id="rId3"/>
    <p:sldId id="370" r:id="rId4"/>
    <p:sldId id="371" r:id="rId5"/>
    <p:sldId id="379" r:id="rId6"/>
    <p:sldId id="378" r:id="rId7"/>
    <p:sldId id="365" r:id="rId8"/>
    <p:sldId id="385" r:id="rId9"/>
    <p:sldId id="367" r:id="rId10"/>
    <p:sldId id="366" r:id="rId11"/>
    <p:sldId id="376" r:id="rId12"/>
    <p:sldId id="383" r:id="rId13"/>
    <p:sldId id="311" r:id="rId14"/>
    <p:sldId id="327" r:id="rId15"/>
    <p:sldId id="302" r:id="rId16"/>
    <p:sldId id="303" r:id="rId17"/>
    <p:sldId id="397" r:id="rId18"/>
    <p:sldId id="398" r:id="rId19"/>
    <p:sldId id="315" r:id="rId20"/>
    <p:sldId id="304" r:id="rId21"/>
    <p:sldId id="396" r:id="rId22"/>
    <p:sldId id="306" r:id="rId23"/>
    <p:sldId id="307" r:id="rId24"/>
    <p:sldId id="308" r:id="rId25"/>
    <p:sldId id="395" r:id="rId26"/>
    <p:sldId id="317" r:id="rId27"/>
    <p:sldId id="387" r:id="rId28"/>
    <p:sldId id="388" r:id="rId29"/>
    <p:sldId id="389" r:id="rId30"/>
    <p:sldId id="390" r:id="rId31"/>
    <p:sldId id="319" r:id="rId32"/>
    <p:sldId id="342" r:id="rId33"/>
    <p:sldId id="344" r:id="rId34"/>
    <p:sldId id="345" r:id="rId35"/>
    <p:sldId id="321" r:id="rId36"/>
    <p:sldId id="322" r:id="rId37"/>
    <p:sldId id="382" r:id="rId38"/>
    <p:sldId id="393" r:id="rId39"/>
    <p:sldId id="394" r:id="rId40"/>
    <p:sldId id="323" r:id="rId41"/>
    <p:sldId id="328" r:id="rId42"/>
    <p:sldId id="391" r:id="rId43"/>
    <p:sldId id="392" r:id="rId44"/>
    <p:sldId id="335" r:id="rId45"/>
    <p:sldId id="340" r:id="rId46"/>
    <p:sldId id="384" r:id="rId47"/>
    <p:sldId id="285" r:id="rId48"/>
  </p:sldIdLst>
  <p:sldSz cx="9144000" cy="6858000" type="screen4x3"/>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4609" autoAdjust="0"/>
  </p:normalViewPr>
  <p:slideViewPr>
    <p:cSldViewPr>
      <p:cViewPr varScale="1">
        <p:scale>
          <a:sx n="65" d="100"/>
          <a:sy n="65" d="100"/>
        </p:scale>
        <p:origin x="-1140" y="-96"/>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15.11.2016</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15.11.2016</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15.11.2016</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15.11.2016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15.11.2016</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15.11.2016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15.11.2016</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15.11.2016</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15.11.2016</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ideo" Target="file:///C:\Users\user3\Desktop\ke\IZODER%20SUNUM\SoftdB%20Sound%20Masking.mp4"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267744" y="2974798"/>
            <a:ext cx="6624736" cy="1894362"/>
          </a:xfrm>
        </p:spPr>
        <p:txBody>
          <a:bodyPr>
            <a:noAutofit/>
          </a:bodyPr>
          <a:lstStyle/>
          <a:p>
            <a:r>
              <a:rPr lang="tr-TR" sz="2650" dirty="0" smtClean="0"/>
              <a:t>GÜRÜLTÜ – MEKAN - İNSAN</a:t>
            </a:r>
            <a:endParaRPr lang="tr-TR" sz="2650" dirty="0"/>
          </a:p>
        </p:txBody>
      </p:sp>
      <p:sp>
        <p:nvSpPr>
          <p:cNvPr id="3" name="2 Alt Başlık"/>
          <p:cNvSpPr>
            <a:spLocks noGrp="1"/>
          </p:cNvSpPr>
          <p:nvPr>
            <p:ph type="subTitle" idx="1"/>
          </p:nvPr>
        </p:nvSpPr>
        <p:spPr/>
        <p:txBody>
          <a:bodyPr>
            <a:normAutofit lnSpcReduction="10000"/>
          </a:bodyPr>
          <a:lstStyle/>
          <a:p>
            <a:r>
              <a:rPr lang="tr-TR" dirty="0" smtClean="0"/>
              <a:t>Kerem ERGİNOĞLU</a:t>
            </a:r>
          </a:p>
          <a:p>
            <a:endParaRPr lang="tr-TR" dirty="0" smtClean="0"/>
          </a:p>
          <a:p>
            <a:r>
              <a:rPr lang="tr-TR" dirty="0" smtClean="0"/>
              <a:t>ERGİNOĞLU &amp; ÇALIŞLAR  MİMARLIK </a:t>
            </a:r>
          </a:p>
          <a:p>
            <a:r>
              <a:rPr lang="tr-TR" dirty="0" smtClean="0"/>
              <a:t>Kurucu Ortak</a:t>
            </a:r>
            <a:endParaRPr lang="tr-TR" dirty="0"/>
          </a:p>
        </p:txBody>
      </p:sp>
      <p:pic>
        <p:nvPicPr>
          <p:cNvPr id="4" name="Picture 4" descr="http://www.izoder.org.tr/images/popup2.jpg"/>
          <p:cNvPicPr>
            <a:picLocks noChangeAspect="1" noChangeArrowheads="1"/>
          </p:cNvPicPr>
          <p:nvPr/>
        </p:nvPicPr>
        <p:blipFill>
          <a:blip r:embed="rId2" cstate="print">
            <a:duotone>
              <a:schemeClr val="accent1">
                <a:shade val="45000"/>
                <a:satMod val="135000"/>
              </a:schemeClr>
              <a:prstClr val="white"/>
            </a:duotone>
          </a:blip>
          <a:srcRect b="38060"/>
          <a:stretch>
            <a:fillRect/>
          </a:stretch>
        </p:blipFill>
        <p:spPr bwMode="auto">
          <a:xfrm>
            <a:off x="1737320" y="0"/>
            <a:ext cx="5715000" cy="335699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t>Gürültü denetiminde </a:t>
            </a:r>
            <a:r>
              <a:rPr lang="tr-TR" b="1" dirty="0" err="1" smtClean="0"/>
              <a:t>alinacak</a:t>
            </a:r>
            <a:r>
              <a:rPr lang="tr-TR" b="1" dirty="0" smtClean="0"/>
              <a:t> önlemler</a:t>
            </a:r>
            <a:endParaRPr lang="tr-TR" b="1" dirty="0"/>
          </a:p>
        </p:txBody>
      </p:sp>
      <p:sp>
        <p:nvSpPr>
          <p:cNvPr id="3" name="Content Placeholder 2"/>
          <p:cNvSpPr>
            <a:spLocks noGrp="1"/>
          </p:cNvSpPr>
          <p:nvPr>
            <p:ph sz="quarter" idx="1"/>
          </p:nvPr>
        </p:nvSpPr>
        <p:spPr/>
        <p:txBody>
          <a:bodyPr>
            <a:normAutofit/>
          </a:bodyPr>
          <a:lstStyle/>
          <a:p>
            <a:pPr algn="just"/>
            <a:r>
              <a:rPr lang="tr-TR" b="1" dirty="0">
                <a:solidFill>
                  <a:schemeClr val="tx2"/>
                </a:solidFill>
              </a:rPr>
              <a:t>Gereksiz gürültü kaynaklarını yok etmek </a:t>
            </a:r>
          </a:p>
          <a:p>
            <a:pPr algn="just"/>
            <a:r>
              <a:rPr lang="tr-TR" b="1" dirty="0">
                <a:solidFill>
                  <a:schemeClr val="tx2"/>
                </a:solidFill>
              </a:rPr>
              <a:t>Aynı işi gören ve daha gürültüsüz çalışan makineler, donanımlar ve sistemler seçmek </a:t>
            </a:r>
          </a:p>
          <a:p>
            <a:pPr algn="just"/>
            <a:r>
              <a:rPr lang="tr-TR" b="1" dirty="0">
                <a:solidFill>
                  <a:schemeClr val="tx2"/>
                </a:solidFill>
              </a:rPr>
              <a:t>Gürültüyü, kaynağında alınacak önlemlerle azaltmak</a:t>
            </a:r>
          </a:p>
          <a:p>
            <a:pPr algn="just"/>
            <a:r>
              <a:rPr lang="tr-TR" b="1" dirty="0">
                <a:solidFill>
                  <a:schemeClr val="tx2"/>
                </a:solidFill>
              </a:rPr>
              <a:t>Gürültüyü kaynağına hapsetmek, kaynak dışına çıkmasını engellemek</a:t>
            </a:r>
          </a:p>
          <a:p>
            <a:pPr algn="just"/>
            <a:r>
              <a:rPr lang="tr-TR" b="1" dirty="0">
                <a:solidFill>
                  <a:schemeClr val="tx2"/>
                </a:solidFill>
              </a:rPr>
              <a:t>Kaynak dışına yayılan gürültüyü en dar sınırlar içinde durdurmak </a:t>
            </a:r>
          </a:p>
          <a:p>
            <a:pPr algn="just"/>
            <a:r>
              <a:rPr lang="tr-TR" b="1" dirty="0">
                <a:solidFill>
                  <a:schemeClr val="tx2"/>
                </a:solidFill>
              </a:rPr>
              <a:t>Yayılmış gürültünün giremeyeceği bölümler oluşturmak </a:t>
            </a:r>
          </a:p>
        </p:txBody>
      </p:sp>
    </p:spTree>
    <p:extLst>
      <p:ext uri="{BB962C8B-B14F-4D97-AF65-F5344CB8AC3E}">
        <p14:creationId xmlns="" xmlns:p14="http://schemas.microsoft.com/office/powerpoint/2010/main" val="18742576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t>ÇÖZÜMLER</a:t>
            </a:r>
            <a:endParaRPr lang="tr-TR" b="1" dirty="0"/>
          </a:p>
        </p:txBody>
      </p:sp>
      <p:sp>
        <p:nvSpPr>
          <p:cNvPr id="3" name="Content Placeholder 2"/>
          <p:cNvSpPr>
            <a:spLocks noGrp="1"/>
          </p:cNvSpPr>
          <p:nvPr>
            <p:ph sz="quarter" idx="1"/>
          </p:nvPr>
        </p:nvSpPr>
        <p:spPr>
          <a:xfrm>
            <a:off x="457200" y="1600200"/>
            <a:ext cx="8363272" cy="4873752"/>
          </a:xfrm>
        </p:spPr>
        <p:txBody>
          <a:bodyPr>
            <a:normAutofit lnSpcReduction="10000"/>
          </a:bodyPr>
          <a:lstStyle/>
          <a:p>
            <a:r>
              <a:rPr lang="tr-TR" b="1" dirty="0">
                <a:solidFill>
                  <a:schemeClr val="tx2"/>
                </a:solidFill>
              </a:rPr>
              <a:t>Sesin yutulması ve yankılanmasını önleyen malzemeler</a:t>
            </a:r>
          </a:p>
          <a:p>
            <a:pPr marL="0" indent="0" algn="just">
              <a:buNone/>
            </a:pPr>
            <a:r>
              <a:rPr lang="tr-TR" sz="2000" b="1" dirty="0">
                <a:solidFill>
                  <a:schemeClr val="tx2"/>
                </a:solidFill>
              </a:rPr>
              <a:t>Halı, perde, cam yünü ve benzeri gözenekli gereçler ince sesleri (yüksek frekansları); pencere camları, asma tavanlar, lambriler ve benzeri titreşebilen levha niteliğindeki gereçler kalın sesleri (alçak frekansları) büyük oranda yutarlar. </a:t>
            </a:r>
          </a:p>
          <a:p>
            <a:r>
              <a:rPr lang="tr-TR" b="1" dirty="0">
                <a:solidFill>
                  <a:schemeClr val="tx2"/>
                </a:solidFill>
              </a:rPr>
              <a:t>Ses geçmesini önleyen </a:t>
            </a:r>
            <a:r>
              <a:rPr lang="tr-TR" b="1" dirty="0" smtClean="0">
                <a:solidFill>
                  <a:schemeClr val="tx2"/>
                </a:solidFill>
              </a:rPr>
              <a:t>malzemeler</a:t>
            </a:r>
          </a:p>
          <a:p>
            <a:pPr marL="0" indent="0" algn="just">
              <a:buNone/>
            </a:pPr>
            <a:r>
              <a:rPr lang="tr-TR" sz="2100" b="1" dirty="0">
                <a:solidFill>
                  <a:schemeClr val="tx2"/>
                </a:solidFill>
              </a:rPr>
              <a:t>Sesin geçmesi, ses titreşimlerine, kütlesi ile karşı koyabilecek bölmelerle azaltılır. Yani söz konusu olan, sesin yutulması değil durdurulmasıdır. Kütle, yani bölmenin ağırlığı (m2 ağırlığı) pratik sınırlara gelindiğinde, çift cidar, yüzen döşeme, asma tavan ve benzeri özel çözümler aramak gerekir. Hepsinde de temel ilke sesin yutulması değil durdurulmasıdır. </a:t>
            </a:r>
          </a:p>
          <a:p>
            <a:r>
              <a:rPr lang="tr-TR" b="1" dirty="0">
                <a:solidFill>
                  <a:schemeClr val="tx2"/>
                </a:solidFill>
              </a:rPr>
              <a:t>Özel tasarım </a:t>
            </a:r>
            <a:r>
              <a:rPr lang="tr-TR" b="1" dirty="0" smtClean="0">
                <a:solidFill>
                  <a:schemeClr val="tx2"/>
                </a:solidFill>
              </a:rPr>
              <a:t>detaylar</a:t>
            </a:r>
          </a:p>
          <a:p>
            <a:r>
              <a:rPr lang="tr-TR" b="1" dirty="0" smtClean="0">
                <a:solidFill>
                  <a:schemeClr val="tx2"/>
                </a:solidFill>
              </a:rPr>
              <a:t>Güncel teknolojik ürünler</a:t>
            </a:r>
            <a:endParaRPr lang="tr-TR" dirty="0"/>
          </a:p>
        </p:txBody>
      </p:sp>
    </p:spTree>
    <p:extLst>
      <p:ext uri="{BB962C8B-B14F-4D97-AF65-F5344CB8AC3E}">
        <p14:creationId xmlns="" xmlns:p14="http://schemas.microsoft.com/office/powerpoint/2010/main" val="3810340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3410623-8701-4431-A685-A2EA1A49EA95"/>
          <p:cNvPicPr>
            <a:picLocks noChangeAspect="1" noChangeArrowheads="1"/>
          </p:cNvPicPr>
          <p:nvPr/>
        </p:nvPicPr>
        <p:blipFill>
          <a:blip r:embed="rId2" cstate="print"/>
          <a:srcRect/>
          <a:stretch>
            <a:fillRect/>
          </a:stretch>
        </p:blipFill>
        <p:spPr bwMode="auto">
          <a:xfrm>
            <a:off x="-36512" y="158750"/>
            <a:ext cx="9205101" cy="6480000"/>
          </a:xfrm>
          <a:prstGeom prst="rect">
            <a:avLst/>
          </a:prstGeom>
          <a:noFill/>
          <a:ln w="9525">
            <a:noFill/>
            <a:miter lim="800000"/>
            <a:headEnd/>
            <a:tailEnd/>
          </a:ln>
        </p:spPr>
      </p:pic>
    </p:spTree>
    <p:extLst>
      <p:ext uri="{BB962C8B-B14F-4D97-AF65-F5344CB8AC3E}">
        <p14:creationId xmlns="" xmlns:p14="http://schemas.microsoft.com/office/powerpoint/2010/main" val="30610610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noise building acoustics ile ilgili görsel sonucu"/>
          <p:cNvPicPr>
            <a:picLocks noChangeAspect="1" noChangeArrowheads="1"/>
          </p:cNvPicPr>
          <p:nvPr/>
        </p:nvPicPr>
        <p:blipFill rotWithShape="1">
          <a:blip r:embed="rId2" cstate="print"/>
          <a:srcRect t="11351"/>
          <a:stretch/>
        </p:blipFill>
        <p:spPr bwMode="auto">
          <a:xfrm>
            <a:off x="1115616" y="620688"/>
            <a:ext cx="6470121" cy="3312368"/>
          </a:xfrm>
          <a:prstGeom prst="rect">
            <a:avLst/>
          </a:prstGeom>
          <a:noFill/>
        </p:spPr>
      </p:pic>
      <p:sp>
        <p:nvSpPr>
          <p:cNvPr id="6" name="Rectangle 5"/>
          <p:cNvSpPr/>
          <p:nvPr/>
        </p:nvSpPr>
        <p:spPr>
          <a:xfrm>
            <a:off x="2987824" y="260648"/>
            <a:ext cx="3300904" cy="369332"/>
          </a:xfrm>
          <a:prstGeom prst="rect">
            <a:avLst/>
          </a:prstGeom>
        </p:spPr>
        <p:txBody>
          <a:bodyPr wrap="none">
            <a:spAutoFit/>
          </a:bodyPr>
          <a:lstStyle/>
          <a:p>
            <a:r>
              <a:rPr lang="tr-TR" b="1" dirty="0" smtClean="0">
                <a:solidFill>
                  <a:schemeClr val="tx2"/>
                </a:solidFill>
              </a:rPr>
              <a:t>PROBLEMLER / ÇÖZÜMLER</a:t>
            </a:r>
            <a:endParaRPr lang="tr-TR" b="1" dirty="0">
              <a:solidFill>
                <a:schemeClr val="tx2"/>
              </a:solidFill>
            </a:endParaRPr>
          </a:p>
        </p:txBody>
      </p:sp>
      <p:sp>
        <p:nvSpPr>
          <p:cNvPr id="8" name="2 İçerik Yer Tutucusu"/>
          <p:cNvSpPr>
            <a:spLocks noGrp="1"/>
          </p:cNvSpPr>
          <p:nvPr>
            <p:ph sz="quarter" idx="1"/>
          </p:nvPr>
        </p:nvSpPr>
        <p:spPr>
          <a:xfrm>
            <a:off x="457200" y="1556792"/>
            <a:ext cx="7467600" cy="4797152"/>
          </a:xfrm>
        </p:spPr>
        <p:txBody>
          <a:bodyPr numCol="2">
            <a:normAutofit fontScale="62500" lnSpcReduction="20000"/>
          </a:bodyPr>
          <a:lstStyle/>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pPr marL="0" indent="0">
              <a:buNone/>
            </a:pPr>
            <a:endParaRPr lang="tr-TR" b="1" dirty="0">
              <a:solidFill>
                <a:schemeClr val="tx2"/>
              </a:solidFill>
            </a:endParaRPr>
          </a:p>
          <a:p>
            <a:endParaRPr lang="tr-TR" b="1" dirty="0" smtClean="0">
              <a:solidFill>
                <a:schemeClr val="tx2"/>
              </a:solidFill>
            </a:endParaRPr>
          </a:p>
          <a:p>
            <a:endParaRPr lang="tr-TR" b="1" dirty="0" smtClean="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r>
              <a:rPr lang="tr-TR" b="1" dirty="0" smtClean="0">
                <a:solidFill>
                  <a:schemeClr val="tx2"/>
                </a:solidFill>
              </a:rPr>
              <a:t>SESİN YANKILANMAMASI</a:t>
            </a:r>
          </a:p>
          <a:p>
            <a:r>
              <a:rPr lang="tr-TR" b="1" dirty="0" smtClean="0">
                <a:solidFill>
                  <a:schemeClr val="tx2"/>
                </a:solidFill>
              </a:rPr>
              <a:t>SESİN GEÇMESİ</a:t>
            </a:r>
          </a:p>
          <a:p>
            <a:r>
              <a:rPr lang="tr-TR" b="1" dirty="0">
                <a:solidFill>
                  <a:schemeClr val="tx2"/>
                </a:solidFill>
              </a:rPr>
              <a:t>SESİN YUTULMASI</a:t>
            </a: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endParaRPr lang="tr-TR" b="1" dirty="0" smtClean="0">
              <a:solidFill>
                <a:schemeClr val="tx2"/>
              </a:solidFill>
            </a:endParaRPr>
          </a:p>
          <a:p>
            <a:endParaRPr lang="tr-TR" b="1" dirty="0">
              <a:solidFill>
                <a:schemeClr val="tx2"/>
              </a:solidFill>
            </a:endParaRPr>
          </a:p>
          <a:p>
            <a:pPr marL="0" indent="0">
              <a:buNone/>
            </a:pPr>
            <a:endParaRPr lang="tr-TR" b="1" dirty="0">
              <a:solidFill>
                <a:schemeClr val="tx2"/>
              </a:solidFill>
            </a:endParaRPr>
          </a:p>
          <a:p>
            <a:r>
              <a:rPr lang="tr-TR" b="1" dirty="0" smtClean="0">
                <a:solidFill>
                  <a:schemeClr val="tx2"/>
                </a:solidFill>
              </a:rPr>
              <a:t>TAVANDA AKUSTİK ÖNLEMLER</a:t>
            </a:r>
          </a:p>
          <a:p>
            <a:r>
              <a:rPr lang="tr-TR" b="1" dirty="0" smtClean="0">
                <a:solidFill>
                  <a:schemeClr val="tx2"/>
                </a:solidFill>
              </a:rPr>
              <a:t>FARKLI DÖŞEME KULLANIMLARI</a:t>
            </a:r>
          </a:p>
          <a:p>
            <a:r>
              <a:rPr lang="tr-TR" b="1" dirty="0" smtClean="0">
                <a:solidFill>
                  <a:schemeClr val="tx2"/>
                </a:solidFill>
              </a:rPr>
              <a:t>SES YALITIMLI DUVARLAR VE DUVAR AKUSTİĞİ</a:t>
            </a:r>
          </a:p>
          <a:p>
            <a:r>
              <a:rPr lang="tr-TR" b="1" dirty="0" smtClean="0">
                <a:solidFill>
                  <a:schemeClr val="tx2"/>
                </a:solidFill>
              </a:rPr>
              <a:t>BÖLÜCÜ KULLANIMINDA ÖNLEMLER</a:t>
            </a:r>
          </a:p>
          <a:p>
            <a:r>
              <a:rPr lang="tr-TR" b="1" dirty="0" smtClean="0">
                <a:solidFill>
                  <a:schemeClr val="tx2"/>
                </a:solidFill>
              </a:rPr>
              <a:t>KONSANTRASYON ÜNİTELERİ - PANELLER</a:t>
            </a:r>
          </a:p>
        </p:txBody>
      </p:sp>
      <p:sp>
        <p:nvSpPr>
          <p:cNvPr id="9" name="Right Brace 8"/>
          <p:cNvSpPr/>
          <p:nvPr/>
        </p:nvSpPr>
        <p:spPr>
          <a:xfrm>
            <a:off x="3275856" y="4509120"/>
            <a:ext cx="432048" cy="1872208"/>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792" y="2348880"/>
            <a:ext cx="7467600" cy="1143000"/>
          </a:xfrm>
        </p:spPr>
        <p:txBody>
          <a:bodyPr/>
          <a:lstStyle/>
          <a:p>
            <a:pPr algn="ctr"/>
            <a:r>
              <a:rPr lang="tr-TR" b="1" dirty="0" smtClean="0"/>
              <a:t>TAVANDA AKUSTİK ÖNLEMLER</a:t>
            </a:r>
            <a:endParaRPr lang="tr-TR"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Denizbank ofis yönetim kati</a:t>
            </a:r>
            <a:endParaRPr lang="tr-TR" dirty="0"/>
          </a:p>
        </p:txBody>
      </p:sp>
      <p:sp>
        <p:nvSpPr>
          <p:cNvPr id="3" name="2 İçerik Yer Tutucusu"/>
          <p:cNvSpPr>
            <a:spLocks noGrp="1"/>
          </p:cNvSpPr>
          <p:nvPr>
            <p:ph sz="quarter" idx="1"/>
          </p:nvPr>
        </p:nvSpPr>
        <p:spPr/>
        <p:txBody>
          <a:bodyPr/>
          <a:lstStyle/>
          <a:p>
            <a:endParaRPr lang="tr-TR"/>
          </a:p>
        </p:txBody>
      </p:sp>
      <p:pic>
        <p:nvPicPr>
          <p:cNvPr id="3074" name="Picture 2"/>
          <p:cNvPicPr>
            <a:picLocks noChangeAspect="1" noChangeArrowheads="1"/>
          </p:cNvPicPr>
          <p:nvPr/>
        </p:nvPicPr>
        <p:blipFill>
          <a:blip r:embed="rId2" cstate="print"/>
          <a:srcRect/>
          <a:stretch>
            <a:fillRect/>
          </a:stretch>
        </p:blipFill>
        <p:spPr bwMode="auto">
          <a:xfrm>
            <a:off x="251520" y="1098000"/>
            <a:ext cx="8666804" cy="576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9289032" cy="652934"/>
          </a:xfrm>
        </p:spPr>
        <p:txBody>
          <a:bodyPr>
            <a:normAutofit/>
          </a:bodyPr>
          <a:lstStyle/>
          <a:p>
            <a:r>
              <a:rPr lang="tr-TR" dirty="0" smtClean="0"/>
              <a:t>Tarsus amerikan koleji-asma tavan metal perfore</a:t>
            </a:r>
            <a:endParaRPr lang="tr-TR" dirty="0"/>
          </a:p>
        </p:txBody>
      </p:sp>
      <p:sp>
        <p:nvSpPr>
          <p:cNvPr id="3" name="2 İçerik Yer Tutucusu"/>
          <p:cNvSpPr>
            <a:spLocks noGrp="1"/>
          </p:cNvSpPr>
          <p:nvPr>
            <p:ph sz="quarter" idx="1"/>
          </p:nvPr>
        </p:nvSpPr>
        <p:spPr/>
        <p:txBody>
          <a:bodyPr/>
          <a:lstStyle/>
          <a:p>
            <a:endParaRPr lang="tr-TR"/>
          </a:p>
        </p:txBody>
      </p:sp>
      <p:pic>
        <p:nvPicPr>
          <p:cNvPr id="44035" name="Picture 3" descr="Q:\02 PR\1_Pr_Projeler\2014\2014-2009_okl_tarsus_SEV\general\photos\cemal emden\low\050.jpg"/>
          <p:cNvPicPr>
            <a:picLocks noChangeAspect="1" noChangeArrowheads="1"/>
          </p:cNvPicPr>
          <p:nvPr/>
        </p:nvPicPr>
        <p:blipFill>
          <a:blip r:embed="rId2" cstate="print"/>
          <a:srcRect/>
          <a:stretch>
            <a:fillRect/>
          </a:stretch>
        </p:blipFill>
        <p:spPr bwMode="auto">
          <a:xfrm>
            <a:off x="0" y="1165820"/>
            <a:ext cx="9144000" cy="51435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Q:\02 PR\1_Pr_Projeler\2013\2013_ofs_ist_bp\general\PHOTOS\BP Genel Mudurluk\bpt40_2110b.jpg"/>
          <p:cNvPicPr>
            <a:picLocks noChangeAspect="1" noChangeArrowheads="1"/>
          </p:cNvPicPr>
          <p:nvPr/>
        </p:nvPicPr>
        <p:blipFill>
          <a:blip r:embed="rId2" cstate="print"/>
          <a:srcRect b="8185"/>
          <a:stretch>
            <a:fillRect/>
          </a:stretch>
        </p:blipFill>
        <p:spPr bwMode="auto">
          <a:xfrm>
            <a:off x="0" y="1124744"/>
            <a:ext cx="9144000" cy="5653935"/>
          </a:xfrm>
          <a:prstGeom prst="rect">
            <a:avLst/>
          </a:prstGeom>
          <a:noFill/>
        </p:spPr>
      </p:pic>
      <p:sp>
        <p:nvSpPr>
          <p:cNvPr id="5" name="1 Başlık"/>
          <p:cNvSpPr txBox="1">
            <a:spLocks/>
          </p:cNvSpPr>
          <p:nvPr/>
        </p:nvSpPr>
        <p:spPr>
          <a:xfrm>
            <a:off x="467544" y="332656"/>
            <a:ext cx="7467600" cy="652934"/>
          </a:xfrm>
          <a:prstGeom prst="rect">
            <a:avLst/>
          </a:prstGeo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3000" b="0" i="0" u="none" strike="noStrike" kern="1200" cap="small" spc="0" normalizeH="0" baseline="0" noProof="0" dirty="0" smtClean="0">
                <a:ln>
                  <a:noFill/>
                </a:ln>
                <a:solidFill>
                  <a:schemeClr val="tx2"/>
                </a:solidFill>
                <a:effectLst/>
                <a:uLnTx/>
                <a:uFillTx/>
                <a:latin typeface="+mj-lt"/>
                <a:ea typeface="+mj-ea"/>
                <a:cs typeface="+mj-cs"/>
              </a:rPr>
              <a:t>BP genel müdürlük </a:t>
            </a:r>
            <a:endParaRPr kumimoji="0" lang="tr-TR" sz="3000" b="0" i="0" u="none" strike="noStrike" kern="1200" cap="small"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Başlık"/>
          <p:cNvSpPr txBox="1">
            <a:spLocks/>
          </p:cNvSpPr>
          <p:nvPr/>
        </p:nvSpPr>
        <p:spPr>
          <a:xfrm>
            <a:off x="467544" y="332656"/>
            <a:ext cx="7467600" cy="652934"/>
          </a:xfrm>
          <a:prstGeom prst="rect">
            <a:avLst/>
          </a:prstGeo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3000" b="0" i="0" u="none" strike="noStrike" kern="1200" cap="small" spc="0" normalizeH="0" baseline="0" noProof="0" dirty="0" smtClean="0">
                <a:ln>
                  <a:noFill/>
                </a:ln>
                <a:solidFill>
                  <a:schemeClr val="tx2"/>
                </a:solidFill>
                <a:effectLst/>
                <a:uLnTx/>
                <a:uFillTx/>
                <a:latin typeface="+mj-lt"/>
                <a:ea typeface="+mj-ea"/>
                <a:cs typeface="+mj-cs"/>
              </a:rPr>
              <a:t>Sahibinden.com ofisi </a:t>
            </a:r>
            <a:endParaRPr kumimoji="0" lang="tr-TR"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73730" name="Picture 2" descr="Q:\02 PR\1_Pr_Projeler\2012\2012_ofs_ist_sahibinden\general\Mid-res photos\_MG_3499.JPG"/>
          <p:cNvPicPr>
            <a:picLocks noChangeAspect="1" noChangeArrowheads="1"/>
          </p:cNvPicPr>
          <p:nvPr/>
        </p:nvPicPr>
        <p:blipFill>
          <a:blip r:embed="rId2" cstate="print"/>
          <a:srcRect/>
          <a:stretch>
            <a:fillRect/>
          </a:stretch>
        </p:blipFill>
        <p:spPr bwMode="auto">
          <a:xfrm>
            <a:off x="-37592" y="980729"/>
            <a:ext cx="9181592" cy="611953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420888"/>
            <a:ext cx="7467600" cy="1143000"/>
          </a:xfrm>
        </p:spPr>
        <p:txBody>
          <a:bodyPr/>
          <a:lstStyle/>
          <a:p>
            <a:pPr algn="ctr"/>
            <a:r>
              <a:rPr lang="tr-TR" b="1" dirty="0" smtClean="0"/>
              <a:t>FARKLI DÖŞEMELER</a:t>
            </a:r>
            <a:endParaRPr lang="tr-TR"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du lịch năm châu ile ilgili görsel sonucu"/>
          <p:cNvPicPr>
            <a:picLocks noChangeAspect="1" noChangeArrowheads="1"/>
          </p:cNvPicPr>
          <p:nvPr/>
        </p:nvPicPr>
        <p:blipFill>
          <a:blip r:embed="rId2" cstate="print"/>
          <a:srcRect l="14179" r="5821" b="12400"/>
          <a:stretch>
            <a:fillRect/>
          </a:stretch>
        </p:blipFill>
        <p:spPr bwMode="auto">
          <a:xfrm>
            <a:off x="0" y="2852936"/>
            <a:ext cx="9144000" cy="4005064"/>
          </a:xfrm>
          <a:prstGeom prst="rect">
            <a:avLst/>
          </a:prstGeom>
          <a:noFill/>
        </p:spPr>
      </p:pic>
      <p:sp>
        <p:nvSpPr>
          <p:cNvPr id="3" name="2 İçerik Yer Tutucusu"/>
          <p:cNvSpPr>
            <a:spLocks noGrp="1"/>
          </p:cNvSpPr>
          <p:nvPr>
            <p:ph sz="quarter" idx="1"/>
          </p:nvPr>
        </p:nvSpPr>
        <p:spPr>
          <a:xfrm>
            <a:off x="488776" y="2227656"/>
            <a:ext cx="7467600" cy="4873752"/>
          </a:xfrm>
        </p:spPr>
        <p:txBody>
          <a:bodyPr>
            <a:normAutofit/>
          </a:bodyPr>
          <a:lstStyle/>
          <a:p>
            <a:pPr algn="ctr">
              <a:buNone/>
            </a:pPr>
            <a:r>
              <a:rPr lang="tr-TR" sz="3200" b="1" dirty="0" smtClean="0">
                <a:solidFill>
                  <a:schemeClr val="tx2"/>
                </a:solidFill>
              </a:rPr>
              <a:t>PEKİ SESSİZDEN KASTIMIZ NEDİR?</a:t>
            </a:r>
            <a:endParaRPr lang="tr-TR" sz="3200" b="1" dirty="0">
              <a:solidFill>
                <a:schemeClr val="tx2"/>
              </a:solidFill>
            </a:endParaRPr>
          </a:p>
        </p:txBody>
      </p:sp>
      <p:sp>
        <p:nvSpPr>
          <p:cNvPr id="6" name="2 İçerik Yer Tutucusu"/>
          <p:cNvSpPr txBox="1">
            <a:spLocks/>
          </p:cNvSpPr>
          <p:nvPr/>
        </p:nvSpPr>
        <p:spPr>
          <a:xfrm>
            <a:off x="323528" y="692696"/>
            <a:ext cx="8280920" cy="3024336"/>
          </a:xfrm>
          <a:prstGeom prst="rect">
            <a:avLst/>
          </a:prstGeom>
        </p:spPr>
        <p:txBody>
          <a:bodyPr vert="horz">
            <a:normAutofit/>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lgn="ctr">
              <a:buNone/>
            </a:pPr>
            <a:r>
              <a:rPr lang="tr-TR" dirty="0" smtClean="0">
                <a:solidFill>
                  <a:schemeClr val="tx2"/>
                </a:solidFill>
              </a:rPr>
              <a:t>Bir cırcır böceği 120db ses çıkarabilirken; </a:t>
            </a:r>
          </a:p>
          <a:p>
            <a:pPr marL="0" indent="0" algn="ctr">
              <a:buNone/>
            </a:pPr>
            <a:r>
              <a:rPr lang="tr-TR" dirty="0" smtClean="0">
                <a:solidFill>
                  <a:schemeClr val="tx2"/>
                </a:solidFill>
              </a:rPr>
              <a:t>Güneyde en güzel saatlerimiz cırcır böceklerinin sesini dinleyerek geçebiliyor.</a:t>
            </a:r>
          </a:p>
          <a:p>
            <a:pPr algn="ctr"/>
            <a:endParaRPr lang="tr-TR" dirty="0" smtClean="0">
              <a:solidFill>
                <a:schemeClr val="tx2"/>
              </a:solidFill>
            </a:endParaRPr>
          </a:p>
        </p:txBody>
      </p:sp>
    </p:spTree>
    <p:extLst>
      <p:ext uri="{BB962C8B-B14F-4D97-AF65-F5344CB8AC3E}">
        <p14:creationId xmlns="" xmlns:p14="http://schemas.microsoft.com/office/powerpoint/2010/main" val="1969828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Türkiye bankalar birliği</a:t>
            </a:r>
            <a:r>
              <a:rPr lang="tr-TR" dirty="0" smtClean="0"/>
              <a:t/>
            </a:r>
            <a:br>
              <a:rPr lang="tr-TR" dirty="0" smtClean="0"/>
            </a:br>
            <a:r>
              <a:rPr lang="tr-TR" dirty="0" smtClean="0"/>
              <a:t>hali</a:t>
            </a:r>
            <a:endParaRPr lang="tr-TR" dirty="0"/>
          </a:p>
        </p:txBody>
      </p:sp>
      <p:sp>
        <p:nvSpPr>
          <p:cNvPr id="3" name="2 İçerik Yer Tutucusu"/>
          <p:cNvSpPr>
            <a:spLocks noGrp="1"/>
          </p:cNvSpPr>
          <p:nvPr>
            <p:ph sz="quarter" idx="1"/>
          </p:nvPr>
        </p:nvSpPr>
        <p:spPr/>
        <p:txBody>
          <a:bodyPr/>
          <a:lstStyle/>
          <a:p>
            <a:endParaRPr lang="tr-TR"/>
          </a:p>
        </p:txBody>
      </p:sp>
      <p:pic>
        <p:nvPicPr>
          <p:cNvPr id="48130" name="Picture 2" descr="Q:\02 PR\1_Pr_Projeler\2015\2015_ofs_ist_TBB\1_general\3_Photos_Cemal Emden\Low\083.jpg"/>
          <p:cNvPicPr>
            <a:picLocks noChangeAspect="1" noChangeArrowheads="1"/>
          </p:cNvPicPr>
          <p:nvPr/>
        </p:nvPicPr>
        <p:blipFill>
          <a:blip r:embed="rId2" cstate="print"/>
          <a:srcRect/>
          <a:stretch>
            <a:fillRect/>
          </a:stretch>
        </p:blipFill>
        <p:spPr bwMode="auto">
          <a:xfrm>
            <a:off x="395536" y="1098000"/>
            <a:ext cx="7680000" cy="5760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Q:\02 PR\1_Pr_Projeler\2015\2015_ofs_ist_TBB\1_general\3_Photos_Cemal Emden\Low\073.jpg"/>
          <p:cNvPicPr>
            <a:picLocks noChangeAspect="1" noChangeArrowheads="1"/>
          </p:cNvPicPr>
          <p:nvPr/>
        </p:nvPicPr>
        <p:blipFill>
          <a:blip r:embed="rId2" cstate="print"/>
          <a:srcRect/>
          <a:stretch>
            <a:fillRect/>
          </a:stretch>
        </p:blipFill>
        <p:spPr bwMode="auto">
          <a:xfrm>
            <a:off x="1699444" y="0"/>
            <a:ext cx="6328940" cy="6858000"/>
          </a:xfrm>
          <a:prstGeom prst="rect">
            <a:avLst/>
          </a:prstGeom>
          <a:noFill/>
        </p:spPr>
      </p:pic>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TBB</a:t>
            </a:r>
            <a:r>
              <a:rPr lang="tr-TR" dirty="0" smtClean="0"/>
              <a:t/>
            </a:r>
            <a:br>
              <a:rPr lang="tr-TR" dirty="0" smtClean="0"/>
            </a:br>
            <a:r>
              <a:rPr lang="tr-TR" dirty="0" smtClean="0"/>
              <a:t>parke</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TUZ AMBARI DDB</a:t>
            </a:r>
            <a:r>
              <a:rPr lang="tr-TR" dirty="0" smtClean="0"/>
              <a:t/>
            </a:r>
            <a:br>
              <a:rPr lang="tr-TR" dirty="0" smtClean="0"/>
            </a:br>
            <a:r>
              <a:rPr lang="tr-TR" dirty="0" smtClean="0"/>
              <a:t>taş kaplama</a:t>
            </a:r>
            <a:endParaRPr lang="tr-TR" dirty="0"/>
          </a:p>
        </p:txBody>
      </p:sp>
      <p:pic>
        <p:nvPicPr>
          <p:cNvPr id="50178" name="Picture 2" descr="2009_ofs_ist_ddbtuzambarı_11"/>
          <p:cNvPicPr>
            <a:picLocks noChangeAspect="1" noChangeArrowheads="1"/>
          </p:cNvPicPr>
          <p:nvPr/>
        </p:nvPicPr>
        <p:blipFill>
          <a:blip r:embed="rId2" cstate="print"/>
          <a:srcRect/>
          <a:stretch>
            <a:fillRect/>
          </a:stretch>
        </p:blipFill>
        <p:spPr bwMode="auto">
          <a:xfrm>
            <a:off x="0" y="1844824"/>
            <a:ext cx="9144000" cy="41148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Grey 4129 AJANS</a:t>
            </a:r>
            <a:r>
              <a:rPr lang="tr-TR" dirty="0" smtClean="0"/>
              <a:t/>
            </a:r>
            <a:br>
              <a:rPr lang="tr-TR" dirty="0" smtClean="0"/>
            </a:br>
            <a:r>
              <a:rPr lang="tr-TR" dirty="0" smtClean="0"/>
              <a:t>epoksi zemin</a:t>
            </a:r>
            <a:endParaRPr lang="tr-TR" dirty="0"/>
          </a:p>
        </p:txBody>
      </p:sp>
      <p:pic>
        <p:nvPicPr>
          <p:cNvPr id="46082" name="Picture 2" descr="C:\Users\user3\AppData\Local\Microsoft\Windows\Temporary Internet Files\Content.Outlook\364MGXQM\049.jpg"/>
          <p:cNvPicPr>
            <a:picLocks noChangeAspect="1" noChangeArrowheads="1"/>
          </p:cNvPicPr>
          <p:nvPr/>
        </p:nvPicPr>
        <p:blipFill>
          <a:blip r:embed="rId2" cstate="print"/>
          <a:srcRect/>
          <a:stretch>
            <a:fillRect/>
          </a:stretch>
        </p:blipFill>
        <p:spPr bwMode="auto">
          <a:xfrm>
            <a:off x="0" y="1628800"/>
            <a:ext cx="9144000" cy="467463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err="1" smtClean="0"/>
              <a:t>Grey</a:t>
            </a:r>
            <a:r>
              <a:rPr lang="tr-TR" b="1" dirty="0" smtClean="0"/>
              <a:t> 4129</a:t>
            </a:r>
            <a:r>
              <a:rPr lang="tr-TR" dirty="0" smtClean="0"/>
              <a:t/>
            </a:r>
            <a:br>
              <a:rPr lang="tr-TR" dirty="0" smtClean="0"/>
            </a:br>
            <a:r>
              <a:rPr lang="tr-TR" dirty="0" err="1" smtClean="0"/>
              <a:t>epoksi</a:t>
            </a:r>
            <a:r>
              <a:rPr lang="tr-TR" dirty="0" smtClean="0"/>
              <a:t> zemin</a:t>
            </a:r>
            <a:endParaRPr lang="tr-TR" dirty="0"/>
          </a:p>
        </p:txBody>
      </p:sp>
      <p:sp>
        <p:nvSpPr>
          <p:cNvPr id="3" name="2 İçerik Yer Tutucusu"/>
          <p:cNvSpPr>
            <a:spLocks noGrp="1"/>
          </p:cNvSpPr>
          <p:nvPr>
            <p:ph sz="quarter" idx="1"/>
          </p:nvPr>
        </p:nvSpPr>
        <p:spPr/>
        <p:txBody>
          <a:bodyPr/>
          <a:lstStyle/>
          <a:p>
            <a:endParaRPr lang="tr-TR"/>
          </a:p>
        </p:txBody>
      </p:sp>
      <p:pic>
        <p:nvPicPr>
          <p:cNvPr id="47106" name="Picture 2" descr="C:\Users\user3\AppData\Local\Microsoft\Windows\Temporary Internet Files\Content.Outlook\364MGXQM\029.jpg"/>
          <p:cNvPicPr>
            <a:picLocks noChangeAspect="1" noChangeArrowheads="1"/>
          </p:cNvPicPr>
          <p:nvPr/>
        </p:nvPicPr>
        <p:blipFill>
          <a:blip r:embed="rId2" cstate="print"/>
          <a:srcRect/>
          <a:stretch>
            <a:fillRect/>
          </a:stretch>
        </p:blipFill>
        <p:spPr bwMode="auto">
          <a:xfrm>
            <a:off x="0" y="1056654"/>
            <a:ext cx="9144000" cy="554069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BP OFİS</a:t>
            </a:r>
            <a:r>
              <a:rPr lang="tr-TR" dirty="0" smtClean="0"/>
              <a:t/>
            </a:r>
            <a:br>
              <a:rPr lang="tr-TR" dirty="0" smtClean="0"/>
            </a:br>
            <a:r>
              <a:rPr lang="tr-TR" dirty="0" smtClean="0"/>
              <a:t>SERAMİK KAPLAMA</a:t>
            </a:r>
            <a:endParaRPr lang="tr-TR" dirty="0"/>
          </a:p>
        </p:txBody>
      </p:sp>
      <p:pic>
        <p:nvPicPr>
          <p:cNvPr id="74754" name="Picture 2" descr="Q:\02 PR\1_Pr_Projeler\2013\2013_ofs_ist_bp\general\PHOTOS\cemal emden\BP jpeg\medium\bp (23).jpg"/>
          <p:cNvPicPr>
            <a:picLocks noChangeAspect="1" noChangeArrowheads="1"/>
          </p:cNvPicPr>
          <p:nvPr/>
        </p:nvPicPr>
        <p:blipFill>
          <a:blip r:embed="rId2" cstate="print"/>
          <a:srcRect/>
          <a:stretch>
            <a:fillRect/>
          </a:stretch>
        </p:blipFill>
        <p:spPr bwMode="auto">
          <a:xfrm>
            <a:off x="323528" y="893374"/>
            <a:ext cx="7849448" cy="596462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988840"/>
            <a:ext cx="7467600" cy="2232248"/>
          </a:xfrm>
        </p:spPr>
        <p:txBody>
          <a:bodyPr/>
          <a:lstStyle/>
          <a:p>
            <a:pPr algn="ctr"/>
            <a:r>
              <a:rPr lang="tr-TR" b="1" dirty="0" smtClean="0"/>
              <a:t>SES YALITIMLI DUVARLAR</a:t>
            </a:r>
            <a:br>
              <a:rPr lang="tr-TR" b="1" dirty="0" smtClean="0"/>
            </a:br>
            <a:r>
              <a:rPr lang="tr-TR" b="1" dirty="0" smtClean="0"/>
              <a:t/>
            </a:r>
            <a:br>
              <a:rPr lang="tr-TR" b="1" dirty="0" smtClean="0"/>
            </a:br>
            <a:r>
              <a:rPr lang="tr-TR" b="1" dirty="0" smtClean="0"/>
              <a:t>DUVAR AKUSTİĞİ</a:t>
            </a:r>
            <a:endParaRPr lang="tr-TR"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DENİZBANK OFİSİ</a:t>
            </a:r>
            <a:endParaRPr lang="tr-TR" dirty="0"/>
          </a:p>
        </p:txBody>
      </p:sp>
      <p:pic>
        <p:nvPicPr>
          <p:cNvPr id="32769" name="Picture 1" descr="Q:\02 PR\1_Pr_Projeler\2014\2014_ofs_ist_denizbank\general\photo\cemal emden\medium\jpeg\004.jpg"/>
          <p:cNvPicPr>
            <a:picLocks noChangeAspect="1" noChangeArrowheads="1"/>
          </p:cNvPicPr>
          <p:nvPr/>
        </p:nvPicPr>
        <p:blipFill>
          <a:blip r:embed="rId2" cstate="print"/>
          <a:srcRect t="13041"/>
          <a:stretch>
            <a:fillRect/>
          </a:stretch>
        </p:blipFill>
        <p:spPr bwMode="auto">
          <a:xfrm>
            <a:off x="1768862" y="1052736"/>
            <a:ext cx="5763547" cy="5805263"/>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DENİZBANK OFİSİ</a:t>
            </a:r>
            <a:endParaRPr lang="tr-TR" dirty="0"/>
          </a:p>
        </p:txBody>
      </p:sp>
      <p:pic>
        <p:nvPicPr>
          <p:cNvPr id="76802" name="Picture 2" descr="Q:\02 PR\1_Pr_Projeler\2014\2014_ofs_ist_denizbank\general\photo\cemal emden\medium\jpeg\013.jpg"/>
          <p:cNvPicPr>
            <a:picLocks noChangeAspect="1" noChangeArrowheads="1"/>
          </p:cNvPicPr>
          <p:nvPr/>
        </p:nvPicPr>
        <p:blipFill>
          <a:blip r:embed="rId2" cstate="print"/>
          <a:srcRect t="16397"/>
          <a:stretch>
            <a:fillRect/>
          </a:stretch>
        </p:blipFill>
        <p:spPr bwMode="auto">
          <a:xfrm>
            <a:off x="0" y="1124744"/>
            <a:ext cx="9144000" cy="573293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ZÜRICH SİGORTA OFİSİ</a:t>
            </a:r>
            <a:endParaRPr lang="tr-TR" dirty="0"/>
          </a:p>
        </p:txBody>
      </p:sp>
      <p:pic>
        <p:nvPicPr>
          <p:cNvPr id="31745" name="Picture 1" descr="Q:\02 PR\1_Pr_Projeler\2015\2015_ofs_ist_zurich\1_general\2_final foto\medium\026.jpg"/>
          <p:cNvPicPr>
            <a:picLocks noChangeAspect="1" noChangeArrowheads="1"/>
          </p:cNvPicPr>
          <p:nvPr/>
        </p:nvPicPr>
        <p:blipFill>
          <a:blip r:embed="rId2" cstate="print"/>
          <a:srcRect/>
          <a:stretch>
            <a:fillRect/>
          </a:stretch>
        </p:blipFill>
        <p:spPr bwMode="auto">
          <a:xfrm>
            <a:off x="0" y="947872"/>
            <a:ext cx="9144000" cy="651357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620688"/>
            <a:ext cx="7467600" cy="5853264"/>
          </a:xfrm>
        </p:spPr>
        <p:txBody>
          <a:bodyPr>
            <a:normAutofit lnSpcReduction="10000"/>
          </a:bodyPr>
          <a:lstStyle/>
          <a:p>
            <a:pPr algn="just"/>
            <a:r>
              <a:rPr lang="tr-TR" b="1" dirty="0" smtClean="0">
                <a:solidFill>
                  <a:schemeClr val="tx2"/>
                </a:solidFill>
              </a:rPr>
              <a:t>Normal bir ortamda 30-60 desibel arası ses bulunmaktadır. (floresan lambadan çıkan ses, rüzgar sesi, </a:t>
            </a:r>
            <a:r>
              <a:rPr lang="tr-TR" b="1" dirty="0" err="1" smtClean="0">
                <a:solidFill>
                  <a:schemeClr val="tx2"/>
                </a:solidFill>
              </a:rPr>
              <a:t>pc</a:t>
            </a:r>
            <a:r>
              <a:rPr lang="tr-TR" b="1" dirty="0" smtClean="0">
                <a:solidFill>
                  <a:schemeClr val="tx2"/>
                </a:solidFill>
              </a:rPr>
              <a:t> hard disk sesi, hatta denizin dibinde dahi 60 desibelden fazla ses duyulabilmekte)</a:t>
            </a:r>
          </a:p>
          <a:p>
            <a:endParaRPr lang="tr-TR" b="1" dirty="0" smtClean="0">
              <a:solidFill>
                <a:schemeClr val="tx2"/>
              </a:solidFill>
            </a:endParaRPr>
          </a:p>
          <a:p>
            <a:pPr algn="just"/>
            <a:r>
              <a:rPr lang="tr-TR" b="1" dirty="0" smtClean="0">
                <a:solidFill>
                  <a:schemeClr val="tx2"/>
                </a:solidFill>
              </a:rPr>
              <a:t>Mutlak sessizlik -9 desibelde ne oluyor? Ve böyle bir  odada kalan insana ne oluyor?</a:t>
            </a:r>
          </a:p>
          <a:p>
            <a:pPr algn="just"/>
            <a:endParaRPr lang="tr-TR" b="1" dirty="0" smtClean="0">
              <a:solidFill>
                <a:schemeClr val="tx2"/>
              </a:solidFill>
            </a:endParaRPr>
          </a:p>
          <a:p>
            <a:pPr algn="just"/>
            <a:r>
              <a:rPr lang="tr-TR" b="1" dirty="0" smtClean="0">
                <a:solidFill>
                  <a:schemeClr val="tx2"/>
                </a:solidFill>
              </a:rPr>
              <a:t>Damarlarda akan kanın sesi, kalp atışı ve kulak içindeki kemiklerin sesi bu oda içerisinde net bir şekilde duyulabiliyor.</a:t>
            </a:r>
          </a:p>
          <a:p>
            <a:pPr algn="just"/>
            <a:endParaRPr lang="tr-TR" b="1" dirty="0" smtClean="0">
              <a:solidFill>
                <a:schemeClr val="tx2"/>
              </a:solidFill>
            </a:endParaRPr>
          </a:p>
          <a:p>
            <a:pPr algn="just"/>
            <a:r>
              <a:rPr lang="tr-TR" b="1" dirty="0" smtClean="0">
                <a:solidFill>
                  <a:schemeClr val="tx2"/>
                </a:solidFill>
              </a:rPr>
              <a:t>Tüm hayatı boyunca belli bir seviye sese alışık olan beyin ise sanrılara başlıyor. Bir süre sonra ses ve görüntü olarak çıldırtıcı halüsinasyonlara neden oluyor. </a:t>
            </a:r>
          </a:p>
          <a:p>
            <a:pPr algn="just"/>
            <a:endParaRPr lang="tr-TR" b="1" dirty="0" smtClean="0">
              <a:solidFill>
                <a:schemeClr val="tx2"/>
              </a:solidFill>
            </a:endParaRPr>
          </a:p>
          <a:p>
            <a:pPr algn="just"/>
            <a:endParaRPr lang="tr-TR" b="1" dirty="0" smtClean="0">
              <a:solidFill>
                <a:schemeClr val="tx2"/>
              </a:solidFill>
            </a:endParaRPr>
          </a:p>
        </p:txBody>
      </p:sp>
    </p:spTree>
    <p:extLst>
      <p:ext uri="{BB962C8B-B14F-4D97-AF65-F5344CB8AC3E}">
        <p14:creationId xmlns="" xmlns:p14="http://schemas.microsoft.com/office/powerpoint/2010/main" val="208914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ANADOLU SİGORTA OFİSİ</a:t>
            </a:r>
            <a:endParaRPr lang="tr-TR" dirty="0"/>
          </a:p>
        </p:txBody>
      </p:sp>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100099"/>
            <a:ext cx="9144000" cy="6001309"/>
          </a:xfrm>
          <a:prstGeom prst="rect">
            <a:avLst/>
          </a:prstGeom>
        </p:spPr>
      </p:pic>
    </p:spTree>
    <p:extLst>
      <p:ext uri="{BB962C8B-B14F-4D97-AF65-F5344CB8AC3E}">
        <p14:creationId xmlns="" xmlns:p14="http://schemas.microsoft.com/office/powerpoint/2010/main" val="24415343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ERGİNOĞLU ÇALIŞLAR OFİSİ</a:t>
            </a:r>
            <a:endParaRPr lang="tr-TR" dirty="0"/>
          </a:p>
        </p:txBody>
      </p:sp>
      <p:pic>
        <p:nvPicPr>
          <p:cNvPr id="39938" name="Picture 2" descr="Q:\02 PR\1_Pr_Projeler\2015\2015_ofs_ist_EC\medium\024.jpg"/>
          <p:cNvPicPr>
            <a:picLocks noChangeAspect="1" noChangeArrowheads="1"/>
          </p:cNvPicPr>
          <p:nvPr/>
        </p:nvPicPr>
        <p:blipFill>
          <a:blip r:embed="rId2" cstate="print"/>
          <a:srcRect t="3801" b="15350"/>
          <a:stretch>
            <a:fillRect/>
          </a:stretch>
        </p:blipFill>
        <p:spPr bwMode="auto">
          <a:xfrm>
            <a:off x="1691680" y="1122995"/>
            <a:ext cx="6155445" cy="5906405"/>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fontScale="90000"/>
          </a:bodyPr>
          <a:lstStyle/>
          <a:p>
            <a:r>
              <a:rPr lang="tr-TR" b="1" dirty="0" smtClean="0"/>
              <a:t>Türkiye bankalar birliği</a:t>
            </a:r>
            <a:r>
              <a:rPr lang="tr-TR" dirty="0" smtClean="0"/>
              <a:t/>
            </a:r>
            <a:br>
              <a:rPr lang="tr-TR" dirty="0" smtClean="0"/>
            </a:br>
            <a:r>
              <a:rPr lang="tr-TR" dirty="0" smtClean="0"/>
              <a:t>duvar paneli</a:t>
            </a:r>
            <a:endParaRPr lang="tr-TR" dirty="0"/>
          </a:p>
        </p:txBody>
      </p:sp>
      <p:sp>
        <p:nvSpPr>
          <p:cNvPr id="3" name="2 İçerik Yer Tutucusu"/>
          <p:cNvSpPr>
            <a:spLocks noGrp="1"/>
          </p:cNvSpPr>
          <p:nvPr>
            <p:ph sz="quarter" idx="1"/>
          </p:nvPr>
        </p:nvSpPr>
        <p:spPr/>
        <p:txBody>
          <a:bodyPr/>
          <a:lstStyle/>
          <a:p>
            <a:endParaRPr lang="tr-TR"/>
          </a:p>
        </p:txBody>
      </p:sp>
      <p:pic>
        <p:nvPicPr>
          <p:cNvPr id="49154" name="Picture 2" descr="Q:\02 PR\1_Pr_Projeler\2015\2015_ofs_ist_TBB\1_general\3_Photos_Cemal Emden\Low\089.jpg"/>
          <p:cNvPicPr>
            <a:picLocks noChangeAspect="1" noChangeArrowheads="1"/>
          </p:cNvPicPr>
          <p:nvPr/>
        </p:nvPicPr>
        <p:blipFill>
          <a:blip r:embed="rId2" cstate="print"/>
          <a:srcRect/>
          <a:stretch>
            <a:fillRect/>
          </a:stretch>
        </p:blipFill>
        <p:spPr bwMode="auto">
          <a:xfrm>
            <a:off x="0" y="1163960"/>
            <a:ext cx="9144000" cy="5361384"/>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BP OFİS</a:t>
            </a:r>
            <a:endParaRPr lang="tr-TR" dirty="0"/>
          </a:p>
        </p:txBody>
      </p:sp>
      <p:pic>
        <p:nvPicPr>
          <p:cNvPr id="49154" name="Picture 2" descr="Q:\02 PR\1_Pr_Projeler\2013\2013_ofs_ist_bp\general\PHOTOS\cemal emden\BP jpeg\medium\bp (16).jpg"/>
          <p:cNvPicPr>
            <a:picLocks noChangeAspect="1" noChangeArrowheads="1"/>
          </p:cNvPicPr>
          <p:nvPr/>
        </p:nvPicPr>
        <p:blipFill>
          <a:blip r:embed="rId2" cstate="print"/>
          <a:srcRect/>
          <a:stretch>
            <a:fillRect/>
          </a:stretch>
        </p:blipFill>
        <p:spPr bwMode="auto">
          <a:xfrm>
            <a:off x="498506" y="1096031"/>
            <a:ext cx="7673893" cy="4781241"/>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SAHİBİNDEN.COM OFİSİ</a:t>
            </a:r>
            <a:endParaRPr lang="tr-TR" dirty="0"/>
          </a:p>
        </p:txBody>
      </p:sp>
      <p:pic>
        <p:nvPicPr>
          <p:cNvPr id="48129" name="Picture 1" descr="Q:\02 PR\1_Pr_Projeler\2012\2012_ofs_ist_sahibinden\general\Sahibinden bitmiş fotoğraflar\_MG_2636.JPG"/>
          <p:cNvPicPr>
            <a:picLocks noChangeAspect="1" noChangeArrowheads="1"/>
          </p:cNvPicPr>
          <p:nvPr/>
        </p:nvPicPr>
        <p:blipFill>
          <a:blip r:embed="rId2" cstate="print"/>
          <a:srcRect/>
          <a:stretch>
            <a:fillRect/>
          </a:stretch>
        </p:blipFill>
        <p:spPr bwMode="auto">
          <a:xfrm>
            <a:off x="0" y="1484784"/>
            <a:ext cx="9144000" cy="60960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1800" y="2420888"/>
            <a:ext cx="7467600" cy="1143000"/>
          </a:xfrm>
        </p:spPr>
        <p:txBody>
          <a:bodyPr/>
          <a:lstStyle/>
          <a:p>
            <a:r>
              <a:rPr lang="tr-TR" b="1" dirty="0" smtClean="0"/>
              <a:t>CAM BÖLÜCÜLER</a:t>
            </a:r>
            <a:endParaRPr lang="tr-TR"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SAHİBİNDEN.COM OFİSİ</a:t>
            </a:r>
            <a:endParaRPr lang="tr-TR" dirty="0"/>
          </a:p>
        </p:txBody>
      </p:sp>
      <p:pic>
        <p:nvPicPr>
          <p:cNvPr id="36865" name="Picture 1" descr="Q:\02 PR\1_Pr_Projeler\2012\2012_ofs_ist_sahibinden\general\Sahibinden bitmiş fotoğraflar\_MG_1878.JPG"/>
          <p:cNvPicPr>
            <a:picLocks noChangeAspect="1" noChangeArrowheads="1"/>
          </p:cNvPicPr>
          <p:nvPr/>
        </p:nvPicPr>
        <p:blipFill>
          <a:blip r:embed="rId2" cstate="print"/>
          <a:srcRect/>
          <a:stretch>
            <a:fillRect/>
          </a:stretch>
        </p:blipFill>
        <p:spPr bwMode="auto">
          <a:xfrm>
            <a:off x="36512" y="980728"/>
            <a:ext cx="9144000" cy="60960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 ANADOLU SİGORTA OFİSİ</a:t>
            </a:r>
            <a:endParaRPr lang="tr-TR" dirty="0"/>
          </a:p>
        </p:txBody>
      </p:sp>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406011"/>
            <a:ext cx="9144000" cy="4111221"/>
          </a:xfrm>
          <a:prstGeom prst="rect">
            <a:avLst/>
          </a:prstGeom>
        </p:spPr>
      </p:pic>
    </p:spTree>
    <p:extLst>
      <p:ext uri="{BB962C8B-B14F-4D97-AF65-F5344CB8AC3E}">
        <p14:creationId xmlns="" xmlns:p14="http://schemas.microsoft.com/office/powerpoint/2010/main" val="10209433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Q:\02 PR\1_Pr_Projeler\2011\2011_ofs_ist_tbwa\general\tbwa images mid-res\TBWA 105.jpg"/>
          <p:cNvPicPr>
            <a:picLocks noChangeAspect="1" noChangeArrowheads="1"/>
          </p:cNvPicPr>
          <p:nvPr/>
        </p:nvPicPr>
        <p:blipFill>
          <a:blip r:embed="rId2" cstate="print"/>
          <a:srcRect/>
          <a:stretch>
            <a:fillRect/>
          </a:stretch>
        </p:blipFill>
        <p:spPr bwMode="auto">
          <a:xfrm>
            <a:off x="2740868" y="0"/>
            <a:ext cx="5143500" cy="6858000"/>
          </a:xfrm>
          <a:prstGeom prst="rect">
            <a:avLst/>
          </a:prstGeom>
          <a:noFill/>
        </p:spPr>
      </p:pic>
      <p:sp>
        <p:nvSpPr>
          <p:cNvPr id="5" name="1 Başlık"/>
          <p:cNvSpPr>
            <a:spLocks noGrp="1"/>
          </p:cNvSpPr>
          <p:nvPr>
            <p:ph type="title"/>
          </p:nvPr>
        </p:nvSpPr>
        <p:spPr/>
        <p:txBody>
          <a:bodyPr>
            <a:normAutofit/>
          </a:bodyPr>
          <a:lstStyle/>
          <a:p>
            <a:r>
              <a:rPr lang="tr-TR" dirty="0" smtClean="0"/>
              <a:t>TBWA OFİS</a:t>
            </a:r>
            <a:endParaRPr lang="tr-T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GREY 4129 OFİSİ</a:t>
            </a:r>
            <a:br>
              <a:rPr lang="tr-TR" dirty="0" smtClean="0"/>
            </a:br>
            <a:endParaRPr lang="tr-TR" dirty="0"/>
          </a:p>
        </p:txBody>
      </p:sp>
      <p:sp>
        <p:nvSpPr>
          <p:cNvPr id="3" name="2 İçerik Yer Tutucusu"/>
          <p:cNvSpPr>
            <a:spLocks noGrp="1"/>
          </p:cNvSpPr>
          <p:nvPr>
            <p:ph sz="quarter" idx="1"/>
          </p:nvPr>
        </p:nvSpPr>
        <p:spPr/>
        <p:txBody>
          <a:bodyPr/>
          <a:lstStyle/>
          <a:p>
            <a:endParaRPr lang="tr-TR" dirty="0"/>
          </a:p>
        </p:txBody>
      </p:sp>
      <p:pic>
        <p:nvPicPr>
          <p:cNvPr id="70658" name="Picture 2" descr="Q:\02 PR\1_Pr_Projeler\2016\2016_ofs_ist_grey\1_general\1_final foto\Cemal Emden\jpeg_low\006.jpg"/>
          <p:cNvPicPr>
            <a:picLocks noChangeAspect="1" noChangeArrowheads="1"/>
          </p:cNvPicPr>
          <p:nvPr/>
        </p:nvPicPr>
        <p:blipFill>
          <a:blip r:embed="rId2" cstate="print"/>
          <a:srcRect/>
          <a:stretch>
            <a:fillRect/>
          </a:stretch>
        </p:blipFill>
        <p:spPr bwMode="auto">
          <a:xfrm>
            <a:off x="576064" y="1196752"/>
            <a:ext cx="7236296" cy="542722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sz="quarter" idx="1"/>
          </p:nvPr>
        </p:nvSpPr>
        <p:spPr/>
        <p:txBody>
          <a:bodyPr/>
          <a:lstStyle/>
          <a:p>
            <a:endParaRPr lang="tr-TR" dirty="0"/>
          </a:p>
        </p:txBody>
      </p:sp>
      <p:pic>
        <p:nvPicPr>
          <p:cNvPr id="3076" name="Picture 4" descr="dünyanın en sessiz yeri ile ilgili görsel sonucu"/>
          <p:cNvPicPr>
            <a:picLocks noChangeAspect="1" noChangeArrowheads="1"/>
          </p:cNvPicPr>
          <p:nvPr/>
        </p:nvPicPr>
        <p:blipFill>
          <a:blip r:embed="rId2" cstate="print"/>
          <a:srcRect/>
          <a:stretch>
            <a:fillRect/>
          </a:stretch>
        </p:blipFill>
        <p:spPr bwMode="auto">
          <a:xfrm>
            <a:off x="6" y="332656"/>
            <a:ext cx="9137680" cy="6300000"/>
          </a:xfrm>
          <a:prstGeom prst="rect">
            <a:avLst/>
          </a:prstGeom>
          <a:noFill/>
        </p:spPr>
      </p:pic>
      <p:sp>
        <p:nvSpPr>
          <p:cNvPr id="4" name="Rectangle 3"/>
          <p:cNvSpPr/>
          <p:nvPr/>
        </p:nvSpPr>
        <p:spPr>
          <a:xfrm>
            <a:off x="2286000" y="3513202"/>
            <a:ext cx="4572000" cy="707886"/>
          </a:xfrm>
          <a:prstGeom prst="rect">
            <a:avLst/>
          </a:prstGeom>
        </p:spPr>
        <p:txBody>
          <a:bodyPr>
            <a:spAutoFit/>
          </a:bodyPr>
          <a:lstStyle/>
          <a:p>
            <a:pPr algn="ctr"/>
            <a:r>
              <a:rPr lang="tr-TR" sz="2000" b="1" dirty="0" smtClean="0">
                <a:solidFill>
                  <a:schemeClr val="bg1"/>
                </a:solidFill>
              </a:rPr>
              <a:t>Odada </a:t>
            </a:r>
            <a:r>
              <a:rPr lang="tr-TR" sz="2000" b="1" dirty="0">
                <a:solidFill>
                  <a:schemeClr val="bg1"/>
                </a:solidFill>
              </a:rPr>
              <a:t>kalma rekoru, 45 dakika ile </a:t>
            </a:r>
            <a:r>
              <a:rPr lang="tr-TR" sz="2000" b="1" dirty="0" smtClean="0">
                <a:solidFill>
                  <a:schemeClr val="bg1"/>
                </a:solidFill>
              </a:rPr>
              <a:t>Amerikalı </a:t>
            </a:r>
            <a:r>
              <a:rPr lang="tr-TR" sz="2000" b="1" dirty="0">
                <a:solidFill>
                  <a:schemeClr val="bg1"/>
                </a:solidFill>
              </a:rPr>
              <a:t>bir gazetecide</a:t>
            </a:r>
          </a:p>
        </p:txBody>
      </p:sp>
    </p:spTree>
    <p:extLst>
      <p:ext uri="{BB962C8B-B14F-4D97-AF65-F5344CB8AC3E}">
        <p14:creationId xmlns="" xmlns:p14="http://schemas.microsoft.com/office/powerpoint/2010/main" val="1922262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tr-TR" b="1" dirty="0" smtClean="0"/>
              <a:t>BÖLÜCÜ ALTI YÜKSELTİLMİŞ DÖŞEME ALTI İLE DUVAR BÖLÜCÜ İÇİN ÖNLEMLER</a:t>
            </a:r>
            <a:endParaRPr lang="tr-TR" b="1" dirty="0"/>
          </a:p>
        </p:txBody>
      </p:sp>
      <p:pic>
        <p:nvPicPr>
          <p:cNvPr id="35841" name="Picture 1"/>
          <p:cNvPicPr>
            <a:picLocks noChangeAspect="1" noChangeArrowheads="1"/>
          </p:cNvPicPr>
          <p:nvPr/>
        </p:nvPicPr>
        <p:blipFill>
          <a:blip r:embed="rId2" cstate="print"/>
          <a:srcRect l="11642" r="16843"/>
          <a:stretch>
            <a:fillRect/>
          </a:stretch>
        </p:blipFill>
        <p:spPr bwMode="auto">
          <a:xfrm>
            <a:off x="395536" y="1772816"/>
            <a:ext cx="3888432" cy="3888432"/>
          </a:xfrm>
          <a:prstGeom prst="rect">
            <a:avLst/>
          </a:prstGeom>
          <a:noFill/>
          <a:ln w="9525">
            <a:noFill/>
            <a:miter lim="800000"/>
            <a:headEnd/>
            <a:tailEnd/>
          </a:ln>
        </p:spPr>
      </p:pic>
      <p:pic>
        <p:nvPicPr>
          <p:cNvPr id="5" name="Picture 1"/>
          <p:cNvPicPr>
            <a:picLocks noChangeAspect="1" noChangeArrowheads="1"/>
          </p:cNvPicPr>
          <p:nvPr/>
        </p:nvPicPr>
        <p:blipFill>
          <a:blip r:embed="rId3" cstate="print"/>
          <a:srcRect/>
          <a:stretch>
            <a:fillRect/>
          </a:stretch>
        </p:blipFill>
        <p:spPr bwMode="auto">
          <a:xfrm>
            <a:off x="4644008" y="2132856"/>
            <a:ext cx="3951657" cy="36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792" y="2708920"/>
            <a:ext cx="7467600" cy="1143000"/>
          </a:xfrm>
        </p:spPr>
        <p:txBody>
          <a:bodyPr/>
          <a:lstStyle/>
          <a:p>
            <a:pPr algn="ctr"/>
            <a:r>
              <a:rPr lang="tr-TR" b="1" dirty="0" smtClean="0"/>
              <a:t>KONSANTRASYON </a:t>
            </a:r>
            <a:br>
              <a:rPr lang="tr-TR" b="1" dirty="0" smtClean="0"/>
            </a:br>
            <a:r>
              <a:rPr lang="tr-TR" b="1" dirty="0" smtClean="0"/>
              <a:t>ÜNİTE  VE PANELLERİ</a:t>
            </a:r>
            <a:endParaRPr lang="tr-TR"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smtClean="0"/>
              <a:t>SAHİBİNDEN.COM OFİSİ</a:t>
            </a:r>
            <a:endParaRPr lang="tr-TR" dirty="0"/>
          </a:p>
        </p:txBody>
      </p:sp>
      <p:pic>
        <p:nvPicPr>
          <p:cNvPr id="64514" name="Picture 2" descr="Q:\02 PR\1_Pr_Projeler\2012\2012_ofs_ist_sahibinden\general\Mid-res photos\_MG_1914.JPG"/>
          <p:cNvPicPr>
            <a:picLocks noChangeAspect="1" noChangeArrowheads="1"/>
          </p:cNvPicPr>
          <p:nvPr/>
        </p:nvPicPr>
        <p:blipFill>
          <a:blip r:embed="rId2" cstate="print"/>
          <a:srcRect/>
          <a:stretch>
            <a:fillRect/>
          </a:stretch>
        </p:blipFill>
        <p:spPr bwMode="auto">
          <a:xfrm>
            <a:off x="587896" y="1397507"/>
            <a:ext cx="7512496" cy="5007079"/>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r>
              <a:rPr lang="tr-TR" dirty="0" err="1" smtClean="0"/>
              <a:t>Bp</a:t>
            </a:r>
            <a:r>
              <a:rPr lang="tr-TR" dirty="0" smtClean="0"/>
              <a:t> genel müdürlük</a:t>
            </a:r>
            <a:endParaRPr lang="tr-TR" dirty="0"/>
          </a:p>
        </p:txBody>
      </p:sp>
      <p:pic>
        <p:nvPicPr>
          <p:cNvPr id="74754" name="Picture 2" descr="Q:\02 PR\1_Pr_Projeler\2013\2013_ofs_ist_bp\general\PHOTOS\cemal emden\BP jpeg\medium\bp (5).jpg"/>
          <p:cNvPicPr>
            <a:picLocks noChangeAspect="1" noChangeArrowheads="1"/>
          </p:cNvPicPr>
          <p:nvPr/>
        </p:nvPicPr>
        <p:blipFill>
          <a:blip r:embed="rId2" cstate="print"/>
          <a:srcRect/>
          <a:stretch>
            <a:fillRect/>
          </a:stretch>
        </p:blipFill>
        <p:spPr bwMode="auto">
          <a:xfrm>
            <a:off x="0" y="1309579"/>
            <a:ext cx="9144000" cy="5287773"/>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7467600" cy="652934"/>
          </a:xfrm>
        </p:spPr>
        <p:txBody>
          <a:bodyPr>
            <a:normAutofit/>
          </a:bodyPr>
          <a:lstStyle/>
          <a:p>
            <a:endParaRPr lang="tr-TR" dirty="0"/>
          </a:p>
        </p:txBody>
      </p:sp>
      <p:sp>
        <p:nvSpPr>
          <p:cNvPr id="3" name="2 İçerik Yer Tutucusu"/>
          <p:cNvSpPr>
            <a:spLocks noGrp="1"/>
          </p:cNvSpPr>
          <p:nvPr>
            <p:ph sz="quarter" idx="1"/>
          </p:nvPr>
        </p:nvSpPr>
        <p:spPr/>
        <p:txBody>
          <a:bodyPr/>
          <a:lstStyle/>
          <a:p>
            <a:endParaRPr lang="tr-TR" dirty="0">
              <a:solidFill>
                <a:srgbClr val="FF0000"/>
              </a:solidFill>
            </a:endParaRPr>
          </a:p>
        </p:txBody>
      </p:sp>
      <p:pic>
        <p:nvPicPr>
          <p:cNvPr id="26626" name="Picture 2" descr="http://koleksiyon.com.tr/site/assets/files/4433/megaron-ofis-bolucu-panel-sistemleri-koleksiyon-still-02.2000x0.jpg"/>
          <p:cNvPicPr>
            <a:picLocks noChangeAspect="1" noChangeArrowheads="1"/>
          </p:cNvPicPr>
          <p:nvPr/>
        </p:nvPicPr>
        <p:blipFill>
          <a:blip r:embed="rId2" cstate="print"/>
          <a:srcRect/>
          <a:stretch>
            <a:fillRect/>
          </a:stretch>
        </p:blipFill>
        <p:spPr bwMode="auto">
          <a:xfrm>
            <a:off x="539552" y="764704"/>
            <a:ext cx="7776864" cy="5832648"/>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tr-TR" b="1" dirty="0" smtClean="0"/>
              <a:t>AKUSTİK  AYDINLATMALAR</a:t>
            </a:r>
            <a:endParaRPr lang="tr-TR" b="1" dirty="0"/>
          </a:p>
        </p:txBody>
      </p:sp>
      <p:pic>
        <p:nvPicPr>
          <p:cNvPr id="4" name="Picture 2"/>
          <p:cNvPicPr>
            <a:picLocks noChangeAspect="1" noChangeArrowheads="1"/>
          </p:cNvPicPr>
          <p:nvPr/>
        </p:nvPicPr>
        <p:blipFill>
          <a:blip r:embed="rId2" cstate="print"/>
          <a:srcRect l="3696" r="3696"/>
          <a:stretch>
            <a:fillRect/>
          </a:stretch>
        </p:blipFill>
        <p:spPr bwMode="auto">
          <a:xfrm>
            <a:off x="1726345" y="1556792"/>
            <a:ext cx="5005895"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SOUND DB – SOUND MASKING</a:t>
            </a:r>
            <a:br>
              <a:rPr lang="tr-TR" b="1" dirty="0"/>
            </a:br>
            <a:endParaRPr lang="tr-TR" dirty="0"/>
          </a:p>
        </p:txBody>
      </p:sp>
      <p:pic>
        <p:nvPicPr>
          <p:cNvPr id="10" name="SoftdB Sound Masking.mp4">
            <a:hlinkClick r:id="" action="ppaction://media"/>
          </p:cNvPr>
          <p:cNvPicPr>
            <a:picLocks noGrp="1" noRot="1" noChangeAspect="1"/>
          </p:cNvPicPr>
          <p:nvPr>
            <p:ph sz="quarter" idx="1"/>
            <a:videoFile r:link="rId1"/>
          </p:nvPr>
        </p:nvPicPr>
        <p:blipFill>
          <a:blip r:embed="rId3" cstate="print"/>
          <a:stretch>
            <a:fillRect/>
          </a:stretch>
        </p:blipFill>
        <p:spPr>
          <a:xfrm>
            <a:off x="572004" y="1052736"/>
            <a:ext cx="7456380" cy="5592285"/>
          </a:xfrm>
          <a:prstGeom prst="rect">
            <a:avLst/>
          </a:prstGeom>
        </p:spPr>
      </p:pic>
    </p:spTree>
    <p:extLst>
      <p:ext uri="{BB962C8B-B14F-4D97-AF65-F5344CB8AC3E}">
        <p14:creationId xmlns="" xmlns:p14="http://schemas.microsoft.com/office/powerpoint/2010/main" val="20481397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p:cTn id="7" fill="hold" display="0">
                  <p:stCondLst>
                    <p:cond delay="indefinite"/>
                  </p:stCondLst>
                  <p:endCondLst>
                    <p:cond evt="onNext" delay="0">
                      <p:tgtEl>
                        <p:sldTgt/>
                      </p:tgtEl>
                    </p:cond>
                    <p:cond evt="onPrev" delay="0">
                      <p:tgtEl>
                        <p:sldTgt/>
                      </p:tgtEl>
                    </p:cond>
                  </p:endCondLst>
                </p:cTn>
                <p:tgtEl>
                  <p:spTgt spid="10"/>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sz="quarter" idx="1"/>
          </p:nvPr>
        </p:nvSpPr>
        <p:spPr/>
        <p:txBody>
          <a:bodyPr/>
          <a:lstStyle/>
          <a:p>
            <a:endParaRPr lang="tr-TR"/>
          </a:p>
        </p:txBody>
      </p:sp>
      <p:pic>
        <p:nvPicPr>
          <p:cNvPr id="4" name="Picture 4" descr="son_logo"/>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2519771" y="3075923"/>
            <a:ext cx="4104457" cy="406895"/>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32792" y="260648"/>
            <a:ext cx="7467600" cy="4873752"/>
          </a:xfrm>
        </p:spPr>
        <p:txBody>
          <a:bodyPr/>
          <a:lstStyle/>
          <a:p>
            <a:pPr algn="ctr">
              <a:buNone/>
            </a:pPr>
            <a:endParaRPr lang="tr-TR" sz="2800" b="1" dirty="0" smtClean="0">
              <a:solidFill>
                <a:schemeClr val="tx2"/>
              </a:solidFill>
            </a:endParaRPr>
          </a:p>
          <a:p>
            <a:pPr algn="ctr">
              <a:buNone/>
            </a:pPr>
            <a:r>
              <a:rPr lang="tr-TR" sz="2800" b="1" dirty="0" smtClean="0">
                <a:solidFill>
                  <a:schemeClr val="tx2"/>
                </a:solidFill>
              </a:rPr>
              <a:t>PEKİ </a:t>
            </a:r>
            <a:endParaRPr lang="tr-TR" sz="2800" b="1" dirty="0">
              <a:solidFill>
                <a:schemeClr val="tx2"/>
              </a:solidFill>
            </a:endParaRPr>
          </a:p>
          <a:p>
            <a:pPr algn="ctr">
              <a:buNone/>
            </a:pPr>
            <a:r>
              <a:rPr lang="tr-TR" sz="2800" b="1" dirty="0" smtClean="0">
                <a:solidFill>
                  <a:schemeClr val="tx2"/>
                </a:solidFill>
              </a:rPr>
              <a:t>GÜRÜLTÜ</a:t>
            </a:r>
          </a:p>
          <a:p>
            <a:pPr algn="ctr">
              <a:buNone/>
            </a:pPr>
            <a:r>
              <a:rPr lang="tr-TR" sz="2800" b="1" dirty="0" smtClean="0">
                <a:solidFill>
                  <a:schemeClr val="tx2"/>
                </a:solidFill>
              </a:rPr>
              <a:t>NEREDE </a:t>
            </a:r>
          </a:p>
          <a:p>
            <a:pPr algn="ctr">
              <a:buNone/>
            </a:pPr>
            <a:r>
              <a:rPr lang="tr-TR" sz="2800" b="1" dirty="0" smtClean="0">
                <a:solidFill>
                  <a:schemeClr val="tx2"/>
                </a:solidFill>
              </a:rPr>
              <a:t>BAŞLAR?</a:t>
            </a:r>
            <a:endParaRPr lang="tr-TR" sz="2800" b="1" dirty="0">
              <a:solidFill>
                <a:schemeClr val="tx2"/>
              </a:solidFill>
            </a:endParaRPr>
          </a:p>
          <a:p>
            <a:endParaRPr lang="tr-TR" dirty="0"/>
          </a:p>
        </p:txBody>
      </p:sp>
      <p:pic>
        <p:nvPicPr>
          <p:cNvPr id="4" name="Picture 6" descr="C:\Users\user3\AppData\Local\Microsoft\Windows\Temporary Internet Files\Content.IE5\VYHH6Q4Q\6830911592_253994bf45_z[1].jpg"/>
          <p:cNvPicPr>
            <a:picLocks noChangeAspect="1" noChangeArrowheads="1"/>
          </p:cNvPicPr>
          <p:nvPr/>
        </p:nvPicPr>
        <p:blipFill>
          <a:blip r:embed="rId2" cstate="print"/>
          <a:srcRect/>
          <a:stretch>
            <a:fillRect/>
          </a:stretch>
        </p:blipFill>
        <p:spPr bwMode="auto">
          <a:xfrm>
            <a:off x="3275856" y="3168352"/>
            <a:ext cx="2204864" cy="2204864"/>
          </a:xfrm>
          <a:prstGeom prst="rect">
            <a:avLst/>
          </a:prstGeom>
          <a:noFill/>
        </p:spPr>
      </p:pic>
    </p:spTree>
    <p:extLst>
      <p:ext uri="{BB962C8B-B14F-4D97-AF65-F5344CB8AC3E}">
        <p14:creationId xmlns="" xmlns:p14="http://schemas.microsoft.com/office/powerpoint/2010/main" val="23982146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1026" name="Picture 2"/>
          <p:cNvPicPr>
            <a:picLocks noGrp="1" noChangeAspect="1" noChangeArrowheads="1"/>
          </p:cNvPicPr>
          <p:nvPr>
            <p:ph sz="quarter" idx="1"/>
          </p:nvPr>
        </p:nvPicPr>
        <p:blipFill>
          <a:blip r:embed="rId2" cstate="print"/>
          <a:srcRect t="3542"/>
          <a:stretch>
            <a:fillRect/>
          </a:stretch>
        </p:blipFill>
        <p:spPr bwMode="auto">
          <a:xfrm>
            <a:off x="1916120" y="548680"/>
            <a:ext cx="4672103" cy="6010532"/>
          </a:xfrm>
          <a:prstGeom prst="rect">
            <a:avLst/>
          </a:prstGeom>
          <a:noFill/>
          <a:ln w="9525">
            <a:noFill/>
            <a:miter lim="800000"/>
            <a:headEnd/>
            <a:tailEnd/>
          </a:ln>
          <a:effectLst/>
        </p:spPr>
      </p:pic>
    </p:spTree>
    <p:extLst>
      <p:ext uri="{BB962C8B-B14F-4D97-AF65-F5344CB8AC3E}">
        <p14:creationId xmlns="" xmlns:p14="http://schemas.microsoft.com/office/powerpoint/2010/main" val="23447404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786210"/>
          </a:xfrm>
        </p:spPr>
        <p:txBody>
          <a:bodyPr>
            <a:normAutofit/>
          </a:bodyPr>
          <a:lstStyle/>
          <a:p>
            <a:pPr algn="ctr"/>
            <a:r>
              <a:rPr lang="tr-TR" b="1" dirty="0" smtClean="0"/>
              <a:t>GÜRÜLTÜ DENETİMİ </a:t>
            </a:r>
            <a:br>
              <a:rPr lang="tr-TR" b="1" dirty="0" smtClean="0"/>
            </a:br>
            <a:r>
              <a:rPr lang="tr-TR" b="1" dirty="0" smtClean="0"/>
              <a:t>&amp;</a:t>
            </a:r>
            <a:br>
              <a:rPr lang="tr-TR" b="1" dirty="0" smtClean="0"/>
            </a:br>
            <a:r>
              <a:rPr lang="tr-TR" b="1" dirty="0" smtClean="0"/>
              <a:t> MİMARİ TASARIM İLİŞKİSİ</a:t>
            </a:r>
            <a:endParaRPr lang="tr-TR" b="1" dirty="0"/>
          </a:p>
        </p:txBody>
      </p:sp>
      <p:sp>
        <p:nvSpPr>
          <p:cNvPr id="3" name="Content Placeholder 2"/>
          <p:cNvSpPr>
            <a:spLocks noGrp="1"/>
          </p:cNvSpPr>
          <p:nvPr>
            <p:ph sz="quarter" idx="1"/>
          </p:nvPr>
        </p:nvSpPr>
        <p:spPr>
          <a:xfrm>
            <a:off x="457200" y="2348880"/>
            <a:ext cx="7467600" cy="4125072"/>
          </a:xfrm>
        </p:spPr>
        <p:txBody>
          <a:bodyPr>
            <a:normAutofit lnSpcReduction="10000"/>
          </a:bodyPr>
          <a:lstStyle/>
          <a:p>
            <a:pPr algn="just"/>
            <a:r>
              <a:rPr lang="tr-TR" b="1" dirty="0" smtClean="0">
                <a:solidFill>
                  <a:schemeClr val="tx2"/>
                </a:solidFill>
              </a:rPr>
              <a:t>Akustiğe dair tasarım kriterlerini baştan koyarak binanın türüne göre mutlaka bir önlem almak gerekiyor.</a:t>
            </a:r>
          </a:p>
          <a:p>
            <a:pPr marL="0" indent="0" algn="just">
              <a:buNone/>
            </a:pPr>
            <a:r>
              <a:rPr lang="tr-TR" b="1" smtClean="0">
                <a:solidFill>
                  <a:schemeClr val="tx2"/>
                </a:solidFill>
              </a:rPr>
              <a:t>     </a:t>
            </a:r>
            <a:r>
              <a:rPr lang="tr-TR" b="1" smtClean="0">
                <a:solidFill>
                  <a:schemeClr val="tx2"/>
                </a:solidFill>
              </a:rPr>
              <a:t>Refah </a:t>
            </a:r>
            <a:r>
              <a:rPr lang="tr-TR" b="1" dirty="0" smtClean="0">
                <a:solidFill>
                  <a:schemeClr val="tx2"/>
                </a:solidFill>
              </a:rPr>
              <a:t>seviyesi arttıkça akustiğe dair istekler de farklılaşabiliyor.</a:t>
            </a:r>
          </a:p>
          <a:p>
            <a:pPr marL="0" indent="0" algn="just">
              <a:buNone/>
            </a:pPr>
            <a:r>
              <a:rPr lang="tr-TR" b="1" dirty="0" smtClean="0">
                <a:solidFill>
                  <a:schemeClr val="tx2"/>
                </a:solidFill>
              </a:rPr>
              <a:t>      Günün 24 saatinin 8-9 saati geçirilen ofislerde ise    hayat artık </a:t>
            </a:r>
            <a:r>
              <a:rPr lang="tr-TR" b="1" dirty="0" err="1" smtClean="0">
                <a:solidFill>
                  <a:schemeClr val="tx2"/>
                </a:solidFill>
              </a:rPr>
              <a:t>içiçe</a:t>
            </a:r>
            <a:r>
              <a:rPr lang="tr-TR" b="1" dirty="0" smtClean="0">
                <a:solidFill>
                  <a:schemeClr val="tx2"/>
                </a:solidFill>
              </a:rPr>
              <a:t> ve eskisi gibi odalar yok. Hayatımızın %50si ofislerde geçmekte. Açık ofis düzeni yaygın ve her yerde </a:t>
            </a:r>
            <a:r>
              <a:rPr lang="tr-TR" b="1" dirty="0" err="1" smtClean="0">
                <a:solidFill>
                  <a:schemeClr val="tx2"/>
                </a:solidFill>
              </a:rPr>
              <a:t>Co</a:t>
            </a:r>
            <a:r>
              <a:rPr lang="tr-TR" b="1" dirty="0" smtClean="0">
                <a:solidFill>
                  <a:schemeClr val="tx2"/>
                </a:solidFill>
              </a:rPr>
              <a:t> </a:t>
            </a:r>
            <a:r>
              <a:rPr lang="tr-TR" b="1" dirty="0" err="1" smtClean="0">
                <a:solidFill>
                  <a:schemeClr val="tx2"/>
                </a:solidFill>
              </a:rPr>
              <a:t>working</a:t>
            </a:r>
            <a:r>
              <a:rPr lang="tr-TR" b="1" dirty="0" smtClean="0">
                <a:solidFill>
                  <a:schemeClr val="tx2"/>
                </a:solidFill>
              </a:rPr>
              <a:t> </a:t>
            </a:r>
            <a:r>
              <a:rPr lang="tr-TR" b="1" dirty="0" err="1" smtClean="0">
                <a:solidFill>
                  <a:schemeClr val="tx2"/>
                </a:solidFill>
              </a:rPr>
              <a:t>space’ler</a:t>
            </a:r>
            <a:r>
              <a:rPr lang="tr-TR" b="1" dirty="0" smtClean="0">
                <a:solidFill>
                  <a:schemeClr val="tx2"/>
                </a:solidFill>
              </a:rPr>
              <a:t> var. Dolayısıyla </a:t>
            </a:r>
            <a:r>
              <a:rPr lang="tr-TR" b="1" dirty="0" err="1" smtClean="0">
                <a:solidFill>
                  <a:schemeClr val="tx2"/>
                </a:solidFill>
              </a:rPr>
              <a:t>herşeyimiz</a:t>
            </a:r>
            <a:r>
              <a:rPr lang="tr-TR" b="1" dirty="0" smtClean="0">
                <a:solidFill>
                  <a:schemeClr val="tx2"/>
                </a:solidFill>
              </a:rPr>
              <a:t> paylaşım halinde ve kulaklıklarla özel alanımızı sağlıyoruz.</a:t>
            </a:r>
          </a:p>
          <a:p>
            <a:pPr algn="just"/>
            <a:endParaRPr lang="tr-TR" b="1" dirty="0">
              <a:solidFill>
                <a:schemeClr val="tx2"/>
              </a:solidFill>
            </a:endParaRPr>
          </a:p>
        </p:txBody>
      </p:sp>
    </p:spTree>
    <p:extLst>
      <p:ext uri="{BB962C8B-B14F-4D97-AF65-F5344CB8AC3E}">
        <p14:creationId xmlns="" xmlns:p14="http://schemas.microsoft.com/office/powerpoint/2010/main" val="7457240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endParaRPr lang="tr-TR" dirty="0"/>
          </a:p>
        </p:txBody>
      </p:sp>
      <p:pic>
        <p:nvPicPr>
          <p:cNvPr id="4" name="Picture 1" descr="Q:\02 PR\1_Pr_Projeler\2012\2012_ofs_ist_sahibinden\general\Sahibinden bitmiş fotoğraflar\_MG_1777.JPG"/>
          <p:cNvPicPr>
            <a:picLocks noChangeAspect="1" noChangeArrowheads="1"/>
          </p:cNvPicPr>
          <p:nvPr/>
        </p:nvPicPr>
        <p:blipFill>
          <a:blip r:embed="rId2" cstate="print"/>
          <a:srcRect/>
          <a:stretch>
            <a:fillRect/>
          </a:stretch>
        </p:blipFill>
        <p:spPr bwMode="auto">
          <a:xfrm>
            <a:off x="-36512" y="476672"/>
            <a:ext cx="3960440" cy="5964381"/>
          </a:xfrm>
          <a:prstGeom prst="rect">
            <a:avLst/>
          </a:prstGeom>
          <a:noFill/>
        </p:spPr>
      </p:pic>
      <p:pic>
        <p:nvPicPr>
          <p:cNvPr id="1026" name="Picture 2" descr="work office privacy earphones ile ilgili görsel sonucu"/>
          <p:cNvPicPr>
            <a:picLocks noChangeAspect="1" noChangeArrowheads="1"/>
          </p:cNvPicPr>
          <p:nvPr/>
        </p:nvPicPr>
        <p:blipFill>
          <a:blip r:embed="rId3" cstate="print"/>
          <a:srcRect/>
          <a:stretch>
            <a:fillRect/>
          </a:stretch>
        </p:blipFill>
        <p:spPr bwMode="auto">
          <a:xfrm>
            <a:off x="3995936" y="2204864"/>
            <a:ext cx="4762500" cy="317182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 name="Picture 4" descr="office acoustics ile ilgili görsel sonucu"/>
          <p:cNvPicPr>
            <a:picLocks noGrp="1" noChangeAspect="1" noChangeArrowheads="1"/>
          </p:cNvPicPr>
          <p:nvPr>
            <p:ph sz="quarter" idx="1"/>
          </p:nvPr>
        </p:nvPicPr>
        <p:blipFill rotWithShape="1">
          <a:blip r:embed="rId2" cstate="print"/>
          <a:srcRect t="2869" b="2632"/>
          <a:stretch/>
        </p:blipFill>
        <p:spPr bwMode="auto">
          <a:xfrm>
            <a:off x="1547664" y="290527"/>
            <a:ext cx="6590208" cy="4670745"/>
          </a:xfrm>
          <a:prstGeom prst="rect">
            <a:avLst/>
          </a:prstGeom>
          <a:noFill/>
        </p:spPr>
      </p:pic>
      <p:sp>
        <p:nvSpPr>
          <p:cNvPr id="5" name="2 İçerik Yer Tutucusu"/>
          <p:cNvSpPr txBox="1">
            <a:spLocks/>
          </p:cNvSpPr>
          <p:nvPr/>
        </p:nvSpPr>
        <p:spPr>
          <a:xfrm>
            <a:off x="457200" y="1600200"/>
            <a:ext cx="7467600" cy="4873752"/>
          </a:xfrm>
          <a:prstGeom prst="rect">
            <a:avLst/>
          </a:prstGeom>
        </p:spPr>
        <p:txBody>
          <a:bodyPr vert="horz">
            <a:normAutofit fontScale="85000" lnSpcReduction="2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0" indent="0">
              <a:buFont typeface="Wingdings"/>
              <a:buNone/>
            </a:pPr>
            <a:endParaRPr lang="tr-TR" dirty="0" smtClean="0"/>
          </a:p>
          <a:p>
            <a:pPr marL="0" indent="0">
              <a:buNone/>
            </a:pPr>
            <a:endParaRPr lang="tr-TR" dirty="0" smtClean="0"/>
          </a:p>
          <a:p>
            <a:pPr marL="0" indent="0">
              <a:buNone/>
            </a:pPr>
            <a:endParaRPr lang="tr-TR" dirty="0"/>
          </a:p>
          <a:p>
            <a:pPr marL="0" indent="0">
              <a:buNone/>
            </a:pPr>
            <a:endParaRPr lang="tr-TR" dirty="0" smtClean="0"/>
          </a:p>
          <a:p>
            <a:pPr marL="0" indent="0">
              <a:buNone/>
            </a:pPr>
            <a:endParaRPr lang="tr-TR" dirty="0"/>
          </a:p>
          <a:p>
            <a:pPr marL="0" indent="0">
              <a:buNone/>
            </a:pPr>
            <a:endParaRPr lang="tr-TR" dirty="0" smtClean="0"/>
          </a:p>
          <a:p>
            <a:pPr marL="0" indent="0">
              <a:buNone/>
            </a:pPr>
            <a:endParaRPr lang="tr-TR" b="1" dirty="0" smtClean="0">
              <a:solidFill>
                <a:schemeClr val="tx2"/>
              </a:solidFill>
            </a:endParaRPr>
          </a:p>
          <a:p>
            <a:pPr marL="0" indent="0">
              <a:buNone/>
            </a:pPr>
            <a:endParaRPr lang="tr-TR" b="1" dirty="0">
              <a:solidFill>
                <a:schemeClr val="tx2"/>
              </a:solidFill>
            </a:endParaRPr>
          </a:p>
          <a:p>
            <a:pPr marL="0" indent="0">
              <a:buNone/>
            </a:pPr>
            <a:endParaRPr lang="tr-TR" b="1" dirty="0" smtClean="0">
              <a:solidFill>
                <a:schemeClr val="tx2"/>
              </a:solidFill>
            </a:endParaRPr>
          </a:p>
          <a:p>
            <a:pPr marL="0" indent="0" algn="just">
              <a:buNone/>
            </a:pPr>
            <a:endParaRPr lang="tr-TR" b="1" dirty="0" smtClean="0">
              <a:solidFill>
                <a:schemeClr val="tx2"/>
              </a:solidFill>
            </a:endParaRPr>
          </a:p>
          <a:p>
            <a:pPr marL="0" indent="0" algn="just">
              <a:buNone/>
            </a:pPr>
            <a:endParaRPr lang="tr-TR" b="1" dirty="0">
              <a:solidFill>
                <a:schemeClr val="tx2"/>
              </a:solidFill>
            </a:endParaRPr>
          </a:p>
          <a:p>
            <a:pPr marL="0" indent="0" algn="just">
              <a:buNone/>
            </a:pPr>
            <a:r>
              <a:rPr lang="tr-TR" b="1" dirty="0" smtClean="0">
                <a:solidFill>
                  <a:schemeClr val="tx2"/>
                </a:solidFill>
              </a:rPr>
              <a:t>Amerika’da 142 ofis binasında 23450 çalışan ile çalışma ortamı memnuniyet değerlendirmesi yapılmış. Bu ankete göre açık ofislerde akustik konforun, çalışanların memnuniyetini sağlayan önemli bir unsur olduğu sonucu ￼çıkmıştır.</a:t>
            </a:r>
          </a:p>
          <a:p>
            <a:endParaRPr lang="tr-TR" dirty="0"/>
          </a:p>
        </p:txBody>
      </p:sp>
    </p:spTree>
    <p:extLst>
      <p:ext uri="{BB962C8B-B14F-4D97-AF65-F5344CB8AC3E}">
        <p14:creationId xmlns="" xmlns:p14="http://schemas.microsoft.com/office/powerpoint/2010/main" val="259782291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Özel 1">
      <a:majorFont>
        <a:latin typeface="Myriad Pro"/>
        <a:ea typeface=""/>
        <a:cs typeface=""/>
      </a:majorFont>
      <a:minorFont>
        <a:latin typeface="Myriad Pro"/>
        <a:ea typeface=""/>
        <a:cs typeface=""/>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750</TotalTime>
  <Words>538</Words>
  <Application>Microsoft Office PowerPoint</Application>
  <PresentationFormat>Ekran Gösterisi (4:3)</PresentationFormat>
  <Paragraphs>119</Paragraphs>
  <Slides>47</Slides>
  <Notes>0</Notes>
  <HiddenSlides>0</HiddenSlides>
  <MMClips>1</MMClips>
  <ScaleCrop>false</ScaleCrop>
  <HeadingPairs>
    <vt:vector size="4" baseType="variant">
      <vt:variant>
        <vt:lpstr>Tema</vt:lpstr>
      </vt:variant>
      <vt:variant>
        <vt:i4>1</vt:i4>
      </vt:variant>
      <vt:variant>
        <vt:lpstr>Slayt Başlıkları</vt:lpstr>
      </vt:variant>
      <vt:variant>
        <vt:i4>47</vt:i4>
      </vt:variant>
    </vt:vector>
  </HeadingPairs>
  <TitlesOfParts>
    <vt:vector size="48" baseType="lpstr">
      <vt:lpstr>Cumba</vt:lpstr>
      <vt:lpstr>GÜRÜLTÜ – MEKAN - İNSAN</vt:lpstr>
      <vt:lpstr>Slayt 2</vt:lpstr>
      <vt:lpstr>Slayt 3</vt:lpstr>
      <vt:lpstr>Slayt 4</vt:lpstr>
      <vt:lpstr>Slayt 5</vt:lpstr>
      <vt:lpstr>Slayt 6</vt:lpstr>
      <vt:lpstr>GÜRÜLTÜ DENETİMİ  &amp;  MİMARİ TASARIM İLİŞKİSİ</vt:lpstr>
      <vt:lpstr>Slayt 8</vt:lpstr>
      <vt:lpstr>Slayt 9</vt:lpstr>
      <vt:lpstr>Gürültü denetiminde alinacak önlemler</vt:lpstr>
      <vt:lpstr>ÇÖZÜMLER</vt:lpstr>
      <vt:lpstr>Slayt 12</vt:lpstr>
      <vt:lpstr>Slayt 13</vt:lpstr>
      <vt:lpstr>TAVANDA AKUSTİK ÖNLEMLER</vt:lpstr>
      <vt:lpstr>Denizbank ofis yönetim kati</vt:lpstr>
      <vt:lpstr>Tarsus amerikan koleji-asma tavan metal perfore</vt:lpstr>
      <vt:lpstr>Slayt 17</vt:lpstr>
      <vt:lpstr>Slayt 18</vt:lpstr>
      <vt:lpstr>FARKLI DÖŞEMELER</vt:lpstr>
      <vt:lpstr>Türkiye bankalar birliği hali</vt:lpstr>
      <vt:lpstr>TBB parke</vt:lpstr>
      <vt:lpstr>TUZ AMBARI DDB taş kaplama</vt:lpstr>
      <vt:lpstr>Grey 4129 AJANS epoksi zemin</vt:lpstr>
      <vt:lpstr>Grey 4129 epoksi zemin</vt:lpstr>
      <vt:lpstr>BP OFİS SERAMİK KAPLAMA</vt:lpstr>
      <vt:lpstr>SES YALITIMLI DUVARLAR  DUVAR AKUSTİĞİ</vt:lpstr>
      <vt:lpstr>DENİZBANK OFİSİ</vt:lpstr>
      <vt:lpstr>DENİZBANK OFİSİ</vt:lpstr>
      <vt:lpstr>ZÜRICH SİGORTA OFİSİ</vt:lpstr>
      <vt:lpstr>ANADOLU SİGORTA OFİSİ</vt:lpstr>
      <vt:lpstr>ERGİNOĞLU ÇALIŞLAR OFİSİ</vt:lpstr>
      <vt:lpstr>Türkiye bankalar birliği duvar paneli</vt:lpstr>
      <vt:lpstr>BP OFİS</vt:lpstr>
      <vt:lpstr>SAHİBİNDEN.COM OFİSİ</vt:lpstr>
      <vt:lpstr>CAM BÖLÜCÜLER</vt:lpstr>
      <vt:lpstr>SAHİBİNDEN.COM OFİSİ</vt:lpstr>
      <vt:lpstr> ANADOLU SİGORTA OFİSİ</vt:lpstr>
      <vt:lpstr>TBWA OFİS</vt:lpstr>
      <vt:lpstr>GREY 4129 OFİSİ </vt:lpstr>
      <vt:lpstr>BÖLÜCÜ ALTI YÜKSELTİLMİŞ DÖŞEME ALTI İLE DUVAR BÖLÜCÜ İÇİN ÖNLEMLER</vt:lpstr>
      <vt:lpstr>KONSANTRASYON  ÜNİTE  VE PANELLERİ</vt:lpstr>
      <vt:lpstr>SAHİBİNDEN.COM OFİSİ</vt:lpstr>
      <vt:lpstr>Bp genel müdürlük</vt:lpstr>
      <vt:lpstr>Slayt 44</vt:lpstr>
      <vt:lpstr>AKUSTİK  AYDINLATMALAR</vt:lpstr>
      <vt:lpstr>SOUND DB – SOUND MASKING </vt:lpstr>
      <vt:lpstr>Slayt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İzoder konferansı</dc:title>
  <dc:creator>Natali KOÇYAN</dc:creator>
  <cp:lastModifiedBy>user3</cp:lastModifiedBy>
  <cp:revision>129</cp:revision>
  <dcterms:created xsi:type="dcterms:W3CDTF">2016-11-11T08:04:11Z</dcterms:created>
  <dcterms:modified xsi:type="dcterms:W3CDTF">2016-11-15T17:02:07Z</dcterms:modified>
</cp:coreProperties>
</file>