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sldIdLst>
    <p:sldId id="256" r:id="rId2"/>
    <p:sldId id="257" r:id="rId3"/>
    <p:sldId id="264" r:id="rId4"/>
    <p:sldId id="269" r:id="rId5"/>
    <p:sldId id="270" r:id="rId6"/>
    <p:sldId id="276" r:id="rId7"/>
    <p:sldId id="267" r:id="rId8"/>
    <p:sldId id="268" r:id="rId9"/>
    <p:sldId id="311" r:id="rId10"/>
    <p:sldId id="310" r:id="rId11"/>
    <p:sldId id="266" r:id="rId12"/>
    <p:sldId id="273" r:id="rId13"/>
    <p:sldId id="274" r:id="rId14"/>
    <p:sldId id="278" r:id="rId15"/>
    <p:sldId id="272" r:id="rId16"/>
    <p:sldId id="271" r:id="rId17"/>
    <p:sldId id="279" r:id="rId18"/>
    <p:sldId id="280" r:id="rId19"/>
    <p:sldId id="281" r:id="rId20"/>
    <p:sldId id="275" r:id="rId21"/>
    <p:sldId id="284" r:id="rId22"/>
    <p:sldId id="283" r:id="rId23"/>
    <p:sldId id="285" r:id="rId24"/>
    <p:sldId id="286" r:id="rId25"/>
    <p:sldId id="287" r:id="rId26"/>
    <p:sldId id="305" r:id="rId27"/>
    <p:sldId id="306" r:id="rId28"/>
    <p:sldId id="307" r:id="rId29"/>
    <p:sldId id="308" r:id="rId30"/>
    <p:sldId id="309" r:id="rId31"/>
    <p:sldId id="299" r:id="rId32"/>
    <p:sldId id="301" r:id="rId33"/>
    <p:sldId id="302" r:id="rId34"/>
    <p:sldId id="303" r:id="rId35"/>
    <p:sldId id="300" r:id="rId36"/>
    <p:sldId id="304" r:id="rId37"/>
    <p:sldId id="282" r:id="rId38"/>
    <p:sldId id="288" r:id="rId39"/>
    <p:sldId id="289" r:id="rId40"/>
    <p:sldId id="290" r:id="rId41"/>
    <p:sldId id="291" r:id="rId42"/>
    <p:sldId id="292" r:id="rId43"/>
    <p:sldId id="293" r:id="rId44"/>
    <p:sldId id="295" r:id="rId45"/>
    <p:sldId id="294" r:id="rId46"/>
    <p:sldId id="296" r:id="rId47"/>
    <p:sldId id="297" r:id="rId48"/>
    <p:sldId id="298" r:id="rId49"/>
    <p:sldId id="263"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50" autoAdjust="0"/>
    <p:restoredTop sz="94660"/>
  </p:normalViewPr>
  <p:slideViewPr>
    <p:cSldViewPr snapToObjects="1">
      <p:cViewPr varScale="1">
        <p:scale>
          <a:sx n="69" d="100"/>
          <a:sy n="69" d="100"/>
        </p:scale>
        <p:origin x="-1380"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09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3AEE02-338E-4240-9C1E-C941D889CC0C}" type="datetimeFigureOut">
              <a:rPr lang="tr-TR" smtClean="0"/>
              <a:pPr/>
              <a:t>14.11.2016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FE6310-1BFF-47F4-B8A7-44318997AF0E}"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4"/>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B4C6AF77-29FE-EF44-8DD1-28EFC9CECFAC}" type="datetimeFigureOut">
              <a:rPr lang="en-US" smtClean="0"/>
              <a:pPr/>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3B4C75-6287-4B46-9951-023CDFCBE3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6AF77-29FE-EF44-8DD1-28EFC9CECFAC}" type="datetimeFigureOut">
              <a:rPr lang="en-US" smtClean="0"/>
              <a:pPr/>
              <a:t>11/14/2016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3B4C75-6287-4B46-9951-023CDFCBE3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Komşuların Gürültü Şikayetlerinde Algı Sorunları:</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t>Şikayetçi </a:t>
            </a:r>
            <a:r>
              <a:rPr lang="tr-TR" sz="2600" dirty="0" smtClean="0"/>
              <a:t>Konsantrasyon Gereken İşlere </a:t>
            </a:r>
            <a:r>
              <a:rPr lang="tr-TR" sz="2600" dirty="0" smtClean="0"/>
              <a:t>Yoğunlaşması Gerekiyorsa ( </a:t>
            </a:r>
            <a:r>
              <a:rPr lang="tr-TR" sz="2600" dirty="0" smtClean="0"/>
              <a:t>Ders Çalışma,Yazı Yazma, Düşünme ve Üretme Zaman Dilimleri) </a:t>
            </a:r>
          </a:p>
          <a:p>
            <a:pPr marL="365125" indent="-255588" eaLnBrk="0" hangingPunct="0">
              <a:spcBef>
                <a:spcPts val="300"/>
              </a:spcBef>
              <a:buClr>
                <a:srgbClr val="A04DA3"/>
              </a:buClr>
              <a:buFont typeface="Arial" pitchFamily="34" charset="0"/>
              <a:buChar char="•"/>
              <a:defRPr/>
            </a:pPr>
            <a:r>
              <a:rPr lang="tr-TR" sz="2600" dirty="0" smtClean="0"/>
              <a:t>İlerleyen Yaşlarda  Sese , Gürültüye Karşı Tahammül Azalması</a:t>
            </a:r>
          </a:p>
          <a:p>
            <a:pPr marL="365125" indent="-255588" eaLnBrk="0" hangingPunct="0">
              <a:spcBef>
                <a:spcPts val="300"/>
              </a:spcBef>
              <a:buClr>
                <a:srgbClr val="A04DA3"/>
              </a:buClr>
              <a:buFont typeface="Arial" pitchFamily="34" charset="0"/>
              <a:buChar char="•"/>
              <a:defRPr/>
            </a:pPr>
            <a:r>
              <a:rPr lang="tr-TR" sz="2600" dirty="0" smtClean="0"/>
              <a:t>Aşırı Duyarlı Ruh Hali, </a:t>
            </a:r>
          </a:p>
          <a:p>
            <a:pPr marL="365125" indent="-255588" eaLnBrk="0" hangingPunct="0">
              <a:spcBef>
                <a:spcPts val="300"/>
              </a:spcBef>
              <a:buClr>
                <a:srgbClr val="A04DA3"/>
              </a:buClr>
              <a:buFont typeface="Arial" pitchFamily="34" charset="0"/>
              <a:buChar char="•"/>
              <a:defRPr/>
            </a:pPr>
            <a:r>
              <a:rPr lang="tr-TR" sz="2600" dirty="0" smtClean="0"/>
              <a:t>Kibirli, Meraklı, </a:t>
            </a:r>
            <a:r>
              <a:rPr lang="tr-TR" sz="2600" dirty="0" err="1" smtClean="0"/>
              <a:t>T</a:t>
            </a:r>
            <a:r>
              <a:rPr lang="tr-TR" sz="2600" dirty="0" err="1" smtClean="0"/>
              <a:t>acizkar</a:t>
            </a:r>
            <a:r>
              <a:rPr lang="tr-TR" sz="2600" dirty="0" smtClean="0"/>
              <a:t> Davranış Şekilleri</a:t>
            </a:r>
          </a:p>
          <a:p>
            <a:pPr marL="365125" indent="-255588" eaLnBrk="0" hangingPunct="0">
              <a:spcBef>
                <a:spcPts val="300"/>
              </a:spcBef>
              <a:buClr>
                <a:srgbClr val="A04DA3"/>
              </a:buClr>
              <a:buFont typeface="Arial" pitchFamily="34" charset="0"/>
              <a:buChar char="•"/>
              <a:defRPr/>
            </a:pPr>
            <a:r>
              <a:rPr lang="tr-TR" sz="2600" dirty="0" smtClean="0">
                <a:solidFill>
                  <a:srgbClr val="FF0000"/>
                </a:solidFill>
              </a:rPr>
              <a:t>Mecburen Her Sese Karşı Radar Duyarlılığı Sahnelerler!</a:t>
            </a:r>
            <a:endParaRPr lang="tr-TR" sz="2600"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Ses Nedir ?  Gürültü Nedir? :</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solidFill>
                  <a:srgbClr val="FF0000"/>
                </a:solidFill>
              </a:rPr>
              <a:t>Ses</a:t>
            </a:r>
            <a:r>
              <a:rPr lang="tr-TR" sz="2600" dirty="0" smtClean="0"/>
              <a:t>, nesnel bir kavramdır. Yani </a:t>
            </a:r>
            <a:r>
              <a:rPr lang="tr-TR" sz="2600" b="1" dirty="0" smtClean="0">
                <a:solidFill>
                  <a:srgbClr val="FF0000"/>
                </a:solidFill>
              </a:rPr>
              <a:t>ölçülebilir</a:t>
            </a:r>
            <a:r>
              <a:rPr lang="tr-TR" sz="2600" dirty="0" smtClean="0"/>
              <a:t> ve </a:t>
            </a:r>
            <a:r>
              <a:rPr lang="tr-TR" sz="2600" b="1" dirty="0" smtClean="0">
                <a:solidFill>
                  <a:srgbClr val="FF0000"/>
                </a:solidFill>
              </a:rPr>
              <a:t>varlığı kişiye bağlı olarak değişmez</a:t>
            </a:r>
            <a:r>
              <a:rPr lang="tr-TR" sz="2600" dirty="0" smtClean="0"/>
              <a:t>. </a:t>
            </a:r>
          </a:p>
          <a:p>
            <a:pPr marL="365125" indent="-255588" eaLnBrk="0" hangingPunct="0">
              <a:spcBef>
                <a:spcPts val="300"/>
              </a:spcBef>
              <a:buClr>
                <a:srgbClr val="A04DA3"/>
              </a:buClr>
              <a:buFont typeface="Arial" pitchFamily="34" charset="0"/>
              <a:buChar char="•"/>
              <a:defRPr/>
            </a:pPr>
            <a:r>
              <a:rPr lang="tr-TR" sz="2600" b="1" dirty="0" smtClean="0">
                <a:solidFill>
                  <a:srgbClr val="FF0000"/>
                </a:solidFill>
              </a:rPr>
              <a:t>Gürültü</a:t>
            </a:r>
            <a:r>
              <a:rPr lang="tr-TR" sz="2600" dirty="0" smtClean="0"/>
              <a:t>yü, </a:t>
            </a:r>
            <a:r>
              <a:rPr lang="tr-TR" sz="2600" dirty="0" smtClean="0"/>
              <a:t>“hoşa gitmeyen, istenmeyen, </a:t>
            </a:r>
            <a:r>
              <a:rPr lang="tr-TR" sz="2600" b="1" dirty="0" smtClean="0">
                <a:solidFill>
                  <a:srgbClr val="FF0000"/>
                </a:solidFill>
              </a:rPr>
              <a:t>rahatsız edici </a:t>
            </a:r>
            <a:r>
              <a:rPr lang="tr-TR" sz="2600" b="1" dirty="0" smtClean="0"/>
              <a:t>ses</a:t>
            </a:r>
            <a:r>
              <a:rPr lang="tr-TR" sz="2600" dirty="0" smtClean="0"/>
              <a:t>” olarak tanımlayabiliriz.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Gürültü </a:t>
            </a:r>
            <a:r>
              <a:rPr lang="tr-TR" sz="2600" b="1" dirty="0" smtClean="0"/>
              <a:t>öznel </a:t>
            </a:r>
            <a:r>
              <a:rPr lang="tr-TR" sz="2600" b="1" dirty="0" smtClean="0"/>
              <a:t>bir kavramdır</a:t>
            </a:r>
            <a:r>
              <a:rPr lang="tr-TR" sz="2600" dirty="0" smtClean="0"/>
              <a:t>.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Bir </a:t>
            </a:r>
            <a:r>
              <a:rPr lang="tr-TR" sz="2600" dirty="0" smtClean="0"/>
              <a:t>sesin gürültü olarak nitelenip nitelenmemesi </a:t>
            </a:r>
            <a:r>
              <a:rPr lang="tr-TR" sz="2600" b="1" dirty="0" smtClean="0">
                <a:solidFill>
                  <a:srgbClr val="FF0000"/>
                </a:solidFill>
              </a:rPr>
              <a:t>kişilere bağlı olarak</a:t>
            </a:r>
            <a:r>
              <a:rPr lang="tr-TR" sz="2600" dirty="0" smtClean="0"/>
              <a:t> değişebilir.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Kimilerinin </a:t>
            </a:r>
            <a:r>
              <a:rPr lang="tr-TR" sz="2600" dirty="0" smtClean="0"/>
              <a:t>severek ve eğlenerek dinlediği müzik diğerlerini rahatsız edebilir.</a:t>
            </a:r>
            <a:endParaRPr lang="tr-TR" sz="2600" dirty="0" smtClean="0"/>
          </a:p>
          <a:p>
            <a:pPr marL="365125" indent="-255588" eaLnBrk="0" hangingPunct="0">
              <a:spcBef>
                <a:spcPts val="300"/>
              </a:spcBef>
              <a:buClr>
                <a:srgbClr val="A04DA3"/>
              </a:buClr>
              <a:buFont typeface="Arial" pitchFamily="34" charset="0"/>
              <a:buChar char="•"/>
              <a:defRPr/>
            </a:pPr>
            <a:endParaRPr lang="tr-TR" sz="2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Gürültü Şikayetlerinde Rahatsızlık Kavramı :</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“Komşunun </a:t>
            </a:r>
            <a:r>
              <a:rPr lang="tr-TR" sz="2600" b="1" dirty="0" smtClean="0"/>
              <a:t>yarattığı sesler "</a:t>
            </a:r>
            <a:r>
              <a:rPr lang="tr-TR" sz="2600" dirty="0" smtClean="0"/>
              <a:t>rahatsız olma, başkalarını rahatsız etme" kavramı içinde komşuluk ilişkilerini de düzenleyen </a:t>
            </a:r>
            <a:r>
              <a:rPr lang="tr-TR" sz="2600" b="1" dirty="0" smtClean="0">
                <a:solidFill>
                  <a:srgbClr val="FF0000"/>
                </a:solidFill>
              </a:rPr>
              <a:t>634 Sayılı Kat Mülkiyeti Kanunu’nun (KMK)   18. maddesine  </a:t>
            </a:r>
            <a:r>
              <a:rPr lang="tr-TR" sz="2600" dirty="0" smtClean="0"/>
              <a:t>göre düzenlenmiş durumda.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Türk Hukukuna göre “gürültüden rahatsızlık” kavramı </a:t>
            </a:r>
            <a:r>
              <a:rPr lang="tr-TR" sz="2600" dirty="0" err="1" smtClean="0"/>
              <a:t>subjektif</a:t>
            </a:r>
            <a:r>
              <a:rPr lang="tr-TR" sz="2600" dirty="0" smtClean="0"/>
              <a:t> / soyut </a:t>
            </a:r>
            <a:r>
              <a:rPr lang="tr-TR" sz="2600" dirty="0" smtClean="0"/>
              <a:t>bir kavram</a:t>
            </a:r>
            <a:r>
              <a:rPr lang="tr-TR" sz="2600" dirty="0" smtClean="0"/>
              <a:t>.</a:t>
            </a:r>
          </a:p>
          <a:p>
            <a:pPr marL="365125" indent="-255588" eaLnBrk="0" hangingPunct="0">
              <a:spcBef>
                <a:spcPts val="300"/>
              </a:spcBef>
              <a:buClr>
                <a:srgbClr val="A04DA3"/>
              </a:buClr>
              <a:buFont typeface="Arial" pitchFamily="34" charset="0"/>
              <a:buChar char="•"/>
              <a:defRPr/>
            </a:pPr>
            <a:r>
              <a:rPr lang="tr-TR" sz="2600" dirty="0" smtClean="0"/>
              <a:t>Rahatsızlık ölçüsü “kişiden kişiye” değişebilir.</a:t>
            </a:r>
          </a:p>
          <a:p>
            <a:pPr marL="365125" indent="-255588" eaLnBrk="0" hangingPunct="0">
              <a:spcBef>
                <a:spcPts val="300"/>
              </a:spcBef>
              <a:buClr>
                <a:srgbClr val="A04DA3"/>
              </a:buClr>
              <a:buFont typeface="Arial" pitchFamily="34" charset="0"/>
              <a:buChar char="•"/>
              <a:defRPr/>
            </a:pPr>
            <a:r>
              <a:rPr lang="tr-TR" sz="2600" b="1" dirty="0" smtClean="0">
                <a:solidFill>
                  <a:srgbClr val="FF0000"/>
                </a:solidFill>
              </a:rPr>
              <a:t>O halde hangi ölçüye göre karar verilmeli!</a:t>
            </a:r>
            <a:endParaRPr lang="tr-TR" sz="26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Komşuların Gürültü Şikayetlerinde Çözüm Yöntemi:</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t>“Rahatsız </a:t>
            </a:r>
            <a:r>
              <a:rPr lang="tr-TR" sz="2600" dirty="0" smtClean="0"/>
              <a:t>olan </a:t>
            </a:r>
            <a:r>
              <a:rPr lang="tr-TR" sz="2600" dirty="0" smtClean="0"/>
              <a:t>komşu”nun </a:t>
            </a:r>
            <a:r>
              <a:rPr lang="tr-TR" sz="2600" dirty="0" smtClean="0"/>
              <a:t>önce </a:t>
            </a:r>
            <a:r>
              <a:rPr lang="tr-TR" sz="2600" dirty="0" smtClean="0"/>
              <a:t>gürültüyü üreten komşusu </a:t>
            </a:r>
            <a:r>
              <a:rPr lang="tr-TR" sz="2600" dirty="0" smtClean="0"/>
              <a:t>ile iletişime geçerek rahatsızlığını izah etmesi,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Rahatsızlığın </a:t>
            </a:r>
            <a:r>
              <a:rPr lang="tr-TR" sz="2600" dirty="0" smtClean="0"/>
              <a:t>devamında binanın/ sitenin  Kat Malikleri Kurulu'na intikal ettirmesi ,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Bu </a:t>
            </a:r>
            <a:r>
              <a:rPr lang="tr-TR" sz="2600" dirty="0" smtClean="0"/>
              <a:t>kurulda sonuç alamaz ve gürültüler kesilmez ise "Hakimin müdahalesi" talebi ile Sulh Mahkemesine dava </a:t>
            </a:r>
            <a:r>
              <a:rPr lang="tr-TR" sz="2600" dirty="0" smtClean="0"/>
              <a:t>açması,</a:t>
            </a:r>
          </a:p>
          <a:p>
            <a:pPr marL="365125" indent="-255588" eaLnBrk="0" hangingPunct="0">
              <a:spcBef>
                <a:spcPts val="300"/>
              </a:spcBef>
              <a:buClr>
                <a:srgbClr val="A04DA3"/>
              </a:buClr>
              <a:buFont typeface="Arial" pitchFamily="34" charset="0"/>
              <a:buChar char="•"/>
              <a:defRPr/>
            </a:pPr>
            <a:r>
              <a:rPr lang="tr-TR" sz="2600" dirty="0" smtClean="0"/>
              <a:t>Hakimin gürültüden </a:t>
            </a:r>
            <a:r>
              <a:rPr lang="tr-TR" sz="2600" dirty="0" smtClean="0"/>
              <a:t>rahatsızlık ölçüsünü </a:t>
            </a:r>
            <a:r>
              <a:rPr lang="tr-TR" sz="2600" dirty="0" smtClean="0"/>
              <a:t>değerlendirmek için uzman bilirkişi(</a:t>
            </a:r>
            <a:r>
              <a:rPr lang="tr-TR" sz="2600" dirty="0" err="1" smtClean="0"/>
              <a:t>ler</a:t>
            </a:r>
            <a:r>
              <a:rPr lang="tr-TR" sz="2600" dirty="0" smtClean="0"/>
              <a:t>) ataması,</a:t>
            </a:r>
          </a:p>
          <a:p>
            <a:pPr marL="365125" indent="-255588" eaLnBrk="0" hangingPunct="0">
              <a:spcBef>
                <a:spcPts val="300"/>
              </a:spcBef>
              <a:buClr>
                <a:srgbClr val="A04DA3"/>
              </a:buClr>
              <a:buFont typeface="Arial" pitchFamily="34" charset="0"/>
              <a:buChar char="•"/>
              <a:defRPr/>
            </a:pPr>
            <a:r>
              <a:rPr lang="tr-TR" sz="2600" dirty="0" smtClean="0">
                <a:solidFill>
                  <a:srgbClr val="FF0000"/>
                </a:solidFill>
              </a:rPr>
              <a:t>Sonra Karar Ortaya Çıkar!</a:t>
            </a:r>
            <a:endParaRPr lang="tr-TR" sz="2600"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Komşuların Gürültü Şikayetlerinde Çözümsüzlükler:</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t>Komşular arasındaki ilişkilerin kopuşu, iletişim sorunları,şehirleşmenin yarattığı yalnızlık ve karşılığında gelişen savunma dürtüsü </a:t>
            </a:r>
          </a:p>
          <a:p>
            <a:pPr marL="365125" indent="-255588" eaLnBrk="0" hangingPunct="0">
              <a:spcBef>
                <a:spcPts val="300"/>
              </a:spcBef>
              <a:buClr>
                <a:srgbClr val="A04DA3"/>
              </a:buClr>
              <a:buFont typeface="Arial" pitchFamily="34" charset="0"/>
              <a:buChar char="•"/>
              <a:defRPr/>
            </a:pPr>
            <a:r>
              <a:rPr lang="tr-TR" sz="2600" dirty="0" smtClean="0"/>
              <a:t>Bina yönetimlerinin </a:t>
            </a:r>
            <a:r>
              <a:rPr lang="tr-TR" sz="2600" dirty="0" smtClean="0"/>
              <a:t>p</a:t>
            </a:r>
            <a:r>
              <a:rPr lang="tr-TR" sz="2600" dirty="0" smtClean="0"/>
              <a:t>rofesyonel değil bina sakinlerinden oluşması sebebi ile tahlil eksikliği, taraf tutma, kendi işleri arasında önemsememe, kişisel bakış açısı</a:t>
            </a:r>
          </a:p>
          <a:p>
            <a:pPr marL="365125" indent="-255588" eaLnBrk="0" hangingPunct="0">
              <a:spcBef>
                <a:spcPts val="300"/>
              </a:spcBef>
              <a:buClr>
                <a:srgbClr val="A04DA3"/>
              </a:buClr>
              <a:buFont typeface="Arial" pitchFamily="34" charset="0"/>
              <a:buChar char="•"/>
              <a:defRPr/>
            </a:pPr>
            <a:r>
              <a:rPr lang="tr-TR" sz="2600" dirty="0" smtClean="0"/>
              <a:t>Rahatsızlığın </a:t>
            </a:r>
            <a:r>
              <a:rPr lang="tr-TR" sz="2600" dirty="0" smtClean="0"/>
              <a:t>devamında </a:t>
            </a:r>
            <a:r>
              <a:rPr lang="tr-TR" sz="2600" dirty="0" smtClean="0"/>
              <a:t>görüşüne başvurulan binanın</a:t>
            </a:r>
            <a:r>
              <a:rPr lang="tr-TR" sz="2600" dirty="0" smtClean="0"/>
              <a:t>/ sitenin  Kat Malikleri </a:t>
            </a:r>
            <a:r>
              <a:rPr lang="tr-TR" sz="2600" dirty="0" smtClean="0"/>
              <a:t>Kurulu’nun konuyu önemsememesi,duygusal bakması,topluluk ve mahalle psikolojisi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70080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latin typeface="+mn-lt"/>
              </a:rPr>
              <a:t>634 Sayılı Kat Mülkiyeti Kanunu 18. Maddesi</a:t>
            </a:r>
          </a:p>
          <a:p>
            <a:pPr marL="365125" indent="-255588" eaLnBrk="0" hangingPunct="0">
              <a:spcBef>
                <a:spcPts val="300"/>
              </a:spcBef>
              <a:buClr>
                <a:srgbClr val="A04DA3"/>
              </a:buClr>
              <a:defRPr/>
            </a:pPr>
            <a:r>
              <a:rPr lang="tr-TR" sz="2600" dirty="0" smtClean="0">
                <a:solidFill>
                  <a:srgbClr val="FF0000"/>
                </a:solidFill>
              </a:rPr>
              <a:t>Sorun mahkeme kararına rağmen devam ederse;</a:t>
            </a:r>
          </a:p>
          <a:p>
            <a:pPr marL="365125" indent="-255588" eaLnBrk="0" hangingPunct="0">
              <a:spcBef>
                <a:spcPts val="300"/>
              </a:spcBef>
              <a:buClr>
                <a:srgbClr val="A04DA3"/>
              </a:buClr>
              <a:buFont typeface="Arial" pitchFamily="34" charset="0"/>
              <a:buChar char="•"/>
              <a:defRPr/>
            </a:pPr>
            <a:r>
              <a:rPr lang="tr-TR" sz="2600" dirty="0" smtClean="0">
                <a:latin typeface="+mn-lt"/>
              </a:rPr>
              <a:t>634 Sayılı Kat Mülkiyeti Kanunu 25. ve 33. </a:t>
            </a:r>
            <a:r>
              <a:rPr lang="tr-TR" sz="2600" dirty="0" smtClean="0"/>
              <a:t>M</a:t>
            </a:r>
            <a:r>
              <a:rPr lang="tr-TR" sz="2600" dirty="0" smtClean="0">
                <a:latin typeface="+mn-lt"/>
              </a:rPr>
              <a:t>addeleri</a:t>
            </a:r>
          </a:p>
          <a:p>
            <a:pPr marL="365125" indent="-255588" eaLnBrk="0" hangingPunct="0">
              <a:spcBef>
                <a:spcPts val="300"/>
              </a:spcBef>
              <a:buClr>
                <a:srgbClr val="A04DA3"/>
              </a:buClr>
              <a:defRPr/>
            </a:pPr>
            <a:r>
              <a:rPr lang="tr-TR" sz="2600" dirty="0" smtClean="0">
                <a:solidFill>
                  <a:srgbClr val="FF0000"/>
                </a:solidFill>
              </a:rPr>
              <a:t>Kat Mülkiyeti Kanunu haricinde;</a:t>
            </a:r>
            <a:endParaRPr lang="tr-TR" sz="2600" dirty="0" smtClean="0">
              <a:solidFill>
                <a:srgbClr val="FF0000"/>
              </a:solidFill>
            </a:endParaRPr>
          </a:p>
          <a:p>
            <a:pPr marL="365125" indent="-255588" eaLnBrk="0" hangingPunct="0">
              <a:spcBef>
                <a:spcPts val="300"/>
              </a:spcBef>
              <a:buClr>
                <a:srgbClr val="A04DA3"/>
              </a:buClr>
              <a:buFont typeface="Arial" pitchFamily="34" charset="0"/>
              <a:buChar char="•"/>
              <a:defRPr/>
            </a:pPr>
            <a:r>
              <a:rPr lang="da-DK" sz="2600" dirty="0" smtClean="0"/>
              <a:t>4721 </a:t>
            </a:r>
            <a:r>
              <a:rPr lang="da-DK" sz="2600" dirty="0" smtClean="0"/>
              <a:t>Sayılı Türk Medeni </a:t>
            </a:r>
            <a:r>
              <a:rPr lang="da-DK" sz="2600" dirty="0" smtClean="0"/>
              <a:t>Kanunu</a:t>
            </a:r>
            <a:r>
              <a:rPr lang="tr-TR" sz="2600" dirty="0" smtClean="0"/>
              <a:t> </a:t>
            </a:r>
            <a:r>
              <a:rPr lang="da-DK" sz="2600" dirty="0" smtClean="0"/>
              <a:t>737</a:t>
            </a:r>
            <a:r>
              <a:rPr lang="da-DK" sz="2600" dirty="0" smtClean="0"/>
              <a:t>. </a:t>
            </a:r>
            <a:r>
              <a:rPr lang="da-DK" sz="2600" dirty="0" smtClean="0"/>
              <a:t>madde</a:t>
            </a:r>
            <a:r>
              <a:rPr lang="tr-TR" sz="2600" dirty="0" err="1" smtClean="0"/>
              <a:t>leri</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2872 Sayılı Çevre Kanunu ve İlgili </a:t>
            </a:r>
            <a:r>
              <a:rPr lang="tr-TR" sz="2600" dirty="0" smtClean="0"/>
              <a:t>Yönetmelikleri</a:t>
            </a:r>
          </a:p>
          <a:p>
            <a:pPr marL="365125" indent="-255588" eaLnBrk="0" hangingPunct="0">
              <a:spcBef>
                <a:spcPts val="300"/>
              </a:spcBef>
              <a:buClr>
                <a:srgbClr val="A04DA3"/>
              </a:buClr>
              <a:buFont typeface="Arial" pitchFamily="34" charset="0"/>
              <a:buChar char="•"/>
              <a:defRPr/>
            </a:pPr>
            <a:r>
              <a:rPr lang="tr-TR" sz="2600" dirty="0" smtClean="0"/>
              <a:t>Çevresel Gürültünün Değerlendirilmesi ve Yönetimi </a:t>
            </a:r>
            <a:r>
              <a:rPr lang="tr-TR" sz="2600" dirty="0" smtClean="0"/>
              <a:t>Yönetmeliği</a:t>
            </a:r>
          </a:p>
          <a:p>
            <a:pPr marL="365125" indent="-255588" eaLnBrk="0" hangingPunct="0">
              <a:spcBef>
                <a:spcPts val="300"/>
              </a:spcBef>
              <a:buClr>
                <a:srgbClr val="A04DA3"/>
              </a:buClr>
              <a:buFont typeface="Arial" pitchFamily="34" charset="0"/>
              <a:buChar char="•"/>
              <a:defRPr/>
            </a:pPr>
            <a:r>
              <a:rPr lang="tr-TR" sz="2600" dirty="0" smtClean="0">
                <a:latin typeface="+mn-lt"/>
              </a:rPr>
              <a:t>Binanın / Sitenin Tapuda Kayıtlı Yönetim Planı</a:t>
            </a:r>
            <a:endParaRPr lang="tr-TR" sz="26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70080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t>5237 Sayılı Türk Ceza Kanunu 123</a:t>
            </a:r>
            <a:r>
              <a:rPr lang="tr-TR" sz="2600" dirty="0" smtClean="0"/>
              <a:t>. ve 183. Maddesi</a:t>
            </a:r>
          </a:p>
          <a:p>
            <a:pPr marL="365125" indent="-255588" eaLnBrk="0" hangingPunct="0">
              <a:spcBef>
                <a:spcPts val="300"/>
              </a:spcBef>
              <a:buClr>
                <a:srgbClr val="A04DA3"/>
              </a:buClr>
              <a:buFont typeface="Arial" pitchFamily="34" charset="0"/>
              <a:buChar char="•"/>
              <a:defRPr/>
            </a:pPr>
            <a:r>
              <a:rPr lang="tr-TR" sz="2600" dirty="0" smtClean="0"/>
              <a:t>5326 Sayılı Kabahatler Kanunu </a:t>
            </a:r>
            <a:r>
              <a:rPr lang="tr-TR" sz="2600" dirty="0" smtClean="0"/>
              <a:t>35. ve 36</a:t>
            </a:r>
            <a:r>
              <a:rPr lang="tr-TR" sz="2600" dirty="0" smtClean="0"/>
              <a:t>. </a:t>
            </a:r>
            <a:r>
              <a:rPr lang="tr-TR" sz="2600" dirty="0" smtClean="0"/>
              <a:t>Maddesi</a:t>
            </a:r>
          </a:p>
          <a:p>
            <a:pPr marL="365125" indent="-255588" eaLnBrk="0" hangingPunct="0">
              <a:spcBef>
                <a:spcPts val="300"/>
              </a:spcBef>
              <a:buClr>
                <a:srgbClr val="A04DA3"/>
              </a:buClr>
              <a:buFont typeface="Arial" pitchFamily="34" charset="0"/>
              <a:buChar char="•"/>
              <a:defRPr/>
            </a:pPr>
            <a:r>
              <a:rPr lang="tr-TR" sz="2600" dirty="0" smtClean="0"/>
              <a:t>2559 Sayılı Polis Vazife ve Salahiyet Kanunu 183. Maddesi</a:t>
            </a:r>
          </a:p>
          <a:p>
            <a:pPr marL="365125" indent="-255588" eaLnBrk="0" hangingPunct="0">
              <a:spcBef>
                <a:spcPts val="300"/>
              </a:spcBef>
              <a:buClr>
                <a:srgbClr val="A04DA3"/>
              </a:buClr>
              <a:buFont typeface="Arial" pitchFamily="34" charset="0"/>
              <a:buChar char="•"/>
              <a:defRPr/>
            </a:pPr>
            <a:endParaRPr lang="tr-TR" sz="2600" dirty="0" smtClean="0"/>
          </a:p>
          <a:p>
            <a:pPr marL="365125" indent="-255588" eaLnBrk="0" hangingPunct="0">
              <a:spcBef>
                <a:spcPts val="300"/>
              </a:spcBef>
              <a:buClr>
                <a:srgbClr val="A04DA3"/>
              </a:buClr>
              <a:buFont typeface="Arial" pitchFamily="34" charset="0"/>
              <a:buChar char="•"/>
              <a:defRPr/>
            </a:pPr>
            <a:endParaRPr lang="tr-TR" sz="2600" dirty="0" smtClean="0"/>
          </a:p>
          <a:p>
            <a:pPr marL="365125" indent="-255588" eaLnBrk="0" hangingPunct="0">
              <a:spcBef>
                <a:spcPts val="300"/>
              </a:spcBef>
              <a:buClr>
                <a:srgbClr val="A04DA3"/>
              </a:buClr>
              <a:buFont typeface="Arial" pitchFamily="34" charset="0"/>
              <a:buChar char="•"/>
              <a:defRPr/>
            </a:pPr>
            <a:endParaRPr lang="tr-TR" sz="2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Komşuların Gürültü Şikayetlerinde Hukuk Bakış Açısı:</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t>Rahatsızlık, kişiden kişiye değişen soyut bir kavram olmakla birlikte Yargıtay uygulamaları ile bazı kıstaslar öngörülmüştür.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Örneğin</a:t>
            </a:r>
            <a:r>
              <a:rPr lang="tr-TR" sz="2600" dirty="0" smtClean="0"/>
              <a:t>, belli seviyelerin üzerine çıkan ses ve gürültünün veya örf ve adet ve ahlak kurallarına aykırı ses ile fark edilebilen tutum ve davranışların rahatsızlık verici olduğu kabul edilmektedir</a:t>
            </a:r>
            <a:r>
              <a:rPr lang="tr-TR" sz="260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Komşuların Gürültü Şikayetlerinde Hukuk Bakış Açısı:</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t>Kat </a:t>
            </a:r>
            <a:r>
              <a:rPr lang="tr-TR" sz="2600" b="1" dirty="0" smtClean="0"/>
              <a:t>maliklerinin birbirlerini rahatsız ettikleri saptandığında mahkemece verilecek olan hüküm, </a:t>
            </a:r>
            <a:endParaRPr lang="tr-TR" sz="2600" b="1" dirty="0" smtClean="0"/>
          </a:p>
          <a:p>
            <a:pPr marL="365125" indent="-255588" eaLnBrk="0" hangingPunct="0">
              <a:spcBef>
                <a:spcPts val="300"/>
              </a:spcBef>
              <a:buClr>
                <a:srgbClr val="A04DA3"/>
              </a:buClr>
              <a:buFont typeface="Arial" pitchFamily="34" charset="0"/>
              <a:buChar char="•"/>
              <a:defRPr/>
            </a:pPr>
            <a:r>
              <a:rPr lang="tr-TR" sz="2600" dirty="0" smtClean="0"/>
              <a:t>R</a:t>
            </a:r>
            <a:r>
              <a:rPr lang="tr-TR" sz="2600" dirty="0" smtClean="0"/>
              <a:t>ahatsızlık </a:t>
            </a:r>
            <a:r>
              <a:rPr lang="tr-TR" sz="2600" dirty="0" smtClean="0"/>
              <a:t>veren tutum ve davranışın önlenmesi,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Rahatsız </a:t>
            </a:r>
            <a:r>
              <a:rPr lang="tr-TR" sz="2600" dirty="0" smtClean="0"/>
              <a:t>edici seviyede olan sesin ve benzeri olguların, birlikte yaşamanın gerektirdiği tahammül sınırlarına indirilmesi için bilirkişi tarafından belirlenecek olan önlemlerin </a:t>
            </a:r>
            <a:r>
              <a:rPr lang="tr-TR" sz="2600" dirty="0" smtClean="0"/>
              <a:t>uygulanması</a:t>
            </a:r>
          </a:p>
          <a:p>
            <a:pPr marL="365125" indent="-255588" eaLnBrk="0" hangingPunct="0">
              <a:spcBef>
                <a:spcPts val="300"/>
              </a:spcBef>
              <a:buClr>
                <a:srgbClr val="A04DA3"/>
              </a:buClr>
              <a:buFont typeface="Arial" pitchFamily="34" charset="0"/>
              <a:buChar char="•"/>
              <a:defRPr/>
            </a:pPr>
            <a:r>
              <a:rPr lang="tr-TR" sz="2600" dirty="0" smtClean="0"/>
              <a:t>Kat </a:t>
            </a:r>
            <a:r>
              <a:rPr lang="tr-TR" sz="2600" dirty="0" smtClean="0"/>
              <a:t>maliki, diğer komşularına rahatsızlık verse ve bu tutum ve hareketlerine mahkeme kararına rağmen devam etse dahi bağımsız bölümünden tahliye edilemez.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Komşuların Gürültü Şikayetlerinde Hukuk Bakış Açısı:</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t>Mahkemece </a:t>
            </a:r>
            <a:r>
              <a:rPr lang="tr-TR" sz="2600" b="1" dirty="0" smtClean="0"/>
              <a:t>verilecek olan </a:t>
            </a:r>
            <a:r>
              <a:rPr lang="tr-TR" sz="2600" b="1" dirty="0" smtClean="0"/>
              <a:t>hüküm sonunda, </a:t>
            </a:r>
          </a:p>
          <a:p>
            <a:pPr marL="365125" indent="-255588" eaLnBrk="0" hangingPunct="0">
              <a:spcBef>
                <a:spcPts val="300"/>
              </a:spcBef>
              <a:buClr>
                <a:srgbClr val="A04DA3"/>
              </a:buClr>
              <a:buFont typeface="Arial" pitchFamily="34" charset="0"/>
              <a:buChar char="•"/>
              <a:defRPr/>
            </a:pPr>
            <a:r>
              <a:rPr lang="tr-TR" sz="2600" dirty="0" smtClean="0"/>
              <a:t>Mahkeme kararına rağmen rahatsızlık devam ediliyorsa ayrıca talep ve dava edilmesi halinde </a:t>
            </a:r>
            <a:r>
              <a:rPr lang="tr-TR" sz="2600" dirty="0" err="1" smtClean="0"/>
              <a:t>KMK'nın</a:t>
            </a:r>
            <a:r>
              <a:rPr lang="tr-TR" sz="2600" dirty="0" smtClean="0"/>
              <a:t> 25  ve 33.  maddeleri hükümleri uygulanabilir.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Kiracı</a:t>
            </a:r>
            <a:r>
              <a:rPr lang="tr-TR" sz="2600" dirty="0" smtClean="0"/>
              <a:t>, sükna hakkı (oturma hakkı) sahibi ve diğer kullanıcılar ise hukuka uygun kullanımın sağlanmasının hiçbir şekilde mümkün olmayacağının saptanması halinde bağımsız bölümden tahliye edilebilirler. </a:t>
            </a:r>
            <a:r>
              <a:rPr lang="tr-TR" sz="2600" b="1" dirty="0" smtClean="0"/>
              <a:t>Bu halde dahi öncelik tahliyeye değil</a:t>
            </a:r>
            <a:r>
              <a:rPr lang="tr-TR" sz="2600" dirty="0" smtClean="0"/>
              <a:t>, </a:t>
            </a:r>
            <a:r>
              <a:rPr lang="tr-TR" sz="2600" b="1" dirty="0" smtClean="0"/>
              <a:t>bağımsız bölümün kullanımının hukuka uygun hale getirilmesine </a:t>
            </a:r>
            <a:r>
              <a:rPr lang="tr-TR" sz="2600" dirty="0" smtClean="0"/>
              <a:t>verilir.</a:t>
            </a:r>
            <a:endParaRPr lang="tr-TR" sz="2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250824" y="5589240"/>
            <a:ext cx="8893175" cy="501998"/>
          </a:xfrm>
          <a:prstGeom prst="rect">
            <a:avLst/>
          </a:prstGeom>
          <a:noFill/>
          <a:ln w="6350" cap="flat" algn="ctr">
            <a:noFill/>
            <a:miter lim="800000"/>
            <a:headEnd type="none" w="med" len="med"/>
            <a:tailEnd type="none" w="med" len="med"/>
          </a:ln>
        </p:spPr>
        <p:txBody>
          <a:bodyPr anchor="ctr"/>
          <a:lstStyle/>
          <a:p>
            <a:pPr marL="365125" indent="-255588" algn="ctr" eaLnBrk="0" hangingPunct="0">
              <a:spcBef>
                <a:spcPts val="300"/>
              </a:spcBef>
              <a:buClr>
                <a:srgbClr val="A04DA3"/>
              </a:buClr>
              <a:buFont typeface="Georgia" pitchFamily="18" charset="0"/>
              <a:buNone/>
              <a:defRPr/>
            </a:pPr>
            <a:r>
              <a:rPr lang="tr-TR" sz="3000" dirty="0" smtClean="0">
                <a:solidFill>
                  <a:srgbClr val="FF0000"/>
                </a:solidFill>
                <a:latin typeface="+mn-lt"/>
              </a:rPr>
              <a:t>Konutlarda Ses Yalıtımı Yoksa Yaşam Konforu</a:t>
            </a:r>
            <a:endParaRPr lang="tr-TR" sz="3000" dirty="0">
              <a:solidFill>
                <a:srgbClr val="FF0000"/>
              </a:solidFill>
              <a:latin typeface="+mn-lt"/>
            </a:endParaRPr>
          </a:p>
        </p:txBody>
      </p:sp>
    </p:spTree>
    <p:controls>
      <p:control spid="1027" name="ShockwaveFlash1" r:id="rId2" imgW="6857143" imgH="4458322"/>
    </p:controls>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Komşuların Gürültü Şikayetlerinde Hukuki Tespit Sorunları:</a:t>
            </a:r>
            <a:endParaRPr lang="tr-TR" sz="2600" b="1" dirty="0">
              <a:solidFill>
                <a:srgbClr val="FF0000"/>
              </a:solidFill>
              <a:latin typeface="+mn-lt"/>
            </a:endParaRPr>
          </a:p>
        </p:txBody>
      </p:sp>
      <p:sp>
        <p:nvSpPr>
          <p:cNvPr id="3" name="Rectangle 5"/>
          <p:cNvSpPr txBox="1">
            <a:spLocks noChangeArrowheads="1"/>
          </p:cNvSpPr>
          <p:nvPr/>
        </p:nvSpPr>
        <p:spPr bwMode="auto">
          <a:xfrm>
            <a:off x="286642"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t>Hakimin atadığı uzman bilirkişinin(</a:t>
            </a:r>
            <a:r>
              <a:rPr lang="tr-TR" sz="2600" dirty="0" err="1" smtClean="0"/>
              <a:t>lerin</a:t>
            </a:r>
            <a:r>
              <a:rPr lang="tr-TR" sz="2600" dirty="0" smtClean="0"/>
              <a:t>) tespit için mahalde bulundukları zaman diliminde asıl gürültünün oluşmaması,</a:t>
            </a:r>
          </a:p>
          <a:p>
            <a:pPr marL="365125" indent="-255588" eaLnBrk="0" hangingPunct="0">
              <a:spcBef>
                <a:spcPts val="300"/>
              </a:spcBef>
              <a:buClr>
                <a:srgbClr val="A04DA3"/>
              </a:buClr>
              <a:buFont typeface="Arial" pitchFamily="34" charset="0"/>
              <a:buChar char="•"/>
              <a:defRPr/>
            </a:pPr>
            <a:r>
              <a:rPr lang="tr-TR" sz="2600" dirty="0" smtClean="0"/>
              <a:t>Tespit sorunları, binanın </a:t>
            </a:r>
            <a:r>
              <a:rPr lang="tr-TR" sz="2600" dirty="0" smtClean="0"/>
              <a:t>y</a:t>
            </a:r>
            <a:r>
              <a:rPr lang="tr-TR" sz="2600" dirty="0" smtClean="0"/>
              <a:t>apısal </a:t>
            </a:r>
            <a:r>
              <a:rPr lang="tr-TR" sz="2600" dirty="0" smtClean="0"/>
              <a:t>d</a:t>
            </a:r>
            <a:r>
              <a:rPr lang="tr-TR" sz="2600" dirty="0" smtClean="0"/>
              <a:t>urumunun dikkate Alınması</a:t>
            </a:r>
          </a:p>
          <a:p>
            <a:pPr marL="365125" indent="-255588" eaLnBrk="0" hangingPunct="0">
              <a:spcBef>
                <a:spcPts val="300"/>
              </a:spcBef>
              <a:buClr>
                <a:srgbClr val="A04DA3"/>
              </a:buClr>
              <a:buFont typeface="Arial" pitchFamily="34" charset="0"/>
              <a:buChar char="•"/>
              <a:defRPr/>
            </a:pPr>
            <a:r>
              <a:rPr lang="tr-TR" sz="2600" dirty="0" smtClean="0"/>
              <a:t>Gürültü şikayet kaynağı bir makine veya teçhizat </a:t>
            </a:r>
            <a:r>
              <a:rPr lang="tr-TR" sz="2600" dirty="0" err="1" smtClean="0"/>
              <a:t>değilde</a:t>
            </a:r>
            <a:r>
              <a:rPr lang="tr-TR" sz="2600" dirty="0" smtClean="0"/>
              <a:t> insan veya pet ( ev hayvanı, köpek vs) kaynaklı ise tespit zamanında normal zamanlardaki olağan gürültü düzeyini yakalayamama</a:t>
            </a:r>
          </a:p>
          <a:p>
            <a:pPr marL="365125" indent="-255588" eaLnBrk="0" hangingPunct="0">
              <a:spcBef>
                <a:spcPts val="300"/>
              </a:spcBef>
              <a:buClr>
                <a:srgbClr val="A04DA3"/>
              </a:buClr>
              <a:buFont typeface="Arial" pitchFamily="34" charset="0"/>
              <a:buChar char="•"/>
              <a:defRPr/>
            </a:pPr>
            <a:r>
              <a:rPr lang="tr-TR" sz="2600" dirty="0" smtClean="0">
                <a:solidFill>
                  <a:srgbClr val="FF0000"/>
                </a:solidFill>
              </a:rPr>
              <a:t>Hatalı , eksik bir kararın ortaya çıkmasına neden olabilir!</a:t>
            </a:r>
          </a:p>
          <a:p>
            <a:pPr marL="365125" indent="-255588" eaLnBrk="0" hangingPunct="0">
              <a:spcBef>
                <a:spcPts val="300"/>
              </a:spcBef>
              <a:buClr>
                <a:srgbClr val="A04DA3"/>
              </a:buClr>
              <a:buFont typeface="Arial" pitchFamily="34" charset="0"/>
              <a:buChar char="•"/>
              <a:defRPr/>
            </a:pPr>
            <a:endParaRPr lang="tr-TR" sz="2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latin typeface="+mn-lt"/>
              </a:rPr>
              <a:t>18. Maddeye Göre Açılan Dava Kararına Rağmen Hala Rahatsızlık Devam Ederse</a:t>
            </a:r>
          </a:p>
          <a:p>
            <a:pPr marL="365125" indent="-255588" eaLnBrk="0" hangingPunct="0">
              <a:spcBef>
                <a:spcPts val="300"/>
              </a:spcBef>
              <a:buClr>
                <a:srgbClr val="A04DA3"/>
              </a:buClr>
              <a:defRPr/>
            </a:pPr>
            <a:r>
              <a:rPr lang="tr-TR" sz="2600" b="1" dirty="0" smtClean="0">
                <a:solidFill>
                  <a:schemeClr val="tx2"/>
                </a:solidFill>
                <a:latin typeface="+mn-lt"/>
              </a:rPr>
              <a:t>634 Sayılı Kat Mülkiyeti Kanunu 25. Maddesi</a:t>
            </a:r>
          </a:p>
          <a:p>
            <a:pPr marL="365125" indent="-255588" eaLnBrk="0" hangingPunct="0">
              <a:spcBef>
                <a:spcPts val="300"/>
              </a:spcBef>
              <a:buClr>
                <a:srgbClr val="A04DA3"/>
              </a:buClr>
              <a:defRPr/>
            </a:pPr>
            <a:r>
              <a:rPr lang="tr-TR" sz="2600" dirty="0" smtClean="0"/>
              <a:t>KMK VIII - Kat mülkiyetinin devri mecburiyeti: </a:t>
            </a:r>
            <a:endParaRPr lang="tr-TR" sz="2600" dirty="0" smtClean="0"/>
          </a:p>
          <a:p>
            <a:pPr marL="365125" indent="-255588" eaLnBrk="0" hangingPunct="0">
              <a:spcBef>
                <a:spcPts val="300"/>
              </a:spcBef>
              <a:buClr>
                <a:srgbClr val="A04DA3"/>
              </a:buClr>
              <a:defRPr/>
            </a:pPr>
            <a:r>
              <a:rPr lang="tr-TR" sz="2600" b="1" dirty="0" smtClean="0">
                <a:solidFill>
                  <a:srgbClr val="FF0000"/>
                </a:solidFill>
              </a:rPr>
              <a:t>Madde </a:t>
            </a:r>
            <a:r>
              <a:rPr lang="tr-TR" sz="2600" b="1" dirty="0" smtClean="0">
                <a:solidFill>
                  <a:srgbClr val="FF0000"/>
                </a:solidFill>
              </a:rPr>
              <a:t>25 – </a:t>
            </a:r>
            <a:r>
              <a:rPr lang="tr-TR" sz="2600" b="1" dirty="0" smtClean="0"/>
              <a:t>Kat maliklerinden biri </a:t>
            </a:r>
            <a:r>
              <a:rPr lang="tr-TR" sz="2600" dirty="0" smtClean="0"/>
              <a:t>bu kanuna göre kendisine </a:t>
            </a:r>
            <a:r>
              <a:rPr lang="tr-TR" sz="2600" b="1" dirty="0" smtClean="0"/>
              <a:t>düşen borçları ve yükümleri yerine getirmemek suretiyle diğer kat maliklerinin haklarını, onlar için çekilmez hale gelecek derecede ihlal ederse</a:t>
            </a:r>
            <a:r>
              <a:rPr lang="tr-TR" sz="2600" dirty="0" smtClean="0"/>
              <a:t>, onlar, o kat malikinin müstakil bölümü üzerindeki </a:t>
            </a:r>
            <a:r>
              <a:rPr lang="tr-TR" sz="2600" b="1" dirty="0" smtClean="0"/>
              <a:t>mülkiyet hakkının kendilerine devredilmesini hakimden </a:t>
            </a:r>
            <a:r>
              <a:rPr lang="tr-TR" sz="2600" b="1" dirty="0" err="1" smtClean="0"/>
              <a:t>istiyebilirler</a:t>
            </a:r>
            <a:r>
              <a:rPr lang="tr-TR" sz="2600" dirty="0" smtClean="0"/>
              <a:t>.</a:t>
            </a:r>
            <a:endParaRPr lang="tr-TR" sz="26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latin typeface="+mn-lt"/>
              </a:rPr>
              <a:t>634 Sayılı Kat Mülkiyeti Kanunu 18. Maddesi</a:t>
            </a:r>
          </a:p>
          <a:p>
            <a:pPr marL="365125" indent="-255588" eaLnBrk="0" hangingPunct="0">
              <a:spcBef>
                <a:spcPts val="300"/>
              </a:spcBef>
              <a:buClr>
                <a:srgbClr val="A04DA3"/>
              </a:buClr>
              <a:defRPr/>
            </a:pPr>
            <a:r>
              <a:rPr lang="tr-TR" sz="2600" dirty="0" smtClean="0"/>
              <a:t>DÖRDÜNCÜ </a:t>
            </a:r>
            <a:r>
              <a:rPr lang="tr-TR" sz="2600" dirty="0" smtClean="0"/>
              <a:t>BÖLÜM </a:t>
            </a:r>
            <a:endParaRPr lang="tr-TR" sz="2600" dirty="0" smtClean="0"/>
          </a:p>
          <a:p>
            <a:pPr marL="365125" indent="-255588" eaLnBrk="0" hangingPunct="0">
              <a:spcBef>
                <a:spcPts val="300"/>
              </a:spcBef>
              <a:buClr>
                <a:srgbClr val="A04DA3"/>
              </a:buClr>
              <a:defRPr/>
            </a:pPr>
            <a:r>
              <a:rPr lang="tr-TR" sz="2600" dirty="0" smtClean="0"/>
              <a:t>Kat </a:t>
            </a:r>
            <a:r>
              <a:rPr lang="tr-TR" sz="2600" dirty="0" smtClean="0"/>
              <a:t>Maliklerinin ve Kat İrtifakı Sahiplerinin Borçları </a:t>
            </a:r>
            <a:endParaRPr lang="tr-TR" sz="2600" dirty="0" smtClean="0"/>
          </a:p>
          <a:p>
            <a:pPr marL="623887" indent="-514350" eaLnBrk="0" hangingPunct="0">
              <a:spcBef>
                <a:spcPts val="300"/>
              </a:spcBef>
              <a:buClr>
                <a:srgbClr val="A04DA3"/>
              </a:buClr>
              <a:defRPr/>
            </a:pPr>
            <a:r>
              <a:rPr lang="tr-TR" sz="2600" dirty="0" smtClean="0"/>
              <a:t>Kat </a:t>
            </a:r>
            <a:r>
              <a:rPr lang="tr-TR" sz="2600" dirty="0" smtClean="0"/>
              <a:t>maliklerinin borçları:I- Genel kural: </a:t>
            </a:r>
            <a:endParaRPr lang="tr-TR" sz="2600" dirty="0" smtClean="0"/>
          </a:p>
          <a:p>
            <a:pPr marL="623887" indent="-514350" eaLnBrk="0" hangingPunct="0">
              <a:spcBef>
                <a:spcPts val="300"/>
              </a:spcBef>
              <a:buClr>
                <a:srgbClr val="A04DA3"/>
              </a:buClr>
              <a:defRPr/>
            </a:pPr>
            <a:r>
              <a:rPr lang="tr-TR" sz="2600" b="1" dirty="0" smtClean="0">
                <a:solidFill>
                  <a:srgbClr val="FF0000"/>
                </a:solidFill>
              </a:rPr>
              <a:t>Madde </a:t>
            </a:r>
            <a:r>
              <a:rPr lang="tr-TR" sz="2600" b="1" dirty="0" smtClean="0">
                <a:solidFill>
                  <a:srgbClr val="FF0000"/>
                </a:solidFill>
              </a:rPr>
              <a:t>18- </a:t>
            </a:r>
            <a:r>
              <a:rPr lang="tr-TR" sz="2600" b="1" dirty="0" smtClean="0"/>
              <a:t>Kat malikleri</a:t>
            </a:r>
            <a:r>
              <a:rPr lang="tr-TR" sz="2600" dirty="0" smtClean="0"/>
              <a:t>, </a:t>
            </a:r>
            <a:r>
              <a:rPr lang="tr-TR" sz="2600" b="1" dirty="0" smtClean="0"/>
              <a:t>gerek bağımsız bölümlerini</a:t>
            </a:r>
            <a:r>
              <a:rPr lang="tr-TR" sz="2600" dirty="0" smtClean="0"/>
              <a:t>, gerek eklentileri ve ortak yerleri kullanırken doğruluk kaidelerine uymak; </a:t>
            </a:r>
            <a:r>
              <a:rPr lang="tr-TR" sz="2600" b="1" dirty="0" smtClean="0">
                <a:solidFill>
                  <a:srgbClr val="FF0000"/>
                </a:solidFill>
              </a:rPr>
              <a:t>özellikle birbirini rahatsız etmemek</a:t>
            </a:r>
            <a:r>
              <a:rPr lang="tr-TR" sz="2600" dirty="0" smtClean="0"/>
              <a:t>, birbirinin haklarını çiğnememek ve yönetim plânı hükümlerine uymakla, </a:t>
            </a:r>
            <a:r>
              <a:rPr lang="tr-TR" sz="2600" b="1" dirty="0" smtClean="0">
                <a:solidFill>
                  <a:srgbClr val="FF0000"/>
                </a:solidFill>
              </a:rPr>
              <a:t>karşılıklı olarak </a:t>
            </a:r>
            <a:r>
              <a:rPr lang="tr-TR" sz="2600" b="1" dirty="0" smtClean="0">
                <a:solidFill>
                  <a:srgbClr val="FF0000"/>
                </a:solidFill>
              </a:rPr>
              <a:t>yükümlüdürler.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latin typeface="+mn-lt"/>
              </a:rPr>
              <a:t>634 Sayılı Kat Mülkiyeti Kanunu 33. Maddesi</a:t>
            </a:r>
          </a:p>
          <a:p>
            <a:pPr marL="365125" indent="-255588" eaLnBrk="0" hangingPunct="0">
              <a:spcBef>
                <a:spcPts val="300"/>
              </a:spcBef>
              <a:buClr>
                <a:srgbClr val="A04DA3"/>
              </a:buClr>
              <a:buFontTx/>
              <a:buChar char="-"/>
              <a:defRPr/>
            </a:pPr>
            <a:r>
              <a:rPr lang="tr-TR" sz="2600" dirty="0" smtClean="0"/>
              <a:t>V </a:t>
            </a:r>
            <a:r>
              <a:rPr lang="tr-TR" sz="2600" dirty="0" smtClean="0"/>
              <a:t>- Hakimin müdahalesi: </a:t>
            </a:r>
            <a:endParaRPr lang="tr-TR" sz="2600" dirty="0" smtClean="0"/>
          </a:p>
          <a:p>
            <a:pPr marL="365125" indent="-255588" eaLnBrk="0" hangingPunct="0">
              <a:spcBef>
                <a:spcPts val="300"/>
              </a:spcBef>
              <a:buClr>
                <a:srgbClr val="A04DA3"/>
              </a:buClr>
              <a:buFontTx/>
              <a:buChar char="-"/>
              <a:defRPr/>
            </a:pPr>
            <a:r>
              <a:rPr lang="tr-TR" sz="2600" dirty="0" smtClean="0"/>
              <a:t>Madde </a:t>
            </a:r>
            <a:r>
              <a:rPr lang="tr-TR" sz="2600" dirty="0" smtClean="0"/>
              <a:t>33 – (Değişik birinci fıkra: 14/11/2007-5711/17 md.) Kat malikleri kurulunca verilen kararlar aleyhine, kurul toplantısına katılan ancak 32 nci madde hükmü gereğince aykırı oy kullanan her kat maliki karar tarihinden başlayarak bir ay içinde, toplantıya katılmayan her kat maliki kararı öğrenmesinden başlayarak bir ay içinde ve her halde karar tarihinden başlayarak altı ay içinde </a:t>
            </a:r>
            <a:r>
              <a:rPr lang="tr-TR" sz="2600" dirty="0" err="1" smtClean="0"/>
              <a:t>anagayrimenkulün</a:t>
            </a:r>
            <a:r>
              <a:rPr lang="tr-TR" sz="2600" dirty="0" smtClean="0"/>
              <a:t> bulunduğu yerdeki sulh mahkemesine iptal davası açabilir; </a:t>
            </a:r>
            <a:endParaRPr lang="tr-TR" sz="26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latin typeface="+mn-lt"/>
              </a:rPr>
              <a:t>634 Sayılı Kat Mülkiyeti Kanunu 33. Maddesi</a:t>
            </a:r>
          </a:p>
          <a:p>
            <a:pPr marL="365125" indent="-255588" eaLnBrk="0" hangingPunct="0">
              <a:spcBef>
                <a:spcPts val="300"/>
              </a:spcBef>
              <a:buClr>
                <a:srgbClr val="A04DA3"/>
              </a:buClr>
              <a:defRPr/>
            </a:pPr>
            <a:r>
              <a:rPr lang="tr-TR" sz="2600" dirty="0" smtClean="0"/>
              <a:t>- Madde </a:t>
            </a:r>
            <a:r>
              <a:rPr lang="tr-TR" sz="2600" dirty="0" smtClean="0"/>
              <a:t>33 </a:t>
            </a:r>
            <a:r>
              <a:rPr lang="tr-TR" sz="2600" dirty="0" smtClean="0"/>
              <a:t>– ....Kat </a:t>
            </a:r>
            <a:r>
              <a:rPr lang="tr-TR" sz="2600" dirty="0" smtClean="0"/>
              <a:t>malikleri kurulunca verilen </a:t>
            </a:r>
            <a:r>
              <a:rPr lang="tr-TR" sz="2600" dirty="0" smtClean="0"/>
              <a:t>kat </a:t>
            </a:r>
            <a:r>
              <a:rPr lang="tr-TR" sz="2600" dirty="0" smtClean="0"/>
              <a:t>malikleri kurulu kararlarının yok veya mutlak butlanla hükümsüz sayıldığı durumlarda süre koşulu aranmaz. Kat maliklerinden birinin yahut onun katından kira akdine, oturma hakkına veya başka bir sebebe dayanarak devamlı surette faydalanan kimsenin, borç ve yükümlerini yerine getirmemesi yüzünden zarar gören kat maliki veya kat malikleri, </a:t>
            </a:r>
            <a:r>
              <a:rPr lang="tr-TR" sz="2600" dirty="0" err="1" smtClean="0"/>
              <a:t>anagayrimenkulün</a:t>
            </a:r>
            <a:r>
              <a:rPr lang="tr-TR" sz="2600" dirty="0" smtClean="0"/>
              <a:t> bulunduğu yerin sulh mahkemesine başvurarak hâkimin müdahalesini isteyebilir</a:t>
            </a:r>
            <a:endParaRPr lang="tr-TR" sz="26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4721</a:t>
            </a:r>
            <a:r>
              <a:rPr lang="tr-TR" sz="2600" b="1" dirty="0" smtClean="0">
                <a:solidFill>
                  <a:schemeClr val="tx2"/>
                </a:solidFill>
                <a:latin typeface="+mn-lt"/>
              </a:rPr>
              <a:t> Sayılı Türk Medeni Kanunu 737. Maddesi</a:t>
            </a:r>
          </a:p>
          <a:p>
            <a:pPr marL="365125" indent="-255588" eaLnBrk="0" hangingPunct="0">
              <a:spcBef>
                <a:spcPts val="300"/>
              </a:spcBef>
              <a:buClr>
                <a:srgbClr val="A04DA3"/>
              </a:buClr>
              <a:defRPr/>
            </a:pPr>
            <a:r>
              <a:rPr lang="tr-TR" sz="2200" dirty="0" smtClean="0"/>
              <a:t>III</a:t>
            </a:r>
            <a:r>
              <a:rPr lang="tr-TR" sz="2200" dirty="0" smtClean="0"/>
              <a:t>. Komşu hakkı 1. </a:t>
            </a:r>
            <a:endParaRPr lang="tr-TR" sz="2200" dirty="0" smtClean="0"/>
          </a:p>
          <a:p>
            <a:pPr marL="365125" indent="-255588" eaLnBrk="0" hangingPunct="0">
              <a:spcBef>
                <a:spcPts val="300"/>
              </a:spcBef>
              <a:buClr>
                <a:srgbClr val="A04DA3"/>
              </a:buClr>
              <a:defRPr/>
            </a:pPr>
            <a:r>
              <a:rPr lang="tr-TR" sz="2200" dirty="0" smtClean="0"/>
              <a:t>Madde </a:t>
            </a:r>
            <a:r>
              <a:rPr lang="tr-TR" sz="2200" dirty="0" smtClean="0"/>
              <a:t>737- </a:t>
            </a:r>
            <a:r>
              <a:rPr lang="tr-TR" sz="2200" b="1" dirty="0" smtClean="0">
                <a:solidFill>
                  <a:srgbClr val="FF0000"/>
                </a:solidFill>
              </a:rPr>
              <a:t>Herkes,</a:t>
            </a:r>
            <a:r>
              <a:rPr lang="tr-TR" sz="2200" dirty="0" smtClean="0"/>
              <a:t> taşınmaz mülkiyetinden doğan yetkileri kullanırken ve özellikle işletme faaliyetini sürdürürken, </a:t>
            </a:r>
            <a:r>
              <a:rPr lang="tr-TR" sz="2200" b="1" dirty="0" smtClean="0">
                <a:solidFill>
                  <a:srgbClr val="FF0000"/>
                </a:solidFill>
              </a:rPr>
              <a:t>komşularını olumsuz şekilde etkileyecek taşkınlıktan kaçınmakla yükümlüdür.</a:t>
            </a:r>
          </a:p>
          <a:p>
            <a:pPr marL="365125" indent="-255588" eaLnBrk="0" hangingPunct="0">
              <a:spcBef>
                <a:spcPts val="300"/>
              </a:spcBef>
              <a:buClr>
                <a:srgbClr val="A04DA3"/>
              </a:buClr>
              <a:defRPr/>
            </a:pPr>
            <a:r>
              <a:rPr lang="tr-TR" sz="2200" dirty="0" smtClean="0"/>
              <a:t>Özellikle, </a:t>
            </a:r>
            <a:r>
              <a:rPr lang="tr-TR" sz="2200" b="1" dirty="0" smtClean="0">
                <a:solidFill>
                  <a:srgbClr val="FF0000"/>
                </a:solidFill>
              </a:rPr>
              <a:t>taşınmazın durumuna</a:t>
            </a:r>
            <a:r>
              <a:rPr lang="tr-TR" sz="2200" dirty="0" smtClean="0"/>
              <a:t>, </a:t>
            </a:r>
            <a:r>
              <a:rPr lang="tr-TR" sz="2200" b="1" dirty="0" smtClean="0">
                <a:solidFill>
                  <a:srgbClr val="FF0000"/>
                </a:solidFill>
              </a:rPr>
              <a:t>niteliğine ve yerel âdete göre </a:t>
            </a:r>
            <a:r>
              <a:rPr lang="tr-TR" sz="2200" dirty="0" smtClean="0"/>
              <a:t>komşular arasında hoş görülebilecek dereceyi aşan duman, buğu, kurum, toz, koku çıkartarak, </a:t>
            </a:r>
            <a:r>
              <a:rPr lang="tr-TR" sz="2200" b="1" dirty="0" smtClean="0">
                <a:solidFill>
                  <a:srgbClr val="FF0000"/>
                </a:solidFill>
              </a:rPr>
              <a:t>gürültü veya sarsıntı </a:t>
            </a:r>
            <a:r>
              <a:rPr lang="tr-TR" sz="2200" dirty="0" smtClean="0"/>
              <a:t>yaparak </a:t>
            </a:r>
            <a:r>
              <a:rPr lang="tr-TR" sz="2200" b="1" dirty="0" smtClean="0">
                <a:solidFill>
                  <a:srgbClr val="FF0000"/>
                </a:solidFill>
              </a:rPr>
              <a:t>rahatsızlık vermek yasaktır</a:t>
            </a:r>
            <a:r>
              <a:rPr lang="tr-TR" sz="2200" dirty="0" smtClean="0"/>
              <a:t>.</a:t>
            </a:r>
          </a:p>
          <a:p>
            <a:pPr marL="365125" indent="-255588" eaLnBrk="0" hangingPunct="0">
              <a:spcBef>
                <a:spcPts val="300"/>
              </a:spcBef>
              <a:buClr>
                <a:srgbClr val="A04DA3"/>
              </a:buClr>
              <a:defRPr/>
            </a:pPr>
            <a:r>
              <a:rPr lang="tr-TR" sz="2200" b="1" dirty="0" smtClean="0"/>
              <a:t>Yerel âdete uygun ve kaçınılmaz taşkınlıklardan</a:t>
            </a:r>
            <a:r>
              <a:rPr lang="tr-TR" sz="2200" dirty="0" smtClean="0"/>
              <a:t> doğan denkleştirmeye ilişkin haklar saklıdır.</a:t>
            </a:r>
            <a:endParaRPr lang="tr-TR" sz="2200" b="1"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2872</a:t>
            </a:r>
            <a:r>
              <a:rPr lang="tr-TR" sz="2600" b="1" dirty="0" smtClean="0">
                <a:solidFill>
                  <a:schemeClr val="tx2"/>
                </a:solidFill>
                <a:latin typeface="+mn-lt"/>
              </a:rPr>
              <a:t> </a:t>
            </a:r>
            <a:r>
              <a:rPr lang="tr-TR" sz="2600" b="1" dirty="0" smtClean="0">
                <a:solidFill>
                  <a:schemeClr val="tx2"/>
                </a:solidFill>
              </a:rPr>
              <a:t>Sayılı </a:t>
            </a:r>
            <a:r>
              <a:rPr lang="tr-TR" sz="2600" b="1" dirty="0" smtClean="0">
                <a:solidFill>
                  <a:schemeClr val="tx2"/>
                </a:solidFill>
              </a:rPr>
              <a:t>Çevre Kanunu ve İlgili Yönetmelikleri</a:t>
            </a:r>
            <a:endParaRPr lang="tr-TR" sz="2600" b="1" dirty="0" smtClean="0">
              <a:solidFill>
                <a:schemeClr val="tx2"/>
              </a:solidFill>
              <a:latin typeface="+mn-lt"/>
            </a:endParaRPr>
          </a:p>
          <a:p>
            <a:pPr marL="365125" indent="-255588" eaLnBrk="0" hangingPunct="0">
              <a:spcBef>
                <a:spcPts val="300"/>
              </a:spcBef>
              <a:buClr>
                <a:srgbClr val="A04DA3"/>
              </a:buClr>
              <a:defRPr/>
            </a:pPr>
            <a:r>
              <a:rPr lang="tr-TR" sz="2200" b="1" dirty="0" smtClean="0"/>
              <a:t>Madde 14 – </a:t>
            </a:r>
            <a:r>
              <a:rPr lang="tr-TR" sz="2200" dirty="0" smtClean="0"/>
              <a:t>(Değişik: 26/4/2006 – 5491/11 md.)</a:t>
            </a:r>
          </a:p>
          <a:p>
            <a:pPr marL="365125" indent="-255588" eaLnBrk="0" hangingPunct="0">
              <a:spcBef>
                <a:spcPts val="300"/>
              </a:spcBef>
              <a:buClr>
                <a:srgbClr val="A04DA3"/>
              </a:buClr>
              <a:defRPr/>
            </a:pPr>
            <a:r>
              <a:rPr lang="tr-TR" sz="2200" dirty="0" smtClean="0"/>
              <a:t> Kişilerin huzur ve sükununu, beden ve ruh sağlığını bozacak şekilde ilgili yönetmeliklerle belirlenen </a:t>
            </a:r>
            <a:r>
              <a:rPr lang="tr-TR" sz="2200" dirty="0" smtClean="0"/>
              <a:t>standartlar üzerinde </a:t>
            </a:r>
            <a:r>
              <a:rPr lang="tr-TR" sz="2200" dirty="0" smtClean="0"/>
              <a:t>gürültü ve titreşim oluşturulması yasaktır.</a:t>
            </a:r>
          </a:p>
          <a:p>
            <a:pPr marL="365125" indent="-255588" eaLnBrk="0" hangingPunct="0">
              <a:spcBef>
                <a:spcPts val="300"/>
              </a:spcBef>
              <a:buClr>
                <a:srgbClr val="A04DA3"/>
              </a:buClr>
              <a:defRPr/>
            </a:pPr>
            <a:r>
              <a:rPr lang="tr-TR" sz="2200" dirty="0" smtClean="0"/>
              <a:t> Ulaşım araçları, şantiye, fabrika, atölye, işyeri, eğlence yeri, hizmet binaları ve konutlardan kaynaklanan gürültü </a:t>
            </a:r>
            <a:r>
              <a:rPr lang="tr-TR" sz="2200" dirty="0" smtClean="0"/>
              <a:t>ve titreşimin </a:t>
            </a:r>
            <a:r>
              <a:rPr lang="tr-TR" sz="2200" dirty="0" smtClean="0"/>
              <a:t>yönetmeliklerle belirlenen standartlara indirilmesi için faaliyet sahipleri tarafından gerekli </a:t>
            </a:r>
            <a:r>
              <a:rPr lang="tr-TR" sz="2200" dirty="0" smtClean="0"/>
              <a:t>tedbirler alınır</a:t>
            </a:r>
            <a:r>
              <a:rPr lang="tr-TR" sz="22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Çevresel Gürültünün Değerlendirilmesi ve Yönetimi </a:t>
            </a:r>
            <a:r>
              <a:rPr lang="tr-TR" sz="2600" b="1" dirty="0" smtClean="0">
                <a:solidFill>
                  <a:schemeClr val="tx2"/>
                </a:solidFill>
              </a:rPr>
              <a:t>Yönetmeliği</a:t>
            </a:r>
            <a:endParaRPr lang="tr-TR" sz="2600" b="1" dirty="0" smtClean="0">
              <a:solidFill>
                <a:schemeClr val="tx2"/>
              </a:solidFill>
            </a:endParaRPr>
          </a:p>
        </p:txBody>
      </p:sp>
      <p:sp>
        <p:nvSpPr>
          <p:cNvPr id="3" name="Rectangle 5"/>
          <p:cNvSpPr txBox="1">
            <a:spLocks noChangeArrowheads="1"/>
          </p:cNvSpPr>
          <p:nvPr/>
        </p:nvSpPr>
        <p:spPr bwMode="auto">
          <a:xfrm>
            <a:off x="35496" y="1844824"/>
            <a:ext cx="8929365"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100" b="1" dirty="0" smtClean="0"/>
              <a:t>Tanımlar Madde 4 </a:t>
            </a:r>
            <a:r>
              <a:rPr lang="tr-TR" sz="2100" b="1" dirty="0" smtClean="0"/>
              <a:t>– </a:t>
            </a:r>
            <a:r>
              <a:rPr lang="tr-TR" sz="2100" b="1" dirty="0" smtClean="0"/>
              <a:t>(r) Çok </a:t>
            </a:r>
            <a:r>
              <a:rPr lang="tr-TR" sz="2100" b="1" dirty="0" smtClean="0"/>
              <a:t>hassas kullanımlar:</a:t>
            </a:r>
            <a:r>
              <a:rPr lang="tr-TR" sz="2100" dirty="0" smtClean="0"/>
              <a:t> Konut, yataklı hizmet veren sağlık kurumları, eğitim kurumları, çocuk ve yaşlı bakım evleri, canlı müzik izni almış olan oteller hariç diğer oteller, açık arazideki ve yerleşim alanı içindeki sessiz alanlar gibi kullanımları, </a:t>
            </a:r>
            <a:endParaRPr lang="tr-TR" sz="2100" dirty="0" smtClean="0"/>
          </a:p>
          <a:p>
            <a:pPr marL="365125" indent="-255588" eaLnBrk="0" hangingPunct="0">
              <a:spcBef>
                <a:spcPts val="300"/>
              </a:spcBef>
              <a:buClr>
                <a:srgbClr val="A04DA3"/>
              </a:buClr>
              <a:defRPr/>
            </a:pPr>
            <a:r>
              <a:rPr lang="tr-TR" sz="2100" b="1" dirty="0" smtClean="0"/>
              <a:t>(z</a:t>
            </a:r>
            <a:r>
              <a:rPr lang="tr-TR" sz="2100" b="1" dirty="0" smtClean="0"/>
              <a:t>) Ev faaliyetleri ve komşuların oluşturduğu gürültü: </a:t>
            </a:r>
            <a:r>
              <a:rPr lang="tr-TR" sz="2100" dirty="0" smtClean="0"/>
              <a:t>Konut içerisinde kişilerin kendi davranış ve alışkanlıklarından kaynaklanan; kapı, pencere kapatma, yürüme, konuşma, temizlik yapma, mobilya çekme, televizyon seyretme, radyo dinleme, eğlence amacı dışında kullanılan her türlü müzik aleti, çamaşır makinesi, buzdolabı, elektrik süpürgesi gibi aletleri kullanma, evcil hayvan besleme gibi faaliyetler ile bina içinde yapılacak tadilatı,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Çevresel Gürültünün Değerlendirilmesi ve Yönetimi Yönetmeliği</a:t>
            </a:r>
          </a:p>
        </p:txBody>
      </p:sp>
      <p:sp>
        <p:nvSpPr>
          <p:cNvPr id="3" name="Rectangle 5"/>
          <p:cNvSpPr txBox="1">
            <a:spLocks noChangeArrowheads="1"/>
          </p:cNvSpPr>
          <p:nvPr/>
        </p:nvSpPr>
        <p:spPr bwMode="auto">
          <a:xfrm>
            <a:off x="35496" y="1844824"/>
            <a:ext cx="8929365"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100" b="1" dirty="0" smtClean="0"/>
              <a:t>Şantiye </a:t>
            </a:r>
            <a:r>
              <a:rPr lang="tr-TR" sz="2100" b="1" dirty="0" smtClean="0"/>
              <a:t>alanları için çevresel gürültü kriterleri </a:t>
            </a:r>
            <a:endParaRPr lang="tr-TR" sz="2100" b="1" dirty="0" smtClean="0"/>
          </a:p>
          <a:p>
            <a:pPr marL="365125" indent="-255588" eaLnBrk="0" hangingPunct="0">
              <a:spcBef>
                <a:spcPts val="300"/>
              </a:spcBef>
              <a:buClr>
                <a:srgbClr val="A04DA3"/>
              </a:buClr>
              <a:defRPr/>
            </a:pPr>
            <a:r>
              <a:rPr lang="tr-TR" sz="2100" b="1" dirty="0" smtClean="0"/>
              <a:t>Madde 23-</a:t>
            </a:r>
            <a:r>
              <a:rPr lang="tr-TR" sz="2100" dirty="0" smtClean="0"/>
              <a:t> </a:t>
            </a:r>
            <a:r>
              <a:rPr lang="tr-TR" sz="2000" dirty="0" smtClean="0"/>
              <a:t>b) Konut bölgeleri içinde ve yakın çevresinde gerçekleştirilen şantiye faaliyetleri gündüz zaman dilimi dışında akşam ve gece zaman dilimlerinde sürdürülemez. </a:t>
            </a:r>
          </a:p>
          <a:p>
            <a:pPr marL="365125" indent="-255588" eaLnBrk="0" hangingPunct="0">
              <a:spcBef>
                <a:spcPts val="300"/>
              </a:spcBef>
              <a:buClr>
                <a:srgbClr val="A04DA3"/>
              </a:buClr>
              <a:defRPr/>
            </a:pPr>
            <a:r>
              <a:rPr lang="tr-TR" sz="2000" dirty="0" smtClean="0"/>
              <a:t>             </a:t>
            </a:r>
            <a:r>
              <a:rPr lang="tr-TR" sz="2000" dirty="0" smtClean="0"/>
              <a:t>c) </a:t>
            </a:r>
            <a:r>
              <a:rPr lang="tr-TR" sz="2000" dirty="0" err="1" smtClean="0"/>
              <a:t>Haftasonu</a:t>
            </a:r>
            <a:r>
              <a:rPr lang="tr-TR" sz="2000" dirty="0" smtClean="0"/>
              <a:t> ve resmî tatil günlerinde gerçekleştirilecek şantiye faaliyetlerine, konut bölgeleri ve yakın çevresinden gelen şikayetlerin yoğunluğu dikkate alınarak, İl Mahalli Çevre Kurulu Kararı ile yasaklama getirilebilir.</a:t>
            </a:r>
          </a:p>
          <a:p>
            <a:pPr marL="365125" indent="-255588" eaLnBrk="0" hangingPunct="0">
              <a:spcBef>
                <a:spcPts val="300"/>
              </a:spcBef>
              <a:buClr>
                <a:srgbClr val="A04DA3"/>
              </a:buClr>
              <a:defRPr/>
            </a:pPr>
            <a:r>
              <a:rPr lang="tr-TR" sz="2000" dirty="0" smtClean="0"/>
              <a:t>             </a:t>
            </a:r>
            <a:r>
              <a:rPr lang="tr-TR" sz="2000" dirty="0" smtClean="0"/>
              <a:t>ç) Kamu yararı gerektiren baraj, köprü, tünel, otoyol, şehir içi anayol, toplu konut gibi projelerin inşaat faaliyetleri ile şehir içinde gündüz trafiği engelleyecek inşaat faaliyetleri gündüz zaman diliminde çalışmamak koşuluyla Ek-</a:t>
            </a:r>
            <a:r>
              <a:rPr lang="tr-TR" sz="2000" dirty="0" err="1" smtClean="0"/>
              <a:t>VII’de</a:t>
            </a:r>
            <a:r>
              <a:rPr lang="tr-TR" sz="2000" dirty="0" smtClean="0"/>
              <a:t> yer alan Tablo-5’teki gündüz değerlerinden akşam için 5 </a:t>
            </a:r>
            <a:r>
              <a:rPr lang="tr-TR" sz="2000" dirty="0" err="1" smtClean="0"/>
              <a:t>dBA</a:t>
            </a:r>
            <a:r>
              <a:rPr lang="tr-TR" sz="2000" dirty="0" smtClean="0"/>
              <a:t>, gece için 10 </a:t>
            </a:r>
            <a:r>
              <a:rPr lang="tr-TR" sz="2000" dirty="0" err="1" smtClean="0"/>
              <a:t>dBA</a:t>
            </a:r>
            <a:r>
              <a:rPr lang="tr-TR" sz="2000" dirty="0" smtClean="0"/>
              <a:t> çıkartılarak elde edilen sınır değerlerin sağlanması ve bu kapsamda alınacak İl Mahalli Çevre Kurulu Kararı ile sürdürülebilir.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Çevresel Gürültünün Değerlendirilmesi ve Yönetimi Yönetmeliği</a:t>
            </a:r>
          </a:p>
        </p:txBody>
      </p:sp>
      <p:sp>
        <p:nvSpPr>
          <p:cNvPr id="3" name="Rectangle 5"/>
          <p:cNvSpPr txBox="1">
            <a:spLocks noChangeArrowheads="1"/>
          </p:cNvSpPr>
          <p:nvPr/>
        </p:nvSpPr>
        <p:spPr bwMode="auto">
          <a:xfrm>
            <a:off x="35496" y="1844824"/>
            <a:ext cx="8929365"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100" b="1" dirty="0" smtClean="0"/>
              <a:t>Yapılarda çevresel titreşim </a:t>
            </a:r>
            <a:r>
              <a:rPr lang="tr-TR" sz="2100" b="1" dirty="0" smtClean="0"/>
              <a:t>kriterleri</a:t>
            </a:r>
          </a:p>
          <a:p>
            <a:pPr marL="365125" indent="-255588" eaLnBrk="0" hangingPunct="0">
              <a:spcBef>
                <a:spcPts val="300"/>
              </a:spcBef>
              <a:buClr>
                <a:srgbClr val="A04DA3"/>
              </a:buClr>
              <a:defRPr/>
            </a:pPr>
            <a:r>
              <a:rPr lang="tr-TR" sz="2100" b="1" dirty="0" smtClean="0"/>
              <a:t>Madde 25-</a:t>
            </a:r>
            <a:r>
              <a:rPr lang="tr-TR" sz="2100" dirty="0" smtClean="0"/>
              <a:t> </a:t>
            </a:r>
            <a:r>
              <a:rPr lang="tr-TR" sz="2000" dirty="0" smtClean="0"/>
              <a:t>Konut ve ofis olarak kullanılan binalarda, elektrik motoru, pompa, fan gibi makine ve teçhizatın sebep olacağı titreşimler Ek-</a:t>
            </a:r>
            <a:r>
              <a:rPr lang="tr-TR" sz="2000" dirty="0" err="1" smtClean="0"/>
              <a:t>VII’de</a:t>
            </a:r>
            <a:r>
              <a:rPr lang="tr-TR" sz="2000" dirty="0" smtClean="0"/>
              <a:t> yer alan Tablo-8 de verilen sınır değerlerini aşamaz. Bu değerlerin üzerinde titreşim oluşturan makine ve teçhizat için, başta titreşim yalıtımı olmak üzere gerekli teknik tedbirler alınarak, binada ölçülen titreşimler sınır değerlerin altına indirilir. Çok hassas kullanımların yakınında bulunan demir yolu ve kara yolu ulaşım araçları ile işletme ve tesislerin çok hassas kullanımlarda yaratacağı titreşimler için de bu sınır değerler kullanılır.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Binada Oluşabilecek Dış Kaynaklı Gürültü Sorunları</a:t>
            </a:r>
            <a:endParaRPr lang="tr-TR" sz="2600" b="1" dirty="0">
              <a:solidFill>
                <a:srgbClr val="FF0000"/>
              </a:solidFill>
              <a:latin typeface="+mn-lt"/>
            </a:endParaRPr>
          </a:p>
        </p:txBody>
      </p:sp>
      <p:sp>
        <p:nvSpPr>
          <p:cNvPr id="3" name="Rectangle 5"/>
          <p:cNvSpPr txBox="1">
            <a:spLocks noChangeArrowheads="1"/>
          </p:cNvSpPr>
          <p:nvPr/>
        </p:nvSpPr>
        <p:spPr bwMode="auto">
          <a:xfrm>
            <a:off x="214634" y="2132856"/>
            <a:ext cx="8605838" cy="4104456"/>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dirty="0" smtClean="0">
                <a:solidFill>
                  <a:schemeClr val="accent1"/>
                </a:solidFill>
                <a:latin typeface="+mn-lt"/>
              </a:rPr>
              <a:t>Dış cephenin ve pencerelerin ses yalıtımının yeterli olmaması durumunda şehir gürültüleri </a:t>
            </a:r>
            <a:endParaRPr lang="tr-TR" sz="2600" dirty="0" smtClean="0">
              <a:solidFill>
                <a:schemeClr val="accent1"/>
              </a:solidFill>
            </a:endParaRPr>
          </a:p>
          <a:p>
            <a:pPr marL="365125" indent="-255588" eaLnBrk="0" hangingPunct="0">
              <a:spcBef>
                <a:spcPts val="300"/>
              </a:spcBef>
              <a:buClr>
                <a:srgbClr val="A04DA3"/>
              </a:buClr>
              <a:buFont typeface="Arial" pitchFamily="34" charset="0"/>
              <a:buChar char="•"/>
              <a:defRPr/>
            </a:pPr>
            <a:r>
              <a:rPr lang="tr-TR" sz="2600" dirty="0" smtClean="0">
                <a:latin typeface="+mn-lt"/>
              </a:rPr>
              <a:t>Taşıtların, </a:t>
            </a:r>
            <a:r>
              <a:rPr lang="tr-TR" sz="2600" dirty="0" err="1" smtClean="0">
                <a:latin typeface="+mn-lt"/>
              </a:rPr>
              <a:t>Makinaların</a:t>
            </a:r>
            <a:r>
              <a:rPr lang="tr-TR" sz="2600" dirty="0" smtClean="0"/>
              <a:t> </a:t>
            </a:r>
            <a:r>
              <a:rPr lang="tr-TR" sz="2600" dirty="0" smtClean="0"/>
              <a:t>gürültüleri</a:t>
            </a:r>
            <a:endParaRPr lang="tr-TR" sz="2600" dirty="0" smtClean="0">
              <a:latin typeface="+mn-lt"/>
            </a:endParaRPr>
          </a:p>
          <a:p>
            <a:pPr marL="365125" indent="-255588" eaLnBrk="0" hangingPunct="0">
              <a:spcBef>
                <a:spcPts val="300"/>
              </a:spcBef>
              <a:buClr>
                <a:srgbClr val="A04DA3"/>
              </a:buClr>
              <a:buFont typeface="Arial" pitchFamily="34" charset="0"/>
              <a:buChar char="•"/>
              <a:defRPr/>
            </a:pPr>
            <a:r>
              <a:rPr lang="tr-TR" sz="2600" dirty="0" smtClean="0"/>
              <a:t>Yakında Bulunan İnşaatların Gürültüleri</a:t>
            </a:r>
          </a:p>
          <a:p>
            <a:pPr marL="365125" indent="-255588" eaLnBrk="0" hangingPunct="0">
              <a:spcBef>
                <a:spcPts val="300"/>
              </a:spcBef>
              <a:buClr>
                <a:srgbClr val="A04DA3"/>
              </a:buClr>
              <a:buFont typeface="Arial" pitchFamily="34" charset="0"/>
              <a:buChar char="•"/>
              <a:defRPr/>
            </a:pPr>
            <a:r>
              <a:rPr lang="tr-TR" sz="2600" dirty="0" smtClean="0">
                <a:latin typeface="+mn-lt"/>
              </a:rPr>
              <a:t>Komşuların, Küçük Çocukların Bahçede Yaptıkları Gürültüler</a:t>
            </a:r>
          </a:p>
          <a:p>
            <a:pPr marL="365125" indent="-255588" eaLnBrk="0" hangingPunct="0">
              <a:spcBef>
                <a:spcPts val="300"/>
              </a:spcBef>
              <a:buClr>
                <a:srgbClr val="A04DA3"/>
              </a:buClr>
              <a:buFont typeface="Arial" pitchFamily="34" charset="0"/>
              <a:buChar char="•"/>
              <a:defRPr/>
            </a:pPr>
            <a:r>
              <a:rPr lang="tr-TR" sz="2600" dirty="0" smtClean="0"/>
              <a:t>Soğutma </a:t>
            </a:r>
            <a:r>
              <a:rPr lang="tr-TR" sz="2600" dirty="0" smtClean="0"/>
              <a:t>– Isıtma Cihazlarının Gürültüleri</a:t>
            </a:r>
          </a:p>
          <a:p>
            <a:pPr marL="365125" indent="-255588" eaLnBrk="0" hangingPunct="0">
              <a:spcBef>
                <a:spcPts val="300"/>
              </a:spcBef>
              <a:buClr>
                <a:srgbClr val="A04DA3"/>
              </a:buClr>
              <a:buFont typeface="Arial" pitchFamily="34" charset="0"/>
              <a:buChar char="•"/>
              <a:defRPr/>
            </a:pPr>
            <a:r>
              <a:rPr lang="tr-TR" sz="2600" dirty="0" smtClean="0">
                <a:latin typeface="+mn-lt"/>
              </a:rPr>
              <a:t>Yakındaki Okullar gibi Kamu Binaları ile Site Yönetimlerinin </a:t>
            </a:r>
            <a:r>
              <a:rPr lang="tr-TR" sz="2600" dirty="0" smtClean="0"/>
              <a:t>H</a:t>
            </a:r>
            <a:r>
              <a:rPr lang="tr-TR" sz="2600" dirty="0" smtClean="0">
                <a:latin typeface="+mn-lt"/>
              </a:rPr>
              <a:t>avuz,Kulüp binalarındaki Ses ve Anons Sistemlerinin Gürültüleri, Spor Aktiviteleri</a:t>
            </a:r>
          </a:p>
          <a:p>
            <a:pPr marL="365125" indent="-255588" eaLnBrk="0" hangingPunct="0">
              <a:spcBef>
                <a:spcPts val="300"/>
              </a:spcBef>
              <a:buClr>
                <a:srgbClr val="A04DA3"/>
              </a:buClr>
              <a:buFont typeface="Arial" pitchFamily="34" charset="0"/>
              <a:buChar char="•"/>
              <a:defRPr/>
            </a:pPr>
            <a:r>
              <a:rPr lang="tr-TR" sz="2600" dirty="0" smtClean="0"/>
              <a:t>Çevredeki İnsanların Bağırışları, Kavgaları, Eğlenceleri</a:t>
            </a:r>
            <a:endParaRPr lang="tr-TR" sz="2600" dirty="0" smtClean="0">
              <a:latin typeface="+mn-lt"/>
            </a:endParaRPr>
          </a:p>
          <a:p>
            <a:pPr marL="365125" indent="-255588" eaLnBrk="0" hangingPunct="0">
              <a:spcBef>
                <a:spcPts val="300"/>
              </a:spcBef>
              <a:buClr>
                <a:srgbClr val="A04DA3"/>
              </a:buClr>
              <a:buFont typeface="Arial" pitchFamily="34" charset="0"/>
              <a:buChar char="•"/>
              <a:defRPr/>
            </a:pPr>
            <a:endParaRPr lang="tr-TR" sz="26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Çevresel Gürültünün Değerlendirilmesi ve Yönetimi Yönetmeliği</a:t>
            </a:r>
          </a:p>
        </p:txBody>
      </p:sp>
      <p:sp>
        <p:nvSpPr>
          <p:cNvPr id="3" name="Rectangle 5"/>
          <p:cNvSpPr txBox="1">
            <a:spLocks noChangeArrowheads="1"/>
          </p:cNvSpPr>
          <p:nvPr/>
        </p:nvSpPr>
        <p:spPr bwMode="auto">
          <a:xfrm>
            <a:off x="35496" y="2060848"/>
            <a:ext cx="8929365"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1900" b="1" dirty="0" smtClean="0"/>
              <a:t>Gürültüye maruz kalma kategorileri </a:t>
            </a:r>
            <a:endParaRPr lang="tr-TR" sz="1900" b="1" dirty="0" smtClean="0"/>
          </a:p>
          <a:p>
            <a:pPr marL="365125" indent="-255588" eaLnBrk="0" hangingPunct="0">
              <a:spcBef>
                <a:spcPts val="300"/>
              </a:spcBef>
              <a:buClr>
                <a:srgbClr val="A04DA3"/>
              </a:buClr>
              <a:defRPr/>
            </a:pPr>
            <a:r>
              <a:rPr lang="tr-TR" sz="1900" b="1" dirty="0" smtClean="0"/>
              <a:t>Madde 27-</a:t>
            </a:r>
            <a:r>
              <a:rPr lang="tr-TR" sz="1900" dirty="0" smtClean="0"/>
              <a:t> </a:t>
            </a:r>
            <a:r>
              <a:rPr lang="tr-TR" sz="1900" dirty="0" smtClean="0"/>
              <a:t> (1) Yeni konut alanlarının planlanması aşamasında aşağıda verilen gürültüye maruz kalma kategorileri dikkate alınır:</a:t>
            </a:r>
          </a:p>
          <a:p>
            <a:pPr marL="365125" indent="-255588" eaLnBrk="0" hangingPunct="0">
              <a:spcBef>
                <a:spcPts val="300"/>
              </a:spcBef>
              <a:buClr>
                <a:srgbClr val="A04DA3"/>
              </a:buClr>
              <a:defRPr/>
            </a:pPr>
            <a:r>
              <a:rPr lang="tr-TR" sz="1900" dirty="0" smtClean="0"/>
              <a:t>             </a:t>
            </a:r>
            <a:r>
              <a:rPr lang="tr-TR" sz="1900" dirty="0" smtClean="0"/>
              <a:t>a) Kategori A (</a:t>
            </a:r>
            <a:r>
              <a:rPr lang="tr-TR" sz="1900" dirty="0" err="1" smtClean="0"/>
              <a:t>Lgündüz</a:t>
            </a:r>
            <a:r>
              <a:rPr lang="tr-TR" sz="1900" dirty="0" smtClean="0"/>
              <a:t> cinsinden &lt;55 </a:t>
            </a:r>
            <a:r>
              <a:rPr lang="tr-TR" sz="1900" dirty="0" err="1" smtClean="0"/>
              <a:t>dBA</a:t>
            </a:r>
            <a:r>
              <a:rPr lang="tr-TR" sz="1900" dirty="0" smtClean="0"/>
              <a:t>) Alanı: Bu kategorinin en üst seviyesindeki gürültü rahatsızlık verici derecede değildir. Planlama kararı verilirken gürültü belirleyici bir faktör olarak değerlendirmeye alınmaz.</a:t>
            </a:r>
          </a:p>
          <a:p>
            <a:pPr marL="365125" indent="-255588" eaLnBrk="0" hangingPunct="0">
              <a:spcBef>
                <a:spcPts val="300"/>
              </a:spcBef>
              <a:buClr>
                <a:srgbClr val="A04DA3"/>
              </a:buClr>
              <a:defRPr/>
            </a:pPr>
            <a:r>
              <a:rPr lang="tr-TR" sz="1900" dirty="0" smtClean="0"/>
              <a:t>             </a:t>
            </a:r>
            <a:r>
              <a:rPr lang="tr-TR" sz="1900" dirty="0" smtClean="0"/>
              <a:t>b) Kategori B (</a:t>
            </a:r>
            <a:r>
              <a:rPr lang="tr-TR" sz="1900" dirty="0" err="1" smtClean="0"/>
              <a:t>Lgündüz</a:t>
            </a:r>
            <a:r>
              <a:rPr lang="tr-TR" sz="1900" dirty="0" smtClean="0"/>
              <a:t> cinsinden 55- 64 </a:t>
            </a:r>
            <a:r>
              <a:rPr lang="tr-TR" sz="1900" dirty="0" err="1" smtClean="0"/>
              <a:t>dBA</a:t>
            </a:r>
            <a:r>
              <a:rPr lang="tr-TR" sz="1900" dirty="0" smtClean="0"/>
              <a:t>) Alanı: Planlama kararlarında gürültü seviyesi  göz önüne alınır. Gürültüye karşı gerekli tedbirler alınarak planlama kararları verilir.</a:t>
            </a:r>
          </a:p>
          <a:p>
            <a:pPr marL="365125" indent="-255588" eaLnBrk="0" hangingPunct="0">
              <a:spcBef>
                <a:spcPts val="300"/>
              </a:spcBef>
              <a:buClr>
                <a:srgbClr val="A04DA3"/>
              </a:buClr>
              <a:defRPr/>
            </a:pPr>
            <a:r>
              <a:rPr lang="tr-TR" sz="1900" dirty="0" smtClean="0"/>
              <a:t>             </a:t>
            </a:r>
            <a:r>
              <a:rPr lang="tr-TR" sz="1900" dirty="0" smtClean="0"/>
              <a:t>c) Kategori C (</a:t>
            </a:r>
            <a:r>
              <a:rPr lang="tr-TR" sz="1900" dirty="0" err="1" smtClean="0"/>
              <a:t>Lgündüz</a:t>
            </a:r>
            <a:r>
              <a:rPr lang="tr-TR" sz="1900" dirty="0" smtClean="0"/>
              <a:t> cinsinden 65-74 </a:t>
            </a:r>
            <a:r>
              <a:rPr lang="tr-TR" sz="1900" dirty="0" err="1" smtClean="0"/>
              <a:t>dBA</a:t>
            </a:r>
            <a:r>
              <a:rPr lang="tr-TR" sz="1900" dirty="0" smtClean="0"/>
              <a:t>) Alanı: Planlama kararı genellikle verilmez. Ancak kamu yararı gerektiren hallerde, daha sessiz bir yer bulunamaması nedeniyle izin verilmek zorunda kalınması halinde arka plan gürültü seviyesi göz önünde bulundurularak gürültüye karşı tedbirler alınır. </a:t>
            </a:r>
          </a:p>
          <a:p>
            <a:pPr marL="365125" indent="-255588" eaLnBrk="0" hangingPunct="0">
              <a:spcBef>
                <a:spcPts val="300"/>
              </a:spcBef>
              <a:buClr>
                <a:srgbClr val="A04DA3"/>
              </a:buClr>
              <a:defRPr/>
            </a:pPr>
            <a:r>
              <a:rPr lang="tr-TR" sz="1900" dirty="0" smtClean="0"/>
              <a:t>             </a:t>
            </a:r>
            <a:r>
              <a:rPr lang="tr-TR" sz="1900" dirty="0" smtClean="0"/>
              <a:t>ç) Kategori D (</a:t>
            </a:r>
            <a:r>
              <a:rPr lang="tr-TR" sz="1900" dirty="0" err="1" smtClean="0"/>
              <a:t>Lgündüz</a:t>
            </a:r>
            <a:r>
              <a:rPr lang="tr-TR" sz="1900" dirty="0" smtClean="0"/>
              <a:t> cinsinden &gt;74 </a:t>
            </a:r>
            <a:r>
              <a:rPr lang="tr-TR" sz="1900" dirty="0" err="1" smtClean="0"/>
              <a:t>dBA</a:t>
            </a:r>
            <a:r>
              <a:rPr lang="tr-TR" sz="1900" dirty="0" smtClean="0"/>
              <a:t>) Alanı: Planlama kararı verilmez.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5237</a:t>
            </a:r>
            <a:r>
              <a:rPr lang="tr-TR" sz="2600" b="1" dirty="0" smtClean="0">
                <a:solidFill>
                  <a:schemeClr val="tx2"/>
                </a:solidFill>
                <a:latin typeface="+mn-lt"/>
              </a:rPr>
              <a:t> Sayılı Türk Ceza Kanunu 183. Maddesi</a:t>
            </a:r>
          </a:p>
          <a:p>
            <a:pPr marL="365125" indent="-255588" eaLnBrk="0" hangingPunct="0">
              <a:spcBef>
                <a:spcPts val="300"/>
              </a:spcBef>
              <a:buClr>
                <a:srgbClr val="A04DA3"/>
              </a:buClr>
              <a:defRPr/>
            </a:pPr>
            <a:r>
              <a:rPr lang="tr-TR" sz="2200" b="1" dirty="0" smtClean="0"/>
              <a:t>Gürültüye </a:t>
            </a:r>
            <a:r>
              <a:rPr lang="tr-TR" sz="2200" b="1" dirty="0" smtClean="0"/>
              <a:t>Neden Olma</a:t>
            </a:r>
          </a:p>
          <a:p>
            <a:pPr marL="365125" indent="-255588" eaLnBrk="0" hangingPunct="0">
              <a:spcBef>
                <a:spcPts val="300"/>
              </a:spcBef>
              <a:buClr>
                <a:srgbClr val="A04DA3"/>
              </a:buClr>
              <a:defRPr/>
            </a:pPr>
            <a:r>
              <a:rPr lang="tr-TR" sz="2200" b="1" dirty="0" smtClean="0"/>
              <a:t>MADDE 183 - </a:t>
            </a:r>
            <a:r>
              <a:rPr lang="tr-TR" sz="2200" dirty="0" smtClean="0"/>
              <a:t>(1) İlgili kanunlarla belirlenen yükümlülüklere aykırı olarak, başka bir kimsenin sağlığının zarar görmesine elverişli bir şekilde gürültüye neden olan kişi, iki aydan iki yıla kadar hapis veya adlî para cezası ile cezalandırılır.</a:t>
            </a:r>
            <a:endParaRPr lang="tr-TR" sz="2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5237</a:t>
            </a:r>
            <a:r>
              <a:rPr lang="tr-TR" sz="2600" b="1" dirty="0" smtClean="0">
                <a:solidFill>
                  <a:schemeClr val="tx2"/>
                </a:solidFill>
                <a:latin typeface="+mn-lt"/>
              </a:rPr>
              <a:t> Sayılı Türk Ceza Kanunu 123. Maddesi</a:t>
            </a:r>
          </a:p>
          <a:p>
            <a:pPr marL="365125" indent="-255588" eaLnBrk="0" hangingPunct="0">
              <a:spcBef>
                <a:spcPts val="300"/>
              </a:spcBef>
              <a:buClr>
                <a:srgbClr val="A04DA3"/>
              </a:buClr>
              <a:defRPr/>
            </a:pPr>
            <a:r>
              <a:rPr lang="tr-TR" sz="2200" b="1" dirty="0" smtClean="0"/>
              <a:t>Kişilerin huzur ve sükununu </a:t>
            </a:r>
            <a:r>
              <a:rPr lang="tr-TR" sz="2200" b="1" dirty="0" smtClean="0"/>
              <a:t>bozma</a:t>
            </a:r>
          </a:p>
          <a:p>
            <a:pPr marL="365125" indent="-255588" eaLnBrk="0" hangingPunct="0">
              <a:spcBef>
                <a:spcPts val="300"/>
              </a:spcBef>
              <a:buClr>
                <a:srgbClr val="A04DA3"/>
              </a:buClr>
              <a:defRPr/>
            </a:pPr>
            <a:r>
              <a:rPr lang="tr-TR" sz="2200" b="1" dirty="0" smtClean="0"/>
              <a:t>MADDE 123 </a:t>
            </a:r>
            <a:r>
              <a:rPr lang="tr-TR" sz="2200" b="1" dirty="0" smtClean="0"/>
              <a:t>- </a:t>
            </a:r>
            <a:r>
              <a:rPr lang="tr-TR" sz="2200" dirty="0" smtClean="0"/>
              <a:t>(1) Sırf huzur ve sükûnunu bozmak maksadıyla bir kimseye ısrarla; telefon edilmesi, gürültü </a:t>
            </a:r>
            <a:r>
              <a:rPr lang="tr-TR" sz="2200" dirty="0" smtClean="0"/>
              <a:t>yapılması ya </a:t>
            </a:r>
            <a:r>
              <a:rPr lang="tr-TR" sz="2200" dirty="0" smtClean="0"/>
              <a:t>da aynı maksatla hukuka aykırı başka bir davranışta bulunulması halinde, mağdurun şikayeti üzerine faile üç aydan </a:t>
            </a:r>
            <a:r>
              <a:rPr lang="tr-TR" sz="2200" dirty="0" smtClean="0"/>
              <a:t>bir yıla </a:t>
            </a:r>
            <a:r>
              <a:rPr lang="tr-TR" sz="2200" dirty="0" smtClean="0"/>
              <a:t>kadar hapis cezası verilir.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5326</a:t>
            </a:r>
            <a:r>
              <a:rPr lang="tr-TR" sz="2600" b="1" dirty="0" smtClean="0">
                <a:solidFill>
                  <a:schemeClr val="tx2"/>
                </a:solidFill>
                <a:latin typeface="+mn-lt"/>
              </a:rPr>
              <a:t> Sayılı Kabahatler Kanunu 36. Maddesi</a:t>
            </a:r>
          </a:p>
          <a:p>
            <a:pPr marL="365125" indent="-255588" eaLnBrk="0" hangingPunct="0">
              <a:spcBef>
                <a:spcPts val="300"/>
              </a:spcBef>
              <a:buClr>
                <a:srgbClr val="A04DA3"/>
              </a:buClr>
              <a:defRPr/>
            </a:pPr>
            <a:r>
              <a:rPr lang="tr-TR" sz="2200" b="1" dirty="0" smtClean="0"/>
              <a:t>Gürültü</a:t>
            </a:r>
            <a:endParaRPr lang="tr-TR" sz="2200" b="1" dirty="0" smtClean="0"/>
          </a:p>
          <a:p>
            <a:pPr marL="365125" indent="-255588" eaLnBrk="0" hangingPunct="0">
              <a:spcBef>
                <a:spcPts val="300"/>
              </a:spcBef>
              <a:buClr>
                <a:srgbClr val="A04DA3"/>
              </a:buClr>
              <a:defRPr/>
            </a:pPr>
            <a:r>
              <a:rPr lang="tr-TR" sz="2200" b="1" dirty="0" smtClean="0"/>
              <a:t>Madde </a:t>
            </a:r>
            <a:r>
              <a:rPr lang="tr-TR" sz="2200" b="1" dirty="0" smtClean="0"/>
              <a:t>36 </a:t>
            </a:r>
            <a:r>
              <a:rPr lang="tr-TR" sz="2200" b="1" dirty="0" smtClean="0"/>
              <a:t>- </a:t>
            </a:r>
            <a:r>
              <a:rPr lang="tr-TR" sz="2200" dirty="0" smtClean="0"/>
              <a:t>- (1) Başkalarının huzur ve sükununu bozacak şekilde gürültüye neden olan kişiye, elli Türk Lirası idarî</a:t>
            </a:r>
          </a:p>
          <a:p>
            <a:pPr marL="365125" indent="-255588" eaLnBrk="0" hangingPunct="0">
              <a:spcBef>
                <a:spcPts val="300"/>
              </a:spcBef>
              <a:buClr>
                <a:srgbClr val="A04DA3"/>
              </a:buClr>
              <a:defRPr/>
            </a:pPr>
            <a:r>
              <a:rPr lang="tr-TR" sz="2200" dirty="0" smtClean="0"/>
              <a:t>para cezası verilir.</a:t>
            </a:r>
          </a:p>
          <a:p>
            <a:pPr marL="365125" indent="-255588" eaLnBrk="0" hangingPunct="0">
              <a:spcBef>
                <a:spcPts val="300"/>
              </a:spcBef>
              <a:buClr>
                <a:srgbClr val="A04DA3"/>
              </a:buClr>
              <a:defRPr/>
            </a:pPr>
            <a:r>
              <a:rPr lang="tr-TR" sz="2200" dirty="0" smtClean="0"/>
              <a:t>(2) Bu fiilin bir ticarî işletmenin faaliyeti çerçevesinde işlenmesi halinde işletme sahibi gerçek veya tüzel kişiye bin</a:t>
            </a:r>
          </a:p>
          <a:p>
            <a:pPr marL="365125" indent="-255588" eaLnBrk="0" hangingPunct="0">
              <a:spcBef>
                <a:spcPts val="300"/>
              </a:spcBef>
              <a:buClr>
                <a:srgbClr val="A04DA3"/>
              </a:buClr>
              <a:defRPr/>
            </a:pPr>
            <a:r>
              <a:rPr lang="tr-TR" sz="2200" dirty="0" smtClean="0"/>
              <a:t>Türk Lirasından </a:t>
            </a:r>
            <a:r>
              <a:rPr lang="tr-TR" sz="2200" dirty="0" err="1" smtClean="0"/>
              <a:t>beşbin</a:t>
            </a:r>
            <a:r>
              <a:rPr lang="tr-TR" sz="2200" dirty="0" smtClean="0"/>
              <a:t> Türk Lirasına kadar idarî para cezası verilir.</a:t>
            </a:r>
          </a:p>
          <a:p>
            <a:pPr marL="365125" indent="-255588" eaLnBrk="0" hangingPunct="0">
              <a:spcBef>
                <a:spcPts val="300"/>
              </a:spcBef>
              <a:buClr>
                <a:srgbClr val="A04DA3"/>
              </a:buClr>
              <a:defRPr/>
            </a:pPr>
            <a:r>
              <a:rPr lang="tr-TR" sz="2200" dirty="0" smtClean="0"/>
              <a:t>(3) Bu kabahat dolayısıyla idarî para cezasına kolluk veya belediye zabıta görevlileri karar verir.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5326</a:t>
            </a:r>
            <a:r>
              <a:rPr lang="tr-TR" sz="2600" b="1" dirty="0" smtClean="0">
                <a:solidFill>
                  <a:schemeClr val="tx2"/>
                </a:solidFill>
                <a:latin typeface="+mn-lt"/>
              </a:rPr>
              <a:t> Sayılı Kabahatler Kanunu 35. Maddesi</a:t>
            </a:r>
          </a:p>
          <a:p>
            <a:pPr marL="365125" indent="-255588" eaLnBrk="0" hangingPunct="0">
              <a:spcBef>
                <a:spcPts val="300"/>
              </a:spcBef>
              <a:buClr>
                <a:srgbClr val="A04DA3"/>
              </a:buClr>
              <a:defRPr/>
            </a:pPr>
            <a:r>
              <a:rPr lang="tr-TR" sz="2200" b="1" dirty="0" smtClean="0"/>
              <a:t>Sarhoşluk</a:t>
            </a:r>
            <a:endParaRPr lang="tr-TR" sz="2200" b="1" dirty="0" smtClean="0"/>
          </a:p>
          <a:p>
            <a:pPr marL="365125" indent="-255588" eaLnBrk="0" hangingPunct="0">
              <a:spcBef>
                <a:spcPts val="300"/>
              </a:spcBef>
              <a:buClr>
                <a:srgbClr val="A04DA3"/>
              </a:buClr>
              <a:defRPr/>
            </a:pPr>
            <a:r>
              <a:rPr lang="tr-TR" sz="2200" b="1" dirty="0" smtClean="0"/>
              <a:t>Madde 35 - </a:t>
            </a:r>
            <a:r>
              <a:rPr lang="tr-TR" sz="2200" dirty="0" smtClean="0"/>
              <a:t>(1) Sarhoş olarak başkalarının huzur ve sükununu bozacak şekilde davranışlarda bulunan kişiye, </a:t>
            </a:r>
            <a:r>
              <a:rPr lang="tr-TR" sz="2200" dirty="0" smtClean="0"/>
              <a:t>kolluk görevlileri </a:t>
            </a:r>
            <a:r>
              <a:rPr lang="tr-TR" sz="2200" dirty="0" smtClean="0"/>
              <a:t>tarafından elli Türk Lirası idarî para cezası verilir. Kişi, ayrıca sarhoşluğun etkisi geçinceye kadar kontrol </a:t>
            </a:r>
            <a:r>
              <a:rPr lang="tr-TR" sz="2200" dirty="0" smtClean="0"/>
              <a:t>altında tutulur. </a:t>
            </a:r>
            <a:endParaRPr lang="tr-TR" sz="2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2559</a:t>
            </a:r>
            <a:r>
              <a:rPr lang="tr-TR" sz="2600" b="1" dirty="0" smtClean="0">
                <a:solidFill>
                  <a:schemeClr val="tx2"/>
                </a:solidFill>
                <a:latin typeface="+mn-lt"/>
              </a:rPr>
              <a:t> </a:t>
            </a:r>
            <a:r>
              <a:rPr lang="tr-TR" sz="2600" b="1" dirty="0" smtClean="0">
                <a:solidFill>
                  <a:schemeClr val="tx2"/>
                </a:solidFill>
              </a:rPr>
              <a:t>Sayılı </a:t>
            </a:r>
            <a:r>
              <a:rPr lang="tr-TR" sz="2600" b="1" dirty="0" smtClean="0">
                <a:solidFill>
                  <a:schemeClr val="tx2"/>
                </a:solidFill>
              </a:rPr>
              <a:t>Polis Vazife ve Salahiyet Kanunu 183</a:t>
            </a:r>
            <a:r>
              <a:rPr lang="tr-TR" sz="2600" b="1" dirty="0" smtClean="0">
                <a:solidFill>
                  <a:schemeClr val="tx2"/>
                </a:solidFill>
                <a:latin typeface="+mn-lt"/>
              </a:rPr>
              <a:t>. Maddesi</a:t>
            </a:r>
          </a:p>
          <a:p>
            <a:pPr marL="365125" indent="-255588" eaLnBrk="0" hangingPunct="0">
              <a:spcBef>
                <a:spcPts val="300"/>
              </a:spcBef>
              <a:buClr>
                <a:srgbClr val="A04DA3"/>
              </a:buClr>
              <a:defRPr/>
            </a:pPr>
            <a:r>
              <a:rPr lang="tr-TR" sz="2200" b="1" dirty="0" smtClean="0"/>
              <a:t>MADDE </a:t>
            </a:r>
            <a:r>
              <a:rPr lang="tr-TR" sz="2200" b="1" dirty="0" smtClean="0"/>
              <a:t>14 - </a:t>
            </a:r>
            <a:r>
              <a:rPr lang="tr-TR" sz="2200" dirty="0" smtClean="0"/>
              <a:t>Şehir ve kasabalarda gerek mesken içinde ve gerek dışında saat 24 ten sonra her ne suretle olursa olsun civar halkının rahat ve huzurunu bozacak surette gürültü yapanlar polisçe menolunur. Bu yasağı dinlemeyenler hakkında Ceza Kanununun 546 </a:t>
            </a:r>
            <a:r>
              <a:rPr lang="tr-TR" sz="2200" dirty="0" err="1" smtClean="0"/>
              <a:t>ncı</a:t>
            </a:r>
            <a:r>
              <a:rPr lang="tr-TR" sz="2200" dirty="0" smtClean="0"/>
              <a:t> maddesine göre takibat </a:t>
            </a:r>
            <a:r>
              <a:rPr lang="tr-TR" sz="2200" dirty="0" smtClean="0"/>
              <a:t>yapılır.</a:t>
            </a:r>
          </a:p>
          <a:p>
            <a:pPr marL="365125" indent="-255588" eaLnBrk="0" hangingPunct="0">
              <a:spcBef>
                <a:spcPts val="300"/>
              </a:spcBef>
              <a:buClr>
                <a:srgbClr val="A04DA3"/>
              </a:buClr>
              <a:defRPr/>
            </a:pPr>
            <a:r>
              <a:rPr lang="tr-TR" sz="2200" dirty="0" smtClean="0"/>
              <a:t>Zabıtadan </a:t>
            </a:r>
            <a:r>
              <a:rPr lang="tr-TR" sz="2200" dirty="0" smtClean="0"/>
              <a:t>izin alınarak yapılacak düğün ve müsamere ve balolar bu kayıttan müstesnadır</a:t>
            </a:r>
          </a:p>
          <a:p>
            <a:pPr marL="365125" indent="-255588" eaLnBrk="0" hangingPunct="0">
              <a:spcBef>
                <a:spcPts val="300"/>
              </a:spcBef>
              <a:buClr>
                <a:srgbClr val="A04DA3"/>
              </a:buClr>
              <a:defRPr/>
            </a:pPr>
            <a:endParaRPr lang="tr-TR" sz="2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Sorunları Çözerken Kullandığımız Hukuki Dayanaklar: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b="1" dirty="0" smtClean="0">
                <a:solidFill>
                  <a:schemeClr val="tx2"/>
                </a:solidFill>
              </a:rPr>
              <a:t>2872</a:t>
            </a:r>
            <a:r>
              <a:rPr lang="tr-TR" sz="2600" b="1" dirty="0" smtClean="0">
                <a:solidFill>
                  <a:schemeClr val="tx2"/>
                </a:solidFill>
                <a:latin typeface="+mn-lt"/>
              </a:rPr>
              <a:t> </a:t>
            </a:r>
            <a:r>
              <a:rPr lang="tr-TR" sz="2600" b="1" dirty="0" smtClean="0">
                <a:solidFill>
                  <a:schemeClr val="tx2"/>
                </a:solidFill>
              </a:rPr>
              <a:t>Sayılı </a:t>
            </a:r>
            <a:r>
              <a:rPr lang="tr-TR" sz="2600" b="1" dirty="0" smtClean="0">
                <a:solidFill>
                  <a:schemeClr val="tx2"/>
                </a:solidFill>
              </a:rPr>
              <a:t>Çevre Kanunu ve İlgili Yönetmelikleri</a:t>
            </a:r>
            <a:endParaRPr lang="tr-TR" sz="2600" b="1" dirty="0" smtClean="0">
              <a:solidFill>
                <a:schemeClr val="tx2"/>
              </a:solidFill>
              <a:latin typeface="+mn-lt"/>
            </a:endParaRPr>
          </a:p>
          <a:p>
            <a:pPr marL="365125" indent="-255588" eaLnBrk="0" hangingPunct="0">
              <a:spcBef>
                <a:spcPts val="300"/>
              </a:spcBef>
              <a:buClr>
                <a:srgbClr val="A04DA3"/>
              </a:buClr>
              <a:defRPr/>
            </a:pPr>
            <a:r>
              <a:rPr lang="tr-TR" sz="2200" b="1" dirty="0" smtClean="0"/>
              <a:t>Madde 14 – </a:t>
            </a:r>
            <a:r>
              <a:rPr lang="tr-TR" sz="2200" dirty="0" smtClean="0"/>
              <a:t>(Değişik: 26/4/2006 – 5491/11 md.)</a:t>
            </a:r>
          </a:p>
          <a:p>
            <a:pPr marL="365125" indent="-255588" eaLnBrk="0" hangingPunct="0">
              <a:spcBef>
                <a:spcPts val="300"/>
              </a:spcBef>
              <a:buClr>
                <a:srgbClr val="A04DA3"/>
              </a:buClr>
              <a:defRPr/>
            </a:pPr>
            <a:r>
              <a:rPr lang="tr-TR" sz="2200" dirty="0" smtClean="0"/>
              <a:t> Kişilerin huzur ve sükununu, beden ve ruh sağlığını bozacak şekilde ilgili yönetmeliklerle belirlenen </a:t>
            </a:r>
            <a:r>
              <a:rPr lang="tr-TR" sz="2200" dirty="0" smtClean="0"/>
              <a:t>standartlar üzerinde </a:t>
            </a:r>
            <a:r>
              <a:rPr lang="tr-TR" sz="2200" dirty="0" smtClean="0"/>
              <a:t>gürültü ve titreşim oluşturulması yasaktır.</a:t>
            </a:r>
          </a:p>
          <a:p>
            <a:pPr marL="365125" indent="-255588" eaLnBrk="0" hangingPunct="0">
              <a:spcBef>
                <a:spcPts val="300"/>
              </a:spcBef>
              <a:buClr>
                <a:srgbClr val="A04DA3"/>
              </a:buClr>
              <a:defRPr/>
            </a:pPr>
            <a:r>
              <a:rPr lang="tr-TR" sz="2200" dirty="0" smtClean="0"/>
              <a:t> Ulaşım araçları, şantiye, fabrika, atölye, işyeri, eğlence yeri, hizmet binaları ve konutlardan kaynaklanan gürültü </a:t>
            </a:r>
            <a:r>
              <a:rPr lang="tr-TR" sz="2200" dirty="0" smtClean="0"/>
              <a:t>ve titreşimin </a:t>
            </a:r>
            <a:r>
              <a:rPr lang="tr-TR" sz="2200" dirty="0" smtClean="0"/>
              <a:t>yönetmeliklerle belirlenen standartlara indirilmesi için faaliyet sahipleri tarafından gerekli </a:t>
            </a:r>
            <a:r>
              <a:rPr lang="tr-TR" sz="2200" dirty="0" smtClean="0"/>
              <a:t>tedbirler alınır</a:t>
            </a:r>
            <a:r>
              <a:rPr lang="tr-TR" sz="22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Bu Maddelerin Yaşamdaki Karşılıklarına Örnekler:</a:t>
            </a:r>
            <a:endParaRPr lang="tr-TR" sz="2600" b="1" dirty="0">
              <a:solidFill>
                <a:srgbClr val="FF0000"/>
              </a:solidFill>
              <a:latin typeface="+mn-lt"/>
            </a:endParaRPr>
          </a:p>
        </p:txBody>
      </p:sp>
      <p:sp>
        <p:nvSpPr>
          <p:cNvPr id="3" name="Rectangle 5"/>
          <p:cNvSpPr txBox="1">
            <a:spLocks noChangeArrowheads="1"/>
          </p:cNvSpPr>
          <p:nvPr/>
        </p:nvSpPr>
        <p:spPr bwMode="auto">
          <a:xfrm>
            <a:off x="214634" y="170080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Başkalarını </a:t>
            </a:r>
            <a:r>
              <a:rPr lang="tr-TR" sz="2600" b="1" dirty="0" smtClean="0"/>
              <a:t>Gürültü ile Rahatsız </a:t>
            </a:r>
            <a:r>
              <a:rPr lang="tr-TR" sz="2600" b="1" dirty="0" smtClean="0"/>
              <a:t>Edebilir miyiz?  </a:t>
            </a:r>
            <a:r>
              <a:rPr lang="tr-TR" sz="2600" b="1" dirty="0" smtClean="0">
                <a:solidFill>
                  <a:srgbClr val="FF0000"/>
                </a:solidFill>
              </a:rPr>
              <a:t>(Şaşırmayalım ama EVET!)  </a:t>
            </a:r>
            <a:r>
              <a:rPr lang="tr-TR" sz="2600" dirty="0" smtClean="0"/>
              <a:t>Eğer rahatsızlık veren </a:t>
            </a:r>
            <a:r>
              <a:rPr lang="tr-TR" sz="2600" dirty="0" smtClean="0"/>
              <a:t>olgu </a:t>
            </a:r>
            <a:r>
              <a:rPr lang="tr-TR" sz="2600" dirty="0" smtClean="0"/>
              <a:t>hayatın normal akışı içerisinde kabul edilebilir ve katlanılabilecek boyutlarda </a:t>
            </a:r>
            <a:r>
              <a:rPr lang="tr-TR" sz="2600" dirty="0" smtClean="0"/>
              <a:t>kalırsa,</a:t>
            </a:r>
          </a:p>
          <a:p>
            <a:pPr marL="365125" indent="-255588" eaLnBrk="0" hangingPunct="0">
              <a:spcBef>
                <a:spcPts val="300"/>
              </a:spcBef>
              <a:buClr>
                <a:srgbClr val="A04DA3"/>
              </a:buClr>
              <a:buFont typeface="Arial" pitchFamily="34" charset="0"/>
              <a:buChar char="•"/>
              <a:defRPr/>
            </a:pPr>
            <a:r>
              <a:rPr lang="tr-TR" sz="2600" dirty="0" smtClean="0"/>
              <a:t>Ve modern </a:t>
            </a:r>
            <a:r>
              <a:rPr lang="tr-TR" sz="2600" dirty="0" smtClean="0"/>
              <a:t>yaşamın gerektirdiği cihazların (klima vb.) çıkardığı sese dayalı gürültünün makul sınırın altına çekilmesi bakımından mümkün ise izolasyon ve benzeri önlemlerin </a:t>
            </a:r>
            <a:r>
              <a:rPr lang="tr-TR" sz="2600" dirty="0" smtClean="0"/>
              <a:t>alınırsa </a:t>
            </a:r>
            <a:endParaRPr lang="tr-TR" sz="2600" dirty="0" smtClean="0"/>
          </a:p>
          <a:p>
            <a:pPr marL="365125" indent="-255588" eaLnBrk="0" hangingPunct="0">
              <a:spcBef>
                <a:spcPts val="300"/>
              </a:spcBef>
              <a:buClr>
                <a:srgbClr val="A04DA3"/>
              </a:buClr>
              <a:buFont typeface="Arial" pitchFamily="34" charset="0"/>
              <a:buChar char="•"/>
              <a:defRPr/>
            </a:pPr>
            <a:endParaRPr lang="tr-TR" sz="2600" dirty="0" smtClean="0"/>
          </a:p>
        </p:txBody>
      </p:sp>
      <p:sp>
        <p:nvSpPr>
          <p:cNvPr id="4" name="3 Altbilgi Yer Tutucusu"/>
          <p:cNvSpPr>
            <a:spLocks noGrp="1"/>
          </p:cNvSpPr>
          <p:nvPr>
            <p:ph type="ftr" sz="quarter" idx="11"/>
          </p:nvPr>
        </p:nvSpPr>
        <p:spPr>
          <a:xfrm>
            <a:off x="827584" y="5334669"/>
            <a:ext cx="7344816" cy="365125"/>
          </a:xfrm>
        </p:spPr>
        <p:txBody>
          <a:bodyPr/>
          <a:lstStyle/>
          <a:p>
            <a:r>
              <a:rPr lang="en-US" sz="1600" dirty="0" err="1" smtClean="0">
                <a:solidFill>
                  <a:srgbClr val="FF0000"/>
                </a:solidFill>
              </a:rPr>
              <a:t>Yargıtay</a:t>
            </a:r>
            <a:r>
              <a:rPr lang="en-US" sz="1600" dirty="0" smtClean="0">
                <a:solidFill>
                  <a:srgbClr val="FF0000"/>
                </a:solidFill>
              </a:rPr>
              <a:t> </a:t>
            </a:r>
            <a:r>
              <a:rPr lang="en-US" sz="1600" dirty="0" err="1" smtClean="0">
                <a:solidFill>
                  <a:srgbClr val="FF0000"/>
                </a:solidFill>
              </a:rPr>
              <a:t>Hukuk</a:t>
            </a:r>
            <a:r>
              <a:rPr lang="en-US" sz="1600" dirty="0" smtClean="0">
                <a:solidFill>
                  <a:srgbClr val="FF0000"/>
                </a:solidFill>
              </a:rPr>
              <a:t> </a:t>
            </a:r>
            <a:r>
              <a:rPr lang="en-US" sz="1600" dirty="0" err="1" smtClean="0">
                <a:solidFill>
                  <a:srgbClr val="FF0000"/>
                </a:solidFill>
              </a:rPr>
              <a:t>Dairesi</a:t>
            </a:r>
            <a:r>
              <a:rPr lang="en-US" sz="1600" dirty="0" smtClean="0">
                <a:solidFill>
                  <a:srgbClr val="FF0000"/>
                </a:solidFill>
              </a:rPr>
              <a:t> </a:t>
            </a:r>
            <a:r>
              <a:rPr lang="en-US" sz="1600" dirty="0" err="1" smtClean="0">
                <a:solidFill>
                  <a:srgbClr val="FF0000"/>
                </a:solidFill>
              </a:rPr>
              <a:t>Kararı</a:t>
            </a:r>
            <a:r>
              <a:rPr lang="en-US" sz="1600" dirty="0" smtClean="0">
                <a:solidFill>
                  <a:srgbClr val="FF0000"/>
                </a:solidFill>
              </a:rPr>
              <a:t> (Y.18.HD.,9.7.2002 T.,2002/6184 E.,2002/7755 K.)</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Bu Maddelerin Yaşamdaki Karşılıklarına Örnekler:</a:t>
            </a:r>
            <a:endParaRPr lang="tr-TR" sz="2600" b="1" dirty="0">
              <a:solidFill>
                <a:srgbClr val="FF0000"/>
              </a:solidFill>
              <a:latin typeface="+mn-lt"/>
            </a:endParaRPr>
          </a:p>
        </p:txBody>
      </p:sp>
      <p:sp>
        <p:nvSpPr>
          <p:cNvPr id="3" name="Rectangle 5"/>
          <p:cNvSpPr txBox="1">
            <a:spLocks noChangeArrowheads="1"/>
          </p:cNvSpPr>
          <p:nvPr/>
        </p:nvSpPr>
        <p:spPr bwMode="auto">
          <a:xfrm>
            <a:off x="214634" y="170080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Şikayet ettiğimiz sesleri üretenlerin bu sesleri çıkarmalarını men etmemiz mümkün müdür</a:t>
            </a:r>
            <a:r>
              <a:rPr lang="tr-TR" sz="2600" b="1" dirty="0" smtClean="0"/>
              <a:t>? ,</a:t>
            </a:r>
            <a:r>
              <a:rPr lang="tr-TR" sz="2600" b="1" dirty="0" smtClean="0">
                <a:solidFill>
                  <a:srgbClr val="FF0000"/>
                </a:solidFill>
              </a:rPr>
              <a:t>(ZOR ÇOK ZOR</a:t>
            </a:r>
            <a:r>
              <a:rPr lang="tr-TR" sz="2600" b="1" dirty="0" smtClean="0">
                <a:solidFill>
                  <a:srgbClr val="FF0000"/>
                </a:solidFill>
              </a:rPr>
              <a:t>!) </a:t>
            </a:r>
            <a:endParaRPr lang="tr-TR" sz="2600" b="1" dirty="0" smtClean="0">
              <a:solidFill>
                <a:srgbClr val="FF0000"/>
              </a:solidFill>
            </a:endParaRPr>
          </a:p>
          <a:p>
            <a:pPr marL="365125" indent="-255588" eaLnBrk="0" hangingPunct="0">
              <a:spcBef>
                <a:spcPts val="300"/>
              </a:spcBef>
              <a:buClr>
                <a:srgbClr val="A04DA3"/>
              </a:buClr>
              <a:defRPr/>
            </a:pPr>
            <a:r>
              <a:rPr lang="tr-TR" sz="2600" dirty="0" smtClean="0"/>
              <a:t>Evde</a:t>
            </a:r>
            <a:r>
              <a:rPr lang="tr-TR" sz="2600" dirty="0" smtClean="0">
                <a:solidFill>
                  <a:srgbClr val="FF0000"/>
                </a:solidFill>
              </a:rPr>
              <a:t> </a:t>
            </a:r>
            <a:r>
              <a:rPr lang="tr-TR" sz="2600" dirty="0" smtClean="0"/>
              <a:t>v</a:t>
            </a:r>
            <a:r>
              <a:rPr lang="tr-TR" sz="2600" dirty="0" smtClean="0"/>
              <a:t>iyolonsel çalınmasını engelleyecek bir hukuki girişim sonunda; belirli </a:t>
            </a:r>
            <a:r>
              <a:rPr lang="tr-TR" sz="2600" dirty="0" smtClean="0"/>
              <a:t>saatlerde susturucu takılmak suretiyle çalarak rahatsız edici hareketinin önlenmesine dair </a:t>
            </a:r>
            <a:r>
              <a:rPr lang="tr-TR" sz="2600" dirty="0" smtClean="0"/>
              <a:t>bir karar verilir. </a:t>
            </a:r>
            <a:r>
              <a:rPr lang="tr-TR" sz="2600" b="1" dirty="0" smtClean="0">
                <a:solidFill>
                  <a:srgbClr val="FF0000"/>
                </a:solidFill>
              </a:rPr>
              <a:t>(Ya yine de ses ulaşırsa?)</a:t>
            </a:r>
            <a:endParaRPr lang="tr-TR" sz="2600" dirty="0" smtClean="0"/>
          </a:p>
        </p:txBody>
      </p:sp>
      <p:sp>
        <p:nvSpPr>
          <p:cNvPr id="4" name="3 Altbilgi Yer Tutucusu"/>
          <p:cNvSpPr>
            <a:spLocks noGrp="1"/>
          </p:cNvSpPr>
          <p:nvPr>
            <p:ph type="ftr" sz="quarter" idx="11"/>
          </p:nvPr>
        </p:nvSpPr>
        <p:spPr>
          <a:xfrm>
            <a:off x="827584" y="5334669"/>
            <a:ext cx="7344816" cy="365125"/>
          </a:xfrm>
        </p:spPr>
        <p:txBody>
          <a:bodyPr/>
          <a:lstStyle/>
          <a:p>
            <a:r>
              <a:rPr lang="en-US" sz="1600" dirty="0" err="1" smtClean="0">
                <a:solidFill>
                  <a:srgbClr val="FF0000"/>
                </a:solidFill>
              </a:rPr>
              <a:t>Yargıtay</a:t>
            </a:r>
            <a:r>
              <a:rPr lang="en-US" sz="1600" dirty="0" smtClean="0">
                <a:solidFill>
                  <a:srgbClr val="FF0000"/>
                </a:solidFill>
              </a:rPr>
              <a:t> </a:t>
            </a:r>
            <a:r>
              <a:rPr lang="en-US" sz="1600" dirty="0" err="1" smtClean="0">
                <a:solidFill>
                  <a:srgbClr val="FF0000"/>
                </a:solidFill>
              </a:rPr>
              <a:t>Hukuk</a:t>
            </a:r>
            <a:r>
              <a:rPr lang="en-US" sz="1600" dirty="0" smtClean="0">
                <a:solidFill>
                  <a:srgbClr val="FF0000"/>
                </a:solidFill>
              </a:rPr>
              <a:t> </a:t>
            </a:r>
            <a:r>
              <a:rPr lang="en-US" sz="1600" dirty="0" err="1" smtClean="0">
                <a:solidFill>
                  <a:srgbClr val="FF0000"/>
                </a:solidFill>
              </a:rPr>
              <a:t>Dairesi</a:t>
            </a:r>
            <a:r>
              <a:rPr lang="en-US" sz="1600" dirty="0" smtClean="0">
                <a:solidFill>
                  <a:srgbClr val="FF0000"/>
                </a:solidFill>
              </a:rPr>
              <a:t> </a:t>
            </a:r>
            <a:r>
              <a:rPr lang="en-US" sz="1600" dirty="0" err="1" smtClean="0">
                <a:solidFill>
                  <a:srgbClr val="FF0000"/>
                </a:solidFill>
              </a:rPr>
              <a:t>Kararı</a:t>
            </a:r>
            <a:r>
              <a:rPr lang="en-US" sz="1600" dirty="0" smtClean="0">
                <a:solidFill>
                  <a:srgbClr val="FF0000"/>
                </a:solidFill>
              </a:rPr>
              <a:t> (5. HD. 12/3/1979 T. 1726 E. 2137 K.)</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Bu Maddelerin Yaşamdaki Karşılıklarına Örnekler:</a:t>
            </a:r>
            <a:endParaRPr lang="tr-TR" sz="2600" b="1" dirty="0">
              <a:solidFill>
                <a:srgbClr val="FF0000"/>
              </a:solidFill>
              <a:latin typeface="+mn-lt"/>
            </a:endParaRPr>
          </a:p>
        </p:txBody>
      </p:sp>
      <p:sp>
        <p:nvSpPr>
          <p:cNvPr id="3" name="Rectangle 5"/>
          <p:cNvSpPr txBox="1">
            <a:spLocks noChangeArrowheads="1"/>
          </p:cNvSpPr>
          <p:nvPr/>
        </p:nvSpPr>
        <p:spPr bwMode="auto">
          <a:xfrm>
            <a:off x="214634" y="170080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Peki Her Duyduğumuz Sesten Rahatsız Olabilir Miyiz? Buna Hakkımız Var mı? </a:t>
            </a:r>
            <a:r>
              <a:rPr lang="tr-TR" sz="2600" b="1" dirty="0" smtClean="0">
                <a:solidFill>
                  <a:srgbClr val="FF0000"/>
                </a:solidFill>
              </a:rPr>
              <a:t>(Ne </a:t>
            </a:r>
            <a:r>
              <a:rPr lang="tr-TR" sz="2600" b="1" dirty="0" smtClean="0">
                <a:solidFill>
                  <a:srgbClr val="FF0000"/>
                </a:solidFill>
              </a:rPr>
              <a:t>Yazık ki Hayır</a:t>
            </a:r>
            <a:r>
              <a:rPr lang="tr-TR" sz="2600" b="1" dirty="0" smtClean="0">
                <a:solidFill>
                  <a:srgbClr val="FF0000"/>
                </a:solidFill>
              </a:rPr>
              <a:t>!)</a:t>
            </a:r>
          </a:p>
          <a:p>
            <a:pPr marL="365125" indent="-255588" eaLnBrk="0" hangingPunct="0">
              <a:spcBef>
                <a:spcPts val="300"/>
              </a:spcBef>
              <a:buClr>
                <a:srgbClr val="A04DA3"/>
              </a:buClr>
              <a:defRPr/>
            </a:pPr>
            <a:r>
              <a:rPr lang="tr-TR" sz="2300" dirty="0" smtClean="0"/>
              <a:t>Bağımsız </a:t>
            </a:r>
            <a:r>
              <a:rPr lang="tr-TR" sz="2300" dirty="0" smtClean="0"/>
              <a:t>bölümde çalınan piyanonun çıkaracağı sesin üst ve alt katlarda duyulmuş olması rahatsızlık verildiği anlamına gelmez ve rahatsızlık kişiye göre farklı algılanıp yorumlanabilen bir kavram olup, kat maliki ve diğer sakinlerin hayatın olağan akışı içerisindeki ses ve eylemlerden kaynaklanan ve tahammül sınırlarını aşmayan gürültü, koku ve benzeri durumlara karşılıklı olarak katlanmaları gerektiği de dikkate alınarak, konunun objektif kıstas ve ölçü boyutlarında değerlendirilip nitelendirilmesi </a:t>
            </a:r>
            <a:r>
              <a:rPr lang="tr-TR" sz="2300" dirty="0" smtClean="0"/>
              <a:t>gerekir</a:t>
            </a:r>
            <a:endParaRPr lang="tr-TR" sz="2600" dirty="0" smtClean="0"/>
          </a:p>
        </p:txBody>
      </p:sp>
      <p:sp>
        <p:nvSpPr>
          <p:cNvPr id="4" name="3 Altbilgi Yer Tutucusu"/>
          <p:cNvSpPr>
            <a:spLocks noGrp="1"/>
          </p:cNvSpPr>
          <p:nvPr>
            <p:ph type="ftr" sz="quarter" idx="11"/>
          </p:nvPr>
        </p:nvSpPr>
        <p:spPr>
          <a:xfrm>
            <a:off x="827584" y="5656163"/>
            <a:ext cx="7344816" cy="365125"/>
          </a:xfrm>
        </p:spPr>
        <p:txBody>
          <a:bodyPr/>
          <a:lstStyle/>
          <a:p>
            <a:r>
              <a:rPr lang="es-ES" sz="1600" dirty="0" err="1" smtClean="0">
                <a:solidFill>
                  <a:srgbClr val="FF0000"/>
                </a:solidFill>
              </a:rPr>
              <a:t>Yargıtay</a:t>
            </a:r>
            <a:r>
              <a:rPr lang="es-ES" sz="1600" dirty="0" smtClean="0">
                <a:solidFill>
                  <a:srgbClr val="FF0000"/>
                </a:solidFill>
              </a:rPr>
              <a:t> </a:t>
            </a:r>
            <a:r>
              <a:rPr lang="es-ES" sz="1600" dirty="0" err="1" smtClean="0">
                <a:solidFill>
                  <a:srgbClr val="FF0000"/>
                </a:solidFill>
              </a:rPr>
              <a:t>Hukuk</a:t>
            </a:r>
            <a:r>
              <a:rPr lang="es-ES" sz="1600" dirty="0" smtClean="0">
                <a:solidFill>
                  <a:srgbClr val="FF0000"/>
                </a:solidFill>
              </a:rPr>
              <a:t> </a:t>
            </a:r>
            <a:r>
              <a:rPr lang="es-ES" sz="1600" dirty="0" err="1" smtClean="0">
                <a:solidFill>
                  <a:srgbClr val="FF0000"/>
                </a:solidFill>
              </a:rPr>
              <a:t>Dairesi</a:t>
            </a:r>
            <a:r>
              <a:rPr lang="es-ES" sz="1600" dirty="0" smtClean="0">
                <a:solidFill>
                  <a:srgbClr val="FF0000"/>
                </a:solidFill>
              </a:rPr>
              <a:t> Kararı (Y18.HD.,22.11.2001 T., 2001/8893 E., 2001/10687 K.)</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Binada Oluşabilecek Bina Kaynaklı Gürültü Sorunları</a:t>
            </a:r>
            <a:endParaRPr lang="tr-TR" sz="2600" b="1" dirty="0">
              <a:solidFill>
                <a:srgbClr val="FF0000"/>
              </a:solidFill>
              <a:latin typeface="+mn-lt"/>
            </a:endParaRPr>
          </a:p>
        </p:txBody>
      </p:sp>
      <p:sp>
        <p:nvSpPr>
          <p:cNvPr id="3" name="Rectangle 5"/>
          <p:cNvSpPr txBox="1">
            <a:spLocks noChangeArrowheads="1"/>
          </p:cNvSpPr>
          <p:nvPr/>
        </p:nvSpPr>
        <p:spPr bwMode="auto">
          <a:xfrm>
            <a:off x="214634" y="2060848"/>
            <a:ext cx="8605838" cy="4104456"/>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dirty="0" smtClean="0">
                <a:solidFill>
                  <a:schemeClr val="accent1"/>
                </a:solidFill>
                <a:latin typeface="+mn-lt"/>
              </a:rPr>
              <a:t>Bina imalatı öncesinde projelendirilen ,imal edilen , ancak  ses yalıtımı olmaması sebebi ile şikayet kaynağı olan teçhizatlar</a:t>
            </a:r>
            <a:endParaRPr lang="tr-TR" sz="2600" dirty="0" smtClean="0">
              <a:solidFill>
                <a:schemeClr val="accent1"/>
              </a:solidFill>
            </a:endParaRPr>
          </a:p>
          <a:p>
            <a:pPr marL="365125" indent="-255588" eaLnBrk="0" hangingPunct="0">
              <a:spcBef>
                <a:spcPts val="300"/>
              </a:spcBef>
              <a:buClr>
                <a:srgbClr val="A04DA3"/>
              </a:buClr>
              <a:buFont typeface="Arial" pitchFamily="34" charset="0"/>
              <a:buChar char="•"/>
              <a:defRPr/>
            </a:pPr>
            <a:r>
              <a:rPr lang="tr-TR" sz="2600" dirty="0" err="1" smtClean="0">
                <a:latin typeface="+mn-lt"/>
              </a:rPr>
              <a:t>Hidrafor</a:t>
            </a:r>
            <a:r>
              <a:rPr lang="tr-TR" sz="2600" dirty="0" smtClean="0">
                <a:latin typeface="+mn-lt"/>
              </a:rPr>
              <a:t>, Pompa </a:t>
            </a:r>
            <a:r>
              <a:rPr lang="tr-TR" sz="2600" dirty="0" smtClean="0"/>
              <a:t>D</a:t>
            </a:r>
            <a:r>
              <a:rPr lang="tr-TR" sz="2600" dirty="0" smtClean="0">
                <a:latin typeface="+mn-lt"/>
              </a:rPr>
              <a:t>aireleri</a:t>
            </a:r>
          </a:p>
          <a:p>
            <a:pPr marL="365125" indent="-255588" eaLnBrk="0" hangingPunct="0">
              <a:spcBef>
                <a:spcPts val="300"/>
              </a:spcBef>
              <a:buClr>
                <a:srgbClr val="A04DA3"/>
              </a:buClr>
              <a:buFont typeface="Arial" pitchFamily="34" charset="0"/>
              <a:buChar char="•"/>
              <a:defRPr/>
            </a:pPr>
            <a:r>
              <a:rPr lang="tr-TR" sz="2600" dirty="0" smtClean="0"/>
              <a:t>Asansör Kuyuları, </a:t>
            </a:r>
            <a:r>
              <a:rPr lang="tr-TR" sz="2600" dirty="0" err="1" smtClean="0"/>
              <a:t>Makina</a:t>
            </a:r>
            <a:r>
              <a:rPr lang="tr-TR" sz="2600" dirty="0" smtClean="0"/>
              <a:t> Dairesi Yalıtım Eksik ve Hataları</a:t>
            </a:r>
          </a:p>
          <a:p>
            <a:pPr marL="365125" indent="-255588" eaLnBrk="0" hangingPunct="0">
              <a:spcBef>
                <a:spcPts val="300"/>
              </a:spcBef>
              <a:buClr>
                <a:srgbClr val="A04DA3"/>
              </a:buClr>
              <a:buFont typeface="Arial" pitchFamily="34" charset="0"/>
              <a:buChar char="•"/>
              <a:defRPr/>
            </a:pPr>
            <a:r>
              <a:rPr lang="tr-TR" sz="2600" dirty="0" smtClean="0"/>
              <a:t>Soğutma – Isıtma-İklimlendirme Cihazlarının Dış Ünite Gürültüleri,</a:t>
            </a:r>
            <a:r>
              <a:rPr lang="tr-TR" sz="2600" dirty="0" err="1" smtClean="0"/>
              <a:t>Chiller</a:t>
            </a:r>
            <a:r>
              <a:rPr lang="tr-TR" sz="2600" dirty="0" smtClean="0"/>
              <a:t>,VRV Sistemleri</a:t>
            </a:r>
          </a:p>
          <a:p>
            <a:pPr marL="365125" indent="-255588" eaLnBrk="0" hangingPunct="0">
              <a:spcBef>
                <a:spcPts val="300"/>
              </a:spcBef>
              <a:buClr>
                <a:srgbClr val="A04DA3"/>
              </a:buClr>
              <a:buFont typeface="Arial" pitchFamily="34" charset="0"/>
              <a:buChar char="•"/>
              <a:defRPr/>
            </a:pPr>
            <a:r>
              <a:rPr lang="tr-TR" sz="2600" dirty="0" smtClean="0">
                <a:latin typeface="+mn-lt"/>
              </a:rPr>
              <a:t>Aynı Tip Cihazların Kat Tesisat Odaları Gürültüleri</a:t>
            </a:r>
          </a:p>
          <a:p>
            <a:pPr marL="365125" indent="-255588" eaLnBrk="0" hangingPunct="0">
              <a:spcBef>
                <a:spcPts val="300"/>
              </a:spcBef>
              <a:buClr>
                <a:srgbClr val="A04DA3"/>
              </a:buClr>
              <a:buFont typeface="Arial" pitchFamily="34" charset="0"/>
              <a:buChar char="•"/>
              <a:defRPr/>
            </a:pPr>
            <a:r>
              <a:rPr lang="tr-TR" sz="2600" dirty="0" smtClean="0"/>
              <a:t>Jeneratör </a:t>
            </a:r>
            <a:r>
              <a:rPr lang="tr-TR" sz="2600" dirty="0" smtClean="0">
                <a:latin typeface="+mn-lt"/>
              </a:rPr>
              <a:t>Gürültüleri</a:t>
            </a:r>
          </a:p>
          <a:p>
            <a:pPr marL="365125" indent="-255588" eaLnBrk="0" hangingPunct="0">
              <a:spcBef>
                <a:spcPts val="300"/>
              </a:spcBef>
              <a:buClr>
                <a:srgbClr val="A04DA3"/>
              </a:buClr>
              <a:buFont typeface="Arial" pitchFamily="34" charset="0"/>
              <a:buChar char="•"/>
              <a:defRPr/>
            </a:pPr>
            <a:r>
              <a:rPr lang="tr-TR" sz="2600" dirty="0" smtClean="0"/>
              <a:t>Sıhhi Tesisat Sistemleri ,Kalorifer Tesisatı, Gider </a:t>
            </a:r>
            <a:r>
              <a:rPr lang="tr-TR" sz="2600" dirty="0" err="1" smtClean="0"/>
              <a:t>Pimaş</a:t>
            </a:r>
            <a:r>
              <a:rPr lang="tr-TR" sz="2600" dirty="0" smtClean="0"/>
              <a:t> Boruları</a:t>
            </a:r>
            <a:endParaRPr lang="tr-TR" sz="2600" dirty="0" smtClean="0">
              <a:latin typeface="+mn-lt"/>
            </a:endParaRPr>
          </a:p>
          <a:p>
            <a:pPr marL="365125" indent="-255588" eaLnBrk="0" hangingPunct="0">
              <a:spcBef>
                <a:spcPts val="300"/>
              </a:spcBef>
              <a:buClr>
                <a:srgbClr val="A04DA3"/>
              </a:buClr>
              <a:buFont typeface="Arial" pitchFamily="34" charset="0"/>
              <a:buChar char="•"/>
              <a:defRPr/>
            </a:pPr>
            <a:endParaRPr lang="tr-TR" sz="26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Bu Maddelerin Yaşamdaki Karşılıklarına Örnekler:</a:t>
            </a:r>
            <a:endParaRPr lang="tr-TR" sz="2600" b="1" dirty="0">
              <a:solidFill>
                <a:srgbClr val="FF0000"/>
              </a:solidFill>
              <a:latin typeface="+mn-lt"/>
            </a:endParaRPr>
          </a:p>
        </p:txBody>
      </p:sp>
      <p:sp>
        <p:nvSpPr>
          <p:cNvPr id="3" name="Rectangle 5"/>
          <p:cNvSpPr txBox="1">
            <a:spLocks noChangeArrowheads="1"/>
          </p:cNvSpPr>
          <p:nvPr/>
        </p:nvSpPr>
        <p:spPr bwMode="auto">
          <a:xfrm>
            <a:off x="214634" y="170080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Biz Gürültü Çıkarmıyorsak ancak Bizim Kullandığımız bir Tesis, </a:t>
            </a:r>
            <a:r>
              <a:rPr lang="tr-TR" sz="2600" b="1" dirty="0" err="1" smtClean="0"/>
              <a:t>Makina</a:t>
            </a:r>
            <a:r>
              <a:rPr lang="tr-TR" sz="2600" b="1" dirty="0" smtClean="0"/>
              <a:t>, Alet Gürültü </a:t>
            </a:r>
            <a:r>
              <a:rPr lang="tr-TR" sz="2600" b="1" dirty="0" smtClean="0"/>
              <a:t>Oluşturuyorsa</a:t>
            </a:r>
            <a:endParaRPr lang="tr-TR" sz="2600" b="1" dirty="0" smtClean="0">
              <a:solidFill>
                <a:srgbClr val="FF0000"/>
              </a:solidFill>
            </a:endParaRPr>
          </a:p>
          <a:p>
            <a:pPr marL="365125" indent="-255588" eaLnBrk="0" hangingPunct="0">
              <a:spcBef>
                <a:spcPts val="300"/>
              </a:spcBef>
              <a:buClr>
                <a:srgbClr val="A04DA3"/>
              </a:buClr>
              <a:defRPr/>
            </a:pPr>
            <a:r>
              <a:rPr lang="tr-TR" sz="2600" dirty="0" smtClean="0"/>
              <a:t>Bağımsız bölümün odalarına monte edilip normal koşullarda çalıştırılan, rahatsız edecek boyutlarda gürültü çıkarmayan klimaların sıcak iklim kuşağındaki yerlerde kullanımının çağdaş yaşamın gereği olduğu da dikkate alındığında kaldırılmalarına karar verilemez</a:t>
            </a:r>
            <a:endParaRPr lang="tr-TR" sz="2600" dirty="0" smtClean="0"/>
          </a:p>
        </p:txBody>
      </p:sp>
      <p:sp>
        <p:nvSpPr>
          <p:cNvPr id="4" name="3 Altbilgi Yer Tutucusu"/>
          <p:cNvSpPr>
            <a:spLocks noGrp="1"/>
          </p:cNvSpPr>
          <p:nvPr>
            <p:ph type="ftr" sz="quarter" idx="11"/>
          </p:nvPr>
        </p:nvSpPr>
        <p:spPr>
          <a:xfrm>
            <a:off x="827584" y="5656163"/>
            <a:ext cx="7344816" cy="365125"/>
          </a:xfrm>
        </p:spPr>
        <p:txBody>
          <a:bodyPr/>
          <a:lstStyle/>
          <a:p>
            <a:r>
              <a:rPr lang="es-ES" sz="1600" dirty="0" err="1" smtClean="0">
                <a:solidFill>
                  <a:srgbClr val="FF0000"/>
                </a:solidFill>
              </a:rPr>
              <a:t>Yargıtay</a:t>
            </a:r>
            <a:r>
              <a:rPr lang="es-ES" sz="1600" dirty="0" smtClean="0">
                <a:solidFill>
                  <a:srgbClr val="FF0000"/>
                </a:solidFill>
              </a:rPr>
              <a:t> </a:t>
            </a:r>
            <a:r>
              <a:rPr lang="es-ES" sz="1600" dirty="0" err="1" smtClean="0">
                <a:solidFill>
                  <a:srgbClr val="FF0000"/>
                </a:solidFill>
              </a:rPr>
              <a:t>Hukuk</a:t>
            </a:r>
            <a:r>
              <a:rPr lang="es-ES" sz="1600" dirty="0" smtClean="0">
                <a:solidFill>
                  <a:srgbClr val="FF0000"/>
                </a:solidFill>
              </a:rPr>
              <a:t> </a:t>
            </a:r>
            <a:r>
              <a:rPr lang="es-ES" sz="1600" dirty="0" err="1" smtClean="0">
                <a:solidFill>
                  <a:srgbClr val="FF0000"/>
                </a:solidFill>
              </a:rPr>
              <a:t>Dairesi</a:t>
            </a:r>
            <a:r>
              <a:rPr lang="es-ES" sz="1600" dirty="0" smtClean="0">
                <a:solidFill>
                  <a:srgbClr val="FF0000"/>
                </a:solidFill>
              </a:rPr>
              <a:t> Kararı (Y18.HD.,18.6.2001 T.,2001/5769 E., 2001/6151 K.)</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Bu Maddelerin Yaşamdaki Karşılıklarına Örnekler:</a:t>
            </a:r>
            <a:endParaRPr lang="tr-TR" sz="2600" b="1" dirty="0">
              <a:solidFill>
                <a:srgbClr val="FF0000"/>
              </a:solidFill>
              <a:latin typeface="+mn-lt"/>
            </a:endParaRPr>
          </a:p>
        </p:txBody>
      </p:sp>
      <p:sp>
        <p:nvSpPr>
          <p:cNvPr id="3" name="Rectangle 5"/>
          <p:cNvSpPr txBox="1">
            <a:spLocks noChangeArrowheads="1"/>
          </p:cNvSpPr>
          <p:nvPr/>
        </p:nvSpPr>
        <p:spPr bwMode="auto">
          <a:xfrm>
            <a:off x="214634" y="170080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Gürültü </a:t>
            </a:r>
            <a:r>
              <a:rPr lang="tr-TR" sz="2600" b="1" dirty="0" smtClean="0"/>
              <a:t>kaynağını ortadan kaldırmak , gürültü yapanı men etmek etmek o kadar kolay değil. </a:t>
            </a:r>
            <a:endParaRPr lang="tr-TR" sz="2600" b="1" dirty="0" smtClean="0"/>
          </a:p>
          <a:p>
            <a:pPr marL="365125" indent="-255588" eaLnBrk="0" hangingPunct="0">
              <a:spcBef>
                <a:spcPts val="300"/>
              </a:spcBef>
              <a:buClr>
                <a:srgbClr val="A04DA3"/>
              </a:buClr>
              <a:defRPr/>
            </a:pPr>
            <a:r>
              <a:rPr lang="tr-TR" sz="2400" dirty="0" smtClean="0"/>
              <a:t>Örneğin bir soğuk hava deposunu </a:t>
            </a:r>
            <a:r>
              <a:rPr lang="tr-TR" sz="2400" dirty="0" err="1" smtClean="0"/>
              <a:t>makinaların</a:t>
            </a:r>
            <a:r>
              <a:rPr lang="tr-TR" sz="2400" dirty="0" smtClean="0"/>
              <a:t> gürültü çıkarıp çıkarmadığını  yerinde yaptırılan inceleme sonucu çevre sağlığı uzmanı olan bilirkişi tarafından düzenlenmiş ve gürültü kontrol yönetmeliği çerçevesinde ölçüm cihazı ile gürültü kaynağında ve davacının bir üstteki bağımsız bölümünün değişik kesimlerinde yapılan ölçümleme yapmadan soğuk hava deposundaki gürültünün yönetmelikteki sınır değerlerin üstünde kaldığını belgelemeden</a:t>
            </a:r>
            <a:endParaRPr lang="tr-TR" sz="2400" dirty="0" smtClean="0"/>
          </a:p>
        </p:txBody>
      </p:sp>
      <p:sp>
        <p:nvSpPr>
          <p:cNvPr id="4" name="3 Altbilgi Yer Tutucusu"/>
          <p:cNvSpPr>
            <a:spLocks noGrp="1"/>
          </p:cNvSpPr>
          <p:nvPr>
            <p:ph type="ftr" sz="quarter" idx="11"/>
          </p:nvPr>
        </p:nvSpPr>
        <p:spPr>
          <a:xfrm>
            <a:off x="827584" y="5656163"/>
            <a:ext cx="7344816" cy="365125"/>
          </a:xfrm>
        </p:spPr>
        <p:txBody>
          <a:bodyPr/>
          <a:lstStyle/>
          <a:p>
            <a:r>
              <a:rPr lang="es-ES" sz="1600" dirty="0" err="1" smtClean="0">
                <a:solidFill>
                  <a:srgbClr val="FF0000"/>
                </a:solidFill>
              </a:rPr>
              <a:t>Yargıtay</a:t>
            </a:r>
            <a:r>
              <a:rPr lang="es-ES" sz="1600" dirty="0" smtClean="0">
                <a:solidFill>
                  <a:srgbClr val="FF0000"/>
                </a:solidFill>
              </a:rPr>
              <a:t> </a:t>
            </a:r>
            <a:r>
              <a:rPr lang="es-ES" sz="1600" dirty="0" err="1" smtClean="0">
                <a:solidFill>
                  <a:srgbClr val="FF0000"/>
                </a:solidFill>
              </a:rPr>
              <a:t>Hukuk</a:t>
            </a:r>
            <a:r>
              <a:rPr lang="es-ES" sz="1600" dirty="0" smtClean="0">
                <a:solidFill>
                  <a:srgbClr val="FF0000"/>
                </a:solidFill>
              </a:rPr>
              <a:t> </a:t>
            </a:r>
            <a:r>
              <a:rPr lang="es-ES" sz="1600" dirty="0" err="1" smtClean="0">
                <a:solidFill>
                  <a:srgbClr val="FF0000"/>
                </a:solidFill>
              </a:rPr>
              <a:t>Dairesi</a:t>
            </a:r>
            <a:r>
              <a:rPr lang="es-ES" sz="1600" dirty="0" smtClean="0">
                <a:solidFill>
                  <a:srgbClr val="FF0000"/>
                </a:solidFill>
              </a:rPr>
              <a:t> Kararı</a:t>
            </a:r>
            <a:r>
              <a:rPr lang="es-ES" sz="1600" dirty="0" err="1" smtClean="0">
                <a:solidFill>
                  <a:srgbClr val="FF0000"/>
                </a:solidFill>
              </a:rPr>
              <a:t> (Y</a:t>
            </a:r>
            <a:r>
              <a:rPr lang="es-ES" sz="1600" dirty="0" smtClean="0">
                <a:solidFill>
                  <a:srgbClr val="FF0000"/>
                </a:solidFill>
              </a:rPr>
              <a:t>.18.</a:t>
            </a:r>
            <a:r>
              <a:rPr lang="es-ES" sz="1600" dirty="0" err="1" smtClean="0">
                <a:solidFill>
                  <a:srgbClr val="FF0000"/>
                </a:solidFill>
              </a:rPr>
              <a:t>H.D</a:t>
            </a:r>
            <a:r>
              <a:rPr lang="es-ES" sz="1600" dirty="0" smtClean="0">
                <a:solidFill>
                  <a:srgbClr val="FF0000"/>
                </a:solidFill>
              </a:rPr>
              <a:t>., 2002/11164 E., 11927 K.)</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Bu Maddelerin Yaşamdaki Karşılıklarına Örnekler:</a:t>
            </a:r>
            <a:endParaRPr lang="tr-TR" sz="2600" b="1" dirty="0">
              <a:solidFill>
                <a:srgbClr val="FF0000"/>
              </a:solidFill>
              <a:latin typeface="+mn-lt"/>
            </a:endParaRPr>
          </a:p>
        </p:txBody>
      </p:sp>
      <p:sp>
        <p:nvSpPr>
          <p:cNvPr id="3" name="Rectangle 5"/>
          <p:cNvSpPr txBox="1">
            <a:spLocks noChangeArrowheads="1"/>
          </p:cNvSpPr>
          <p:nvPr/>
        </p:nvSpPr>
        <p:spPr bwMode="auto">
          <a:xfrm>
            <a:off x="214634" y="170080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G</a:t>
            </a:r>
            <a:r>
              <a:rPr lang="tr-TR" sz="2600" b="1" dirty="0" smtClean="0"/>
              <a:t>ürültü </a:t>
            </a:r>
            <a:r>
              <a:rPr lang="tr-TR" sz="2600" b="1" dirty="0" smtClean="0"/>
              <a:t>yapan </a:t>
            </a:r>
            <a:r>
              <a:rPr lang="tr-TR" sz="2600" b="1" dirty="0" err="1" smtClean="0"/>
              <a:t>makinalar</a:t>
            </a:r>
            <a:r>
              <a:rPr lang="tr-TR" sz="2600" b="1" dirty="0" smtClean="0"/>
              <a:t> bir kat malikine (yani şahsa)  ait değil , tüm binanın ise ne olur? </a:t>
            </a:r>
            <a:endParaRPr lang="tr-TR" sz="2600" b="1" dirty="0" smtClean="0"/>
          </a:p>
          <a:p>
            <a:pPr marL="365125" indent="-255588" eaLnBrk="0" hangingPunct="0">
              <a:spcBef>
                <a:spcPts val="300"/>
              </a:spcBef>
              <a:buClr>
                <a:srgbClr val="A04DA3"/>
              </a:buClr>
              <a:defRPr/>
            </a:pPr>
            <a:r>
              <a:rPr lang="tr-TR" sz="2400" dirty="0" smtClean="0"/>
              <a:t>Bağımsız </a:t>
            </a:r>
            <a:r>
              <a:rPr lang="tr-TR" sz="2400" dirty="0" smtClean="0"/>
              <a:t>bölümün altında yer alan ısıtma sisteminin çalışması sırasında meydana gelen gürültüden rahatsız olunması nedeniyle siteye ait kalorifer dairesinde oluşan gürültünün normal sınır değerler altına indirilmesi için gerekli önlemlerin alınması istemiyle açılan davanın tüm kat maliklerine yöneltilmesi gerekir.</a:t>
            </a:r>
            <a:endParaRPr lang="tr-TR" sz="2400" dirty="0" smtClean="0"/>
          </a:p>
        </p:txBody>
      </p:sp>
      <p:sp>
        <p:nvSpPr>
          <p:cNvPr id="4" name="3 Altbilgi Yer Tutucusu"/>
          <p:cNvSpPr>
            <a:spLocks noGrp="1"/>
          </p:cNvSpPr>
          <p:nvPr>
            <p:ph type="ftr" sz="quarter" idx="11"/>
          </p:nvPr>
        </p:nvSpPr>
        <p:spPr>
          <a:xfrm>
            <a:off x="827584" y="5656163"/>
            <a:ext cx="7344816" cy="365125"/>
          </a:xfrm>
        </p:spPr>
        <p:txBody>
          <a:bodyPr/>
          <a:lstStyle/>
          <a:p>
            <a:r>
              <a:rPr lang="es-ES" sz="1600" dirty="0" err="1" smtClean="0">
                <a:solidFill>
                  <a:srgbClr val="FF0000"/>
                </a:solidFill>
              </a:rPr>
              <a:t>Yargıtay</a:t>
            </a:r>
            <a:r>
              <a:rPr lang="es-ES" sz="1600" dirty="0" smtClean="0">
                <a:solidFill>
                  <a:srgbClr val="FF0000"/>
                </a:solidFill>
              </a:rPr>
              <a:t> </a:t>
            </a:r>
            <a:r>
              <a:rPr lang="es-ES" sz="1600" dirty="0" err="1" smtClean="0">
                <a:solidFill>
                  <a:srgbClr val="FF0000"/>
                </a:solidFill>
              </a:rPr>
              <a:t>Hukuk</a:t>
            </a:r>
            <a:r>
              <a:rPr lang="es-ES" sz="1600" dirty="0" smtClean="0">
                <a:solidFill>
                  <a:srgbClr val="FF0000"/>
                </a:solidFill>
              </a:rPr>
              <a:t> </a:t>
            </a:r>
            <a:r>
              <a:rPr lang="es-ES" sz="1600" dirty="0" err="1" smtClean="0">
                <a:solidFill>
                  <a:srgbClr val="FF0000"/>
                </a:solidFill>
              </a:rPr>
              <a:t>Dairesi</a:t>
            </a:r>
            <a:r>
              <a:rPr lang="es-ES" sz="1600" dirty="0" smtClean="0">
                <a:solidFill>
                  <a:srgbClr val="FF0000"/>
                </a:solidFill>
              </a:rPr>
              <a:t> Kararı (Y.18.HD. 3.3.2005 T.,2005/1450 E.,2005/1595 </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Gürültü Şikayetimizin Çözümü Daha da Zorlaştı Değil mi?</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Peki biz sesten, gürültüden şikayet ediyoruz, şikayet edeceğimiz her mercii bizim şikayetimizi hemen ortadan kaldırabilir mi? Gürültü var ama hangi ölçeğe göre var? </a:t>
            </a:r>
            <a:r>
              <a:rPr lang="tr-TR" sz="2400" dirty="0" smtClean="0"/>
              <a:t>İşyeri olarak kullanılan bağımsız bölümdeki makinelerin çalışması sırasında çıkardıkları gürültünün diğer bağımsız bölümlerde oturanlara rahatsızlık verecek boyutlarda olduğu saptandığında bu gürültünün, </a:t>
            </a:r>
            <a:r>
              <a:rPr lang="tr-TR" sz="2400" b="1" u="sng" dirty="0" smtClean="0">
                <a:solidFill>
                  <a:srgbClr val="FF0000"/>
                </a:solidFill>
              </a:rPr>
              <a:t>Gürültü Kontrol Yönetmeliğinin </a:t>
            </a:r>
            <a:r>
              <a:rPr lang="tr-TR" sz="2400" dirty="0" smtClean="0"/>
              <a:t>izin verdiği ölçünün altına çekilebilmesi için alınması gereken önlemler açıkça belirlenmeli ve bu önlemlerin alınması suretiyle rahatsızlığın önlenmesine hükmedilmelidir</a:t>
            </a:r>
            <a:endParaRPr lang="tr-TR" sz="2400" dirty="0" smtClean="0"/>
          </a:p>
        </p:txBody>
      </p:sp>
      <p:sp>
        <p:nvSpPr>
          <p:cNvPr id="4" name="3 Altbilgi Yer Tutucusu"/>
          <p:cNvSpPr>
            <a:spLocks noGrp="1"/>
          </p:cNvSpPr>
          <p:nvPr>
            <p:ph type="ftr" sz="quarter" idx="11"/>
          </p:nvPr>
        </p:nvSpPr>
        <p:spPr>
          <a:xfrm>
            <a:off x="827584" y="5656163"/>
            <a:ext cx="7344816" cy="365125"/>
          </a:xfrm>
        </p:spPr>
        <p:txBody>
          <a:bodyPr/>
          <a:lstStyle/>
          <a:p>
            <a:r>
              <a:rPr lang="es-ES" sz="1600" dirty="0" err="1" smtClean="0">
                <a:solidFill>
                  <a:srgbClr val="FF0000"/>
                </a:solidFill>
              </a:rPr>
              <a:t>Yargıtay</a:t>
            </a:r>
            <a:r>
              <a:rPr lang="es-ES" sz="1600" dirty="0" smtClean="0">
                <a:solidFill>
                  <a:srgbClr val="FF0000"/>
                </a:solidFill>
              </a:rPr>
              <a:t> </a:t>
            </a:r>
            <a:r>
              <a:rPr lang="es-ES" sz="1600" dirty="0" err="1" smtClean="0">
                <a:solidFill>
                  <a:srgbClr val="FF0000"/>
                </a:solidFill>
              </a:rPr>
              <a:t>Hukuk</a:t>
            </a:r>
            <a:r>
              <a:rPr lang="es-ES" sz="1600" dirty="0" smtClean="0">
                <a:solidFill>
                  <a:srgbClr val="FF0000"/>
                </a:solidFill>
              </a:rPr>
              <a:t> </a:t>
            </a:r>
            <a:r>
              <a:rPr lang="es-ES" sz="1600" dirty="0" err="1" smtClean="0">
                <a:solidFill>
                  <a:srgbClr val="FF0000"/>
                </a:solidFill>
              </a:rPr>
              <a:t>Dairesi</a:t>
            </a:r>
            <a:r>
              <a:rPr lang="es-ES" sz="1600" dirty="0" smtClean="0">
                <a:solidFill>
                  <a:srgbClr val="FF0000"/>
                </a:solidFill>
              </a:rPr>
              <a:t> Kararı (Y.18.HD. 13.6.2005 T.,2005/5044 E.,2005/6179 K.)</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Peki ya gürültüyü ortaya çıkaran kişinin bir yetersizliği varsa ne olur? </a:t>
            </a:r>
            <a:endParaRPr lang="tr-TR" sz="2600" b="1" dirty="0" smtClean="0">
              <a:solidFill>
                <a:srgbClr val="FF0000"/>
              </a:solidFill>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200" b="1" dirty="0" smtClean="0"/>
              <a:t>Şikayet </a:t>
            </a:r>
            <a:r>
              <a:rPr lang="tr-TR" sz="2200" b="1" dirty="0" smtClean="0"/>
              <a:t>edilen kat malikinin zihinsel özürlü çocuğunun bağırma, sert cisimlerle eşyalara ve yere vurup gürültü yapma gibi eylemlerinden dolayı rahatsız olunduğu ileri sürülerek gürültü ve rahatsız edici eylemlere son verilmesi konusunda bir şikayetimiz var ise bunun hukuk yolu ile giderilmesi mesela mümkün müdür? </a:t>
            </a:r>
          </a:p>
          <a:p>
            <a:pPr marL="365125" indent="-255588" eaLnBrk="0" hangingPunct="0">
              <a:spcBef>
                <a:spcPts val="300"/>
              </a:spcBef>
              <a:buClr>
                <a:srgbClr val="A04DA3"/>
              </a:buClr>
              <a:buFont typeface="Arial" pitchFamily="34" charset="0"/>
              <a:buChar char="•"/>
              <a:defRPr/>
            </a:pPr>
            <a:r>
              <a:rPr lang="tr-TR" sz="2200" dirty="0" smtClean="0"/>
              <a:t>Kat malikleri ve diğer sakinlerin, hayatın olağan akışı içerisindeki ses ve eylemlerden </a:t>
            </a:r>
            <a:r>
              <a:rPr lang="tr-TR" sz="2200" b="1" dirty="0" smtClean="0"/>
              <a:t>doğan ve tahammül sınırlarını aşmayan ses, gürültü ve benzeri olgulara karşılıklı olarak katlanmaları </a:t>
            </a:r>
            <a:r>
              <a:rPr lang="tr-TR" sz="2200" dirty="0" smtClean="0"/>
              <a:t>gerekir. </a:t>
            </a:r>
          </a:p>
          <a:p>
            <a:pPr marL="365125" indent="-255588" eaLnBrk="0" hangingPunct="0">
              <a:spcBef>
                <a:spcPts val="300"/>
              </a:spcBef>
              <a:buClr>
                <a:srgbClr val="A04DA3"/>
              </a:buClr>
              <a:buFont typeface="Arial" pitchFamily="34" charset="0"/>
              <a:buChar char="•"/>
              <a:defRPr/>
            </a:pPr>
            <a:r>
              <a:rPr lang="tr-TR" sz="2200" dirty="0" smtClean="0"/>
              <a:t>Bu bağlamda zihinsel özürlü bir çocuğun bu durumundan kaynaklanacak olan ses ve gürültülerden, makul ve tahammül edilmesi gereken düzeyde kaldığı sürece rahatsız olunduğu iddia edilemez.</a:t>
            </a:r>
            <a:endParaRPr lang="tr-TR" sz="2200" dirty="0" smtClean="0"/>
          </a:p>
        </p:txBody>
      </p:sp>
      <p:sp>
        <p:nvSpPr>
          <p:cNvPr id="4" name="3 Altbilgi Yer Tutucusu"/>
          <p:cNvSpPr>
            <a:spLocks noGrp="1"/>
          </p:cNvSpPr>
          <p:nvPr>
            <p:ph type="ftr" sz="quarter" idx="11"/>
          </p:nvPr>
        </p:nvSpPr>
        <p:spPr>
          <a:xfrm>
            <a:off x="827584" y="5656163"/>
            <a:ext cx="7344816" cy="365125"/>
          </a:xfrm>
        </p:spPr>
        <p:txBody>
          <a:bodyPr/>
          <a:lstStyle/>
          <a:p>
            <a:r>
              <a:rPr lang="es-ES" sz="1600" dirty="0" err="1" smtClean="0">
                <a:solidFill>
                  <a:srgbClr val="FF0000"/>
                </a:solidFill>
              </a:rPr>
              <a:t>Yargıtay</a:t>
            </a:r>
            <a:r>
              <a:rPr lang="es-ES" sz="1600" dirty="0" smtClean="0">
                <a:solidFill>
                  <a:srgbClr val="FF0000"/>
                </a:solidFill>
              </a:rPr>
              <a:t> </a:t>
            </a:r>
            <a:r>
              <a:rPr lang="es-ES" sz="1600" dirty="0" err="1" smtClean="0">
                <a:solidFill>
                  <a:srgbClr val="FF0000"/>
                </a:solidFill>
              </a:rPr>
              <a:t>Hukuk</a:t>
            </a:r>
            <a:r>
              <a:rPr lang="es-ES" sz="1600" dirty="0" smtClean="0">
                <a:solidFill>
                  <a:srgbClr val="FF0000"/>
                </a:solidFill>
              </a:rPr>
              <a:t> </a:t>
            </a:r>
            <a:r>
              <a:rPr lang="es-ES" sz="1600" dirty="0" err="1" smtClean="0">
                <a:solidFill>
                  <a:srgbClr val="FF0000"/>
                </a:solidFill>
              </a:rPr>
              <a:t>Dairesi</a:t>
            </a:r>
            <a:r>
              <a:rPr lang="es-ES" sz="1600" dirty="0" smtClean="0">
                <a:solidFill>
                  <a:srgbClr val="FF0000"/>
                </a:solidFill>
              </a:rPr>
              <a:t> Kararı (Y.18.HD.30.6.2003 T.,2003/4759 E.,2003/5686 K.)</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Çözüm Nedir?</a:t>
            </a:r>
            <a:endParaRPr lang="tr-TR" sz="2600" b="1" dirty="0">
              <a:solidFill>
                <a:srgbClr val="FF0000"/>
              </a:solidFill>
              <a:latin typeface="+mn-lt"/>
            </a:endParaRPr>
          </a:p>
        </p:txBody>
      </p:sp>
      <p:sp>
        <p:nvSpPr>
          <p:cNvPr id="3" name="Rectangle 5"/>
          <p:cNvSpPr txBox="1">
            <a:spLocks noChangeArrowheads="1"/>
          </p:cNvSpPr>
          <p:nvPr/>
        </p:nvSpPr>
        <p:spPr bwMode="auto">
          <a:xfrm>
            <a:off x="214634" y="1844824"/>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Gürültü olarak ifade ettiğimiz şikayetimizin çözümü gürültüyü yapan makine, insan ya da petin bu davranışının engellenmesi, özelliğinin , çalışmasının ortadan kaldırılması yolu ile engellenmez. </a:t>
            </a:r>
            <a:r>
              <a:rPr lang="tr-TR" sz="2600" b="1" dirty="0" smtClean="0">
                <a:solidFill>
                  <a:srgbClr val="FF0000"/>
                </a:solidFill>
              </a:rPr>
              <a:t>Önce rahatsızlıkların giderilmesi için olumsuzlukların tespiti  ve alınacak önlemlerin bilimsel ve teknik yönden mümkün olmaması halinde söz konusu faaliyetlere son verilmesi gerekir</a:t>
            </a:r>
            <a:r>
              <a:rPr lang="tr-TR" sz="2600" b="1" dirty="0" smtClean="0"/>
              <a:t>. İşte gürültünün ortadan kaldırılması amacı ile uygulanan </a:t>
            </a:r>
            <a:r>
              <a:rPr lang="tr-TR" sz="2600" b="1" dirty="0" smtClean="0">
                <a:solidFill>
                  <a:srgbClr val="FF0000"/>
                </a:solidFill>
              </a:rPr>
              <a:t>ses yalıtımı bilimsel ve teknik yönden uygulanması mümkün </a:t>
            </a:r>
            <a:r>
              <a:rPr lang="tr-TR" sz="2600" b="1" dirty="0" smtClean="0"/>
              <a:t>bir operasyondur</a:t>
            </a:r>
            <a:r>
              <a:rPr lang="tr-TR" sz="2600" b="1" dirty="0" smtClean="0"/>
              <a:t>.</a:t>
            </a:r>
            <a:endParaRPr lang="tr-TR" sz="2400" dirty="0" smtClean="0"/>
          </a:p>
        </p:txBody>
      </p:sp>
      <p:sp>
        <p:nvSpPr>
          <p:cNvPr id="4" name="3 Altbilgi Yer Tutucusu"/>
          <p:cNvSpPr>
            <a:spLocks noGrp="1"/>
          </p:cNvSpPr>
          <p:nvPr>
            <p:ph type="ftr" sz="quarter" idx="11"/>
          </p:nvPr>
        </p:nvSpPr>
        <p:spPr>
          <a:xfrm>
            <a:off x="827584" y="5656163"/>
            <a:ext cx="7344816" cy="365125"/>
          </a:xfrm>
        </p:spPr>
        <p:txBody>
          <a:bodyPr/>
          <a:lstStyle/>
          <a:p>
            <a:r>
              <a:rPr lang="es-ES" sz="1600" dirty="0" err="1" smtClean="0">
                <a:solidFill>
                  <a:srgbClr val="FF0000"/>
                </a:solidFill>
              </a:rPr>
              <a:t>Yargıtay</a:t>
            </a:r>
            <a:r>
              <a:rPr lang="es-ES" sz="1600" dirty="0" smtClean="0">
                <a:solidFill>
                  <a:srgbClr val="FF0000"/>
                </a:solidFill>
              </a:rPr>
              <a:t> </a:t>
            </a:r>
            <a:r>
              <a:rPr lang="es-ES" sz="1600" dirty="0" err="1" smtClean="0">
                <a:solidFill>
                  <a:srgbClr val="FF0000"/>
                </a:solidFill>
              </a:rPr>
              <a:t>Hukuk</a:t>
            </a:r>
            <a:r>
              <a:rPr lang="es-ES" sz="1600" dirty="0" smtClean="0">
                <a:solidFill>
                  <a:srgbClr val="FF0000"/>
                </a:solidFill>
              </a:rPr>
              <a:t> </a:t>
            </a:r>
            <a:r>
              <a:rPr lang="es-ES" sz="1600" dirty="0" err="1" smtClean="0">
                <a:solidFill>
                  <a:srgbClr val="FF0000"/>
                </a:solidFill>
              </a:rPr>
              <a:t>Dairesi</a:t>
            </a:r>
            <a:r>
              <a:rPr lang="es-ES" sz="1600" dirty="0" smtClean="0">
                <a:solidFill>
                  <a:srgbClr val="FF0000"/>
                </a:solidFill>
              </a:rPr>
              <a:t> Kararı (Y.18.HD.22.09.2008 T.,2008/8872 E.,2008/9576 K.)</a:t>
            </a:r>
            <a:endParaRPr 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Gürültüye Çözüm Mutlaka Var!</a:t>
            </a:r>
            <a:endParaRPr lang="tr-TR" sz="2600" b="1" dirty="0">
              <a:solidFill>
                <a:srgbClr val="FF0000"/>
              </a:solidFill>
              <a:latin typeface="+mn-lt"/>
            </a:endParaRPr>
          </a:p>
        </p:txBody>
      </p:sp>
      <p:sp>
        <p:nvSpPr>
          <p:cNvPr id="3" name="Rectangle 5"/>
          <p:cNvSpPr txBox="1">
            <a:spLocks noChangeArrowheads="1"/>
          </p:cNvSpPr>
          <p:nvPr/>
        </p:nvSpPr>
        <p:spPr bwMode="auto">
          <a:xfrm>
            <a:off x="214634" y="980728"/>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b="1" dirty="0" smtClean="0"/>
              <a:t>Tabi ki kat maliklerinin çıkardıkları gürültüleri önleme yükümlülükleri vardır.  Rahatsızlık yaratan gürültü, yaşamın normal akışı içinde kabul edilebilir, ve katlanılabilecek boyutlarda olmasıdır.  Dükkan veya konut malikleri tedbirleri almalı , eğer tedbir alamıyorsa rahatsız edici faaliyetlerine son vermelidir. </a:t>
            </a:r>
            <a:endParaRPr lang="tr-TR" sz="2400" dirty="0" smtClean="0"/>
          </a:p>
        </p:txBody>
      </p:sp>
      <p:sp>
        <p:nvSpPr>
          <p:cNvPr id="4" name="3 Altbilgi Yer Tutucusu"/>
          <p:cNvSpPr>
            <a:spLocks noGrp="1"/>
          </p:cNvSpPr>
          <p:nvPr>
            <p:ph type="ftr" sz="quarter" idx="11"/>
          </p:nvPr>
        </p:nvSpPr>
        <p:spPr>
          <a:xfrm>
            <a:off x="0" y="4077072"/>
            <a:ext cx="8820472" cy="365125"/>
          </a:xfrm>
        </p:spPr>
        <p:txBody>
          <a:bodyPr/>
          <a:lstStyle/>
          <a:p>
            <a:r>
              <a:rPr lang="es-ES" sz="1600" dirty="0" err="1" smtClean="0">
                <a:solidFill>
                  <a:srgbClr val="FF0000"/>
                </a:solidFill>
              </a:rPr>
              <a:t>Dükkânı temizlik</a:t>
            </a:r>
            <a:r>
              <a:rPr lang="es-ES" sz="1600" dirty="0" smtClean="0">
                <a:solidFill>
                  <a:srgbClr val="FF0000"/>
                </a:solidFill>
              </a:rPr>
              <a:t> </a:t>
            </a:r>
            <a:r>
              <a:rPr lang="es-ES" sz="1600" dirty="0" err="1" smtClean="0">
                <a:solidFill>
                  <a:srgbClr val="FF0000"/>
                </a:solidFill>
              </a:rPr>
              <a:t>fabrikası olarak</a:t>
            </a:r>
            <a:r>
              <a:rPr lang="es-ES" sz="1600" dirty="0" smtClean="0">
                <a:solidFill>
                  <a:srgbClr val="FF0000"/>
                </a:solidFill>
              </a:rPr>
              <a:t> </a:t>
            </a:r>
            <a:r>
              <a:rPr lang="es-ES" sz="1600" dirty="0" err="1" smtClean="0">
                <a:solidFill>
                  <a:srgbClr val="FF0000"/>
                </a:solidFill>
              </a:rPr>
              <a:t>kullanan</a:t>
            </a:r>
            <a:r>
              <a:rPr lang="es-ES" sz="1600" dirty="0" smtClean="0">
                <a:solidFill>
                  <a:srgbClr val="FF0000"/>
                </a:solidFill>
              </a:rPr>
              <a:t> </a:t>
            </a:r>
            <a:r>
              <a:rPr lang="es-ES" sz="1600" dirty="0" err="1" smtClean="0">
                <a:solidFill>
                  <a:srgbClr val="FF0000"/>
                </a:solidFill>
              </a:rPr>
              <a:t>kat</a:t>
            </a:r>
            <a:r>
              <a:rPr lang="es-ES" sz="1600" dirty="0" smtClean="0">
                <a:solidFill>
                  <a:srgbClr val="FF0000"/>
                </a:solidFill>
              </a:rPr>
              <a:t> </a:t>
            </a:r>
            <a:r>
              <a:rPr lang="es-ES" sz="1600" dirty="0" err="1" smtClean="0">
                <a:solidFill>
                  <a:srgbClr val="FF0000"/>
                </a:solidFill>
              </a:rPr>
              <a:t>maliki</a:t>
            </a:r>
            <a:r>
              <a:rPr lang="es-ES" sz="1600" dirty="0" smtClean="0">
                <a:solidFill>
                  <a:srgbClr val="FF0000"/>
                </a:solidFill>
              </a:rPr>
              <a:t>, d</a:t>
            </a:r>
            <a:r>
              <a:rPr lang="es-ES" sz="1600" dirty="0" err="1" smtClean="0">
                <a:solidFill>
                  <a:srgbClr val="FF0000"/>
                </a:solidFill>
              </a:rPr>
              <a:t>iğer</a:t>
            </a:r>
            <a:r>
              <a:rPr lang="es-ES" sz="1600" dirty="0" smtClean="0">
                <a:solidFill>
                  <a:srgbClr val="FF0000"/>
                </a:solidFill>
              </a:rPr>
              <a:t> </a:t>
            </a:r>
            <a:r>
              <a:rPr lang="es-ES" sz="1600" dirty="0" err="1" smtClean="0">
                <a:solidFill>
                  <a:srgbClr val="FF0000"/>
                </a:solidFill>
              </a:rPr>
              <a:t>kat</a:t>
            </a:r>
            <a:r>
              <a:rPr lang="es-ES" sz="1600" dirty="0" smtClean="0">
                <a:solidFill>
                  <a:srgbClr val="FF0000"/>
                </a:solidFill>
              </a:rPr>
              <a:t> </a:t>
            </a:r>
            <a:r>
              <a:rPr lang="es-ES" sz="1600" dirty="0" err="1" smtClean="0">
                <a:solidFill>
                  <a:srgbClr val="FF0000"/>
                </a:solidFill>
              </a:rPr>
              <a:t>maliklerini</a:t>
            </a:r>
            <a:r>
              <a:rPr lang="es-ES" sz="1600" dirty="0" smtClean="0">
                <a:solidFill>
                  <a:srgbClr val="FF0000"/>
                </a:solidFill>
              </a:rPr>
              <a:t> </a:t>
            </a:r>
            <a:r>
              <a:rPr lang="es-ES" sz="1600" dirty="0" err="1" smtClean="0">
                <a:solidFill>
                  <a:srgbClr val="FF0000"/>
                </a:solidFill>
              </a:rPr>
              <a:t>rahatsız</a:t>
            </a:r>
            <a:r>
              <a:rPr lang="es-ES" sz="1600" dirty="0" smtClean="0">
                <a:solidFill>
                  <a:srgbClr val="FF0000"/>
                </a:solidFill>
              </a:rPr>
              <a:t> </a:t>
            </a:r>
            <a:r>
              <a:rPr lang="es-ES" sz="1600" dirty="0" err="1" smtClean="0">
                <a:solidFill>
                  <a:srgbClr val="FF0000"/>
                </a:solidFill>
              </a:rPr>
              <a:t>eden</a:t>
            </a:r>
            <a:r>
              <a:rPr lang="es-ES" sz="1600" dirty="0" smtClean="0">
                <a:solidFill>
                  <a:srgbClr val="FF0000"/>
                </a:solidFill>
              </a:rPr>
              <a:t> </a:t>
            </a:r>
            <a:r>
              <a:rPr lang="es-ES" sz="1600" dirty="0" err="1" smtClean="0">
                <a:solidFill>
                  <a:srgbClr val="FF0000"/>
                </a:solidFill>
              </a:rPr>
              <a:t>makine</a:t>
            </a:r>
            <a:r>
              <a:rPr lang="es-ES" sz="1600" dirty="0" smtClean="0">
                <a:solidFill>
                  <a:srgbClr val="FF0000"/>
                </a:solidFill>
              </a:rPr>
              <a:t> </a:t>
            </a:r>
            <a:r>
              <a:rPr lang="es-ES" sz="1600" dirty="0" err="1" smtClean="0">
                <a:solidFill>
                  <a:srgbClr val="FF0000"/>
                </a:solidFill>
              </a:rPr>
              <a:t>gürültüsünü</a:t>
            </a:r>
            <a:r>
              <a:rPr lang="es-ES" sz="1600" dirty="0" smtClean="0">
                <a:solidFill>
                  <a:srgbClr val="FF0000"/>
                </a:solidFill>
              </a:rPr>
              <a:t> </a:t>
            </a:r>
            <a:r>
              <a:rPr lang="es-ES" sz="1600" dirty="0" err="1" smtClean="0">
                <a:solidFill>
                  <a:srgbClr val="FF0000"/>
                </a:solidFill>
              </a:rPr>
              <a:t>önleyecek</a:t>
            </a:r>
            <a:r>
              <a:rPr lang="es-ES" sz="1600" dirty="0" smtClean="0">
                <a:solidFill>
                  <a:srgbClr val="FF0000"/>
                </a:solidFill>
              </a:rPr>
              <a:t> </a:t>
            </a:r>
            <a:r>
              <a:rPr lang="es-ES" sz="1600" dirty="0" err="1" smtClean="0">
                <a:solidFill>
                  <a:srgbClr val="FF0000"/>
                </a:solidFill>
              </a:rPr>
              <a:t>tedbirleri</a:t>
            </a:r>
            <a:r>
              <a:rPr lang="es-ES" sz="1600" dirty="0" smtClean="0">
                <a:solidFill>
                  <a:srgbClr val="FF0000"/>
                </a:solidFill>
              </a:rPr>
              <a:t> almalıdır. (5. HD. 26.3.70; 70/701351-1970; TİK. 1/1970, s. 39)</a:t>
            </a:r>
            <a:endParaRPr lang="en-US" sz="1600" dirty="0">
              <a:solidFill>
                <a:srgbClr val="FF0000"/>
              </a:solidFill>
            </a:endParaRPr>
          </a:p>
        </p:txBody>
      </p:sp>
      <p:sp>
        <p:nvSpPr>
          <p:cNvPr id="5" name="3 Altbilgi Yer Tutucusu"/>
          <p:cNvSpPr txBox="1">
            <a:spLocks/>
          </p:cNvSpPr>
          <p:nvPr/>
        </p:nvSpPr>
        <p:spPr>
          <a:xfrm>
            <a:off x="214634" y="4720059"/>
            <a:ext cx="8208912" cy="365125"/>
          </a:xfrm>
          <a:prstGeom prst="rect">
            <a:avLst/>
          </a:prstGeom>
        </p:spPr>
        <p:txBody>
          <a:bodyPr vert="horz" lIns="91440" tIns="45720" rIns="91440" bIns="45720" rtlCol="0" anchor="ctr"/>
          <a:lstStyle/>
          <a:p>
            <a:pPr lvl="0" algn="ctr"/>
            <a:r>
              <a:rPr lang="es-ES" sz="1600" dirty="0" err="1" smtClean="0">
                <a:solidFill>
                  <a:srgbClr val="FF0000"/>
                </a:solidFill>
              </a:rPr>
              <a:t>Kat</a:t>
            </a:r>
            <a:r>
              <a:rPr lang="es-ES" sz="1600" dirty="0" smtClean="0">
                <a:solidFill>
                  <a:srgbClr val="FF0000"/>
                </a:solidFill>
              </a:rPr>
              <a:t> </a:t>
            </a:r>
            <a:r>
              <a:rPr lang="es-ES" sz="1600" dirty="0" err="1" smtClean="0">
                <a:solidFill>
                  <a:srgbClr val="FF0000"/>
                </a:solidFill>
              </a:rPr>
              <a:t>maliklerinin</a:t>
            </a:r>
            <a:r>
              <a:rPr lang="es-ES" sz="1600" dirty="0" smtClean="0">
                <a:solidFill>
                  <a:srgbClr val="FF0000"/>
                </a:solidFill>
              </a:rPr>
              <a:t> </a:t>
            </a:r>
            <a:r>
              <a:rPr lang="es-ES" sz="1600" dirty="0" err="1" smtClean="0">
                <a:solidFill>
                  <a:srgbClr val="FF0000"/>
                </a:solidFill>
              </a:rPr>
              <a:t>birbirlerini</a:t>
            </a:r>
            <a:r>
              <a:rPr lang="es-ES" sz="1600" dirty="0" smtClean="0">
                <a:solidFill>
                  <a:srgbClr val="FF0000"/>
                </a:solidFill>
              </a:rPr>
              <a:t> </a:t>
            </a:r>
            <a:r>
              <a:rPr lang="es-ES" sz="1600" dirty="0" err="1" smtClean="0">
                <a:solidFill>
                  <a:srgbClr val="FF0000"/>
                </a:solidFill>
              </a:rPr>
              <a:t>gürültü</a:t>
            </a:r>
            <a:r>
              <a:rPr lang="es-ES" sz="1600" dirty="0" smtClean="0">
                <a:solidFill>
                  <a:srgbClr val="FF0000"/>
                </a:solidFill>
              </a:rPr>
              <a:t> </a:t>
            </a:r>
            <a:r>
              <a:rPr lang="es-ES" sz="1600" dirty="0" err="1" smtClean="0">
                <a:solidFill>
                  <a:srgbClr val="FF0000"/>
                </a:solidFill>
              </a:rPr>
              <a:t>ve başka nedenlerle</a:t>
            </a:r>
            <a:r>
              <a:rPr lang="es-ES" sz="1600" dirty="0" smtClean="0">
                <a:solidFill>
                  <a:srgbClr val="FF0000"/>
                </a:solidFill>
              </a:rPr>
              <a:t> </a:t>
            </a:r>
            <a:r>
              <a:rPr lang="es-ES" sz="1600" dirty="0" err="1" smtClean="0">
                <a:solidFill>
                  <a:srgbClr val="FF0000"/>
                </a:solidFill>
              </a:rPr>
              <a:t>rahatsız etmemeleri</a:t>
            </a:r>
            <a:r>
              <a:rPr lang="es-ES" sz="1600" dirty="0" smtClean="0">
                <a:solidFill>
                  <a:srgbClr val="FF0000"/>
                </a:solidFill>
              </a:rPr>
              <a:t> </a:t>
            </a:r>
            <a:r>
              <a:rPr lang="es-ES" sz="1600" dirty="0" err="1" smtClean="0">
                <a:solidFill>
                  <a:srgbClr val="FF0000"/>
                </a:solidFill>
              </a:rPr>
              <a:t>konusundaki</a:t>
            </a:r>
            <a:r>
              <a:rPr lang="es-ES" sz="1600" dirty="0" smtClean="0">
                <a:solidFill>
                  <a:srgbClr val="FF0000"/>
                </a:solidFill>
              </a:rPr>
              <a:t> </a:t>
            </a:r>
            <a:r>
              <a:rPr lang="es-ES" sz="1600" dirty="0" err="1" smtClean="0">
                <a:solidFill>
                  <a:srgbClr val="FF0000"/>
                </a:solidFill>
              </a:rPr>
              <a:t>ölçü, rahatsızlık veren olgunun, yaşamın normal akışı içinde</a:t>
            </a:r>
            <a:r>
              <a:rPr lang="es-ES" sz="1600" dirty="0" smtClean="0">
                <a:solidFill>
                  <a:srgbClr val="FF0000"/>
                </a:solidFill>
              </a:rPr>
              <a:t> </a:t>
            </a:r>
            <a:r>
              <a:rPr lang="es-ES" sz="1600" dirty="0" err="1" smtClean="0">
                <a:solidFill>
                  <a:srgbClr val="FF0000"/>
                </a:solidFill>
              </a:rPr>
              <a:t>kabul</a:t>
            </a:r>
            <a:r>
              <a:rPr lang="es-ES" sz="1600" dirty="0" smtClean="0">
                <a:solidFill>
                  <a:srgbClr val="FF0000"/>
                </a:solidFill>
              </a:rPr>
              <a:t> </a:t>
            </a:r>
            <a:r>
              <a:rPr lang="es-ES" sz="1600" dirty="0" err="1" smtClean="0">
                <a:solidFill>
                  <a:srgbClr val="FF0000"/>
                </a:solidFill>
              </a:rPr>
              <a:t>edilebilir, ve katlanılabilecek boyutlar</a:t>
            </a:r>
            <a:r>
              <a:rPr lang="es-ES" sz="1600" dirty="0" smtClean="0">
                <a:solidFill>
                  <a:srgbClr val="FF0000"/>
                </a:solidFill>
              </a:rPr>
              <a:t>da olmasıdır.(18. HD. </a:t>
            </a:r>
            <a:r>
              <a:rPr lang="es-ES" sz="1600" dirty="0" err="1" smtClean="0">
                <a:solidFill>
                  <a:srgbClr val="FF0000"/>
                </a:solidFill>
              </a:rPr>
              <a:t>9.7.2002,</a:t>
            </a:r>
            <a:r>
              <a:rPr lang="es-ES" sz="1600" dirty="0" smtClean="0">
                <a:solidFill>
                  <a:srgbClr val="FF0000"/>
                </a:solidFill>
              </a:rPr>
              <a:t> </a:t>
            </a:r>
            <a:r>
              <a:rPr lang="es-ES" sz="1600" dirty="0" err="1" smtClean="0">
                <a:solidFill>
                  <a:srgbClr val="FF0000"/>
                </a:solidFill>
              </a:rPr>
              <a:t>6184/7755; Karahasan; Cilt</a:t>
            </a:r>
            <a:r>
              <a:rPr lang="es-ES" sz="1600" dirty="0" smtClean="0">
                <a:solidFill>
                  <a:srgbClr val="FF0000"/>
                </a:solidFill>
              </a:rPr>
              <a:t> 1, s. 869))</a:t>
            </a:r>
            <a:endParaRPr kumimoji="0" lang="en-US" sz="1600" b="0" i="0" u="none" strike="noStrike" kern="1200" cap="none" spc="0" normalizeH="0" baseline="0" noProof="0" dirty="0">
              <a:ln>
                <a:noFill/>
              </a:ln>
              <a:solidFill>
                <a:srgbClr val="FF0000"/>
              </a:solidFill>
              <a:effectLst/>
              <a:uLnTx/>
              <a:uFillTx/>
              <a:latin typeface="+mn-lt"/>
              <a:ea typeface="+mn-ea"/>
              <a:cs typeface="+mn-cs"/>
            </a:endParaRPr>
          </a:p>
        </p:txBody>
      </p:sp>
      <p:sp>
        <p:nvSpPr>
          <p:cNvPr id="6" name="3 Altbilgi Yer Tutucusu"/>
          <p:cNvSpPr txBox="1">
            <a:spLocks/>
          </p:cNvSpPr>
          <p:nvPr/>
        </p:nvSpPr>
        <p:spPr>
          <a:xfrm>
            <a:off x="367034" y="5584155"/>
            <a:ext cx="8208912" cy="365125"/>
          </a:xfrm>
          <a:prstGeom prst="rect">
            <a:avLst/>
          </a:prstGeom>
        </p:spPr>
        <p:txBody>
          <a:bodyPr vert="horz" lIns="91440" tIns="45720" rIns="91440" bIns="45720" rtlCol="0" anchor="ctr"/>
          <a:lstStyle/>
          <a:p>
            <a:pPr lvl="0" algn="ctr"/>
            <a:r>
              <a:rPr lang="es-ES" sz="1600" dirty="0" smtClean="0">
                <a:solidFill>
                  <a:srgbClr val="FF0000"/>
                </a:solidFill>
              </a:rPr>
              <a:t>İş</a:t>
            </a:r>
            <a:r>
              <a:rPr lang="es-ES" sz="1600" dirty="0" err="1" smtClean="0">
                <a:solidFill>
                  <a:srgbClr val="FF0000"/>
                </a:solidFill>
              </a:rPr>
              <a:t>yeri</a:t>
            </a:r>
            <a:r>
              <a:rPr lang="es-ES" sz="1600" dirty="0" smtClean="0">
                <a:solidFill>
                  <a:srgbClr val="FF0000"/>
                </a:solidFill>
              </a:rPr>
              <a:t> </a:t>
            </a:r>
            <a:r>
              <a:rPr lang="es-ES" sz="1600" dirty="0" err="1" smtClean="0">
                <a:solidFill>
                  <a:srgbClr val="FF0000"/>
                </a:solidFill>
              </a:rPr>
              <a:t>niteli</a:t>
            </a:r>
            <a:r>
              <a:rPr lang="es-ES" sz="1600" dirty="0" smtClean="0">
                <a:solidFill>
                  <a:srgbClr val="FF0000"/>
                </a:solidFill>
              </a:rPr>
              <a:t>ğ</a:t>
            </a:r>
            <a:r>
              <a:rPr lang="es-ES" sz="1600" dirty="0" err="1" smtClean="0">
                <a:solidFill>
                  <a:srgbClr val="FF0000"/>
                </a:solidFill>
              </a:rPr>
              <a:t>indeki</a:t>
            </a:r>
            <a:r>
              <a:rPr lang="es-ES" sz="1600" dirty="0" smtClean="0">
                <a:solidFill>
                  <a:srgbClr val="FF0000"/>
                </a:solidFill>
              </a:rPr>
              <a:t> </a:t>
            </a:r>
            <a:r>
              <a:rPr lang="es-ES" sz="1600" dirty="0" err="1" smtClean="0">
                <a:solidFill>
                  <a:srgbClr val="FF0000"/>
                </a:solidFill>
              </a:rPr>
              <a:t>bağımsız bölümde</a:t>
            </a:r>
            <a:r>
              <a:rPr lang="es-ES" sz="1600" dirty="0" smtClean="0">
                <a:solidFill>
                  <a:srgbClr val="FF0000"/>
                </a:solidFill>
              </a:rPr>
              <a:t> </a:t>
            </a:r>
            <a:r>
              <a:rPr lang="es-ES" sz="1600" dirty="0" err="1" smtClean="0">
                <a:solidFill>
                  <a:srgbClr val="FF0000"/>
                </a:solidFill>
              </a:rPr>
              <a:t>sürdürülen</a:t>
            </a:r>
            <a:r>
              <a:rPr lang="es-ES" sz="1600" dirty="0" smtClean="0">
                <a:solidFill>
                  <a:srgbClr val="FF0000"/>
                </a:solidFill>
              </a:rPr>
              <a:t> </a:t>
            </a:r>
            <a:r>
              <a:rPr lang="es-ES" sz="1600" dirty="0" err="1" smtClean="0">
                <a:solidFill>
                  <a:srgbClr val="FF0000"/>
                </a:solidFill>
              </a:rPr>
              <a:t>faaliyetler</a:t>
            </a:r>
            <a:r>
              <a:rPr lang="es-ES" sz="1600" dirty="0" smtClean="0">
                <a:solidFill>
                  <a:srgbClr val="FF0000"/>
                </a:solidFill>
              </a:rPr>
              <a:t> </a:t>
            </a:r>
            <a:r>
              <a:rPr lang="es-ES" sz="1600" dirty="0" err="1" smtClean="0">
                <a:solidFill>
                  <a:srgbClr val="FF0000"/>
                </a:solidFill>
              </a:rPr>
              <a:t>nedeni</a:t>
            </a:r>
            <a:r>
              <a:rPr lang="es-ES" sz="1600" dirty="0" smtClean="0">
                <a:solidFill>
                  <a:srgbClr val="FF0000"/>
                </a:solidFill>
              </a:rPr>
              <a:t> </a:t>
            </a:r>
            <a:r>
              <a:rPr lang="es-ES" sz="1600" dirty="0" err="1" smtClean="0">
                <a:solidFill>
                  <a:srgbClr val="FF0000"/>
                </a:solidFill>
              </a:rPr>
              <a:t>ile</a:t>
            </a:r>
            <a:r>
              <a:rPr lang="es-ES" sz="1600" dirty="0" smtClean="0">
                <a:solidFill>
                  <a:srgbClr val="FF0000"/>
                </a:solidFill>
              </a:rPr>
              <a:t> </a:t>
            </a:r>
            <a:r>
              <a:rPr lang="es-ES" sz="1600" dirty="0" err="1" smtClean="0">
                <a:solidFill>
                  <a:srgbClr val="FF0000"/>
                </a:solidFill>
              </a:rPr>
              <a:t>kat</a:t>
            </a:r>
            <a:r>
              <a:rPr lang="es-ES" sz="1600" dirty="0" smtClean="0">
                <a:solidFill>
                  <a:srgbClr val="FF0000"/>
                </a:solidFill>
              </a:rPr>
              <a:t> </a:t>
            </a:r>
            <a:r>
              <a:rPr lang="es-ES" sz="1600" dirty="0" err="1" smtClean="0">
                <a:solidFill>
                  <a:srgbClr val="FF0000"/>
                </a:solidFill>
              </a:rPr>
              <a:t>maliki; gürültü, duman, koku</a:t>
            </a:r>
            <a:r>
              <a:rPr lang="es-ES" sz="1600" dirty="0" smtClean="0">
                <a:solidFill>
                  <a:srgbClr val="FF0000"/>
                </a:solidFill>
              </a:rPr>
              <a:t> </a:t>
            </a:r>
            <a:r>
              <a:rPr lang="es-ES" sz="1600" dirty="0" err="1" smtClean="0">
                <a:solidFill>
                  <a:srgbClr val="FF0000"/>
                </a:solidFill>
              </a:rPr>
              <a:t>gibi</a:t>
            </a:r>
            <a:r>
              <a:rPr lang="es-ES" sz="1600" dirty="0" smtClean="0">
                <a:solidFill>
                  <a:srgbClr val="FF0000"/>
                </a:solidFill>
              </a:rPr>
              <a:t> </a:t>
            </a:r>
            <a:r>
              <a:rPr lang="es-ES" sz="1600" dirty="0" err="1" smtClean="0">
                <a:solidFill>
                  <a:srgbClr val="FF0000"/>
                </a:solidFill>
              </a:rPr>
              <a:t>rahatsız edici</a:t>
            </a:r>
            <a:r>
              <a:rPr lang="es-ES" sz="1600" dirty="0" smtClean="0">
                <a:solidFill>
                  <a:srgbClr val="FF0000"/>
                </a:solidFill>
              </a:rPr>
              <a:t> dur</a:t>
            </a:r>
            <a:r>
              <a:rPr lang="es-ES" sz="1600" dirty="0" err="1" smtClean="0">
                <a:solidFill>
                  <a:srgbClr val="FF0000"/>
                </a:solidFill>
              </a:rPr>
              <a:t>um</a:t>
            </a:r>
            <a:r>
              <a:rPr lang="es-ES" sz="1600" dirty="0" smtClean="0">
                <a:solidFill>
                  <a:srgbClr val="FF0000"/>
                </a:solidFill>
              </a:rPr>
              <a:t>lar</a:t>
            </a:r>
            <a:r>
              <a:rPr lang="es-ES" sz="1600" dirty="0" err="1" smtClean="0">
                <a:solidFill>
                  <a:srgbClr val="FF0000"/>
                </a:solidFill>
              </a:rPr>
              <a:t>ın</a:t>
            </a:r>
            <a:r>
              <a:rPr lang="es-ES" sz="1600" dirty="0" smtClean="0">
                <a:solidFill>
                  <a:srgbClr val="FF0000"/>
                </a:solidFill>
              </a:rPr>
              <a:t> diğ</a:t>
            </a:r>
            <a:r>
              <a:rPr lang="es-ES" sz="1600" dirty="0" err="1" smtClean="0">
                <a:solidFill>
                  <a:srgbClr val="FF0000"/>
                </a:solidFill>
              </a:rPr>
              <a:t>er</a:t>
            </a:r>
            <a:r>
              <a:rPr lang="es-ES" sz="1600" dirty="0" smtClean="0">
                <a:solidFill>
                  <a:srgbClr val="FF0000"/>
                </a:solidFill>
              </a:rPr>
              <a:t> </a:t>
            </a:r>
            <a:r>
              <a:rPr lang="es-ES" sz="1600" dirty="0" err="1" smtClean="0">
                <a:solidFill>
                  <a:srgbClr val="FF0000"/>
                </a:solidFill>
              </a:rPr>
              <a:t>kat</a:t>
            </a:r>
            <a:r>
              <a:rPr lang="es-ES" sz="1600" dirty="0" smtClean="0">
                <a:solidFill>
                  <a:srgbClr val="FF0000"/>
                </a:solidFill>
              </a:rPr>
              <a:t> </a:t>
            </a:r>
            <a:r>
              <a:rPr lang="es-ES" sz="1600" dirty="0" err="1" smtClean="0">
                <a:solidFill>
                  <a:srgbClr val="FF0000"/>
                </a:solidFill>
              </a:rPr>
              <a:t>maliklerine</a:t>
            </a:r>
            <a:r>
              <a:rPr lang="es-ES" sz="1600" dirty="0" smtClean="0">
                <a:solidFill>
                  <a:srgbClr val="FF0000"/>
                </a:solidFill>
              </a:rPr>
              <a:t> </a:t>
            </a:r>
            <a:r>
              <a:rPr lang="es-ES" sz="1600" dirty="0" err="1" smtClean="0">
                <a:solidFill>
                  <a:srgbClr val="FF0000"/>
                </a:solidFill>
              </a:rPr>
              <a:t>ulaşmasını</a:t>
            </a:r>
            <a:r>
              <a:rPr lang="es-ES" sz="1600" dirty="0" smtClean="0">
                <a:solidFill>
                  <a:srgbClr val="FF0000"/>
                </a:solidFill>
              </a:rPr>
              <a:t> </a:t>
            </a:r>
            <a:r>
              <a:rPr lang="es-ES" sz="1600" dirty="0" err="1" smtClean="0">
                <a:solidFill>
                  <a:srgbClr val="FF0000"/>
                </a:solidFill>
              </a:rPr>
              <a:t>önleyecek</a:t>
            </a:r>
            <a:r>
              <a:rPr lang="es-ES" sz="1600" dirty="0" smtClean="0">
                <a:solidFill>
                  <a:srgbClr val="FF0000"/>
                </a:solidFill>
              </a:rPr>
              <a:t> </a:t>
            </a:r>
            <a:r>
              <a:rPr lang="es-ES" sz="1600" dirty="0" err="1" smtClean="0">
                <a:solidFill>
                  <a:srgbClr val="FF0000"/>
                </a:solidFill>
              </a:rPr>
              <a:t>tedbirleri</a:t>
            </a:r>
            <a:r>
              <a:rPr lang="es-ES" sz="1600" dirty="0" smtClean="0">
                <a:solidFill>
                  <a:srgbClr val="FF0000"/>
                </a:solidFill>
              </a:rPr>
              <a:t> al</a:t>
            </a:r>
            <a:r>
              <a:rPr lang="es-ES" sz="1600" dirty="0" err="1" smtClean="0">
                <a:solidFill>
                  <a:srgbClr val="FF0000"/>
                </a:solidFill>
              </a:rPr>
              <a:t>ma</a:t>
            </a:r>
            <a:r>
              <a:rPr lang="es-ES" sz="1600" dirty="0" smtClean="0">
                <a:solidFill>
                  <a:srgbClr val="FF0000"/>
                </a:solidFill>
              </a:rPr>
              <a:t>sı</a:t>
            </a:r>
            <a:r>
              <a:rPr lang="es-ES" sz="1600" dirty="0" err="1" smtClean="0">
                <a:solidFill>
                  <a:srgbClr val="FF0000"/>
                </a:solidFill>
              </a:rPr>
              <a:t>, </a:t>
            </a:r>
            <a:r>
              <a:rPr lang="es-ES" sz="1600" dirty="0" smtClean="0">
                <a:solidFill>
                  <a:srgbClr val="FF0000"/>
                </a:solidFill>
              </a:rPr>
              <a:t>eğ</a:t>
            </a:r>
            <a:r>
              <a:rPr lang="es-ES" sz="1600" dirty="0" err="1" smtClean="0">
                <a:solidFill>
                  <a:srgbClr val="FF0000"/>
                </a:solidFill>
              </a:rPr>
              <a:t>er</a:t>
            </a:r>
            <a:r>
              <a:rPr lang="es-ES" sz="1600" dirty="0" smtClean="0">
                <a:solidFill>
                  <a:srgbClr val="FF0000"/>
                </a:solidFill>
              </a:rPr>
              <a:t> </a:t>
            </a:r>
            <a:r>
              <a:rPr lang="es-ES" sz="1600" dirty="0" err="1" smtClean="0">
                <a:solidFill>
                  <a:srgbClr val="FF0000"/>
                </a:solidFill>
              </a:rPr>
              <a:t>tedbir</a:t>
            </a:r>
            <a:r>
              <a:rPr lang="es-ES" sz="1600" dirty="0" smtClean="0">
                <a:solidFill>
                  <a:srgbClr val="FF0000"/>
                </a:solidFill>
              </a:rPr>
              <a:t> </a:t>
            </a:r>
            <a:r>
              <a:rPr lang="es-ES" sz="1600" dirty="0" err="1" smtClean="0">
                <a:solidFill>
                  <a:srgbClr val="FF0000"/>
                </a:solidFill>
              </a:rPr>
              <a:t>almıyorsa</a:t>
            </a:r>
            <a:r>
              <a:rPr lang="es-ES" sz="1600" dirty="0" smtClean="0">
                <a:solidFill>
                  <a:srgbClr val="FF0000"/>
                </a:solidFill>
              </a:rPr>
              <a:t> </a:t>
            </a:r>
            <a:r>
              <a:rPr lang="es-ES" sz="1600" dirty="0" err="1" smtClean="0">
                <a:solidFill>
                  <a:srgbClr val="FF0000"/>
                </a:solidFill>
              </a:rPr>
              <a:t>bu</a:t>
            </a:r>
            <a:r>
              <a:rPr lang="es-ES" sz="1600" dirty="0" smtClean="0">
                <a:solidFill>
                  <a:srgbClr val="FF0000"/>
                </a:solidFill>
              </a:rPr>
              <a:t> </a:t>
            </a:r>
            <a:r>
              <a:rPr lang="es-ES" sz="1600" dirty="0" err="1" smtClean="0">
                <a:solidFill>
                  <a:srgbClr val="FF0000"/>
                </a:solidFill>
              </a:rPr>
              <a:t>tür</a:t>
            </a:r>
            <a:r>
              <a:rPr lang="es-ES" sz="1600" dirty="0" smtClean="0">
                <a:solidFill>
                  <a:srgbClr val="FF0000"/>
                </a:solidFill>
              </a:rPr>
              <a:t> </a:t>
            </a:r>
            <a:r>
              <a:rPr lang="es-ES" sz="1600" dirty="0" err="1" smtClean="0">
                <a:solidFill>
                  <a:srgbClr val="FF0000"/>
                </a:solidFill>
              </a:rPr>
              <a:t>faaliyetlere</a:t>
            </a:r>
            <a:r>
              <a:rPr lang="es-ES" sz="1600" dirty="0" smtClean="0">
                <a:solidFill>
                  <a:srgbClr val="FF0000"/>
                </a:solidFill>
              </a:rPr>
              <a:t> </a:t>
            </a:r>
            <a:r>
              <a:rPr lang="es-ES" sz="1600" dirty="0" err="1" smtClean="0">
                <a:solidFill>
                  <a:srgbClr val="FF0000"/>
                </a:solidFill>
              </a:rPr>
              <a:t>son vermesi</a:t>
            </a:r>
            <a:r>
              <a:rPr lang="es-ES" sz="1600" dirty="0" smtClean="0">
                <a:solidFill>
                  <a:srgbClr val="FF0000"/>
                </a:solidFill>
              </a:rPr>
              <a:t> </a:t>
            </a:r>
            <a:r>
              <a:rPr lang="es-ES" sz="1600" dirty="0" err="1" smtClean="0">
                <a:solidFill>
                  <a:srgbClr val="FF0000"/>
                </a:solidFill>
              </a:rPr>
              <a:t>gerekir</a:t>
            </a:r>
            <a:r>
              <a:rPr lang="es-ES" sz="1600" dirty="0" smtClean="0">
                <a:solidFill>
                  <a:srgbClr val="FF0000"/>
                </a:solidFill>
              </a:rPr>
              <a:t>.(18. HD. </a:t>
            </a:r>
            <a:r>
              <a:rPr lang="es-ES" sz="1600" dirty="0" err="1" smtClean="0">
                <a:solidFill>
                  <a:srgbClr val="FF0000"/>
                </a:solidFill>
              </a:rPr>
              <a:t>15.5.2001, 4578/4900; Karahasan; Cilt</a:t>
            </a:r>
            <a:r>
              <a:rPr lang="es-ES" sz="1600" dirty="0" smtClean="0">
                <a:solidFill>
                  <a:srgbClr val="FF0000"/>
                </a:solidFill>
              </a:rPr>
              <a:t> 1, s. 872)</a:t>
            </a:r>
            <a:endParaRPr kumimoji="0" lang="en-US" sz="1600" b="0"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Mevzuat Önemli!</a:t>
            </a:r>
            <a:endParaRPr lang="tr-TR" sz="2600" b="1" dirty="0">
              <a:solidFill>
                <a:srgbClr val="FF0000"/>
              </a:solidFill>
              <a:latin typeface="+mn-lt"/>
            </a:endParaRPr>
          </a:p>
        </p:txBody>
      </p:sp>
      <p:sp>
        <p:nvSpPr>
          <p:cNvPr id="3" name="Rectangle 5"/>
          <p:cNvSpPr txBox="1">
            <a:spLocks noChangeArrowheads="1"/>
          </p:cNvSpPr>
          <p:nvPr/>
        </p:nvSpPr>
        <p:spPr bwMode="auto">
          <a:xfrm>
            <a:off x="214634"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t>Görüldüğü </a:t>
            </a:r>
            <a:r>
              <a:rPr lang="tr-TR" sz="2600" dirty="0" smtClean="0"/>
              <a:t>gibi </a:t>
            </a:r>
            <a:r>
              <a:rPr lang="tr-TR" sz="2600" b="1" dirty="0" smtClean="0">
                <a:solidFill>
                  <a:srgbClr val="FF0000"/>
                </a:solidFill>
              </a:rPr>
              <a:t>ses yalıtımının </a:t>
            </a:r>
            <a:r>
              <a:rPr lang="tr-TR" sz="2600" b="1" dirty="0" smtClean="0"/>
              <a:t>henüz bina </a:t>
            </a:r>
            <a:r>
              <a:rPr lang="tr-TR" sz="2600" b="1" dirty="0" err="1" smtClean="0"/>
              <a:t>inşaa</a:t>
            </a:r>
            <a:r>
              <a:rPr lang="tr-TR" sz="2600" b="1" dirty="0" smtClean="0"/>
              <a:t> edilirken yapılması </a:t>
            </a:r>
            <a:r>
              <a:rPr lang="tr-TR" sz="2600" dirty="0" smtClean="0"/>
              <a:t>bütün bu sorunlar yumağının oluşmasına </a:t>
            </a:r>
            <a:r>
              <a:rPr lang="tr-TR" sz="2600" b="1" dirty="0" smtClean="0"/>
              <a:t>engel olacaktır.</a:t>
            </a:r>
            <a:r>
              <a:rPr lang="tr-TR" sz="2600" dirty="0" smtClean="0"/>
              <a:t> </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Mevcut </a:t>
            </a:r>
            <a:r>
              <a:rPr lang="tr-TR" sz="2600" dirty="0" smtClean="0"/>
              <a:t>stokta bulunan 17 milyon bağımsız bölüme tabi ki ses yalıtımı yapılması mümkün değil ancak bina üreticilerinin bu sorunları ortadan kaldırmak için binanın henüz imal aşamasında çok da </a:t>
            </a:r>
            <a:r>
              <a:rPr lang="tr-TR" sz="2600" dirty="0" err="1" smtClean="0"/>
              <a:t>yekün</a:t>
            </a:r>
            <a:r>
              <a:rPr lang="tr-TR" sz="2600" dirty="0" smtClean="0"/>
              <a:t> tutmayacak ses yalıtımını es geçmemeleri, mevzuatların ise yaşayanların ruh sağlığına direkt etki eden gürültünün önlenmesi amacı ile standartların yükseltilmesini sağlamaları gerekiyor.</a:t>
            </a:r>
            <a:endParaRPr lang="tr-T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Bilinçlenme ve Tutum Önemli!</a:t>
            </a:r>
            <a:endParaRPr lang="tr-TR" sz="2600" b="1" dirty="0">
              <a:solidFill>
                <a:srgbClr val="FF0000"/>
              </a:solidFill>
              <a:latin typeface="+mn-lt"/>
            </a:endParaRPr>
          </a:p>
        </p:txBody>
      </p:sp>
      <p:sp>
        <p:nvSpPr>
          <p:cNvPr id="3" name="Rectangle 5"/>
          <p:cNvSpPr txBox="1">
            <a:spLocks noChangeArrowheads="1"/>
          </p:cNvSpPr>
          <p:nvPr/>
        </p:nvSpPr>
        <p:spPr bwMode="auto">
          <a:xfrm>
            <a:off x="214634" y="1988840"/>
            <a:ext cx="8605838" cy="3816424"/>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t>Tüketicilerin günlük yaşamlarındaki tek kaçış noktaları, sığınakları, barınma ihtiyaçlarını karşıladıkları konutları satın alırken,</a:t>
            </a:r>
          </a:p>
          <a:p>
            <a:pPr marL="365125" indent="-255588" eaLnBrk="0" hangingPunct="0">
              <a:spcBef>
                <a:spcPts val="300"/>
              </a:spcBef>
              <a:buClr>
                <a:srgbClr val="A04DA3"/>
              </a:buClr>
              <a:buFont typeface="Arial" pitchFamily="34" charset="0"/>
              <a:buChar char="•"/>
              <a:defRPr/>
            </a:pPr>
            <a:r>
              <a:rPr lang="tr-TR" sz="2600" dirty="0" smtClean="0"/>
              <a:t>Girişimcilerin yaptıkları işin niteliğine göre işyerlerini kiralar veya satın alırken,</a:t>
            </a:r>
          </a:p>
          <a:p>
            <a:pPr marL="365125" indent="-255588" eaLnBrk="0" hangingPunct="0">
              <a:spcBef>
                <a:spcPts val="300"/>
              </a:spcBef>
              <a:buClr>
                <a:srgbClr val="A04DA3"/>
              </a:buClr>
              <a:buFont typeface="Arial" pitchFamily="34" charset="0"/>
              <a:buChar char="•"/>
              <a:defRPr/>
            </a:pPr>
            <a:r>
              <a:rPr lang="tr-TR" sz="2600" dirty="0" smtClean="0"/>
              <a:t>Gayrimenkulün yeri, konumu, manzarası, çevresi kadar depremsellik, statik, ses ve ısı izolasyonu açısından da değerlendirmelerini yapmaları gerekmektedir. </a:t>
            </a:r>
          </a:p>
          <a:p>
            <a:pPr marL="365125" indent="-255588" eaLnBrk="0" hangingPunct="0">
              <a:spcBef>
                <a:spcPts val="300"/>
              </a:spcBef>
              <a:buClr>
                <a:srgbClr val="A04DA3"/>
              </a:buClr>
              <a:buFont typeface="Arial" pitchFamily="34" charset="0"/>
              <a:buChar char="•"/>
              <a:defRPr/>
            </a:pPr>
            <a:r>
              <a:rPr lang="tr-TR" sz="2600" dirty="0" smtClean="0"/>
              <a:t>Bu tutum konut üreticilerini yönlendirecektir.</a:t>
            </a:r>
          </a:p>
          <a:p>
            <a:pPr marL="365125" indent="-255588" eaLnBrk="0" hangingPunct="0">
              <a:spcBef>
                <a:spcPts val="300"/>
              </a:spcBef>
              <a:buClr>
                <a:srgbClr val="A04DA3"/>
              </a:buClr>
              <a:buFont typeface="Arial" pitchFamily="34" charset="0"/>
              <a:buChar char="•"/>
              <a:defRPr/>
            </a:pPr>
            <a:endParaRPr lang="tr-TR" sz="2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Rectangle 3"/>
          <p:cNvSpPr txBox="1">
            <a:spLocks/>
          </p:cNvSpPr>
          <p:nvPr/>
        </p:nvSpPr>
        <p:spPr>
          <a:xfrm>
            <a:off x="2700437" y="1010444"/>
            <a:ext cx="5615979" cy="1500188"/>
          </a:xfrm>
          <a:prstGeom prst="rect">
            <a:avLst/>
          </a:prstGeom>
        </p:spPr>
        <p:txBody>
          <a:bodyPr vert="horz" lIns="91440" tIns="45720" rIns="91440" bIns="45720" rtlCol="0">
            <a:normAutofit fontScale="85000" lnSpcReduction="20000"/>
          </a:bodyPr>
          <a:lstStyle/>
          <a:p>
            <a:pPr marL="365760" marR="0" lvl="0" indent="-256032" algn="l" defTabSz="457200" rtl="0" eaLnBrk="1" fontAlgn="auto" latinLnBrk="0" hangingPunct="1">
              <a:lnSpc>
                <a:spcPct val="100000"/>
              </a:lnSpc>
              <a:spcBef>
                <a:spcPct val="20000"/>
              </a:spcBef>
              <a:spcAft>
                <a:spcPts val="0"/>
              </a:spcAft>
              <a:buClr>
                <a:schemeClr val="accent3"/>
              </a:buClr>
              <a:buSzTx/>
              <a:buFont typeface="Georgia"/>
              <a:buChar char="•"/>
              <a:tabLst/>
              <a:defRPr/>
            </a:pPr>
            <a:endParaRPr kumimoji="0" lang="tr-TR" sz="4600" b="1" i="0" u="none" strike="noStrike" kern="1200" cap="none" spc="0" normalizeH="0" baseline="0" noProof="0" dirty="0" smtClean="0">
              <a:ln>
                <a:noFill/>
              </a:ln>
              <a:solidFill>
                <a:schemeClr val="tx1"/>
              </a:solidFill>
              <a:effectLst/>
              <a:uLnTx/>
              <a:uFillTx/>
              <a:latin typeface="+mj-lt"/>
              <a:ea typeface="+mn-ea"/>
              <a:cs typeface="+mn-cs"/>
            </a:endParaRPr>
          </a:p>
          <a:p>
            <a:pPr marL="365760" marR="0" lvl="0" indent="-256032" algn="l" defTabSz="457200" rtl="0" eaLnBrk="1" fontAlgn="auto" latinLnBrk="0" hangingPunct="1">
              <a:lnSpc>
                <a:spcPct val="100000"/>
              </a:lnSpc>
              <a:spcBef>
                <a:spcPct val="20000"/>
              </a:spcBef>
              <a:spcAft>
                <a:spcPts val="0"/>
              </a:spcAft>
              <a:buClr>
                <a:schemeClr val="accent3"/>
              </a:buClr>
              <a:buSzTx/>
              <a:buFont typeface="Georgia"/>
              <a:buNone/>
              <a:tabLst/>
              <a:defRPr/>
            </a:pPr>
            <a:r>
              <a:rPr kumimoji="0" lang="tr-TR" sz="6800" b="1" i="0" u="none" strike="noStrike" kern="1200" cap="none" spc="0" normalizeH="0" baseline="0" noProof="0" dirty="0" smtClean="0">
                <a:ln>
                  <a:noFill/>
                </a:ln>
                <a:solidFill>
                  <a:schemeClr val="tx1"/>
                </a:solidFill>
                <a:effectLst/>
                <a:uLnTx/>
                <a:uFillTx/>
                <a:latin typeface="+mj-lt"/>
                <a:ea typeface="+mn-ea"/>
                <a:cs typeface="+mn-cs"/>
              </a:rPr>
              <a:t>TEŞEKKÜRLER…</a:t>
            </a:r>
          </a:p>
        </p:txBody>
      </p:sp>
      <p:sp>
        <p:nvSpPr>
          <p:cNvPr id="5" name="Rectangle 5"/>
          <p:cNvSpPr txBox="1">
            <a:spLocks noChangeArrowheads="1"/>
          </p:cNvSpPr>
          <p:nvPr/>
        </p:nvSpPr>
        <p:spPr bwMode="auto">
          <a:xfrm>
            <a:off x="250825" y="3068638"/>
            <a:ext cx="8605838" cy="302260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dirty="0">
                <a:latin typeface="+mn-lt"/>
              </a:rPr>
              <a:t>İşletme Mühendisi (İTÜ) </a:t>
            </a:r>
          </a:p>
          <a:p>
            <a:pPr marL="365125" indent="-255588" eaLnBrk="0" hangingPunct="0">
              <a:spcBef>
                <a:spcPts val="300"/>
              </a:spcBef>
              <a:buClr>
                <a:srgbClr val="A04DA3"/>
              </a:buClr>
              <a:buFont typeface="Georgia" pitchFamily="18" charset="0"/>
              <a:buNone/>
              <a:defRPr/>
            </a:pPr>
            <a:r>
              <a:rPr lang="tr-TR" sz="2600" dirty="0">
                <a:latin typeface="+mn-lt"/>
              </a:rPr>
              <a:t>Emlak ve Emlak Yönetimi (İAÜ) </a:t>
            </a:r>
          </a:p>
          <a:p>
            <a:pPr marL="365125" indent="-255588" eaLnBrk="0" hangingPunct="0">
              <a:spcBef>
                <a:spcPts val="300"/>
              </a:spcBef>
              <a:buClr>
                <a:srgbClr val="A04DA3"/>
              </a:buClr>
              <a:buFont typeface="Georgia" pitchFamily="18" charset="0"/>
              <a:buNone/>
              <a:defRPr/>
            </a:pPr>
            <a:r>
              <a:rPr lang="tr-TR" sz="2600" dirty="0">
                <a:latin typeface="+mn-lt"/>
              </a:rPr>
              <a:t>İş Güvenliği Uzmanı (A) </a:t>
            </a:r>
          </a:p>
          <a:p>
            <a:pPr marL="365125" indent="-255588" eaLnBrk="0" hangingPunct="0">
              <a:spcBef>
                <a:spcPts val="300"/>
              </a:spcBef>
              <a:buClr>
                <a:srgbClr val="A04DA3"/>
              </a:buClr>
              <a:buFont typeface="Georgia" pitchFamily="18" charset="0"/>
              <a:buNone/>
              <a:defRPr/>
            </a:pPr>
            <a:r>
              <a:rPr lang="tr-TR" sz="2600" dirty="0">
                <a:latin typeface="+mn-lt"/>
              </a:rPr>
              <a:t>SİYODER Başkanı </a:t>
            </a:r>
            <a:r>
              <a:rPr lang="tr-TR" sz="2600" dirty="0">
                <a:solidFill>
                  <a:srgbClr val="002060"/>
                </a:solidFill>
                <a:latin typeface="+mn-lt"/>
              </a:rPr>
              <a:t>www.</a:t>
            </a:r>
            <a:r>
              <a:rPr lang="tr-TR" sz="2600" dirty="0" err="1">
                <a:solidFill>
                  <a:srgbClr val="002060"/>
                </a:solidFill>
                <a:latin typeface="+mn-lt"/>
              </a:rPr>
              <a:t>siyoder</a:t>
            </a:r>
            <a:r>
              <a:rPr lang="tr-TR" sz="2600" dirty="0">
                <a:solidFill>
                  <a:srgbClr val="002060"/>
                </a:solidFill>
                <a:latin typeface="+mn-lt"/>
              </a:rPr>
              <a:t>.org</a:t>
            </a:r>
            <a:r>
              <a:rPr lang="tr-TR" sz="2600" dirty="0">
                <a:latin typeface="+mn-lt"/>
              </a:rPr>
              <a:t> </a:t>
            </a:r>
          </a:p>
          <a:p>
            <a:pPr marL="365125" indent="-255588" eaLnBrk="0" hangingPunct="0">
              <a:spcBef>
                <a:spcPts val="300"/>
              </a:spcBef>
              <a:buClr>
                <a:srgbClr val="A04DA3"/>
              </a:buClr>
              <a:buFont typeface="Georgia" pitchFamily="18" charset="0"/>
              <a:buNone/>
              <a:defRPr/>
            </a:pPr>
            <a:r>
              <a:rPr lang="tr-TR" sz="2600" dirty="0" err="1">
                <a:latin typeface="+mn-lt"/>
              </a:rPr>
              <a:t>KatMulkiyeti</a:t>
            </a:r>
            <a:r>
              <a:rPr lang="tr-TR" sz="2600" dirty="0">
                <a:latin typeface="+mn-lt"/>
              </a:rPr>
              <a:t>.Com Baş Yazarı </a:t>
            </a:r>
            <a:r>
              <a:rPr lang="tr-TR" sz="2600" dirty="0">
                <a:solidFill>
                  <a:srgbClr val="E2001A"/>
                </a:solidFill>
                <a:latin typeface="+mn-lt"/>
              </a:rPr>
              <a:t>www.</a:t>
            </a:r>
            <a:r>
              <a:rPr lang="tr-TR" sz="2600" dirty="0" err="1">
                <a:solidFill>
                  <a:srgbClr val="E2001A"/>
                </a:solidFill>
                <a:latin typeface="+mn-lt"/>
              </a:rPr>
              <a:t>KatMulkiyeti</a:t>
            </a:r>
            <a:r>
              <a:rPr lang="tr-TR" sz="2600" dirty="0">
                <a:solidFill>
                  <a:srgbClr val="E2001A"/>
                </a:solidFill>
                <a:latin typeface="+mn-lt"/>
              </a:rPr>
              <a:t>.Com</a:t>
            </a:r>
            <a:r>
              <a:rPr lang="tr-TR" sz="2600" dirty="0">
                <a:solidFill>
                  <a:srgbClr val="FF0000"/>
                </a:solidFill>
                <a:latin typeface="+mn-lt"/>
              </a:rPr>
              <a:t> </a:t>
            </a:r>
            <a:r>
              <a:rPr lang="tr-TR" sz="2600" dirty="0">
                <a:latin typeface="+mn-lt"/>
              </a:rPr>
              <a:t> - </a:t>
            </a:r>
          </a:p>
          <a:p>
            <a:pPr marL="365125" indent="-255588" eaLnBrk="0" hangingPunct="0">
              <a:spcBef>
                <a:spcPts val="300"/>
              </a:spcBef>
              <a:buClr>
                <a:srgbClr val="A04DA3"/>
              </a:buClr>
              <a:buFont typeface="Georgia" pitchFamily="18" charset="0"/>
              <a:buNone/>
              <a:defRPr/>
            </a:pPr>
            <a:r>
              <a:rPr lang="tr-TR" sz="2600" dirty="0">
                <a:latin typeface="+mn-lt"/>
              </a:rPr>
              <a:t>İstanbul Adli Yargı İlk Derece Mahkemesi Bilirkişisi - </a:t>
            </a:r>
            <a:r>
              <a:rPr lang="tr-TR" sz="2000" dirty="0">
                <a:latin typeface="+mn-lt"/>
              </a:rPr>
              <a:t>Bina Yöneticiliği, Kat Mülkiyeti, Emlak Yönetimi, İş Güvenliği Uzmanlığı ( A ) </a:t>
            </a:r>
          </a:p>
        </p:txBody>
      </p:sp>
      <p:sp>
        <p:nvSpPr>
          <p:cNvPr id="6" name="Rectangle 3"/>
          <p:cNvSpPr txBox="1">
            <a:spLocks/>
          </p:cNvSpPr>
          <p:nvPr/>
        </p:nvSpPr>
        <p:spPr bwMode="auto">
          <a:xfrm>
            <a:off x="468313" y="1916832"/>
            <a:ext cx="8229600" cy="1212850"/>
          </a:xfrm>
          <a:prstGeom prst="rect">
            <a:avLst/>
          </a:prstGeom>
          <a:noFill/>
          <a:ln w="9525">
            <a:noFill/>
            <a:miter lim="800000"/>
            <a:headEnd/>
            <a:tailEnd/>
          </a:ln>
        </p:spPr>
        <p:txBody>
          <a:bodyPr>
            <a:normAutofit fontScale="62500" lnSpcReduction="20000"/>
          </a:bodyPr>
          <a:lstStyle/>
          <a:p>
            <a:pPr marL="365760" indent="-256032" fontAlgn="auto">
              <a:spcBef>
                <a:spcPts val="300"/>
              </a:spcBef>
              <a:spcAft>
                <a:spcPts val="0"/>
              </a:spcAft>
              <a:buClr>
                <a:schemeClr val="accent3"/>
              </a:buClr>
              <a:buFont typeface="Georgia"/>
              <a:buChar char="•"/>
              <a:defRPr/>
            </a:pPr>
            <a:endParaRPr lang="tr-TR" sz="4600" b="1" dirty="0">
              <a:latin typeface="+mj-lt"/>
            </a:endParaRPr>
          </a:p>
          <a:p>
            <a:pPr marL="365760" indent="-256032" fontAlgn="auto">
              <a:spcBef>
                <a:spcPts val="300"/>
              </a:spcBef>
              <a:spcAft>
                <a:spcPts val="0"/>
              </a:spcAft>
              <a:buClr>
                <a:schemeClr val="accent3"/>
              </a:buClr>
              <a:buFont typeface="Georgia"/>
              <a:buNone/>
              <a:defRPr/>
            </a:pPr>
            <a:r>
              <a:rPr lang="tr-TR" sz="4300" b="1" dirty="0">
                <a:latin typeface="+mj-lt"/>
              </a:rPr>
              <a:t>Ozan ÖZEN</a:t>
            </a:r>
          </a:p>
          <a:p>
            <a:pPr marL="365760" indent="-256032" fontAlgn="auto">
              <a:spcBef>
                <a:spcPts val="300"/>
              </a:spcBef>
              <a:spcAft>
                <a:spcPts val="0"/>
              </a:spcAft>
              <a:buClr>
                <a:schemeClr val="accent3"/>
              </a:buClr>
              <a:buFont typeface="Georgia"/>
              <a:buNone/>
              <a:defRPr/>
            </a:pPr>
            <a:r>
              <a:rPr lang="tr-TR" sz="4300" b="1" dirty="0">
                <a:latin typeface="+mj-lt"/>
              </a:rPr>
              <a:t>ozan@</a:t>
            </a:r>
            <a:r>
              <a:rPr lang="tr-TR" sz="4300" b="1" dirty="0" err="1">
                <a:latin typeface="+mj-lt"/>
              </a:rPr>
              <a:t>ozanozen</a:t>
            </a:r>
            <a:r>
              <a:rPr lang="tr-TR" sz="4300" b="1" dirty="0">
                <a:latin typeface="+mj-lt"/>
              </a:rPr>
              <a:t>.com</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Binada Oluşabilecek Bina Kaynaklı Gürültü Sorunları</a:t>
            </a:r>
            <a:endParaRPr lang="tr-TR" sz="2600" b="1" dirty="0">
              <a:solidFill>
                <a:srgbClr val="FF0000"/>
              </a:solidFill>
              <a:latin typeface="+mn-lt"/>
            </a:endParaRPr>
          </a:p>
        </p:txBody>
      </p:sp>
      <p:sp>
        <p:nvSpPr>
          <p:cNvPr id="3" name="Rectangle 5"/>
          <p:cNvSpPr txBox="1">
            <a:spLocks noChangeArrowheads="1"/>
          </p:cNvSpPr>
          <p:nvPr/>
        </p:nvSpPr>
        <p:spPr bwMode="auto">
          <a:xfrm>
            <a:off x="214634" y="2276872"/>
            <a:ext cx="8605838" cy="4104456"/>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defRPr/>
            </a:pPr>
            <a:r>
              <a:rPr lang="tr-TR" sz="2600" dirty="0" smtClean="0">
                <a:solidFill>
                  <a:schemeClr val="accent1"/>
                </a:solidFill>
                <a:latin typeface="+mn-lt"/>
              </a:rPr>
              <a:t>Bina imalatı öncesinde projelendirilen ,imal edilen , ancak  ses yalıtımı olmaması sebebi ile şikayet kaynağı olan teçhizatlar</a:t>
            </a:r>
            <a:endParaRPr lang="tr-TR" sz="2600" dirty="0" smtClean="0">
              <a:solidFill>
                <a:schemeClr val="accent1"/>
              </a:solidFill>
            </a:endParaRPr>
          </a:p>
          <a:p>
            <a:pPr marL="365125" indent="-255588" eaLnBrk="0" hangingPunct="0">
              <a:spcBef>
                <a:spcPts val="300"/>
              </a:spcBef>
              <a:buClr>
                <a:srgbClr val="A04DA3"/>
              </a:buClr>
              <a:buFont typeface="Arial" pitchFamily="34" charset="0"/>
              <a:buChar char="•"/>
              <a:defRPr/>
            </a:pPr>
            <a:r>
              <a:rPr lang="tr-TR" sz="2600" dirty="0" smtClean="0">
                <a:latin typeface="+mn-lt"/>
              </a:rPr>
              <a:t>Vanalar, </a:t>
            </a:r>
            <a:r>
              <a:rPr lang="tr-TR" sz="2600" dirty="0" err="1" smtClean="0">
                <a:latin typeface="+mn-lt"/>
              </a:rPr>
              <a:t>Valfler</a:t>
            </a:r>
            <a:endParaRPr lang="tr-TR" sz="2600" dirty="0" smtClean="0">
              <a:latin typeface="+mn-lt"/>
            </a:endParaRPr>
          </a:p>
          <a:p>
            <a:pPr marL="365125" indent="-255588" eaLnBrk="0" hangingPunct="0">
              <a:spcBef>
                <a:spcPts val="300"/>
              </a:spcBef>
              <a:buClr>
                <a:srgbClr val="A04DA3"/>
              </a:buClr>
              <a:buFont typeface="Arial" pitchFamily="34" charset="0"/>
              <a:buChar char="•"/>
              <a:defRPr/>
            </a:pPr>
            <a:r>
              <a:rPr lang="tr-TR" sz="2600" dirty="0" smtClean="0"/>
              <a:t>Radyatörler</a:t>
            </a:r>
          </a:p>
          <a:p>
            <a:pPr marL="365125" indent="-255588" eaLnBrk="0" hangingPunct="0">
              <a:spcBef>
                <a:spcPts val="300"/>
              </a:spcBef>
              <a:buClr>
                <a:srgbClr val="A04DA3"/>
              </a:buClr>
              <a:buFont typeface="Arial" pitchFamily="34" charset="0"/>
              <a:buChar char="•"/>
              <a:defRPr/>
            </a:pPr>
            <a:r>
              <a:rPr lang="tr-TR" sz="2600" dirty="0" smtClean="0"/>
              <a:t>Klima Santralleri</a:t>
            </a:r>
          </a:p>
          <a:p>
            <a:pPr marL="365125" indent="-255588" eaLnBrk="0" hangingPunct="0">
              <a:spcBef>
                <a:spcPts val="300"/>
              </a:spcBef>
              <a:buClr>
                <a:srgbClr val="A04DA3"/>
              </a:buClr>
              <a:buFont typeface="Arial" pitchFamily="34" charset="0"/>
              <a:buChar char="•"/>
              <a:defRPr/>
            </a:pPr>
            <a:r>
              <a:rPr lang="tr-TR" sz="2600" dirty="0" err="1" smtClean="0"/>
              <a:t>Egzost</a:t>
            </a:r>
            <a:r>
              <a:rPr lang="tr-TR" sz="2600" dirty="0" smtClean="0"/>
              <a:t>, Aspiratör Sistemleri, Fanlar</a:t>
            </a:r>
          </a:p>
          <a:p>
            <a:pPr marL="365125" indent="-255588" eaLnBrk="0" hangingPunct="0">
              <a:spcBef>
                <a:spcPts val="300"/>
              </a:spcBef>
              <a:buClr>
                <a:srgbClr val="A04DA3"/>
              </a:buClr>
              <a:buFont typeface="Arial" pitchFamily="34" charset="0"/>
              <a:buChar char="•"/>
              <a:defRPr/>
            </a:pPr>
            <a:r>
              <a:rPr lang="tr-TR" sz="2600" dirty="0" smtClean="0"/>
              <a:t>Bahçe Otomatik Sulama Sistemleri</a:t>
            </a:r>
          </a:p>
          <a:p>
            <a:pPr marL="365125" indent="-255588" eaLnBrk="0" hangingPunct="0">
              <a:spcBef>
                <a:spcPts val="300"/>
              </a:spcBef>
              <a:buClr>
                <a:srgbClr val="A04DA3"/>
              </a:buClr>
              <a:buFont typeface="Arial" pitchFamily="34" charset="0"/>
              <a:buChar char="•"/>
              <a:defRPr/>
            </a:pPr>
            <a:r>
              <a:rPr lang="tr-TR" sz="2600" dirty="0" smtClean="0"/>
              <a:t>Havuz Pompaları,Havuz Makine Daireleri</a:t>
            </a:r>
          </a:p>
          <a:p>
            <a:pPr marL="365125" indent="-255588" eaLnBrk="0" hangingPunct="0">
              <a:spcBef>
                <a:spcPts val="300"/>
              </a:spcBef>
              <a:buClr>
                <a:srgbClr val="A04DA3"/>
              </a:buClr>
              <a:buFont typeface="Arial" pitchFamily="34" charset="0"/>
              <a:buChar char="•"/>
              <a:defRPr/>
            </a:pPr>
            <a:r>
              <a:rPr lang="tr-TR" sz="2600" dirty="0" smtClean="0"/>
              <a:t>Trafo ( Transformatör) Sesleri</a:t>
            </a:r>
          </a:p>
          <a:p>
            <a:pPr marL="365125" indent="-255588" eaLnBrk="0" hangingPunct="0">
              <a:spcBef>
                <a:spcPts val="300"/>
              </a:spcBef>
              <a:buClr>
                <a:srgbClr val="A04DA3"/>
              </a:buClr>
              <a:buFont typeface="Arial" pitchFamily="34" charset="0"/>
              <a:buChar char="•"/>
              <a:defRPr/>
            </a:pPr>
            <a:r>
              <a:rPr lang="tr-TR" sz="2600" dirty="0" smtClean="0"/>
              <a:t>Çatılar, Çatı Kapıları,Bağımsız Bölüm Zil Sesleri</a:t>
            </a:r>
            <a:endParaRPr lang="tr-TR" sz="2600" dirty="0" smtClean="0"/>
          </a:p>
          <a:p>
            <a:pPr marL="365125" indent="-255588" eaLnBrk="0" hangingPunct="0">
              <a:spcBef>
                <a:spcPts val="300"/>
              </a:spcBef>
              <a:buClr>
                <a:srgbClr val="A04DA3"/>
              </a:buClr>
              <a:buFont typeface="Arial" pitchFamily="34" charset="0"/>
              <a:buChar char="•"/>
              <a:defRPr/>
            </a:pPr>
            <a:endParaRPr lang="tr-TR" sz="2600" dirty="0" smtClean="0">
              <a:latin typeface="+mn-lt"/>
            </a:endParaRPr>
          </a:p>
          <a:p>
            <a:pPr marL="365125" indent="-255588" eaLnBrk="0" hangingPunct="0">
              <a:spcBef>
                <a:spcPts val="300"/>
              </a:spcBef>
              <a:buClr>
                <a:srgbClr val="A04DA3"/>
              </a:buClr>
              <a:buFont typeface="Arial" pitchFamily="34" charset="0"/>
              <a:buChar char="•"/>
              <a:defRPr/>
            </a:pPr>
            <a:endParaRPr lang="tr-TR" sz="26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2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3 Resim" descr="B74EB408-F183-4C62-A804-98A940F938E8.JPG"/>
          <p:cNvPicPr>
            <a:picLocks noChangeAspect="1"/>
          </p:cNvPicPr>
          <p:nvPr/>
        </p:nvPicPr>
        <p:blipFill>
          <a:blip r:embed="rId3"/>
          <a:stretch>
            <a:fillRect/>
          </a:stretch>
        </p:blipFill>
        <p:spPr>
          <a:xfrm>
            <a:off x="899592" y="1268760"/>
            <a:ext cx="7160344" cy="46766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Binada Yaşayan Komşular Arasındaki Gürültü Kaynaklı Sorunlar</a:t>
            </a:r>
            <a:endParaRPr lang="tr-TR" sz="2600" b="1" dirty="0">
              <a:solidFill>
                <a:srgbClr val="FF0000"/>
              </a:solidFill>
              <a:latin typeface="+mn-lt"/>
            </a:endParaRPr>
          </a:p>
        </p:txBody>
      </p:sp>
      <p:sp>
        <p:nvSpPr>
          <p:cNvPr id="3" name="Rectangle 5"/>
          <p:cNvSpPr txBox="1">
            <a:spLocks noChangeArrowheads="1"/>
          </p:cNvSpPr>
          <p:nvPr/>
        </p:nvSpPr>
        <p:spPr bwMode="auto">
          <a:xfrm>
            <a:off x="35496" y="1772816"/>
            <a:ext cx="8929365" cy="43204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600" dirty="0" smtClean="0">
                <a:latin typeface="+mn-lt"/>
              </a:rPr>
              <a:t>Aile içi kavgalar-şiddet</a:t>
            </a:r>
          </a:p>
          <a:p>
            <a:pPr marL="365125" indent="-255588" eaLnBrk="0" hangingPunct="0">
              <a:spcBef>
                <a:spcPts val="300"/>
              </a:spcBef>
              <a:buClr>
                <a:srgbClr val="A04DA3"/>
              </a:buClr>
              <a:buFont typeface="Arial" pitchFamily="34" charset="0"/>
              <a:buChar char="•"/>
              <a:defRPr/>
            </a:pPr>
            <a:r>
              <a:rPr lang="tr-TR" sz="2600" dirty="0" smtClean="0"/>
              <a:t>Müzik çalarlar, TV, Ses Cihazları, Müzik Enstrümanları</a:t>
            </a:r>
          </a:p>
          <a:p>
            <a:pPr marL="365125" indent="-255588" eaLnBrk="0" hangingPunct="0">
              <a:spcBef>
                <a:spcPts val="300"/>
              </a:spcBef>
              <a:buClr>
                <a:srgbClr val="A04DA3"/>
              </a:buClr>
              <a:buFont typeface="Arial" pitchFamily="34" charset="0"/>
              <a:buChar char="•"/>
              <a:defRPr/>
            </a:pPr>
            <a:r>
              <a:rPr lang="tr-TR" sz="2600" dirty="0" smtClean="0">
                <a:latin typeface="+mn-lt"/>
              </a:rPr>
              <a:t>Topuklu Ayakkabı, Terlik, Ayak Sesleri,</a:t>
            </a:r>
          </a:p>
          <a:p>
            <a:pPr marL="365125" indent="-255588" eaLnBrk="0" hangingPunct="0">
              <a:spcBef>
                <a:spcPts val="300"/>
              </a:spcBef>
              <a:buClr>
                <a:srgbClr val="A04DA3"/>
              </a:buClr>
              <a:buFont typeface="Arial" pitchFamily="34" charset="0"/>
              <a:buChar char="•"/>
              <a:defRPr/>
            </a:pPr>
            <a:r>
              <a:rPr lang="tr-TR" sz="2600" dirty="0" smtClean="0"/>
              <a:t>Ev içi Spor Aktiviteleri ( Koşu Bandı,Ağırlık,Fitness çalışmaları) </a:t>
            </a:r>
            <a:endParaRPr lang="tr-TR" sz="2600" dirty="0" smtClean="0">
              <a:latin typeface="+mn-lt"/>
            </a:endParaRPr>
          </a:p>
          <a:p>
            <a:pPr marL="365125" indent="-255588" eaLnBrk="0" hangingPunct="0">
              <a:spcBef>
                <a:spcPts val="300"/>
              </a:spcBef>
              <a:buClr>
                <a:srgbClr val="A04DA3"/>
              </a:buClr>
              <a:buFont typeface="Arial" pitchFamily="34" charset="0"/>
              <a:buChar char="•"/>
              <a:defRPr/>
            </a:pPr>
            <a:r>
              <a:rPr lang="tr-TR" sz="2600" dirty="0" smtClean="0"/>
              <a:t>Çocukların Sesleri, Koşuşturmaları,Oyunları,Ağlamaları</a:t>
            </a:r>
          </a:p>
          <a:p>
            <a:pPr marL="365125" indent="-255588" eaLnBrk="0" hangingPunct="0">
              <a:spcBef>
                <a:spcPts val="300"/>
              </a:spcBef>
              <a:buClr>
                <a:srgbClr val="A04DA3"/>
              </a:buClr>
              <a:buFont typeface="Arial" pitchFamily="34" charset="0"/>
              <a:buChar char="•"/>
              <a:defRPr/>
            </a:pPr>
            <a:r>
              <a:rPr lang="tr-TR" sz="2600" dirty="0" smtClean="0"/>
              <a:t>Evde Yapılan Temizlik İşleri, (Süpürge Sesleri vs.) </a:t>
            </a:r>
          </a:p>
          <a:p>
            <a:pPr marL="365125" indent="-255588" eaLnBrk="0" hangingPunct="0">
              <a:spcBef>
                <a:spcPts val="300"/>
              </a:spcBef>
              <a:buClr>
                <a:srgbClr val="A04DA3"/>
              </a:buClr>
              <a:buFont typeface="Arial" pitchFamily="34" charset="0"/>
              <a:buChar char="•"/>
              <a:defRPr/>
            </a:pPr>
            <a:r>
              <a:rPr lang="tr-TR" sz="2600" dirty="0" smtClean="0"/>
              <a:t>Bina Tadilatları, Bağımsız Bölüm Tadilat ve </a:t>
            </a:r>
            <a:r>
              <a:rPr lang="tr-TR" sz="2600" dirty="0" err="1" smtClean="0"/>
              <a:t>Renovasyonları</a:t>
            </a:r>
            <a:endParaRPr lang="tr-TR" sz="2600" dirty="0" smtClean="0"/>
          </a:p>
          <a:p>
            <a:pPr marL="365125" indent="-255588" eaLnBrk="0" hangingPunct="0">
              <a:spcBef>
                <a:spcPts val="300"/>
              </a:spcBef>
              <a:buClr>
                <a:srgbClr val="A04DA3"/>
              </a:buClr>
              <a:buFont typeface="Arial" pitchFamily="34" charset="0"/>
              <a:buChar char="•"/>
              <a:defRPr/>
            </a:pPr>
            <a:r>
              <a:rPr lang="tr-TR" sz="2600" dirty="0" smtClean="0"/>
              <a:t>Aynı Evde Yaşayan Genç Grupların Gürültüleri</a:t>
            </a:r>
          </a:p>
          <a:p>
            <a:pPr marL="365125" indent="-255588" eaLnBrk="0" hangingPunct="0">
              <a:spcBef>
                <a:spcPts val="300"/>
              </a:spcBef>
              <a:buClr>
                <a:srgbClr val="A04DA3"/>
              </a:buClr>
              <a:buFont typeface="Arial" pitchFamily="34" charset="0"/>
              <a:buChar char="•"/>
              <a:defRPr/>
            </a:pPr>
            <a:r>
              <a:rPr lang="tr-TR" sz="2600" dirty="0" smtClean="0">
                <a:latin typeface="+mn-lt"/>
              </a:rPr>
              <a:t>Aynı Binada bulunan İşyeri-Dükkan-Konut Kullanım Farklılıkları</a:t>
            </a:r>
            <a:endParaRPr lang="tr-TR" sz="26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2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Rectangle 5"/>
          <p:cNvSpPr txBox="1">
            <a:spLocks noChangeArrowheads="1"/>
          </p:cNvSpPr>
          <p:nvPr/>
        </p:nvSpPr>
        <p:spPr bwMode="auto">
          <a:xfrm>
            <a:off x="0" y="1268760"/>
            <a:ext cx="9143999" cy="7200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Georgia" pitchFamily="18" charset="0"/>
              <a:buNone/>
              <a:defRPr/>
            </a:pPr>
            <a:r>
              <a:rPr lang="tr-TR" sz="2600" b="1" dirty="0" smtClean="0">
                <a:solidFill>
                  <a:srgbClr val="FF0000"/>
                </a:solidFill>
              </a:rPr>
              <a:t>Binada Yaşayan Komşular Arasındaki Gürültü Kaynaklı Sorunlar</a:t>
            </a:r>
            <a:endParaRPr lang="tr-TR" sz="2600" b="1" dirty="0">
              <a:solidFill>
                <a:srgbClr val="FF0000"/>
              </a:solidFill>
              <a:latin typeface="+mn-lt"/>
            </a:endParaRPr>
          </a:p>
        </p:txBody>
      </p:sp>
      <p:sp>
        <p:nvSpPr>
          <p:cNvPr id="3" name="Rectangle 5"/>
          <p:cNvSpPr txBox="1">
            <a:spLocks noChangeArrowheads="1"/>
          </p:cNvSpPr>
          <p:nvPr/>
        </p:nvSpPr>
        <p:spPr bwMode="auto">
          <a:xfrm>
            <a:off x="35496" y="1772816"/>
            <a:ext cx="8929365" cy="4320480"/>
          </a:xfrm>
          <a:prstGeom prst="rect">
            <a:avLst/>
          </a:prstGeom>
          <a:noFill/>
          <a:ln w="6350" cap="flat" algn="ctr">
            <a:noFill/>
            <a:miter lim="800000"/>
            <a:headEnd type="none" w="med" len="med"/>
            <a:tailEnd type="none" w="med" len="med"/>
          </a:ln>
        </p:spPr>
        <p:txBody>
          <a:bodyPr anchor="ctr"/>
          <a:lstStyle/>
          <a:p>
            <a:pPr marL="365125" indent="-255588" eaLnBrk="0" hangingPunct="0">
              <a:spcBef>
                <a:spcPts val="300"/>
              </a:spcBef>
              <a:buClr>
                <a:srgbClr val="A04DA3"/>
              </a:buClr>
              <a:buFont typeface="Arial" pitchFamily="34" charset="0"/>
              <a:buChar char="•"/>
              <a:defRPr/>
            </a:pPr>
            <a:r>
              <a:rPr lang="tr-TR" sz="2500" dirty="0" smtClean="0">
                <a:latin typeface="+mn-lt"/>
              </a:rPr>
              <a:t>Islak Hacim Kullanım Sıklıkları, Sifon Sesleri</a:t>
            </a:r>
          </a:p>
          <a:p>
            <a:pPr marL="365125" indent="-255588" eaLnBrk="0" hangingPunct="0">
              <a:spcBef>
                <a:spcPts val="300"/>
              </a:spcBef>
              <a:buClr>
                <a:srgbClr val="A04DA3"/>
              </a:buClr>
              <a:buFont typeface="Arial" pitchFamily="34" charset="0"/>
              <a:buChar char="•"/>
              <a:defRPr/>
            </a:pPr>
            <a:r>
              <a:rPr lang="tr-TR" sz="2500" dirty="0" smtClean="0"/>
              <a:t>Bağımsız Bölüm Zemin Kaplamaları Sorunları</a:t>
            </a:r>
          </a:p>
          <a:p>
            <a:pPr marL="365125" indent="-255588" eaLnBrk="0" hangingPunct="0">
              <a:spcBef>
                <a:spcPts val="300"/>
              </a:spcBef>
              <a:buClr>
                <a:srgbClr val="A04DA3"/>
              </a:buClr>
              <a:buFont typeface="Arial" pitchFamily="34" charset="0"/>
              <a:buChar char="•"/>
              <a:defRPr/>
            </a:pPr>
            <a:r>
              <a:rPr lang="tr-TR" sz="2500" dirty="0" smtClean="0">
                <a:latin typeface="+mn-lt"/>
              </a:rPr>
              <a:t>Dikkatsiz İş Görme Alışkanlıkları, Sürekli Eşya, Alet Edevat Düşürmek</a:t>
            </a:r>
          </a:p>
          <a:p>
            <a:pPr marL="365125" indent="-255588" eaLnBrk="0" hangingPunct="0">
              <a:spcBef>
                <a:spcPts val="300"/>
              </a:spcBef>
              <a:buClr>
                <a:srgbClr val="A04DA3"/>
              </a:buClr>
              <a:buFont typeface="Arial" pitchFamily="34" charset="0"/>
              <a:buChar char="•"/>
              <a:defRPr/>
            </a:pPr>
            <a:r>
              <a:rPr lang="tr-TR" sz="2500" dirty="0" smtClean="0"/>
              <a:t>Gürültü Şikayetçisi Açısından Konsantrasyon Gereken İşlere Yoğunlaşma Problemleri ( Ders Çalışma,Yazı Yazma, Düşünme ve Üretme Zaman Dilimleri) </a:t>
            </a:r>
          </a:p>
          <a:p>
            <a:pPr marL="365125" indent="-255588" eaLnBrk="0" hangingPunct="0">
              <a:spcBef>
                <a:spcPts val="300"/>
              </a:spcBef>
              <a:buClr>
                <a:srgbClr val="A04DA3"/>
              </a:buClr>
              <a:buFont typeface="Arial" pitchFamily="34" charset="0"/>
              <a:buChar char="•"/>
              <a:defRPr/>
            </a:pPr>
            <a:r>
              <a:rPr lang="tr-TR" sz="2500" dirty="0" smtClean="0">
                <a:latin typeface="+mn-lt"/>
              </a:rPr>
              <a:t>Mobilya sağlamlık, yerleştirme,eskime sorunları</a:t>
            </a:r>
          </a:p>
          <a:p>
            <a:pPr marL="365125" indent="-255588" eaLnBrk="0" hangingPunct="0">
              <a:spcBef>
                <a:spcPts val="300"/>
              </a:spcBef>
              <a:buClr>
                <a:srgbClr val="A04DA3"/>
              </a:buClr>
              <a:buFont typeface="Arial" pitchFamily="34" charset="0"/>
              <a:buChar char="•"/>
              <a:defRPr/>
            </a:pPr>
            <a:r>
              <a:rPr lang="tr-TR" sz="2500" dirty="0" smtClean="0"/>
              <a:t>Pet (evcil hayvan, köpek vs.) doğal davranış sorunları,</a:t>
            </a:r>
          </a:p>
          <a:p>
            <a:pPr marL="365125" indent="-255588" eaLnBrk="0" hangingPunct="0">
              <a:spcBef>
                <a:spcPts val="300"/>
              </a:spcBef>
              <a:buClr>
                <a:srgbClr val="A04DA3"/>
              </a:buClr>
              <a:buFont typeface="Arial" pitchFamily="34" charset="0"/>
              <a:buChar char="•"/>
              <a:defRPr/>
            </a:pPr>
            <a:r>
              <a:rPr lang="tr-TR" sz="2500" dirty="0" smtClean="0">
                <a:latin typeface="+mn-lt"/>
              </a:rPr>
              <a:t>Kısıtlı,engelli,ruh hastalığı ve psikolojik açıdan rahatsız komşuların hareket ve davranışları, aşırı alkol alan sakinler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5" name="4 Resim" descr="15D4774A-4D4D-4E05-89A0-B51A15A7E271.JPG"/>
          <p:cNvPicPr>
            <a:picLocks noChangeAspect="1"/>
          </p:cNvPicPr>
          <p:nvPr/>
        </p:nvPicPr>
        <p:blipFill>
          <a:blip r:embed="rId3"/>
          <a:stretch>
            <a:fillRect/>
          </a:stretch>
        </p:blipFill>
        <p:spPr>
          <a:xfrm>
            <a:off x="2411760" y="1340768"/>
            <a:ext cx="4320480" cy="432048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1147</TotalTime>
  <Words>3611</Words>
  <Application>Microsoft Office PowerPoint</Application>
  <PresentationFormat>Ekran Gösterisi (4:3)</PresentationFormat>
  <Paragraphs>238</Paragraphs>
  <Slides>49</Slides>
  <Notes>0</Notes>
  <HiddenSlides>0</HiddenSlides>
  <MMClips>0</MMClips>
  <ScaleCrop>false</ScaleCrop>
  <HeadingPairs>
    <vt:vector size="4" baseType="variant">
      <vt:variant>
        <vt:lpstr>Tema</vt:lpstr>
      </vt:variant>
      <vt:variant>
        <vt:i4>1</vt:i4>
      </vt:variant>
      <vt:variant>
        <vt:lpstr>Slayt Başlıkları</vt:lpstr>
      </vt:variant>
      <vt:variant>
        <vt:i4>49</vt:i4>
      </vt:variant>
    </vt:vector>
  </HeadingPairs>
  <TitlesOfParts>
    <vt:vector size="50" baseType="lpstr">
      <vt:lpstr>Office Theme</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after shot</dc:creator>
  <cp:lastModifiedBy>Ozan</cp:lastModifiedBy>
  <cp:revision>35</cp:revision>
  <dcterms:created xsi:type="dcterms:W3CDTF">2016-10-26T10:32:01Z</dcterms:created>
  <dcterms:modified xsi:type="dcterms:W3CDTF">2016-11-15T09:39:39Z</dcterms:modified>
</cp:coreProperties>
</file>