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44" r:id="rId7"/>
    <p:sldMasterId id="2147483756" r:id="rId8"/>
    <p:sldMasterId id="2147483768" r:id="rId9"/>
    <p:sldMasterId id="2147483780" r:id="rId10"/>
    <p:sldMasterId id="2147483792" r:id="rId11"/>
    <p:sldMasterId id="2147483804" r:id="rId12"/>
    <p:sldMasterId id="2147483840" r:id="rId13"/>
    <p:sldMasterId id="2147483852" r:id="rId14"/>
  </p:sldMasterIdLst>
  <p:handoutMasterIdLst>
    <p:handoutMasterId r:id="rId43"/>
  </p:handoutMasterIdLst>
  <p:sldIdLst>
    <p:sldId id="256" r:id="rId15"/>
    <p:sldId id="257" r:id="rId16"/>
    <p:sldId id="267" r:id="rId17"/>
    <p:sldId id="258" r:id="rId18"/>
    <p:sldId id="265" r:id="rId19"/>
    <p:sldId id="266" r:id="rId20"/>
    <p:sldId id="268" r:id="rId21"/>
    <p:sldId id="269" r:id="rId22"/>
    <p:sldId id="270" r:id="rId23"/>
    <p:sldId id="271" r:id="rId24"/>
    <p:sldId id="299" r:id="rId25"/>
    <p:sldId id="300" r:id="rId26"/>
    <p:sldId id="301" r:id="rId27"/>
    <p:sldId id="297" r:id="rId28"/>
    <p:sldId id="277" r:id="rId29"/>
    <p:sldId id="272" r:id="rId30"/>
    <p:sldId id="298" r:id="rId31"/>
    <p:sldId id="279" r:id="rId32"/>
    <p:sldId id="278" r:id="rId33"/>
    <p:sldId id="280" r:id="rId34"/>
    <p:sldId id="284" r:id="rId35"/>
    <p:sldId id="281" r:id="rId36"/>
    <p:sldId id="283" r:id="rId37"/>
    <p:sldId id="286" r:id="rId38"/>
    <p:sldId id="287" r:id="rId39"/>
    <p:sldId id="289" r:id="rId40"/>
    <p:sldId id="293" r:id="rId41"/>
    <p:sldId id="273" r:id="rId42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77" d="100"/>
          <a:sy n="77" d="100"/>
        </p:scale>
        <p:origin x="-30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D0ABD-0433-44C0-BA37-71AF0A297067}" type="datetimeFigureOut">
              <a:rPr lang="tr-TR" smtClean="0"/>
              <a:t>16.11.2016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6FBA2-3219-41A4-8625-0CFA857A24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26707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50640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27235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68510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0490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94853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0633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11995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825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03793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695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78817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2596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37469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13540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91456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5583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9745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79719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13317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13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02325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56951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90595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7479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04459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90646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9512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93083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85575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81486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09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1864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0007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94010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91439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5005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6054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71253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78402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4948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519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04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92320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66232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593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3760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3298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1271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67819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83006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25645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06685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528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56817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11514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35997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7992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6008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087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087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6761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2487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76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3448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3105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433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7039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03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4645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3573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5668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095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8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9081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361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1941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5453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094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978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1132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956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707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80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588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7640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948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54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1696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7646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3039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5889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4886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554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3578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078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0019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1040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9416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2243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052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1579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6976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403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681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1844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08092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8063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6459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8229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6429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1802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3280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67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9596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8213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06675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8148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57687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2316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73803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24532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15196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263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31465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32298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271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12056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01457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89828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85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14340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9422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5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63711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2338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21941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37362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77376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49508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9747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30072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01419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709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972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00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93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723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284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505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337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26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267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586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58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95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1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628800"/>
            <a:ext cx="91440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Kontrolsüz 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SES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ve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GÜRÜLTÜ </a:t>
            </a:r>
            <a:r>
              <a:rPr lang="tr-TR" sz="4200" b="1" dirty="0" smtClean="0">
                <a:cs typeface="Arial" charset="0"/>
              </a:rPr>
              <a:t>sağlığımızı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Ruhsal ve Fiziksel açıdan 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çok yönlü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TAHRİP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ederken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Toplumsal uyum ve verimimizde</a:t>
            </a:r>
          </a:p>
          <a:p>
            <a:pPr algn="ctr"/>
            <a:r>
              <a:rPr lang="tr-TR" sz="4200" b="1" dirty="0">
                <a:solidFill>
                  <a:prstClr val="black"/>
                </a:solidFill>
                <a:cs typeface="Arial" charset="0"/>
              </a:rPr>
              <a:t>d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erin yaralar açmaktadır</a:t>
            </a:r>
            <a:endParaRPr lang="tr-TR" sz="42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89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332632"/>
            <a:ext cx="91440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Kontrolsüz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SES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ve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GÜRÜLTÜ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nün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Sağlığımıza 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35 KRİTİK ETKİSİ</a:t>
            </a:r>
            <a:endParaRPr lang="tr-TR" sz="4200" b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3570981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00B050"/>
                </a:solidFill>
              </a:rPr>
              <a:t>Depresyon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924" y="4321731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Sıkıntı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4397042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</a:rPr>
              <a:t>Gerilim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48100" y="3818943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</a:rPr>
              <a:t>Rahatsızlık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51062" y="433289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prstClr val="white">
                    <a:lumMod val="50000"/>
                  </a:prstClr>
                </a:solidFill>
              </a:rPr>
              <a:t>Tatminsizlik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67944" y="3467035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00B050"/>
                </a:solidFill>
              </a:rPr>
              <a:t>Çaresizlik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20344" y="4219053"/>
            <a:ext cx="1935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Sinir Bozukluğu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7664" y="306896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79646">
                    <a:lumMod val="75000"/>
                  </a:srgbClr>
                </a:solidFill>
              </a:rPr>
              <a:t>Korku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03840" y="5123219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EEECE1">
                    <a:lumMod val="25000"/>
                  </a:srgbClr>
                </a:solidFill>
              </a:rPr>
              <a:t>Tedirginlik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33634" y="3974202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prstClr val="black"/>
                </a:solidFill>
              </a:rPr>
              <a:t>Karamsarlık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9932" y="5208363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</a:rPr>
              <a:t>Hayal Kırıklığı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59284" y="4435077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prstClr val="black"/>
                </a:solidFill>
              </a:rPr>
              <a:t>Yorgunluk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36096" y="4723109"/>
            <a:ext cx="3707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00B050"/>
                </a:solidFill>
              </a:rPr>
              <a:t>Zihinsel </a:t>
            </a:r>
            <a:r>
              <a:rPr lang="tr-TR" sz="2000" b="1" dirty="0" smtClean="0">
                <a:solidFill>
                  <a:srgbClr val="00B050"/>
                </a:solidFill>
              </a:rPr>
              <a:t>Faaliyetlerde </a:t>
            </a:r>
            <a:r>
              <a:rPr lang="tr-TR" sz="2000" b="1" dirty="0">
                <a:solidFill>
                  <a:srgbClr val="00B050"/>
                </a:solidFill>
              </a:rPr>
              <a:t>Y</a:t>
            </a:r>
            <a:r>
              <a:rPr lang="tr-TR" sz="2000" b="1" dirty="0" smtClean="0">
                <a:solidFill>
                  <a:srgbClr val="00B050"/>
                </a:solidFill>
              </a:rPr>
              <a:t>avaşlama</a:t>
            </a:r>
            <a:endParaRPr lang="tr-TR" sz="2000" b="1" dirty="0">
              <a:solidFill>
                <a:srgbClr val="00B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35696" y="393278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C000"/>
                </a:solidFill>
              </a:rPr>
              <a:t>Ani Kızgınlık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50695" y="5051211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Saldırganlık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67844" y="407752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Öfke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7504" y="5477888"/>
            <a:ext cx="2056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C00000"/>
                </a:solidFill>
              </a:rPr>
              <a:t>Çatışma </a:t>
            </a:r>
            <a:r>
              <a:rPr lang="tr-TR" sz="2000" b="1" dirty="0" smtClean="0">
                <a:solidFill>
                  <a:srgbClr val="C00000"/>
                </a:solidFill>
              </a:rPr>
              <a:t>Eğilimini </a:t>
            </a:r>
            <a:endParaRPr lang="tr-TR" sz="2000" b="1" dirty="0">
              <a:solidFill>
                <a:srgbClr val="C00000"/>
              </a:solidFill>
            </a:endParaRPr>
          </a:p>
          <a:p>
            <a:pPr algn="ctr"/>
            <a:r>
              <a:rPr lang="tr-TR" sz="2000" b="1" dirty="0">
                <a:solidFill>
                  <a:srgbClr val="C00000"/>
                </a:solidFill>
              </a:rPr>
              <a:t>A</a:t>
            </a:r>
            <a:r>
              <a:rPr lang="tr-TR" sz="2000" b="1" dirty="0" smtClean="0">
                <a:solidFill>
                  <a:srgbClr val="C00000"/>
                </a:solidFill>
              </a:rPr>
              <a:t>rtırma</a:t>
            </a:r>
            <a:endParaRPr lang="tr-TR" sz="2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108520" y="4763179"/>
            <a:ext cx="3104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4BACC6"/>
                </a:solidFill>
              </a:rPr>
              <a:t>Tahammül ve Hoşgörünün </a:t>
            </a:r>
            <a:r>
              <a:rPr lang="tr-TR" sz="2000" b="1" dirty="0" smtClean="0">
                <a:solidFill>
                  <a:srgbClr val="4BACC6"/>
                </a:solidFill>
              </a:rPr>
              <a:t>Azalması</a:t>
            </a:r>
            <a:endParaRPr lang="tr-TR" sz="2000" b="1" dirty="0">
              <a:solidFill>
                <a:srgbClr val="4BACC6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49706" y="5483259"/>
            <a:ext cx="1542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002060"/>
                </a:solidFill>
              </a:rPr>
              <a:t>Öğrenme </a:t>
            </a:r>
          </a:p>
          <a:p>
            <a:r>
              <a:rPr lang="tr-TR" sz="2000" b="1" dirty="0">
                <a:solidFill>
                  <a:srgbClr val="002060"/>
                </a:solidFill>
              </a:rPr>
              <a:t>B</a:t>
            </a:r>
            <a:r>
              <a:rPr lang="tr-TR" sz="2000" b="1" dirty="0" smtClean="0">
                <a:solidFill>
                  <a:srgbClr val="002060"/>
                </a:solidFill>
              </a:rPr>
              <a:t>ozuklukları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39225" y="3339102"/>
            <a:ext cx="2655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9BBB59">
                    <a:lumMod val="75000"/>
                  </a:srgbClr>
                </a:solidFill>
              </a:rPr>
              <a:t>Dikkat </a:t>
            </a:r>
            <a:r>
              <a:rPr lang="tr-TR" sz="2000" b="1" dirty="0" smtClean="0">
                <a:solidFill>
                  <a:srgbClr val="9BBB59">
                    <a:lumMod val="75000"/>
                  </a:srgbClr>
                </a:solidFill>
              </a:rPr>
              <a:t>Azalması</a:t>
            </a:r>
            <a:endParaRPr lang="tr-TR" sz="2000" b="1" dirty="0">
              <a:solidFill>
                <a:srgbClr val="9BBB59">
                  <a:lumMod val="75000"/>
                </a:srgb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75100" y="4306546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</a:rPr>
              <a:t>Konsantrasyon Düşüklüğü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21008" y="4917067"/>
            <a:ext cx="2167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C0504D"/>
                </a:solidFill>
              </a:rPr>
              <a:t>Uyku Bozukluğu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19639" y="5202125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9BBB59"/>
                </a:solidFill>
              </a:rPr>
              <a:t>Motivasyon </a:t>
            </a:r>
            <a:r>
              <a:rPr lang="tr-TR" sz="2000" b="1" dirty="0" smtClean="0">
                <a:solidFill>
                  <a:srgbClr val="9BBB59"/>
                </a:solidFill>
              </a:rPr>
              <a:t>Düşüşü</a:t>
            </a:r>
            <a:endParaRPr lang="tr-TR" sz="2000" b="1" dirty="0">
              <a:solidFill>
                <a:srgbClr val="9BBB59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90416" y="3607080"/>
            <a:ext cx="1739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1F497D"/>
                </a:solidFill>
              </a:rPr>
              <a:t>Uzun </a:t>
            </a:r>
            <a:r>
              <a:rPr lang="tr-TR" sz="2000" b="1" dirty="0" smtClean="0">
                <a:solidFill>
                  <a:srgbClr val="1F497D"/>
                </a:solidFill>
              </a:rPr>
              <a:t>Dönemli </a:t>
            </a:r>
            <a:r>
              <a:rPr lang="tr-TR" sz="2000" b="1" dirty="0">
                <a:solidFill>
                  <a:srgbClr val="1F497D"/>
                </a:solidFill>
              </a:rPr>
              <a:t>B</a:t>
            </a:r>
            <a:r>
              <a:rPr lang="tr-TR" sz="2000" b="1" dirty="0" smtClean="0">
                <a:solidFill>
                  <a:srgbClr val="1F497D"/>
                </a:solidFill>
              </a:rPr>
              <a:t>ellek </a:t>
            </a:r>
            <a:r>
              <a:rPr lang="tr-TR" sz="2000" b="1" dirty="0">
                <a:solidFill>
                  <a:srgbClr val="1F497D"/>
                </a:solidFill>
              </a:rPr>
              <a:t>S</a:t>
            </a:r>
            <a:r>
              <a:rPr lang="tr-TR" sz="2000" b="1" dirty="0" smtClean="0">
                <a:solidFill>
                  <a:srgbClr val="1F497D"/>
                </a:solidFill>
              </a:rPr>
              <a:t>orunu</a:t>
            </a:r>
            <a:endParaRPr lang="tr-TR" sz="2000" b="1" dirty="0">
              <a:solidFill>
                <a:srgbClr val="1F497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47" y="3683059"/>
            <a:ext cx="173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C000"/>
                </a:solidFill>
              </a:rPr>
              <a:t>İletişim Zaafı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520552" y="5837202"/>
            <a:ext cx="1971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79646">
                    <a:lumMod val="75000"/>
                  </a:srgbClr>
                </a:solidFill>
              </a:rPr>
              <a:t>Baş – Kas </a:t>
            </a:r>
            <a:r>
              <a:rPr lang="tr-TR" sz="2000" b="1" dirty="0" smtClean="0">
                <a:solidFill>
                  <a:srgbClr val="F79646">
                    <a:lumMod val="75000"/>
                  </a:srgbClr>
                </a:solidFill>
              </a:rPr>
              <a:t>Ağrısı</a:t>
            </a:r>
            <a:endParaRPr lang="tr-TR" sz="2000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35344" y="3329984"/>
            <a:ext cx="1971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4F81BD"/>
                </a:solidFill>
              </a:rPr>
              <a:t>Sindirim Sistemi</a:t>
            </a:r>
          </a:p>
          <a:p>
            <a:r>
              <a:rPr lang="tr-TR" sz="2000" b="1" dirty="0">
                <a:solidFill>
                  <a:srgbClr val="4F81BD"/>
                </a:solidFill>
              </a:rPr>
              <a:t>Mide, </a:t>
            </a:r>
            <a:r>
              <a:rPr lang="tr-TR" sz="2000" b="1" dirty="0" smtClean="0">
                <a:solidFill>
                  <a:srgbClr val="4F81BD"/>
                </a:solidFill>
              </a:rPr>
              <a:t>Bağırsak</a:t>
            </a:r>
            <a:endParaRPr lang="tr-TR" sz="2000" b="1" dirty="0">
              <a:solidFill>
                <a:srgbClr val="4F81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44008" y="4619163"/>
            <a:ext cx="869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79646"/>
                </a:solidFill>
              </a:rPr>
              <a:t>Kalp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20272" y="2780928"/>
            <a:ext cx="1589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Yüksek </a:t>
            </a:r>
            <a:r>
              <a:rPr lang="tr-TR" sz="2000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Tansiyon</a:t>
            </a:r>
            <a:endParaRPr lang="tr-TR" sz="20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2818" y="3271141"/>
            <a:ext cx="173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79646">
                    <a:lumMod val="75000"/>
                  </a:srgbClr>
                </a:solidFill>
              </a:rPr>
              <a:t>İşitme </a:t>
            </a:r>
            <a:r>
              <a:rPr lang="tr-TR" sz="2000" b="1" dirty="0" smtClean="0">
                <a:solidFill>
                  <a:srgbClr val="F79646">
                    <a:lumMod val="75000"/>
                  </a:srgbClr>
                </a:solidFill>
              </a:rPr>
              <a:t>Kaybı</a:t>
            </a:r>
            <a:endParaRPr lang="tr-TR" sz="2000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-252536" y="2924944"/>
            <a:ext cx="1739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rgbClr val="C0504D">
                    <a:lumMod val="75000"/>
                  </a:srgbClr>
                </a:solidFill>
              </a:rPr>
              <a:t>İş </a:t>
            </a:r>
            <a:r>
              <a:rPr lang="tr-TR" sz="2000" b="1" dirty="0" smtClean="0">
                <a:solidFill>
                  <a:srgbClr val="C0504D">
                    <a:lumMod val="75000"/>
                  </a:srgbClr>
                </a:solidFill>
              </a:rPr>
              <a:t>Verimini Azaltması</a:t>
            </a:r>
            <a:endParaRPr lang="tr-TR" sz="2000" b="1" dirty="0">
              <a:solidFill>
                <a:srgbClr val="C0504D">
                  <a:lumMod val="75000"/>
                </a:srgb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80112" y="5483259"/>
            <a:ext cx="3707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4BACC6">
                    <a:lumMod val="50000"/>
                  </a:srgbClr>
                </a:solidFill>
              </a:rPr>
              <a:t>Çocuklarda okuma, anlama ve öğrenme düzeylerinde gerileme</a:t>
            </a:r>
          </a:p>
        </p:txBody>
      </p:sp>
      <p:sp>
        <p:nvSpPr>
          <p:cNvPr id="36" name="TextBox 33"/>
          <p:cNvSpPr txBox="1"/>
          <p:nvPr/>
        </p:nvSpPr>
        <p:spPr>
          <a:xfrm>
            <a:off x="7740352" y="2485345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Bağışıklık Sisteminde Değişim</a:t>
            </a:r>
            <a:endParaRPr lang="tr-TR" sz="2000" b="1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7" name="TextBox 33"/>
          <p:cNvSpPr txBox="1"/>
          <p:nvPr/>
        </p:nvSpPr>
        <p:spPr>
          <a:xfrm>
            <a:off x="899592" y="2492896"/>
            <a:ext cx="1739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prstClr val="white">
                    <a:lumMod val="50000"/>
                  </a:prstClr>
                </a:solidFill>
              </a:rPr>
              <a:t>Akyuvar Azalması</a:t>
            </a:r>
            <a:endParaRPr lang="tr-TR" sz="2000" b="1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8" name="TextBox 33"/>
          <p:cNvSpPr txBox="1"/>
          <p:nvPr/>
        </p:nvSpPr>
        <p:spPr>
          <a:xfrm>
            <a:off x="79157" y="3929610"/>
            <a:ext cx="173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prstClr val="black"/>
                </a:solidFill>
              </a:rPr>
              <a:t>Kemik Erimesi</a:t>
            </a:r>
            <a:endParaRPr lang="tr-TR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03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332632"/>
            <a:ext cx="9144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Sağlığımıza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35 KRİTİK 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etki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5536" y="2060848"/>
            <a:ext cx="835292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571500" indent="-571500">
              <a:buFont typeface="Wingdings" pitchFamily="2" charset="2"/>
              <a:buChar char="Ø"/>
            </a:pP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Ses ve Gürültünün sürekliliği ve dozuna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Kişilik özelliklerimize</a:t>
            </a: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-36512" y="4130496"/>
            <a:ext cx="91440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Bağlı olarak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Hepimizi Farklı Yoğunlukta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TEHDİT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etmekte</a:t>
            </a:r>
          </a:p>
        </p:txBody>
      </p:sp>
    </p:spTree>
    <p:extLst>
      <p:ext uri="{BB962C8B-B14F-4D97-AF65-F5344CB8AC3E}">
        <p14:creationId xmlns:p14="http://schemas.microsoft.com/office/powerpoint/2010/main" val="187249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332632"/>
            <a:ext cx="91440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35 Kritik Sağlık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SORUNUMUZUN</a:t>
            </a:r>
          </a:p>
          <a:p>
            <a:pPr algn="ctr"/>
            <a:r>
              <a:rPr lang="tr-TR" sz="4200" b="1" dirty="0">
                <a:solidFill>
                  <a:prstClr val="black"/>
                </a:solidFill>
                <a:cs typeface="Arial" charset="0"/>
              </a:rPr>
              <a:t>i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yileştirme gayretimizde,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Kontrolsüz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SES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ve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GÜRÜLTÜ</a:t>
            </a:r>
          </a:p>
          <a:p>
            <a:pPr algn="ctr"/>
            <a:r>
              <a:rPr lang="tr-TR" sz="4200" b="1" dirty="0">
                <a:solidFill>
                  <a:prstClr val="black"/>
                </a:solidFill>
                <a:cs typeface="Arial" charset="0"/>
              </a:rPr>
              <a:t>k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aynaklı olduğunu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DÜŞÜNMEDEN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çözüm arayışında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DEĞİL MİYİZ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69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332632"/>
            <a:ext cx="91440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Ruh ve Beden Sağlığımız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Toplumsal verim ve uyumumuza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OLUMLU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etkisi adına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SES YALITIM</a:t>
            </a:r>
          </a:p>
          <a:p>
            <a:pPr algn="ctr"/>
            <a:r>
              <a:rPr lang="tr-TR" sz="4200" b="1" dirty="0">
                <a:solidFill>
                  <a:prstClr val="black"/>
                </a:solidFill>
                <a:cs typeface="Arial" charset="0"/>
              </a:rPr>
              <a:t>s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eferberliğini</a:t>
            </a:r>
          </a:p>
          <a:p>
            <a:pPr algn="ctr"/>
            <a:r>
              <a:rPr lang="tr-TR" sz="4200" b="1" dirty="0">
                <a:cs typeface="Arial" charset="0"/>
              </a:rPr>
              <a:t>h</a:t>
            </a:r>
            <a:r>
              <a:rPr lang="tr-TR" sz="4200" b="1" dirty="0" smtClean="0">
                <a:cs typeface="Arial" charset="0"/>
              </a:rPr>
              <a:t>eyecan ile </a:t>
            </a:r>
          </a:p>
          <a:p>
            <a:pPr algn="ctr"/>
            <a:r>
              <a:rPr lang="tr-TR" sz="4200" b="1" dirty="0" smtClean="0">
                <a:cs typeface="Arial" charset="0"/>
              </a:rPr>
              <a:t>önemsiyoruz</a:t>
            </a:r>
          </a:p>
        </p:txBody>
      </p:sp>
    </p:spTree>
    <p:extLst>
      <p:ext uri="{BB962C8B-B14F-4D97-AF65-F5344CB8AC3E}">
        <p14:creationId xmlns:p14="http://schemas.microsoft.com/office/powerpoint/2010/main" val="331309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340768"/>
            <a:ext cx="91440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Kontrolsüz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SES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ve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GÜRÜLTÜDEN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ARINMA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Bilinci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Bu gün Başlayıp her yıl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Olgunlaşarak gelişecek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ÜLKEMİZ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’in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HAK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ettiği 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Seviyeye ulaşacaktır</a:t>
            </a:r>
            <a:endParaRPr lang="tr-TR" sz="42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812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618922"/>
            <a:ext cx="91440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Milli Geliri 10.000 USD seviyesini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Aşan 2023 yılında Dünya’nın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Önemli gelişmiş Ülkeleri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Arasında olmayı hedefleyen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Ülkemiz’in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SES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yalıtım hamlesi kaçınılmaz</a:t>
            </a:r>
            <a:endParaRPr lang="tr-TR" sz="42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726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148546"/>
            <a:ext cx="91440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solidFill>
                  <a:prstClr val="black"/>
                </a:solidFill>
              </a:rPr>
              <a:t>“</a:t>
            </a:r>
            <a:r>
              <a:rPr lang="tr-TR" sz="4000" b="1" dirty="0" smtClean="0">
                <a:solidFill>
                  <a:srgbClr val="FF0000"/>
                </a:solidFill>
              </a:rPr>
              <a:t>BAŞIMIZI </a:t>
            </a:r>
            <a:r>
              <a:rPr lang="tr-TR" sz="4000" b="1" dirty="0" smtClean="0"/>
              <a:t>sokacak ev</a:t>
            </a:r>
            <a:r>
              <a:rPr lang="tr-TR" sz="4000" b="1" dirty="0" smtClean="0">
                <a:solidFill>
                  <a:prstClr val="black"/>
                </a:solidFill>
              </a:rPr>
              <a:t>” kavramından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BARINMADAN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ÇAĞDAŞ YAŞAM KOŞULLARINA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KAVUŞMA</a:t>
            </a:r>
          </a:p>
          <a:p>
            <a:pPr algn="ctr"/>
            <a:r>
              <a:rPr lang="tr-TR" sz="4000" b="1" dirty="0" smtClean="0">
                <a:solidFill>
                  <a:prstClr val="black"/>
                </a:solidFill>
              </a:rPr>
              <a:t>Yolundayız</a:t>
            </a:r>
          </a:p>
          <a:p>
            <a:pPr algn="ctr"/>
            <a:r>
              <a:rPr lang="tr-TR" sz="4000" b="1" dirty="0" smtClean="0">
                <a:solidFill>
                  <a:prstClr val="black"/>
                </a:solidFill>
              </a:rPr>
              <a:t>Gelişme Isı, Su, Yangın, </a:t>
            </a:r>
            <a:r>
              <a:rPr lang="tr-TR" sz="4000" b="1" dirty="0" smtClean="0">
                <a:solidFill>
                  <a:srgbClr val="FF0000"/>
                </a:solidFill>
              </a:rPr>
              <a:t>SES YALITIMI</a:t>
            </a:r>
            <a:r>
              <a:rPr lang="tr-TR" sz="4000" b="1" dirty="0" smtClean="0">
                <a:solidFill>
                  <a:prstClr val="black"/>
                </a:solidFill>
              </a:rPr>
              <a:t> ile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GERÇEKLEŞECEK</a:t>
            </a:r>
            <a:r>
              <a:rPr lang="tr-TR" sz="4000" b="1" dirty="0" smtClean="0">
                <a:solidFill>
                  <a:prstClr val="black"/>
                </a:solidFill>
              </a:rPr>
              <a:t>tir</a:t>
            </a:r>
          </a:p>
        </p:txBody>
      </p:sp>
    </p:spTree>
    <p:extLst>
      <p:ext uri="{BB962C8B-B14F-4D97-AF65-F5344CB8AC3E}">
        <p14:creationId xmlns:p14="http://schemas.microsoft.com/office/powerpoint/2010/main" val="232863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132856"/>
            <a:ext cx="91440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SES YALITIM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seferberliğinin</a:t>
            </a:r>
          </a:p>
          <a:p>
            <a:pPr algn="ctr"/>
            <a:r>
              <a:rPr lang="tr-TR" sz="4400" b="1" dirty="0">
                <a:solidFill>
                  <a:prstClr val="black"/>
                </a:solidFill>
                <a:cs typeface="Arial" charset="0"/>
              </a:rPr>
              <a:t>i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lk adımını atarak</a:t>
            </a:r>
          </a:p>
          <a:p>
            <a:pPr algn="ctr"/>
            <a:r>
              <a:rPr lang="tr-TR" sz="4400" b="1" dirty="0">
                <a:solidFill>
                  <a:prstClr val="black"/>
                </a:solidFill>
                <a:cs typeface="Arial" charset="0"/>
              </a:rPr>
              <a:t>t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arihe not düşüyoruz</a:t>
            </a:r>
            <a:endParaRPr lang="tr-TR" sz="44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838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869538"/>
            <a:ext cx="914400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İZODER olarak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2000’li yılların başında</a:t>
            </a:r>
          </a:p>
          <a:p>
            <a:pPr algn="ctr"/>
            <a:r>
              <a:rPr lang="tr-TR" sz="4400" b="1" dirty="0">
                <a:solidFill>
                  <a:prstClr val="black"/>
                </a:solidFill>
                <a:cs typeface="Arial" charset="0"/>
              </a:rPr>
              <a:t>b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enzer seferberliği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ISI YALITIM 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sektöründe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başlattık</a:t>
            </a:r>
            <a:endParaRPr lang="tr-TR" sz="44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852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618922"/>
            <a:ext cx="91440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tr-TR" sz="4200" b="1" dirty="0" smtClean="0">
                <a:cs typeface="Arial" charset="0"/>
              </a:rPr>
              <a:t>Sanayileşme, Kentleşme,</a:t>
            </a:r>
          </a:p>
          <a:p>
            <a:pPr algn="ctr" eaLnBrk="1" hangingPunct="1"/>
            <a:r>
              <a:rPr lang="tr-TR" sz="4200" b="1" dirty="0" smtClean="0">
                <a:cs typeface="Arial" charset="0"/>
              </a:rPr>
              <a:t>güçlü ekonomik</a:t>
            </a:r>
          </a:p>
          <a:p>
            <a:pPr algn="ctr" eaLnBrk="1" hangingPunct="1"/>
            <a:r>
              <a:rPr lang="tr-TR" sz="4200" b="1" dirty="0">
                <a:cs typeface="Arial" charset="0"/>
              </a:rPr>
              <a:t>i</a:t>
            </a:r>
            <a:r>
              <a:rPr lang="tr-TR" sz="4200" b="1" dirty="0" smtClean="0">
                <a:cs typeface="Arial" charset="0"/>
              </a:rPr>
              <a:t>mkanlar ve yaşam kolaylıkları sunarken, Hayatımıza</a:t>
            </a:r>
          </a:p>
          <a:p>
            <a:pPr algn="ctr" eaLnBrk="1" hangingPunct="1"/>
            <a:r>
              <a:rPr lang="tr-TR" sz="4200" b="1" dirty="0" smtClean="0">
                <a:cs typeface="Arial" charset="0"/>
              </a:rPr>
              <a:t>farkında olduğumuz, olmadığımız</a:t>
            </a:r>
          </a:p>
          <a:p>
            <a:pPr algn="ctr" eaLnBrk="1" hangingPunct="1"/>
            <a:r>
              <a:rPr lang="tr-TR" sz="4200" b="1" dirty="0">
                <a:cs typeface="Arial" charset="0"/>
              </a:rPr>
              <a:t>s</a:t>
            </a:r>
            <a:r>
              <a:rPr lang="tr-TR" sz="4200" b="1" dirty="0" smtClean="0">
                <a:cs typeface="Arial" charset="0"/>
              </a:rPr>
              <a:t>orunları da taşımakta</a:t>
            </a:r>
            <a:endParaRPr lang="tr-TR" sz="42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484784"/>
            <a:ext cx="91440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Başlangıç yıllarında 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Avrupa, Almanya’nın 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1/40 oranında olan sektör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Bugün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AVRUPA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NIN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EN BÜYÜĞÜ</a:t>
            </a:r>
            <a:endParaRPr lang="tr-TR" sz="44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073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556792"/>
            <a:ext cx="91440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Bu muazzam 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gelişim süreci</a:t>
            </a:r>
          </a:p>
          <a:p>
            <a:pPr algn="ctr"/>
            <a:r>
              <a:rPr lang="tr-TR" sz="4400" b="1" dirty="0">
                <a:solidFill>
                  <a:prstClr val="black"/>
                </a:solidFill>
                <a:cs typeface="Arial" charset="0"/>
              </a:rPr>
              <a:t>b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ize bir çok şey öğretti</a:t>
            </a:r>
          </a:p>
          <a:p>
            <a:pPr algn="ctr"/>
            <a:r>
              <a:rPr lang="tr-TR" sz="4400" b="1" dirty="0">
                <a:solidFill>
                  <a:prstClr val="black"/>
                </a:solidFill>
                <a:cs typeface="Arial" charset="0"/>
              </a:rPr>
              <a:t>v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e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İLHAM 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verdi</a:t>
            </a:r>
            <a:endParaRPr lang="tr-TR" sz="44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22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556792"/>
            <a:ext cx="91440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Ülkemiz İnsanı</a:t>
            </a:r>
          </a:p>
          <a:p>
            <a:pPr algn="ctr"/>
            <a:r>
              <a:rPr lang="tr-TR" sz="4400" b="1" dirty="0">
                <a:solidFill>
                  <a:prstClr val="black"/>
                </a:solidFill>
                <a:cs typeface="Arial" charset="0"/>
              </a:rPr>
              <a:t>d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oğruyu görme 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ve </a:t>
            </a:r>
          </a:p>
          <a:p>
            <a:pPr algn="ctr"/>
            <a:r>
              <a:rPr lang="tr-TR" sz="4400" b="1" dirty="0">
                <a:solidFill>
                  <a:prstClr val="black"/>
                </a:solidFill>
                <a:cs typeface="Arial" charset="0"/>
              </a:rPr>
              <a:t>a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dapte olmada 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olağan üstü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MAHİR</a:t>
            </a:r>
            <a:endParaRPr lang="tr-TR" sz="4400" b="1" dirty="0">
              <a:solidFill>
                <a:srgbClr val="FF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2743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268760"/>
            <a:ext cx="914400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SES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 yalıtım seferberliği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Heyecanımızın kaynağı 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Ülkemiz insanının</a:t>
            </a:r>
          </a:p>
          <a:p>
            <a:pPr algn="ctr"/>
            <a:r>
              <a:rPr lang="tr-TR" sz="4400" b="1" dirty="0">
                <a:solidFill>
                  <a:prstClr val="black"/>
                </a:solidFill>
                <a:cs typeface="Arial" charset="0"/>
              </a:rPr>
              <a:t>e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n iyi koşulları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HAK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 etmesi</a:t>
            </a:r>
          </a:p>
          <a:p>
            <a:pPr algn="ctr"/>
            <a:r>
              <a:rPr lang="tr-TR" sz="4400" b="1" dirty="0">
                <a:solidFill>
                  <a:prstClr val="black"/>
                </a:solidFill>
                <a:cs typeface="Arial" charset="0"/>
              </a:rPr>
              <a:t>v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e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Layık olmasıdır</a:t>
            </a:r>
            <a:endParaRPr lang="tr-TR" sz="44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645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762938"/>
            <a:ext cx="91440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SES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ve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GÜRÜLTÜ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kirliliği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Başıboş 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Kaldığı sürece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ARTACAK</a:t>
            </a:r>
          </a:p>
          <a:p>
            <a:pPr algn="ctr"/>
            <a:endParaRPr lang="tr-TR" sz="4200" b="1" dirty="0">
              <a:solidFill>
                <a:prstClr val="black"/>
              </a:solidFill>
              <a:cs typeface="Arial" charset="0"/>
            </a:endParaRP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Yıkıcı ve kalıcı etkileri derinleşecek</a:t>
            </a:r>
            <a:endParaRPr lang="tr-TR" sz="42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8283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268760"/>
            <a:ext cx="914400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GÖZ ARDI </a:t>
            </a:r>
            <a:r>
              <a:rPr lang="tr-TR" sz="4400" b="1" dirty="0" smtClean="0">
                <a:cs typeface="Arial" charset="0"/>
              </a:rPr>
              <a:t>etmemeli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ALIŞMA </a:t>
            </a:r>
            <a:r>
              <a:rPr lang="tr-TR" sz="4400" b="1" dirty="0" smtClean="0">
                <a:cs typeface="Arial" charset="0"/>
              </a:rPr>
              <a:t>eğilimine kapılmamalı</a:t>
            </a:r>
          </a:p>
          <a:p>
            <a:pPr algn="ctr"/>
            <a:endParaRPr lang="tr-TR" sz="4400" b="1" dirty="0">
              <a:solidFill>
                <a:srgbClr val="FF0000"/>
              </a:solidFill>
              <a:cs typeface="Arial" charset="0"/>
            </a:endParaRP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KONTROLSÜZ SES </a:t>
            </a:r>
            <a:r>
              <a:rPr lang="tr-TR" sz="4400" b="1" dirty="0" smtClean="0">
                <a:cs typeface="Arial" charset="0"/>
              </a:rPr>
              <a:t>ve</a:t>
            </a:r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 GÜRÜLTÜ</a:t>
            </a:r>
          </a:p>
          <a:p>
            <a:pPr algn="ctr"/>
            <a:r>
              <a:rPr lang="tr-TR" sz="4400" b="1" dirty="0">
                <a:cs typeface="Arial" charset="0"/>
              </a:rPr>
              <a:t>i</a:t>
            </a:r>
            <a:r>
              <a:rPr lang="tr-TR" sz="4400" b="1" dirty="0" smtClean="0">
                <a:cs typeface="Arial" charset="0"/>
              </a:rPr>
              <a:t>le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BAŞ ETMEYİ</a:t>
            </a:r>
            <a:r>
              <a:rPr lang="tr-TR" sz="4400" b="1" dirty="0" smtClean="0">
                <a:cs typeface="Arial" charset="0"/>
              </a:rPr>
              <a:t>, </a:t>
            </a:r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ÖNLEMEYİ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BAŞARMALIYIZ</a:t>
            </a:r>
            <a:endParaRPr lang="tr-TR" sz="4400" b="1" dirty="0">
              <a:solidFill>
                <a:srgbClr val="FF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932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980728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Çağdaşlaşma yolunda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TÜRKİYE</a:t>
            </a:r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MİZDE</a:t>
            </a:r>
          </a:p>
        </p:txBody>
      </p:sp>
      <p:sp>
        <p:nvSpPr>
          <p:cNvPr id="3" name="Oval 2"/>
          <p:cNvSpPr/>
          <p:nvPr/>
        </p:nvSpPr>
        <p:spPr>
          <a:xfrm>
            <a:off x="191869" y="2132856"/>
            <a:ext cx="612000" cy="61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1</a:t>
            </a:r>
            <a:endParaRPr lang="tr-TR" sz="2400" dirty="0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83568" y="2132856"/>
            <a:ext cx="7488832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3300" b="1" dirty="0" smtClean="0">
                <a:cs typeface="Arial" charset="0"/>
              </a:rPr>
              <a:t>Kontrolsüz </a:t>
            </a:r>
            <a:r>
              <a:rPr lang="tr-TR" sz="3300" b="1" dirty="0" smtClean="0">
                <a:solidFill>
                  <a:srgbClr val="FF0000"/>
                </a:solidFill>
                <a:cs typeface="Arial" charset="0"/>
              </a:rPr>
              <a:t>SES</a:t>
            </a:r>
            <a:r>
              <a:rPr lang="tr-TR" sz="3300" b="1" dirty="0" smtClean="0">
                <a:cs typeface="Arial" charset="0"/>
              </a:rPr>
              <a:t> ve </a:t>
            </a:r>
            <a:r>
              <a:rPr lang="tr-TR" sz="3300" b="1" dirty="0" smtClean="0">
                <a:solidFill>
                  <a:srgbClr val="FF0000"/>
                </a:solidFill>
                <a:cs typeface="Arial" charset="0"/>
              </a:rPr>
              <a:t>GÜRÜLTÜ</a:t>
            </a:r>
            <a:r>
              <a:rPr lang="tr-TR" sz="3300" b="1" dirty="0" smtClean="0">
                <a:cs typeface="Arial" charset="0"/>
              </a:rPr>
              <a:t> kaynaklarını azaltmaya</a:t>
            </a:r>
          </a:p>
          <a:p>
            <a:pPr algn="ctr"/>
            <a:r>
              <a:rPr lang="tr-TR" sz="3300" b="1" dirty="0" smtClean="0">
                <a:cs typeface="Arial" charset="0"/>
              </a:rPr>
              <a:t>Sessiz ortamlarda bulunma fırsatı yaratmaya</a:t>
            </a:r>
          </a:p>
          <a:p>
            <a:pPr algn="ctr"/>
            <a:r>
              <a:rPr lang="tr-TR" sz="3300" b="1" dirty="0" smtClean="0">
                <a:cs typeface="Arial" charset="0"/>
              </a:rPr>
              <a:t>Kontrolsüz </a:t>
            </a:r>
            <a:r>
              <a:rPr lang="tr-TR" sz="3300" b="1" dirty="0" smtClean="0">
                <a:solidFill>
                  <a:srgbClr val="FF0000"/>
                </a:solidFill>
                <a:cs typeface="Arial" charset="0"/>
              </a:rPr>
              <a:t>SES</a:t>
            </a:r>
            <a:r>
              <a:rPr lang="tr-TR" sz="3300" b="1" dirty="0" smtClean="0">
                <a:cs typeface="Arial" charset="0"/>
              </a:rPr>
              <a:t> ve </a:t>
            </a:r>
            <a:r>
              <a:rPr lang="tr-TR" sz="3300" b="1" dirty="0" smtClean="0">
                <a:solidFill>
                  <a:srgbClr val="FF0000"/>
                </a:solidFill>
                <a:cs typeface="Arial" charset="0"/>
              </a:rPr>
              <a:t>GÜRÜLTÜ</a:t>
            </a:r>
            <a:r>
              <a:rPr lang="tr-TR" sz="3300" b="1" dirty="0" smtClean="0">
                <a:cs typeface="Arial" charset="0"/>
              </a:rPr>
              <a:t>den </a:t>
            </a:r>
            <a:r>
              <a:rPr lang="tr-TR" sz="3300" b="1" dirty="0" smtClean="0">
                <a:solidFill>
                  <a:srgbClr val="FF0000"/>
                </a:solidFill>
                <a:cs typeface="Arial" charset="0"/>
              </a:rPr>
              <a:t>KORUNMAYA</a:t>
            </a: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-1575" y="4985881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Yüksek Hassasiyet ve Gayret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GÖSTERMELİYİZ</a:t>
            </a:r>
          </a:p>
        </p:txBody>
      </p:sp>
      <p:sp>
        <p:nvSpPr>
          <p:cNvPr id="6" name="Oval 5"/>
          <p:cNvSpPr/>
          <p:nvPr/>
        </p:nvSpPr>
        <p:spPr>
          <a:xfrm>
            <a:off x="191869" y="3140968"/>
            <a:ext cx="612000" cy="61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2</a:t>
            </a:r>
          </a:p>
        </p:txBody>
      </p:sp>
      <p:sp>
        <p:nvSpPr>
          <p:cNvPr id="7" name="Oval 6"/>
          <p:cNvSpPr/>
          <p:nvPr/>
        </p:nvSpPr>
        <p:spPr>
          <a:xfrm>
            <a:off x="215584" y="4149080"/>
            <a:ext cx="612000" cy="61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3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5352096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124744"/>
            <a:ext cx="9144000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3300" b="1" dirty="0" smtClean="0">
                <a:cs typeface="Arial" charset="0"/>
              </a:rPr>
              <a:t>Bireysel ve Toplumsal</a:t>
            </a:r>
          </a:p>
          <a:p>
            <a:pPr algn="ctr"/>
            <a:r>
              <a:rPr lang="tr-TR" sz="3300" b="1" dirty="0" smtClean="0">
                <a:cs typeface="Arial" charset="0"/>
              </a:rPr>
              <a:t>Olarak,</a:t>
            </a:r>
          </a:p>
          <a:p>
            <a:pPr algn="ctr"/>
            <a:r>
              <a:rPr lang="tr-TR" sz="3300" b="1" dirty="0" smtClean="0">
                <a:cs typeface="Arial" charset="0"/>
              </a:rPr>
              <a:t>Daha Çağdaş,</a:t>
            </a:r>
          </a:p>
          <a:p>
            <a:pPr algn="ctr"/>
            <a:r>
              <a:rPr lang="tr-TR" sz="3300" b="1" dirty="0" smtClean="0">
                <a:cs typeface="Arial" charset="0"/>
              </a:rPr>
              <a:t>Daha Huzurlu,</a:t>
            </a:r>
          </a:p>
          <a:p>
            <a:pPr algn="ctr"/>
            <a:r>
              <a:rPr lang="tr-TR" sz="3300" b="1" dirty="0" smtClean="0">
                <a:cs typeface="Arial" charset="0"/>
              </a:rPr>
              <a:t>Daha Sağlıklı,</a:t>
            </a:r>
          </a:p>
          <a:p>
            <a:pPr algn="ctr"/>
            <a:r>
              <a:rPr lang="tr-TR" sz="3300" b="1" dirty="0" smtClean="0">
                <a:cs typeface="Arial" charset="0"/>
              </a:rPr>
              <a:t>Daha Uyumlu ve Verimli</a:t>
            </a:r>
          </a:p>
          <a:p>
            <a:pPr algn="ctr"/>
            <a:r>
              <a:rPr lang="tr-TR" sz="3300" b="1" dirty="0" smtClean="0">
                <a:cs typeface="Arial" charset="0"/>
              </a:rPr>
              <a:t>Olabilmek adına</a:t>
            </a:r>
          </a:p>
          <a:p>
            <a:pPr algn="ctr"/>
            <a:r>
              <a:rPr lang="tr-TR" sz="3300" b="1" dirty="0" smtClean="0">
                <a:cs typeface="Arial" charset="0"/>
              </a:rPr>
              <a:t>Kontrolsüz Ses ve Gürültünün</a:t>
            </a:r>
          </a:p>
          <a:p>
            <a:pPr algn="ctr"/>
            <a:r>
              <a:rPr lang="tr-TR" sz="3300" b="1" dirty="0" smtClean="0">
                <a:cs typeface="Arial" charset="0"/>
              </a:rPr>
              <a:t>Önemini kavramalı ve Hayat kalitemizi </a:t>
            </a:r>
            <a:r>
              <a:rPr lang="tr-TR" sz="3300" b="1" dirty="0" smtClean="0">
                <a:solidFill>
                  <a:srgbClr val="FF0000"/>
                </a:solidFill>
                <a:cs typeface="Arial" charset="0"/>
              </a:rPr>
              <a:t>YÜKSELTMELİYİZ</a:t>
            </a:r>
            <a:endParaRPr lang="tr-TR" sz="33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0883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556792"/>
            <a:ext cx="91440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SES YALITIMI BİLİNCİ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Oluşturmak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İZODER</a:t>
            </a:r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’in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2016 – 2018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SOSYAL SORUMLULUK</a:t>
            </a:r>
            <a:br>
              <a:rPr lang="tr-TR" sz="4400" b="1" dirty="0" smtClean="0">
                <a:solidFill>
                  <a:srgbClr val="FF0000"/>
                </a:solidFill>
                <a:cs typeface="Arial" charset="0"/>
              </a:rPr>
            </a:br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HAMLESİDİR</a:t>
            </a:r>
          </a:p>
        </p:txBody>
      </p:sp>
    </p:spTree>
    <p:extLst>
      <p:ext uri="{BB962C8B-B14F-4D97-AF65-F5344CB8AC3E}">
        <p14:creationId xmlns:p14="http://schemas.microsoft.com/office/powerpoint/2010/main" val="2444642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332632"/>
            <a:ext cx="91440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Zaman zaman 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sorunları fark etsek de, 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ÖNEMİNİ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,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ETKİSİNİ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,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ÇÖZÜM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Yollarını 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Tam anlayamadan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Gereken </a:t>
            </a:r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İYİLEŞTİRME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den</a:t>
            </a:r>
          </a:p>
          <a:p>
            <a:pPr algn="ctr"/>
            <a:r>
              <a:rPr lang="tr-TR" sz="4200" b="1" dirty="0" smtClean="0">
                <a:solidFill>
                  <a:srgbClr val="FF0000"/>
                </a:solidFill>
                <a:cs typeface="Arial" charset="0"/>
              </a:rPr>
              <a:t>MAHRUM</a:t>
            </a:r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 kalıyoruz</a:t>
            </a:r>
            <a:endParaRPr lang="tr-TR" sz="42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47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412776"/>
            <a:ext cx="91440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Bilgi, Bilinç, Farkındalık seviyemizin gelişimi ile toplumumuza yakışan 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Müthiş hamleler,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Dünya çapında 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örnek gelişmeler 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gösteriyoruz</a:t>
            </a:r>
            <a:endParaRPr lang="tr-TR" sz="42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36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268760"/>
            <a:ext cx="914400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cs typeface="Arial" charset="0"/>
              </a:rPr>
              <a:t>Kontrolsüz</a:t>
            </a:r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 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SES </a:t>
            </a:r>
            <a:r>
              <a:rPr lang="tr-TR" sz="4400" b="1" dirty="0" smtClean="0">
                <a:cs typeface="Arial" charset="0"/>
              </a:rPr>
              <a:t>ve</a:t>
            </a:r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 GÜRÜLTÜNÜN </a:t>
            </a:r>
            <a:r>
              <a:rPr lang="tr-TR" sz="4400" b="1" dirty="0" smtClean="0">
                <a:cs typeface="Arial" charset="0"/>
              </a:rPr>
              <a:t>etkileri</a:t>
            </a:r>
          </a:p>
          <a:p>
            <a:pPr algn="ctr"/>
            <a:r>
              <a:rPr lang="tr-TR" sz="4400" b="1" dirty="0" smtClean="0">
                <a:cs typeface="Arial" charset="0"/>
              </a:rPr>
              <a:t>Çözüm yolları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cs typeface="Arial" charset="0"/>
              </a:rPr>
              <a:t>SES YALITIMI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Bilincimiz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Ülkemiz gelişimi ile</a:t>
            </a:r>
          </a:p>
          <a:p>
            <a:pPr algn="ctr"/>
            <a:r>
              <a:rPr lang="tr-TR" sz="4400" b="1" dirty="0" smtClean="0">
                <a:solidFill>
                  <a:prstClr val="black"/>
                </a:solidFill>
                <a:cs typeface="Arial" charset="0"/>
              </a:rPr>
              <a:t>Uyumlu Gelişmemiştir</a:t>
            </a:r>
          </a:p>
        </p:txBody>
      </p:sp>
    </p:spTree>
    <p:extLst>
      <p:ext uri="{BB962C8B-B14F-4D97-AF65-F5344CB8AC3E}">
        <p14:creationId xmlns:p14="http://schemas.microsoft.com/office/powerpoint/2010/main" val="40216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124744"/>
            <a:ext cx="91440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Amacımız, </a:t>
            </a:r>
          </a:p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Ses, Gürültü kirliliğinin</a:t>
            </a:r>
          </a:p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Hayatımızda/Sağlığımızda</a:t>
            </a:r>
          </a:p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Toplum uyumunda yarattığı </a:t>
            </a:r>
          </a:p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Derin tahribatları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FARK ETMEMİZ</a:t>
            </a:r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,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BİLİNÇ SEVİYEMİZİN </a:t>
            </a:r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artması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ÇÖZÜM</a:t>
            </a:r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 Adımlarının bilinmesidir</a:t>
            </a:r>
            <a:endParaRPr lang="tr-TR" sz="40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44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124744"/>
            <a:ext cx="914400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Ülkemize, Halkımıza</a:t>
            </a:r>
          </a:p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Yakışan hak ettiğimiz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ÇAĞDAŞ</a:t>
            </a:r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 ve </a:t>
            </a:r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KONFORLU</a:t>
            </a:r>
          </a:p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Yaşam ortamları için</a:t>
            </a:r>
          </a:p>
          <a:p>
            <a:pPr algn="ctr"/>
            <a:r>
              <a:rPr lang="tr-TR" sz="4000" b="1" dirty="0" smtClean="0">
                <a:cs typeface="Arial" charset="0"/>
              </a:rPr>
              <a:t>Kontrolsüz</a:t>
            </a:r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 SES</a:t>
            </a:r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 ve </a:t>
            </a:r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GÜRÜLTÜDEN</a:t>
            </a:r>
          </a:p>
          <a:p>
            <a:pPr algn="ctr"/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arınma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HAMLESİNİN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  <a:cs typeface="Arial" charset="0"/>
              </a:rPr>
              <a:t>BAŞLATILMASI</a:t>
            </a:r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dır</a:t>
            </a:r>
            <a:endParaRPr lang="tr-TR" sz="4000" b="1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77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035893"/>
            <a:ext cx="9144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Ses Yalıtım HAMLESİ</a:t>
            </a:r>
          </a:p>
          <a:p>
            <a:pPr algn="ctr"/>
            <a:r>
              <a:rPr lang="tr-TR" sz="4200" b="1" dirty="0" smtClean="0">
                <a:solidFill>
                  <a:prstClr val="black"/>
                </a:solidFill>
                <a:cs typeface="Arial" charset="0"/>
              </a:rPr>
              <a:t>için</a:t>
            </a:r>
          </a:p>
        </p:txBody>
      </p:sp>
      <p:sp>
        <p:nvSpPr>
          <p:cNvPr id="3" name="Oval 2"/>
          <p:cNvSpPr/>
          <p:nvPr/>
        </p:nvSpPr>
        <p:spPr>
          <a:xfrm>
            <a:off x="24274" y="2627672"/>
            <a:ext cx="612000" cy="61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1</a:t>
            </a:r>
            <a:endParaRPr lang="tr-TR" sz="2400" dirty="0"/>
          </a:p>
        </p:txBody>
      </p:sp>
      <p:sp>
        <p:nvSpPr>
          <p:cNvPr id="4" name="Oval 3"/>
          <p:cNvSpPr/>
          <p:nvPr/>
        </p:nvSpPr>
        <p:spPr>
          <a:xfrm>
            <a:off x="24714" y="3833495"/>
            <a:ext cx="612000" cy="61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2</a:t>
            </a:r>
            <a:endParaRPr lang="tr-TR" sz="24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611560" y="2554446"/>
            <a:ext cx="8766432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tr-TR" sz="4000" b="1" dirty="0" smtClean="0">
                <a:cs typeface="Arial" charset="0"/>
              </a:rPr>
              <a:t>Halkımızın bilinçlenmesi, </a:t>
            </a:r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zararları ve çözüm yollarının fark edilmesi</a:t>
            </a:r>
          </a:p>
          <a:p>
            <a:r>
              <a:rPr lang="tr-TR" sz="4000" b="1" dirty="0" smtClean="0">
                <a:solidFill>
                  <a:prstClr val="black"/>
                </a:solidFill>
                <a:cs typeface="Arial" charset="0"/>
              </a:rPr>
              <a:t>Endüstri ve Uygulama alt yapısının hazırlığı</a:t>
            </a:r>
          </a:p>
          <a:p>
            <a:r>
              <a:rPr lang="tr-TR" sz="4000" b="1" dirty="0" smtClean="0">
                <a:cs typeface="Arial" charset="0"/>
              </a:rPr>
              <a:t>Yasal mevzuatların gelişimi</a:t>
            </a:r>
            <a:endParaRPr lang="tr-TR" sz="4000" b="1" dirty="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24274" y="5096521"/>
            <a:ext cx="612000" cy="612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1376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1578272"/>
            <a:ext cx="9144000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tr-T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İHTİYAÇ</a:t>
            </a:r>
            <a:r>
              <a:rPr lang="tr-TR" sz="5400" b="1" dirty="0" smtClean="0"/>
              <a:t> Yoksa </a:t>
            </a:r>
          </a:p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MÜCADELE</a:t>
            </a:r>
            <a:r>
              <a:rPr lang="tr-TR" sz="5400" b="1" dirty="0" smtClean="0"/>
              <a:t> olmaz</a:t>
            </a:r>
          </a:p>
          <a:p>
            <a:pPr algn="ctr"/>
            <a:endParaRPr lang="tr-TR" sz="4400" b="1" dirty="0" smtClean="0"/>
          </a:p>
          <a:p>
            <a:pPr algn="ctr"/>
            <a:r>
              <a:rPr lang="tr-TR" sz="4400" b="1" dirty="0" smtClean="0"/>
              <a:t>Kontrolsüz </a:t>
            </a:r>
            <a:r>
              <a:rPr lang="tr-TR" sz="4400" b="1" dirty="0" smtClean="0">
                <a:solidFill>
                  <a:srgbClr val="FF0000"/>
                </a:solidFill>
              </a:rPr>
              <a:t>SES</a:t>
            </a:r>
            <a:r>
              <a:rPr lang="tr-TR" sz="4400" b="1" dirty="0" smtClean="0"/>
              <a:t> ve </a:t>
            </a:r>
            <a:r>
              <a:rPr lang="tr-TR" sz="4400" b="1" dirty="0" smtClean="0">
                <a:solidFill>
                  <a:srgbClr val="FF0000"/>
                </a:solidFill>
              </a:rPr>
              <a:t>GÜRÜLTÜ</a:t>
            </a:r>
            <a:r>
              <a:rPr lang="tr-TR" sz="4400" b="1" dirty="0" smtClean="0"/>
              <a:t>den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ARINMA</a:t>
            </a:r>
          </a:p>
          <a:p>
            <a:pPr algn="ctr"/>
            <a:r>
              <a:rPr lang="tr-TR" sz="4400" b="1" dirty="0" smtClean="0"/>
              <a:t>Neden </a:t>
            </a:r>
            <a:r>
              <a:rPr lang="tr-TR" sz="4400" b="1" dirty="0" smtClean="0">
                <a:solidFill>
                  <a:srgbClr val="FF0000"/>
                </a:solidFill>
              </a:rPr>
              <a:t>İHTİYAÇ</a:t>
            </a:r>
            <a:r>
              <a:rPr lang="tr-TR" sz="4400" b="1" dirty="0" smtClean="0"/>
              <a:t> ?</a:t>
            </a:r>
            <a:endParaRPr lang="tr-TR" sz="4400" b="1" dirty="0"/>
          </a:p>
        </p:txBody>
      </p:sp>
      <p:sp>
        <p:nvSpPr>
          <p:cNvPr id="3" name="Rectangle 2"/>
          <p:cNvSpPr/>
          <p:nvPr/>
        </p:nvSpPr>
        <p:spPr>
          <a:xfrm>
            <a:off x="1591487" y="1301844"/>
            <a:ext cx="5196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/>
              <a:t>“</a:t>
            </a:r>
            <a:endParaRPr lang="tr-TR" sz="6000" dirty="0"/>
          </a:p>
        </p:txBody>
      </p:sp>
      <p:sp>
        <p:nvSpPr>
          <p:cNvPr id="4" name="Rectangle 3"/>
          <p:cNvSpPr/>
          <p:nvPr/>
        </p:nvSpPr>
        <p:spPr>
          <a:xfrm>
            <a:off x="7688664" y="2417106"/>
            <a:ext cx="4523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4800" b="1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644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537</Words>
  <Application>Microsoft Office PowerPoint</Application>
  <PresentationFormat>Ekran Gösterisi (4:3)</PresentationFormat>
  <Paragraphs>213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14</vt:i4>
      </vt:variant>
      <vt:variant>
        <vt:lpstr>Slayt Başlıkları</vt:lpstr>
      </vt:variant>
      <vt:variant>
        <vt:i4>28</vt:i4>
      </vt:variant>
    </vt:vector>
  </HeadingPairs>
  <TitlesOfParts>
    <vt:vector size="42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16_Office Theme</vt:lpstr>
      <vt:lpstr>6_Office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after shot</dc:creator>
  <cp:lastModifiedBy>Sun</cp:lastModifiedBy>
  <cp:revision>53</cp:revision>
  <cp:lastPrinted>2016-11-15T16:41:09Z</cp:lastPrinted>
  <dcterms:created xsi:type="dcterms:W3CDTF">2016-10-26T10:32:01Z</dcterms:created>
  <dcterms:modified xsi:type="dcterms:W3CDTF">2016-11-16T05:33:36Z</dcterms:modified>
</cp:coreProperties>
</file>