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85" r:id="rId3"/>
    <p:sldId id="293" r:id="rId4"/>
    <p:sldId id="280" r:id="rId5"/>
    <p:sldId id="284" r:id="rId6"/>
    <p:sldId id="281" r:id="rId7"/>
    <p:sldId id="269" r:id="rId8"/>
    <p:sldId id="295" r:id="rId9"/>
    <p:sldId id="294" r:id="rId10"/>
    <p:sldId id="270" r:id="rId11"/>
    <p:sldId id="279" r:id="rId12"/>
    <p:sldId id="286" r:id="rId13"/>
    <p:sldId id="271" r:id="rId14"/>
    <p:sldId id="296" r:id="rId15"/>
    <p:sldId id="272" r:id="rId16"/>
    <p:sldId id="274" r:id="rId17"/>
    <p:sldId id="288" r:id="rId18"/>
    <p:sldId id="287" r:id="rId19"/>
    <p:sldId id="273" r:id="rId20"/>
    <p:sldId id="282" r:id="rId21"/>
    <p:sldId id="278"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245" autoAdjust="0"/>
  </p:normalViewPr>
  <p:slideViewPr>
    <p:cSldViewPr snapToObjects="1">
      <p:cViewPr varScale="1">
        <p:scale>
          <a:sx n="61" d="100"/>
          <a:sy n="61" d="100"/>
        </p:scale>
        <p:origin x="-160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2A5E6A-A251-47CF-90FC-890AB7DB2DE3}" type="datetimeFigureOut">
              <a:rPr lang="tr-TR" smtClean="0"/>
              <a:t>14.11.2016</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29E4B3-7CCF-45F1-92E9-5EB2318F93BB}" type="slidenum">
              <a:rPr lang="tr-TR" smtClean="0"/>
              <a:t>‹#›</a:t>
            </a:fld>
            <a:endParaRPr lang="tr-TR"/>
          </a:p>
        </p:txBody>
      </p:sp>
    </p:spTree>
    <p:extLst>
      <p:ext uri="{BB962C8B-B14F-4D97-AF65-F5344CB8AC3E}">
        <p14:creationId xmlns:p14="http://schemas.microsoft.com/office/powerpoint/2010/main" val="3959898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Havada Doğan </a:t>
            </a:r>
            <a:r>
              <a:rPr lang="tr-TR" dirty="0" err="1" smtClean="0"/>
              <a:t>Sesler:Bir</a:t>
            </a:r>
            <a:r>
              <a:rPr lang="tr-TR" dirty="0" smtClean="0"/>
              <a:t> ses kaynağının titreşimleri havaya geçmesi ve havada yayılmasıdır. Canlı sesleri, gök gürültüsü, </a:t>
            </a:r>
            <a:r>
              <a:rPr lang="tr-TR" dirty="0" err="1" smtClean="0"/>
              <a:t>tv</a:t>
            </a:r>
            <a:r>
              <a:rPr lang="tr-TR" dirty="0" smtClean="0"/>
              <a:t> sesi, müzik sesi </a:t>
            </a:r>
            <a:r>
              <a:rPr lang="tr-TR" dirty="0" err="1" smtClean="0"/>
              <a:t>v.b</a:t>
            </a:r>
            <a:r>
              <a:rPr lang="tr-TR" dirty="0" smtClean="0"/>
              <a:t>.</a:t>
            </a:r>
          </a:p>
          <a:p>
            <a:r>
              <a:rPr lang="tr-TR" dirty="0" smtClean="0"/>
              <a:t>Katıda Doğan Sesler: Bir ses kaynağının titreşimlerinin katıda doğup yayılmasıdır. Tesisat, havalandırma, jeneratör, adım sesleri </a:t>
            </a:r>
          </a:p>
          <a:p>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2</a:t>
            </a:fld>
            <a:endParaRPr lang="tr-TR"/>
          </a:p>
        </p:txBody>
      </p:sp>
    </p:spTree>
    <p:extLst>
      <p:ext uri="{BB962C8B-B14F-4D97-AF65-F5344CB8AC3E}">
        <p14:creationId xmlns:p14="http://schemas.microsoft.com/office/powerpoint/2010/main" val="1947669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Farklı disiplinlerin oluşturduğu farklı tasarım ekiplerinin kendi aralarında bağımsız kararlar vermesi ve bazı tasarım ekiplerinin belirlediği sınırlı koşullarda kendi doğrularını bulmaya çalışması şeklinde işleyen geleneksel tasarım yöntemiyle mümkün olan en yüksek performansa ulaşmak kesinlikle olanaksızdır</a:t>
            </a:r>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3</a:t>
            </a:fld>
            <a:endParaRPr lang="tr-TR"/>
          </a:p>
        </p:txBody>
      </p:sp>
    </p:spTree>
    <p:extLst>
      <p:ext uri="{BB962C8B-B14F-4D97-AF65-F5344CB8AC3E}">
        <p14:creationId xmlns:p14="http://schemas.microsoft.com/office/powerpoint/2010/main" val="3370395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8</a:t>
            </a:fld>
            <a:endParaRPr lang="tr-TR"/>
          </a:p>
        </p:txBody>
      </p:sp>
    </p:spTree>
    <p:extLst>
      <p:ext uri="{BB962C8B-B14F-4D97-AF65-F5344CB8AC3E}">
        <p14:creationId xmlns:p14="http://schemas.microsoft.com/office/powerpoint/2010/main" val="3123774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err="1" smtClean="0">
                <a:solidFill>
                  <a:schemeClr val="accent5">
                    <a:lumMod val="50000"/>
                  </a:schemeClr>
                </a:solidFill>
                <a:latin typeface="Gill Sans MT" pitchFamily="34" charset="0"/>
              </a:rPr>
              <a:t>Kıbrıs’da</a:t>
            </a:r>
            <a:r>
              <a:rPr lang="tr-TR" dirty="0" smtClean="0">
                <a:solidFill>
                  <a:schemeClr val="accent5">
                    <a:lumMod val="50000"/>
                  </a:schemeClr>
                </a:solidFill>
                <a:latin typeface="Gill Sans MT" pitchFamily="34" charset="0"/>
              </a:rPr>
              <a:t> bir otelin yanında </a:t>
            </a:r>
            <a:r>
              <a:rPr lang="tr-TR" dirty="0" err="1" smtClean="0">
                <a:solidFill>
                  <a:schemeClr val="accent5">
                    <a:lumMod val="50000"/>
                  </a:schemeClr>
                </a:solidFill>
                <a:latin typeface="Gill Sans MT" pitchFamily="34" charset="0"/>
              </a:rPr>
              <a:t>chiller</a:t>
            </a:r>
            <a:r>
              <a:rPr lang="tr-TR" dirty="0" smtClean="0">
                <a:solidFill>
                  <a:schemeClr val="accent5">
                    <a:lumMod val="50000"/>
                  </a:schemeClr>
                </a:solidFill>
                <a:latin typeface="Gill Sans MT" pitchFamily="34" charset="0"/>
              </a:rPr>
              <a:t> gürültüsü için yazılmış pankartlar yer almaktadır.</a:t>
            </a:r>
            <a:endParaRPr lang="tr-TR" dirty="0" smtClean="0"/>
          </a:p>
          <a:p>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11</a:t>
            </a:fld>
            <a:endParaRPr lang="tr-TR"/>
          </a:p>
        </p:txBody>
      </p:sp>
    </p:spTree>
    <p:extLst>
      <p:ext uri="{BB962C8B-B14F-4D97-AF65-F5344CB8AC3E}">
        <p14:creationId xmlns:p14="http://schemas.microsoft.com/office/powerpoint/2010/main" val="1093571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err="1" smtClean="0">
                <a:solidFill>
                  <a:schemeClr val="accent5">
                    <a:lumMod val="50000"/>
                  </a:schemeClr>
                </a:solidFill>
                <a:latin typeface="Gill Sans MT" pitchFamily="34" charset="0"/>
              </a:rPr>
              <a:t>Kıbrıs’da</a:t>
            </a:r>
            <a:r>
              <a:rPr lang="tr-TR" dirty="0" smtClean="0">
                <a:solidFill>
                  <a:schemeClr val="accent5">
                    <a:lumMod val="50000"/>
                  </a:schemeClr>
                </a:solidFill>
                <a:latin typeface="Gill Sans MT" pitchFamily="34" charset="0"/>
              </a:rPr>
              <a:t> bir otelin yanında </a:t>
            </a:r>
            <a:r>
              <a:rPr lang="tr-TR" dirty="0" err="1" smtClean="0">
                <a:solidFill>
                  <a:schemeClr val="accent5">
                    <a:lumMod val="50000"/>
                  </a:schemeClr>
                </a:solidFill>
                <a:latin typeface="Gill Sans MT" pitchFamily="34" charset="0"/>
              </a:rPr>
              <a:t>chiller</a:t>
            </a:r>
            <a:r>
              <a:rPr lang="tr-TR" dirty="0" smtClean="0">
                <a:solidFill>
                  <a:schemeClr val="accent5">
                    <a:lumMod val="50000"/>
                  </a:schemeClr>
                </a:solidFill>
                <a:latin typeface="Gill Sans MT" pitchFamily="34" charset="0"/>
              </a:rPr>
              <a:t> gürültüsü için yazılmış pankartlar yer almaktadır.</a:t>
            </a:r>
            <a:endParaRPr lang="tr-TR" dirty="0" smtClean="0"/>
          </a:p>
          <a:p>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12</a:t>
            </a:fld>
            <a:endParaRPr lang="tr-TR"/>
          </a:p>
        </p:txBody>
      </p:sp>
    </p:spTree>
    <p:extLst>
      <p:ext uri="{BB962C8B-B14F-4D97-AF65-F5344CB8AC3E}">
        <p14:creationId xmlns:p14="http://schemas.microsoft.com/office/powerpoint/2010/main" val="3989141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13</a:t>
            </a:fld>
            <a:endParaRPr lang="tr-TR"/>
          </a:p>
        </p:txBody>
      </p:sp>
    </p:spTree>
    <p:extLst>
      <p:ext uri="{BB962C8B-B14F-4D97-AF65-F5344CB8AC3E}">
        <p14:creationId xmlns:p14="http://schemas.microsoft.com/office/powerpoint/2010/main" val="1503090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Şişli </a:t>
            </a:r>
            <a:r>
              <a:rPr lang="tr-TR" dirty="0" err="1" smtClean="0"/>
              <a:t>Marriot</a:t>
            </a:r>
            <a:r>
              <a:rPr lang="tr-TR" dirty="0" smtClean="0"/>
              <a:t> Oteldeki Susturucu</a:t>
            </a:r>
            <a:endParaRPr lang="tr-TR" dirty="0"/>
          </a:p>
        </p:txBody>
      </p:sp>
      <p:sp>
        <p:nvSpPr>
          <p:cNvPr id="4" name="Slayt Numarası Yer Tutucusu 3"/>
          <p:cNvSpPr>
            <a:spLocks noGrp="1"/>
          </p:cNvSpPr>
          <p:nvPr>
            <p:ph type="sldNum" sz="quarter" idx="10"/>
          </p:nvPr>
        </p:nvSpPr>
        <p:spPr/>
        <p:txBody>
          <a:bodyPr/>
          <a:lstStyle/>
          <a:p>
            <a:fld id="{E729E4B3-7CCF-45F1-92E9-5EB2318F93BB}" type="slidenum">
              <a:rPr lang="tr-TR" smtClean="0"/>
              <a:t>14</a:t>
            </a:fld>
            <a:endParaRPr lang="tr-TR"/>
          </a:p>
        </p:txBody>
      </p:sp>
    </p:spTree>
    <p:extLst>
      <p:ext uri="{BB962C8B-B14F-4D97-AF65-F5344CB8AC3E}">
        <p14:creationId xmlns:p14="http://schemas.microsoft.com/office/powerpoint/2010/main" val="1503090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B4C6AF77-29FE-EF44-8DD1-28EFC9CECFAC}"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B4C6AF77-29FE-EF44-8DD1-28EFC9CECFAC}"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4"/>
          <p:cNvSpPr>
            <a:spLocks noGrp="1"/>
          </p:cNvSpPr>
          <p:nvPr>
            <p:ph type="dt" sz="half" idx="10"/>
          </p:nvPr>
        </p:nvSpPr>
        <p:spPr/>
        <p:txBody>
          <a:bodyPr/>
          <a:lstStyle/>
          <a:p>
            <a:fld id="{B4C6AF77-29FE-EF44-8DD1-28EFC9CECFAC}"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p:txBody>
          <a:bodyPr/>
          <a:lstStyle/>
          <a:p>
            <a:fld id="{B4C6AF77-29FE-EF44-8DD1-28EFC9CECFAC}" type="datetimeFigureOut">
              <a:rPr lang="en-US" smtClean="0"/>
              <a:t>11/14/2016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B4C6AF77-29FE-EF44-8DD1-28EFC9CECFAC}" type="datetimeFigureOut">
              <a:rPr lang="en-US" smtClean="0"/>
              <a:t>11/14/2016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6AF77-29FE-EF44-8DD1-28EFC9CECFAC}" type="datetimeFigureOut">
              <a:rPr lang="en-US" smtClean="0"/>
              <a:t>11/14/2016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B4C6AF77-29FE-EF44-8DD1-28EFC9CECFAC}"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B4C6AF77-29FE-EF44-8DD1-28EFC9CECFAC}"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3B4C75-6287-4B46-9951-023CDFCBE3B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6AF77-29FE-EF44-8DD1-28EFC9CECFAC}" type="datetimeFigureOut">
              <a:rPr lang="en-US" smtClean="0"/>
              <a:t>11/14/2016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3B4C75-6287-4B46-9951-023CDFCBE3B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Metin kutusu 1"/>
          <p:cNvSpPr txBox="1"/>
          <p:nvPr/>
        </p:nvSpPr>
        <p:spPr>
          <a:xfrm>
            <a:off x="990600" y="2369209"/>
            <a:ext cx="4202341" cy="3139321"/>
          </a:xfrm>
          <a:prstGeom prst="rect">
            <a:avLst/>
          </a:prstGeom>
          <a:noFill/>
        </p:spPr>
        <p:txBody>
          <a:bodyPr wrap="square" rtlCol="0">
            <a:spAutoFit/>
          </a:bodyPr>
          <a:lstStyle/>
          <a:p>
            <a:endParaRPr lang="tr-TR" dirty="0"/>
          </a:p>
          <a:p>
            <a:r>
              <a:rPr lang="tr-TR" dirty="0">
                <a:solidFill>
                  <a:schemeClr val="accent5">
                    <a:lumMod val="50000"/>
                  </a:schemeClr>
                </a:solidFill>
                <a:latin typeface="Gill Sans MT" pitchFamily="34" charset="0"/>
              </a:rPr>
              <a:t>Oda, konferans salonu, idari mekanlar öncelikle duvar ve döşemelerinde ses yalıtımı yapılmalı, belirlenen ses geçiş kaybını sağlayacak detaylar oluşturulmalıdır.</a:t>
            </a:r>
          </a:p>
          <a:p>
            <a:endParaRPr lang="tr-TR" dirty="0" smtClean="0">
              <a:solidFill>
                <a:schemeClr val="accent5">
                  <a:lumMod val="50000"/>
                </a:schemeClr>
              </a:solidFill>
              <a:latin typeface="Gill Sans MT" pitchFamily="34" charset="0"/>
            </a:endParaRPr>
          </a:p>
          <a:p>
            <a:r>
              <a:rPr lang="tr-TR" dirty="0" smtClean="0">
                <a:solidFill>
                  <a:schemeClr val="accent5">
                    <a:lumMod val="50000"/>
                  </a:schemeClr>
                </a:solidFill>
                <a:latin typeface="Gill Sans MT" pitchFamily="34" charset="0"/>
              </a:rPr>
              <a:t>Lobi</a:t>
            </a:r>
            <a:r>
              <a:rPr lang="tr-TR" dirty="0">
                <a:solidFill>
                  <a:schemeClr val="accent5">
                    <a:lumMod val="50000"/>
                  </a:schemeClr>
                </a:solidFill>
                <a:latin typeface="Gill Sans MT" pitchFamily="34" charset="0"/>
              </a:rPr>
              <a:t>, restoran, spor salonları gibi geniş hacimli mekanların yankılanma süreleri temel alınarak gerekli ses yutuculuk hesaplanmalıdır.</a:t>
            </a:r>
          </a:p>
          <a:p>
            <a:endParaRPr lang="tr-TR" dirty="0">
              <a:solidFill>
                <a:schemeClr val="accent5">
                  <a:lumMod val="50000"/>
                </a:schemeClr>
              </a:solidFill>
              <a:latin typeface="Gill Sans MT" pitchFamily="34" charset="0"/>
            </a:endParaRPr>
          </a:p>
        </p:txBody>
      </p:sp>
      <p:sp>
        <p:nvSpPr>
          <p:cNvPr id="3" name="14 Dikdörtgen"/>
          <p:cNvSpPr/>
          <p:nvPr/>
        </p:nvSpPr>
        <p:spPr>
          <a:xfrm>
            <a:off x="990600" y="1628411"/>
            <a:ext cx="7696200" cy="707886"/>
          </a:xfrm>
          <a:prstGeom prst="rect">
            <a:avLst/>
          </a:prstGeom>
        </p:spPr>
        <p:txBody>
          <a:bodyPr wrap="square">
            <a:spAutoFit/>
          </a:bodyPr>
          <a:lstStyle/>
          <a:p>
            <a:r>
              <a:rPr lang="tr-TR" sz="4000" b="1" kern="0" dirty="0" smtClean="0">
                <a:solidFill>
                  <a:srgbClr val="C00000"/>
                </a:solidFill>
                <a:latin typeface="Gill Sans MT" pitchFamily="34" charset="0"/>
              </a:rPr>
              <a:t>Konaklama Yapıları</a:t>
            </a:r>
            <a:endParaRPr lang="tr-TR" sz="4000" dirty="0">
              <a:latin typeface="Gill Sans MT" pitchFamily="34" charset="0"/>
            </a:endParaRPr>
          </a:p>
        </p:txBody>
      </p:sp>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3429000"/>
            <a:ext cx="2948958" cy="1833883"/>
          </a:xfrm>
          <a:prstGeom prst="rect">
            <a:avLst/>
          </a:prstGeom>
        </p:spPr>
      </p:pic>
      <p:pic>
        <p:nvPicPr>
          <p:cNvPr id="5" name="Resim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1600017"/>
            <a:ext cx="2991868" cy="1986548"/>
          </a:xfrm>
          <a:prstGeom prst="rect">
            <a:avLst/>
          </a:prstGeom>
        </p:spPr>
      </p:pic>
    </p:spTree>
    <p:extLst>
      <p:ext uri="{BB962C8B-B14F-4D97-AF65-F5344CB8AC3E}">
        <p14:creationId xmlns:p14="http://schemas.microsoft.com/office/powerpoint/2010/main" val="19429622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0" y="1186606"/>
            <a:ext cx="4608512" cy="2592288"/>
          </a:xfrm>
          <a:prstGeom prst="rect">
            <a:avLst/>
          </a:prstGeom>
        </p:spPr>
      </p:pic>
      <p:pic>
        <p:nvPicPr>
          <p:cNvPr id="7" name="Resim 6"/>
          <p:cNvPicPr>
            <a:picLocks noChangeAspect="1"/>
          </p:cNvPicPr>
          <p:nvPr/>
        </p:nvPicPr>
        <p:blipFill>
          <a:blip r:embed="rId5"/>
          <a:stretch>
            <a:fillRect/>
          </a:stretch>
        </p:blipFill>
        <p:spPr>
          <a:xfrm>
            <a:off x="4503043" y="3237586"/>
            <a:ext cx="3762823" cy="2808312"/>
          </a:xfrm>
          <a:prstGeom prst="rect">
            <a:avLst/>
          </a:prstGeom>
        </p:spPr>
      </p:pic>
      <p:pic>
        <p:nvPicPr>
          <p:cNvPr id="8" name="Resim 7"/>
          <p:cNvPicPr>
            <a:picLocks noChangeAspect="1"/>
          </p:cNvPicPr>
          <p:nvPr/>
        </p:nvPicPr>
        <p:blipFill>
          <a:blip r:embed="rId6"/>
          <a:stretch>
            <a:fillRect/>
          </a:stretch>
        </p:blipFill>
        <p:spPr>
          <a:xfrm>
            <a:off x="1331640" y="1915073"/>
            <a:ext cx="1800200" cy="1135353"/>
          </a:xfrm>
          <a:prstGeom prst="rect">
            <a:avLst/>
          </a:prstGeom>
        </p:spPr>
      </p:pic>
      <p:pic>
        <p:nvPicPr>
          <p:cNvPr id="9" name="Resim 8"/>
          <p:cNvPicPr>
            <a:picLocks noChangeAspect="1"/>
          </p:cNvPicPr>
          <p:nvPr/>
        </p:nvPicPr>
        <p:blipFill>
          <a:blip r:embed="rId7"/>
          <a:stretch>
            <a:fillRect/>
          </a:stretch>
        </p:blipFill>
        <p:spPr>
          <a:xfrm>
            <a:off x="4513117" y="3212975"/>
            <a:ext cx="1139003" cy="711877"/>
          </a:xfrm>
          <a:prstGeom prst="rect">
            <a:avLst/>
          </a:prstGeom>
        </p:spPr>
      </p:pic>
    </p:spTree>
    <p:extLst>
      <p:ext uri="{BB962C8B-B14F-4D97-AF65-F5344CB8AC3E}">
        <p14:creationId xmlns:p14="http://schemas.microsoft.com/office/powerpoint/2010/main" val="400003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8"/>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065" y="1772816"/>
            <a:ext cx="4958161" cy="3285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Resim 9"/>
          <p:cNvPicPr>
            <a:picLocks noChangeAspect="1"/>
          </p:cNvPicPr>
          <p:nvPr/>
        </p:nvPicPr>
        <p:blipFill>
          <a:blip r:embed="rId5"/>
          <a:stretch>
            <a:fillRect/>
          </a:stretch>
        </p:blipFill>
        <p:spPr>
          <a:xfrm>
            <a:off x="5243450" y="1628800"/>
            <a:ext cx="3310325" cy="4032448"/>
          </a:xfrm>
          <a:prstGeom prst="rect">
            <a:avLst/>
          </a:prstGeom>
        </p:spPr>
      </p:pic>
    </p:spTree>
    <p:extLst>
      <p:ext uri="{BB962C8B-B14F-4D97-AF65-F5344CB8AC3E}">
        <p14:creationId xmlns:p14="http://schemas.microsoft.com/office/powerpoint/2010/main" val="9007406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556792"/>
            <a:ext cx="6809382" cy="439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84738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24" y="1196752"/>
            <a:ext cx="4224449" cy="3110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4248" y="1355614"/>
            <a:ext cx="2225675" cy="295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0743" y="3428999"/>
            <a:ext cx="2935473" cy="240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788024" y="1355614"/>
            <a:ext cx="1080120" cy="1200329"/>
          </a:xfrm>
          <a:prstGeom prst="rect">
            <a:avLst/>
          </a:prstGeom>
        </p:spPr>
        <p:txBody>
          <a:bodyPr wrap="square">
            <a:spAutoFit/>
          </a:bodyPr>
          <a:lstStyle/>
          <a:p>
            <a:r>
              <a:rPr lang="tr-TR" dirty="0" smtClean="0">
                <a:latin typeface="Gill Sans MT" pitchFamily="34" charset="0"/>
              </a:rPr>
              <a:t>Ekipman kaynaklı titreşimin kontrolü</a:t>
            </a:r>
            <a:endParaRPr lang="tr-TR" dirty="0">
              <a:latin typeface="Gill Sans MT" pitchFamily="34" charset="0"/>
            </a:endParaRPr>
          </a:p>
        </p:txBody>
      </p:sp>
    </p:spTree>
    <p:extLst>
      <p:ext uri="{BB962C8B-B14F-4D97-AF65-F5344CB8AC3E}">
        <p14:creationId xmlns:p14="http://schemas.microsoft.com/office/powerpoint/2010/main" val="26541303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15 Dikdörtgen"/>
          <p:cNvSpPr/>
          <p:nvPr/>
        </p:nvSpPr>
        <p:spPr>
          <a:xfrm>
            <a:off x="1171061" y="2348880"/>
            <a:ext cx="3720222" cy="3194721"/>
          </a:xfrm>
          <a:prstGeom prst="rect">
            <a:avLst/>
          </a:prstGeom>
        </p:spPr>
        <p:txBody>
          <a:bodyPr wrap="square">
            <a:spAutoFit/>
          </a:bodyPr>
          <a:lstStyle/>
          <a:p>
            <a:r>
              <a:rPr lang="tr-TR" dirty="0">
                <a:solidFill>
                  <a:schemeClr val="accent5">
                    <a:lumMod val="50000"/>
                  </a:schemeClr>
                </a:solidFill>
                <a:latin typeface="Gill Sans MT" pitchFamily="34" charset="0"/>
              </a:rPr>
              <a:t>Derslik, kütüphane, konferans salonu, idari mekanlar öncelikle duvar ve döşemelerinde ses yalıtımı yapılmalı, belirlenen ses geçiş kaybını sağlayacak detaylar oluşturulmalıdır.</a:t>
            </a:r>
          </a:p>
          <a:p>
            <a:r>
              <a:rPr lang="tr-TR" dirty="0">
                <a:solidFill>
                  <a:schemeClr val="accent5">
                    <a:lumMod val="50000"/>
                  </a:schemeClr>
                </a:solidFill>
                <a:latin typeface="Gill Sans MT" pitchFamily="34" charset="0"/>
              </a:rPr>
              <a:t>Laboratuvar, yemekhane, atölyeler, spor salonları gibi geniş hacimli mekanların yankılanma süreleri temel alınarak gerekli ses yutuculuk hesaplanmalıdır.</a:t>
            </a:r>
          </a:p>
          <a:p>
            <a:pPr algn="just">
              <a:spcBef>
                <a:spcPct val="20000"/>
              </a:spcBef>
            </a:pPr>
            <a:endParaRPr lang="tr-TR" dirty="0">
              <a:solidFill>
                <a:schemeClr val="accent5">
                  <a:lumMod val="50000"/>
                </a:schemeClr>
              </a:solidFill>
              <a:latin typeface="Gill Sans MT" pitchFamily="34" charset="0"/>
            </a:endParaRPr>
          </a:p>
        </p:txBody>
      </p:sp>
      <p:sp>
        <p:nvSpPr>
          <p:cNvPr id="3" name="17 Dikdörtgen"/>
          <p:cNvSpPr/>
          <p:nvPr/>
        </p:nvSpPr>
        <p:spPr>
          <a:xfrm>
            <a:off x="1183975" y="1484784"/>
            <a:ext cx="7696200" cy="553998"/>
          </a:xfrm>
          <a:prstGeom prst="rect">
            <a:avLst/>
          </a:prstGeom>
        </p:spPr>
        <p:txBody>
          <a:bodyPr wrap="square">
            <a:spAutoFit/>
          </a:bodyPr>
          <a:lstStyle/>
          <a:p>
            <a:r>
              <a:rPr lang="tr-TR" sz="3000" b="1" kern="0" dirty="0" smtClean="0">
                <a:solidFill>
                  <a:srgbClr val="C00000"/>
                </a:solidFill>
                <a:latin typeface="Gill Sans MT" pitchFamily="34" charset="0"/>
              </a:rPr>
              <a:t>Sosyal ve Kültürel Yapılar</a:t>
            </a:r>
            <a:endParaRPr lang="tr-TR" sz="3000" b="1" dirty="0">
              <a:solidFill>
                <a:srgbClr val="C00000"/>
              </a:solidFill>
              <a:latin typeface="Gill Sans MT" pitchFamily="34"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3551518"/>
            <a:ext cx="2775569" cy="201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D:\ortak\uygulama\referans uygulamalar\referans uyg.fotolar\Açı High Schoo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4711" y="2032326"/>
            <a:ext cx="2860576" cy="2145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438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17 Dikdörtgen"/>
          <p:cNvSpPr/>
          <p:nvPr/>
        </p:nvSpPr>
        <p:spPr>
          <a:xfrm>
            <a:off x="1187624" y="1556792"/>
            <a:ext cx="6844409" cy="646331"/>
          </a:xfrm>
          <a:prstGeom prst="rect">
            <a:avLst/>
          </a:prstGeom>
        </p:spPr>
        <p:txBody>
          <a:bodyPr wrap="square">
            <a:spAutoFit/>
          </a:bodyPr>
          <a:lstStyle/>
          <a:p>
            <a:r>
              <a:rPr lang="tr-TR" dirty="0">
                <a:solidFill>
                  <a:schemeClr val="accent5">
                    <a:lumMod val="50000"/>
                  </a:schemeClr>
                </a:solidFill>
                <a:latin typeface="Gill Sans MT" pitchFamily="34" charset="0"/>
              </a:rPr>
              <a:t>Çeşitli kategorilerde ürünlerle ses yalıtımı yaptırarak olası gürültünün insan sağlığını da olumsuz etkilemesinin önüne rahatlıkla geçebiliriz. </a:t>
            </a: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2452948"/>
            <a:ext cx="5724128" cy="3219822"/>
          </a:xfrm>
          <a:prstGeom prst="rect">
            <a:avLst/>
          </a:prstGeom>
        </p:spPr>
      </p:pic>
      <p:sp>
        <p:nvSpPr>
          <p:cNvPr id="2" name="Dikdörtgen 1"/>
          <p:cNvSpPr/>
          <p:nvPr/>
        </p:nvSpPr>
        <p:spPr>
          <a:xfrm>
            <a:off x="3401278" y="2106844"/>
            <a:ext cx="2016899" cy="369332"/>
          </a:xfrm>
          <a:prstGeom prst="rect">
            <a:avLst/>
          </a:prstGeom>
        </p:spPr>
        <p:txBody>
          <a:bodyPr wrap="none">
            <a:spAutoFit/>
          </a:bodyPr>
          <a:lstStyle/>
          <a:p>
            <a:r>
              <a:rPr lang="tr-TR" dirty="0" smtClean="0">
                <a:latin typeface="Gill Sans MT" pitchFamily="34" charset="0"/>
              </a:rPr>
              <a:t>Akustik Düzenleme</a:t>
            </a:r>
            <a:endParaRPr lang="tr-TR" dirty="0">
              <a:latin typeface="Gill Sans MT" pitchFamily="34" charset="0"/>
            </a:endParaRPr>
          </a:p>
        </p:txBody>
      </p:sp>
    </p:spTree>
    <p:extLst>
      <p:ext uri="{BB962C8B-B14F-4D97-AF65-F5344CB8AC3E}">
        <p14:creationId xmlns:p14="http://schemas.microsoft.com/office/powerpoint/2010/main" val="3434075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492896"/>
            <a:ext cx="4760986" cy="351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sim 1"/>
          <p:cNvPicPr>
            <a:picLocks noChangeAspect="1"/>
          </p:cNvPicPr>
          <p:nvPr/>
        </p:nvPicPr>
        <p:blipFill>
          <a:blip r:embed="rId4"/>
          <a:stretch>
            <a:fillRect/>
          </a:stretch>
        </p:blipFill>
        <p:spPr>
          <a:xfrm>
            <a:off x="410082" y="1484784"/>
            <a:ext cx="4706116" cy="2520280"/>
          </a:xfrm>
          <a:prstGeom prst="rect">
            <a:avLst/>
          </a:prstGeom>
        </p:spPr>
      </p:pic>
    </p:spTree>
    <p:extLst>
      <p:ext uri="{BB962C8B-B14F-4D97-AF65-F5344CB8AC3E}">
        <p14:creationId xmlns:p14="http://schemas.microsoft.com/office/powerpoint/2010/main" val="7290332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16 Dikdörtgen"/>
          <p:cNvSpPr/>
          <p:nvPr/>
        </p:nvSpPr>
        <p:spPr>
          <a:xfrm>
            <a:off x="3851920" y="1422315"/>
            <a:ext cx="1446230" cy="553998"/>
          </a:xfrm>
          <a:prstGeom prst="rect">
            <a:avLst/>
          </a:prstGeom>
        </p:spPr>
        <p:txBody>
          <a:bodyPr wrap="none">
            <a:spAutoFit/>
          </a:bodyPr>
          <a:lstStyle/>
          <a:p>
            <a:r>
              <a:rPr lang="tr-TR" sz="3000" b="1" dirty="0" smtClean="0">
                <a:solidFill>
                  <a:srgbClr val="C00000"/>
                </a:solidFill>
                <a:latin typeface="Gill Sans MT" pitchFamily="34" charset="0"/>
              </a:rPr>
              <a:t>Ulaşım</a:t>
            </a:r>
            <a:endParaRPr lang="tr-TR" sz="3000" dirty="0">
              <a:solidFill>
                <a:srgbClr val="C00000"/>
              </a:solidFill>
              <a:latin typeface="Gill Sans MT" pitchFamily="34" charset="0"/>
            </a:endParaRP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285" y="2276872"/>
            <a:ext cx="5905500" cy="3333750"/>
          </a:xfrm>
          <a:prstGeom prst="rect">
            <a:avLst/>
          </a:prstGeom>
        </p:spPr>
      </p:pic>
    </p:spTree>
    <p:extLst>
      <p:ext uri="{BB962C8B-B14F-4D97-AF65-F5344CB8AC3E}">
        <p14:creationId xmlns:p14="http://schemas.microsoft.com/office/powerpoint/2010/main" val="18042350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15 Dikdörtgen"/>
          <p:cNvSpPr/>
          <p:nvPr/>
        </p:nvSpPr>
        <p:spPr>
          <a:xfrm>
            <a:off x="1130899" y="1700808"/>
            <a:ext cx="7168940" cy="1200329"/>
          </a:xfrm>
          <a:prstGeom prst="rect">
            <a:avLst/>
          </a:prstGeom>
        </p:spPr>
        <p:txBody>
          <a:bodyPr wrap="square">
            <a:spAutoFit/>
          </a:bodyPr>
          <a:lstStyle/>
          <a:p>
            <a:r>
              <a:rPr lang="tr-TR" dirty="0">
                <a:solidFill>
                  <a:schemeClr val="accent5">
                    <a:lumMod val="50000"/>
                  </a:schemeClr>
                </a:solidFill>
                <a:latin typeface="Gill Sans MT" pitchFamily="34" charset="0"/>
              </a:rPr>
              <a:t>Hastaneler, ameliyathaneler, </a:t>
            </a:r>
            <a:r>
              <a:rPr lang="tr-TR" dirty="0" err="1">
                <a:solidFill>
                  <a:schemeClr val="accent5">
                    <a:lumMod val="50000"/>
                  </a:schemeClr>
                </a:solidFill>
                <a:latin typeface="Gill Sans MT" pitchFamily="34" charset="0"/>
              </a:rPr>
              <a:t>mr</a:t>
            </a:r>
            <a:r>
              <a:rPr lang="tr-TR" dirty="0">
                <a:solidFill>
                  <a:schemeClr val="accent5">
                    <a:lumMod val="50000"/>
                  </a:schemeClr>
                </a:solidFill>
                <a:latin typeface="Gill Sans MT" pitchFamily="34" charset="0"/>
              </a:rPr>
              <a:t> ve röntgen odaları, acil odalar gibi bölümlerde dış ortam gürültüsünün minimuma indirilmesi gerekmektedir. Dış gürültülerin hem hastalar hem de hastane çalışanları üzerinde olumsuz etkileri olduğundan yalıtım son derece önemli bir konudur. </a:t>
            </a:r>
          </a:p>
        </p:txBody>
      </p:sp>
      <p:sp>
        <p:nvSpPr>
          <p:cNvPr id="3" name="25 Dikdörtgen"/>
          <p:cNvSpPr/>
          <p:nvPr/>
        </p:nvSpPr>
        <p:spPr>
          <a:xfrm>
            <a:off x="1130899" y="1151340"/>
            <a:ext cx="7696200" cy="553998"/>
          </a:xfrm>
          <a:prstGeom prst="rect">
            <a:avLst/>
          </a:prstGeom>
        </p:spPr>
        <p:txBody>
          <a:bodyPr wrap="square">
            <a:spAutoFit/>
          </a:bodyPr>
          <a:lstStyle/>
          <a:p>
            <a:r>
              <a:rPr lang="tr-TR" sz="3000" b="1" dirty="0" smtClean="0">
                <a:solidFill>
                  <a:srgbClr val="C00000"/>
                </a:solidFill>
                <a:latin typeface="Gill Sans MT" pitchFamily="34" charset="0"/>
              </a:rPr>
              <a:t>Sağlık Yapıları</a:t>
            </a:r>
            <a:endParaRPr lang="tr-TR" sz="3000" dirty="0">
              <a:latin typeface="Gill Sans MT" pitchFamily="34" charset="0"/>
            </a:endParaRP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498" y="3068960"/>
            <a:ext cx="7175025" cy="2562509"/>
          </a:xfrm>
          <a:prstGeom prst="rect">
            <a:avLst/>
          </a:prstGeom>
        </p:spPr>
      </p:pic>
    </p:spTree>
    <p:extLst>
      <p:ext uri="{BB962C8B-B14F-4D97-AF65-F5344CB8AC3E}">
        <p14:creationId xmlns:p14="http://schemas.microsoft.com/office/powerpoint/2010/main" val="261395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Metin kutusu 7"/>
          <p:cNvSpPr txBox="1"/>
          <p:nvPr/>
        </p:nvSpPr>
        <p:spPr>
          <a:xfrm>
            <a:off x="755576" y="1628800"/>
            <a:ext cx="7741368" cy="4247317"/>
          </a:xfrm>
          <a:prstGeom prst="rect">
            <a:avLst/>
          </a:prstGeom>
          <a:noFill/>
        </p:spPr>
        <p:txBody>
          <a:bodyPr wrap="square" rtlCol="0">
            <a:spAutoFit/>
          </a:bodyPr>
          <a:lstStyle/>
          <a:p>
            <a:pPr marL="285750" indent="-285750">
              <a:buFont typeface="Wingdings" panose="05000000000000000000" pitchFamily="2" charset="2"/>
              <a:buChar char="§"/>
            </a:pPr>
            <a:r>
              <a:rPr lang="tr-TR" dirty="0">
                <a:solidFill>
                  <a:schemeClr val="accent5">
                    <a:lumMod val="50000"/>
                  </a:schemeClr>
                </a:solidFill>
                <a:latin typeface="Gill Sans MT" pitchFamily="34" charset="0"/>
              </a:rPr>
              <a:t>Değişik tür bir enerjinin ses enerjisine dönüşmesi ile ses ortaya çıkar.</a:t>
            </a:r>
          </a:p>
          <a:p>
            <a:endParaRPr lang="tr-TR" dirty="0" smtClean="0">
              <a:solidFill>
                <a:schemeClr val="accent5">
                  <a:lumMod val="50000"/>
                </a:schemeClr>
              </a:solidFill>
              <a:latin typeface="Gill Sans MT" pitchFamily="34" charset="0"/>
            </a:endParaRPr>
          </a:p>
          <a:p>
            <a:pPr marL="285750" indent="-285750">
              <a:buFont typeface="Wingdings" panose="05000000000000000000" pitchFamily="2" charset="2"/>
              <a:buChar char="§"/>
            </a:pPr>
            <a:r>
              <a:rPr lang="tr-TR" dirty="0" smtClean="0">
                <a:solidFill>
                  <a:schemeClr val="accent5">
                    <a:lumMod val="50000"/>
                  </a:schemeClr>
                </a:solidFill>
                <a:latin typeface="Gill Sans MT" pitchFamily="34" charset="0"/>
              </a:rPr>
              <a:t>Ses </a:t>
            </a:r>
            <a:r>
              <a:rPr lang="tr-TR" dirty="0">
                <a:solidFill>
                  <a:schemeClr val="accent5">
                    <a:lumMod val="50000"/>
                  </a:schemeClr>
                </a:solidFill>
                <a:latin typeface="Gill Sans MT" pitchFamily="34" charset="0"/>
              </a:rPr>
              <a:t>katılarda, sıvılarda ve gazlarda doğup yayılabilir</a:t>
            </a:r>
            <a:r>
              <a:rPr lang="tr-TR" dirty="0" smtClean="0">
                <a:solidFill>
                  <a:schemeClr val="accent5">
                    <a:lumMod val="50000"/>
                  </a:schemeClr>
                </a:solidFill>
                <a:latin typeface="Gill Sans MT" pitchFamily="34" charset="0"/>
              </a:rPr>
              <a:t>.</a:t>
            </a:r>
          </a:p>
          <a:p>
            <a:endParaRPr lang="tr-TR" dirty="0">
              <a:solidFill>
                <a:schemeClr val="accent5">
                  <a:lumMod val="50000"/>
                </a:schemeClr>
              </a:solidFill>
              <a:latin typeface="Gill Sans MT" pitchFamily="34" charset="0"/>
            </a:endParaRPr>
          </a:p>
          <a:p>
            <a:pPr marL="285750" indent="-285750">
              <a:buFont typeface="Wingdings" panose="05000000000000000000" pitchFamily="2" charset="2"/>
              <a:buChar char="§"/>
            </a:pPr>
            <a:r>
              <a:rPr lang="tr-TR" dirty="0">
                <a:solidFill>
                  <a:schemeClr val="accent5">
                    <a:lumMod val="50000"/>
                  </a:schemeClr>
                </a:solidFill>
                <a:latin typeface="Gill Sans MT" pitchFamily="34" charset="0"/>
              </a:rPr>
              <a:t>Ses yalıtımı, temel olarak gürültünün insan üzerinde oluşturacağı zararlı etkileri en aza indirmek için alınacak önlemleri kapsar. </a:t>
            </a:r>
          </a:p>
          <a:p>
            <a:endParaRPr lang="tr-TR" dirty="0" smtClean="0">
              <a:solidFill>
                <a:schemeClr val="accent5">
                  <a:lumMod val="50000"/>
                </a:schemeClr>
              </a:solidFill>
              <a:latin typeface="Gill Sans MT" pitchFamily="34" charset="0"/>
            </a:endParaRPr>
          </a:p>
          <a:p>
            <a:pPr marL="285750" indent="-285750">
              <a:buFont typeface="Wingdings" panose="05000000000000000000" pitchFamily="2" charset="2"/>
              <a:buChar char="§"/>
            </a:pPr>
            <a:r>
              <a:rPr lang="tr-TR" dirty="0" smtClean="0">
                <a:solidFill>
                  <a:schemeClr val="accent5">
                    <a:lumMod val="50000"/>
                  </a:schemeClr>
                </a:solidFill>
                <a:latin typeface="Gill Sans MT" pitchFamily="34" charset="0"/>
              </a:rPr>
              <a:t>Gürültü </a:t>
            </a:r>
            <a:r>
              <a:rPr lang="tr-TR" dirty="0">
                <a:solidFill>
                  <a:schemeClr val="accent5">
                    <a:lumMod val="50000"/>
                  </a:schemeClr>
                </a:solidFill>
                <a:latin typeface="Gill Sans MT" pitchFamily="34" charset="0"/>
              </a:rPr>
              <a:t>denetimi sürecinde ilkesel olarak aşağıdaki sıra izlenir</a:t>
            </a:r>
            <a:r>
              <a:rPr lang="tr-TR" dirty="0" smtClean="0">
                <a:solidFill>
                  <a:schemeClr val="accent5">
                    <a:lumMod val="50000"/>
                  </a:schemeClr>
                </a:solidFill>
                <a:latin typeface="Gill Sans MT" pitchFamily="34" charset="0"/>
              </a:rPr>
              <a:t>;</a:t>
            </a:r>
          </a:p>
          <a:p>
            <a:endParaRPr lang="tr-TR" dirty="0">
              <a:solidFill>
                <a:schemeClr val="accent5">
                  <a:lumMod val="50000"/>
                </a:schemeClr>
              </a:solidFill>
              <a:latin typeface="Gill Sans MT" pitchFamily="34" charset="0"/>
            </a:endParaRPr>
          </a:p>
          <a:p>
            <a:r>
              <a:rPr lang="tr-TR" dirty="0" smtClean="0">
                <a:solidFill>
                  <a:schemeClr val="accent5">
                    <a:lumMod val="50000"/>
                  </a:schemeClr>
                </a:solidFill>
                <a:latin typeface="Gill Sans MT" pitchFamily="34" charset="0"/>
              </a:rPr>
              <a:t>   - Kaynakta </a:t>
            </a:r>
            <a:r>
              <a:rPr lang="tr-TR" dirty="0">
                <a:solidFill>
                  <a:schemeClr val="accent5">
                    <a:lumMod val="50000"/>
                  </a:schemeClr>
                </a:solidFill>
                <a:latin typeface="Gill Sans MT" pitchFamily="34" charset="0"/>
              </a:rPr>
              <a:t>denetim</a:t>
            </a:r>
          </a:p>
          <a:p>
            <a:r>
              <a:rPr lang="tr-TR" dirty="0" smtClean="0">
                <a:solidFill>
                  <a:schemeClr val="accent5">
                    <a:lumMod val="50000"/>
                  </a:schemeClr>
                </a:solidFill>
                <a:latin typeface="Gill Sans MT" pitchFamily="34" charset="0"/>
              </a:rPr>
              <a:t>   - Kaynak-alıcı </a:t>
            </a:r>
            <a:r>
              <a:rPr lang="tr-TR" dirty="0">
                <a:solidFill>
                  <a:schemeClr val="accent5">
                    <a:lumMod val="50000"/>
                  </a:schemeClr>
                </a:solidFill>
                <a:latin typeface="Gill Sans MT" pitchFamily="34" charset="0"/>
              </a:rPr>
              <a:t>arasında denetim</a:t>
            </a:r>
          </a:p>
          <a:p>
            <a:r>
              <a:rPr lang="tr-TR" dirty="0" smtClean="0">
                <a:solidFill>
                  <a:schemeClr val="accent5">
                    <a:lumMod val="50000"/>
                  </a:schemeClr>
                </a:solidFill>
                <a:latin typeface="Gill Sans MT" pitchFamily="34" charset="0"/>
              </a:rPr>
              <a:t>   - Alıcıda </a:t>
            </a:r>
            <a:r>
              <a:rPr lang="tr-TR" dirty="0">
                <a:solidFill>
                  <a:schemeClr val="accent5">
                    <a:lumMod val="50000"/>
                  </a:schemeClr>
                </a:solidFill>
                <a:latin typeface="Gill Sans MT" pitchFamily="34" charset="0"/>
              </a:rPr>
              <a:t>denetim</a:t>
            </a:r>
          </a:p>
          <a:p>
            <a:endParaRPr lang="tr-TR" dirty="0">
              <a:solidFill>
                <a:schemeClr val="accent5">
                  <a:lumMod val="50000"/>
                </a:schemeClr>
              </a:solidFill>
              <a:latin typeface="Gill Sans MT" pitchFamily="34" charset="0"/>
            </a:endParaRPr>
          </a:p>
          <a:p>
            <a:pPr marL="285750" indent="-285750">
              <a:buFont typeface="Wingdings" panose="05000000000000000000" pitchFamily="2" charset="2"/>
              <a:buChar char="§"/>
            </a:pPr>
            <a:r>
              <a:rPr lang="tr-TR" dirty="0">
                <a:solidFill>
                  <a:schemeClr val="accent5">
                    <a:lumMod val="50000"/>
                  </a:schemeClr>
                </a:solidFill>
                <a:latin typeface="Gill Sans MT" pitchFamily="34" charset="0"/>
              </a:rPr>
              <a:t>Tüm kaynakların denetimi için </a:t>
            </a:r>
            <a:r>
              <a:rPr lang="tr-TR" b="1" dirty="0">
                <a:solidFill>
                  <a:schemeClr val="accent5">
                    <a:lumMod val="50000"/>
                  </a:schemeClr>
                </a:solidFill>
                <a:latin typeface="Gill Sans MT" pitchFamily="34" charset="0"/>
              </a:rPr>
              <a:t>Bütünleşik </a:t>
            </a:r>
            <a:r>
              <a:rPr lang="tr-TR" b="1" dirty="0" smtClean="0">
                <a:solidFill>
                  <a:schemeClr val="accent5">
                    <a:lumMod val="50000"/>
                  </a:schemeClr>
                </a:solidFill>
                <a:latin typeface="Gill Sans MT" pitchFamily="34" charset="0"/>
              </a:rPr>
              <a:t>Tasarımının </a:t>
            </a:r>
            <a:r>
              <a:rPr lang="tr-TR" dirty="0">
                <a:solidFill>
                  <a:schemeClr val="accent5">
                    <a:lumMod val="50000"/>
                  </a:schemeClr>
                </a:solidFill>
                <a:latin typeface="Gill Sans MT" pitchFamily="34" charset="0"/>
              </a:rPr>
              <a:t>önemi çok büyüktür.</a:t>
            </a:r>
          </a:p>
          <a:p>
            <a:endParaRPr lang="tr-TR" dirty="0"/>
          </a:p>
        </p:txBody>
      </p:sp>
    </p:spTree>
    <p:extLst>
      <p:ext uri="{BB962C8B-B14F-4D97-AF65-F5344CB8AC3E}">
        <p14:creationId xmlns:p14="http://schemas.microsoft.com/office/powerpoint/2010/main" val="13225882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Dikdörtgen 3"/>
          <p:cNvSpPr/>
          <p:nvPr/>
        </p:nvSpPr>
        <p:spPr>
          <a:xfrm>
            <a:off x="580834" y="3437801"/>
            <a:ext cx="7704856" cy="3077766"/>
          </a:xfrm>
          <a:prstGeom prst="rect">
            <a:avLst/>
          </a:prstGeom>
        </p:spPr>
        <p:txBody>
          <a:bodyPr wrap="square">
            <a:spAutoFit/>
          </a:bodyPr>
          <a:lstStyle/>
          <a:p>
            <a:r>
              <a:rPr lang="tr-TR" sz="3200" dirty="0" smtClean="0">
                <a:latin typeface="Gill Sans MT" pitchFamily="34" charset="0"/>
              </a:rPr>
              <a:t>Sonuç;</a:t>
            </a:r>
            <a:r>
              <a:rPr lang="tr-TR" dirty="0" smtClean="0"/>
              <a:t> </a:t>
            </a:r>
          </a:p>
          <a:p>
            <a:endParaRPr lang="tr-TR" dirty="0" smtClean="0"/>
          </a:p>
          <a:p>
            <a:pPr marL="285750" indent="-285750">
              <a:buFont typeface="Arial" pitchFamily="34" charset="0"/>
              <a:buChar char="•"/>
            </a:pPr>
            <a:r>
              <a:rPr lang="tr-TR" dirty="0" smtClean="0"/>
              <a:t>Başlangıç </a:t>
            </a:r>
            <a:r>
              <a:rPr lang="tr-TR" dirty="0"/>
              <a:t>bütçesine göre %25 </a:t>
            </a:r>
            <a:r>
              <a:rPr lang="tr-TR" dirty="0" smtClean="0"/>
              <a:t>düşüş,</a:t>
            </a:r>
            <a:endParaRPr lang="tr-TR" dirty="0"/>
          </a:p>
          <a:p>
            <a:pPr marL="285750" indent="-285750">
              <a:buFont typeface="Arial" pitchFamily="34" charset="0"/>
              <a:buChar char="•"/>
            </a:pPr>
            <a:r>
              <a:rPr lang="tr-TR" dirty="0" smtClean="0"/>
              <a:t>İşçilik maliyetlerinde  </a:t>
            </a:r>
            <a:r>
              <a:rPr lang="tr-TR" dirty="0"/>
              <a:t>%10 </a:t>
            </a:r>
            <a:r>
              <a:rPr lang="tr-TR" dirty="0" smtClean="0"/>
              <a:t>düşüş,</a:t>
            </a:r>
            <a:endParaRPr lang="tr-TR" dirty="0"/>
          </a:p>
          <a:p>
            <a:pPr marL="285750" indent="-285750">
              <a:buFont typeface="Arial" pitchFamily="34" charset="0"/>
              <a:buChar char="•"/>
            </a:pPr>
            <a:r>
              <a:rPr lang="tr-TR" dirty="0" smtClean="0"/>
              <a:t>Tüm </a:t>
            </a:r>
            <a:r>
              <a:rPr lang="tr-TR" dirty="0"/>
              <a:t>imalatlar ve detaylar planlı olarak uygulandığı için, ürün </a:t>
            </a:r>
            <a:r>
              <a:rPr lang="tr-TR" dirty="0" smtClean="0"/>
              <a:t>tedarikinde zamanında teslim </a:t>
            </a:r>
            <a:r>
              <a:rPr lang="tr-TR" dirty="0" smtClean="0"/>
              <a:t>,</a:t>
            </a:r>
            <a:endParaRPr lang="tr-TR" dirty="0" smtClean="0"/>
          </a:p>
          <a:p>
            <a:pPr marL="285750" indent="-285750">
              <a:buFont typeface="Arial" pitchFamily="34" charset="0"/>
              <a:buChar char="•"/>
            </a:pPr>
            <a:r>
              <a:rPr lang="tr-TR" dirty="0" smtClean="0"/>
              <a:t>Aynı performansı </a:t>
            </a:r>
            <a:r>
              <a:rPr lang="tr-TR" dirty="0" smtClean="0"/>
              <a:t>düşük </a:t>
            </a:r>
            <a:r>
              <a:rPr lang="tr-TR" dirty="0" smtClean="0"/>
              <a:t>maliyetli </a:t>
            </a:r>
            <a:r>
              <a:rPr lang="tr-TR" dirty="0" smtClean="0"/>
              <a:t>detaylarla sağlama  kazanımları elde edilmektedir.</a:t>
            </a:r>
            <a:endParaRPr lang="tr-TR" dirty="0" smtClean="0"/>
          </a:p>
          <a:p>
            <a:pPr marL="285750" indent="-285750">
              <a:buFont typeface="Arial" pitchFamily="34" charset="0"/>
              <a:buChar char="•"/>
            </a:pPr>
            <a:endParaRPr lang="tr-TR" dirty="0"/>
          </a:p>
          <a:p>
            <a:endParaRPr lang="tr-TR" dirty="0"/>
          </a:p>
        </p:txBody>
      </p:sp>
      <p:sp>
        <p:nvSpPr>
          <p:cNvPr id="5" name="Dikdörtgen 4"/>
          <p:cNvSpPr/>
          <p:nvPr/>
        </p:nvSpPr>
        <p:spPr>
          <a:xfrm>
            <a:off x="387718" y="1916539"/>
            <a:ext cx="8496944" cy="1200329"/>
          </a:xfrm>
          <a:prstGeom prst="rect">
            <a:avLst/>
          </a:prstGeom>
        </p:spPr>
        <p:txBody>
          <a:bodyPr wrap="square">
            <a:spAutoFit/>
          </a:bodyPr>
          <a:lstStyle/>
          <a:p>
            <a:pPr marL="285750" indent="-285750">
              <a:buFont typeface="Arial" pitchFamily="34" charset="0"/>
              <a:buChar char="•"/>
            </a:pPr>
            <a:r>
              <a:rPr lang="tr-TR" dirty="0" smtClean="0"/>
              <a:t>Dizayn </a:t>
            </a:r>
            <a:r>
              <a:rPr lang="tr-TR" dirty="0" smtClean="0"/>
              <a:t>konsept oluşturulmalı,</a:t>
            </a:r>
            <a:endParaRPr lang="tr-TR" dirty="0"/>
          </a:p>
          <a:p>
            <a:pPr marL="285750" indent="-285750">
              <a:buFont typeface="Arial" pitchFamily="34" charset="0"/>
              <a:buChar char="•"/>
            </a:pPr>
            <a:r>
              <a:rPr lang="tr-TR" dirty="0" smtClean="0"/>
              <a:t>Mevcut projelere göre teknik çalışmalar </a:t>
            </a:r>
            <a:r>
              <a:rPr lang="tr-TR" dirty="0" smtClean="0"/>
              <a:t>yapılmalı</a:t>
            </a:r>
            <a:r>
              <a:rPr lang="tr-TR" dirty="0" smtClean="0"/>
              <a:t>, </a:t>
            </a:r>
            <a:endParaRPr lang="tr-TR" dirty="0" smtClean="0"/>
          </a:p>
          <a:p>
            <a:pPr marL="285750" indent="-285750">
              <a:buFont typeface="Arial" pitchFamily="34" charset="0"/>
              <a:buChar char="•"/>
            </a:pPr>
            <a:r>
              <a:rPr lang="tr-TR" dirty="0" smtClean="0"/>
              <a:t>Uygulama proje çalışmalarında </a:t>
            </a:r>
            <a:r>
              <a:rPr lang="tr-TR" dirty="0"/>
              <a:t>tüm mekanik ve elektrik grupları ile koordineli </a:t>
            </a:r>
            <a:r>
              <a:rPr lang="tr-TR" dirty="0" smtClean="0"/>
              <a:t>çalışılarak sismik-titreşim </a:t>
            </a:r>
            <a:r>
              <a:rPr lang="tr-TR" dirty="0"/>
              <a:t>ve ses problemleri birlikte </a:t>
            </a:r>
            <a:r>
              <a:rPr lang="tr-TR" dirty="0" smtClean="0"/>
              <a:t>çözülmeli.</a:t>
            </a:r>
            <a:endParaRPr lang="tr-TR" dirty="0"/>
          </a:p>
        </p:txBody>
      </p:sp>
      <p:sp>
        <p:nvSpPr>
          <p:cNvPr id="2" name="Metin kutusu 1"/>
          <p:cNvSpPr txBox="1"/>
          <p:nvPr/>
        </p:nvSpPr>
        <p:spPr>
          <a:xfrm>
            <a:off x="580834" y="1281894"/>
            <a:ext cx="6240325" cy="461665"/>
          </a:xfrm>
          <a:prstGeom prst="rect">
            <a:avLst/>
          </a:prstGeom>
          <a:noFill/>
        </p:spPr>
        <p:txBody>
          <a:bodyPr wrap="square" rtlCol="0">
            <a:spAutoFit/>
          </a:bodyPr>
          <a:lstStyle/>
          <a:p>
            <a:r>
              <a:rPr lang="tr-TR" sz="2400" dirty="0" smtClean="0">
                <a:latin typeface="Gill Sans MT" pitchFamily="34" charset="0"/>
              </a:rPr>
              <a:t>Örnek </a:t>
            </a:r>
            <a:r>
              <a:rPr lang="tr-TR" sz="2400" dirty="0" smtClean="0">
                <a:latin typeface="Gill Sans MT" pitchFamily="34" charset="0"/>
              </a:rPr>
              <a:t>Proje;</a:t>
            </a:r>
            <a:endParaRPr lang="tr-TR" sz="2400" dirty="0">
              <a:latin typeface="Gill Sans MT" pitchFamily="34" charset="0"/>
            </a:endParaRPr>
          </a:p>
        </p:txBody>
      </p:sp>
    </p:spTree>
    <p:extLst>
      <p:ext uri="{BB962C8B-B14F-4D97-AF65-F5344CB8AC3E}">
        <p14:creationId xmlns:p14="http://schemas.microsoft.com/office/powerpoint/2010/main" val="23263892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14 Dikdörtgen"/>
          <p:cNvSpPr/>
          <p:nvPr/>
        </p:nvSpPr>
        <p:spPr>
          <a:xfrm>
            <a:off x="1453686" y="2708920"/>
            <a:ext cx="6553200" cy="814838"/>
          </a:xfrm>
          <a:prstGeom prst="rect">
            <a:avLst/>
          </a:prstGeom>
        </p:spPr>
        <p:txBody>
          <a:bodyPr wrap="square">
            <a:spAutoFit/>
          </a:bodyPr>
          <a:lstStyle/>
          <a:p>
            <a:pPr marL="742950" indent="-742950" algn="ctr">
              <a:lnSpc>
                <a:spcPct val="130000"/>
              </a:lnSpc>
              <a:spcBef>
                <a:spcPct val="15000"/>
              </a:spcBef>
            </a:pPr>
            <a:r>
              <a:rPr lang="tr-TR" sz="4000" b="1" dirty="0" smtClean="0">
                <a:solidFill>
                  <a:schemeClr val="accent5">
                    <a:lumMod val="50000"/>
                  </a:schemeClr>
                </a:solidFill>
                <a:latin typeface="Gill Sans MT" pitchFamily="34" charset="0"/>
              </a:rPr>
              <a:t>TEŞEKKÜRLER…    </a:t>
            </a:r>
          </a:p>
        </p:txBody>
      </p:sp>
    </p:spTree>
    <p:extLst>
      <p:ext uri="{BB962C8B-B14F-4D97-AF65-F5344CB8AC3E}">
        <p14:creationId xmlns:p14="http://schemas.microsoft.com/office/powerpoint/2010/main" val="34156222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8" name="Metin kutusu 7"/>
          <p:cNvSpPr txBox="1"/>
          <p:nvPr/>
        </p:nvSpPr>
        <p:spPr>
          <a:xfrm>
            <a:off x="1115616" y="1896031"/>
            <a:ext cx="7344816" cy="3693319"/>
          </a:xfrm>
          <a:prstGeom prst="rect">
            <a:avLst/>
          </a:prstGeom>
          <a:noFill/>
        </p:spPr>
        <p:txBody>
          <a:bodyPr wrap="square" rtlCol="0">
            <a:spAutoFit/>
          </a:bodyPr>
          <a:lstStyle/>
          <a:p>
            <a:endParaRPr lang="tr-TR" dirty="0" smtClean="0">
              <a:solidFill>
                <a:schemeClr val="accent5">
                  <a:lumMod val="50000"/>
                </a:schemeClr>
              </a:solidFill>
              <a:latin typeface="Gill Sans MT" pitchFamily="34" charset="0"/>
            </a:endParaRPr>
          </a:p>
          <a:p>
            <a:r>
              <a:rPr lang="tr-TR" dirty="0">
                <a:solidFill>
                  <a:schemeClr val="accent5">
                    <a:lumMod val="50000"/>
                  </a:schemeClr>
                </a:solidFill>
                <a:latin typeface="Gill Sans MT" pitchFamily="34" charset="0"/>
              </a:rPr>
              <a:t>Mimari projede, esas </a:t>
            </a:r>
            <a:r>
              <a:rPr lang="tr-TR" dirty="0" smtClean="0">
                <a:solidFill>
                  <a:schemeClr val="accent5">
                    <a:lumMod val="50000"/>
                  </a:schemeClr>
                </a:solidFill>
                <a:latin typeface="Gill Sans MT" pitchFamily="34" charset="0"/>
              </a:rPr>
              <a:t>itibariyle yatırımcı </a:t>
            </a:r>
            <a:r>
              <a:rPr lang="tr-TR" dirty="0">
                <a:solidFill>
                  <a:schemeClr val="accent5">
                    <a:lumMod val="50000"/>
                  </a:schemeClr>
                </a:solidFill>
                <a:latin typeface="Gill Sans MT" pitchFamily="34" charset="0"/>
              </a:rPr>
              <a:t>(veya </a:t>
            </a:r>
            <a:r>
              <a:rPr lang="tr-TR" dirty="0" err="1">
                <a:solidFill>
                  <a:schemeClr val="accent5">
                    <a:lumMod val="50000"/>
                  </a:schemeClr>
                </a:solidFill>
                <a:latin typeface="Gill Sans MT" pitchFamily="34" charset="0"/>
              </a:rPr>
              <a:t>ş</a:t>
            </a:r>
            <a:r>
              <a:rPr lang="tr-TR" dirty="0" err="1" smtClean="0">
                <a:solidFill>
                  <a:schemeClr val="accent5">
                    <a:lumMod val="50000"/>
                  </a:schemeClr>
                </a:solidFill>
                <a:latin typeface="Gill Sans MT" pitchFamily="34" charset="0"/>
              </a:rPr>
              <a:t>artnameli</a:t>
            </a:r>
            <a:r>
              <a:rPr lang="tr-TR" dirty="0" smtClean="0">
                <a:solidFill>
                  <a:schemeClr val="accent5">
                    <a:lumMod val="50000"/>
                  </a:schemeClr>
                </a:solidFill>
                <a:latin typeface="Gill Sans MT" pitchFamily="34" charset="0"/>
              </a:rPr>
              <a:t> kamu binası</a:t>
            </a:r>
            <a:r>
              <a:rPr lang="tr-TR" dirty="0">
                <a:solidFill>
                  <a:schemeClr val="accent5">
                    <a:lumMod val="50000"/>
                  </a:schemeClr>
                </a:solidFill>
                <a:latin typeface="Gill Sans MT" pitchFamily="34" charset="0"/>
              </a:rPr>
              <a:t>, mal sahibi, …) istekleri </a:t>
            </a:r>
            <a:r>
              <a:rPr lang="tr-TR" dirty="0" smtClean="0">
                <a:solidFill>
                  <a:schemeClr val="accent5">
                    <a:lumMod val="50000"/>
                  </a:schemeClr>
                </a:solidFill>
                <a:latin typeface="Gill Sans MT" pitchFamily="34" charset="0"/>
              </a:rPr>
              <a:t>başta olmak </a:t>
            </a:r>
            <a:r>
              <a:rPr lang="tr-TR" dirty="0">
                <a:solidFill>
                  <a:schemeClr val="accent5">
                    <a:lumMod val="50000"/>
                  </a:schemeClr>
                </a:solidFill>
                <a:latin typeface="Gill Sans MT" pitchFamily="34" charset="0"/>
              </a:rPr>
              <a:t>üzere bir tasarımın </a:t>
            </a:r>
            <a:r>
              <a:rPr lang="tr-TR" dirty="0" smtClean="0">
                <a:solidFill>
                  <a:schemeClr val="accent5">
                    <a:lumMod val="50000"/>
                  </a:schemeClr>
                </a:solidFill>
                <a:latin typeface="Gill Sans MT" pitchFamily="34" charset="0"/>
              </a:rPr>
              <a:t>ilk başından </a:t>
            </a:r>
            <a:r>
              <a:rPr lang="tr-TR" dirty="0">
                <a:solidFill>
                  <a:schemeClr val="accent5">
                    <a:lumMod val="50000"/>
                  </a:schemeClr>
                </a:solidFill>
                <a:latin typeface="Gill Sans MT" pitchFamily="34" charset="0"/>
              </a:rPr>
              <a:t>itibaren; </a:t>
            </a:r>
            <a:endParaRPr lang="tr-TR" dirty="0" smtClean="0">
              <a:solidFill>
                <a:schemeClr val="accent5">
                  <a:lumMod val="50000"/>
                </a:schemeClr>
              </a:solidFill>
              <a:latin typeface="Gill Sans MT" pitchFamily="34" charset="0"/>
            </a:endParaRPr>
          </a:p>
          <a:p>
            <a:endParaRPr lang="tr-TR" dirty="0">
              <a:solidFill>
                <a:schemeClr val="accent5">
                  <a:lumMod val="50000"/>
                </a:schemeClr>
              </a:solidFill>
              <a:latin typeface="Gill Sans MT" pitchFamily="34" charset="0"/>
            </a:endParaRPr>
          </a:p>
          <a:p>
            <a:pPr marL="285750" indent="-285750">
              <a:buFont typeface="Arial" pitchFamily="34" charset="0"/>
              <a:buChar char="•"/>
            </a:pPr>
            <a:r>
              <a:rPr lang="tr-TR" dirty="0" smtClean="0">
                <a:solidFill>
                  <a:schemeClr val="accent5">
                    <a:lumMod val="50000"/>
                  </a:schemeClr>
                </a:solidFill>
                <a:latin typeface="Gill Sans MT" pitchFamily="34" charset="0"/>
              </a:rPr>
              <a:t>Mimari</a:t>
            </a:r>
            <a:r>
              <a:rPr lang="tr-TR" dirty="0">
                <a:solidFill>
                  <a:schemeClr val="accent5">
                    <a:lumMod val="50000"/>
                  </a:schemeClr>
                </a:solidFill>
                <a:latin typeface="Gill Sans MT" pitchFamily="34" charset="0"/>
              </a:rPr>
              <a:t>, </a:t>
            </a:r>
            <a:endParaRPr lang="tr-TR" dirty="0" smtClean="0">
              <a:solidFill>
                <a:schemeClr val="accent5">
                  <a:lumMod val="50000"/>
                </a:schemeClr>
              </a:solidFill>
              <a:latin typeface="Gill Sans MT" pitchFamily="34" charset="0"/>
            </a:endParaRPr>
          </a:p>
          <a:p>
            <a:pPr marL="285750" indent="-285750">
              <a:buFont typeface="Arial" pitchFamily="34" charset="0"/>
              <a:buChar char="•"/>
            </a:pPr>
            <a:r>
              <a:rPr lang="tr-TR" dirty="0">
                <a:solidFill>
                  <a:schemeClr val="accent5">
                    <a:lumMod val="50000"/>
                  </a:schemeClr>
                </a:solidFill>
                <a:latin typeface="Gill Sans MT" pitchFamily="34" charset="0"/>
              </a:rPr>
              <a:t>S</a:t>
            </a:r>
            <a:r>
              <a:rPr lang="tr-TR" dirty="0" smtClean="0">
                <a:solidFill>
                  <a:schemeClr val="accent5">
                    <a:lumMod val="50000"/>
                  </a:schemeClr>
                </a:solidFill>
                <a:latin typeface="Gill Sans MT" pitchFamily="34" charset="0"/>
              </a:rPr>
              <a:t>tatik, </a:t>
            </a:r>
          </a:p>
          <a:p>
            <a:pPr marL="285750" indent="-285750">
              <a:buFont typeface="Arial" pitchFamily="34" charset="0"/>
              <a:buChar char="•"/>
            </a:pPr>
            <a:r>
              <a:rPr lang="tr-TR" dirty="0">
                <a:solidFill>
                  <a:schemeClr val="accent5">
                    <a:lumMod val="50000"/>
                  </a:schemeClr>
                </a:solidFill>
                <a:latin typeface="Gill Sans MT" pitchFamily="34" charset="0"/>
              </a:rPr>
              <a:t>M</a:t>
            </a:r>
            <a:r>
              <a:rPr lang="tr-TR" dirty="0" smtClean="0">
                <a:solidFill>
                  <a:schemeClr val="accent5">
                    <a:lumMod val="50000"/>
                  </a:schemeClr>
                </a:solidFill>
                <a:latin typeface="Gill Sans MT" pitchFamily="34" charset="0"/>
              </a:rPr>
              <a:t>ekanik </a:t>
            </a:r>
            <a:r>
              <a:rPr lang="tr-TR" dirty="0">
                <a:solidFill>
                  <a:schemeClr val="accent5">
                    <a:lumMod val="50000"/>
                  </a:schemeClr>
                </a:solidFill>
                <a:latin typeface="Gill Sans MT" pitchFamily="34" charset="0"/>
              </a:rPr>
              <a:t>Tesisat ve </a:t>
            </a:r>
            <a:endParaRPr lang="tr-TR" dirty="0" smtClean="0">
              <a:solidFill>
                <a:schemeClr val="accent5">
                  <a:lumMod val="50000"/>
                </a:schemeClr>
              </a:solidFill>
              <a:latin typeface="Gill Sans MT" pitchFamily="34" charset="0"/>
            </a:endParaRPr>
          </a:p>
          <a:p>
            <a:pPr marL="285750" indent="-285750">
              <a:buFont typeface="Arial" pitchFamily="34" charset="0"/>
              <a:buChar char="•"/>
            </a:pPr>
            <a:r>
              <a:rPr lang="tr-TR" dirty="0">
                <a:solidFill>
                  <a:schemeClr val="accent5">
                    <a:lumMod val="50000"/>
                  </a:schemeClr>
                </a:solidFill>
                <a:latin typeface="Gill Sans MT" pitchFamily="34" charset="0"/>
              </a:rPr>
              <a:t>E</a:t>
            </a:r>
            <a:r>
              <a:rPr lang="tr-TR" dirty="0" smtClean="0">
                <a:solidFill>
                  <a:schemeClr val="accent5">
                    <a:lumMod val="50000"/>
                  </a:schemeClr>
                </a:solidFill>
                <a:latin typeface="Gill Sans MT" pitchFamily="34" charset="0"/>
              </a:rPr>
              <a:t>lektrik </a:t>
            </a:r>
            <a:r>
              <a:rPr lang="tr-TR" dirty="0">
                <a:solidFill>
                  <a:schemeClr val="accent5">
                    <a:lumMod val="50000"/>
                  </a:schemeClr>
                </a:solidFill>
                <a:latin typeface="Gill Sans MT" pitchFamily="34" charset="0"/>
              </a:rPr>
              <a:t>T</a:t>
            </a:r>
            <a:r>
              <a:rPr lang="tr-TR" dirty="0" smtClean="0">
                <a:solidFill>
                  <a:schemeClr val="accent5">
                    <a:lumMod val="50000"/>
                  </a:schemeClr>
                </a:solidFill>
                <a:latin typeface="Gill Sans MT" pitchFamily="34" charset="0"/>
              </a:rPr>
              <a:t>esisatı tasarımcılarının </a:t>
            </a:r>
          </a:p>
          <a:p>
            <a:endParaRPr lang="tr-TR" dirty="0">
              <a:solidFill>
                <a:schemeClr val="accent5">
                  <a:lumMod val="50000"/>
                </a:schemeClr>
              </a:solidFill>
              <a:latin typeface="Gill Sans MT" pitchFamily="34" charset="0"/>
            </a:endParaRPr>
          </a:p>
          <a:p>
            <a:r>
              <a:rPr lang="tr-TR" dirty="0" smtClean="0">
                <a:solidFill>
                  <a:schemeClr val="accent5">
                    <a:lumMod val="50000"/>
                  </a:schemeClr>
                </a:solidFill>
                <a:latin typeface="Gill Sans MT" pitchFamily="34" charset="0"/>
              </a:rPr>
              <a:t>bir </a:t>
            </a:r>
            <a:r>
              <a:rPr lang="tr-TR" dirty="0">
                <a:solidFill>
                  <a:schemeClr val="accent5">
                    <a:lumMod val="50000"/>
                  </a:schemeClr>
                </a:solidFill>
                <a:latin typeface="Gill Sans MT" pitchFamily="34" charset="0"/>
              </a:rPr>
              <a:t>araya gelerek</a:t>
            </a:r>
            <a:r>
              <a:rPr lang="tr-TR" dirty="0" smtClean="0">
                <a:solidFill>
                  <a:schemeClr val="accent5">
                    <a:lumMod val="50000"/>
                  </a:schemeClr>
                </a:solidFill>
                <a:latin typeface="Gill Sans MT" pitchFamily="34" charset="0"/>
              </a:rPr>
              <a:t>, ön </a:t>
            </a:r>
            <a:r>
              <a:rPr lang="tr-TR" dirty="0">
                <a:solidFill>
                  <a:schemeClr val="accent5">
                    <a:lumMod val="50000"/>
                  </a:schemeClr>
                </a:solidFill>
                <a:latin typeface="Gill Sans MT" pitchFamily="34" charset="0"/>
              </a:rPr>
              <a:t>projeden itibaren </a:t>
            </a:r>
            <a:r>
              <a:rPr lang="tr-TR" dirty="0" smtClean="0">
                <a:solidFill>
                  <a:schemeClr val="accent5">
                    <a:lumMod val="50000"/>
                  </a:schemeClr>
                </a:solidFill>
                <a:latin typeface="Gill Sans MT" pitchFamily="34" charset="0"/>
              </a:rPr>
              <a:t>birlikte yaptıkları </a:t>
            </a:r>
            <a:r>
              <a:rPr lang="tr-TR" dirty="0">
                <a:solidFill>
                  <a:schemeClr val="accent5">
                    <a:lumMod val="50000"/>
                  </a:schemeClr>
                </a:solidFill>
                <a:latin typeface="Gill Sans MT" pitchFamily="34" charset="0"/>
              </a:rPr>
              <a:t>çalışmalara</a:t>
            </a:r>
            <a:r>
              <a:rPr lang="tr-TR" dirty="0" smtClean="0">
                <a:solidFill>
                  <a:schemeClr val="accent5">
                    <a:lumMod val="50000"/>
                  </a:schemeClr>
                </a:solidFill>
                <a:latin typeface="Gill Sans MT" pitchFamily="34" charset="0"/>
              </a:rPr>
              <a:t>, “</a:t>
            </a:r>
            <a:r>
              <a:rPr lang="tr-TR" b="1" dirty="0" smtClean="0">
                <a:solidFill>
                  <a:schemeClr val="accent5">
                    <a:lumMod val="50000"/>
                  </a:schemeClr>
                </a:solidFill>
                <a:latin typeface="Gill Sans MT" pitchFamily="34" charset="0"/>
              </a:rPr>
              <a:t>Bütünleşik </a:t>
            </a:r>
            <a:r>
              <a:rPr lang="tr-TR" b="1" dirty="0">
                <a:solidFill>
                  <a:schemeClr val="accent5">
                    <a:lumMod val="50000"/>
                  </a:schemeClr>
                </a:solidFill>
                <a:latin typeface="Gill Sans MT" pitchFamily="34" charset="0"/>
              </a:rPr>
              <a:t>Tasarım</a:t>
            </a:r>
            <a:r>
              <a:rPr lang="tr-TR" dirty="0">
                <a:solidFill>
                  <a:schemeClr val="accent5">
                    <a:lumMod val="50000"/>
                  </a:schemeClr>
                </a:solidFill>
                <a:latin typeface="Gill Sans MT" pitchFamily="34" charset="0"/>
              </a:rPr>
              <a:t>” </a:t>
            </a:r>
            <a:r>
              <a:rPr lang="tr-TR" dirty="0" smtClean="0">
                <a:solidFill>
                  <a:schemeClr val="accent5">
                    <a:lumMod val="50000"/>
                  </a:schemeClr>
                </a:solidFill>
                <a:latin typeface="Gill Sans MT" pitchFamily="34" charset="0"/>
              </a:rPr>
              <a:t>adını veriyoruz</a:t>
            </a:r>
            <a:r>
              <a:rPr lang="tr-TR" dirty="0">
                <a:solidFill>
                  <a:schemeClr val="accent5">
                    <a:lumMod val="50000"/>
                  </a:schemeClr>
                </a:solidFill>
                <a:latin typeface="Gill Sans MT" pitchFamily="34" charset="0"/>
              </a:rPr>
              <a:t>.</a:t>
            </a:r>
            <a:endParaRPr lang="tr-TR" dirty="0" smtClean="0">
              <a:solidFill>
                <a:schemeClr val="accent5">
                  <a:lumMod val="50000"/>
                </a:schemeClr>
              </a:solidFill>
              <a:latin typeface="Gill Sans MT" pitchFamily="34" charset="0"/>
            </a:endParaRPr>
          </a:p>
          <a:p>
            <a:endParaRPr lang="tr-TR" dirty="0">
              <a:solidFill>
                <a:schemeClr val="accent5">
                  <a:lumMod val="50000"/>
                </a:schemeClr>
              </a:solidFill>
              <a:latin typeface="Gill Sans MT" pitchFamily="34" charset="0"/>
            </a:endParaRPr>
          </a:p>
          <a:p>
            <a:endParaRPr lang="tr-TR" dirty="0"/>
          </a:p>
        </p:txBody>
      </p:sp>
    </p:spTree>
    <p:extLst>
      <p:ext uri="{BB962C8B-B14F-4D97-AF65-F5344CB8AC3E}">
        <p14:creationId xmlns:p14="http://schemas.microsoft.com/office/powerpoint/2010/main" val="1123749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16 Dikdörtgen"/>
          <p:cNvSpPr/>
          <p:nvPr/>
        </p:nvSpPr>
        <p:spPr>
          <a:xfrm>
            <a:off x="2117009" y="1340768"/>
            <a:ext cx="4680520" cy="553998"/>
          </a:xfrm>
          <a:prstGeom prst="rect">
            <a:avLst/>
          </a:prstGeom>
        </p:spPr>
        <p:txBody>
          <a:bodyPr wrap="square">
            <a:spAutoFit/>
          </a:bodyPr>
          <a:lstStyle/>
          <a:p>
            <a:pPr algn="ctr"/>
            <a:r>
              <a:rPr lang="tr-TR" sz="3000" b="1" dirty="0" smtClean="0">
                <a:solidFill>
                  <a:srgbClr val="C00000"/>
                </a:solidFill>
                <a:latin typeface="Gill Sans MT" pitchFamily="34" charset="0"/>
              </a:rPr>
              <a:t>Bütünleşik Bina Tasarımı</a:t>
            </a:r>
            <a:endParaRPr lang="tr-TR" sz="3000" dirty="0">
              <a:solidFill>
                <a:srgbClr val="C00000"/>
              </a:solidFill>
              <a:latin typeface="Gill Sans MT" pitchFamily="34" charset="0"/>
            </a:endParaRPr>
          </a:p>
        </p:txBody>
      </p:sp>
      <p:pic>
        <p:nvPicPr>
          <p:cNvPr id="1026" name="Picture 2"/>
          <p:cNvPicPr>
            <a:picLocks noChangeAspect="1" noChangeArrowheads="1"/>
          </p:cNvPicPr>
          <p:nvPr/>
        </p:nvPicPr>
        <p:blipFill>
          <a:blip r:embed="rId3">
            <a:lum contrast="20000"/>
            <a:extLst>
              <a:ext uri="{28A0092B-C50C-407E-A947-70E740481C1C}">
                <a14:useLocalDpi xmlns:a14="http://schemas.microsoft.com/office/drawing/2010/main" val="0"/>
              </a:ext>
            </a:extLst>
          </a:blip>
          <a:srcRect/>
          <a:stretch>
            <a:fillRect/>
          </a:stretch>
        </p:blipFill>
        <p:spPr bwMode="auto">
          <a:xfrm>
            <a:off x="2339752" y="1894766"/>
            <a:ext cx="4275803" cy="3867523"/>
          </a:xfrm>
          <a:prstGeom prst="ellipse">
            <a:avLst/>
          </a:prstGeom>
          <a:ln w="9525">
            <a:noFill/>
            <a:miter lim="800000"/>
            <a:headEnd/>
            <a:tailEnd/>
          </a:ln>
          <a:effectLst>
            <a:outerShdw sx="1000" sy="1000" algn="ctr" rotWithShape="0">
              <a:srgbClr val="000000"/>
            </a:outerShdw>
            <a:softEdge rad="31750"/>
          </a:effectLst>
          <a:extLst>
            <a:ext uri="{909E8E84-426E-40DD-AFC4-6F175D3DCCD1}">
              <a14:hiddenFill xmlns:a14="http://schemas.microsoft.com/office/drawing/2010/main">
                <a:solidFill>
                  <a:schemeClr val="accent1"/>
                </a:solidFill>
              </a14:hiddenFill>
            </a:ext>
          </a:extLst>
        </p:spPr>
      </p:pic>
      <p:grpSp>
        <p:nvGrpSpPr>
          <p:cNvPr id="7" name="Grup 6"/>
          <p:cNvGrpSpPr/>
          <p:nvPr/>
        </p:nvGrpSpPr>
        <p:grpSpPr>
          <a:xfrm>
            <a:off x="4274123" y="4217458"/>
            <a:ext cx="570446" cy="1258880"/>
            <a:chOff x="4326753" y="4496508"/>
            <a:chExt cx="469559" cy="1130188"/>
          </a:xfrm>
          <a:effectLst/>
        </p:grpSpPr>
        <p:sp>
          <p:nvSpPr>
            <p:cNvPr id="4" name="Yamuk 3"/>
            <p:cNvSpPr/>
            <p:nvPr/>
          </p:nvSpPr>
          <p:spPr>
            <a:xfrm rot="20818150">
              <a:off x="4326753" y="4500925"/>
              <a:ext cx="469559" cy="1068294"/>
            </a:xfrm>
            <a:prstGeom prst="trapezoid">
              <a:avLst/>
            </a:prstGeom>
            <a:blipFill>
              <a:blip r:embed="rId4"/>
              <a:stretch>
                <a:fillRect/>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5" name="Metin kutusu 4"/>
            <p:cNvSpPr txBox="1"/>
            <p:nvPr/>
          </p:nvSpPr>
          <p:spPr>
            <a:xfrm rot="15324626">
              <a:off x="3998583" y="4938491"/>
              <a:ext cx="1130188" cy="246221"/>
            </a:xfrm>
            <a:prstGeom prst="rect">
              <a:avLst/>
            </a:prstGeom>
            <a:noFill/>
          </p:spPr>
          <p:txBody>
            <a:bodyPr wrap="square" rtlCol="0">
              <a:spAutoFit/>
            </a:bodyPr>
            <a:lstStyle/>
            <a:p>
              <a:r>
                <a:rPr lang="tr-TR" sz="1000" b="1" dirty="0" smtClean="0">
                  <a:solidFill>
                    <a:srgbClr val="FFFFFF"/>
                  </a:solidFill>
                </a:rPr>
                <a:t>Akustik   Uzmanı</a:t>
              </a:r>
              <a:endParaRPr lang="tr-TR" sz="1000" b="1" dirty="0">
                <a:solidFill>
                  <a:srgbClr val="FFFFFF"/>
                </a:solidFill>
              </a:endParaRPr>
            </a:p>
          </p:txBody>
        </p:sp>
      </p:grpSp>
    </p:spTree>
    <p:extLst>
      <p:ext uri="{BB962C8B-B14F-4D97-AF65-F5344CB8AC3E}">
        <p14:creationId xmlns:p14="http://schemas.microsoft.com/office/powerpoint/2010/main" val="138963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Metin kutusu 8"/>
          <p:cNvSpPr txBox="1"/>
          <p:nvPr/>
        </p:nvSpPr>
        <p:spPr>
          <a:xfrm>
            <a:off x="827584" y="2564904"/>
            <a:ext cx="7704856" cy="1754326"/>
          </a:xfrm>
          <a:prstGeom prst="rect">
            <a:avLst/>
          </a:prstGeom>
          <a:noFill/>
        </p:spPr>
        <p:txBody>
          <a:bodyPr wrap="square" rtlCol="0">
            <a:spAutoFit/>
          </a:bodyPr>
          <a:lstStyle/>
          <a:p>
            <a:endParaRPr lang="tr-TR" dirty="0" smtClean="0">
              <a:solidFill>
                <a:schemeClr val="accent5">
                  <a:lumMod val="50000"/>
                </a:schemeClr>
              </a:solidFill>
              <a:latin typeface="Gill Sans MT" pitchFamily="34" charset="0"/>
            </a:endParaRPr>
          </a:p>
          <a:p>
            <a:r>
              <a:rPr lang="tr-TR" dirty="0">
                <a:solidFill>
                  <a:schemeClr val="accent5">
                    <a:lumMod val="50000"/>
                  </a:schemeClr>
                </a:solidFill>
                <a:latin typeface="Gill Sans MT" pitchFamily="34" charset="0"/>
              </a:rPr>
              <a:t> ‘’Eğlence </a:t>
            </a:r>
            <a:r>
              <a:rPr lang="tr-TR" dirty="0" smtClean="0">
                <a:solidFill>
                  <a:schemeClr val="accent5">
                    <a:lumMod val="50000"/>
                  </a:schemeClr>
                </a:solidFill>
                <a:latin typeface="Gill Sans MT" pitchFamily="34" charset="0"/>
              </a:rPr>
              <a:t>mekanlarındaki yüksek </a:t>
            </a:r>
            <a:r>
              <a:rPr lang="tr-TR" dirty="0">
                <a:solidFill>
                  <a:schemeClr val="accent5">
                    <a:lumMod val="50000"/>
                  </a:schemeClr>
                </a:solidFill>
                <a:latin typeface="Gill Sans MT" pitchFamily="34" charset="0"/>
              </a:rPr>
              <a:t>müziğin yanı sıra motorlu taşıt, demiryolu trafiği, sokak düğünü, inşaat makinesi sesleri, araç motorları, ramazan davulu, komşu </a:t>
            </a:r>
            <a:r>
              <a:rPr lang="tr-TR" dirty="0" smtClean="0">
                <a:solidFill>
                  <a:schemeClr val="accent5">
                    <a:lumMod val="50000"/>
                  </a:schemeClr>
                </a:solidFill>
                <a:latin typeface="Gill Sans MT" pitchFamily="34" charset="0"/>
              </a:rPr>
              <a:t>gürültüsü, şeklinde </a:t>
            </a:r>
            <a:r>
              <a:rPr lang="tr-TR" dirty="0">
                <a:solidFill>
                  <a:schemeClr val="accent5">
                    <a:lumMod val="50000"/>
                  </a:schemeClr>
                </a:solidFill>
                <a:latin typeface="Gill Sans MT" pitchFamily="34" charset="0"/>
              </a:rPr>
              <a:t>şikayetler geliyor. </a:t>
            </a:r>
          </a:p>
          <a:p>
            <a:endParaRPr lang="tr-TR" dirty="0"/>
          </a:p>
          <a:p>
            <a:endParaRPr lang="tr-TR" dirty="0"/>
          </a:p>
        </p:txBody>
      </p:sp>
      <p:sp>
        <p:nvSpPr>
          <p:cNvPr id="10" name="14 Dikdörtgen"/>
          <p:cNvSpPr/>
          <p:nvPr/>
        </p:nvSpPr>
        <p:spPr>
          <a:xfrm>
            <a:off x="2195736" y="2010906"/>
            <a:ext cx="7696200" cy="553998"/>
          </a:xfrm>
          <a:prstGeom prst="rect">
            <a:avLst/>
          </a:prstGeom>
        </p:spPr>
        <p:txBody>
          <a:bodyPr wrap="square">
            <a:spAutoFit/>
          </a:bodyPr>
          <a:lstStyle/>
          <a:p>
            <a:r>
              <a:rPr lang="tr-TR" sz="3000" b="1" kern="0" dirty="0" smtClean="0">
                <a:solidFill>
                  <a:srgbClr val="C00000"/>
                </a:solidFill>
                <a:latin typeface="Gill Sans MT" pitchFamily="34" charset="0"/>
              </a:rPr>
              <a:t>Ses ile ilgili bazı sorunlar</a:t>
            </a:r>
            <a:endParaRPr lang="tr-TR" sz="3000" dirty="0">
              <a:latin typeface="Gill Sans MT" pitchFamily="34" charset="0"/>
            </a:endParaRPr>
          </a:p>
        </p:txBody>
      </p:sp>
      <p:sp>
        <p:nvSpPr>
          <p:cNvPr id="2" name="Metin kutusu 1"/>
          <p:cNvSpPr txBox="1"/>
          <p:nvPr/>
        </p:nvSpPr>
        <p:spPr>
          <a:xfrm>
            <a:off x="535752" y="5661248"/>
            <a:ext cx="8640960" cy="369332"/>
          </a:xfrm>
          <a:prstGeom prst="rect">
            <a:avLst/>
          </a:prstGeom>
          <a:noFill/>
        </p:spPr>
        <p:txBody>
          <a:bodyPr wrap="square" rtlCol="0">
            <a:spAutoFit/>
          </a:bodyPr>
          <a:lstStyle/>
          <a:p>
            <a:r>
              <a:rPr lang="tr-TR">
                <a:solidFill>
                  <a:schemeClr val="bg1">
                    <a:lumMod val="85000"/>
                  </a:schemeClr>
                </a:solidFill>
              </a:rPr>
              <a:t>Kaynak: http://www.csb.gov.tr/projeler/alo181/index.php?Sayfa=haberdetay&amp;Id=63191</a:t>
            </a:r>
            <a:endParaRPr lang="tr-TR" dirty="0">
              <a:solidFill>
                <a:schemeClr val="bg1">
                  <a:lumMod val="85000"/>
                </a:schemeClr>
              </a:solidFill>
            </a:endParaRPr>
          </a:p>
        </p:txBody>
      </p:sp>
    </p:spTree>
    <p:extLst>
      <p:ext uri="{BB962C8B-B14F-4D97-AF65-F5344CB8AC3E}">
        <p14:creationId xmlns:p14="http://schemas.microsoft.com/office/powerpoint/2010/main" val="18582647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14 Dikdörtgen"/>
          <p:cNvSpPr/>
          <p:nvPr/>
        </p:nvSpPr>
        <p:spPr>
          <a:xfrm>
            <a:off x="799186" y="1411424"/>
            <a:ext cx="7696200" cy="707886"/>
          </a:xfrm>
          <a:prstGeom prst="rect">
            <a:avLst/>
          </a:prstGeom>
        </p:spPr>
        <p:txBody>
          <a:bodyPr wrap="square">
            <a:spAutoFit/>
          </a:bodyPr>
          <a:lstStyle/>
          <a:p>
            <a:r>
              <a:rPr lang="tr-TR" sz="4000" b="1" kern="0" dirty="0" smtClean="0">
                <a:solidFill>
                  <a:srgbClr val="C00000"/>
                </a:solidFill>
                <a:latin typeface="Gill Sans MT" pitchFamily="34" charset="0"/>
              </a:rPr>
              <a:t>Konutlar</a:t>
            </a:r>
            <a:endParaRPr lang="tr-TR" sz="4000" dirty="0">
              <a:latin typeface="Gill Sans MT" pitchFamily="34" charset="0"/>
            </a:endParaRPr>
          </a:p>
        </p:txBody>
      </p:sp>
      <p:sp>
        <p:nvSpPr>
          <p:cNvPr id="3" name="Metin kutusu 2"/>
          <p:cNvSpPr txBox="1"/>
          <p:nvPr/>
        </p:nvSpPr>
        <p:spPr>
          <a:xfrm>
            <a:off x="5635155" y="2278251"/>
            <a:ext cx="3156288" cy="2862322"/>
          </a:xfrm>
          <a:prstGeom prst="rect">
            <a:avLst/>
          </a:prstGeom>
          <a:noFill/>
        </p:spPr>
        <p:txBody>
          <a:bodyPr wrap="square" rtlCol="0">
            <a:spAutoFit/>
          </a:bodyPr>
          <a:lstStyle/>
          <a:p>
            <a:r>
              <a:rPr lang="tr-TR" dirty="0">
                <a:solidFill>
                  <a:schemeClr val="accent5">
                    <a:lumMod val="50000"/>
                  </a:schemeClr>
                </a:solidFill>
                <a:latin typeface="Gill Sans MT" pitchFamily="34" charset="0"/>
              </a:rPr>
              <a:t>Şikayetlerin büyük bir kısmı aynı katta veya üst katta yer alan komşu dairelerin ortak olan duvar ve döşemelerinin, birbirine iletilen istenmeyen seslerin geçişinden kaynaklanmaktadır</a:t>
            </a:r>
            <a:r>
              <a:rPr lang="tr-TR" dirty="0" smtClean="0">
                <a:solidFill>
                  <a:schemeClr val="accent5">
                    <a:lumMod val="50000"/>
                  </a:schemeClr>
                </a:solidFill>
                <a:latin typeface="Gill Sans MT" pitchFamily="34" charset="0"/>
              </a:rPr>
              <a:t>.</a:t>
            </a:r>
          </a:p>
          <a:p>
            <a:r>
              <a:rPr lang="tr-TR" dirty="0" smtClean="0">
                <a:solidFill>
                  <a:schemeClr val="accent5">
                    <a:lumMod val="50000"/>
                  </a:schemeClr>
                </a:solidFill>
                <a:latin typeface="Gill Sans MT" pitchFamily="34" charset="0"/>
              </a:rPr>
              <a:t>Bir kısmı da mekanik ekipmanların oluşturduğu gürültüdür.</a:t>
            </a:r>
            <a:endParaRPr lang="tr-TR" dirty="0">
              <a:solidFill>
                <a:schemeClr val="accent5">
                  <a:lumMod val="50000"/>
                </a:schemeClr>
              </a:solidFill>
              <a:latin typeface="Gill Sans MT" pitchFamily="34" charset="0"/>
            </a:endParaRP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2119310"/>
            <a:ext cx="4807571" cy="3180204"/>
          </a:xfrm>
          <a:prstGeom prst="rect">
            <a:avLst/>
          </a:prstGeom>
        </p:spPr>
      </p:pic>
    </p:spTree>
    <p:extLst>
      <p:ext uri="{BB962C8B-B14F-4D97-AF65-F5344CB8AC3E}">
        <p14:creationId xmlns:p14="http://schemas.microsoft.com/office/powerpoint/2010/main" val="2504371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386" y="1451538"/>
            <a:ext cx="3056542" cy="4063459"/>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8887" y="1431362"/>
            <a:ext cx="2860538" cy="4083635"/>
          </a:xfrm>
          <a:prstGeom prst="rect">
            <a:avLst/>
          </a:prstGeom>
          <a:ln>
            <a:noFill/>
          </a:ln>
          <a:effectLst>
            <a:softEdge rad="31750"/>
          </a:effectLst>
          <a:scene3d>
            <a:camera prst="orthographicFront">
              <a:rot lat="0" lon="0" rev="0"/>
            </a:camera>
            <a:lightRig rig="contrasting" dir="t">
              <a:rot lat="0" lon="0" rev="7800000"/>
            </a:lightRig>
          </a:scene3d>
          <a:sp3d>
            <a:bevelT w="139700" h="139700"/>
          </a:sp3d>
        </p:spPr>
      </p:pic>
      <p:sp>
        <p:nvSpPr>
          <p:cNvPr id="4" name="Metin kutusu 3"/>
          <p:cNvSpPr txBox="1"/>
          <p:nvPr/>
        </p:nvSpPr>
        <p:spPr>
          <a:xfrm rot="179234">
            <a:off x="5168398" y="2715339"/>
            <a:ext cx="3024336" cy="553998"/>
          </a:xfrm>
          <a:prstGeom prst="rect">
            <a:avLst/>
          </a:prstGeom>
          <a:noFill/>
          <a:effectLst>
            <a:softEdge rad="31750"/>
          </a:effectLst>
          <a:scene3d>
            <a:camera prst="isometricOffAxis2Left"/>
            <a:lightRig rig="threePt" dir="t"/>
          </a:scene3d>
        </p:spPr>
        <p:txBody>
          <a:bodyPr wrap="square" rtlCol="0">
            <a:spAutoFit/>
          </a:bodyPr>
          <a:lstStyle/>
          <a:p>
            <a:r>
              <a:rPr lang="tr-TR" sz="1000" b="1" dirty="0" err="1" smtClean="0"/>
              <a:t>Rw</a:t>
            </a:r>
            <a:r>
              <a:rPr lang="tr-TR" sz="1000" b="1" dirty="0" smtClean="0"/>
              <a:t>=64 </a:t>
            </a:r>
            <a:r>
              <a:rPr lang="tr-TR" sz="1000" b="1" dirty="0" err="1" smtClean="0"/>
              <a:t>dB</a:t>
            </a:r>
            <a:endParaRPr lang="tr-TR" sz="1000" b="1" dirty="0" smtClean="0"/>
          </a:p>
          <a:p>
            <a:r>
              <a:rPr lang="tr-TR" sz="1000" b="1" dirty="0" smtClean="0"/>
              <a:t>Hava Sesi</a:t>
            </a:r>
          </a:p>
          <a:p>
            <a:r>
              <a:rPr lang="tr-TR" sz="1000" b="1" dirty="0" smtClean="0"/>
              <a:t>Yalıtım Değeri</a:t>
            </a:r>
            <a:endParaRPr lang="tr-TR" sz="1000" b="1" dirty="0"/>
          </a:p>
        </p:txBody>
      </p:sp>
      <p:sp>
        <p:nvSpPr>
          <p:cNvPr id="5" name="Metin kutusu 4"/>
          <p:cNvSpPr txBox="1"/>
          <p:nvPr/>
        </p:nvSpPr>
        <p:spPr>
          <a:xfrm>
            <a:off x="3928459" y="1246696"/>
            <a:ext cx="1003801" cy="369332"/>
          </a:xfrm>
          <a:prstGeom prst="rect">
            <a:avLst/>
          </a:prstGeom>
          <a:noFill/>
        </p:spPr>
        <p:txBody>
          <a:bodyPr wrap="none" rtlCol="0">
            <a:spAutoFit/>
          </a:bodyPr>
          <a:lstStyle/>
          <a:p>
            <a:r>
              <a:rPr lang="tr-TR" dirty="0" smtClean="0">
                <a:latin typeface="Gill Sans MT" pitchFamily="34" charset="0"/>
              </a:rPr>
              <a:t>Duvarlar</a:t>
            </a:r>
            <a:endParaRPr lang="tr-TR" dirty="0">
              <a:latin typeface="Gill Sans MT" pitchFamily="34" charset="0"/>
            </a:endParaRPr>
          </a:p>
        </p:txBody>
      </p:sp>
    </p:spTree>
    <p:extLst>
      <p:ext uri="{BB962C8B-B14F-4D97-AF65-F5344CB8AC3E}">
        <p14:creationId xmlns:p14="http://schemas.microsoft.com/office/powerpoint/2010/main" val="3645751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55091">
            <a:off x="4642740" y="2302995"/>
            <a:ext cx="3557232" cy="3359427"/>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217258">
            <a:off x="495546" y="1738440"/>
            <a:ext cx="3162078" cy="3844639"/>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3876619" y="1246696"/>
            <a:ext cx="1225015" cy="369332"/>
          </a:xfrm>
          <a:prstGeom prst="rect">
            <a:avLst/>
          </a:prstGeom>
          <a:noFill/>
        </p:spPr>
        <p:txBody>
          <a:bodyPr wrap="none" rtlCol="0">
            <a:spAutoFit/>
          </a:bodyPr>
          <a:lstStyle/>
          <a:p>
            <a:r>
              <a:rPr lang="tr-TR" dirty="0" smtClean="0">
                <a:latin typeface="Gill Sans MT" pitchFamily="34" charset="0"/>
              </a:rPr>
              <a:t>Döşemeler</a:t>
            </a:r>
            <a:endParaRPr lang="tr-TR" dirty="0">
              <a:latin typeface="Gill Sans MT" pitchFamily="34" charset="0"/>
            </a:endParaRPr>
          </a:p>
        </p:txBody>
      </p:sp>
    </p:spTree>
    <p:extLst>
      <p:ext uri="{BB962C8B-B14F-4D97-AF65-F5344CB8AC3E}">
        <p14:creationId xmlns:p14="http://schemas.microsoft.com/office/powerpoint/2010/main" val="4692538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2348880"/>
            <a:ext cx="4958920" cy="2981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522418"/>
            <a:ext cx="3544862" cy="234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27584" y="1142776"/>
            <a:ext cx="1872629" cy="369332"/>
          </a:xfrm>
          <a:prstGeom prst="rect">
            <a:avLst/>
          </a:prstGeom>
        </p:spPr>
        <p:txBody>
          <a:bodyPr wrap="none">
            <a:spAutoFit/>
          </a:bodyPr>
          <a:lstStyle/>
          <a:p>
            <a:r>
              <a:rPr lang="tr-TR" dirty="0" smtClean="0">
                <a:latin typeface="Gill Sans MT" pitchFamily="34" charset="0"/>
              </a:rPr>
              <a:t>Klima dış üniteleri</a:t>
            </a:r>
            <a:endParaRPr lang="tr-TR" dirty="0">
              <a:latin typeface="Gill Sans MT" pitchFamily="34" charset="0"/>
            </a:endParaRPr>
          </a:p>
        </p:txBody>
      </p:sp>
      <p:sp>
        <p:nvSpPr>
          <p:cNvPr id="3" name="Dikdörtgen 2"/>
          <p:cNvSpPr/>
          <p:nvPr/>
        </p:nvSpPr>
        <p:spPr>
          <a:xfrm>
            <a:off x="6191740" y="1988320"/>
            <a:ext cx="790601" cy="369332"/>
          </a:xfrm>
          <a:prstGeom prst="rect">
            <a:avLst/>
          </a:prstGeom>
        </p:spPr>
        <p:txBody>
          <a:bodyPr wrap="none">
            <a:spAutoFit/>
          </a:bodyPr>
          <a:lstStyle/>
          <a:p>
            <a:r>
              <a:rPr lang="tr-TR" dirty="0" err="1" smtClean="0">
                <a:latin typeface="Gill Sans MT" pitchFamily="34" charset="0"/>
              </a:rPr>
              <a:t>Brulör</a:t>
            </a:r>
            <a:endParaRPr lang="tr-TR" dirty="0">
              <a:latin typeface="Gill Sans MT" pitchFamily="34" charset="0"/>
            </a:endParaRPr>
          </a:p>
        </p:txBody>
      </p:sp>
    </p:spTree>
    <p:extLst>
      <p:ext uri="{BB962C8B-B14F-4D97-AF65-F5344CB8AC3E}">
        <p14:creationId xmlns:p14="http://schemas.microsoft.com/office/powerpoint/2010/main" val="36032190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665</TotalTime>
  <Words>569</Words>
  <Application>Microsoft Office PowerPoint</Application>
  <PresentationFormat>Ekran Gösterisi (4:3)</PresentationFormat>
  <Paragraphs>76</Paragraphs>
  <Slides>21</Slides>
  <Notes>7</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after shot</dc:creator>
  <cp:lastModifiedBy>Sare Berk</cp:lastModifiedBy>
  <cp:revision>70</cp:revision>
  <dcterms:created xsi:type="dcterms:W3CDTF">2016-10-26T10:32:01Z</dcterms:created>
  <dcterms:modified xsi:type="dcterms:W3CDTF">2016-11-14T10:33:20Z</dcterms:modified>
</cp:coreProperties>
</file>