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5" r:id="rId10"/>
    <p:sldId id="264" r:id="rId11"/>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74"/>
  </p:normalViewPr>
  <p:slideViewPr>
    <p:cSldViewPr snapToGrid="0" snapToObjects="1">
      <p:cViewPr varScale="1">
        <p:scale>
          <a:sx n="111" d="100"/>
          <a:sy n="111" d="100"/>
        </p:scale>
        <p:origin x="1272" y="11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7E5BCA-8D04-401D-B694-DA6720A95A28}" type="datetimeFigureOut">
              <a:rPr lang="tr-TR" smtClean="0"/>
              <a:t>12.04.2018</a:t>
            </a:fld>
            <a:endParaRPr lang="tr-TR"/>
          </a:p>
        </p:txBody>
      </p:sp>
      <p:sp>
        <p:nvSpPr>
          <p:cNvPr id="4" name="Slayt Görüntüsü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7420A-DA55-4592-8427-C4905A9B6A75}" type="slidenum">
              <a:rPr lang="tr-TR" smtClean="0"/>
              <a:t>‹#›</a:t>
            </a:fld>
            <a:endParaRPr lang="tr-TR"/>
          </a:p>
        </p:txBody>
      </p:sp>
    </p:spTree>
    <p:extLst>
      <p:ext uri="{BB962C8B-B14F-4D97-AF65-F5344CB8AC3E}">
        <p14:creationId xmlns:p14="http://schemas.microsoft.com/office/powerpoint/2010/main" val="1783444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777420A-DA55-4592-8427-C4905A9B6A75}" type="slidenum">
              <a:rPr lang="tr-TR" smtClean="0"/>
              <a:t>9</a:t>
            </a:fld>
            <a:endParaRPr lang="tr-TR"/>
          </a:p>
        </p:txBody>
      </p:sp>
    </p:spTree>
    <p:extLst>
      <p:ext uri="{BB962C8B-B14F-4D97-AF65-F5344CB8AC3E}">
        <p14:creationId xmlns:p14="http://schemas.microsoft.com/office/powerpoint/2010/main" val="2836844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4/12/2018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png"/><Relationship Id="rId3" Type="http://schemas.openxmlformats.org/officeDocument/2006/relationships/image" Target="../media/image6.jpg"/><Relationship Id="rId7" Type="http://schemas.openxmlformats.org/officeDocument/2006/relationships/image" Target="../media/image10.jpeg"/><Relationship Id="rId12" Type="http://schemas.openxmlformats.org/officeDocument/2006/relationships/image" Target="../media/image15.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jpeg"/><Relationship Id="rId9" Type="http://schemas.openxmlformats.org/officeDocument/2006/relationships/image" Target="../media/image12.jpg"/><Relationship Id="rId1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jpg"/><Relationship Id="rId10" Type="http://schemas.openxmlformats.org/officeDocument/2006/relationships/image" Target="../media/image25.jpg"/><Relationship Id="rId4" Type="http://schemas.openxmlformats.org/officeDocument/2006/relationships/image" Target="../media/image19.jp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6" y="0"/>
            <a:ext cx="9672070" cy="6857997"/>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29" name="Resim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49" y="1554479"/>
            <a:ext cx="2892621" cy="4077663"/>
          </a:xfrm>
          <a:prstGeom prst="rect">
            <a:avLst/>
          </a:prstGeom>
        </p:spPr>
      </p:pic>
      <p:pic>
        <p:nvPicPr>
          <p:cNvPr id="30" name="Resim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970" y="1476992"/>
            <a:ext cx="3339391" cy="4765875"/>
          </a:xfrm>
          <a:prstGeom prst="rect">
            <a:avLst/>
          </a:prstGeom>
        </p:spPr>
      </p:pic>
      <p:pic>
        <p:nvPicPr>
          <p:cNvPr id="31" name="Resim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362" y="1554480"/>
            <a:ext cx="3105864" cy="4187061"/>
          </a:xfrm>
          <a:prstGeom prst="rect">
            <a:avLst/>
          </a:prstGeom>
        </p:spPr>
      </p:pic>
    </p:spTree>
    <p:extLst>
      <p:ext uri="{BB962C8B-B14F-4D97-AF65-F5344CB8AC3E}">
        <p14:creationId xmlns:p14="http://schemas.microsoft.com/office/powerpoint/2010/main" val="2521603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Dikdörtgen 15"/>
          <p:cNvSpPr/>
          <p:nvPr/>
        </p:nvSpPr>
        <p:spPr>
          <a:xfrm>
            <a:off x="501396" y="1635680"/>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Isı Yalıtımının Önemi</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Dikdörtgen 4"/>
          <p:cNvSpPr/>
          <p:nvPr/>
        </p:nvSpPr>
        <p:spPr>
          <a:xfrm>
            <a:off x="534616" y="2312304"/>
            <a:ext cx="8719112" cy="3970318"/>
          </a:xfrm>
          <a:prstGeom prst="rect">
            <a:avLst/>
          </a:prstGeom>
        </p:spPr>
        <p:txBody>
          <a:bodyPr wrap="square">
            <a:spAutoFit/>
          </a:bodyPr>
          <a:lstStyle/>
          <a:p>
            <a:pPr marL="342900" lvl="0" indent="-342900" algn="just">
              <a:buFont typeface="Arial" panose="020B0604020202020204" pitchFamily="34" charset="0"/>
              <a:buChar char="•"/>
            </a:pPr>
            <a:r>
              <a:rPr lang="tr-TR" dirty="0" smtClean="0"/>
              <a:t>Türkiye’nin yıllık enerji talebi yıllık %6-7 oranında artmaktadır.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emisyonlarının CO</a:t>
            </a:r>
            <a:r>
              <a:rPr lang="tr-TR" baseline="-25000" dirty="0" smtClean="0"/>
              <a:t>2</a:t>
            </a:r>
            <a:r>
              <a:rPr lang="tr-TR" dirty="0" smtClean="0"/>
              <a:t> eşdeğeri olarak %70’i enerjiden kaynaklıdır. Enerjinin de %40’ı binalarda kullanılmaktadır. Dolayısıyla sera gazı emisyonlarının %28’i binalardan kaynaklıdır.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Mevzuata uygun ısı yalıtım uygulamalarıyla elde edilecek %30 enerji verimliliği ile toplam sera gazı emisyonları %9 oranında azaltılabilir.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Sera gazı emisyonları </a:t>
            </a:r>
            <a:r>
              <a:rPr lang="tr-TR" dirty="0" err="1" smtClean="0"/>
              <a:t>azaltımının</a:t>
            </a:r>
            <a:r>
              <a:rPr lang="tr-TR" dirty="0" smtClean="0"/>
              <a:t> en ekonomik ve kolay yolu ısı yalıtım uygulamalarıdır.</a:t>
            </a:r>
          </a:p>
          <a:p>
            <a:pPr marL="342900" lvl="0" indent="-342900" algn="just">
              <a:buFont typeface="Arial" panose="020B0604020202020204" pitchFamily="34" charset="0"/>
              <a:buChar char="•"/>
            </a:pPr>
            <a:endParaRPr lang="tr-TR" dirty="0"/>
          </a:p>
          <a:p>
            <a:pPr marL="342900" lvl="0" indent="-342900" algn="just">
              <a:buFont typeface="Arial" panose="020B0604020202020204" pitchFamily="34" charset="0"/>
              <a:buChar char="•"/>
            </a:pPr>
            <a:r>
              <a:rPr lang="tr-TR" dirty="0" smtClean="0"/>
              <a:t>Ayrıca, yapı elemanları arasında oluşacak </a:t>
            </a:r>
            <a:r>
              <a:rPr lang="tr-TR" dirty="0" err="1" smtClean="0"/>
              <a:t>yoğuşma</a:t>
            </a:r>
            <a:r>
              <a:rPr lang="tr-TR" dirty="0" smtClean="0"/>
              <a:t> sonucu betonarme içerisindeki donatının korunması ve binanın yapısal ömrünün </a:t>
            </a:r>
            <a:r>
              <a:rPr lang="tr-TR" dirty="0" err="1" smtClean="0"/>
              <a:t>uzaltılmasına</a:t>
            </a:r>
            <a:r>
              <a:rPr lang="tr-TR" dirty="0" smtClean="0"/>
              <a:t> imkan sağlamaktadır.</a:t>
            </a:r>
            <a:endParaRPr lang="tr-TR" dirty="0"/>
          </a:p>
          <a:p>
            <a:pPr lvl="0"/>
            <a:endParaRPr lang="tr-TR" dirty="0"/>
          </a:p>
        </p:txBody>
      </p:sp>
    </p:spTree>
    <p:extLst>
      <p:ext uri="{BB962C8B-B14F-4D97-AF65-F5344CB8AC3E}">
        <p14:creationId xmlns:p14="http://schemas.microsoft.com/office/powerpoint/2010/main" val="14355807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6" name="Dikdörtgen 15"/>
          <p:cNvSpPr/>
          <p:nvPr/>
        </p:nvSpPr>
        <p:spPr>
          <a:xfrm>
            <a:off x="501396" y="159910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Mevcut Binalarda Isı Yalıtım Uygulamaları</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7" name="Dikdörtgen 6"/>
          <p:cNvSpPr/>
          <p:nvPr/>
        </p:nvSpPr>
        <p:spPr>
          <a:xfrm>
            <a:off x="534616" y="2275728"/>
            <a:ext cx="8719112" cy="3693319"/>
          </a:xfrm>
          <a:prstGeom prst="rect">
            <a:avLst/>
          </a:prstGeom>
        </p:spPr>
        <p:txBody>
          <a:bodyPr wrap="square">
            <a:spAutoFit/>
          </a:bodyPr>
          <a:lstStyle/>
          <a:p>
            <a:pPr lvl="0" algn="ctr"/>
            <a:r>
              <a:rPr lang="tr-TR" b="1" dirty="0"/>
              <a:t>Tip İmar Yönetmeliği</a:t>
            </a:r>
          </a:p>
          <a:p>
            <a:pPr lvl="0" algn="ctr"/>
            <a:endParaRPr lang="tr-TR" b="1" dirty="0"/>
          </a:p>
          <a:p>
            <a:pPr marL="342900" indent="-342900" algn="just">
              <a:buFont typeface="Arial" panose="020B0604020202020204" pitchFamily="34" charset="0"/>
              <a:buChar char="•"/>
            </a:pPr>
            <a:r>
              <a:rPr lang="tr-TR" dirty="0" smtClean="0"/>
              <a:t>Taşıyıcı </a:t>
            </a:r>
            <a:r>
              <a:rPr lang="tr-TR" dirty="0"/>
              <a:t>sistemi etkilememek ve 634 sayılı Kanun uyarınca muvafakat alınmak kaydıyla; binalarda enerji kimlik belgesi sınıfı en az "C" olacak şekilde mesleki yeterlilik sertifikalı uygulayıcılar tarafından yapılacak ısı yalıtımı uygulamaları ile binanın kendi ihtiyacı için yapılacak güneş kaynaklı yenilenebilir enerji sistemleri ruhsata tabi değildir</a:t>
            </a:r>
            <a:r>
              <a:rPr lang="tr-TR" dirty="0" smtClean="0"/>
              <a:t>.</a:t>
            </a:r>
          </a:p>
          <a:p>
            <a:pPr marL="0" lvl="2" algn="just"/>
            <a:endParaRPr lang="tr-TR" dirty="0" smtClean="0"/>
          </a:p>
          <a:p>
            <a:pPr marL="0" lvl="2" algn="ctr"/>
            <a:r>
              <a:rPr lang="tr-TR" b="1" dirty="0" smtClean="0"/>
              <a:t>BEP Yönetmeliği</a:t>
            </a:r>
            <a:endParaRPr lang="tr-TR" b="1" dirty="0"/>
          </a:p>
          <a:p>
            <a:pPr marL="0" lvl="2" algn="just"/>
            <a:endParaRPr lang="tr-TR" dirty="0"/>
          </a:p>
          <a:p>
            <a:pPr marL="342900" indent="-342900" algn="just">
              <a:buFont typeface="Arial" panose="020B0604020202020204" pitchFamily="34" charset="0"/>
              <a:buChar char="•"/>
            </a:pPr>
            <a:r>
              <a:rPr lang="tr-TR" dirty="0"/>
              <a:t>Mevcut binalarda yapılacak ısı yalıtım uygulamasının standartlara ve mevzuatlara uygun olmasının sağlanması ve yapılacak uygulama ile birlikte hem uygulamanın kontrolü hem de enerji kimlik belgesinin alınması ve uygulamanın doğruluğunun tespit edilmesi amacıyla tip sözleşme zorunlu hale getirilmiştir</a:t>
            </a:r>
            <a:r>
              <a:rPr lang="tr-TR" dirty="0" smtClean="0"/>
              <a:t>.</a:t>
            </a:r>
          </a:p>
        </p:txBody>
      </p:sp>
    </p:spTree>
    <p:extLst>
      <p:ext uri="{BB962C8B-B14F-4D97-AF65-F5344CB8AC3E}">
        <p14:creationId xmlns:p14="http://schemas.microsoft.com/office/powerpoint/2010/main" val="1274037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5" name="Picture 2" descr="Untitled-4A.jpg"/>
          <p:cNvPicPr>
            <a:picLocks noChangeAspect="1"/>
          </p:cNvPicPr>
          <p:nvPr/>
        </p:nvPicPr>
        <p:blipFill>
          <a:blip r:embed="rId3"/>
          <a:stretch>
            <a:fillRect/>
          </a:stretch>
        </p:blipFill>
        <p:spPr>
          <a:xfrm>
            <a:off x="126812" y="0"/>
            <a:ext cx="9646279" cy="6839711"/>
          </a:xfrm>
          <a:prstGeom prst="rect">
            <a:avLst/>
          </a:prstGeom>
        </p:spPr>
      </p:pic>
      <p:sp>
        <p:nvSpPr>
          <p:cNvPr id="8" name="Slayt Numarası Yer Tutucusu 3"/>
          <p:cNvSpPr>
            <a:spLocks noGrp="1"/>
          </p:cNvSpPr>
          <p:nvPr>
            <p:ph type="sldNum" sz="quarter" idx="12"/>
          </p:nvPr>
        </p:nvSpPr>
        <p:spPr>
          <a:xfrm>
            <a:off x="7097025" y="6356351"/>
            <a:ext cx="2310659" cy="365125"/>
          </a:xfrm>
        </p:spPr>
        <p:txBody>
          <a:bodyPr/>
          <a:lstStyle/>
          <a:p>
            <a:fld id="{CE2F17A0-293F-4E8B-A355-7CA708C801C0}" type="slidenum">
              <a:rPr lang="tr-TR" smtClean="0"/>
              <a:t>4</a:t>
            </a:fld>
            <a:endParaRPr lang="tr-TR"/>
          </a:p>
        </p:txBody>
      </p:sp>
      <p:pic>
        <p:nvPicPr>
          <p:cNvPr id="9" name="Picture 2" descr="C:\Users\merve\Desktop\sunum copy copy.jpg"/>
          <p:cNvPicPr>
            <a:picLocks noChangeAspect="1" noChangeArrowheads="1"/>
          </p:cNvPicPr>
          <p:nvPr/>
        </p:nvPicPr>
        <p:blipFill>
          <a:blip r:embed="rId4" cstate="print"/>
          <a:srcRect l="11203" r="9720"/>
          <a:stretch>
            <a:fillRect/>
          </a:stretch>
        </p:blipFill>
        <p:spPr bwMode="auto">
          <a:xfrm>
            <a:off x="0" y="0"/>
            <a:ext cx="9902825" cy="6858000"/>
          </a:xfrm>
          <a:prstGeom prst="rect">
            <a:avLst/>
          </a:prstGeom>
          <a:noFill/>
          <a:ln w="9525">
            <a:noFill/>
            <a:miter lim="800000"/>
            <a:headEnd/>
            <a:tailEnd/>
          </a:ln>
        </p:spPr>
      </p:pic>
      <p:sp>
        <p:nvSpPr>
          <p:cNvPr id="10" name="Isosceles Triangle 49"/>
          <p:cNvSpPr/>
          <p:nvPr/>
        </p:nvSpPr>
        <p:spPr>
          <a:xfrm rot="1623095">
            <a:off x="7534276" y="428625"/>
            <a:ext cx="517525" cy="5467350"/>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Isosceles Triangle 34"/>
          <p:cNvSpPr/>
          <p:nvPr/>
        </p:nvSpPr>
        <p:spPr>
          <a:xfrm rot="3641796">
            <a:off x="5328444" y="-1327943"/>
            <a:ext cx="677863" cy="7181850"/>
          </a:xfrm>
          <a:prstGeom prst="triangle">
            <a:avLst>
              <a:gd name="adj" fmla="val 100000"/>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2" name="Curved Connector 9"/>
          <p:cNvCxnSpPr/>
          <p:nvPr/>
        </p:nvCxnSpPr>
        <p:spPr>
          <a:xfrm rot="16200000" flipH="1">
            <a:off x="5256212" y="1676400"/>
            <a:ext cx="838200" cy="3810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3" name="Straight Arrow Connector 11"/>
          <p:cNvCxnSpPr/>
          <p:nvPr/>
        </p:nvCxnSpPr>
        <p:spPr>
          <a:xfrm rot="5400000">
            <a:off x="6018212" y="685800"/>
            <a:ext cx="3048000" cy="3048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p:nvPr/>
        </p:nvCxnSpPr>
        <p:spPr>
          <a:xfrm rot="5400000">
            <a:off x="6018212" y="1295400"/>
            <a:ext cx="3657600" cy="2438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8"/>
          <p:cNvCxnSpPr/>
          <p:nvPr/>
        </p:nvCxnSpPr>
        <p:spPr>
          <a:xfrm rot="10800000" flipV="1">
            <a:off x="5484812" y="685800"/>
            <a:ext cx="3581400" cy="1676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21"/>
          <p:cNvCxnSpPr/>
          <p:nvPr/>
        </p:nvCxnSpPr>
        <p:spPr>
          <a:xfrm rot="10800000" flipV="1">
            <a:off x="5561012" y="685800"/>
            <a:ext cx="3505200" cy="2057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Isosceles Triangle 35"/>
          <p:cNvSpPr/>
          <p:nvPr/>
        </p:nvSpPr>
        <p:spPr>
          <a:xfrm rot="2381412">
            <a:off x="7081837" y="187326"/>
            <a:ext cx="903288" cy="4848225"/>
          </a:xfrm>
          <a:prstGeom prst="triangle">
            <a:avLst>
              <a:gd name="adj" fmla="val 49527"/>
            </a:avLst>
          </a:prstGeom>
          <a:solidFill>
            <a:srgbClr val="FFC000">
              <a:alpha val="20000"/>
            </a:srgbClr>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8" name="Curved Connector 37"/>
          <p:cNvCxnSpPr/>
          <p:nvPr/>
        </p:nvCxnSpPr>
        <p:spPr>
          <a:xfrm rot="16200000" flipH="1">
            <a:off x="2932112" y="24003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19" name="Curved Connector 39"/>
          <p:cNvCxnSpPr/>
          <p:nvPr/>
        </p:nvCxnSpPr>
        <p:spPr>
          <a:xfrm rot="16200000" flipH="1">
            <a:off x="27416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0" name="Curved Connector 40"/>
          <p:cNvCxnSpPr/>
          <p:nvPr/>
        </p:nvCxnSpPr>
        <p:spPr>
          <a:xfrm rot="16200000" flipH="1">
            <a:off x="5942012" y="5715000"/>
            <a:ext cx="533400" cy="228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1" name="Curved Connector 41"/>
          <p:cNvCxnSpPr/>
          <p:nvPr/>
        </p:nvCxnSpPr>
        <p:spPr>
          <a:xfrm rot="5400000" flipH="1" flipV="1">
            <a:off x="2017712" y="41529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2" name="Curved Connector 42"/>
          <p:cNvCxnSpPr/>
          <p:nvPr/>
        </p:nvCxnSpPr>
        <p:spPr>
          <a:xfrm rot="5400000" flipH="1" flipV="1">
            <a:off x="2017712" y="4991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3" name="Curved Connector 44"/>
          <p:cNvCxnSpPr/>
          <p:nvPr/>
        </p:nvCxnSpPr>
        <p:spPr>
          <a:xfrm rot="16200000" flipH="1">
            <a:off x="4227512" y="5524500"/>
            <a:ext cx="990600" cy="6096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4" name="Straight Arrow Connector 46"/>
          <p:cNvCxnSpPr/>
          <p:nvPr/>
        </p:nvCxnSpPr>
        <p:spPr>
          <a:xfrm rot="5400000">
            <a:off x="5332412" y="1752600"/>
            <a:ext cx="4648200" cy="2667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51"/>
          <p:cNvCxnSpPr/>
          <p:nvPr/>
        </p:nvCxnSpPr>
        <p:spPr>
          <a:xfrm rot="5400000">
            <a:off x="5446712" y="2095500"/>
            <a:ext cx="4953000" cy="2286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6" name="Sun 23"/>
          <p:cNvSpPr/>
          <p:nvPr/>
        </p:nvSpPr>
        <p:spPr>
          <a:xfrm>
            <a:off x="8609012" y="381000"/>
            <a:ext cx="838200" cy="685800"/>
          </a:xfrm>
          <a:prstGeom prst="sun">
            <a:avLst/>
          </a:prstGeom>
          <a:solidFill>
            <a:srgbClr val="FFC000"/>
          </a:solidFill>
          <a:ln>
            <a:solidFill>
              <a:srgbClr val="FFC000"/>
            </a:solidFill>
          </a:ln>
          <a:effectLst>
            <a:glow rad="228600">
              <a:schemeClr val="accent5">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a:p>
        </p:txBody>
      </p:sp>
      <p:cxnSp>
        <p:nvCxnSpPr>
          <p:cNvPr id="27" name="Curved Connector 5"/>
          <p:cNvCxnSpPr/>
          <p:nvPr/>
        </p:nvCxnSpPr>
        <p:spPr>
          <a:xfrm rot="5400000" flipH="1" flipV="1">
            <a:off x="6818312" y="34671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8" name="Curved Connector 52"/>
          <p:cNvCxnSpPr/>
          <p:nvPr/>
        </p:nvCxnSpPr>
        <p:spPr>
          <a:xfrm rot="5400000" flipH="1" flipV="1">
            <a:off x="6513512" y="2171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29" name="Curved Connector 43"/>
          <p:cNvCxnSpPr/>
          <p:nvPr/>
        </p:nvCxnSpPr>
        <p:spPr>
          <a:xfrm rot="5400000" flipH="1" flipV="1">
            <a:off x="6742112" y="4838700"/>
            <a:ext cx="609600" cy="533400"/>
          </a:xfrm>
          <a:prstGeom prst="curvedConnector3">
            <a:avLst>
              <a:gd name="adj1" fmla="val 50000"/>
            </a:avLst>
          </a:prstGeom>
          <a:ln>
            <a:headEnd type="arrow"/>
            <a:tailEnd type="arrow"/>
          </a:ln>
        </p:spPr>
        <p:style>
          <a:lnRef idx="2">
            <a:schemeClr val="dk1"/>
          </a:lnRef>
          <a:fillRef idx="0">
            <a:schemeClr val="dk1"/>
          </a:fillRef>
          <a:effectRef idx="1">
            <a:schemeClr val="dk1"/>
          </a:effectRef>
          <a:fontRef idx="minor">
            <a:schemeClr val="tx1"/>
          </a:fontRef>
        </p:style>
      </p:cxnSp>
      <p:sp>
        <p:nvSpPr>
          <p:cNvPr id="30" name="TextBox 53"/>
          <p:cNvSpPr txBox="1">
            <a:spLocks noChangeArrowheads="1"/>
          </p:cNvSpPr>
          <p:nvPr/>
        </p:nvSpPr>
        <p:spPr bwMode="auto">
          <a:xfrm>
            <a:off x="2970212" y="3167064"/>
            <a:ext cx="3581400" cy="2014537"/>
          </a:xfrm>
          <a:prstGeom prst="rect">
            <a:avLst/>
          </a:prstGeom>
          <a:noFill/>
          <a:ln w="9525">
            <a:noFill/>
            <a:miter lim="800000"/>
            <a:headEnd/>
            <a:tailEnd/>
          </a:ln>
        </p:spPr>
        <p:txBody>
          <a:bodyPr>
            <a:spAutoFit/>
          </a:bodyPr>
          <a:lstStyle/>
          <a:p>
            <a:pPr>
              <a:buFont typeface="Arial" charset="0"/>
              <a:buChar char="•"/>
            </a:pPr>
            <a:r>
              <a:rPr lang="en-US" dirty="0">
                <a:solidFill>
                  <a:srgbClr val="002060"/>
                </a:solidFill>
                <a:latin typeface="Calibri" pitchFamily="34" charset="0"/>
              </a:rPr>
              <a:t> EKİPMANLARDAN İÇ KAZANÇLAR</a:t>
            </a:r>
          </a:p>
          <a:p>
            <a:pPr>
              <a:buFont typeface="Arial" charset="0"/>
              <a:buChar char="•"/>
            </a:pPr>
            <a:r>
              <a:rPr lang="en-US" dirty="0">
                <a:solidFill>
                  <a:srgbClr val="002060"/>
                </a:solidFill>
                <a:latin typeface="Calibri" pitchFamily="34" charset="0"/>
              </a:rPr>
              <a:t> İNSANLARDAN İÇ KAZANÇLAR</a:t>
            </a:r>
          </a:p>
          <a:p>
            <a:pPr>
              <a:buFont typeface="Arial" charset="0"/>
              <a:buChar char="•"/>
            </a:pPr>
            <a:r>
              <a:rPr lang="en-US" dirty="0">
                <a:solidFill>
                  <a:srgbClr val="002060"/>
                </a:solidFill>
                <a:latin typeface="Calibri" pitchFamily="34" charset="0"/>
              </a:rPr>
              <a:t> MALZEMELER </a:t>
            </a:r>
          </a:p>
          <a:p>
            <a:pPr>
              <a:buFont typeface="Arial" charset="0"/>
              <a:buChar char="•"/>
            </a:pPr>
            <a:r>
              <a:rPr lang="en-US" dirty="0">
                <a:solidFill>
                  <a:srgbClr val="002060"/>
                </a:solidFill>
                <a:latin typeface="Calibri" pitchFamily="34" charset="0"/>
              </a:rPr>
              <a:t> BİNA TİPOLOJİLERİ</a:t>
            </a:r>
          </a:p>
          <a:p>
            <a:pPr lvl="1">
              <a:buFont typeface="Arial" charset="0"/>
              <a:buChar char="•"/>
            </a:pPr>
            <a:r>
              <a:rPr lang="en-US" dirty="0">
                <a:solidFill>
                  <a:srgbClr val="002060"/>
                </a:solidFill>
                <a:latin typeface="Calibri" pitchFamily="34" charset="0"/>
              </a:rPr>
              <a:t> BİNA FORMLARI</a:t>
            </a:r>
          </a:p>
          <a:p>
            <a:pPr lvl="2">
              <a:buFont typeface="Arial" charset="0"/>
              <a:buChar char="•"/>
            </a:pPr>
            <a:r>
              <a:rPr lang="en-US" dirty="0">
                <a:solidFill>
                  <a:srgbClr val="002060"/>
                </a:solidFill>
                <a:latin typeface="Calibri" pitchFamily="34" charset="0"/>
              </a:rPr>
              <a:t> ZONLAMA  </a:t>
            </a:r>
          </a:p>
          <a:p>
            <a:pPr lvl="3">
              <a:buFont typeface="Arial" charset="0"/>
              <a:buChar char="•"/>
            </a:pPr>
            <a:r>
              <a:rPr lang="en-US" dirty="0">
                <a:solidFill>
                  <a:srgbClr val="002060"/>
                </a:solidFill>
                <a:latin typeface="Calibri" pitchFamily="34" charset="0"/>
              </a:rPr>
              <a:t> KONFOR KOŞULLARI</a:t>
            </a:r>
          </a:p>
        </p:txBody>
      </p:sp>
      <p:sp>
        <p:nvSpPr>
          <p:cNvPr id="31" name="TextBox 24"/>
          <p:cNvSpPr txBox="1">
            <a:spLocks noChangeArrowheads="1"/>
          </p:cNvSpPr>
          <p:nvPr/>
        </p:nvSpPr>
        <p:spPr bwMode="auto">
          <a:xfrm>
            <a:off x="3097212" y="610012"/>
            <a:ext cx="2743200" cy="923330"/>
          </a:xfrm>
          <a:prstGeom prst="rect">
            <a:avLst/>
          </a:prstGeom>
          <a:noFill/>
          <a:ln w="9525">
            <a:noFill/>
            <a:miter lim="800000"/>
            <a:headEnd/>
            <a:tailEnd/>
          </a:ln>
        </p:spPr>
        <p:txBody>
          <a:bodyPr>
            <a:spAutoFit/>
          </a:bodyPr>
          <a:lstStyle/>
          <a:p>
            <a:r>
              <a:rPr lang="en-US" b="1" dirty="0">
                <a:latin typeface="Calibri" pitchFamily="34" charset="0"/>
              </a:rPr>
              <a:t>DIŞ İKLİM VERİLERİ</a:t>
            </a:r>
            <a:r>
              <a:rPr lang="tr-TR" dirty="0">
                <a:latin typeface="Calibri" pitchFamily="34" charset="0"/>
              </a:rPr>
              <a:t> </a:t>
            </a:r>
          </a:p>
          <a:p>
            <a:pPr>
              <a:buSzPct val="80000"/>
              <a:buFont typeface="Wingdings" pitchFamily="2" charset="2"/>
              <a:buChar char="Ø"/>
            </a:pPr>
            <a:r>
              <a:rPr lang="tr-TR" dirty="0">
                <a:latin typeface="Calibri" pitchFamily="34" charset="0"/>
              </a:rPr>
              <a:t>Dış hava sıcaklığı (TMY)</a:t>
            </a:r>
          </a:p>
          <a:p>
            <a:pPr>
              <a:buSzPct val="80000"/>
              <a:buFont typeface="Wingdings" pitchFamily="2" charset="2"/>
              <a:buChar char="Ø"/>
            </a:pPr>
            <a:r>
              <a:rPr lang="tr-TR" dirty="0">
                <a:latin typeface="Calibri" pitchFamily="34" charset="0"/>
              </a:rPr>
              <a:t>Güneş ışınımı (TMY)</a:t>
            </a:r>
          </a:p>
        </p:txBody>
      </p:sp>
      <p:sp>
        <p:nvSpPr>
          <p:cNvPr id="32" name="TextBox 25"/>
          <p:cNvSpPr txBox="1">
            <a:spLocks noChangeArrowheads="1"/>
          </p:cNvSpPr>
          <p:nvPr/>
        </p:nvSpPr>
        <p:spPr bwMode="auto">
          <a:xfrm>
            <a:off x="2360612" y="1676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3" name="TextBox 26"/>
          <p:cNvSpPr txBox="1">
            <a:spLocks noChangeArrowheads="1"/>
          </p:cNvSpPr>
          <p:nvPr/>
        </p:nvSpPr>
        <p:spPr bwMode="auto">
          <a:xfrm>
            <a:off x="836612" y="46482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4" name="TextBox 27"/>
          <p:cNvSpPr txBox="1">
            <a:spLocks noChangeArrowheads="1"/>
          </p:cNvSpPr>
          <p:nvPr/>
        </p:nvSpPr>
        <p:spPr bwMode="auto">
          <a:xfrm>
            <a:off x="7466012" y="47244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5" name="TextBox 28"/>
          <p:cNvSpPr txBox="1">
            <a:spLocks noChangeArrowheads="1"/>
          </p:cNvSpPr>
          <p:nvPr/>
        </p:nvSpPr>
        <p:spPr bwMode="auto">
          <a:xfrm>
            <a:off x="4189412" y="6019800"/>
            <a:ext cx="1066800" cy="641350"/>
          </a:xfrm>
          <a:prstGeom prst="rect">
            <a:avLst/>
          </a:prstGeom>
          <a:noFill/>
          <a:ln w="9525">
            <a:noFill/>
            <a:miter lim="800000"/>
            <a:headEnd/>
            <a:tailEnd/>
          </a:ln>
        </p:spPr>
        <p:txBody>
          <a:bodyPr>
            <a:spAutoFit/>
          </a:bodyPr>
          <a:lstStyle/>
          <a:p>
            <a:r>
              <a:rPr lang="en-US" b="1">
                <a:latin typeface="Calibri" pitchFamily="34" charset="0"/>
              </a:rPr>
              <a:t>ISI GEÇİŞİ</a:t>
            </a:r>
          </a:p>
        </p:txBody>
      </p:sp>
      <p:sp>
        <p:nvSpPr>
          <p:cNvPr id="36" name="TextBox 29"/>
          <p:cNvSpPr txBox="1">
            <a:spLocks noChangeArrowheads="1"/>
          </p:cNvSpPr>
          <p:nvPr/>
        </p:nvSpPr>
        <p:spPr bwMode="auto">
          <a:xfrm>
            <a:off x="7770812" y="3810000"/>
            <a:ext cx="1295400" cy="641350"/>
          </a:xfrm>
          <a:prstGeom prst="rect">
            <a:avLst/>
          </a:prstGeom>
          <a:noFill/>
          <a:ln w="9525">
            <a:noFill/>
            <a:miter lim="800000"/>
            <a:headEnd/>
            <a:tailEnd/>
          </a:ln>
        </p:spPr>
        <p:txBody>
          <a:bodyPr>
            <a:spAutoFit/>
          </a:bodyPr>
          <a:lstStyle/>
          <a:p>
            <a:r>
              <a:rPr lang="en-US" b="1">
                <a:latin typeface="Calibri" pitchFamily="34" charset="0"/>
              </a:rPr>
              <a:t>GÜN IŞIĞI ETKİSİ</a:t>
            </a:r>
          </a:p>
        </p:txBody>
      </p:sp>
      <p:cxnSp>
        <p:nvCxnSpPr>
          <p:cNvPr id="37" name="Elbow Connector 31"/>
          <p:cNvCxnSpPr/>
          <p:nvPr/>
        </p:nvCxnSpPr>
        <p:spPr>
          <a:xfrm>
            <a:off x="1979612" y="3733800"/>
            <a:ext cx="1371600" cy="76200"/>
          </a:xfrm>
          <a:prstGeom prst="bentConnector3">
            <a:avLst>
              <a:gd name="adj1" fmla="val 46124"/>
            </a:avLst>
          </a:prstGeom>
          <a:ln>
            <a:tailEnd type="arrow"/>
          </a:ln>
        </p:spPr>
        <p:style>
          <a:lnRef idx="2">
            <a:schemeClr val="dk1"/>
          </a:lnRef>
          <a:fillRef idx="0">
            <a:schemeClr val="dk1"/>
          </a:fillRef>
          <a:effectRef idx="1">
            <a:schemeClr val="dk1"/>
          </a:effectRef>
          <a:fontRef idx="minor">
            <a:schemeClr val="tx1"/>
          </a:fontRef>
        </p:style>
      </p:cxnSp>
      <p:cxnSp>
        <p:nvCxnSpPr>
          <p:cNvPr id="38" name="Elbow Connector 32"/>
          <p:cNvCxnSpPr/>
          <p:nvPr/>
        </p:nvCxnSpPr>
        <p:spPr>
          <a:xfrm>
            <a:off x="5713412" y="2971800"/>
            <a:ext cx="2590800" cy="762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39" name="TextBox 36"/>
          <p:cNvSpPr txBox="1">
            <a:spLocks noChangeArrowheads="1"/>
          </p:cNvSpPr>
          <p:nvPr/>
        </p:nvSpPr>
        <p:spPr bwMode="auto">
          <a:xfrm>
            <a:off x="989012" y="34290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0" name="TextBox 38"/>
          <p:cNvSpPr txBox="1">
            <a:spLocks noChangeArrowheads="1"/>
          </p:cNvSpPr>
          <p:nvPr/>
        </p:nvSpPr>
        <p:spPr bwMode="auto">
          <a:xfrm>
            <a:off x="8228012" y="2819400"/>
            <a:ext cx="1143000" cy="641350"/>
          </a:xfrm>
          <a:prstGeom prst="rect">
            <a:avLst/>
          </a:prstGeom>
          <a:noFill/>
          <a:ln w="9525">
            <a:noFill/>
            <a:miter lim="800000"/>
            <a:headEnd/>
            <a:tailEnd/>
          </a:ln>
        </p:spPr>
        <p:txBody>
          <a:bodyPr>
            <a:spAutoFit/>
          </a:bodyPr>
          <a:lstStyle/>
          <a:p>
            <a:r>
              <a:rPr lang="en-US" b="1">
                <a:latin typeface="Calibri" pitchFamily="34" charset="0"/>
              </a:rPr>
              <a:t>HAVA SIZINTISI</a:t>
            </a:r>
          </a:p>
        </p:txBody>
      </p:sp>
      <p:sp>
        <p:nvSpPr>
          <p:cNvPr id="41" name="TextBox 55"/>
          <p:cNvSpPr txBox="1">
            <a:spLocks noChangeArrowheads="1"/>
          </p:cNvSpPr>
          <p:nvPr/>
        </p:nvSpPr>
        <p:spPr bwMode="auto">
          <a:xfrm>
            <a:off x="6932612" y="1676401"/>
            <a:ext cx="2286000" cy="366713"/>
          </a:xfrm>
          <a:prstGeom prst="rect">
            <a:avLst/>
          </a:prstGeom>
          <a:noFill/>
          <a:ln w="9525">
            <a:noFill/>
            <a:miter lim="800000"/>
            <a:headEnd/>
            <a:tailEnd/>
          </a:ln>
        </p:spPr>
        <p:txBody>
          <a:bodyPr>
            <a:spAutoFit/>
          </a:bodyPr>
          <a:lstStyle/>
          <a:p>
            <a:r>
              <a:rPr lang="en-US" b="1">
                <a:latin typeface="Calibri" pitchFamily="34" charset="0"/>
              </a:rPr>
              <a:t>GÜNEŞ KAZANÇLARI</a:t>
            </a:r>
          </a:p>
        </p:txBody>
      </p:sp>
    </p:spTree>
    <p:extLst>
      <p:ext uri="{BB962C8B-B14F-4D97-AF65-F5344CB8AC3E}">
        <p14:creationId xmlns:p14="http://schemas.microsoft.com/office/powerpoint/2010/main" val="4114609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graphicFrame>
        <p:nvGraphicFramePr>
          <p:cNvPr id="42" name="Tablo 41"/>
          <p:cNvGraphicFramePr>
            <a:graphicFrameLocks noGrp="1"/>
          </p:cNvGraphicFramePr>
          <p:nvPr>
            <p:extLst>
              <p:ext uri="{D42A27DB-BD31-4B8C-83A1-F6EECF244321}">
                <p14:modId xmlns:p14="http://schemas.microsoft.com/office/powerpoint/2010/main" val="2005925938"/>
              </p:ext>
            </p:extLst>
          </p:nvPr>
        </p:nvGraphicFramePr>
        <p:xfrm>
          <a:off x="2921" y="18302"/>
          <a:ext cx="9899905" cy="6839692"/>
        </p:xfrm>
        <a:graphic>
          <a:graphicData uri="http://schemas.openxmlformats.org/drawingml/2006/table">
            <a:tbl>
              <a:tblPr>
                <a:tableStyleId>{616DA210-FB5B-4158-B5E0-FEB733F419BA}</a:tableStyleId>
              </a:tblPr>
              <a:tblGrid>
                <a:gridCol w="880374">
                  <a:extLst>
                    <a:ext uri="{9D8B030D-6E8A-4147-A177-3AD203B41FA5}">
                      <a16:colId xmlns:a16="http://schemas.microsoft.com/office/drawing/2014/main" val="3845308521"/>
                    </a:ext>
                  </a:extLst>
                </a:gridCol>
                <a:gridCol w="1099606">
                  <a:extLst>
                    <a:ext uri="{9D8B030D-6E8A-4147-A177-3AD203B41FA5}">
                      <a16:colId xmlns:a16="http://schemas.microsoft.com/office/drawing/2014/main" val="497074068"/>
                    </a:ext>
                  </a:extLst>
                </a:gridCol>
                <a:gridCol w="1490090">
                  <a:extLst>
                    <a:ext uri="{9D8B030D-6E8A-4147-A177-3AD203B41FA5}">
                      <a16:colId xmlns:a16="http://schemas.microsoft.com/office/drawing/2014/main" val="1282092484"/>
                    </a:ext>
                  </a:extLst>
                </a:gridCol>
                <a:gridCol w="918548">
                  <a:extLst>
                    <a:ext uri="{9D8B030D-6E8A-4147-A177-3AD203B41FA5}">
                      <a16:colId xmlns:a16="http://schemas.microsoft.com/office/drawing/2014/main" val="1130937411"/>
                    </a:ext>
                  </a:extLst>
                </a:gridCol>
                <a:gridCol w="1020608">
                  <a:extLst>
                    <a:ext uri="{9D8B030D-6E8A-4147-A177-3AD203B41FA5}">
                      <a16:colId xmlns:a16="http://schemas.microsoft.com/office/drawing/2014/main" val="2455230286"/>
                    </a:ext>
                  </a:extLst>
                </a:gridCol>
                <a:gridCol w="1586707">
                  <a:extLst>
                    <a:ext uri="{9D8B030D-6E8A-4147-A177-3AD203B41FA5}">
                      <a16:colId xmlns:a16="http://schemas.microsoft.com/office/drawing/2014/main" val="1285919258"/>
                    </a:ext>
                  </a:extLst>
                </a:gridCol>
                <a:gridCol w="1847982">
                  <a:extLst>
                    <a:ext uri="{9D8B030D-6E8A-4147-A177-3AD203B41FA5}">
                      <a16:colId xmlns:a16="http://schemas.microsoft.com/office/drawing/2014/main" val="2373592458"/>
                    </a:ext>
                  </a:extLst>
                </a:gridCol>
                <a:gridCol w="1055990">
                  <a:extLst>
                    <a:ext uri="{9D8B030D-6E8A-4147-A177-3AD203B41FA5}">
                      <a16:colId xmlns:a16="http://schemas.microsoft.com/office/drawing/2014/main" val="1896112408"/>
                    </a:ext>
                  </a:extLst>
                </a:gridCol>
              </a:tblGrid>
              <a:tr h="340640">
                <a:tc>
                  <a:txBody>
                    <a:bodyPr/>
                    <a:lstStyle/>
                    <a:p>
                      <a:pPr algn="ctr" fontAlgn="ctr"/>
                      <a:r>
                        <a:rPr lang="tr-TR" sz="800" b="1" u="none" strike="noStrike" dirty="0">
                          <a:effectLst/>
                        </a:rPr>
                        <a:t>Grup</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ŞEHİR</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ÜLKE</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HDD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800" b="1" u="none" strike="noStrike" dirty="0">
                          <a:effectLst/>
                        </a:rPr>
                        <a:t>CDD</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effectLst/>
                        </a:rPr>
                        <a:t>Yalıtım</a:t>
                      </a:r>
                      <a:r>
                        <a:rPr lang="tr-TR" sz="1000" b="1" u="none" strike="noStrike" baseline="0" dirty="0" smtClean="0">
                          <a:effectLst/>
                        </a:rPr>
                        <a:t> Kalınlığı (cm)</a:t>
                      </a:r>
                      <a:endParaRPr lang="tr-TR" sz="10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ctr" fontAlgn="ctr"/>
                      <a:r>
                        <a:rPr lang="tr-TR" sz="1000" b="1" u="none" strike="noStrike" dirty="0">
                          <a:solidFill>
                            <a:srgbClr val="C00000"/>
                          </a:solidFill>
                          <a:effectLst/>
                        </a:rPr>
                        <a:t>TÜRKİYE'DEKİ İLLER</a:t>
                      </a:r>
                      <a:endParaRPr lang="tr-TR" sz="1000" b="1" i="0" u="none" strike="noStrike" dirty="0">
                        <a:solidFill>
                          <a:srgbClr val="C00000"/>
                        </a:solidFill>
                        <a:effectLst/>
                        <a:latin typeface="Calibri" panose="020F0502020204030204" pitchFamily="34" charset="0"/>
                      </a:endParaRPr>
                    </a:p>
                  </a:txBody>
                  <a:tcPr marL="4291" marR="4291" marT="4291" marB="0" anchor="ctr">
                    <a:solidFill>
                      <a:schemeClr val="bg1">
                        <a:lumMod val="95000"/>
                      </a:schemeClr>
                    </a:solidFill>
                  </a:tcPr>
                </a:tc>
                <a:tc>
                  <a:txBody>
                    <a:bodyPr/>
                    <a:lstStyle/>
                    <a:p>
                      <a:pPr algn="ctr" fontAlgn="ctr"/>
                      <a:r>
                        <a:rPr lang="tr-TR" sz="1000" b="1" u="none" strike="noStrike" dirty="0" smtClean="0">
                          <a:solidFill>
                            <a:srgbClr val="C00000"/>
                          </a:solidFill>
                          <a:effectLst/>
                        </a:rPr>
                        <a:t>Yalıtım Kalınlığı (cm)</a:t>
                      </a:r>
                      <a:endParaRPr lang="tr-TR" sz="1000" b="1" i="0" u="none" strike="noStrike" dirty="0">
                        <a:solidFill>
                          <a:srgbClr val="C00000"/>
                        </a:solidFill>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3164774163"/>
                  </a:ext>
                </a:extLst>
              </a:tr>
              <a:tr h="239867">
                <a:tc>
                  <a:txBody>
                    <a:bodyPr/>
                    <a:lstStyle/>
                    <a:p>
                      <a:pPr algn="ctr" fontAlgn="b"/>
                      <a:r>
                        <a:rPr lang="tr-TR" sz="800" u="none" strike="noStrike" dirty="0">
                          <a:effectLst/>
                        </a:rPr>
                        <a:t>1</a:t>
                      </a:r>
                      <a:endParaRPr lang="tr-TR" sz="800" b="1"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Palermo</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İtalya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919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1400" b="1" u="none" strike="noStrike" dirty="0" smtClean="0">
                          <a:effectLst>
                            <a:outerShdw blurRad="38100" dist="38100" dir="2700000" algn="tl">
                              <a:srgbClr val="000000">
                                <a:alpha val="43137"/>
                              </a:srgbClr>
                            </a:outerShdw>
                          </a:effectLst>
                        </a:rPr>
                        <a:t>5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ctr"/>
                      <a:r>
                        <a:rPr lang="tr-TR" sz="800" b="1" u="none" strike="noStrike" dirty="0">
                          <a:solidFill>
                            <a:srgbClr val="C00000"/>
                          </a:solidFill>
                          <a:effectLst/>
                        </a:rPr>
                        <a:t>ADANA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1591545693"/>
                  </a:ext>
                </a:extLst>
              </a:tr>
              <a:tr h="139093">
                <a:tc rowSpan="3">
                  <a:txBody>
                    <a:bodyPr/>
                    <a:lstStyle/>
                    <a:p>
                      <a:pPr algn="ctr" fontAlgn="ctr"/>
                      <a:r>
                        <a:rPr lang="tr-TR" sz="800" u="none" strike="noStrike" dirty="0">
                          <a:effectLst/>
                        </a:rPr>
                        <a:t>2</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dirty="0" err="1">
                          <a:effectLst/>
                        </a:rPr>
                        <a:t>Seville</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İspanya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908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3">
                  <a:txBody>
                    <a:bodyPr/>
                    <a:lstStyle/>
                    <a:p>
                      <a:pPr algn="ctr" fontAlgn="ctr"/>
                      <a:r>
                        <a:rPr lang="tr-TR" sz="1400" b="1" u="none" strike="noStrike" dirty="0" smtClean="0">
                          <a:effectLst>
                            <a:outerShdw blurRad="38100" dist="38100" dir="2700000" algn="tl">
                              <a:srgbClr val="000000">
                                <a:alpha val="43137"/>
                              </a:srgbClr>
                            </a:outerShdw>
                          </a:effectLst>
                        </a:rPr>
                        <a:t>7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3">
                  <a:txBody>
                    <a:bodyPr/>
                    <a:lstStyle/>
                    <a:p>
                      <a:pPr algn="ctr" fontAlgn="ctr"/>
                      <a:r>
                        <a:rPr lang="tr-TR" sz="800" b="1" u="none" strike="noStrike" dirty="0">
                          <a:solidFill>
                            <a:srgbClr val="C00000"/>
                          </a:solidFill>
                          <a:effectLst/>
                        </a:rPr>
                        <a:t>ANTALYA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3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79695019"/>
                  </a:ext>
                </a:extLst>
              </a:tr>
              <a:tr h="139093">
                <a:tc vMerge="1">
                  <a:txBody>
                    <a:bodyPr/>
                    <a:lstStyle/>
                    <a:p>
                      <a:endParaRPr lang="tr-TR"/>
                    </a:p>
                  </a:txBody>
                  <a:tcPr/>
                </a:tc>
                <a:tc>
                  <a:txBody>
                    <a:bodyPr/>
                    <a:lstStyle/>
                    <a:p>
                      <a:pPr algn="l" fontAlgn="b"/>
                      <a:r>
                        <a:rPr lang="tr-TR" sz="800" u="none" strike="noStrike" dirty="0" err="1">
                          <a:effectLst/>
                        </a:rPr>
                        <a:t>Athens</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876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82865528"/>
                  </a:ext>
                </a:extLst>
              </a:tr>
              <a:tr h="139093">
                <a:tc vMerge="1">
                  <a:txBody>
                    <a:bodyPr/>
                    <a:lstStyle/>
                    <a:p>
                      <a:endParaRPr lang="tr-TR"/>
                    </a:p>
                  </a:txBody>
                  <a:tcPr/>
                </a:tc>
                <a:tc>
                  <a:txBody>
                    <a:bodyPr/>
                    <a:lstStyle/>
                    <a:p>
                      <a:pPr algn="l" fontAlgn="b"/>
                      <a:r>
                        <a:rPr lang="tr-TR" sz="800" u="none" strike="noStrike">
                          <a:effectLst/>
                        </a:rPr>
                        <a:t>Lisbon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Portekiz</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846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11222207"/>
                  </a:ext>
                </a:extLst>
              </a:tr>
              <a:tr h="139093">
                <a:tc rowSpan="6">
                  <a:txBody>
                    <a:bodyPr/>
                    <a:lstStyle/>
                    <a:p>
                      <a:pPr algn="ctr" fontAlgn="ctr"/>
                      <a:r>
                        <a:rPr lang="tr-TR" sz="800" u="none" strike="noStrike" dirty="0">
                          <a:effectLst/>
                        </a:rPr>
                        <a:t>3</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Madrid</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1860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6">
                  <a:txBody>
                    <a:bodyPr/>
                    <a:lstStyle/>
                    <a:p>
                      <a:pPr algn="ctr" fontAlgn="ctr"/>
                      <a:r>
                        <a:rPr lang="tr-TR" sz="1400" b="1" u="none" strike="noStrike" dirty="0" smtClean="0">
                          <a:effectLst>
                            <a:outerShdw blurRad="38100" dist="38100" dir="2700000" algn="tl">
                              <a:srgbClr val="000000">
                                <a:alpha val="43137"/>
                              </a:srgbClr>
                            </a:outerShdw>
                          </a:effectLst>
                        </a:rPr>
                        <a:t>12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6">
                  <a:txBody>
                    <a:bodyPr/>
                    <a:lstStyle/>
                    <a:p>
                      <a:pPr algn="ctr" fontAlgn="ctr"/>
                      <a:r>
                        <a:rPr lang="tr-TR" sz="800" b="1" u="none" strike="noStrike" dirty="0" smtClean="0">
                          <a:solidFill>
                            <a:srgbClr val="C00000"/>
                          </a:solidFill>
                          <a:effectLst/>
                        </a:rPr>
                        <a:t>İSTANBUL</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6">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4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175096619"/>
                  </a:ext>
                </a:extLst>
              </a:tr>
              <a:tr h="139093">
                <a:tc vMerge="1">
                  <a:txBody>
                    <a:bodyPr/>
                    <a:lstStyle/>
                    <a:p>
                      <a:endParaRPr lang="tr-TR"/>
                    </a:p>
                  </a:txBody>
                  <a:tcPr/>
                </a:tc>
                <a:tc>
                  <a:txBody>
                    <a:bodyPr/>
                    <a:lstStyle/>
                    <a:p>
                      <a:pPr algn="l" fontAlgn="b"/>
                      <a:r>
                        <a:rPr lang="tr-TR" sz="800" u="none" strike="noStrike">
                          <a:effectLst/>
                        </a:rPr>
                        <a:t>Bordeaux</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2034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184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92176832"/>
                  </a:ext>
                </a:extLst>
              </a:tr>
              <a:tr h="139093">
                <a:tc vMerge="1">
                  <a:txBody>
                    <a:bodyPr/>
                    <a:lstStyle/>
                    <a:p>
                      <a:endParaRPr lang="tr-TR"/>
                    </a:p>
                  </a:txBody>
                  <a:tcPr/>
                </a:tc>
                <a:tc>
                  <a:txBody>
                    <a:bodyPr/>
                    <a:lstStyle/>
                    <a:p>
                      <a:pPr algn="l" fontAlgn="b"/>
                      <a:r>
                        <a:rPr lang="tr-TR" sz="800" u="none" strike="noStrike">
                          <a:effectLst/>
                        </a:rPr>
                        <a:t>Toulouse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2105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238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88230618"/>
                  </a:ext>
                </a:extLst>
              </a:tr>
              <a:tr h="139093">
                <a:tc vMerge="1">
                  <a:txBody>
                    <a:bodyPr/>
                    <a:lstStyle/>
                    <a:p>
                      <a:endParaRPr lang="tr-TR"/>
                    </a:p>
                  </a:txBody>
                  <a:tcPr/>
                </a:tc>
                <a:tc>
                  <a:txBody>
                    <a:bodyPr/>
                    <a:lstStyle/>
                    <a:p>
                      <a:pPr algn="l" fontAlgn="b"/>
                      <a:r>
                        <a:rPr lang="tr-TR" sz="800" u="none" strike="noStrike">
                          <a:effectLst/>
                        </a:rPr>
                        <a:t>Brest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Fransa</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2236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78769530"/>
                  </a:ext>
                </a:extLst>
              </a:tr>
              <a:tr h="139093">
                <a:tc vMerge="1">
                  <a:txBody>
                    <a:bodyPr/>
                    <a:lstStyle/>
                    <a:p>
                      <a:endParaRPr lang="tr-TR"/>
                    </a:p>
                  </a:txBody>
                  <a:tcPr/>
                </a:tc>
                <a:tc>
                  <a:txBody>
                    <a:bodyPr/>
                    <a:lstStyle/>
                    <a:p>
                      <a:pPr algn="l" fontAlgn="b"/>
                      <a:r>
                        <a:rPr lang="tr-TR" sz="800" u="none" strike="noStrike">
                          <a:effectLst/>
                        </a:rPr>
                        <a:t>Salonniki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dirty="0">
                          <a:effectLst/>
                        </a:rPr>
                        <a:t>Yunanistan</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2012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710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2731163"/>
                  </a:ext>
                </a:extLst>
              </a:tr>
              <a:tr h="139093">
                <a:tc vMerge="1">
                  <a:txBody>
                    <a:bodyPr/>
                    <a:lstStyle/>
                    <a:p>
                      <a:endParaRPr lang="tr-TR"/>
                    </a:p>
                  </a:txBody>
                  <a:tcPr/>
                </a:tc>
                <a:tc>
                  <a:txBody>
                    <a:bodyPr/>
                    <a:lstStyle/>
                    <a:p>
                      <a:pPr algn="l" fontAlgn="b"/>
                      <a:r>
                        <a:rPr lang="tr-TR" sz="800" u="none" strike="noStrike">
                          <a:effectLst/>
                        </a:rPr>
                        <a:t>Florence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1920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437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529951908"/>
                  </a:ext>
                </a:extLst>
              </a:tr>
              <a:tr h="139093">
                <a:tc rowSpan="13">
                  <a:txBody>
                    <a:bodyPr/>
                    <a:lstStyle/>
                    <a:p>
                      <a:pPr algn="ctr" fontAlgn="ctr"/>
                      <a:r>
                        <a:rPr lang="tr-TR" sz="800" u="none" strike="noStrike" dirty="0">
                          <a:effectLst/>
                        </a:rPr>
                        <a:t>4</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Vienna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Avusturya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2844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221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3">
                  <a:txBody>
                    <a:bodyPr/>
                    <a:lstStyle/>
                    <a:p>
                      <a:pPr algn="ctr" fontAlgn="ctr"/>
                      <a:r>
                        <a:rPr lang="tr-TR" sz="1400" b="1" u="none" strike="noStrike" dirty="0" smtClean="0">
                          <a:effectLst>
                            <a:outerShdw blurRad="38100" dist="38100" dir="2700000" algn="tl">
                              <a:srgbClr val="000000">
                                <a:alpha val="43137"/>
                              </a:srgbClr>
                            </a:outerShdw>
                          </a:effectLst>
                        </a:rPr>
                        <a:t>14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3">
                  <a:txBody>
                    <a:bodyPr/>
                    <a:lstStyle/>
                    <a:p>
                      <a:pPr algn="ctr" fontAlgn="ctr"/>
                      <a:r>
                        <a:rPr lang="tr-TR" sz="800" b="1" u="none" strike="noStrike" dirty="0">
                          <a:solidFill>
                            <a:srgbClr val="C00000"/>
                          </a:solidFill>
                          <a:effectLst/>
                        </a:rPr>
                        <a:t>ANKARA</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3">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5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966278277"/>
                  </a:ext>
                </a:extLst>
              </a:tr>
              <a:tr h="139093">
                <a:tc vMerge="1">
                  <a:txBody>
                    <a:bodyPr/>
                    <a:lstStyle/>
                    <a:p>
                      <a:endParaRPr lang="tr-TR"/>
                    </a:p>
                  </a:txBody>
                  <a:tcPr/>
                </a:tc>
                <a:tc>
                  <a:txBody>
                    <a:bodyPr/>
                    <a:lstStyle/>
                    <a:p>
                      <a:pPr algn="l" fontAlgn="b"/>
                      <a:r>
                        <a:rPr lang="tr-TR" sz="800" u="none" strike="noStrike">
                          <a:effectLst/>
                        </a:rPr>
                        <a:t>Sofia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Bulgaristan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3097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168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0327777"/>
                  </a:ext>
                </a:extLst>
              </a:tr>
              <a:tr h="139093">
                <a:tc vMerge="1">
                  <a:txBody>
                    <a:bodyPr/>
                    <a:lstStyle/>
                    <a:p>
                      <a:endParaRPr lang="tr-TR"/>
                    </a:p>
                  </a:txBody>
                  <a:tcPr/>
                </a:tc>
                <a:tc>
                  <a:txBody>
                    <a:bodyPr/>
                    <a:lstStyle/>
                    <a:p>
                      <a:pPr algn="l" fontAlgn="b"/>
                      <a:r>
                        <a:rPr lang="tr-TR" sz="800" u="none" strike="noStrike">
                          <a:effectLst/>
                        </a:rPr>
                        <a:t>Salamanca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İspanya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2596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179</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849550098"/>
                  </a:ext>
                </a:extLst>
              </a:tr>
              <a:tr h="139093">
                <a:tc vMerge="1">
                  <a:txBody>
                    <a:bodyPr/>
                    <a:lstStyle/>
                    <a:p>
                      <a:endParaRPr lang="tr-TR"/>
                    </a:p>
                  </a:txBody>
                  <a:tcPr/>
                </a:tc>
                <a:tc>
                  <a:txBody>
                    <a:bodyPr/>
                    <a:lstStyle/>
                    <a:p>
                      <a:pPr algn="l" fontAlgn="b"/>
                      <a:r>
                        <a:rPr lang="tr-TR" sz="800" u="none" strike="noStrike">
                          <a:effectLst/>
                        </a:rPr>
                        <a:t>Paris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2702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114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98814051"/>
                  </a:ext>
                </a:extLst>
              </a:tr>
              <a:tr h="139093">
                <a:tc vMerge="1">
                  <a:txBody>
                    <a:bodyPr/>
                    <a:lstStyle/>
                    <a:p>
                      <a:endParaRPr lang="tr-TR"/>
                    </a:p>
                  </a:txBody>
                  <a:tcPr/>
                </a:tc>
                <a:tc>
                  <a:txBody>
                    <a:bodyPr/>
                    <a:lstStyle/>
                    <a:p>
                      <a:pPr algn="l" fontAlgn="b"/>
                      <a:r>
                        <a:rPr lang="tr-TR" sz="800" u="none" strike="noStrike">
                          <a:effectLst/>
                        </a:rPr>
                        <a:t>Limoges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44472327"/>
                  </a:ext>
                </a:extLst>
              </a:tr>
              <a:tr h="139093">
                <a:tc vMerge="1">
                  <a:txBody>
                    <a:bodyPr/>
                    <a:lstStyle/>
                    <a:p>
                      <a:endParaRPr lang="tr-TR"/>
                    </a:p>
                  </a:txBody>
                  <a:tcPr/>
                </a:tc>
                <a:tc>
                  <a:txBody>
                    <a:bodyPr/>
                    <a:lstStyle/>
                    <a:p>
                      <a:pPr algn="l" fontAlgn="b"/>
                      <a:r>
                        <a:rPr lang="tr-TR" sz="800" u="none" strike="noStrike">
                          <a:effectLst/>
                        </a:rPr>
                        <a:t>Dublin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2846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667657541"/>
                  </a:ext>
                </a:extLst>
              </a:tr>
              <a:tr h="139093">
                <a:tc vMerge="1">
                  <a:txBody>
                    <a:bodyPr/>
                    <a:lstStyle/>
                    <a:p>
                      <a:endParaRPr lang="tr-TR"/>
                    </a:p>
                  </a:txBody>
                  <a:tcPr/>
                </a:tc>
                <a:tc>
                  <a:txBody>
                    <a:bodyPr/>
                    <a:lstStyle/>
                    <a:p>
                      <a:pPr algn="l" fontAlgn="b"/>
                      <a:r>
                        <a:rPr lang="tr-TR" sz="800" u="none" strike="noStrike">
                          <a:effectLst/>
                        </a:rPr>
                        <a:t>Milan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İtalya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2616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286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48019610"/>
                  </a:ext>
                </a:extLst>
              </a:tr>
              <a:tr h="139093">
                <a:tc vMerge="1">
                  <a:txBody>
                    <a:bodyPr/>
                    <a:lstStyle/>
                    <a:p>
                      <a:endParaRPr lang="tr-TR"/>
                    </a:p>
                  </a:txBody>
                  <a:tcPr/>
                </a:tc>
                <a:tc>
                  <a:txBody>
                    <a:bodyPr/>
                    <a:lstStyle/>
                    <a:p>
                      <a:pPr algn="l" fontAlgn="b"/>
                      <a:r>
                        <a:rPr lang="tr-TR" sz="800" u="none" strike="noStrike">
                          <a:effectLst/>
                        </a:rPr>
                        <a:t>Bucarest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Romanya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707013153"/>
                  </a:ext>
                </a:extLst>
              </a:tr>
              <a:tr h="139093">
                <a:tc vMerge="1">
                  <a:txBody>
                    <a:bodyPr/>
                    <a:lstStyle/>
                    <a:p>
                      <a:endParaRPr lang="tr-TR"/>
                    </a:p>
                  </a:txBody>
                  <a:tcPr/>
                </a:tc>
                <a:tc>
                  <a:txBody>
                    <a:bodyPr/>
                    <a:lstStyle/>
                    <a:p>
                      <a:pPr algn="l" fontAlgn="b"/>
                      <a:r>
                        <a:rPr lang="tr-TR" sz="800" u="none" strike="noStrike">
                          <a:effectLst/>
                        </a:rPr>
                        <a:t>Bratislava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Slovakya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3152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170419253"/>
                  </a:ext>
                </a:extLst>
              </a:tr>
              <a:tr h="139093">
                <a:tc vMerge="1">
                  <a:txBody>
                    <a:bodyPr/>
                    <a:lstStyle/>
                    <a:p>
                      <a:endParaRPr lang="tr-TR"/>
                    </a:p>
                  </a:txBody>
                  <a:tcPr/>
                </a:tc>
                <a:tc>
                  <a:txBody>
                    <a:bodyPr/>
                    <a:lstStyle/>
                    <a:p>
                      <a:pPr algn="l" fontAlgn="b"/>
                      <a:r>
                        <a:rPr lang="tr-TR" sz="800" u="none" strike="noStrike">
                          <a:effectLst/>
                        </a:rPr>
                        <a:t>Ljubliana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Slovenya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3165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137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17372759"/>
                  </a:ext>
                </a:extLst>
              </a:tr>
              <a:tr h="139093">
                <a:tc vMerge="1">
                  <a:txBody>
                    <a:bodyPr/>
                    <a:lstStyle/>
                    <a:p>
                      <a:endParaRPr lang="tr-TR"/>
                    </a:p>
                  </a:txBody>
                  <a:tcPr/>
                </a:tc>
                <a:tc>
                  <a:txBody>
                    <a:bodyPr/>
                    <a:lstStyle/>
                    <a:p>
                      <a:pPr algn="l" fontAlgn="b"/>
                      <a:r>
                        <a:rPr lang="tr-TR" sz="800" u="none" strike="noStrike">
                          <a:effectLst/>
                        </a:rPr>
                        <a:t>Plymouth</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2699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634484294"/>
                  </a:ext>
                </a:extLst>
              </a:tr>
              <a:tr h="139093">
                <a:tc vMerge="1">
                  <a:txBody>
                    <a:bodyPr/>
                    <a:lstStyle/>
                    <a:p>
                      <a:endParaRPr lang="tr-TR"/>
                    </a:p>
                  </a:txBody>
                  <a:tcPr/>
                </a:tc>
                <a:tc>
                  <a:txBody>
                    <a:bodyPr/>
                    <a:lstStyle/>
                    <a:p>
                      <a:pPr algn="l" fontAlgn="b"/>
                      <a:r>
                        <a:rPr lang="tr-TR" sz="800" u="none" strike="noStrike">
                          <a:effectLst/>
                        </a:rPr>
                        <a:t>London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410920904"/>
                  </a:ext>
                </a:extLst>
              </a:tr>
              <a:tr h="139093">
                <a:tc vMerge="1">
                  <a:txBody>
                    <a:bodyPr/>
                    <a:lstStyle/>
                    <a:p>
                      <a:endParaRPr lang="tr-TR"/>
                    </a:p>
                  </a:txBody>
                  <a:tcPr/>
                </a:tc>
                <a:tc>
                  <a:txBody>
                    <a:bodyPr/>
                    <a:lstStyle/>
                    <a:p>
                      <a:pPr algn="l" fontAlgn="b"/>
                      <a:r>
                        <a:rPr lang="tr-TR" sz="800" u="none" strike="noStrike">
                          <a:effectLst/>
                        </a:rPr>
                        <a:t>Cardiff</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2812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423282490"/>
                  </a:ext>
                </a:extLst>
              </a:tr>
              <a:tr h="139093">
                <a:tc rowSpan="16">
                  <a:txBody>
                    <a:bodyPr/>
                    <a:lstStyle/>
                    <a:p>
                      <a:pPr algn="ctr" fontAlgn="ctr"/>
                      <a:r>
                        <a:rPr lang="tr-TR" sz="800" u="none" strike="noStrike" dirty="0">
                          <a:effectLst/>
                        </a:rPr>
                        <a:t>5</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Brussels</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Belçika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67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16">
                  <a:txBody>
                    <a:bodyPr/>
                    <a:lstStyle/>
                    <a:p>
                      <a:pPr algn="ctr" fontAlgn="ctr"/>
                      <a:r>
                        <a:rPr lang="tr-TR" sz="1400" b="1" u="none" strike="noStrike" dirty="0" smtClean="0">
                          <a:effectLst>
                            <a:outerShdw blurRad="38100" dist="38100" dir="2700000" algn="tl">
                              <a:srgbClr val="000000">
                                <a:alpha val="43137"/>
                              </a:srgbClr>
                            </a:outerShdw>
                          </a:effectLst>
                        </a:rPr>
                        <a:t>16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16">
                  <a:txBody>
                    <a:bodyPr/>
                    <a:lstStyle/>
                    <a:p>
                      <a:pPr algn="ctr" fontAlgn="ctr"/>
                      <a:r>
                        <a:rPr lang="tr-TR" sz="800" b="1" i="0" u="none" strike="noStrike" dirty="0" smtClean="0">
                          <a:solidFill>
                            <a:srgbClr val="C00000"/>
                          </a:solidFill>
                          <a:effectLst/>
                          <a:latin typeface="+mn-lt"/>
                        </a:rPr>
                        <a:t>KAYSERİ</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16">
                  <a:txBody>
                    <a:bodyPr/>
                    <a:lstStyle/>
                    <a:p>
                      <a:pPr algn="ctr" fontAlgn="ctr"/>
                      <a:r>
                        <a:rPr lang="tr-TR" sz="1400" b="1" i="0" u="none" strike="noStrike" dirty="0" smtClean="0">
                          <a:solidFill>
                            <a:srgbClr val="C00000"/>
                          </a:solidFill>
                          <a:effectLst>
                            <a:outerShdw blurRad="38100" dist="38100" dir="2700000" algn="tl">
                              <a:srgbClr val="000000">
                                <a:alpha val="43137"/>
                              </a:srgbClr>
                            </a:outerShdw>
                          </a:effectLst>
                          <a:latin typeface="+mn-l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607332184"/>
                  </a:ext>
                </a:extLst>
              </a:tr>
              <a:tr h="139093">
                <a:tc vMerge="1">
                  <a:txBody>
                    <a:bodyPr/>
                    <a:lstStyle/>
                    <a:p>
                      <a:endParaRPr lang="tr-TR"/>
                    </a:p>
                  </a:txBody>
                  <a:tcPr/>
                </a:tc>
                <a:tc>
                  <a:txBody>
                    <a:bodyPr/>
                    <a:lstStyle/>
                    <a:p>
                      <a:pPr algn="l" fontAlgn="b"/>
                      <a:r>
                        <a:rPr lang="tr-TR" sz="800" u="none" strike="noStrike">
                          <a:effectLst/>
                        </a:rPr>
                        <a:t>Geneva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İsviçre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3000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156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62865344"/>
                  </a:ext>
                </a:extLst>
              </a:tr>
              <a:tr h="139093">
                <a:tc vMerge="1">
                  <a:txBody>
                    <a:bodyPr/>
                    <a:lstStyle/>
                    <a:p>
                      <a:endParaRPr lang="tr-TR"/>
                    </a:p>
                  </a:txBody>
                  <a:tcPr/>
                </a:tc>
                <a:tc>
                  <a:txBody>
                    <a:bodyPr/>
                    <a:lstStyle/>
                    <a:p>
                      <a:pPr algn="l" fontAlgn="b"/>
                      <a:r>
                        <a:rPr lang="tr-TR" sz="800" u="none" strike="noStrike">
                          <a:effectLst/>
                        </a:rPr>
                        <a:t>Tusimice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Çek Cumhuriyeti</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3633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809145364"/>
                  </a:ext>
                </a:extLst>
              </a:tr>
              <a:tr h="139093">
                <a:tc vMerge="1">
                  <a:txBody>
                    <a:bodyPr/>
                    <a:lstStyle/>
                    <a:p>
                      <a:endParaRPr lang="tr-TR"/>
                    </a:p>
                  </a:txBody>
                  <a:tcPr/>
                </a:tc>
                <a:tc>
                  <a:txBody>
                    <a:bodyPr/>
                    <a:lstStyle/>
                    <a:p>
                      <a:pPr algn="l" fontAlgn="b"/>
                      <a:r>
                        <a:rPr lang="tr-TR" sz="800" u="none" strike="noStrike">
                          <a:effectLst/>
                        </a:rPr>
                        <a:t>Essen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Almanya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3052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102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710119312"/>
                  </a:ext>
                </a:extLst>
              </a:tr>
              <a:tr h="139093">
                <a:tc vMerge="1">
                  <a:txBody>
                    <a:bodyPr/>
                    <a:lstStyle/>
                    <a:p>
                      <a:endParaRPr lang="tr-TR"/>
                    </a:p>
                  </a:txBody>
                  <a:tcPr/>
                </a:tc>
                <a:tc>
                  <a:txBody>
                    <a:bodyPr/>
                    <a:lstStyle/>
                    <a:p>
                      <a:pPr algn="l" fontAlgn="b"/>
                      <a:r>
                        <a:rPr lang="tr-TR" sz="800" u="none" strike="noStrike">
                          <a:effectLst/>
                        </a:rPr>
                        <a:t>Cherbourg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2872</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541144051"/>
                  </a:ext>
                </a:extLst>
              </a:tr>
              <a:tr h="139093">
                <a:tc vMerge="1">
                  <a:txBody>
                    <a:bodyPr/>
                    <a:lstStyle/>
                    <a:p>
                      <a:endParaRPr lang="tr-TR"/>
                    </a:p>
                  </a:txBody>
                  <a:tcPr/>
                </a:tc>
                <a:tc>
                  <a:txBody>
                    <a:bodyPr/>
                    <a:lstStyle/>
                    <a:p>
                      <a:pPr algn="l" fontAlgn="b"/>
                      <a:r>
                        <a:rPr lang="tr-TR" sz="800" u="none" strike="noStrike">
                          <a:effectLst/>
                        </a:rPr>
                        <a:t>Lyon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2897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128</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46800600"/>
                  </a:ext>
                </a:extLst>
              </a:tr>
              <a:tr h="139093">
                <a:tc vMerge="1">
                  <a:txBody>
                    <a:bodyPr/>
                    <a:lstStyle/>
                    <a:p>
                      <a:endParaRPr lang="tr-TR"/>
                    </a:p>
                  </a:txBody>
                  <a:tcPr/>
                </a:tc>
                <a:tc>
                  <a:txBody>
                    <a:bodyPr/>
                    <a:lstStyle/>
                    <a:p>
                      <a:pPr algn="l" fontAlgn="b"/>
                      <a:r>
                        <a:rPr lang="tr-TR" sz="800" u="none" strike="noStrike">
                          <a:effectLst/>
                        </a:rPr>
                        <a:t>Strasbourg</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Fransa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3101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96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364446209"/>
                  </a:ext>
                </a:extLst>
              </a:tr>
              <a:tr h="139093">
                <a:tc vMerge="1">
                  <a:txBody>
                    <a:bodyPr/>
                    <a:lstStyle/>
                    <a:p>
                      <a:endParaRPr lang="tr-TR"/>
                    </a:p>
                  </a:txBody>
                  <a:tcPr/>
                </a:tc>
                <a:tc>
                  <a:txBody>
                    <a:bodyPr/>
                    <a:lstStyle/>
                    <a:p>
                      <a:pPr algn="l" fontAlgn="b"/>
                      <a:r>
                        <a:rPr lang="tr-TR" sz="800" u="none" strike="noStrike">
                          <a:effectLst/>
                        </a:rPr>
                        <a:t>Kilkenny</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İrlanda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3147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5</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147183792"/>
                  </a:ext>
                </a:extLst>
              </a:tr>
              <a:tr h="139093">
                <a:tc vMerge="1">
                  <a:txBody>
                    <a:bodyPr/>
                    <a:lstStyle/>
                    <a:p>
                      <a:endParaRPr lang="tr-TR"/>
                    </a:p>
                  </a:txBody>
                  <a:tcPr/>
                </a:tc>
                <a:tc>
                  <a:txBody>
                    <a:bodyPr/>
                    <a:lstStyle/>
                    <a:p>
                      <a:pPr algn="l" fontAlgn="b"/>
                      <a:r>
                        <a:rPr lang="tr-TR" sz="800" u="none" strike="noStrike">
                          <a:effectLst/>
                        </a:rPr>
                        <a:t>Klapeida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Litvanya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3999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26</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283841977"/>
                  </a:ext>
                </a:extLst>
              </a:tr>
              <a:tr h="139093">
                <a:tc vMerge="1">
                  <a:txBody>
                    <a:bodyPr/>
                    <a:lstStyle/>
                    <a:p>
                      <a:endParaRPr lang="tr-TR"/>
                    </a:p>
                  </a:txBody>
                  <a:tcPr/>
                </a:tc>
                <a:tc>
                  <a:txBody>
                    <a:bodyPr/>
                    <a:lstStyle/>
                    <a:p>
                      <a:pPr algn="l" fontAlgn="b"/>
                      <a:r>
                        <a:rPr lang="tr-TR" sz="800" u="none" strike="noStrike">
                          <a:effectLst/>
                        </a:rPr>
                        <a:t>Amsterdam</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Hollanda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3039</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27</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789133705"/>
                  </a:ext>
                </a:extLst>
              </a:tr>
              <a:tr h="139093">
                <a:tc vMerge="1">
                  <a:txBody>
                    <a:bodyPr/>
                    <a:lstStyle/>
                    <a:p>
                      <a:endParaRPr lang="tr-TR"/>
                    </a:p>
                  </a:txBody>
                  <a:tcPr/>
                </a:tc>
                <a:tc>
                  <a:txBody>
                    <a:bodyPr/>
                    <a:lstStyle/>
                    <a:p>
                      <a:pPr algn="l" fontAlgn="b"/>
                      <a:r>
                        <a:rPr lang="tr-TR" sz="800" u="none" strike="noStrike">
                          <a:effectLst/>
                        </a:rPr>
                        <a:t>Bergen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3985</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67384674"/>
                  </a:ext>
                </a:extLst>
              </a:tr>
              <a:tr h="139093">
                <a:tc vMerge="1">
                  <a:txBody>
                    <a:bodyPr/>
                    <a:lstStyle/>
                    <a:p>
                      <a:endParaRPr lang="tr-TR"/>
                    </a:p>
                  </a:txBody>
                  <a:tcPr/>
                </a:tc>
                <a:tc>
                  <a:txBody>
                    <a:bodyPr/>
                    <a:lstStyle/>
                    <a:p>
                      <a:pPr algn="l" fontAlgn="b"/>
                      <a:r>
                        <a:rPr lang="tr-TR" sz="800" u="none" strike="noStrike">
                          <a:effectLst/>
                        </a:rPr>
                        <a:t>Swinonjscie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3653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93523457"/>
                  </a:ext>
                </a:extLst>
              </a:tr>
              <a:tr h="139093">
                <a:tc vMerge="1">
                  <a:txBody>
                    <a:bodyPr/>
                    <a:lstStyle/>
                    <a:p>
                      <a:endParaRPr lang="tr-TR"/>
                    </a:p>
                  </a:txBody>
                  <a:tcPr/>
                </a:tc>
                <a:tc>
                  <a:txBody>
                    <a:bodyPr/>
                    <a:lstStyle/>
                    <a:p>
                      <a:pPr algn="l" fontAlgn="b"/>
                      <a:r>
                        <a:rPr lang="tr-TR" sz="800" u="none" strike="noStrike">
                          <a:effectLst/>
                        </a:rPr>
                        <a:t>Poznan</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3668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74</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995910092"/>
                  </a:ext>
                </a:extLst>
              </a:tr>
              <a:tr h="139093">
                <a:tc vMerge="1">
                  <a:txBody>
                    <a:bodyPr/>
                    <a:lstStyle/>
                    <a:p>
                      <a:endParaRPr lang="tr-TR"/>
                    </a:p>
                  </a:txBody>
                  <a:tcPr/>
                </a:tc>
                <a:tc>
                  <a:txBody>
                    <a:bodyPr/>
                    <a:lstStyle/>
                    <a:p>
                      <a:pPr algn="l" fontAlgn="b"/>
                      <a:r>
                        <a:rPr lang="tr-TR" sz="800" u="none" strike="noStrike">
                          <a:effectLst/>
                        </a:rPr>
                        <a:t>Warsaw</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82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27397628"/>
                  </a:ext>
                </a:extLst>
              </a:tr>
              <a:tr h="139093">
                <a:tc vMerge="1">
                  <a:txBody>
                    <a:bodyPr/>
                    <a:lstStyle/>
                    <a:p>
                      <a:endParaRPr lang="tr-TR"/>
                    </a:p>
                  </a:txBody>
                  <a:tcPr/>
                </a:tc>
                <a:tc>
                  <a:txBody>
                    <a:bodyPr/>
                    <a:lstStyle/>
                    <a:p>
                      <a:pPr algn="l" fontAlgn="b"/>
                      <a:r>
                        <a:rPr lang="tr-TR" sz="800" u="none" strike="noStrike">
                          <a:effectLst/>
                        </a:rPr>
                        <a:t>Gdansk</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Polonya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4004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3991477186"/>
                  </a:ext>
                </a:extLst>
              </a:tr>
              <a:tr h="139093">
                <a:tc vMerge="1">
                  <a:txBody>
                    <a:bodyPr/>
                    <a:lstStyle/>
                    <a:p>
                      <a:endParaRPr lang="tr-TR"/>
                    </a:p>
                  </a:txBody>
                  <a:tcPr/>
                </a:tc>
                <a:tc>
                  <a:txBody>
                    <a:bodyPr/>
                    <a:lstStyle/>
                    <a:p>
                      <a:pPr algn="l" fontAlgn="b"/>
                      <a:r>
                        <a:rPr lang="tr-TR" sz="800" u="none" strike="noStrike">
                          <a:effectLst/>
                        </a:rPr>
                        <a:t>Manchester</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İngiltere</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3073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31304232"/>
                  </a:ext>
                </a:extLst>
              </a:tr>
              <a:tr h="139093">
                <a:tc rowSpan="5">
                  <a:txBody>
                    <a:bodyPr/>
                    <a:lstStyle/>
                    <a:p>
                      <a:pPr algn="ctr" fontAlgn="ctr"/>
                      <a:r>
                        <a:rPr lang="tr-TR" sz="800" u="none" strike="noStrike" dirty="0">
                          <a:effectLst/>
                        </a:rPr>
                        <a:t>6</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Oulu</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5831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11</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5">
                  <a:txBody>
                    <a:bodyPr/>
                    <a:lstStyle/>
                    <a:p>
                      <a:pPr algn="ctr" fontAlgn="ctr"/>
                      <a:r>
                        <a:rPr lang="tr-TR" sz="1400" b="1" u="none" strike="noStrike" dirty="0" smtClean="0">
                          <a:effectLst>
                            <a:outerShdw blurRad="38100" dist="38100" dir="2700000" algn="tl">
                              <a:srgbClr val="000000">
                                <a:alpha val="43137"/>
                              </a:srgbClr>
                            </a:outerShdw>
                          </a:effectLst>
                        </a:rPr>
                        <a:t>20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5">
                  <a:txBody>
                    <a:bodyPr/>
                    <a:lstStyle/>
                    <a:p>
                      <a:pPr algn="ctr" fontAlgn="ctr"/>
                      <a:r>
                        <a:rPr lang="tr-TR" sz="800" b="1" u="none" strike="noStrike" dirty="0">
                          <a:solidFill>
                            <a:srgbClr val="C00000"/>
                          </a:solidFill>
                          <a:effectLst/>
                        </a:rPr>
                        <a:t>ERZURUM</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5">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803500002"/>
                  </a:ext>
                </a:extLst>
              </a:tr>
              <a:tr h="139093">
                <a:tc vMerge="1">
                  <a:txBody>
                    <a:bodyPr/>
                    <a:lstStyle/>
                    <a:p>
                      <a:endParaRPr lang="tr-TR"/>
                    </a:p>
                  </a:txBody>
                  <a:tcPr/>
                </a:tc>
                <a:tc>
                  <a:txBody>
                    <a:bodyPr/>
                    <a:lstStyle/>
                    <a:p>
                      <a:pPr algn="l" fontAlgn="b"/>
                      <a:r>
                        <a:rPr lang="tr-TR" sz="800" u="none" strike="noStrike">
                          <a:effectLst/>
                        </a:rPr>
                        <a:t>Tromsö</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5584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1231778830"/>
                  </a:ext>
                </a:extLst>
              </a:tr>
              <a:tr h="139093">
                <a:tc vMerge="1">
                  <a:txBody>
                    <a:bodyPr/>
                    <a:lstStyle/>
                    <a:p>
                      <a:endParaRPr lang="tr-TR"/>
                    </a:p>
                  </a:txBody>
                  <a:tcPr/>
                </a:tc>
                <a:tc>
                  <a:txBody>
                    <a:bodyPr/>
                    <a:lstStyle/>
                    <a:p>
                      <a:pPr algn="l" fontAlgn="b"/>
                      <a:r>
                        <a:rPr lang="tr-TR" sz="800" u="none" strike="noStrike">
                          <a:effectLst/>
                        </a:rPr>
                        <a:t>Hammersfest</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Norveç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5954</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0</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670466085"/>
                  </a:ext>
                </a:extLst>
              </a:tr>
              <a:tr h="139093">
                <a:tc vMerge="1">
                  <a:txBody>
                    <a:bodyPr/>
                    <a:lstStyle/>
                    <a:p>
                      <a:endParaRPr lang="tr-TR"/>
                    </a:p>
                  </a:txBody>
                  <a:tcPr/>
                </a:tc>
                <a:tc>
                  <a:txBody>
                    <a:bodyPr/>
                    <a:lstStyle/>
                    <a:p>
                      <a:pPr algn="l" fontAlgn="b"/>
                      <a:r>
                        <a:rPr lang="tr-TR" sz="800" u="none" strike="noStrike">
                          <a:effectLst/>
                        </a:rPr>
                        <a:t>Umea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5747</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1</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800377552"/>
                  </a:ext>
                </a:extLst>
              </a:tr>
              <a:tr h="139093">
                <a:tc vMerge="1">
                  <a:txBody>
                    <a:bodyPr/>
                    <a:lstStyle/>
                    <a:p>
                      <a:endParaRPr lang="tr-TR"/>
                    </a:p>
                  </a:txBody>
                  <a:tcPr/>
                </a:tc>
                <a:tc>
                  <a:txBody>
                    <a:bodyPr/>
                    <a:lstStyle/>
                    <a:p>
                      <a:pPr algn="l" fontAlgn="b"/>
                      <a:r>
                        <a:rPr lang="tr-TR" sz="800" u="none" strike="noStrike">
                          <a:effectLst/>
                        </a:rPr>
                        <a:t>Lulea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5943</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3</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580526358"/>
                  </a:ext>
                </a:extLst>
              </a:tr>
              <a:tr h="139093">
                <a:tc rowSpan="2">
                  <a:txBody>
                    <a:bodyPr/>
                    <a:lstStyle/>
                    <a:p>
                      <a:pPr algn="ctr" fontAlgn="ctr"/>
                      <a:r>
                        <a:rPr lang="tr-TR" sz="800" u="none" strike="noStrike" dirty="0">
                          <a:effectLst/>
                        </a:rPr>
                        <a:t>7</a:t>
                      </a:r>
                      <a:endParaRPr lang="tr-TR" sz="800" b="1" i="0" u="none" strike="noStrike" dirty="0">
                        <a:solidFill>
                          <a:srgbClr val="000000"/>
                        </a:solidFill>
                        <a:effectLst/>
                        <a:latin typeface="Times New Roman" panose="02020603050405020304" pitchFamily="18" charset="0"/>
                      </a:endParaRPr>
                    </a:p>
                  </a:txBody>
                  <a:tcPr marL="4291" marR="4291" marT="4291" marB="0" anchor="ctr">
                    <a:solidFill>
                      <a:schemeClr val="bg1">
                        <a:lumMod val="95000"/>
                      </a:schemeClr>
                    </a:solidFill>
                  </a:tcPr>
                </a:tc>
                <a:tc>
                  <a:txBody>
                    <a:bodyPr/>
                    <a:lstStyle/>
                    <a:p>
                      <a:pPr algn="l" fontAlgn="b"/>
                      <a:r>
                        <a:rPr lang="tr-TR" sz="800" u="none" strike="noStrike">
                          <a:effectLst/>
                        </a:rPr>
                        <a:t>Ivalo</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Finlandiya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7008</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0</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rowSpan="2">
                  <a:txBody>
                    <a:bodyPr/>
                    <a:lstStyle/>
                    <a:p>
                      <a:pPr algn="ctr" fontAlgn="ctr"/>
                      <a:r>
                        <a:rPr lang="tr-TR" sz="1400" b="1" u="none" strike="noStrike" dirty="0" smtClean="0">
                          <a:effectLst>
                            <a:outerShdw blurRad="38100" dist="38100" dir="2700000" algn="tl">
                              <a:srgbClr val="000000">
                                <a:alpha val="43137"/>
                              </a:srgbClr>
                            </a:outerShdw>
                          </a:effectLst>
                        </a:rPr>
                        <a:t>23 cm</a:t>
                      </a:r>
                      <a:endParaRPr lang="tr-TR" sz="1400" b="1" i="0" u="none" strike="noStrike" dirty="0">
                        <a:solidFill>
                          <a:srgbClr val="0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tc rowSpan="2">
                  <a:txBody>
                    <a:bodyPr/>
                    <a:lstStyle/>
                    <a:p>
                      <a:pPr algn="ctr" fontAlgn="ctr"/>
                      <a:r>
                        <a:rPr lang="tr-TR" sz="800" b="1" u="none" strike="noStrike" dirty="0">
                          <a:solidFill>
                            <a:srgbClr val="C00000"/>
                          </a:solidFill>
                          <a:effectLst/>
                        </a:rPr>
                        <a:t>ARDAHAN</a:t>
                      </a:r>
                      <a:endParaRPr lang="tr-TR" sz="800" b="1" i="0" u="none" strike="noStrike" dirty="0">
                        <a:solidFill>
                          <a:srgbClr val="C00000"/>
                        </a:solidFill>
                        <a:effectLst/>
                        <a:latin typeface="Calibri" panose="020F0502020204030204" pitchFamily="34" charset="0"/>
                      </a:endParaRPr>
                    </a:p>
                  </a:txBody>
                  <a:tcPr marL="4291" marR="4291" marT="4291" marB="0" anchor="ctr">
                    <a:solidFill>
                      <a:schemeClr val="bg2">
                        <a:lumMod val="90000"/>
                      </a:schemeClr>
                    </a:solidFill>
                  </a:tcPr>
                </a:tc>
                <a:tc rowSpan="2">
                  <a:txBody>
                    <a:bodyPr/>
                    <a:lstStyle/>
                    <a:p>
                      <a:pPr algn="ctr" fontAlgn="ctr"/>
                      <a:r>
                        <a:rPr lang="tr-TR" sz="1400" b="1" u="none" strike="noStrike" dirty="0" smtClean="0">
                          <a:solidFill>
                            <a:srgbClr val="C00000"/>
                          </a:solidFill>
                          <a:effectLst>
                            <a:outerShdw blurRad="38100" dist="38100" dir="2700000" algn="tl">
                              <a:srgbClr val="000000">
                                <a:alpha val="43137"/>
                              </a:srgbClr>
                            </a:outerShdw>
                          </a:effectLst>
                        </a:rPr>
                        <a:t>7 cm</a:t>
                      </a:r>
                      <a:endParaRPr lang="tr-TR" sz="1400" b="1" i="0" u="none" strike="noStrike" dirty="0">
                        <a:solidFill>
                          <a:srgbClr val="C00000"/>
                        </a:solidFill>
                        <a:effectLst>
                          <a:outerShdw blurRad="38100" dist="38100" dir="2700000" algn="tl">
                            <a:srgbClr val="000000">
                              <a:alpha val="43137"/>
                            </a:srgbClr>
                          </a:outerShdw>
                        </a:effectLst>
                        <a:latin typeface="Times New Roman" panose="02020603050405020304" pitchFamily="18" charset="0"/>
                      </a:endParaRPr>
                    </a:p>
                  </a:txBody>
                  <a:tcPr marL="4291" marR="4291" marT="4291" marB="0" anchor="ctr">
                    <a:solidFill>
                      <a:schemeClr val="bg1">
                        <a:lumMod val="95000"/>
                      </a:schemeClr>
                    </a:solidFill>
                  </a:tcPr>
                </a:tc>
                <a:extLst>
                  <a:ext uri="{0D108BD9-81ED-4DB2-BD59-A6C34878D82A}">
                    <a16:rowId xmlns:a16="http://schemas.microsoft.com/office/drawing/2014/main" val="2203417155"/>
                  </a:ext>
                </a:extLst>
              </a:tr>
              <a:tr h="139093">
                <a:tc vMerge="1">
                  <a:txBody>
                    <a:bodyPr/>
                    <a:lstStyle/>
                    <a:p>
                      <a:endParaRPr lang="tr-TR"/>
                    </a:p>
                  </a:txBody>
                  <a:tcPr/>
                </a:tc>
                <a:tc>
                  <a:txBody>
                    <a:bodyPr/>
                    <a:lstStyle/>
                    <a:p>
                      <a:pPr algn="l" fontAlgn="b"/>
                      <a:r>
                        <a:rPr lang="tr-TR" sz="800" u="none" strike="noStrike">
                          <a:effectLst/>
                        </a:rPr>
                        <a:t>Kiruna</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l" fontAlgn="b"/>
                      <a:r>
                        <a:rPr lang="tr-TR" sz="800" u="none" strike="noStrike">
                          <a:effectLst/>
                        </a:rPr>
                        <a:t>İsveç</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a:effectLst/>
                        </a:rPr>
                        <a:t>7076</a:t>
                      </a:r>
                      <a:endParaRPr lang="tr-TR" sz="800" b="0" i="0" u="none" strike="noStrike">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a:txBody>
                    <a:bodyPr/>
                    <a:lstStyle/>
                    <a:p>
                      <a:pPr algn="ctr" fontAlgn="b"/>
                      <a:r>
                        <a:rPr lang="tr-TR" sz="800" u="none" strike="noStrike" dirty="0">
                          <a:effectLst/>
                        </a:rPr>
                        <a:t>2</a:t>
                      </a:r>
                      <a:endParaRPr lang="tr-TR" sz="800" b="0" i="0" u="none" strike="noStrike" dirty="0">
                        <a:solidFill>
                          <a:srgbClr val="000000"/>
                        </a:solidFill>
                        <a:effectLst/>
                        <a:latin typeface="Times New Roman" panose="02020603050405020304" pitchFamily="18" charset="0"/>
                      </a:endParaRPr>
                    </a:p>
                  </a:txBody>
                  <a:tcPr marL="4291" marR="4291" marT="4291" marB="0" anchor="b">
                    <a:solidFill>
                      <a:schemeClr val="bg1">
                        <a:lumMod val="95000"/>
                      </a:schemeClr>
                    </a:solidFill>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968455305"/>
                  </a:ext>
                </a:extLst>
              </a:tr>
            </a:tbl>
          </a:graphicData>
        </a:graphic>
      </p:graphicFrame>
    </p:spTree>
    <p:extLst>
      <p:ext uri="{BB962C8B-B14F-4D97-AF65-F5344CB8AC3E}">
        <p14:creationId xmlns:p14="http://schemas.microsoft.com/office/powerpoint/2010/main" val="1569963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Dikdörtgen 15"/>
          <p:cNvSpPr/>
          <p:nvPr/>
        </p:nvSpPr>
        <p:spPr>
          <a:xfrm>
            <a:off x="501396" y="1553384"/>
            <a:ext cx="8752332" cy="440008"/>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MEVZUAT</a:t>
            </a:r>
            <a:endParaRPr lang="tr-TR"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 name="Sağ Ok Belirtme Çizgisi 4"/>
          <p:cNvSpPr/>
          <p:nvPr/>
        </p:nvSpPr>
        <p:spPr>
          <a:xfrm>
            <a:off x="6388796" y="5849038"/>
            <a:ext cx="2821732" cy="444808"/>
          </a:xfrm>
          <a:prstGeom prst="rightArrowCallou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Sol Sağ Ok Belirtme Çizgisi 5"/>
          <p:cNvSpPr/>
          <p:nvPr/>
        </p:nvSpPr>
        <p:spPr>
          <a:xfrm>
            <a:off x="3392444" y="5836920"/>
            <a:ext cx="2966930" cy="432048"/>
          </a:xfrm>
          <a:prstGeom prst="leftRigh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Sol Sağ Ok 6"/>
          <p:cNvSpPr/>
          <p:nvPr/>
        </p:nvSpPr>
        <p:spPr>
          <a:xfrm>
            <a:off x="752094" y="5141595"/>
            <a:ext cx="8439150" cy="333375"/>
          </a:xfrm>
          <a:prstGeom prst="leftRightArrow">
            <a:avLst/>
          </a:prstGeom>
          <a:gradFill flip="none" rotWithShape="1">
            <a:gsLst>
              <a:gs pos="0">
                <a:srgbClr val="00B050"/>
              </a:gs>
              <a:gs pos="31000">
                <a:srgbClr val="FF0000"/>
              </a:gs>
              <a:gs pos="61000">
                <a:srgbClr val="9CC67F"/>
              </a:gs>
              <a:gs pos="69000">
                <a:srgbClr val="8EBE6D"/>
              </a:gs>
              <a:gs pos="77000">
                <a:srgbClr val="7FB55A"/>
              </a:gs>
              <a:gs pos="0">
                <a:srgbClr val="FF0000"/>
              </a:gs>
              <a:gs pos="47000">
                <a:schemeClr val="accent6">
                  <a:lumMod val="10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8" name="Yukarı Ok 7"/>
          <p:cNvSpPr/>
          <p:nvPr/>
        </p:nvSpPr>
        <p:spPr>
          <a:xfrm>
            <a:off x="6295644" y="2790289"/>
            <a:ext cx="93152" cy="23513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9" name="Metin kutusu 8"/>
          <p:cNvSpPr txBox="1"/>
          <p:nvPr/>
        </p:nvSpPr>
        <p:spPr>
          <a:xfrm>
            <a:off x="3016849" y="2084864"/>
            <a:ext cx="729687" cy="415498"/>
          </a:xfrm>
          <a:prstGeom prst="rect">
            <a:avLst/>
          </a:prstGeom>
          <a:noFill/>
        </p:spPr>
        <p:txBody>
          <a:bodyPr wrap="none" rtlCol="0">
            <a:spAutoFit/>
          </a:bodyPr>
          <a:lstStyle/>
          <a:p>
            <a:r>
              <a:rPr lang="tr-TR" sz="2100" b="1" dirty="0"/>
              <a:t>2000</a:t>
            </a:r>
          </a:p>
        </p:txBody>
      </p:sp>
      <p:sp>
        <p:nvSpPr>
          <p:cNvPr id="10" name="Metin kutusu 9"/>
          <p:cNvSpPr txBox="1"/>
          <p:nvPr/>
        </p:nvSpPr>
        <p:spPr>
          <a:xfrm>
            <a:off x="6004669" y="2084864"/>
            <a:ext cx="729687" cy="415498"/>
          </a:xfrm>
          <a:prstGeom prst="rect">
            <a:avLst/>
          </a:prstGeom>
          <a:noFill/>
        </p:spPr>
        <p:txBody>
          <a:bodyPr wrap="none" rtlCol="0">
            <a:spAutoFit/>
          </a:bodyPr>
          <a:lstStyle/>
          <a:p>
            <a:r>
              <a:rPr lang="tr-TR" sz="2100" b="1" dirty="0"/>
              <a:t>2011</a:t>
            </a:r>
          </a:p>
        </p:txBody>
      </p:sp>
      <p:sp>
        <p:nvSpPr>
          <p:cNvPr id="11" name="Metin kutusu 10"/>
          <p:cNvSpPr txBox="1"/>
          <p:nvPr/>
        </p:nvSpPr>
        <p:spPr>
          <a:xfrm>
            <a:off x="8688569" y="2156872"/>
            <a:ext cx="729687" cy="415498"/>
          </a:xfrm>
          <a:prstGeom prst="rect">
            <a:avLst/>
          </a:prstGeom>
          <a:noFill/>
        </p:spPr>
        <p:txBody>
          <a:bodyPr wrap="none" rtlCol="0">
            <a:spAutoFit/>
          </a:bodyPr>
          <a:lstStyle/>
          <a:p>
            <a:r>
              <a:rPr lang="tr-TR" sz="2100" b="1" dirty="0" smtClean="0"/>
              <a:t>2017</a:t>
            </a:r>
            <a:endParaRPr lang="tr-TR" sz="2100" b="1" dirty="0"/>
          </a:p>
        </p:txBody>
      </p:sp>
      <p:sp>
        <p:nvSpPr>
          <p:cNvPr id="12" name="Metin kutusu 11"/>
          <p:cNvSpPr txBox="1"/>
          <p:nvPr/>
        </p:nvSpPr>
        <p:spPr>
          <a:xfrm>
            <a:off x="4373132" y="4413059"/>
            <a:ext cx="1007007" cy="784830"/>
          </a:xfrm>
          <a:prstGeom prst="rect">
            <a:avLst/>
          </a:prstGeom>
          <a:noFill/>
        </p:spPr>
        <p:txBody>
          <a:bodyPr wrap="none" rtlCol="0">
            <a:spAutoFit/>
          </a:bodyPr>
          <a:lstStyle/>
          <a:p>
            <a:r>
              <a:rPr lang="tr-TR" sz="4500" b="1" dirty="0">
                <a:solidFill>
                  <a:srgbClr val="7FA30D"/>
                </a:solidFill>
              </a:rPr>
              <a:t>D-E</a:t>
            </a:r>
          </a:p>
        </p:txBody>
      </p:sp>
      <p:sp>
        <p:nvSpPr>
          <p:cNvPr id="13" name="Yukarı Ok 12"/>
          <p:cNvSpPr/>
          <p:nvPr/>
        </p:nvSpPr>
        <p:spPr>
          <a:xfrm>
            <a:off x="3306685" y="2780511"/>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14" name="Metin kutusu 13"/>
          <p:cNvSpPr txBox="1"/>
          <p:nvPr/>
        </p:nvSpPr>
        <p:spPr>
          <a:xfrm>
            <a:off x="7592496" y="4446270"/>
            <a:ext cx="777777" cy="784830"/>
          </a:xfrm>
          <a:prstGeom prst="rect">
            <a:avLst/>
          </a:prstGeom>
          <a:noFill/>
        </p:spPr>
        <p:txBody>
          <a:bodyPr wrap="none" rtlCol="0">
            <a:spAutoFit/>
          </a:bodyPr>
          <a:lstStyle/>
          <a:p>
            <a:r>
              <a:rPr lang="tr-TR" sz="4500" b="1" u="sng" dirty="0">
                <a:solidFill>
                  <a:srgbClr val="00B050"/>
                </a:solidFill>
              </a:rPr>
              <a:t>&gt;</a:t>
            </a:r>
            <a:r>
              <a:rPr lang="tr-TR" sz="4500" b="1" dirty="0">
                <a:solidFill>
                  <a:srgbClr val="00B050"/>
                </a:solidFill>
              </a:rPr>
              <a:t>C</a:t>
            </a:r>
          </a:p>
        </p:txBody>
      </p:sp>
      <p:sp>
        <p:nvSpPr>
          <p:cNvPr id="15" name="Metin kutusu 14"/>
          <p:cNvSpPr txBox="1"/>
          <p:nvPr/>
        </p:nvSpPr>
        <p:spPr>
          <a:xfrm>
            <a:off x="1153767" y="4413059"/>
            <a:ext cx="753732" cy="784830"/>
          </a:xfrm>
          <a:prstGeom prst="rect">
            <a:avLst/>
          </a:prstGeom>
          <a:noFill/>
        </p:spPr>
        <p:txBody>
          <a:bodyPr wrap="none" rtlCol="0">
            <a:spAutoFit/>
          </a:bodyPr>
          <a:lstStyle/>
          <a:p>
            <a:r>
              <a:rPr lang="tr-TR" sz="4500" b="1" dirty="0">
                <a:solidFill>
                  <a:srgbClr val="FF0000"/>
                </a:solidFill>
              </a:rPr>
              <a:t>&lt;E</a:t>
            </a:r>
          </a:p>
        </p:txBody>
      </p:sp>
      <p:sp>
        <p:nvSpPr>
          <p:cNvPr id="16" name="Metin kutusu 15"/>
          <p:cNvSpPr txBox="1"/>
          <p:nvPr/>
        </p:nvSpPr>
        <p:spPr>
          <a:xfrm>
            <a:off x="4057820" y="5783808"/>
            <a:ext cx="1544012" cy="523220"/>
          </a:xfrm>
          <a:prstGeom prst="rect">
            <a:avLst/>
          </a:prstGeom>
          <a:noFill/>
        </p:spPr>
        <p:txBody>
          <a:bodyPr wrap="none" rtlCol="0">
            <a:spAutoFit/>
          </a:bodyPr>
          <a:lstStyle/>
          <a:p>
            <a:r>
              <a:rPr lang="tr-TR" sz="2100" b="1" dirty="0" smtClean="0"/>
              <a:t> ~ </a:t>
            </a:r>
            <a:r>
              <a:rPr lang="tr-TR" sz="2800" b="1" dirty="0" smtClean="0"/>
              <a:t>950 bin</a:t>
            </a:r>
            <a:endParaRPr lang="tr-TR" sz="2800" b="1" dirty="0"/>
          </a:p>
        </p:txBody>
      </p:sp>
      <p:sp>
        <p:nvSpPr>
          <p:cNvPr id="17" name="Metin kutusu 16"/>
          <p:cNvSpPr txBox="1"/>
          <p:nvPr/>
        </p:nvSpPr>
        <p:spPr>
          <a:xfrm>
            <a:off x="6429274" y="5810116"/>
            <a:ext cx="1548822" cy="523220"/>
          </a:xfrm>
          <a:prstGeom prst="rect">
            <a:avLst/>
          </a:prstGeom>
          <a:noFill/>
        </p:spPr>
        <p:txBody>
          <a:bodyPr wrap="none" rtlCol="0">
            <a:spAutoFit/>
          </a:bodyPr>
          <a:lstStyle/>
          <a:p>
            <a:r>
              <a:rPr lang="tr-TR" sz="2800" b="1" dirty="0"/>
              <a:t>~ </a:t>
            </a:r>
            <a:r>
              <a:rPr lang="tr-TR" sz="2800" b="1" dirty="0" smtClean="0"/>
              <a:t>710 </a:t>
            </a:r>
            <a:r>
              <a:rPr lang="tr-TR" sz="2800" b="1" dirty="0"/>
              <a:t>bin</a:t>
            </a:r>
          </a:p>
        </p:txBody>
      </p:sp>
      <p:sp>
        <p:nvSpPr>
          <p:cNvPr id="18" name="Metin kutusu 17"/>
          <p:cNvSpPr txBox="1"/>
          <p:nvPr/>
        </p:nvSpPr>
        <p:spPr>
          <a:xfrm>
            <a:off x="766347" y="2751861"/>
            <a:ext cx="2110065" cy="738664"/>
          </a:xfrm>
          <a:prstGeom prst="rect">
            <a:avLst/>
          </a:prstGeom>
          <a:noFill/>
        </p:spPr>
        <p:txBody>
          <a:bodyPr wrap="none" rtlCol="0">
            <a:spAutoFit/>
          </a:bodyPr>
          <a:lstStyle/>
          <a:p>
            <a:r>
              <a:rPr lang="tr-TR" b="1" dirty="0" smtClean="0"/>
              <a:t>Tasarruf potansiyeli </a:t>
            </a:r>
          </a:p>
          <a:p>
            <a:r>
              <a:rPr lang="tr-TR" sz="2400" b="1" dirty="0" smtClean="0"/>
              <a:t>       ~ </a:t>
            </a:r>
            <a:r>
              <a:rPr lang="tr-TR" sz="2100" b="1" dirty="0" smtClean="0">
                <a:solidFill>
                  <a:srgbClr val="FF0000"/>
                </a:solidFill>
              </a:rPr>
              <a:t>% 40</a:t>
            </a:r>
            <a:endParaRPr lang="tr-TR" sz="2100" b="1" dirty="0">
              <a:solidFill>
                <a:srgbClr val="FF0000"/>
              </a:solidFill>
            </a:endParaRPr>
          </a:p>
        </p:txBody>
      </p:sp>
      <p:sp>
        <p:nvSpPr>
          <p:cNvPr id="19" name="Metin kutusu 18"/>
          <p:cNvSpPr txBox="1"/>
          <p:nvPr/>
        </p:nvSpPr>
        <p:spPr>
          <a:xfrm>
            <a:off x="3809792" y="2813847"/>
            <a:ext cx="2110065" cy="738664"/>
          </a:xfrm>
          <a:prstGeom prst="rect">
            <a:avLst/>
          </a:prstGeom>
          <a:noFill/>
        </p:spPr>
        <p:txBody>
          <a:bodyPr wrap="none" rtlCol="0">
            <a:spAutoFit/>
          </a:bodyPr>
          <a:lstStyle/>
          <a:p>
            <a:r>
              <a:rPr lang="tr-TR" b="1" dirty="0"/>
              <a:t>Tasarruf potansiyeli </a:t>
            </a:r>
          </a:p>
          <a:p>
            <a:r>
              <a:rPr lang="tr-TR" sz="2400" b="1" dirty="0" smtClean="0"/>
              <a:t>       ~ </a:t>
            </a:r>
            <a:r>
              <a:rPr lang="tr-TR" sz="2100" b="1" dirty="0" smtClean="0">
                <a:solidFill>
                  <a:srgbClr val="669900"/>
                </a:solidFill>
              </a:rPr>
              <a:t>% 25</a:t>
            </a:r>
            <a:endParaRPr lang="tr-TR" sz="2100" b="1" dirty="0">
              <a:solidFill>
                <a:srgbClr val="669900"/>
              </a:solidFill>
            </a:endParaRPr>
          </a:p>
        </p:txBody>
      </p:sp>
      <p:pic>
        <p:nvPicPr>
          <p:cNvPr id="20" name="Resim 19"/>
          <p:cNvPicPr>
            <a:picLocks noChangeAspect="1"/>
          </p:cNvPicPr>
          <p:nvPr/>
        </p:nvPicPr>
        <p:blipFill>
          <a:blip r:embed="rId3"/>
          <a:stretch>
            <a:fillRect/>
          </a:stretch>
        </p:blipFill>
        <p:spPr>
          <a:xfrm>
            <a:off x="7222155" y="3028731"/>
            <a:ext cx="1692728" cy="1013180"/>
          </a:xfrm>
          <a:prstGeom prst="rect">
            <a:avLst/>
          </a:prstGeom>
        </p:spPr>
      </p:pic>
      <p:sp>
        <p:nvSpPr>
          <p:cNvPr id="21" name="Sol Ok Belirtme Çizgisi 3"/>
          <p:cNvSpPr/>
          <p:nvPr/>
        </p:nvSpPr>
        <p:spPr>
          <a:xfrm>
            <a:off x="752094" y="5783808"/>
            <a:ext cx="2606978" cy="485160"/>
          </a:xfrm>
          <a:prstGeom prst="lef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Metin kutusu 21"/>
          <p:cNvSpPr txBox="1"/>
          <p:nvPr/>
        </p:nvSpPr>
        <p:spPr>
          <a:xfrm>
            <a:off x="1497376" y="5764778"/>
            <a:ext cx="1912703" cy="523220"/>
          </a:xfrm>
          <a:prstGeom prst="rect">
            <a:avLst/>
          </a:prstGeom>
          <a:noFill/>
        </p:spPr>
        <p:txBody>
          <a:bodyPr wrap="none" rtlCol="0">
            <a:spAutoFit/>
          </a:bodyPr>
          <a:lstStyle/>
          <a:p>
            <a:r>
              <a:rPr lang="tr-TR" sz="2100" b="1" dirty="0" smtClean="0"/>
              <a:t> ~ </a:t>
            </a:r>
            <a:r>
              <a:rPr lang="tr-TR" sz="2800" b="1" dirty="0" smtClean="0"/>
              <a:t>7.840.000</a:t>
            </a:r>
            <a:endParaRPr lang="tr-TR" sz="2800" b="1" dirty="0"/>
          </a:p>
        </p:txBody>
      </p:sp>
      <p:sp>
        <p:nvSpPr>
          <p:cNvPr id="23" name="Yukarı Ok 22"/>
          <p:cNvSpPr/>
          <p:nvPr/>
        </p:nvSpPr>
        <p:spPr>
          <a:xfrm>
            <a:off x="2793520" y="4171568"/>
            <a:ext cx="104774" cy="97688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24" name="Metin kutusu 23"/>
          <p:cNvSpPr txBox="1"/>
          <p:nvPr/>
        </p:nvSpPr>
        <p:spPr>
          <a:xfrm>
            <a:off x="2453727" y="3526631"/>
            <a:ext cx="729687" cy="415498"/>
          </a:xfrm>
          <a:prstGeom prst="rect">
            <a:avLst/>
          </a:prstGeom>
          <a:noFill/>
        </p:spPr>
        <p:txBody>
          <a:bodyPr wrap="none" rtlCol="0">
            <a:spAutoFit/>
          </a:bodyPr>
          <a:lstStyle/>
          <a:p>
            <a:r>
              <a:rPr lang="tr-TR" sz="2100" b="1" dirty="0" smtClean="0"/>
              <a:t>1998</a:t>
            </a:r>
            <a:endParaRPr lang="tr-TR" sz="2100" b="1" dirty="0"/>
          </a:p>
        </p:txBody>
      </p:sp>
      <p:sp>
        <p:nvSpPr>
          <p:cNvPr id="25" name="Sol Sağ Ok Belirtme Çizgisi 24"/>
          <p:cNvSpPr/>
          <p:nvPr/>
        </p:nvSpPr>
        <p:spPr>
          <a:xfrm>
            <a:off x="2721512" y="5342642"/>
            <a:ext cx="720080" cy="432048"/>
          </a:xfrm>
          <a:prstGeom prst="leftRightArrowCallo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Metin kutusu 25"/>
          <p:cNvSpPr txBox="1"/>
          <p:nvPr/>
        </p:nvSpPr>
        <p:spPr>
          <a:xfrm>
            <a:off x="2865528" y="5308080"/>
            <a:ext cx="576064" cy="523220"/>
          </a:xfrm>
          <a:prstGeom prst="rect">
            <a:avLst/>
          </a:prstGeom>
          <a:noFill/>
        </p:spPr>
        <p:txBody>
          <a:bodyPr wrap="square" rtlCol="0">
            <a:spAutoFit/>
          </a:bodyPr>
          <a:lstStyle/>
          <a:p>
            <a:r>
              <a:rPr lang="tr-TR" sz="1400" b="1" dirty="0" smtClean="0"/>
              <a:t>470 </a:t>
            </a:r>
          </a:p>
          <a:p>
            <a:r>
              <a:rPr lang="tr-TR" sz="1400" b="1" dirty="0" smtClean="0"/>
              <a:t>bin</a:t>
            </a:r>
            <a:endParaRPr lang="tr-TR" sz="1400" b="1" dirty="0"/>
          </a:p>
        </p:txBody>
      </p:sp>
      <p:sp>
        <p:nvSpPr>
          <p:cNvPr id="27" name="Metin kutusu 26"/>
          <p:cNvSpPr txBox="1"/>
          <p:nvPr/>
        </p:nvSpPr>
        <p:spPr>
          <a:xfrm>
            <a:off x="32857" y="2081816"/>
            <a:ext cx="729687" cy="415498"/>
          </a:xfrm>
          <a:prstGeom prst="rect">
            <a:avLst/>
          </a:prstGeom>
          <a:noFill/>
        </p:spPr>
        <p:txBody>
          <a:bodyPr wrap="none" rtlCol="0">
            <a:spAutoFit/>
          </a:bodyPr>
          <a:lstStyle/>
          <a:p>
            <a:r>
              <a:rPr lang="tr-TR" sz="2100" b="1" dirty="0" smtClean="0"/>
              <a:t>1970</a:t>
            </a:r>
            <a:endParaRPr lang="tr-TR" sz="2100" b="1" dirty="0"/>
          </a:p>
        </p:txBody>
      </p:sp>
      <p:sp>
        <p:nvSpPr>
          <p:cNvPr id="28" name="Yukarı Ok 27"/>
          <p:cNvSpPr/>
          <p:nvPr/>
        </p:nvSpPr>
        <p:spPr>
          <a:xfrm>
            <a:off x="322693" y="2777463"/>
            <a:ext cx="104774" cy="236108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tr-TR" sz="1350"/>
          </a:p>
        </p:txBody>
      </p:sp>
      <p:sp>
        <p:nvSpPr>
          <p:cNvPr id="29" name="Metin kutusu 28"/>
          <p:cNvSpPr txBox="1"/>
          <p:nvPr/>
        </p:nvSpPr>
        <p:spPr>
          <a:xfrm rot="16200000">
            <a:off x="-969264" y="3764947"/>
            <a:ext cx="2349337" cy="323165"/>
          </a:xfrm>
          <a:prstGeom prst="rect">
            <a:avLst/>
          </a:prstGeom>
          <a:noFill/>
        </p:spPr>
        <p:txBody>
          <a:bodyPr wrap="square" rtlCol="0">
            <a:spAutoFit/>
          </a:bodyPr>
          <a:lstStyle/>
          <a:p>
            <a:r>
              <a:rPr lang="tr-TR" sz="1500" b="1" dirty="0" smtClean="0"/>
              <a:t>Isı Yalıtım Yönetmeliği</a:t>
            </a:r>
            <a:endParaRPr lang="tr-TR" sz="1500" b="1" dirty="0"/>
          </a:p>
        </p:txBody>
      </p:sp>
      <p:sp>
        <p:nvSpPr>
          <p:cNvPr id="30" name="Metin kutusu 29"/>
          <p:cNvSpPr txBox="1"/>
          <p:nvPr/>
        </p:nvSpPr>
        <p:spPr>
          <a:xfrm rot="16200000">
            <a:off x="2017776" y="3771043"/>
            <a:ext cx="2349337" cy="323165"/>
          </a:xfrm>
          <a:prstGeom prst="rect">
            <a:avLst/>
          </a:prstGeom>
          <a:noFill/>
        </p:spPr>
        <p:txBody>
          <a:bodyPr wrap="square" rtlCol="0">
            <a:spAutoFit/>
          </a:bodyPr>
          <a:lstStyle/>
          <a:p>
            <a:r>
              <a:rPr lang="tr-TR" sz="1500" b="1" dirty="0" smtClean="0"/>
              <a:t>Isı Yalıtım Yönetmeliği</a:t>
            </a:r>
            <a:endParaRPr lang="tr-TR" sz="1500" b="1" dirty="0"/>
          </a:p>
        </p:txBody>
      </p:sp>
      <p:sp>
        <p:nvSpPr>
          <p:cNvPr id="31" name="Metin kutusu 30"/>
          <p:cNvSpPr txBox="1"/>
          <p:nvPr/>
        </p:nvSpPr>
        <p:spPr>
          <a:xfrm rot="16200000">
            <a:off x="4710369" y="3601564"/>
            <a:ext cx="2956519" cy="323165"/>
          </a:xfrm>
          <a:prstGeom prst="rect">
            <a:avLst/>
          </a:prstGeom>
          <a:noFill/>
        </p:spPr>
        <p:txBody>
          <a:bodyPr wrap="square" rtlCol="0">
            <a:spAutoFit/>
          </a:bodyPr>
          <a:lstStyle/>
          <a:p>
            <a:r>
              <a:rPr lang="tr-TR" sz="1500" b="1" dirty="0" smtClean="0"/>
              <a:t>BEP Yönetmeliği – EKB Uygulaması</a:t>
            </a:r>
            <a:endParaRPr lang="tr-TR" sz="1500" b="1" dirty="0"/>
          </a:p>
        </p:txBody>
      </p:sp>
      <p:sp>
        <p:nvSpPr>
          <p:cNvPr id="32" name="Metin kutusu 31"/>
          <p:cNvSpPr txBox="1"/>
          <p:nvPr/>
        </p:nvSpPr>
        <p:spPr>
          <a:xfrm rot="16200000">
            <a:off x="1530096" y="3960019"/>
            <a:ext cx="2349337" cy="323165"/>
          </a:xfrm>
          <a:prstGeom prst="rect">
            <a:avLst/>
          </a:prstGeom>
          <a:noFill/>
        </p:spPr>
        <p:txBody>
          <a:bodyPr wrap="square" rtlCol="0">
            <a:spAutoFit/>
          </a:bodyPr>
          <a:lstStyle/>
          <a:p>
            <a:r>
              <a:rPr lang="tr-TR" sz="1500" b="1" dirty="0" smtClean="0"/>
              <a:t>TS 825 Standardı</a:t>
            </a:r>
            <a:endParaRPr lang="tr-TR" sz="1500" b="1" dirty="0"/>
          </a:p>
        </p:txBody>
      </p:sp>
    </p:spTree>
    <p:extLst>
      <p:ext uri="{BB962C8B-B14F-4D97-AF65-F5344CB8AC3E}">
        <p14:creationId xmlns:p14="http://schemas.microsoft.com/office/powerpoint/2010/main" val="860855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33" name="Resim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090" y="1298314"/>
            <a:ext cx="906549" cy="906549"/>
          </a:xfrm>
          <a:prstGeom prst="rect">
            <a:avLst/>
          </a:prstGeom>
        </p:spPr>
      </p:pic>
      <p:sp>
        <p:nvSpPr>
          <p:cNvPr id="34" name="Dikdörtgen 33"/>
          <p:cNvSpPr/>
          <p:nvPr/>
        </p:nvSpPr>
        <p:spPr>
          <a:xfrm>
            <a:off x="0" y="2060848"/>
            <a:ext cx="1552714" cy="461665"/>
          </a:xfrm>
          <a:prstGeom prst="rect">
            <a:avLst/>
          </a:prstGeom>
        </p:spPr>
        <p:txBody>
          <a:bodyPr wrap="square">
            <a:spAutoFit/>
          </a:bodyPr>
          <a:lstStyle/>
          <a:p>
            <a:pPr algn="ctr"/>
            <a:r>
              <a:rPr lang="tr-TR" sz="1200" dirty="0" smtClean="0"/>
              <a:t>Masaüstü uygulama BEP-BUY açılır</a:t>
            </a:r>
            <a:r>
              <a:rPr lang="tr-TR" sz="1100" dirty="0" smtClean="0"/>
              <a:t>.</a:t>
            </a:r>
            <a:endParaRPr lang="tr-TR" sz="1100" dirty="0"/>
          </a:p>
        </p:txBody>
      </p:sp>
      <p:cxnSp>
        <p:nvCxnSpPr>
          <p:cNvPr id="35" name="11 Düz Ok Bağlayıcısı"/>
          <p:cNvCxnSpPr/>
          <p:nvPr/>
        </p:nvCxnSpPr>
        <p:spPr>
          <a:xfrm>
            <a:off x="1331639" y="1774021"/>
            <a:ext cx="781155" cy="0"/>
          </a:xfrm>
          <a:prstGeom prst="straightConnector1">
            <a:avLst/>
          </a:prstGeom>
          <a:noFill/>
          <a:ln w="38100" cap="flat" cmpd="sng" algn="ctr">
            <a:solidFill>
              <a:srgbClr val="4F81BD">
                <a:shade val="95000"/>
                <a:satMod val="105000"/>
              </a:srgbClr>
            </a:solidFill>
            <a:prstDash val="solid"/>
            <a:tailEnd type="arrow"/>
          </a:ln>
          <a:effectLst/>
        </p:spPr>
      </p:cxnSp>
      <p:pic>
        <p:nvPicPr>
          <p:cNvPr id="36" name="Picture 4" descr="C:\Users\nergis.ingok\Desktop\Yeni klasör\indir (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520" y="1373807"/>
            <a:ext cx="1332620" cy="742590"/>
          </a:xfrm>
          <a:prstGeom prst="rect">
            <a:avLst/>
          </a:prstGeom>
          <a:noFill/>
          <a:extLst>
            <a:ext uri="{909E8E84-426E-40DD-AFC4-6F175D3DCCD1}">
              <a14:hiddenFill xmlns:a14="http://schemas.microsoft.com/office/drawing/2010/main">
                <a:solidFill>
                  <a:srgbClr val="FFFFFF"/>
                </a:solidFill>
              </a14:hiddenFill>
            </a:ext>
          </a:extLst>
        </p:spPr>
      </p:pic>
      <p:sp>
        <p:nvSpPr>
          <p:cNvPr id="37" name="Dikdörtgen 36"/>
          <p:cNvSpPr/>
          <p:nvPr/>
        </p:nvSpPr>
        <p:spPr>
          <a:xfrm>
            <a:off x="1886025" y="2085898"/>
            <a:ext cx="2123728" cy="461665"/>
          </a:xfrm>
          <a:prstGeom prst="rect">
            <a:avLst/>
          </a:prstGeom>
        </p:spPr>
        <p:txBody>
          <a:bodyPr wrap="square">
            <a:spAutoFit/>
          </a:bodyPr>
          <a:lstStyle/>
          <a:p>
            <a:pPr algn="ctr"/>
            <a:r>
              <a:rPr lang="tr-TR" sz="1200" dirty="0" err="1" smtClean="0"/>
              <a:t>Bina,proje,sızdırmazlık,ısı</a:t>
            </a:r>
            <a:r>
              <a:rPr lang="tr-TR" sz="1200" dirty="0" smtClean="0"/>
              <a:t> köprüleri bilgileri girilir.</a:t>
            </a:r>
            <a:endParaRPr lang="tr-TR" sz="1100" dirty="0"/>
          </a:p>
        </p:txBody>
      </p:sp>
      <p:cxnSp>
        <p:nvCxnSpPr>
          <p:cNvPr id="38" name="11 Düz Ok Bağlayıcısı"/>
          <p:cNvCxnSpPr/>
          <p:nvPr/>
        </p:nvCxnSpPr>
        <p:spPr>
          <a:xfrm>
            <a:off x="3553220" y="1745102"/>
            <a:ext cx="1008112" cy="0"/>
          </a:xfrm>
          <a:prstGeom prst="straightConnector1">
            <a:avLst/>
          </a:prstGeom>
          <a:noFill/>
          <a:ln w="38100" cap="flat" cmpd="sng" algn="ctr">
            <a:solidFill>
              <a:srgbClr val="4F81BD">
                <a:shade val="95000"/>
                <a:satMod val="105000"/>
              </a:srgbClr>
            </a:solidFill>
            <a:prstDash val="solid"/>
            <a:tailEnd type="arrow"/>
          </a:ln>
          <a:effectLst/>
        </p:spPr>
      </p:cxnSp>
      <p:pic>
        <p:nvPicPr>
          <p:cNvPr id="39" name="Resim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1033" y="1360941"/>
            <a:ext cx="1011125" cy="724957"/>
          </a:xfrm>
          <a:prstGeom prst="rect">
            <a:avLst/>
          </a:prstGeom>
        </p:spPr>
      </p:pic>
      <p:sp>
        <p:nvSpPr>
          <p:cNvPr id="40" name="Dikdörtgen 39"/>
          <p:cNvSpPr/>
          <p:nvPr/>
        </p:nvSpPr>
        <p:spPr>
          <a:xfrm>
            <a:off x="4143991" y="2146588"/>
            <a:ext cx="2017235" cy="461665"/>
          </a:xfrm>
          <a:prstGeom prst="rect">
            <a:avLst/>
          </a:prstGeom>
        </p:spPr>
        <p:txBody>
          <a:bodyPr wrap="square">
            <a:spAutoFit/>
          </a:bodyPr>
          <a:lstStyle/>
          <a:p>
            <a:pPr algn="ctr"/>
            <a:r>
              <a:rPr lang="tr-TR" sz="1200" dirty="0" err="1" smtClean="0"/>
              <a:t>Fotovoltaik</a:t>
            </a:r>
            <a:r>
              <a:rPr lang="tr-TR" sz="1200" dirty="0" smtClean="0"/>
              <a:t> ve </a:t>
            </a:r>
            <a:r>
              <a:rPr lang="tr-TR" sz="1200" dirty="0" err="1" smtClean="0"/>
              <a:t>kojenarasyon</a:t>
            </a:r>
            <a:r>
              <a:rPr lang="tr-TR" sz="1200" dirty="0" smtClean="0"/>
              <a:t> sistem bilgileri girilir.</a:t>
            </a:r>
            <a:endParaRPr lang="tr-TR" sz="1100" dirty="0"/>
          </a:p>
        </p:txBody>
      </p:sp>
      <p:cxnSp>
        <p:nvCxnSpPr>
          <p:cNvPr id="41" name="11 Düz Ok Bağlayıcısı"/>
          <p:cNvCxnSpPr/>
          <p:nvPr/>
        </p:nvCxnSpPr>
        <p:spPr>
          <a:xfrm>
            <a:off x="5757935" y="1737187"/>
            <a:ext cx="612891" cy="0"/>
          </a:xfrm>
          <a:prstGeom prst="straightConnector1">
            <a:avLst/>
          </a:prstGeom>
          <a:noFill/>
          <a:ln w="38100" cap="flat" cmpd="sng" algn="ctr">
            <a:solidFill>
              <a:srgbClr val="4F81BD">
                <a:shade val="95000"/>
                <a:satMod val="105000"/>
              </a:srgbClr>
            </a:solidFill>
            <a:prstDash val="solid"/>
            <a:tailEnd type="arrow"/>
          </a:ln>
          <a:effectLst/>
        </p:spPr>
      </p:cxnSp>
      <p:pic>
        <p:nvPicPr>
          <p:cNvPr id="42" name="Picture 9" descr="C:\Users\nergis.ingok\Desktop\Yeni klasör\indir (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5407" y="1404346"/>
            <a:ext cx="1355623" cy="831323"/>
          </a:xfrm>
          <a:prstGeom prst="rect">
            <a:avLst/>
          </a:prstGeom>
          <a:noFill/>
          <a:extLst>
            <a:ext uri="{909E8E84-426E-40DD-AFC4-6F175D3DCCD1}">
              <a14:hiddenFill xmlns:a14="http://schemas.microsoft.com/office/drawing/2010/main">
                <a:solidFill>
                  <a:srgbClr val="FFFFFF"/>
                </a:solidFill>
              </a14:hiddenFill>
            </a:ext>
          </a:extLst>
        </p:spPr>
      </p:pic>
      <p:sp>
        <p:nvSpPr>
          <p:cNvPr id="43" name="Dikdörtgen 42"/>
          <p:cNvSpPr/>
          <p:nvPr/>
        </p:nvSpPr>
        <p:spPr>
          <a:xfrm>
            <a:off x="6161226" y="2227239"/>
            <a:ext cx="2123728" cy="276999"/>
          </a:xfrm>
          <a:prstGeom prst="rect">
            <a:avLst/>
          </a:prstGeom>
        </p:spPr>
        <p:txBody>
          <a:bodyPr wrap="square">
            <a:spAutoFit/>
          </a:bodyPr>
          <a:lstStyle/>
          <a:p>
            <a:pPr algn="ctr"/>
            <a:r>
              <a:rPr lang="tr-TR" sz="1200" dirty="0" smtClean="0"/>
              <a:t>Mekanik sistemler girilir.</a:t>
            </a:r>
            <a:endParaRPr lang="tr-TR" sz="1100" dirty="0"/>
          </a:p>
        </p:txBody>
      </p:sp>
      <p:cxnSp>
        <p:nvCxnSpPr>
          <p:cNvPr id="44" name="11 Düz Ok Bağlayıcısı"/>
          <p:cNvCxnSpPr/>
          <p:nvPr/>
        </p:nvCxnSpPr>
        <p:spPr>
          <a:xfrm>
            <a:off x="291378" y="3284984"/>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5" name="Picture 6" descr="C:\Users\nergis.ingok\Desktop\Yeni klasör\indir (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9799" y="2814439"/>
            <a:ext cx="1235389" cy="1075668"/>
          </a:xfrm>
          <a:prstGeom prst="rect">
            <a:avLst/>
          </a:prstGeom>
          <a:noFill/>
          <a:extLst>
            <a:ext uri="{909E8E84-426E-40DD-AFC4-6F175D3DCCD1}">
              <a14:hiddenFill xmlns:a14="http://schemas.microsoft.com/office/drawing/2010/main">
                <a:solidFill>
                  <a:srgbClr val="FFFFFF"/>
                </a:solidFill>
              </a14:hiddenFill>
            </a:ext>
          </a:extLst>
        </p:spPr>
      </p:pic>
      <p:sp>
        <p:nvSpPr>
          <p:cNvPr id="46" name="Dikdörtgen 45"/>
          <p:cNvSpPr/>
          <p:nvPr/>
        </p:nvSpPr>
        <p:spPr>
          <a:xfrm>
            <a:off x="43491" y="3928444"/>
            <a:ext cx="2313550" cy="646331"/>
          </a:xfrm>
          <a:prstGeom prst="rect">
            <a:avLst/>
          </a:prstGeom>
        </p:spPr>
        <p:txBody>
          <a:bodyPr wrap="square">
            <a:spAutoFit/>
          </a:bodyPr>
          <a:lstStyle/>
          <a:p>
            <a:pPr algn="ctr"/>
            <a:r>
              <a:rPr lang="tr-TR" sz="1200" dirty="0" smtClean="0"/>
              <a:t>Kat çizilir. (Eğer kompleks yapılı kat planı söz konusuysa yardımcı katman ile çizim yapılır.)</a:t>
            </a:r>
            <a:endParaRPr lang="tr-TR" sz="1100" dirty="0"/>
          </a:p>
        </p:txBody>
      </p:sp>
      <p:cxnSp>
        <p:nvCxnSpPr>
          <p:cNvPr id="47" name="11 Düz Ok Bağlayıcısı"/>
          <p:cNvCxnSpPr/>
          <p:nvPr/>
        </p:nvCxnSpPr>
        <p:spPr>
          <a:xfrm>
            <a:off x="2021056" y="3352273"/>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48" name="Picture 7" descr="C:\Users\nergis.ingok\Desktop\Yeni klasör\images (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33947" y="2966157"/>
            <a:ext cx="1064113" cy="844535"/>
          </a:xfrm>
          <a:prstGeom prst="rect">
            <a:avLst/>
          </a:prstGeom>
          <a:noFill/>
          <a:extLst>
            <a:ext uri="{909E8E84-426E-40DD-AFC4-6F175D3DCCD1}">
              <a14:hiddenFill xmlns:a14="http://schemas.microsoft.com/office/drawing/2010/main">
                <a:solidFill>
                  <a:srgbClr val="FFFFFF"/>
                </a:solidFill>
              </a14:hiddenFill>
            </a:ext>
          </a:extLst>
        </p:spPr>
      </p:pic>
      <p:sp>
        <p:nvSpPr>
          <p:cNvPr id="49" name="Dikdörtgen 48"/>
          <p:cNvSpPr/>
          <p:nvPr/>
        </p:nvSpPr>
        <p:spPr>
          <a:xfrm>
            <a:off x="2168008" y="3868362"/>
            <a:ext cx="2313550" cy="646331"/>
          </a:xfrm>
          <a:prstGeom prst="rect">
            <a:avLst/>
          </a:prstGeom>
        </p:spPr>
        <p:txBody>
          <a:bodyPr wrap="square">
            <a:spAutoFit/>
          </a:bodyPr>
          <a:lstStyle/>
          <a:p>
            <a:pPr algn="ctr"/>
            <a:r>
              <a:rPr lang="tr-TR" sz="1200" dirty="0" smtClean="0"/>
              <a:t>Bölge çizilir. (Eğer kompleks yapılı bölge söz konusuysa yardımcı katman ile çizim yapılır.)</a:t>
            </a:r>
            <a:endParaRPr lang="tr-TR" sz="1100" dirty="0"/>
          </a:p>
        </p:txBody>
      </p:sp>
      <p:cxnSp>
        <p:nvCxnSpPr>
          <p:cNvPr id="50" name="11 Düz Ok Bağlayıcısı"/>
          <p:cNvCxnSpPr/>
          <p:nvPr/>
        </p:nvCxnSpPr>
        <p:spPr>
          <a:xfrm>
            <a:off x="3858917" y="3388424"/>
            <a:ext cx="772116" cy="0"/>
          </a:xfrm>
          <a:prstGeom prst="straightConnector1">
            <a:avLst/>
          </a:prstGeom>
          <a:noFill/>
          <a:ln w="38100" cap="flat" cmpd="sng" algn="ctr">
            <a:solidFill>
              <a:srgbClr val="4F81BD">
                <a:shade val="95000"/>
                <a:satMod val="105000"/>
              </a:srgbClr>
            </a:solidFill>
            <a:prstDash val="solid"/>
            <a:tailEnd type="arrow"/>
          </a:ln>
          <a:effectLst/>
        </p:spPr>
      </p:cxnSp>
      <p:pic>
        <p:nvPicPr>
          <p:cNvPr id="51" name="Resim 5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8242" y="3017653"/>
            <a:ext cx="772482" cy="772482"/>
          </a:xfrm>
          <a:prstGeom prst="rect">
            <a:avLst/>
          </a:prstGeom>
        </p:spPr>
      </p:pic>
      <p:sp>
        <p:nvSpPr>
          <p:cNvPr id="52" name="Dikdörtgen 51"/>
          <p:cNvSpPr/>
          <p:nvPr/>
        </p:nvSpPr>
        <p:spPr>
          <a:xfrm>
            <a:off x="3967780" y="3776015"/>
            <a:ext cx="2313550" cy="276999"/>
          </a:xfrm>
          <a:prstGeom prst="rect">
            <a:avLst/>
          </a:prstGeom>
        </p:spPr>
        <p:txBody>
          <a:bodyPr wrap="square">
            <a:spAutoFit/>
          </a:bodyPr>
          <a:lstStyle/>
          <a:p>
            <a:pPr algn="ctr"/>
            <a:r>
              <a:rPr lang="tr-TR" sz="1200" dirty="0" smtClean="0"/>
              <a:t>Duvar çizilir. </a:t>
            </a:r>
            <a:endParaRPr lang="tr-TR" sz="1100" dirty="0"/>
          </a:p>
        </p:txBody>
      </p:sp>
      <p:cxnSp>
        <p:nvCxnSpPr>
          <p:cNvPr id="53" name="11 Düz Ok Bağlayıcısı"/>
          <p:cNvCxnSpPr/>
          <p:nvPr/>
        </p:nvCxnSpPr>
        <p:spPr>
          <a:xfrm flipV="1">
            <a:off x="5642158" y="3388424"/>
            <a:ext cx="1132116" cy="15470"/>
          </a:xfrm>
          <a:prstGeom prst="straightConnector1">
            <a:avLst/>
          </a:prstGeom>
          <a:noFill/>
          <a:ln w="38100" cap="flat" cmpd="sng" algn="ctr">
            <a:solidFill>
              <a:srgbClr val="4F81BD">
                <a:shade val="95000"/>
                <a:satMod val="105000"/>
              </a:srgbClr>
            </a:solidFill>
            <a:prstDash val="solid"/>
            <a:tailEnd type="arrow"/>
          </a:ln>
          <a:effectLst/>
        </p:spPr>
      </p:cxnSp>
      <p:pic>
        <p:nvPicPr>
          <p:cNvPr id="54" name="Resim 5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35852" y="2894821"/>
            <a:ext cx="1048607" cy="1048607"/>
          </a:xfrm>
          <a:prstGeom prst="rect">
            <a:avLst/>
          </a:prstGeom>
        </p:spPr>
      </p:pic>
      <p:sp>
        <p:nvSpPr>
          <p:cNvPr id="55" name="Dikdörtgen 54"/>
          <p:cNvSpPr/>
          <p:nvPr/>
        </p:nvSpPr>
        <p:spPr>
          <a:xfrm>
            <a:off x="6208216" y="3915396"/>
            <a:ext cx="2313550" cy="276999"/>
          </a:xfrm>
          <a:prstGeom prst="rect">
            <a:avLst/>
          </a:prstGeom>
        </p:spPr>
        <p:txBody>
          <a:bodyPr wrap="square">
            <a:spAutoFit/>
          </a:bodyPr>
          <a:lstStyle/>
          <a:p>
            <a:pPr algn="ctr"/>
            <a:r>
              <a:rPr lang="tr-TR" sz="1200" dirty="0" smtClean="0"/>
              <a:t>Döşeme çizilir. </a:t>
            </a:r>
            <a:endParaRPr lang="tr-TR" sz="1100" dirty="0"/>
          </a:p>
        </p:txBody>
      </p:sp>
      <p:cxnSp>
        <p:nvCxnSpPr>
          <p:cNvPr id="56" name="11 Düz Ok Bağlayıcısı"/>
          <p:cNvCxnSpPr/>
          <p:nvPr/>
        </p:nvCxnSpPr>
        <p:spPr>
          <a:xfrm>
            <a:off x="126786" y="5229200"/>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57" name="Resim 5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8021" y="4852239"/>
            <a:ext cx="805259" cy="805259"/>
          </a:xfrm>
          <a:prstGeom prst="rect">
            <a:avLst/>
          </a:prstGeom>
        </p:spPr>
      </p:pic>
      <p:sp>
        <p:nvSpPr>
          <p:cNvPr id="58" name="Dikdörtgen 57"/>
          <p:cNvSpPr/>
          <p:nvPr/>
        </p:nvSpPr>
        <p:spPr>
          <a:xfrm>
            <a:off x="-49483" y="5679037"/>
            <a:ext cx="2313550" cy="276999"/>
          </a:xfrm>
          <a:prstGeom prst="rect">
            <a:avLst/>
          </a:prstGeom>
        </p:spPr>
        <p:txBody>
          <a:bodyPr wrap="square">
            <a:spAutoFit/>
          </a:bodyPr>
          <a:lstStyle/>
          <a:p>
            <a:pPr algn="ctr"/>
            <a:r>
              <a:rPr lang="tr-TR" sz="1200" dirty="0" smtClean="0"/>
              <a:t>Pencere ve kapı çizilir. </a:t>
            </a:r>
            <a:endParaRPr lang="tr-TR" sz="1100" dirty="0"/>
          </a:p>
        </p:txBody>
      </p:sp>
      <p:cxnSp>
        <p:nvCxnSpPr>
          <p:cNvPr id="59" name="11 Düz Ok Bağlayıcısı"/>
          <p:cNvCxnSpPr/>
          <p:nvPr/>
        </p:nvCxnSpPr>
        <p:spPr>
          <a:xfrm>
            <a:off x="1675010" y="5298981"/>
            <a:ext cx="1858130" cy="31546"/>
          </a:xfrm>
          <a:prstGeom prst="straightConnector1">
            <a:avLst/>
          </a:prstGeom>
          <a:noFill/>
          <a:ln w="38100" cap="flat" cmpd="sng" algn="ctr">
            <a:solidFill>
              <a:srgbClr val="4F81BD">
                <a:shade val="95000"/>
                <a:satMod val="105000"/>
              </a:srgbClr>
            </a:solidFill>
            <a:prstDash val="solid"/>
            <a:tailEnd type="arrow"/>
          </a:ln>
          <a:effectLst/>
        </p:spPr>
      </p:cxnSp>
      <p:pic>
        <p:nvPicPr>
          <p:cNvPr id="60" name="Resim 5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27948" y="4705019"/>
            <a:ext cx="1251017" cy="1251017"/>
          </a:xfrm>
          <a:prstGeom prst="rect">
            <a:avLst/>
          </a:prstGeom>
        </p:spPr>
      </p:pic>
      <p:sp>
        <p:nvSpPr>
          <p:cNvPr id="61" name="Dikdörtgen 60"/>
          <p:cNvSpPr/>
          <p:nvPr/>
        </p:nvSpPr>
        <p:spPr>
          <a:xfrm>
            <a:off x="3280599" y="5808120"/>
            <a:ext cx="2313550" cy="276999"/>
          </a:xfrm>
          <a:prstGeom prst="rect">
            <a:avLst/>
          </a:prstGeom>
        </p:spPr>
        <p:txBody>
          <a:bodyPr wrap="square">
            <a:spAutoFit/>
          </a:bodyPr>
          <a:lstStyle/>
          <a:p>
            <a:pPr algn="ctr"/>
            <a:r>
              <a:rPr lang="tr-TR" sz="1200" dirty="0" smtClean="0"/>
              <a:t>Çatı çizilir. </a:t>
            </a:r>
            <a:endParaRPr lang="tr-TR" sz="1100" dirty="0"/>
          </a:p>
        </p:txBody>
      </p:sp>
      <p:cxnSp>
        <p:nvCxnSpPr>
          <p:cNvPr id="62" name="11 Düz Ok Bağlayıcısı"/>
          <p:cNvCxnSpPr/>
          <p:nvPr/>
        </p:nvCxnSpPr>
        <p:spPr>
          <a:xfrm>
            <a:off x="5027072" y="5299370"/>
            <a:ext cx="1134154" cy="31157"/>
          </a:xfrm>
          <a:prstGeom prst="straightConnector1">
            <a:avLst/>
          </a:prstGeom>
          <a:noFill/>
          <a:ln w="38100" cap="flat" cmpd="sng" algn="ctr">
            <a:solidFill>
              <a:srgbClr val="4F81BD">
                <a:shade val="95000"/>
                <a:satMod val="105000"/>
              </a:srgbClr>
            </a:solidFill>
            <a:prstDash val="solid"/>
            <a:tailEnd type="arrow"/>
          </a:ln>
          <a:effectLst/>
        </p:spPr>
      </p:cxnSp>
      <p:pic>
        <p:nvPicPr>
          <p:cNvPr id="63" name="Resim 6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61226" y="4731477"/>
            <a:ext cx="1575930" cy="1067938"/>
          </a:xfrm>
          <a:prstGeom prst="rect">
            <a:avLst/>
          </a:prstGeom>
        </p:spPr>
      </p:pic>
      <p:sp>
        <p:nvSpPr>
          <p:cNvPr id="64" name="Dikdörtgen 63"/>
          <p:cNvSpPr/>
          <p:nvPr/>
        </p:nvSpPr>
        <p:spPr>
          <a:xfrm>
            <a:off x="5845509" y="5679037"/>
            <a:ext cx="2313550" cy="276999"/>
          </a:xfrm>
          <a:prstGeom prst="rect">
            <a:avLst/>
          </a:prstGeom>
        </p:spPr>
        <p:txBody>
          <a:bodyPr wrap="square">
            <a:spAutoFit/>
          </a:bodyPr>
          <a:lstStyle/>
          <a:p>
            <a:pPr algn="ctr"/>
            <a:r>
              <a:rPr lang="tr-TR" sz="1200" dirty="0" smtClean="0"/>
              <a:t>Proje kontrol edilir.</a:t>
            </a:r>
            <a:endParaRPr lang="tr-TR" sz="1100" dirty="0"/>
          </a:p>
        </p:txBody>
      </p:sp>
      <p:pic>
        <p:nvPicPr>
          <p:cNvPr id="65" name="Picture 2" descr="C:\Users\nergis.ingok\Desktop\Yeni klasör\images (5).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86127" y="2893918"/>
            <a:ext cx="1127359" cy="951787"/>
          </a:xfrm>
          <a:prstGeom prst="rect">
            <a:avLst/>
          </a:prstGeom>
          <a:noFill/>
          <a:extLst>
            <a:ext uri="{909E8E84-426E-40DD-AFC4-6F175D3DCCD1}">
              <a14:hiddenFill xmlns:a14="http://schemas.microsoft.com/office/drawing/2010/main">
                <a:solidFill>
                  <a:srgbClr val="FFFFFF"/>
                </a:solidFill>
              </a14:hiddenFill>
            </a:ext>
          </a:extLst>
        </p:spPr>
      </p:pic>
      <p:sp>
        <p:nvSpPr>
          <p:cNvPr id="66" name="Dikdörtgen 65"/>
          <p:cNvSpPr/>
          <p:nvPr/>
        </p:nvSpPr>
        <p:spPr>
          <a:xfrm>
            <a:off x="7536980" y="4203223"/>
            <a:ext cx="2536980" cy="523220"/>
          </a:xfrm>
          <a:prstGeom prst="rect">
            <a:avLst/>
          </a:prstGeom>
        </p:spPr>
        <p:txBody>
          <a:bodyPr wrap="square">
            <a:spAutoFit/>
          </a:bodyPr>
          <a:lstStyle/>
          <a:p>
            <a:r>
              <a:rPr lang="tr-TR" sz="1400" dirty="0" smtClean="0"/>
              <a:t>Malzeme bileşen bilgileri girilir.</a:t>
            </a:r>
          </a:p>
          <a:p>
            <a:r>
              <a:rPr lang="tr-TR" sz="1400" dirty="0" smtClean="0"/>
              <a:t>Kütüphane oluşturulur.</a:t>
            </a:r>
          </a:p>
        </p:txBody>
      </p:sp>
      <p:cxnSp>
        <p:nvCxnSpPr>
          <p:cNvPr id="67" name="11 Düz Ok Bağlayıcısı"/>
          <p:cNvCxnSpPr/>
          <p:nvPr/>
        </p:nvCxnSpPr>
        <p:spPr>
          <a:xfrm flipV="1">
            <a:off x="7946037" y="3394520"/>
            <a:ext cx="663133" cy="24604"/>
          </a:xfrm>
          <a:prstGeom prst="straightConnector1">
            <a:avLst/>
          </a:prstGeom>
          <a:noFill/>
          <a:ln w="38100" cap="flat" cmpd="sng" algn="ctr">
            <a:solidFill>
              <a:srgbClr val="4F81BD">
                <a:shade val="95000"/>
                <a:satMod val="105000"/>
              </a:srgbClr>
            </a:solidFill>
            <a:prstDash val="solid"/>
            <a:tailEnd type="arrow"/>
          </a:ln>
          <a:effectLst/>
        </p:spPr>
      </p:cxnSp>
    </p:spTree>
    <p:extLst>
      <p:ext uri="{BB962C8B-B14F-4D97-AF65-F5344CB8AC3E}">
        <p14:creationId xmlns:p14="http://schemas.microsoft.com/office/powerpoint/2010/main" val="1767353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cxnSp>
        <p:nvCxnSpPr>
          <p:cNvPr id="68" name="11 Düz Ok Bağlayıcısı"/>
          <p:cNvCxnSpPr/>
          <p:nvPr/>
        </p:nvCxnSpPr>
        <p:spPr>
          <a:xfrm>
            <a:off x="205396"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69" name="Resim 6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52" y="1318296"/>
            <a:ext cx="1436879" cy="1436879"/>
          </a:xfrm>
          <a:prstGeom prst="rect">
            <a:avLst/>
          </a:prstGeom>
        </p:spPr>
      </p:pic>
      <p:sp>
        <p:nvSpPr>
          <p:cNvPr id="70" name="Dikdörtgen 69"/>
          <p:cNvSpPr/>
          <p:nvPr/>
        </p:nvSpPr>
        <p:spPr>
          <a:xfrm>
            <a:off x="271116" y="2778496"/>
            <a:ext cx="2313550" cy="276999"/>
          </a:xfrm>
          <a:prstGeom prst="rect">
            <a:avLst/>
          </a:prstGeom>
        </p:spPr>
        <p:txBody>
          <a:bodyPr wrap="square">
            <a:spAutoFit/>
          </a:bodyPr>
          <a:lstStyle/>
          <a:p>
            <a:pPr algn="ctr"/>
            <a:r>
              <a:rPr lang="tr-TR" sz="1200" dirty="0" smtClean="0"/>
              <a:t>Hatalar düzeltilir.</a:t>
            </a:r>
            <a:endParaRPr lang="tr-TR" sz="1100" dirty="0"/>
          </a:p>
        </p:txBody>
      </p:sp>
      <p:cxnSp>
        <p:nvCxnSpPr>
          <p:cNvPr id="71" name="11 Düz Ok Bağlayıcısı"/>
          <p:cNvCxnSpPr/>
          <p:nvPr/>
        </p:nvCxnSpPr>
        <p:spPr>
          <a:xfrm>
            <a:off x="2266918"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72" name="Resim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6001" y="1318296"/>
            <a:ext cx="1588122" cy="1512168"/>
          </a:xfrm>
          <a:prstGeom prst="rect">
            <a:avLst/>
          </a:prstGeom>
        </p:spPr>
      </p:pic>
      <p:sp>
        <p:nvSpPr>
          <p:cNvPr id="73" name="Dikdörtgen 72"/>
          <p:cNvSpPr/>
          <p:nvPr/>
        </p:nvSpPr>
        <p:spPr>
          <a:xfrm>
            <a:off x="2494978" y="2889412"/>
            <a:ext cx="2313550" cy="276999"/>
          </a:xfrm>
          <a:prstGeom prst="rect">
            <a:avLst/>
          </a:prstGeom>
        </p:spPr>
        <p:txBody>
          <a:bodyPr wrap="square">
            <a:spAutoFit/>
          </a:bodyPr>
          <a:lstStyle/>
          <a:p>
            <a:pPr algn="ctr"/>
            <a:r>
              <a:rPr lang="tr-TR" sz="1200" dirty="0" smtClean="0"/>
              <a:t>Ara hesap yapılır.</a:t>
            </a:r>
            <a:endParaRPr lang="tr-TR" sz="1100" dirty="0"/>
          </a:p>
        </p:txBody>
      </p:sp>
      <p:cxnSp>
        <p:nvCxnSpPr>
          <p:cNvPr id="74" name="11 Düz Ok Bağlayıcısı"/>
          <p:cNvCxnSpPr/>
          <p:nvPr/>
        </p:nvCxnSpPr>
        <p:spPr>
          <a:xfrm>
            <a:off x="4612344" y="194488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75" name="Resim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9384" y="1490813"/>
            <a:ext cx="1427425" cy="1427425"/>
          </a:xfrm>
          <a:prstGeom prst="rect">
            <a:avLst/>
          </a:prstGeom>
        </p:spPr>
      </p:pic>
      <p:sp>
        <p:nvSpPr>
          <p:cNvPr id="76" name="Dikdörtgen 75"/>
          <p:cNvSpPr/>
          <p:nvPr/>
        </p:nvSpPr>
        <p:spPr>
          <a:xfrm>
            <a:off x="4827960" y="2851001"/>
            <a:ext cx="2313550" cy="461665"/>
          </a:xfrm>
          <a:prstGeom prst="rect">
            <a:avLst/>
          </a:prstGeom>
        </p:spPr>
        <p:txBody>
          <a:bodyPr wrap="square">
            <a:spAutoFit/>
          </a:bodyPr>
          <a:lstStyle/>
          <a:p>
            <a:pPr algn="ctr"/>
            <a:r>
              <a:rPr lang="tr-TR" sz="1200" dirty="0" smtClean="0"/>
              <a:t>Hesaplamaya gönder butonuna tıklanır..</a:t>
            </a:r>
            <a:endParaRPr lang="tr-TR" sz="1100" dirty="0"/>
          </a:p>
        </p:txBody>
      </p:sp>
      <p:cxnSp>
        <p:nvCxnSpPr>
          <p:cNvPr id="77" name="11 Düz Ok Bağlayıcısı"/>
          <p:cNvCxnSpPr/>
          <p:nvPr/>
        </p:nvCxnSpPr>
        <p:spPr>
          <a:xfrm>
            <a:off x="6840630" y="1975338"/>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78" name="Picture 2" descr="C:\Users\nergis.ingok\Desktop\Yeni klasör\indi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2425" y="1575428"/>
            <a:ext cx="1459938" cy="1049803"/>
          </a:xfrm>
          <a:prstGeom prst="rect">
            <a:avLst/>
          </a:prstGeom>
          <a:noFill/>
          <a:extLst>
            <a:ext uri="{909E8E84-426E-40DD-AFC4-6F175D3DCCD1}">
              <a14:hiddenFill xmlns:a14="http://schemas.microsoft.com/office/drawing/2010/main">
                <a:solidFill>
                  <a:srgbClr val="FFFFFF"/>
                </a:solidFill>
              </a14:hiddenFill>
            </a:ext>
          </a:extLst>
        </p:spPr>
      </p:pic>
      <p:sp>
        <p:nvSpPr>
          <p:cNvPr id="79" name="Dikdörtgen 78"/>
          <p:cNvSpPr/>
          <p:nvPr/>
        </p:nvSpPr>
        <p:spPr>
          <a:xfrm>
            <a:off x="7433055" y="2508855"/>
            <a:ext cx="1808472" cy="276999"/>
          </a:xfrm>
          <a:prstGeom prst="rect">
            <a:avLst/>
          </a:prstGeom>
        </p:spPr>
        <p:txBody>
          <a:bodyPr wrap="square">
            <a:spAutoFit/>
          </a:bodyPr>
          <a:lstStyle/>
          <a:p>
            <a:pPr algn="ctr"/>
            <a:r>
              <a:rPr lang="tr-TR" sz="1200" dirty="0" smtClean="0"/>
              <a:t>Kullanıcı adı ve şifre girilir.</a:t>
            </a:r>
            <a:endParaRPr lang="tr-TR" sz="1100" dirty="0"/>
          </a:p>
        </p:txBody>
      </p:sp>
      <p:cxnSp>
        <p:nvCxnSpPr>
          <p:cNvPr id="80" name="11 Düz Ok Bağlayıcısı"/>
          <p:cNvCxnSpPr/>
          <p:nvPr/>
        </p:nvCxnSpPr>
        <p:spPr>
          <a:xfrm>
            <a:off x="107504" y="3631522"/>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81" name="Resim 8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6319" y="3078816"/>
            <a:ext cx="1259582" cy="1259582"/>
          </a:xfrm>
          <a:prstGeom prst="rect">
            <a:avLst/>
          </a:prstGeom>
        </p:spPr>
      </p:pic>
      <p:sp>
        <p:nvSpPr>
          <p:cNvPr id="82" name="Dikdörtgen 81"/>
          <p:cNvSpPr/>
          <p:nvPr/>
        </p:nvSpPr>
        <p:spPr>
          <a:xfrm>
            <a:off x="2311376" y="4564450"/>
            <a:ext cx="2040347" cy="461665"/>
          </a:xfrm>
          <a:prstGeom prst="rect">
            <a:avLst/>
          </a:prstGeom>
        </p:spPr>
        <p:txBody>
          <a:bodyPr wrap="square">
            <a:spAutoFit/>
          </a:bodyPr>
          <a:lstStyle/>
          <a:p>
            <a:pPr algn="ctr"/>
            <a:r>
              <a:rPr lang="tr-TR" sz="1200" dirty="0"/>
              <a:t>Web adresinde ilgili projeyi seçer ve onaya gönderir.</a:t>
            </a:r>
          </a:p>
        </p:txBody>
      </p:sp>
      <p:cxnSp>
        <p:nvCxnSpPr>
          <p:cNvPr id="83" name="11 Düz Ok Bağlayıcısı"/>
          <p:cNvCxnSpPr/>
          <p:nvPr/>
        </p:nvCxnSpPr>
        <p:spPr>
          <a:xfrm>
            <a:off x="205934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84" name="Resim 8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85132" y="3166411"/>
            <a:ext cx="1431706" cy="1431706"/>
          </a:xfrm>
          <a:prstGeom prst="rect">
            <a:avLst/>
          </a:prstGeom>
        </p:spPr>
      </p:pic>
      <p:sp>
        <p:nvSpPr>
          <p:cNvPr id="85" name="Dikdörtgen 84"/>
          <p:cNvSpPr/>
          <p:nvPr/>
        </p:nvSpPr>
        <p:spPr>
          <a:xfrm>
            <a:off x="609824" y="4563758"/>
            <a:ext cx="1853952" cy="461665"/>
          </a:xfrm>
          <a:prstGeom prst="rect">
            <a:avLst/>
          </a:prstGeom>
        </p:spPr>
        <p:txBody>
          <a:bodyPr wrap="square">
            <a:spAutoFit/>
          </a:bodyPr>
          <a:lstStyle/>
          <a:p>
            <a:pPr algn="ctr"/>
            <a:r>
              <a:rPr lang="tr-TR" sz="1200" dirty="0"/>
              <a:t>beptr.csb.gov.tr/ </a:t>
            </a:r>
            <a:r>
              <a:rPr lang="tr-TR" sz="1200" dirty="0" err="1"/>
              <a:t>bep</a:t>
            </a:r>
            <a:r>
              <a:rPr lang="tr-TR" sz="1200" dirty="0"/>
              <a:t>-web adresinden giriş yapılır.</a:t>
            </a:r>
          </a:p>
        </p:txBody>
      </p:sp>
      <p:cxnSp>
        <p:nvCxnSpPr>
          <p:cNvPr id="86" name="11 Düz Ok Bağlayıcısı"/>
          <p:cNvCxnSpPr/>
          <p:nvPr/>
        </p:nvCxnSpPr>
        <p:spPr>
          <a:xfrm>
            <a:off x="4016838"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87" name="Resim 86"/>
          <p:cNvPicPr>
            <a:picLocks noChangeAspect="1"/>
          </p:cNvPicPr>
          <p:nvPr/>
        </p:nvPicPr>
        <p:blipFill>
          <a:blip r:embed="rId9"/>
          <a:stretch>
            <a:fillRect/>
          </a:stretch>
        </p:blipFill>
        <p:spPr>
          <a:xfrm>
            <a:off x="4523157" y="3214088"/>
            <a:ext cx="1219179" cy="1302685"/>
          </a:xfrm>
          <a:prstGeom prst="rect">
            <a:avLst/>
          </a:prstGeom>
        </p:spPr>
      </p:pic>
      <p:sp>
        <p:nvSpPr>
          <p:cNvPr id="88" name="Dikdörtgen 87"/>
          <p:cNvSpPr/>
          <p:nvPr/>
        </p:nvSpPr>
        <p:spPr>
          <a:xfrm>
            <a:off x="4290594" y="4544897"/>
            <a:ext cx="1858831" cy="553998"/>
          </a:xfrm>
          <a:prstGeom prst="rect">
            <a:avLst/>
          </a:prstGeom>
        </p:spPr>
        <p:txBody>
          <a:bodyPr wrap="square">
            <a:spAutoFit/>
          </a:bodyPr>
          <a:lstStyle/>
          <a:p>
            <a:pPr algn="ctr"/>
            <a:r>
              <a:rPr lang="tr-TR" sz="1200" dirty="0" err="1"/>
              <a:t>Ekb</a:t>
            </a:r>
            <a:r>
              <a:rPr lang="tr-TR" sz="1200" dirty="0"/>
              <a:t> uzmanı; Binanın adresi girip, bina </a:t>
            </a:r>
            <a:r>
              <a:rPr lang="tr-TR" sz="1200" dirty="0" err="1"/>
              <a:t>ID’si</a:t>
            </a:r>
            <a:r>
              <a:rPr lang="tr-TR" sz="1200" dirty="0"/>
              <a:t> alır</a:t>
            </a:r>
            <a:r>
              <a:rPr lang="tr-TR" dirty="0"/>
              <a:t>.</a:t>
            </a:r>
          </a:p>
        </p:txBody>
      </p:sp>
      <p:cxnSp>
        <p:nvCxnSpPr>
          <p:cNvPr id="89" name="11 Düz Ok Bağlayıcısı"/>
          <p:cNvCxnSpPr/>
          <p:nvPr/>
        </p:nvCxnSpPr>
        <p:spPr>
          <a:xfrm>
            <a:off x="5760510" y="3708607"/>
            <a:ext cx="504056" cy="0"/>
          </a:xfrm>
          <a:prstGeom prst="straightConnector1">
            <a:avLst/>
          </a:prstGeom>
          <a:noFill/>
          <a:ln w="38100" cap="flat" cmpd="sng" algn="ctr">
            <a:solidFill>
              <a:srgbClr val="4F81BD">
                <a:shade val="95000"/>
                <a:satMod val="105000"/>
              </a:srgbClr>
            </a:solidFill>
            <a:prstDash val="solid"/>
            <a:tailEnd type="arrow"/>
          </a:ln>
          <a:effectLst/>
        </p:spPr>
      </p:cxnSp>
      <p:pic>
        <p:nvPicPr>
          <p:cNvPr id="90" name="Resim 8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46301" y="3278497"/>
            <a:ext cx="1796770" cy="1108140"/>
          </a:xfrm>
          <a:prstGeom prst="rect">
            <a:avLst/>
          </a:prstGeom>
        </p:spPr>
      </p:pic>
      <p:sp>
        <p:nvSpPr>
          <p:cNvPr id="91" name="Dikdörtgen 90"/>
          <p:cNvSpPr/>
          <p:nvPr/>
        </p:nvSpPr>
        <p:spPr>
          <a:xfrm>
            <a:off x="6180359" y="4471424"/>
            <a:ext cx="2134489" cy="646331"/>
          </a:xfrm>
          <a:prstGeom prst="rect">
            <a:avLst/>
          </a:prstGeom>
        </p:spPr>
        <p:txBody>
          <a:bodyPr wrap="square">
            <a:spAutoFit/>
          </a:bodyPr>
          <a:lstStyle/>
          <a:p>
            <a:r>
              <a:rPr lang="tr-TR" sz="1200" dirty="0"/>
              <a:t>Sistemle entegre olan harita sunucusu  üzerinde binanın adresi işaretlenir </a:t>
            </a:r>
          </a:p>
        </p:txBody>
      </p:sp>
      <p:cxnSp>
        <p:nvCxnSpPr>
          <p:cNvPr id="92" name="Dirsek Bağlayıcısı 91"/>
          <p:cNvCxnSpPr/>
          <p:nvPr/>
        </p:nvCxnSpPr>
        <p:spPr>
          <a:xfrm rot="10800000" flipV="1">
            <a:off x="5363265" y="4746896"/>
            <a:ext cx="2879807" cy="1148364"/>
          </a:xfrm>
          <a:prstGeom prst="bentConnector3">
            <a:avLst>
              <a:gd name="adj1" fmla="val -10964"/>
            </a:avLst>
          </a:prstGeom>
          <a:ln>
            <a:tailEnd type="triangle"/>
          </a:ln>
        </p:spPr>
        <p:style>
          <a:lnRef idx="3">
            <a:schemeClr val="accent6"/>
          </a:lnRef>
          <a:fillRef idx="0">
            <a:schemeClr val="accent6"/>
          </a:fillRef>
          <a:effectRef idx="2">
            <a:schemeClr val="accent6"/>
          </a:effectRef>
          <a:fontRef idx="minor">
            <a:schemeClr val="tx1"/>
          </a:fontRef>
        </p:style>
      </p:cxnSp>
      <p:pic>
        <p:nvPicPr>
          <p:cNvPr id="93" name="Resim 9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55976" y="5321784"/>
            <a:ext cx="972742" cy="1383947"/>
          </a:xfrm>
          <a:prstGeom prst="rect">
            <a:avLst/>
          </a:prstGeom>
        </p:spPr>
      </p:pic>
    </p:spTree>
    <p:extLst>
      <p:ext uri="{BB962C8B-B14F-4D97-AF65-F5344CB8AC3E}">
        <p14:creationId xmlns:p14="http://schemas.microsoft.com/office/powerpoint/2010/main" val="2318631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29" name="Metin kutusu 28"/>
          <p:cNvSpPr txBox="1"/>
          <p:nvPr/>
        </p:nvSpPr>
        <p:spPr>
          <a:xfrm>
            <a:off x="449796" y="1967148"/>
            <a:ext cx="9105683" cy="4247302"/>
          </a:xfrm>
          <a:prstGeom prst="rect">
            <a:avLst/>
          </a:prstGeom>
          <a:solidFill>
            <a:schemeClr val="lt1">
              <a:alpha val="25000"/>
            </a:schemeClr>
          </a:solidFill>
          <a:ln>
            <a:noFill/>
          </a:ln>
        </p:spPr>
        <p:style>
          <a:lnRef idx="2">
            <a:schemeClr val="accent2"/>
          </a:lnRef>
          <a:fillRef idx="1">
            <a:schemeClr val="lt1"/>
          </a:fillRef>
          <a:effectRef idx="0">
            <a:schemeClr val="accent2"/>
          </a:effectRef>
          <a:fontRef idx="minor">
            <a:schemeClr val="dk1"/>
          </a:fontRef>
        </p:style>
        <p:txBody>
          <a:bodyPr wrap="square" lIns="91425" tIns="45713" rIns="91425" bIns="45713" rtlCol="0">
            <a:spAutoFit/>
          </a:bodyPr>
          <a:lstStyle/>
          <a:p>
            <a:pPr marL="457200" indent="-457200" algn="just">
              <a:buFont typeface="+mj-lt"/>
              <a:buAutoNum type="arabicPeriod"/>
            </a:pPr>
            <a:r>
              <a:rPr lang="tr-TR" sz="1500" b="1" kern="0" dirty="0">
                <a:solidFill>
                  <a:schemeClr val="accent1">
                    <a:lumMod val="75000"/>
                  </a:schemeClr>
                </a:solidFill>
                <a:latin typeface="+mj-lt"/>
              </a:rPr>
              <a:t>Enerji kimlik belgesi (EKB) düzenleyecek uzmanlara eğitim verecek eğitici kuruluşların yetkilendirilme </a:t>
            </a:r>
            <a:r>
              <a:rPr lang="tr-TR" sz="1500" b="1" kern="0" dirty="0" smtClean="0">
                <a:solidFill>
                  <a:schemeClr val="accent1">
                    <a:lumMod val="75000"/>
                  </a:schemeClr>
                </a:solidFill>
                <a:latin typeface="+mj-lt"/>
              </a:rPr>
              <a:t>denetlenmeleri </a:t>
            </a:r>
            <a:r>
              <a:rPr lang="tr-TR" sz="1500" b="1" kern="0" dirty="0">
                <a:solidFill>
                  <a:schemeClr val="accent1">
                    <a:lumMod val="75000"/>
                  </a:schemeClr>
                </a:solidFill>
                <a:latin typeface="+mj-lt"/>
              </a:rPr>
              <a:t>ile ilgili  iş ve işlemleri yürütmek.</a:t>
            </a:r>
          </a:p>
          <a:p>
            <a:pPr algn="just">
              <a:tabLst>
                <a:tab pos="442913" algn="l"/>
                <a:tab pos="715963" algn="l"/>
              </a:tabLst>
            </a:pPr>
            <a:r>
              <a:rPr lang="tr-TR" sz="1500" b="1" dirty="0">
                <a:solidFill>
                  <a:srgbClr val="00B0F0"/>
                </a:solidFill>
                <a:latin typeface="+mj-lt"/>
              </a:rPr>
              <a:t>	</a:t>
            </a:r>
            <a:r>
              <a:rPr lang="tr-TR" sz="1500" b="1" kern="0" dirty="0">
                <a:solidFill>
                  <a:schemeClr val="tx1"/>
                </a:solidFill>
                <a:latin typeface="+mj-lt"/>
              </a:rPr>
              <a:t>-	</a:t>
            </a:r>
            <a:r>
              <a:rPr lang="tr-TR" sz="1500" kern="0" dirty="0" smtClean="0">
                <a:solidFill>
                  <a:schemeClr val="tx1"/>
                </a:solidFill>
                <a:latin typeface="+mj-lt"/>
              </a:rPr>
              <a:t>92 </a:t>
            </a:r>
            <a:r>
              <a:rPr lang="tr-TR" sz="1500" kern="0" dirty="0">
                <a:solidFill>
                  <a:schemeClr val="tx1"/>
                </a:solidFill>
                <a:latin typeface="+mj-lt"/>
              </a:rPr>
              <a:t>EKB Uzman eğitici kuruluş</a:t>
            </a:r>
          </a:p>
          <a:p>
            <a:pPr algn="just">
              <a:tabLst>
                <a:tab pos="442913" algn="l"/>
                <a:tab pos="715963" algn="l"/>
              </a:tabLst>
            </a:pPr>
            <a:r>
              <a:rPr lang="tr-TR" sz="1500" kern="0" dirty="0">
                <a:solidFill>
                  <a:schemeClr val="tx1"/>
                </a:solidFill>
                <a:latin typeface="+mj-lt"/>
              </a:rPr>
              <a:t>	-	</a:t>
            </a:r>
            <a:r>
              <a:rPr lang="tr-TR" sz="1500" kern="0" dirty="0" smtClean="0">
                <a:solidFill>
                  <a:schemeClr val="tx1"/>
                </a:solidFill>
                <a:latin typeface="+mj-lt"/>
              </a:rPr>
              <a:t>195 </a:t>
            </a:r>
            <a:r>
              <a:rPr lang="tr-TR" sz="1500" kern="0" dirty="0">
                <a:solidFill>
                  <a:schemeClr val="tx1"/>
                </a:solidFill>
                <a:latin typeface="+mj-lt"/>
              </a:rPr>
              <a:t>EKB Uzman eğiticisi </a:t>
            </a:r>
            <a:r>
              <a:rPr lang="tr-TR" sz="1500" kern="0" dirty="0" smtClean="0">
                <a:solidFill>
                  <a:schemeClr val="tx1"/>
                </a:solidFill>
                <a:latin typeface="+mj-lt"/>
              </a:rPr>
              <a:t>kişi</a:t>
            </a:r>
          </a:p>
          <a:p>
            <a:pPr algn="just">
              <a:tabLst>
                <a:tab pos="442913" algn="l"/>
                <a:tab pos="715963" algn="l"/>
              </a:tabLst>
            </a:pPr>
            <a:endParaRPr lang="tr-TR" sz="1500" kern="0" dirty="0">
              <a:solidFill>
                <a:schemeClr val="tx1"/>
              </a:solidFill>
              <a:latin typeface="+mj-lt"/>
            </a:endParaRPr>
          </a:p>
          <a:p>
            <a:pPr algn="just">
              <a:tabLst>
                <a:tab pos="446088" algn="l"/>
                <a:tab pos="720725" algn="l"/>
              </a:tabLst>
            </a:pPr>
            <a:r>
              <a:rPr lang="tr-TR" sz="1500" b="1" kern="0" dirty="0">
                <a:solidFill>
                  <a:schemeClr val="accent1">
                    <a:lumMod val="75000"/>
                  </a:schemeClr>
                </a:solidFill>
                <a:latin typeface="+mj-lt"/>
              </a:rPr>
              <a:t>2. 	EKB Uzmanları ve EKB Düzenlemeye Yetkili Şirketlerinin BEP-TR yazılımında yetkilendirilmesini sağlamak.</a:t>
            </a:r>
          </a:p>
          <a:p>
            <a:pPr marL="696913" indent="-254000" algn="just">
              <a:buFontTx/>
              <a:buChar char="-"/>
              <a:tabLst>
                <a:tab pos="446088" algn="l"/>
                <a:tab pos="720725" algn="l"/>
              </a:tabLst>
            </a:pPr>
            <a:r>
              <a:rPr lang="tr-TR" sz="1500" kern="0" dirty="0" smtClean="0">
                <a:solidFill>
                  <a:schemeClr val="tx1"/>
                </a:solidFill>
                <a:latin typeface="+mj-lt"/>
              </a:rPr>
              <a:t>4511 </a:t>
            </a:r>
            <a:r>
              <a:rPr lang="tr-TR" sz="1500" kern="0" dirty="0">
                <a:solidFill>
                  <a:schemeClr val="tx1"/>
                </a:solidFill>
                <a:latin typeface="+mj-lt"/>
              </a:rPr>
              <a:t>EKB Uzman</a:t>
            </a:r>
          </a:p>
          <a:p>
            <a:pPr marL="696913" indent="-254000" algn="just">
              <a:buFontTx/>
              <a:buChar char="-"/>
              <a:tabLst>
                <a:tab pos="446088" algn="l"/>
                <a:tab pos="720725" algn="l"/>
              </a:tabLst>
            </a:pPr>
            <a:r>
              <a:rPr lang="tr-TR" sz="1500" kern="0" dirty="0" smtClean="0">
                <a:solidFill>
                  <a:schemeClr val="tx1"/>
                </a:solidFill>
                <a:latin typeface="+mj-lt"/>
              </a:rPr>
              <a:t>3734 </a:t>
            </a:r>
            <a:r>
              <a:rPr lang="tr-TR" sz="1500" kern="0" dirty="0">
                <a:solidFill>
                  <a:schemeClr val="tx1"/>
                </a:solidFill>
                <a:latin typeface="+mj-lt"/>
              </a:rPr>
              <a:t>EKB düzenlemeye yetkili kuruluş (SMM/EVD</a:t>
            </a:r>
            <a:r>
              <a:rPr lang="tr-TR" sz="1500" kern="0" dirty="0" smtClean="0">
                <a:solidFill>
                  <a:schemeClr val="tx1"/>
                </a:solidFill>
                <a:latin typeface="+mj-lt"/>
              </a:rPr>
              <a:t>)</a:t>
            </a:r>
            <a:endParaRPr lang="tr-TR" sz="1500" kern="0" dirty="0">
              <a:solidFill>
                <a:schemeClr val="tx1"/>
              </a:solidFill>
              <a:latin typeface="+mj-lt"/>
            </a:endParaRPr>
          </a:p>
          <a:p>
            <a:pPr marL="354013" algn="just">
              <a:tabLst>
                <a:tab pos="446088" algn="l"/>
                <a:tab pos="720725" algn="l"/>
              </a:tabLst>
            </a:pPr>
            <a:endParaRPr lang="tr-TR" sz="1500" b="1" kern="0" dirty="0">
              <a:solidFill>
                <a:schemeClr val="accent6"/>
              </a:solidFill>
              <a:latin typeface="+mj-lt"/>
            </a:endParaRPr>
          </a:p>
          <a:p>
            <a:pPr marL="457200" indent="-457200" algn="just">
              <a:buAutoNum type="arabicPeriod" startAt="3"/>
              <a:tabLst>
                <a:tab pos="442913" algn="l"/>
                <a:tab pos="720725" algn="l"/>
              </a:tabLst>
            </a:pPr>
            <a:r>
              <a:rPr lang="tr-TR" sz="1500" b="1" kern="0" dirty="0" smtClean="0">
                <a:solidFill>
                  <a:schemeClr val="accent1">
                    <a:lumMod val="75000"/>
                  </a:schemeClr>
                </a:solidFill>
                <a:latin typeface="+mj-lt"/>
              </a:rPr>
              <a:t>EKB </a:t>
            </a:r>
            <a:r>
              <a:rPr lang="tr-TR" sz="1500" b="1" kern="0" dirty="0">
                <a:solidFill>
                  <a:schemeClr val="accent1">
                    <a:lumMod val="75000"/>
                  </a:schemeClr>
                </a:solidFill>
                <a:latin typeface="+mj-lt"/>
              </a:rPr>
              <a:t>Uzmanları denetlenmeleri ile ilgili  iş ve işlemleri yürütmek</a:t>
            </a:r>
            <a:r>
              <a:rPr lang="tr-TR" sz="1500" b="1" kern="0" dirty="0" smtClean="0">
                <a:solidFill>
                  <a:schemeClr val="accent1">
                    <a:lumMod val="75000"/>
                  </a:schemeClr>
                </a:solidFill>
                <a:latin typeface="+mj-lt"/>
              </a:rPr>
              <a:t>.</a:t>
            </a:r>
          </a:p>
          <a:p>
            <a:pPr algn="just">
              <a:tabLst>
                <a:tab pos="442913" algn="l"/>
                <a:tab pos="720725" algn="l"/>
              </a:tabLst>
            </a:pPr>
            <a:r>
              <a:rPr lang="tr-TR" sz="1500" b="1" kern="0" dirty="0" smtClean="0">
                <a:solidFill>
                  <a:schemeClr val="accent6"/>
                </a:solidFill>
                <a:latin typeface="+mj-lt"/>
              </a:rPr>
              <a:t>	</a:t>
            </a:r>
            <a:r>
              <a:rPr lang="tr-TR" sz="1500" kern="0" dirty="0" smtClean="0">
                <a:solidFill>
                  <a:schemeClr val="tx1"/>
                </a:solidFill>
                <a:latin typeface="+mj-lt"/>
              </a:rPr>
              <a:t>- 	126 EKB Uzmanından savunma istenildi</a:t>
            </a:r>
          </a:p>
          <a:p>
            <a:pPr algn="just">
              <a:tabLst>
                <a:tab pos="442913" algn="l"/>
                <a:tab pos="720725" algn="l"/>
              </a:tabLst>
            </a:pPr>
            <a:r>
              <a:rPr lang="tr-TR" sz="1500" kern="0" dirty="0">
                <a:solidFill>
                  <a:schemeClr val="tx1"/>
                </a:solidFill>
                <a:latin typeface="+mj-lt"/>
              </a:rPr>
              <a:t>	</a:t>
            </a:r>
            <a:r>
              <a:rPr lang="tr-TR" sz="1500" kern="0" dirty="0" smtClean="0">
                <a:solidFill>
                  <a:schemeClr val="tx1"/>
                </a:solidFill>
                <a:latin typeface="+mj-lt"/>
              </a:rPr>
              <a:t>- </a:t>
            </a:r>
            <a:r>
              <a:rPr lang="tr-TR" sz="1500" kern="0" smtClean="0">
                <a:solidFill>
                  <a:schemeClr val="tx1"/>
                </a:solidFill>
                <a:latin typeface="+mj-lt"/>
              </a:rPr>
              <a:t>	94 </a:t>
            </a:r>
            <a:r>
              <a:rPr lang="tr-TR" sz="1500" kern="0" dirty="0" smtClean="0">
                <a:solidFill>
                  <a:schemeClr val="tx1"/>
                </a:solidFill>
                <a:latin typeface="+mj-lt"/>
              </a:rPr>
              <a:t>EKB Uzmanının Yetkisi askıya alındı </a:t>
            </a:r>
          </a:p>
          <a:p>
            <a:pPr algn="just">
              <a:tabLst>
                <a:tab pos="442913" algn="l"/>
                <a:tab pos="720725" algn="l"/>
              </a:tabLst>
            </a:pPr>
            <a:endParaRPr lang="tr-TR" sz="1500" kern="0" dirty="0">
              <a:solidFill>
                <a:schemeClr val="accent6"/>
              </a:solidFill>
              <a:latin typeface="+mj-lt"/>
            </a:endParaRPr>
          </a:p>
          <a:p>
            <a:pPr algn="just">
              <a:tabLst>
                <a:tab pos="442913" algn="l"/>
              </a:tabLst>
            </a:pPr>
            <a:r>
              <a:rPr lang="tr-TR" sz="1500" b="1" kern="0" dirty="0" smtClean="0">
                <a:solidFill>
                  <a:schemeClr val="accent1">
                    <a:lumMod val="75000"/>
                  </a:schemeClr>
                </a:solidFill>
                <a:latin typeface="+mj-lt"/>
              </a:rPr>
              <a:t>4. 	EKB </a:t>
            </a:r>
            <a:r>
              <a:rPr lang="tr-TR" sz="1500" b="1" kern="0" dirty="0">
                <a:solidFill>
                  <a:schemeClr val="accent1">
                    <a:lumMod val="75000"/>
                  </a:schemeClr>
                </a:solidFill>
                <a:latin typeface="+mj-lt"/>
              </a:rPr>
              <a:t>düzenlemek için kullanılan BEP-TR Yazılım </a:t>
            </a:r>
            <a:r>
              <a:rPr lang="tr-TR" sz="1500" b="1" kern="0" dirty="0" smtClean="0">
                <a:solidFill>
                  <a:schemeClr val="accent1">
                    <a:lumMod val="75000"/>
                  </a:schemeClr>
                </a:solidFill>
                <a:latin typeface="+mj-lt"/>
              </a:rPr>
              <a:t>Programının  </a:t>
            </a:r>
            <a:r>
              <a:rPr lang="tr-TR" sz="1500" b="1" kern="0" dirty="0">
                <a:solidFill>
                  <a:schemeClr val="accent1">
                    <a:lumMod val="75000"/>
                  </a:schemeClr>
                </a:solidFill>
                <a:latin typeface="+mj-lt"/>
              </a:rPr>
              <a:t>işletimini sağlamak. </a:t>
            </a:r>
          </a:p>
          <a:p>
            <a:pPr marL="715963" indent="-273050" algn="just"/>
            <a:r>
              <a:rPr lang="tr-TR" sz="1500" kern="0" dirty="0" smtClean="0">
                <a:solidFill>
                  <a:schemeClr val="tx1"/>
                </a:solidFill>
                <a:latin typeface="+mj-lt"/>
              </a:rPr>
              <a:t>-</a:t>
            </a:r>
            <a:r>
              <a:rPr lang="tr-TR" sz="1500" kern="0" dirty="0">
                <a:solidFill>
                  <a:schemeClr val="tx1"/>
                </a:solidFill>
                <a:latin typeface="+mj-lt"/>
              </a:rPr>
              <a:t>	</a:t>
            </a:r>
            <a:r>
              <a:rPr lang="tr-TR" sz="1500" kern="0" dirty="0" smtClean="0">
                <a:solidFill>
                  <a:schemeClr val="tx1"/>
                </a:solidFill>
                <a:latin typeface="+mj-lt"/>
              </a:rPr>
              <a:t>601.091 </a:t>
            </a:r>
            <a:r>
              <a:rPr lang="tr-TR" sz="1500" kern="0" dirty="0">
                <a:solidFill>
                  <a:schemeClr val="tx1"/>
                </a:solidFill>
                <a:latin typeface="+mj-lt"/>
              </a:rPr>
              <a:t>adet yeni bina, </a:t>
            </a:r>
          </a:p>
          <a:p>
            <a:pPr marL="715963" indent="-273050" algn="just">
              <a:buFontTx/>
              <a:buChar char="-"/>
            </a:pPr>
            <a:r>
              <a:rPr lang="tr-TR" sz="1500" kern="0" dirty="0" smtClean="0">
                <a:solidFill>
                  <a:schemeClr val="tx1"/>
                </a:solidFill>
                <a:latin typeface="+mj-lt"/>
              </a:rPr>
              <a:t>109.955 </a:t>
            </a:r>
            <a:r>
              <a:rPr lang="tr-TR" sz="1500" kern="0" dirty="0">
                <a:solidFill>
                  <a:schemeClr val="tx1"/>
                </a:solidFill>
                <a:latin typeface="+mj-lt"/>
              </a:rPr>
              <a:t>adet eski bina olmak üzere </a:t>
            </a:r>
          </a:p>
          <a:p>
            <a:pPr marL="715963" indent="-273050" algn="just">
              <a:buFontTx/>
              <a:buChar char="-"/>
            </a:pPr>
            <a:r>
              <a:rPr lang="tr-TR" sz="1500" kern="0" dirty="0" smtClean="0">
                <a:solidFill>
                  <a:schemeClr val="tx1"/>
                </a:solidFill>
                <a:latin typeface="+mj-lt"/>
              </a:rPr>
              <a:t>711.046 </a:t>
            </a:r>
            <a:r>
              <a:rPr lang="tr-TR" sz="1500" kern="0" dirty="0">
                <a:solidFill>
                  <a:schemeClr val="tx1"/>
                </a:solidFill>
                <a:latin typeface="+mj-lt"/>
              </a:rPr>
              <a:t>adet Enerji Kimlik Belgesi (EKB) düzenlenmiştir.</a:t>
            </a:r>
          </a:p>
          <a:p>
            <a:pPr algn="just">
              <a:tabLst>
                <a:tab pos="442913" algn="l"/>
                <a:tab pos="720725" algn="l"/>
              </a:tabLst>
            </a:pPr>
            <a:endParaRPr lang="tr-TR" sz="1500" kern="0" dirty="0">
              <a:solidFill>
                <a:schemeClr val="accent6"/>
              </a:solidFill>
              <a:latin typeface="+mj-lt"/>
            </a:endParaRPr>
          </a:p>
        </p:txBody>
      </p:sp>
    </p:spTree>
    <p:extLst>
      <p:ext uri="{BB962C8B-B14F-4D97-AF65-F5344CB8AC3E}">
        <p14:creationId xmlns:p14="http://schemas.microsoft.com/office/powerpoint/2010/main" val="1248677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TotalTime>
  <Words>692</Words>
  <Application>Microsoft Office PowerPoint</Application>
  <PresentationFormat>Özel</PresentationFormat>
  <Paragraphs>317</Paragraphs>
  <Slides>10</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10</vt:i4>
      </vt:variant>
    </vt:vector>
  </HeadingPairs>
  <TitlesOfParts>
    <vt:vector size="16" baseType="lpstr">
      <vt:lpstr>Arial</vt:lpstr>
      <vt:lpstr>Calibri</vt:lpstr>
      <vt:lpstr>Times New Roman</vt:lpstr>
      <vt:lpstr>Verdana</vt:lpstr>
      <vt:lpstr>Wingdings</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Murat Bayram</cp:lastModifiedBy>
  <cp:revision>19</cp:revision>
  <dcterms:created xsi:type="dcterms:W3CDTF">2017-10-30T09:13:00Z</dcterms:created>
  <dcterms:modified xsi:type="dcterms:W3CDTF">2018-04-12T12:37:51Z</dcterms:modified>
</cp:coreProperties>
</file>