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6"/>
  </p:notesMasterIdLst>
  <p:sldIdLst>
    <p:sldId id="256" r:id="rId2"/>
    <p:sldId id="346" r:id="rId3"/>
    <p:sldId id="347" r:id="rId4"/>
    <p:sldId id="348" r:id="rId5"/>
    <p:sldId id="349" r:id="rId6"/>
    <p:sldId id="350" r:id="rId7"/>
    <p:sldId id="351" r:id="rId8"/>
    <p:sldId id="352" r:id="rId9"/>
    <p:sldId id="355" r:id="rId10"/>
    <p:sldId id="356" r:id="rId11"/>
    <p:sldId id="357" r:id="rId12"/>
    <p:sldId id="354" r:id="rId13"/>
    <p:sldId id="344" r:id="rId14"/>
    <p:sldId id="353" r:id="rId15"/>
    <p:sldId id="336" r:id="rId16"/>
    <p:sldId id="337" r:id="rId17"/>
    <p:sldId id="338" r:id="rId18"/>
    <p:sldId id="341" r:id="rId19"/>
    <p:sldId id="342" r:id="rId20"/>
    <p:sldId id="343" r:id="rId21"/>
    <p:sldId id="296" r:id="rId22"/>
    <p:sldId id="297" r:id="rId23"/>
    <p:sldId id="298" r:id="rId24"/>
    <p:sldId id="299" r:id="rId25"/>
  </p:sldIdLst>
  <p:sldSz cx="9902825"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1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74"/>
  </p:normalViewPr>
  <p:slideViewPr>
    <p:cSldViewPr snapToGrid="0" snapToObjects="1">
      <p:cViewPr varScale="1">
        <p:scale>
          <a:sx n="82" d="100"/>
          <a:sy n="82" d="100"/>
        </p:scale>
        <p:origin x="1368" y="84"/>
      </p:cViewPr>
      <p:guideLst>
        <p:guide orient="horz" pos="2160"/>
        <p:guide pos="3119"/>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E004C69-94DB-46F8-ACAD-95DCB622707C}" type="datetimeFigureOut">
              <a:rPr lang="en-GB" smtClean="0"/>
              <a:t>16/04/2018</a:t>
            </a:fld>
            <a:endParaRPr lang="en-GB"/>
          </a:p>
        </p:txBody>
      </p:sp>
      <p:sp>
        <p:nvSpPr>
          <p:cNvPr id="4" name="Slayt Resmi Yer Tutucusu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GB"/>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E795AF5-126D-4A11-9AA0-3BA3B7A604CE}" type="slidenum">
              <a:rPr lang="en-GB" smtClean="0"/>
              <a:t>‹#›</a:t>
            </a:fld>
            <a:endParaRPr lang="en-GB"/>
          </a:p>
        </p:txBody>
      </p:sp>
    </p:spTree>
    <p:extLst>
      <p:ext uri="{BB962C8B-B14F-4D97-AF65-F5344CB8AC3E}">
        <p14:creationId xmlns:p14="http://schemas.microsoft.com/office/powerpoint/2010/main" val="6729515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a:extLst>
              <a:ext uri="{FF2B5EF4-FFF2-40B4-BE49-F238E27FC236}">
                <a16:creationId xmlns:a16="http://schemas.microsoft.com/office/drawing/2014/main" id="{7C3E3FF7-DE71-473E-AB02-7851823032D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4A2D97D-DE04-4F1A-AF92-1A0EE9BA2FCC}" type="slidenum">
              <a:rPr lang="tr-TR" altLang="en-US" smtClean="0"/>
              <a:pPr>
                <a:spcBef>
                  <a:spcPct val="0"/>
                </a:spcBef>
              </a:pPr>
              <a:t>2</a:t>
            </a:fld>
            <a:endParaRPr lang="tr-TR" altLang="en-US"/>
          </a:p>
        </p:txBody>
      </p:sp>
      <p:sp>
        <p:nvSpPr>
          <p:cNvPr id="15363" name="Rectangle 2">
            <a:extLst>
              <a:ext uri="{FF2B5EF4-FFF2-40B4-BE49-F238E27FC236}">
                <a16:creationId xmlns:a16="http://schemas.microsoft.com/office/drawing/2014/main" id="{323F1F2B-1336-4832-A743-74B21D0BD04F}"/>
              </a:ext>
            </a:extLst>
          </p:cNvPr>
          <p:cNvSpPr>
            <a:spLocks noGrp="1" noRot="1" noChangeAspect="1" noChangeArrowheads="1" noTextEdit="1"/>
          </p:cNvSpPr>
          <p:nvPr>
            <p:ph type="sldImg"/>
          </p:nvPr>
        </p:nvSpPr>
        <p:spPr>
          <a:ln/>
        </p:spPr>
      </p:sp>
      <p:sp>
        <p:nvSpPr>
          <p:cNvPr id="15364" name="Rectangle 3">
            <a:extLst>
              <a:ext uri="{FF2B5EF4-FFF2-40B4-BE49-F238E27FC236}">
                <a16:creationId xmlns:a16="http://schemas.microsoft.com/office/drawing/2014/main" id="{D24023C2-0DE9-4DF4-B3CE-19E9E9F9957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2000"/>
              <a:t>With regard to final energy use, the importance of the building sector is even more striking. With 34 % buildings are the second largest final energy use sector in Turkey. </a:t>
            </a:r>
            <a:endParaRPr lang="tr-TR" altLang="en-US" sz="2000"/>
          </a:p>
          <a:p>
            <a:pPr eaLnBrk="1" hangingPunct="1"/>
            <a:endParaRPr lang="tr-TR" altLang="en-US" sz="2000"/>
          </a:p>
        </p:txBody>
      </p:sp>
    </p:spTree>
    <p:extLst>
      <p:ext uri="{BB962C8B-B14F-4D97-AF65-F5344CB8AC3E}">
        <p14:creationId xmlns:p14="http://schemas.microsoft.com/office/powerpoint/2010/main" val="38252549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a:extLst>
              <a:ext uri="{FF2B5EF4-FFF2-40B4-BE49-F238E27FC236}">
                <a16:creationId xmlns:a16="http://schemas.microsoft.com/office/drawing/2014/main" id="{9EDBE91C-4179-48DE-BD30-24BA0D1EAE98}"/>
              </a:ext>
            </a:extLst>
          </p:cNvPr>
          <p:cNvSpPr>
            <a:spLocks noGrp="1" noChangeArrowheads="1"/>
          </p:cNvSpPr>
          <p:nvPr>
            <p:ph type="sldNum" sz="quarter" idx="5"/>
          </p:nvPr>
        </p:nvSpPr>
        <p:spPr>
          <a:noFill/>
        </p:spPr>
        <p:txBody>
          <a:bodyPr/>
          <a:lstStyle>
            <a:lvl1pPr defTabSz="915988">
              <a:spcBef>
                <a:spcPct val="30000"/>
              </a:spcBef>
              <a:defRPr sz="1200">
                <a:solidFill>
                  <a:schemeClr val="tx1"/>
                </a:solidFill>
                <a:latin typeface="Arial" panose="020B0604020202020204" pitchFamily="34" charset="0"/>
              </a:defRPr>
            </a:lvl1pPr>
            <a:lvl2pPr marL="742950" indent="-285750" defTabSz="915988">
              <a:spcBef>
                <a:spcPct val="30000"/>
              </a:spcBef>
              <a:defRPr sz="1200">
                <a:solidFill>
                  <a:schemeClr val="tx1"/>
                </a:solidFill>
                <a:latin typeface="Arial" panose="020B0604020202020204" pitchFamily="34" charset="0"/>
              </a:defRPr>
            </a:lvl2pPr>
            <a:lvl3pPr marL="1143000" indent="-228600" defTabSz="915988">
              <a:spcBef>
                <a:spcPct val="30000"/>
              </a:spcBef>
              <a:defRPr sz="1200">
                <a:solidFill>
                  <a:schemeClr val="tx1"/>
                </a:solidFill>
                <a:latin typeface="Arial" panose="020B0604020202020204" pitchFamily="34" charset="0"/>
              </a:defRPr>
            </a:lvl3pPr>
            <a:lvl4pPr marL="1600200" indent="-228600" defTabSz="915988">
              <a:spcBef>
                <a:spcPct val="30000"/>
              </a:spcBef>
              <a:defRPr sz="1200">
                <a:solidFill>
                  <a:schemeClr val="tx1"/>
                </a:solidFill>
                <a:latin typeface="Arial" panose="020B0604020202020204" pitchFamily="34" charset="0"/>
              </a:defRPr>
            </a:lvl4pPr>
            <a:lvl5pPr marL="2057400" indent="-228600" defTabSz="915988">
              <a:spcBef>
                <a:spcPct val="30000"/>
              </a:spcBef>
              <a:defRPr sz="1200">
                <a:solidFill>
                  <a:schemeClr val="tx1"/>
                </a:solidFill>
                <a:latin typeface="Arial" panose="020B0604020202020204" pitchFamily="34" charset="0"/>
              </a:defRPr>
            </a:lvl5pPr>
            <a:lvl6pPr marL="2514600" indent="-228600" defTabSz="9159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59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59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59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5A02888-BF62-457B-BA6E-E791289FF7F9}" type="slidenum">
              <a:rPr lang="en-US" altLang="tr-TR" smtClean="0"/>
              <a:pPr>
                <a:spcBef>
                  <a:spcPct val="0"/>
                </a:spcBef>
              </a:pPr>
              <a:t>22</a:t>
            </a:fld>
            <a:endParaRPr lang="en-US" altLang="tr-TR"/>
          </a:p>
        </p:txBody>
      </p:sp>
      <p:sp>
        <p:nvSpPr>
          <p:cNvPr id="89091" name="Rectangle 2">
            <a:extLst>
              <a:ext uri="{FF2B5EF4-FFF2-40B4-BE49-F238E27FC236}">
                <a16:creationId xmlns:a16="http://schemas.microsoft.com/office/drawing/2014/main" id="{E8418C7E-7D97-489B-9084-9F88FED1D45D}"/>
              </a:ext>
            </a:extLst>
          </p:cNvPr>
          <p:cNvSpPr>
            <a:spLocks noGrp="1" noRot="1" noChangeAspect="1" noChangeArrowheads="1" noTextEdit="1"/>
          </p:cNvSpPr>
          <p:nvPr>
            <p:ph type="sldImg"/>
          </p:nvPr>
        </p:nvSpPr>
        <p:spPr>
          <a:ln/>
        </p:spPr>
      </p:sp>
      <p:sp>
        <p:nvSpPr>
          <p:cNvPr id="89092" name="Rectangle 3">
            <a:extLst>
              <a:ext uri="{FF2B5EF4-FFF2-40B4-BE49-F238E27FC236}">
                <a16:creationId xmlns:a16="http://schemas.microsoft.com/office/drawing/2014/main" id="{149052ED-A1FB-4C72-B6ED-A9FE48DDA3EB}"/>
              </a:ext>
            </a:extLst>
          </p:cNvPr>
          <p:cNvSpPr>
            <a:spLocks noGrp="1" noChangeArrowheads="1"/>
          </p:cNvSpPr>
          <p:nvPr>
            <p:ph type="body" idx="1"/>
          </p:nvPr>
        </p:nvSpPr>
        <p:spPr>
          <a:noFill/>
        </p:spPr>
        <p:txBody>
          <a:bodyPr/>
          <a:lstStyle/>
          <a:p>
            <a:pPr eaLnBrk="1" hangingPunct="1"/>
            <a:r>
              <a:rPr lang="en-US" altLang="tr-TR" sz="2000">
                <a:latin typeface="Arial" panose="020B0604020202020204" pitchFamily="34" charset="0"/>
              </a:rPr>
              <a:t>We hope this workshop can agree with </a:t>
            </a:r>
            <a:r>
              <a:rPr lang="en-US" altLang="tr-TR" sz="2000" b="1">
                <a:latin typeface="Arial" panose="020B0604020202020204" pitchFamily="34" charset="0"/>
              </a:rPr>
              <a:t>binding commitments for the future studies in the Region Countries to establish a regional working group</a:t>
            </a:r>
            <a:r>
              <a:rPr lang="en-US" altLang="tr-TR" sz="2000">
                <a:latin typeface="Arial" panose="020B0604020202020204" pitchFamily="34" charset="0"/>
              </a:rPr>
              <a:t> for assembling a feasible, cost effective package that achieves substantial energy savings and related environmental benefits in the buildings with a set of policies. For the efficiency in all fields, buildings, ground transport, industrial processsing, lighting, power plants, energy and climate policies are becoming increasingly integrated and Kyoto Protocol mechanisms in both national and international actions need to meet Kyoto targets. </a:t>
            </a:r>
            <a:endParaRPr lang="tr-TR" altLang="tr-TR" sz="2000">
              <a:latin typeface="Arial" panose="020B0604020202020204" pitchFamily="34" charset="0"/>
            </a:endParaRPr>
          </a:p>
          <a:p>
            <a:pPr eaLnBrk="1" hangingPunct="1"/>
            <a:endParaRPr lang="tr-TR" altLang="tr-TR" sz="2000">
              <a:latin typeface="Arial" panose="020B0604020202020204" pitchFamily="34" charset="0"/>
            </a:endParaRPr>
          </a:p>
        </p:txBody>
      </p:sp>
    </p:spTree>
    <p:extLst>
      <p:ext uri="{BB962C8B-B14F-4D97-AF65-F5344CB8AC3E}">
        <p14:creationId xmlns:p14="http://schemas.microsoft.com/office/powerpoint/2010/main" val="35047264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a:extLst>
              <a:ext uri="{FF2B5EF4-FFF2-40B4-BE49-F238E27FC236}">
                <a16:creationId xmlns:a16="http://schemas.microsoft.com/office/drawing/2014/main" id="{186F31D3-2A8E-4225-8C02-8E85168C9A36}"/>
              </a:ext>
            </a:extLst>
          </p:cNvPr>
          <p:cNvSpPr>
            <a:spLocks noGrp="1" noChangeArrowheads="1"/>
          </p:cNvSpPr>
          <p:nvPr>
            <p:ph type="sldNum" sz="quarter" idx="5"/>
          </p:nvPr>
        </p:nvSpPr>
        <p:spPr>
          <a:noFill/>
        </p:spPr>
        <p:txBody>
          <a:bodyPr/>
          <a:lstStyle>
            <a:lvl1pPr defTabSz="915988">
              <a:spcBef>
                <a:spcPct val="30000"/>
              </a:spcBef>
              <a:defRPr sz="1200">
                <a:solidFill>
                  <a:schemeClr val="tx1"/>
                </a:solidFill>
                <a:latin typeface="Arial" panose="020B0604020202020204" pitchFamily="34" charset="0"/>
              </a:defRPr>
            </a:lvl1pPr>
            <a:lvl2pPr marL="742950" indent="-285750" defTabSz="915988">
              <a:spcBef>
                <a:spcPct val="30000"/>
              </a:spcBef>
              <a:defRPr sz="1200">
                <a:solidFill>
                  <a:schemeClr val="tx1"/>
                </a:solidFill>
                <a:latin typeface="Arial" panose="020B0604020202020204" pitchFamily="34" charset="0"/>
              </a:defRPr>
            </a:lvl2pPr>
            <a:lvl3pPr marL="1143000" indent="-228600" defTabSz="915988">
              <a:spcBef>
                <a:spcPct val="30000"/>
              </a:spcBef>
              <a:defRPr sz="1200">
                <a:solidFill>
                  <a:schemeClr val="tx1"/>
                </a:solidFill>
                <a:latin typeface="Arial" panose="020B0604020202020204" pitchFamily="34" charset="0"/>
              </a:defRPr>
            </a:lvl3pPr>
            <a:lvl4pPr marL="1600200" indent="-228600" defTabSz="915988">
              <a:spcBef>
                <a:spcPct val="30000"/>
              </a:spcBef>
              <a:defRPr sz="1200">
                <a:solidFill>
                  <a:schemeClr val="tx1"/>
                </a:solidFill>
                <a:latin typeface="Arial" panose="020B0604020202020204" pitchFamily="34" charset="0"/>
              </a:defRPr>
            </a:lvl4pPr>
            <a:lvl5pPr marL="2057400" indent="-228600" defTabSz="915988">
              <a:spcBef>
                <a:spcPct val="30000"/>
              </a:spcBef>
              <a:defRPr sz="1200">
                <a:solidFill>
                  <a:schemeClr val="tx1"/>
                </a:solidFill>
                <a:latin typeface="Arial" panose="020B0604020202020204" pitchFamily="34" charset="0"/>
              </a:defRPr>
            </a:lvl5pPr>
            <a:lvl6pPr marL="2514600" indent="-228600" defTabSz="9159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59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59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59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1BE0A44-1576-4DD8-A93C-A8C76A95BDCC}" type="slidenum">
              <a:rPr lang="en-US" altLang="tr-TR" smtClean="0"/>
              <a:pPr>
                <a:spcBef>
                  <a:spcPct val="0"/>
                </a:spcBef>
              </a:pPr>
              <a:t>23</a:t>
            </a:fld>
            <a:endParaRPr lang="en-US" altLang="tr-TR"/>
          </a:p>
        </p:txBody>
      </p:sp>
      <p:sp>
        <p:nvSpPr>
          <p:cNvPr id="91139" name="Rectangle 2">
            <a:extLst>
              <a:ext uri="{FF2B5EF4-FFF2-40B4-BE49-F238E27FC236}">
                <a16:creationId xmlns:a16="http://schemas.microsoft.com/office/drawing/2014/main" id="{B71EF96B-D2EC-4A15-8AD7-49D4C5A92AF8}"/>
              </a:ext>
            </a:extLst>
          </p:cNvPr>
          <p:cNvSpPr>
            <a:spLocks noGrp="1" noRot="1" noChangeAspect="1" noChangeArrowheads="1" noTextEdit="1"/>
          </p:cNvSpPr>
          <p:nvPr>
            <p:ph type="sldImg"/>
          </p:nvPr>
        </p:nvSpPr>
        <p:spPr>
          <a:ln/>
        </p:spPr>
      </p:sp>
      <p:sp>
        <p:nvSpPr>
          <p:cNvPr id="91140" name="Rectangle 3">
            <a:extLst>
              <a:ext uri="{FF2B5EF4-FFF2-40B4-BE49-F238E27FC236}">
                <a16:creationId xmlns:a16="http://schemas.microsoft.com/office/drawing/2014/main" id="{4751A99E-C428-4E05-B444-D278761C5F8A}"/>
              </a:ext>
            </a:extLst>
          </p:cNvPr>
          <p:cNvSpPr>
            <a:spLocks noGrp="1" noChangeArrowheads="1"/>
          </p:cNvSpPr>
          <p:nvPr>
            <p:ph type="body" idx="1"/>
          </p:nvPr>
        </p:nvSpPr>
        <p:spPr>
          <a:noFill/>
        </p:spPr>
        <p:txBody>
          <a:bodyPr/>
          <a:lstStyle/>
          <a:p>
            <a:pPr eaLnBrk="1" hangingPunct="1"/>
            <a:r>
              <a:rPr lang="en-US" altLang="tr-TR" sz="2000">
                <a:latin typeface="Arial" panose="020B0604020202020204" pitchFamily="34" charset="0"/>
              </a:rPr>
              <a:t>We hope this workshop can agree with </a:t>
            </a:r>
            <a:r>
              <a:rPr lang="en-US" altLang="tr-TR" sz="2000" b="1">
                <a:latin typeface="Arial" panose="020B0604020202020204" pitchFamily="34" charset="0"/>
              </a:rPr>
              <a:t>binding commitments for the future studies in the Region Countries to establish a regional working group</a:t>
            </a:r>
            <a:r>
              <a:rPr lang="en-US" altLang="tr-TR" sz="2000">
                <a:latin typeface="Arial" panose="020B0604020202020204" pitchFamily="34" charset="0"/>
              </a:rPr>
              <a:t> for assembling a feasible, cost effective package that achieves substantial energy savings and related environmental benefits in the buildings with a set of policies. For the efficiency in all fields, buildings, ground transport, industrial processsing, lighting, power plants, energy and climate policies are becoming increasingly integrated and Kyoto Protocol mechanisms in both national and international actions need to meet Kyoto targets. </a:t>
            </a:r>
            <a:endParaRPr lang="tr-TR" altLang="tr-TR" sz="2000">
              <a:latin typeface="Arial" panose="020B0604020202020204" pitchFamily="34" charset="0"/>
            </a:endParaRPr>
          </a:p>
          <a:p>
            <a:pPr eaLnBrk="1" hangingPunct="1"/>
            <a:endParaRPr lang="tr-TR" altLang="tr-TR" sz="2000">
              <a:latin typeface="Arial" panose="020B0604020202020204" pitchFamily="34" charset="0"/>
            </a:endParaRPr>
          </a:p>
        </p:txBody>
      </p:sp>
    </p:spTree>
    <p:extLst>
      <p:ext uri="{BB962C8B-B14F-4D97-AF65-F5344CB8AC3E}">
        <p14:creationId xmlns:p14="http://schemas.microsoft.com/office/powerpoint/2010/main" val="7909378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a:extLst>
              <a:ext uri="{FF2B5EF4-FFF2-40B4-BE49-F238E27FC236}">
                <a16:creationId xmlns:a16="http://schemas.microsoft.com/office/drawing/2014/main" id="{532CF35D-CEA5-4B3F-85F4-14C48454C981}"/>
              </a:ext>
            </a:extLst>
          </p:cNvPr>
          <p:cNvSpPr>
            <a:spLocks noGrp="1" noChangeArrowheads="1"/>
          </p:cNvSpPr>
          <p:nvPr>
            <p:ph type="sldNum" sz="quarter" idx="5"/>
          </p:nvPr>
        </p:nvSpPr>
        <p:spPr>
          <a:noFill/>
        </p:spPr>
        <p:txBody>
          <a:bodyPr/>
          <a:lstStyle>
            <a:lvl1pPr defTabSz="915988">
              <a:spcBef>
                <a:spcPct val="30000"/>
              </a:spcBef>
              <a:defRPr sz="1200">
                <a:solidFill>
                  <a:schemeClr val="tx1"/>
                </a:solidFill>
                <a:latin typeface="Arial" panose="020B0604020202020204" pitchFamily="34" charset="0"/>
              </a:defRPr>
            </a:lvl1pPr>
            <a:lvl2pPr marL="742950" indent="-285750" defTabSz="915988">
              <a:spcBef>
                <a:spcPct val="30000"/>
              </a:spcBef>
              <a:defRPr sz="1200">
                <a:solidFill>
                  <a:schemeClr val="tx1"/>
                </a:solidFill>
                <a:latin typeface="Arial" panose="020B0604020202020204" pitchFamily="34" charset="0"/>
              </a:defRPr>
            </a:lvl2pPr>
            <a:lvl3pPr marL="1143000" indent="-228600" defTabSz="915988">
              <a:spcBef>
                <a:spcPct val="30000"/>
              </a:spcBef>
              <a:defRPr sz="1200">
                <a:solidFill>
                  <a:schemeClr val="tx1"/>
                </a:solidFill>
                <a:latin typeface="Arial" panose="020B0604020202020204" pitchFamily="34" charset="0"/>
              </a:defRPr>
            </a:lvl3pPr>
            <a:lvl4pPr marL="1600200" indent="-228600" defTabSz="915988">
              <a:spcBef>
                <a:spcPct val="30000"/>
              </a:spcBef>
              <a:defRPr sz="1200">
                <a:solidFill>
                  <a:schemeClr val="tx1"/>
                </a:solidFill>
                <a:latin typeface="Arial" panose="020B0604020202020204" pitchFamily="34" charset="0"/>
              </a:defRPr>
            </a:lvl4pPr>
            <a:lvl5pPr marL="2057400" indent="-228600" defTabSz="915988">
              <a:spcBef>
                <a:spcPct val="30000"/>
              </a:spcBef>
              <a:defRPr sz="1200">
                <a:solidFill>
                  <a:schemeClr val="tx1"/>
                </a:solidFill>
                <a:latin typeface="Arial" panose="020B0604020202020204" pitchFamily="34" charset="0"/>
              </a:defRPr>
            </a:lvl5pPr>
            <a:lvl6pPr marL="2514600" indent="-228600" defTabSz="9159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59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59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59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D07CFE3-D09E-4F6C-BEE2-C968D6513CB5}" type="slidenum">
              <a:rPr lang="en-US" altLang="tr-TR" smtClean="0"/>
              <a:pPr>
                <a:spcBef>
                  <a:spcPct val="0"/>
                </a:spcBef>
              </a:pPr>
              <a:t>24</a:t>
            </a:fld>
            <a:endParaRPr lang="en-US" altLang="tr-TR"/>
          </a:p>
        </p:txBody>
      </p:sp>
      <p:sp>
        <p:nvSpPr>
          <p:cNvPr id="93187" name="Rectangle 2">
            <a:extLst>
              <a:ext uri="{FF2B5EF4-FFF2-40B4-BE49-F238E27FC236}">
                <a16:creationId xmlns:a16="http://schemas.microsoft.com/office/drawing/2014/main" id="{01F5C743-12A4-4E27-8045-8603EDB48CB8}"/>
              </a:ext>
            </a:extLst>
          </p:cNvPr>
          <p:cNvSpPr>
            <a:spLocks noGrp="1" noRot="1" noChangeAspect="1" noChangeArrowheads="1" noTextEdit="1"/>
          </p:cNvSpPr>
          <p:nvPr>
            <p:ph type="sldImg"/>
          </p:nvPr>
        </p:nvSpPr>
        <p:spPr>
          <a:ln/>
        </p:spPr>
      </p:sp>
      <p:sp>
        <p:nvSpPr>
          <p:cNvPr id="93188" name="Rectangle 3">
            <a:extLst>
              <a:ext uri="{FF2B5EF4-FFF2-40B4-BE49-F238E27FC236}">
                <a16:creationId xmlns:a16="http://schemas.microsoft.com/office/drawing/2014/main" id="{5FE2EAFE-6985-41D0-B94B-A173D09A4670}"/>
              </a:ext>
            </a:extLst>
          </p:cNvPr>
          <p:cNvSpPr>
            <a:spLocks noGrp="1" noChangeArrowheads="1"/>
          </p:cNvSpPr>
          <p:nvPr>
            <p:ph type="body" idx="1"/>
          </p:nvPr>
        </p:nvSpPr>
        <p:spPr>
          <a:noFill/>
        </p:spPr>
        <p:txBody>
          <a:bodyPr/>
          <a:lstStyle/>
          <a:p>
            <a:pPr eaLnBrk="1" hangingPunct="1"/>
            <a:endParaRPr lang="tr-TR" altLang="tr-TR" sz="2000" dirty="0">
              <a:latin typeface="Arial" panose="020B0604020202020204" pitchFamily="34" charset="0"/>
            </a:endParaRPr>
          </a:p>
        </p:txBody>
      </p:sp>
    </p:spTree>
    <p:extLst>
      <p:ext uri="{BB962C8B-B14F-4D97-AF65-F5344CB8AC3E}">
        <p14:creationId xmlns:p14="http://schemas.microsoft.com/office/powerpoint/2010/main" val="10447336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a:extLst>
              <a:ext uri="{FF2B5EF4-FFF2-40B4-BE49-F238E27FC236}">
                <a16:creationId xmlns:a16="http://schemas.microsoft.com/office/drawing/2014/main" id="{54D84CFA-D633-464C-8FA2-EF301B5AFA8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3E5D244-3B7F-494B-BDDA-21DEEE0C605D}" type="slidenum">
              <a:rPr lang="tr-TR" altLang="en-US" smtClean="0"/>
              <a:pPr>
                <a:spcBef>
                  <a:spcPct val="0"/>
                </a:spcBef>
              </a:pPr>
              <a:t>3</a:t>
            </a:fld>
            <a:endParaRPr lang="tr-TR" altLang="en-US"/>
          </a:p>
        </p:txBody>
      </p:sp>
      <p:sp>
        <p:nvSpPr>
          <p:cNvPr id="17411" name="Rectangle 2">
            <a:extLst>
              <a:ext uri="{FF2B5EF4-FFF2-40B4-BE49-F238E27FC236}">
                <a16:creationId xmlns:a16="http://schemas.microsoft.com/office/drawing/2014/main" id="{B9624265-F002-425A-900D-0B29DEC8F645}"/>
              </a:ext>
            </a:extLst>
          </p:cNvPr>
          <p:cNvSpPr>
            <a:spLocks noGrp="1" noRot="1" noChangeAspect="1" noChangeArrowheads="1" noTextEdit="1"/>
          </p:cNvSpPr>
          <p:nvPr>
            <p:ph type="sldImg"/>
          </p:nvPr>
        </p:nvSpPr>
        <p:spPr>
          <a:ln/>
        </p:spPr>
      </p:sp>
      <p:sp>
        <p:nvSpPr>
          <p:cNvPr id="17412" name="Rectangle 3">
            <a:extLst>
              <a:ext uri="{FF2B5EF4-FFF2-40B4-BE49-F238E27FC236}">
                <a16:creationId xmlns:a16="http://schemas.microsoft.com/office/drawing/2014/main" id="{7CEE07C5-510E-45B7-AB55-D4B635E92B8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2000"/>
              <a:t>With regard to final energy use, the importance of the building sector is even more striking. With 34 % buildings are the second largest final energy use sector in Turkey. </a:t>
            </a:r>
            <a:endParaRPr lang="tr-TR" altLang="en-US" sz="2000"/>
          </a:p>
          <a:p>
            <a:pPr eaLnBrk="1" hangingPunct="1"/>
            <a:endParaRPr lang="tr-TR" altLang="en-US" sz="2000"/>
          </a:p>
        </p:txBody>
      </p:sp>
    </p:spTree>
    <p:extLst>
      <p:ext uri="{BB962C8B-B14F-4D97-AF65-F5344CB8AC3E}">
        <p14:creationId xmlns:p14="http://schemas.microsoft.com/office/powerpoint/2010/main" val="8753696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a:extLst>
              <a:ext uri="{FF2B5EF4-FFF2-40B4-BE49-F238E27FC236}">
                <a16:creationId xmlns:a16="http://schemas.microsoft.com/office/drawing/2014/main" id="{5E94E476-4684-4F03-B577-957D8877D9AC}"/>
              </a:ext>
            </a:extLst>
          </p:cNvPr>
          <p:cNvSpPr>
            <a:spLocks noGrp="1" noChangeArrowheads="1"/>
          </p:cNvSpPr>
          <p:nvPr>
            <p:ph type="sldNum" sz="quarter" idx="5"/>
          </p:nvPr>
        </p:nvSpPr>
        <p:spPr>
          <a:noFill/>
        </p:spPr>
        <p:txBody>
          <a:bodyPr/>
          <a:lstStyle>
            <a:lvl1pPr defTabSz="915988">
              <a:spcBef>
                <a:spcPct val="30000"/>
              </a:spcBef>
              <a:defRPr sz="1200">
                <a:solidFill>
                  <a:schemeClr val="tx1"/>
                </a:solidFill>
                <a:latin typeface="Arial" panose="020B0604020202020204" pitchFamily="34" charset="0"/>
              </a:defRPr>
            </a:lvl1pPr>
            <a:lvl2pPr marL="742950" indent="-285750" defTabSz="915988">
              <a:spcBef>
                <a:spcPct val="30000"/>
              </a:spcBef>
              <a:defRPr sz="1200">
                <a:solidFill>
                  <a:schemeClr val="tx1"/>
                </a:solidFill>
                <a:latin typeface="Arial" panose="020B0604020202020204" pitchFamily="34" charset="0"/>
              </a:defRPr>
            </a:lvl2pPr>
            <a:lvl3pPr marL="1143000" indent="-228600" defTabSz="915988">
              <a:spcBef>
                <a:spcPct val="30000"/>
              </a:spcBef>
              <a:defRPr sz="1200">
                <a:solidFill>
                  <a:schemeClr val="tx1"/>
                </a:solidFill>
                <a:latin typeface="Arial" panose="020B0604020202020204" pitchFamily="34" charset="0"/>
              </a:defRPr>
            </a:lvl3pPr>
            <a:lvl4pPr marL="1600200" indent="-228600" defTabSz="915988">
              <a:spcBef>
                <a:spcPct val="30000"/>
              </a:spcBef>
              <a:defRPr sz="1200">
                <a:solidFill>
                  <a:schemeClr val="tx1"/>
                </a:solidFill>
                <a:latin typeface="Arial" panose="020B0604020202020204" pitchFamily="34" charset="0"/>
              </a:defRPr>
            </a:lvl4pPr>
            <a:lvl5pPr marL="2057400" indent="-228600" defTabSz="915988">
              <a:spcBef>
                <a:spcPct val="30000"/>
              </a:spcBef>
              <a:defRPr sz="1200">
                <a:solidFill>
                  <a:schemeClr val="tx1"/>
                </a:solidFill>
                <a:latin typeface="Arial" panose="020B0604020202020204" pitchFamily="34" charset="0"/>
              </a:defRPr>
            </a:lvl5pPr>
            <a:lvl6pPr marL="2514600" indent="-228600" defTabSz="9159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59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59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59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8809689-9CB2-4151-BF13-2D594CEA9E70}" type="slidenum">
              <a:rPr lang="en-US" altLang="tr-TR" smtClean="0"/>
              <a:pPr>
                <a:spcBef>
                  <a:spcPct val="0"/>
                </a:spcBef>
              </a:pPr>
              <a:t>13</a:t>
            </a:fld>
            <a:endParaRPr lang="en-US" altLang="tr-TR"/>
          </a:p>
        </p:txBody>
      </p:sp>
      <p:sp>
        <p:nvSpPr>
          <p:cNvPr id="11267" name="Rectangle 2">
            <a:extLst>
              <a:ext uri="{FF2B5EF4-FFF2-40B4-BE49-F238E27FC236}">
                <a16:creationId xmlns:a16="http://schemas.microsoft.com/office/drawing/2014/main" id="{AC752C5E-F348-4EA7-B0BA-EE3DC8919EC5}"/>
              </a:ext>
            </a:extLst>
          </p:cNvPr>
          <p:cNvSpPr>
            <a:spLocks noGrp="1" noRot="1" noChangeAspect="1" noChangeArrowheads="1" noTextEdit="1"/>
          </p:cNvSpPr>
          <p:nvPr>
            <p:ph type="sldImg"/>
          </p:nvPr>
        </p:nvSpPr>
        <p:spPr>
          <a:ln/>
        </p:spPr>
      </p:sp>
      <p:sp>
        <p:nvSpPr>
          <p:cNvPr id="11268" name="Rectangle 3">
            <a:extLst>
              <a:ext uri="{FF2B5EF4-FFF2-40B4-BE49-F238E27FC236}">
                <a16:creationId xmlns:a16="http://schemas.microsoft.com/office/drawing/2014/main" id="{7276D9F6-E820-4B75-B57F-56B6EB7FD043}"/>
              </a:ext>
            </a:extLst>
          </p:cNvPr>
          <p:cNvSpPr>
            <a:spLocks noGrp="1" noChangeArrowheads="1"/>
          </p:cNvSpPr>
          <p:nvPr>
            <p:ph type="body" idx="1"/>
          </p:nvPr>
        </p:nvSpPr>
        <p:spPr>
          <a:noFill/>
        </p:spPr>
        <p:txBody>
          <a:bodyPr/>
          <a:lstStyle/>
          <a:p>
            <a:pPr eaLnBrk="1" hangingPunct="1"/>
            <a:endParaRPr lang="de-DE" altLang="tr-TR">
              <a:latin typeface="Arial" panose="020B0604020202020204" pitchFamily="34" charset="0"/>
            </a:endParaRPr>
          </a:p>
        </p:txBody>
      </p:sp>
    </p:spTree>
    <p:extLst>
      <p:ext uri="{BB962C8B-B14F-4D97-AF65-F5344CB8AC3E}">
        <p14:creationId xmlns:p14="http://schemas.microsoft.com/office/powerpoint/2010/main" val="18925979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a:extLst>
              <a:ext uri="{FF2B5EF4-FFF2-40B4-BE49-F238E27FC236}">
                <a16:creationId xmlns:a16="http://schemas.microsoft.com/office/drawing/2014/main" id="{F7329D8E-296D-46AE-80EE-89621E310BB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7094D81-A7FB-41D0-867A-3F2863BDE1D9}" type="slidenum">
              <a:rPr lang="tr-TR" altLang="en-US" smtClean="0"/>
              <a:pPr>
                <a:spcBef>
                  <a:spcPct val="0"/>
                </a:spcBef>
              </a:pPr>
              <a:t>16</a:t>
            </a:fld>
            <a:endParaRPr lang="tr-TR" altLang="en-US"/>
          </a:p>
        </p:txBody>
      </p:sp>
      <p:sp>
        <p:nvSpPr>
          <p:cNvPr id="55299" name="Rectangle 2">
            <a:extLst>
              <a:ext uri="{FF2B5EF4-FFF2-40B4-BE49-F238E27FC236}">
                <a16:creationId xmlns:a16="http://schemas.microsoft.com/office/drawing/2014/main" id="{080E9821-0CD8-462C-844B-A766B464E8F5}"/>
              </a:ext>
            </a:extLst>
          </p:cNvPr>
          <p:cNvSpPr>
            <a:spLocks noChangeArrowheads="1"/>
          </p:cNvSpPr>
          <p:nvPr/>
        </p:nvSpPr>
        <p:spPr bwMode="auto">
          <a:xfrm>
            <a:off x="3815374" y="0"/>
            <a:ext cx="2920389" cy="493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endParaRPr lang="en-US" altLang="en-US" sz="1400"/>
          </a:p>
        </p:txBody>
      </p:sp>
      <p:sp>
        <p:nvSpPr>
          <p:cNvPr id="55300" name="Rectangle 3">
            <a:extLst>
              <a:ext uri="{FF2B5EF4-FFF2-40B4-BE49-F238E27FC236}">
                <a16:creationId xmlns:a16="http://schemas.microsoft.com/office/drawing/2014/main" id="{F52F7F31-B14E-4F38-B626-DE8E2B1215C3}"/>
              </a:ext>
            </a:extLst>
          </p:cNvPr>
          <p:cNvSpPr>
            <a:spLocks noChangeArrowheads="1"/>
          </p:cNvSpPr>
          <p:nvPr/>
        </p:nvSpPr>
        <p:spPr bwMode="auto">
          <a:xfrm>
            <a:off x="3815374" y="9371286"/>
            <a:ext cx="2920389" cy="495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1293" tIns="46448" rIns="91293" bIns="46448" anchor="b"/>
          <a:lstStyle>
            <a:lvl1pPr defTabSz="922338">
              <a:spcBef>
                <a:spcPct val="30000"/>
              </a:spcBef>
              <a:defRPr sz="1200">
                <a:solidFill>
                  <a:schemeClr val="tx1"/>
                </a:solidFill>
                <a:latin typeface="Arial" panose="020B0604020202020204" pitchFamily="34" charset="0"/>
              </a:defRPr>
            </a:lvl1pPr>
            <a:lvl2pPr marL="742950" indent="-285750" defTabSz="922338">
              <a:spcBef>
                <a:spcPct val="30000"/>
              </a:spcBef>
              <a:defRPr sz="1200">
                <a:solidFill>
                  <a:schemeClr val="tx1"/>
                </a:solidFill>
                <a:latin typeface="Arial" panose="020B0604020202020204" pitchFamily="34" charset="0"/>
              </a:defRPr>
            </a:lvl2pPr>
            <a:lvl3pPr marL="1143000" indent="-228600" defTabSz="922338">
              <a:spcBef>
                <a:spcPct val="30000"/>
              </a:spcBef>
              <a:defRPr sz="1200">
                <a:solidFill>
                  <a:schemeClr val="tx1"/>
                </a:solidFill>
                <a:latin typeface="Arial" panose="020B0604020202020204" pitchFamily="34" charset="0"/>
              </a:defRPr>
            </a:lvl3pPr>
            <a:lvl4pPr marL="1600200" indent="-228600" defTabSz="922338">
              <a:spcBef>
                <a:spcPct val="30000"/>
              </a:spcBef>
              <a:defRPr sz="1200">
                <a:solidFill>
                  <a:schemeClr val="tx1"/>
                </a:solidFill>
                <a:latin typeface="Arial" panose="020B0604020202020204" pitchFamily="34" charset="0"/>
              </a:defRPr>
            </a:lvl4pPr>
            <a:lvl5pPr marL="2057400" indent="-228600" defTabSz="922338">
              <a:spcBef>
                <a:spcPct val="30000"/>
              </a:spcBef>
              <a:defRPr sz="1200">
                <a:solidFill>
                  <a:schemeClr val="tx1"/>
                </a:solidFill>
                <a:latin typeface="Arial" panose="020B0604020202020204" pitchFamily="34" charset="0"/>
              </a:defRPr>
            </a:lvl5pPr>
            <a:lvl6pPr marL="2514600" indent="-228600" defTabSz="92233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2233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2233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22338" eaLnBrk="0" fontAlgn="base" hangingPunct="0">
              <a:spcBef>
                <a:spcPct val="30000"/>
              </a:spcBef>
              <a:spcAft>
                <a:spcPct val="0"/>
              </a:spcAft>
              <a:defRPr sz="1200">
                <a:solidFill>
                  <a:schemeClr val="tx1"/>
                </a:solidFill>
                <a:latin typeface="Arial" panose="020B0604020202020204" pitchFamily="34" charset="0"/>
              </a:defRPr>
            </a:lvl9pPr>
          </a:lstStyle>
          <a:p>
            <a:pPr algn="r">
              <a:spcBef>
                <a:spcPct val="0"/>
              </a:spcBef>
            </a:pPr>
            <a:r>
              <a:rPr lang="tr-TR" altLang="en-US"/>
              <a:t>7</a:t>
            </a:r>
          </a:p>
        </p:txBody>
      </p:sp>
      <p:sp>
        <p:nvSpPr>
          <p:cNvPr id="55301" name="Rectangle 4">
            <a:extLst>
              <a:ext uri="{FF2B5EF4-FFF2-40B4-BE49-F238E27FC236}">
                <a16:creationId xmlns:a16="http://schemas.microsoft.com/office/drawing/2014/main" id="{8195365A-1A9E-4A6F-BF4A-082B38CA7003}"/>
              </a:ext>
            </a:extLst>
          </p:cNvPr>
          <p:cNvSpPr>
            <a:spLocks noChangeArrowheads="1"/>
          </p:cNvSpPr>
          <p:nvPr/>
        </p:nvSpPr>
        <p:spPr bwMode="auto">
          <a:xfrm>
            <a:off x="0" y="9371286"/>
            <a:ext cx="2918831" cy="495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endParaRPr lang="en-US" altLang="en-US" sz="1400"/>
          </a:p>
        </p:txBody>
      </p:sp>
      <p:sp>
        <p:nvSpPr>
          <p:cNvPr id="55302" name="Rectangle 5">
            <a:extLst>
              <a:ext uri="{FF2B5EF4-FFF2-40B4-BE49-F238E27FC236}">
                <a16:creationId xmlns:a16="http://schemas.microsoft.com/office/drawing/2014/main" id="{DCB07459-EF3B-4600-B602-0EF31D06864F}"/>
              </a:ext>
            </a:extLst>
          </p:cNvPr>
          <p:cNvSpPr>
            <a:spLocks noChangeArrowheads="1"/>
          </p:cNvSpPr>
          <p:nvPr/>
        </p:nvSpPr>
        <p:spPr bwMode="auto">
          <a:xfrm>
            <a:off x="0" y="0"/>
            <a:ext cx="2918831" cy="493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endParaRPr lang="en-US" altLang="en-US" sz="1400"/>
          </a:p>
        </p:txBody>
      </p:sp>
      <p:sp>
        <p:nvSpPr>
          <p:cNvPr id="55303" name="Rectangle 6">
            <a:extLst>
              <a:ext uri="{FF2B5EF4-FFF2-40B4-BE49-F238E27FC236}">
                <a16:creationId xmlns:a16="http://schemas.microsoft.com/office/drawing/2014/main" id="{AFE8D2E9-3EED-45C7-9A62-6F56B2A7565B}"/>
              </a:ext>
            </a:extLst>
          </p:cNvPr>
          <p:cNvSpPr>
            <a:spLocks noGrp="1" noRot="1" noChangeAspect="1" noChangeArrowheads="1" noTextEdit="1"/>
          </p:cNvSpPr>
          <p:nvPr>
            <p:ph type="sldImg"/>
          </p:nvPr>
        </p:nvSpPr>
        <p:spPr>
          <a:xfrm>
            <a:off x="708025" y="746125"/>
            <a:ext cx="5319713" cy="3686175"/>
          </a:xfrm>
          <a:ln w="12700" cap="flat"/>
        </p:spPr>
      </p:sp>
      <p:sp>
        <p:nvSpPr>
          <p:cNvPr id="55304" name="Rectangle 7">
            <a:extLst>
              <a:ext uri="{FF2B5EF4-FFF2-40B4-BE49-F238E27FC236}">
                <a16:creationId xmlns:a16="http://schemas.microsoft.com/office/drawing/2014/main" id="{C7D1DC63-B2DA-43B2-A22D-6B5693592583}"/>
              </a:ext>
            </a:extLst>
          </p:cNvPr>
          <p:cNvSpPr>
            <a:spLocks noGrp="1" noChangeArrowheads="1"/>
          </p:cNvSpPr>
          <p:nvPr>
            <p:ph type="body" idx="1"/>
          </p:nvPr>
        </p:nvSpPr>
        <p:spPr>
          <a:xfrm>
            <a:off x="899662" y="4683073"/>
            <a:ext cx="4934881" cy="444155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93" tIns="46448" rIns="91293" bIns="46448"/>
          <a:lstStyle/>
          <a:p>
            <a:pPr eaLnBrk="1" hangingPunct="1"/>
            <a:endParaRPr lang="en-US" altLang="en-US"/>
          </a:p>
        </p:txBody>
      </p:sp>
    </p:spTree>
    <p:extLst>
      <p:ext uri="{BB962C8B-B14F-4D97-AF65-F5344CB8AC3E}">
        <p14:creationId xmlns:p14="http://schemas.microsoft.com/office/powerpoint/2010/main" val="16462221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a:extLst>
              <a:ext uri="{FF2B5EF4-FFF2-40B4-BE49-F238E27FC236}">
                <a16:creationId xmlns:a16="http://schemas.microsoft.com/office/drawing/2014/main" id="{55C760CD-55C3-4CBD-911B-2E07A69283A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2EC601A6-F684-4F29-B157-1CEFEECCAA4A}" type="slidenum">
              <a:rPr lang="tr-TR" altLang="en-US" smtClean="0"/>
              <a:pPr>
                <a:spcBef>
                  <a:spcPct val="0"/>
                </a:spcBef>
              </a:pPr>
              <a:t>17</a:t>
            </a:fld>
            <a:endParaRPr lang="tr-TR" altLang="en-US"/>
          </a:p>
        </p:txBody>
      </p:sp>
      <p:sp>
        <p:nvSpPr>
          <p:cNvPr id="57347" name="Rectangle 2">
            <a:extLst>
              <a:ext uri="{FF2B5EF4-FFF2-40B4-BE49-F238E27FC236}">
                <a16:creationId xmlns:a16="http://schemas.microsoft.com/office/drawing/2014/main" id="{A50769FA-CA27-44A9-BF98-51513CF241D8}"/>
              </a:ext>
            </a:extLst>
          </p:cNvPr>
          <p:cNvSpPr>
            <a:spLocks noChangeArrowheads="1"/>
          </p:cNvSpPr>
          <p:nvPr/>
        </p:nvSpPr>
        <p:spPr bwMode="auto">
          <a:xfrm>
            <a:off x="3815374" y="0"/>
            <a:ext cx="2920389" cy="493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endParaRPr lang="en-US" altLang="en-US" sz="1400"/>
          </a:p>
        </p:txBody>
      </p:sp>
      <p:sp>
        <p:nvSpPr>
          <p:cNvPr id="57348" name="Rectangle 3">
            <a:extLst>
              <a:ext uri="{FF2B5EF4-FFF2-40B4-BE49-F238E27FC236}">
                <a16:creationId xmlns:a16="http://schemas.microsoft.com/office/drawing/2014/main" id="{656C59CF-34AA-4F7D-9DA2-A2A985F41DBF}"/>
              </a:ext>
            </a:extLst>
          </p:cNvPr>
          <p:cNvSpPr>
            <a:spLocks noChangeArrowheads="1"/>
          </p:cNvSpPr>
          <p:nvPr/>
        </p:nvSpPr>
        <p:spPr bwMode="auto">
          <a:xfrm>
            <a:off x="3815374" y="9371286"/>
            <a:ext cx="2920389" cy="495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1293" tIns="46448" rIns="91293" bIns="46448" anchor="b"/>
          <a:lstStyle>
            <a:lvl1pPr defTabSz="922338">
              <a:spcBef>
                <a:spcPct val="30000"/>
              </a:spcBef>
              <a:defRPr sz="1200">
                <a:solidFill>
                  <a:schemeClr val="tx1"/>
                </a:solidFill>
                <a:latin typeface="Arial" panose="020B0604020202020204" pitchFamily="34" charset="0"/>
              </a:defRPr>
            </a:lvl1pPr>
            <a:lvl2pPr marL="742950" indent="-285750" defTabSz="922338">
              <a:spcBef>
                <a:spcPct val="30000"/>
              </a:spcBef>
              <a:defRPr sz="1200">
                <a:solidFill>
                  <a:schemeClr val="tx1"/>
                </a:solidFill>
                <a:latin typeface="Arial" panose="020B0604020202020204" pitchFamily="34" charset="0"/>
              </a:defRPr>
            </a:lvl2pPr>
            <a:lvl3pPr marL="1143000" indent="-228600" defTabSz="922338">
              <a:spcBef>
                <a:spcPct val="30000"/>
              </a:spcBef>
              <a:defRPr sz="1200">
                <a:solidFill>
                  <a:schemeClr val="tx1"/>
                </a:solidFill>
                <a:latin typeface="Arial" panose="020B0604020202020204" pitchFamily="34" charset="0"/>
              </a:defRPr>
            </a:lvl3pPr>
            <a:lvl4pPr marL="1600200" indent="-228600" defTabSz="922338">
              <a:spcBef>
                <a:spcPct val="30000"/>
              </a:spcBef>
              <a:defRPr sz="1200">
                <a:solidFill>
                  <a:schemeClr val="tx1"/>
                </a:solidFill>
                <a:latin typeface="Arial" panose="020B0604020202020204" pitchFamily="34" charset="0"/>
              </a:defRPr>
            </a:lvl4pPr>
            <a:lvl5pPr marL="2057400" indent="-228600" defTabSz="922338">
              <a:spcBef>
                <a:spcPct val="30000"/>
              </a:spcBef>
              <a:defRPr sz="1200">
                <a:solidFill>
                  <a:schemeClr val="tx1"/>
                </a:solidFill>
                <a:latin typeface="Arial" panose="020B0604020202020204" pitchFamily="34" charset="0"/>
              </a:defRPr>
            </a:lvl5pPr>
            <a:lvl6pPr marL="2514600" indent="-228600" defTabSz="92233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2233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2233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22338" eaLnBrk="0" fontAlgn="base" hangingPunct="0">
              <a:spcBef>
                <a:spcPct val="30000"/>
              </a:spcBef>
              <a:spcAft>
                <a:spcPct val="0"/>
              </a:spcAft>
              <a:defRPr sz="1200">
                <a:solidFill>
                  <a:schemeClr val="tx1"/>
                </a:solidFill>
                <a:latin typeface="Arial" panose="020B0604020202020204" pitchFamily="34" charset="0"/>
              </a:defRPr>
            </a:lvl9pPr>
          </a:lstStyle>
          <a:p>
            <a:pPr algn="r">
              <a:spcBef>
                <a:spcPct val="0"/>
              </a:spcBef>
            </a:pPr>
            <a:r>
              <a:rPr lang="tr-TR" altLang="en-US"/>
              <a:t>7</a:t>
            </a:r>
          </a:p>
        </p:txBody>
      </p:sp>
      <p:sp>
        <p:nvSpPr>
          <p:cNvPr id="57349" name="Rectangle 4">
            <a:extLst>
              <a:ext uri="{FF2B5EF4-FFF2-40B4-BE49-F238E27FC236}">
                <a16:creationId xmlns:a16="http://schemas.microsoft.com/office/drawing/2014/main" id="{0CAD110D-FB7E-466D-B650-3450CBF0867D}"/>
              </a:ext>
            </a:extLst>
          </p:cNvPr>
          <p:cNvSpPr>
            <a:spLocks noChangeArrowheads="1"/>
          </p:cNvSpPr>
          <p:nvPr/>
        </p:nvSpPr>
        <p:spPr bwMode="auto">
          <a:xfrm>
            <a:off x="0" y="9371286"/>
            <a:ext cx="2918831" cy="495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endParaRPr lang="en-US" altLang="en-US" sz="1400"/>
          </a:p>
        </p:txBody>
      </p:sp>
      <p:sp>
        <p:nvSpPr>
          <p:cNvPr id="57350" name="Rectangle 5">
            <a:extLst>
              <a:ext uri="{FF2B5EF4-FFF2-40B4-BE49-F238E27FC236}">
                <a16:creationId xmlns:a16="http://schemas.microsoft.com/office/drawing/2014/main" id="{848A5EDC-158F-4936-B2C0-D7ACCAB33D7D}"/>
              </a:ext>
            </a:extLst>
          </p:cNvPr>
          <p:cNvSpPr>
            <a:spLocks noChangeArrowheads="1"/>
          </p:cNvSpPr>
          <p:nvPr/>
        </p:nvSpPr>
        <p:spPr bwMode="auto">
          <a:xfrm>
            <a:off x="0" y="0"/>
            <a:ext cx="2918831" cy="493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endParaRPr lang="en-US" altLang="en-US" sz="1400"/>
          </a:p>
        </p:txBody>
      </p:sp>
      <p:sp>
        <p:nvSpPr>
          <p:cNvPr id="57351" name="Rectangle 6">
            <a:extLst>
              <a:ext uri="{FF2B5EF4-FFF2-40B4-BE49-F238E27FC236}">
                <a16:creationId xmlns:a16="http://schemas.microsoft.com/office/drawing/2014/main" id="{6CC3B585-2FEC-4FC1-A677-B758A0D3976D}"/>
              </a:ext>
            </a:extLst>
          </p:cNvPr>
          <p:cNvSpPr>
            <a:spLocks noGrp="1" noRot="1" noChangeAspect="1" noChangeArrowheads="1" noTextEdit="1"/>
          </p:cNvSpPr>
          <p:nvPr>
            <p:ph type="sldImg"/>
          </p:nvPr>
        </p:nvSpPr>
        <p:spPr>
          <a:xfrm>
            <a:off x="708025" y="746125"/>
            <a:ext cx="5319713" cy="3686175"/>
          </a:xfrm>
          <a:ln w="12700" cap="flat"/>
        </p:spPr>
      </p:sp>
      <p:sp>
        <p:nvSpPr>
          <p:cNvPr id="57352" name="Rectangle 7">
            <a:extLst>
              <a:ext uri="{FF2B5EF4-FFF2-40B4-BE49-F238E27FC236}">
                <a16:creationId xmlns:a16="http://schemas.microsoft.com/office/drawing/2014/main" id="{E8B61B9B-CEA4-455A-B3D9-371101DBAF36}"/>
              </a:ext>
            </a:extLst>
          </p:cNvPr>
          <p:cNvSpPr>
            <a:spLocks noGrp="1" noChangeArrowheads="1"/>
          </p:cNvSpPr>
          <p:nvPr>
            <p:ph type="body" idx="1"/>
          </p:nvPr>
        </p:nvSpPr>
        <p:spPr>
          <a:xfrm>
            <a:off x="899662" y="4683073"/>
            <a:ext cx="4934881" cy="444155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93" tIns="46448" rIns="91293" bIns="46448"/>
          <a:lstStyle/>
          <a:p>
            <a:pPr eaLnBrk="1" hangingPunct="1"/>
            <a:endParaRPr lang="en-US" altLang="en-US"/>
          </a:p>
        </p:txBody>
      </p:sp>
    </p:spTree>
    <p:extLst>
      <p:ext uri="{BB962C8B-B14F-4D97-AF65-F5344CB8AC3E}">
        <p14:creationId xmlns:p14="http://schemas.microsoft.com/office/powerpoint/2010/main" val="28695341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a:extLst>
              <a:ext uri="{FF2B5EF4-FFF2-40B4-BE49-F238E27FC236}">
                <a16:creationId xmlns:a16="http://schemas.microsoft.com/office/drawing/2014/main" id="{8C9162AB-CB78-4173-AB7C-61ADAE38BA5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12BE3FF-BB36-4A81-A38C-780739F5A4CD}" type="slidenum">
              <a:rPr lang="tr-TR" altLang="en-US" smtClean="0"/>
              <a:pPr>
                <a:spcBef>
                  <a:spcPct val="0"/>
                </a:spcBef>
              </a:pPr>
              <a:t>18</a:t>
            </a:fld>
            <a:endParaRPr lang="tr-TR" altLang="en-US"/>
          </a:p>
        </p:txBody>
      </p:sp>
      <p:sp>
        <p:nvSpPr>
          <p:cNvPr id="63491" name="Rectangle 2">
            <a:extLst>
              <a:ext uri="{FF2B5EF4-FFF2-40B4-BE49-F238E27FC236}">
                <a16:creationId xmlns:a16="http://schemas.microsoft.com/office/drawing/2014/main" id="{A6DDF863-A2F7-40ED-9652-5A73BA900825}"/>
              </a:ext>
            </a:extLst>
          </p:cNvPr>
          <p:cNvSpPr>
            <a:spLocks noChangeArrowheads="1"/>
          </p:cNvSpPr>
          <p:nvPr/>
        </p:nvSpPr>
        <p:spPr bwMode="auto">
          <a:xfrm>
            <a:off x="3815374" y="0"/>
            <a:ext cx="2920389" cy="493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endParaRPr lang="en-US" altLang="en-US" sz="1400"/>
          </a:p>
        </p:txBody>
      </p:sp>
      <p:sp>
        <p:nvSpPr>
          <p:cNvPr id="63492" name="Rectangle 3">
            <a:extLst>
              <a:ext uri="{FF2B5EF4-FFF2-40B4-BE49-F238E27FC236}">
                <a16:creationId xmlns:a16="http://schemas.microsoft.com/office/drawing/2014/main" id="{25B22099-6F81-48D4-902D-D72118F71940}"/>
              </a:ext>
            </a:extLst>
          </p:cNvPr>
          <p:cNvSpPr>
            <a:spLocks noChangeArrowheads="1"/>
          </p:cNvSpPr>
          <p:nvPr/>
        </p:nvSpPr>
        <p:spPr bwMode="auto">
          <a:xfrm>
            <a:off x="3815374" y="9371286"/>
            <a:ext cx="2920389" cy="495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1293" tIns="46448" rIns="91293" bIns="46448" anchor="b"/>
          <a:lstStyle>
            <a:lvl1pPr defTabSz="922338">
              <a:spcBef>
                <a:spcPct val="30000"/>
              </a:spcBef>
              <a:defRPr sz="1200">
                <a:solidFill>
                  <a:schemeClr val="tx1"/>
                </a:solidFill>
                <a:latin typeface="Arial" panose="020B0604020202020204" pitchFamily="34" charset="0"/>
              </a:defRPr>
            </a:lvl1pPr>
            <a:lvl2pPr marL="742950" indent="-285750" defTabSz="922338">
              <a:spcBef>
                <a:spcPct val="30000"/>
              </a:spcBef>
              <a:defRPr sz="1200">
                <a:solidFill>
                  <a:schemeClr val="tx1"/>
                </a:solidFill>
                <a:latin typeface="Arial" panose="020B0604020202020204" pitchFamily="34" charset="0"/>
              </a:defRPr>
            </a:lvl2pPr>
            <a:lvl3pPr marL="1143000" indent="-228600" defTabSz="922338">
              <a:spcBef>
                <a:spcPct val="30000"/>
              </a:spcBef>
              <a:defRPr sz="1200">
                <a:solidFill>
                  <a:schemeClr val="tx1"/>
                </a:solidFill>
                <a:latin typeface="Arial" panose="020B0604020202020204" pitchFamily="34" charset="0"/>
              </a:defRPr>
            </a:lvl3pPr>
            <a:lvl4pPr marL="1600200" indent="-228600" defTabSz="922338">
              <a:spcBef>
                <a:spcPct val="30000"/>
              </a:spcBef>
              <a:defRPr sz="1200">
                <a:solidFill>
                  <a:schemeClr val="tx1"/>
                </a:solidFill>
                <a:latin typeface="Arial" panose="020B0604020202020204" pitchFamily="34" charset="0"/>
              </a:defRPr>
            </a:lvl4pPr>
            <a:lvl5pPr marL="2057400" indent="-228600" defTabSz="922338">
              <a:spcBef>
                <a:spcPct val="30000"/>
              </a:spcBef>
              <a:defRPr sz="1200">
                <a:solidFill>
                  <a:schemeClr val="tx1"/>
                </a:solidFill>
                <a:latin typeface="Arial" panose="020B0604020202020204" pitchFamily="34" charset="0"/>
              </a:defRPr>
            </a:lvl5pPr>
            <a:lvl6pPr marL="2514600" indent="-228600" defTabSz="92233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2233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2233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22338" eaLnBrk="0" fontAlgn="base" hangingPunct="0">
              <a:spcBef>
                <a:spcPct val="30000"/>
              </a:spcBef>
              <a:spcAft>
                <a:spcPct val="0"/>
              </a:spcAft>
              <a:defRPr sz="1200">
                <a:solidFill>
                  <a:schemeClr val="tx1"/>
                </a:solidFill>
                <a:latin typeface="Arial" panose="020B0604020202020204" pitchFamily="34" charset="0"/>
              </a:defRPr>
            </a:lvl9pPr>
          </a:lstStyle>
          <a:p>
            <a:pPr algn="r">
              <a:spcBef>
                <a:spcPct val="0"/>
              </a:spcBef>
            </a:pPr>
            <a:r>
              <a:rPr lang="tr-TR" altLang="en-US"/>
              <a:t>7</a:t>
            </a:r>
          </a:p>
        </p:txBody>
      </p:sp>
      <p:sp>
        <p:nvSpPr>
          <p:cNvPr id="63493" name="Rectangle 4">
            <a:extLst>
              <a:ext uri="{FF2B5EF4-FFF2-40B4-BE49-F238E27FC236}">
                <a16:creationId xmlns:a16="http://schemas.microsoft.com/office/drawing/2014/main" id="{10A2E98C-7683-4351-BCCA-311DD8B506FD}"/>
              </a:ext>
            </a:extLst>
          </p:cNvPr>
          <p:cNvSpPr>
            <a:spLocks noChangeArrowheads="1"/>
          </p:cNvSpPr>
          <p:nvPr/>
        </p:nvSpPr>
        <p:spPr bwMode="auto">
          <a:xfrm>
            <a:off x="0" y="9371286"/>
            <a:ext cx="2918831" cy="495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endParaRPr lang="en-US" altLang="en-US" sz="1400"/>
          </a:p>
        </p:txBody>
      </p:sp>
      <p:sp>
        <p:nvSpPr>
          <p:cNvPr id="63494" name="Rectangle 5">
            <a:extLst>
              <a:ext uri="{FF2B5EF4-FFF2-40B4-BE49-F238E27FC236}">
                <a16:creationId xmlns:a16="http://schemas.microsoft.com/office/drawing/2014/main" id="{3BE9C5E4-AE7B-4118-B009-288B7911E781}"/>
              </a:ext>
            </a:extLst>
          </p:cNvPr>
          <p:cNvSpPr>
            <a:spLocks noChangeArrowheads="1"/>
          </p:cNvSpPr>
          <p:nvPr/>
        </p:nvSpPr>
        <p:spPr bwMode="auto">
          <a:xfrm>
            <a:off x="0" y="0"/>
            <a:ext cx="2918831" cy="493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endParaRPr lang="en-US" altLang="en-US" sz="1400"/>
          </a:p>
        </p:txBody>
      </p:sp>
      <p:sp>
        <p:nvSpPr>
          <p:cNvPr id="63495" name="Rectangle 6">
            <a:extLst>
              <a:ext uri="{FF2B5EF4-FFF2-40B4-BE49-F238E27FC236}">
                <a16:creationId xmlns:a16="http://schemas.microsoft.com/office/drawing/2014/main" id="{B86436A5-7DFC-44C2-BD10-9FF2B079DC5C}"/>
              </a:ext>
            </a:extLst>
          </p:cNvPr>
          <p:cNvSpPr>
            <a:spLocks noGrp="1" noRot="1" noChangeAspect="1" noChangeArrowheads="1" noTextEdit="1"/>
          </p:cNvSpPr>
          <p:nvPr>
            <p:ph type="sldImg"/>
          </p:nvPr>
        </p:nvSpPr>
        <p:spPr>
          <a:xfrm>
            <a:off x="708025" y="746125"/>
            <a:ext cx="5319713" cy="3686175"/>
          </a:xfrm>
          <a:ln w="12700" cap="flat"/>
        </p:spPr>
      </p:sp>
      <p:sp>
        <p:nvSpPr>
          <p:cNvPr id="63496" name="Rectangle 7">
            <a:extLst>
              <a:ext uri="{FF2B5EF4-FFF2-40B4-BE49-F238E27FC236}">
                <a16:creationId xmlns:a16="http://schemas.microsoft.com/office/drawing/2014/main" id="{ED80C1A4-A148-4887-AB30-C479799F9CDB}"/>
              </a:ext>
            </a:extLst>
          </p:cNvPr>
          <p:cNvSpPr>
            <a:spLocks noGrp="1" noChangeArrowheads="1"/>
          </p:cNvSpPr>
          <p:nvPr>
            <p:ph type="body" idx="1"/>
          </p:nvPr>
        </p:nvSpPr>
        <p:spPr>
          <a:xfrm>
            <a:off x="899662" y="4683073"/>
            <a:ext cx="4934881" cy="444155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93" tIns="46448" rIns="91293" bIns="46448"/>
          <a:lstStyle/>
          <a:p>
            <a:pPr eaLnBrk="1" hangingPunct="1"/>
            <a:endParaRPr lang="en-US" altLang="en-US"/>
          </a:p>
        </p:txBody>
      </p:sp>
    </p:spTree>
    <p:extLst>
      <p:ext uri="{BB962C8B-B14F-4D97-AF65-F5344CB8AC3E}">
        <p14:creationId xmlns:p14="http://schemas.microsoft.com/office/powerpoint/2010/main" val="15759995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a:extLst>
              <a:ext uri="{FF2B5EF4-FFF2-40B4-BE49-F238E27FC236}">
                <a16:creationId xmlns:a16="http://schemas.microsoft.com/office/drawing/2014/main" id="{ADD2F815-6AE8-4DAD-BBA6-5F1A582F4E5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397187B-F673-4E09-8164-F68E576B78CE}" type="slidenum">
              <a:rPr lang="tr-TR" altLang="en-US" smtClean="0"/>
              <a:pPr>
                <a:spcBef>
                  <a:spcPct val="0"/>
                </a:spcBef>
              </a:pPr>
              <a:t>19</a:t>
            </a:fld>
            <a:endParaRPr lang="tr-TR" altLang="en-US"/>
          </a:p>
        </p:txBody>
      </p:sp>
      <p:sp>
        <p:nvSpPr>
          <p:cNvPr id="65539" name="Rectangle 2">
            <a:extLst>
              <a:ext uri="{FF2B5EF4-FFF2-40B4-BE49-F238E27FC236}">
                <a16:creationId xmlns:a16="http://schemas.microsoft.com/office/drawing/2014/main" id="{ED92D252-64AD-495F-B2A4-2F39AA54A2C9}"/>
              </a:ext>
            </a:extLst>
          </p:cNvPr>
          <p:cNvSpPr>
            <a:spLocks noChangeArrowheads="1"/>
          </p:cNvSpPr>
          <p:nvPr/>
        </p:nvSpPr>
        <p:spPr bwMode="auto">
          <a:xfrm>
            <a:off x="3815374" y="0"/>
            <a:ext cx="2920389" cy="493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endParaRPr lang="en-US" altLang="en-US" sz="1400"/>
          </a:p>
        </p:txBody>
      </p:sp>
      <p:sp>
        <p:nvSpPr>
          <p:cNvPr id="65540" name="Rectangle 3">
            <a:extLst>
              <a:ext uri="{FF2B5EF4-FFF2-40B4-BE49-F238E27FC236}">
                <a16:creationId xmlns:a16="http://schemas.microsoft.com/office/drawing/2014/main" id="{EF3B3B4C-13BB-45BC-866B-093FAFC426CC}"/>
              </a:ext>
            </a:extLst>
          </p:cNvPr>
          <p:cNvSpPr>
            <a:spLocks noChangeArrowheads="1"/>
          </p:cNvSpPr>
          <p:nvPr/>
        </p:nvSpPr>
        <p:spPr bwMode="auto">
          <a:xfrm>
            <a:off x="3815374" y="9371286"/>
            <a:ext cx="2920389" cy="495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1293" tIns="46448" rIns="91293" bIns="46448" anchor="b"/>
          <a:lstStyle>
            <a:lvl1pPr defTabSz="922338">
              <a:spcBef>
                <a:spcPct val="30000"/>
              </a:spcBef>
              <a:defRPr sz="1200">
                <a:solidFill>
                  <a:schemeClr val="tx1"/>
                </a:solidFill>
                <a:latin typeface="Arial" panose="020B0604020202020204" pitchFamily="34" charset="0"/>
              </a:defRPr>
            </a:lvl1pPr>
            <a:lvl2pPr marL="742950" indent="-285750" defTabSz="922338">
              <a:spcBef>
                <a:spcPct val="30000"/>
              </a:spcBef>
              <a:defRPr sz="1200">
                <a:solidFill>
                  <a:schemeClr val="tx1"/>
                </a:solidFill>
                <a:latin typeface="Arial" panose="020B0604020202020204" pitchFamily="34" charset="0"/>
              </a:defRPr>
            </a:lvl2pPr>
            <a:lvl3pPr marL="1143000" indent="-228600" defTabSz="922338">
              <a:spcBef>
                <a:spcPct val="30000"/>
              </a:spcBef>
              <a:defRPr sz="1200">
                <a:solidFill>
                  <a:schemeClr val="tx1"/>
                </a:solidFill>
                <a:latin typeface="Arial" panose="020B0604020202020204" pitchFamily="34" charset="0"/>
              </a:defRPr>
            </a:lvl3pPr>
            <a:lvl4pPr marL="1600200" indent="-228600" defTabSz="922338">
              <a:spcBef>
                <a:spcPct val="30000"/>
              </a:spcBef>
              <a:defRPr sz="1200">
                <a:solidFill>
                  <a:schemeClr val="tx1"/>
                </a:solidFill>
                <a:latin typeface="Arial" panose="020B0604020202020204" pitchFamily="34" charset="0"/>
              </a:defRPr>
            </a:lvl4pPr>
            <a:lvl5pPr marL="2057400" indent="-228600" defTabSz="922338">
              <a:spcBef>
                <a:spcPct val="30000"/>
              </a:spcBef>
              <a:defRPr sz="1200">
                <a:solidFill>
                  <a:schemeClr val="tx1"/>
                </a:solidFill>
                <a:latin typeface="Arial" panose="020B0604020202020204" pitchFamily="34" charset="0"/>
              </a:defRPr>
            </a:lvl5pPr>
            <a:lvl6pPr marL="2514600" indent="-228600" defTabSz="92233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2233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2233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22338" eaLnBrk="0" fontAlgn="base" hangingPunct="0">
              <a:spcBef>
                <a:spcPct val="30000"/>
              </a:spcBef>
              <a:spcAft>
                <a:spcPct val="0"/>
              </a:spcAft>
              <a:defRPr sz="1200">
                <a:solidFill>
                  <a:schemeClr val="tx1"/>
                </a:solidFill>
                <a:latin typeface="Arial" panose="020B0604020202020204" pitchFamily="34" charset="0"/>
              </a:defRPr>
            </a:lvl9pPr>
          </a:lstStyle>
          <a:p>
            <a:pPr algn="r">
              <a:spcBef>
                <a:spcPct val="0"/>
              </a:spcBef>
            </a:pPr>
            <a:r>
              <a:rPr lang="tr-TR" altLang="en-US"/>
              <a:t>16</a:t>
            </a:r>
          </a:p>
        </p:txBody>
      </p:sp>
      <p:sp>
        <p:nvSpPr>
          <p:cNvPr id="65541" name="Rectangle 4">
            <a:extLst>
              <a:ext uri="{FF2B5EF4-FFF2-40B4-BE49-F238E27FC236}">
                <a16:creationId xmlns:a16="http://schemas.microsoft.com/office/drawing/2014/main" id="{EC908E6B-06EA-40FD-8C3E-F07CCE562512}"/>
              </a:ext>
            </a:extLst>
          </p:cNvPr>
          <p:cNvSpPr>
            <a:spLocks noChangeArrowheads="1"/>
          </p:cNvSpPr>
          <p:nvPr/>
        </p:nvSpPr>
        <p:spPr bwMode="auto">
          <a:xfrm>
            <a:off x="0" y="9371286"/>
            <a:ext cx="2918831" cy="495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endParaRPr lang="en-US" altLang="en-US" sz="1400"/>
          </a:p>
        </p:txBody>
      </p:sp>
      <p:sp>
        <p:nvSpPr>
          <p:cNvPr id="65542" name="Rectangle 5">
            <a:extLst>
              <a:ext uri="{FF2B5EF4-FFF2-40B4-BE49-F238E27FC236}">
                <a16:creationId xmlns:a16="http://schemas.microsoft.com/office/drawing/2014/main" id="{3A56BD83-F1DA-48C9-B7A6-D83C1DE4C8E2}"/>
              </a:ext>
            </a:extLst>
          </p:cNvPr>
          <p:cNvSpPr>
            <a:spLocks noChangeArrowheads="1"/>
          </p:cNvSpPr>
          <p:nvPr/>
        </p:nvSpPr>
        <p:spPr bwMode="auto">
          <a:xfrm>
            <a:off x="0" y="0"/>
            <a:ext cx="2918831" cy="493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endParaRPr lang="en-US" altLang="en-US" sz="1400"/>
          </a:p>
        </p:txBody>
      </p:sp>
      <p:sp>
        <p:nvSpPr>
          <p:cNvPr id="65543" name="Rectangle 6">
            <a:extLst>
              <a:ext uri="{FF2B5EF4-FFF2-40B4-BE49-F238E27FC236}">
                <a16:creationId xmlns:a16="http://schemas.microsoft.com/office/drawing/2014/main" id="{6F8BFCBE-C429-4565-85BB-D4EBBD123D43}"/>
              </a:ext>
            </a:extLst>
          </p:cNvPr>
          <p:cNvSpPr>
            <a:spLocks noGrp="1" noRot="1" noChangeAspect="1" noChangeArrowheads="1" noTextEdit="1"/>
          </p:cNvSpPr>
          <p:nvPr>
            <p:ph type="sldImg"/>
          </p:nvPr>
        </p:nvSpPr>
        <p:spPr>
          <a:xfrm>
            <a:off x="708025" y="746125"/>
            <a:ext cx="5319713" cy="3686175"/>
          </a:xfrm>
          <a:ln w="12700" cap="flat"/>
        </p:spPr>
      </p:sp>
      <p:sp>
        <p:nvSpPr>
          <p:cNvPr id="65544" name="Rectangle 7">
            <a:extLst>
              <a:ext uri="{FF2B5EF4-FFF2-40B4-BE49-F238E27FC236}">
                <a16:creationId xmlns:a16="http://schemas.microsoft.com/office/drawing/2014/main" id="{1BD5C5F1-97D6-4099-8450-D2D60C557AA8}"/>
              </a:ext>
            </a:extLst>
          </p:cNvPr>
          <p:cNvSpPr>
            <a:spLocks noGrp="1" noChangeArrowheads="1"/>
          </p:cNvSpPr>
          <p:nvPr>
            <p:ph type="body" idx="1"/>
          </p:nvPr>
        </p:nvSpPr>
        <p:spPr>
          <a:xfrm>
            <a:off x="899662" y="4683073"/>
            <a:ext cx="4934881" cy="444155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93" tIns="46448" rIns="91293" bIns="46448"/>
          <a:lstStyle/>
          <a:p>
            <a:pPr eaLnBrk="1" hangingPunct="1"/>
            <a:endParaRPr lang="en-US" altLang="en-US"/>
          </a:p>
        </p:txBody>
      </p:sp>
    </p:spTree>
    <p:extLst>
      <p:ext uri="{BB962C8B-B14F-4D97-AF65-F5344CB8AC3E}">
        <p14:creationId xmlns:p14="http://schemas.microsoft.com/office/powerpoint/2010/main" val="13752366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a:extLst>
              <a:ext uri="{FF2B5EF4-FFF2-40B4-BE49-F238E27FC236}">
                <a16:creationId xmlns:a16="http://schemas.microsoft.com/office/drawing/2014/main" id="{B35C8D11-2350-4CCA-9C12-E65998D0B00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9299BBE-6994-47C2-B4B2-ACC11B862920}" type="slidenum">
              <a:rPr lang="tr-TR" altLang="en-US" smtClean="0"/>
              <a:pPr>
                <a:spcBef>
                  <a:spcPct val="0"/>
                </a:spcBef>
              </a:pPr>
              <a:t>20</a:t>
            </a:fld>
            <a:endParaRPr lang="tr-TR" altLang="en-US"/>
          </a:p>
        </p:txBody>
      </p:sp>
      <p:sp>
        <p:nvSpPr>
          <p:cNvPr id="67587" name="Rectangle 2">
            <a:extLst>
              <a:ext uri="{FF2B5EF4-FFF2-40B4-BE49-F238E27FC236}">
                <a16:creationId xmlns:a16="http://schemas.microsoft.com/office/drawing/2014/main" id="{5E59414B-8932-4C73-93E9-7F63736CDF92}"/>
              </a:ext>
            </a:extLst>
          </p:cNvPr>
          <p:cNvSpPr>
            <a:spLocks noChangeArrowheads="1"/>
          </p:cNvSpPr>
          <p:nvPr/>
        </p:nvSpPr>
        <p:spPr bwMode="auto">
          <a:xfrm>
            <a:off x="3815374" y="0"/>
            <a:ext cx="2920389" cy="493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endParaRPr lang="en-US" altLang="en-US" sz="1400"/>
          </a:p>
        </p:txBody>
      </p:sp>
      <p:sp>
        <p:nvSpPr>
          <p:cNvPr id="67588" name="Rectangle 3">
            <a:extLst>
              <a:ext uri="{FF2B5EF4-FFF2-40B4-BE49-F238E27FC236}">
                <a16:creationId xmlns:a16="http://schemas.microsoft.com/office/drawing/2014/main" id="{A392F65D-84F4-4E26-A621-B8685F6424C9}"/>
              </a:ext>
            </a:extLst>
          </p:cNvPr>
          <p:cNvSpPr>
            <a:spLocks noChangeArrowheads="1"/>
          </p:cNvSpPr>
          <p:nvPr/>
        </p:nvSpPr>
        <p:spPr bwMode="auto">
          <a:xfrm>
            <a:off x="3815374" y="9371286"/>
            <a:ext cx="2920389" cy="495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1293" tIns="46448" rIns="91293" bIns="46448" anchor="b"/>
          <a:lstStyle>
            <a:lvl1pPr defTabSz="922338">
              <a:spcBef>
                <a:spcPct val="30000"/>
              </a:spcBef>
              <a:defRPr sz="1200">
                <a:solidFill>
                  <a:schemeClr val="tx1"/>
                </a:solidFill>
                <a:latin typeface="Arial" panose="020B0604020202020204" pitchFamily="34" charset="0"/>
              </a:defRPr>
            </a:lvl1pPr>
            <a:lvl2pPr marL="742950" indent="-285750" defTabSz="922338">
              <a:spcBef>
                <a:spcPct val="30000"/>
              </a:spcBef>
              <a:defRPr sz="1200">
                <a:solidFill>
                  <a:schemeClr val="tx1"/>
                </a:solidFill>
                <a:latin typeface="Arial" panose="020B0604020202020204" pitchFamily="34" charset="0"/>
              </a:defRPr>
            </a:lvl2pPr>
            <a:lvl3pPr marL="1143000" indent="-228600" defTabSz="922338">
              <a:spcBef>
                <a:spcPct val="30000"/>
              </a:spcBef>
              <a:defRPr sz="1200">
                <a:solidFill>
                  <a:schemeClr val="tx1"/>
                </a:solidFill>
                <a:latin typeface="Arial" panose="020B0604020202020204" pitchFamily="34" charset="0"/>
              </a:defRPr>
            </a:lvl3pPr>
            <a:lvl4pPr marL="1600200" indent="-228600" defTabSz="922338">
              <a:spcBef>
                <a:spcPct val="30000"/>
              </a:spcBef>
              <a:defRPr sz="1200">
                <a:solidFill>
                  <a:schemeClr val="tx1"/>
                </a:solidFill>
                <a:latin typeface="Arial" panose="020B0604020202020204" pitchFamily="34" charset="0"/>
              </a:defRPr>
            </a:lvl4pPr>
            <a:lvl5pPr marL="2057400" indent="-228600" defTabSz="922338">
              <a:spcBef>
                <a:spcPct val="30000"/>
              </a:spcBef>
              <a:defRPr sz="1200">
                <a:solidFill>
                  <a:schemeClr val="tx1"/>
                </a:solidFill>
                <a:latin typeface="Arial" panose="020B0604020202020204" pitchFamily="34" charset="0"/>
              </a:defRPr>
            </a:lvl5pPr>
            <a:lvl6pPr marL="2514600" indent="-228600" defTabSz="92233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2233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2233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22338" eaLnBrk="0" fontAlgn="base" hangingPunct="0">
              <a:spcBef>
                <a:spcPct val="30000"/>
              </a:spcBef>
              <a:spcAft>
                <a:spcPct val="0"/>
              </a:spcAft>
              <a:defRPr sz="1200">
                <a:solidFill>
                  <a:schemeClr val="tx1"/>
                </a:solidFill>
                <a:latin typeface="Arial" panose="020B0604020202020204" pitchFamily="34" charset="0"/>
              </a:defRPr>
            </a:lvl9pPr>
          </a:lstStyle>
          <a:p>
            <a:pPr algn="r">
              <a:spcBef>
                <a:spcPct val="0"/>
              </a:spcBef>
            </a:pPr>
            <a:r>
              <a:rPr lang="tr-TR" altLang="en-US"/>
              <a:t>16</a:t>
            </a:r>
          </a:p>
        </p:txBody>
      </p:sp>
      <p:sp>
        <p:nvSpPr>
          <p:cNvPr id="67589" name="Rectangle 4">
            <a:extLst>
              <a:ext uri="{FF2B5EF4-FFF2-40B4-BE49-F238E27FC236}">
                <a16:creationId xmlns:a16="http://schemas.microsoft.com/office/drawing/2014/main" id="{7773FE29-455E-46B0-8FF9-ECBA9F2B15D5}"/>
              </a:ext>
            </a:extLst>
          </p:cNvPr>
          <p:cNvSpPr>
            <a:spLocks noChangeArrowheads="1"/>
          </p:cNvSpPr>
          <p:nvPr/>
        </p:nvSpPr>
        <p:spPr bwMode="auto">
          <a:xfrm>
            <a:off x="0" y="9371286"/>
            <a:ext cx="2918831" cy="495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endParaRPr lang="en-US" altLang="en-US" sz="1400"/>
          </a:p>
        </p:txBody>
      </p:sp>
      <p:sp>
        <p:nvSpPr>
          <p:cNvPr id="67590" name="Rectangle 5">
            <a:extLst>
              <a:ext uri="{FF2B5EF4-FFF2-40B4-BE49-F238E27FC236}">
                <a16:creationId xmlns:a16="http://schemas.microsoft.com/office/drawing/2014/main" id="{DFA76FAA-8456-4631-A2D1-635C6B4DC17E}"/>
              </a:ext>
            </a:extLst>
          </p:cNvPr>
          <p:cNvSpPr>
            <a:spLocks noChangeArrowheads="1"/>
          </p:cNvSpPr>
          <p:nvPr/>
        </p:nvSpPr>
        <p:spPr bwMode="auto">
          <a:xfrm>
            <a:off x="0" y="0"/>
            <a:ext cx="2918831" cy="493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endParaRPr lang="en-US" altLang="en-US" sz="1400"/>
          </a:p>
        </p:txBody>
      </p:sp>
      <p:sp>
        <p:nvSpPr>
          <p:cNvPr id="67591" name="Rectangle 6">
            <a:extLst>
              <a:ext uri="{FF2B5EF4-FFF2-40B4-BE49-F238E27FC236}">
                <a16:creationId xmlns:a16="http://schemas.microsoft.com/office/drawing/2014/main" id="{F9576D9D-5AC7-490E-B861-A2F2A684753B}"/>
              </a:ext>
            </a:extLst>
          </p:cNvPr>
          <p:cNvSpPr>
            <a:spLocks noGrp="1" noRot="1" noChangeAspect="1" noChangeArrowheads="1" noTextEdit="1"/>
          </p:cNvSpPr>
          <p:nvPr>
            <p:ph type="sldImg"/>
          </p:nvPr>
        </p:nvSpPr>
        <p:spPr>
          <a:xfrm>
            <a:off x="708025" y="746125"/>
            <a:ext cx="5319713" cy="3686175"/>
          </a:xfrm>
          <a:ln w="12700" cap="flat"/>
        </p:spPr>
      </p:sp>
      <p:sp>
        <p:nvSpPr>
          <p:cNvPr id="67592" name="Rectangle 7">
            <a:extLst>
              <a:ext uri="{FF2B5EF4-FFF2-40B4-BE49-F238E27FC236}">
                <a16:creationId xmlns:a16="http://schemas.microsoft.com/office/drawing/2014/main" id="{3F0728CF-FA4B-4BC0-A05C-D4754170E58F}"/>
              </a:ext>
            </a:extLst>
          </p:cNvPr>
          <p:cNvSpPr>
            <a:spLocks noGrp="1" noChangeArrowheads="1"/>
          </p:cNvSpPr>
          <p:nvPr>
            <p:ph type="body" idx="1"/>
          </p:nvPr>
        </p:nvSpPr>
        <p:spPr>
          <a:xfrm>
            <a:off x="899662" y="4683073"/>
            <a:ext cx="4934881" cy="444155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93" tIns="46448" rIns="91293" bIns="46448"/>
          <a:lstStyle/>
          <a:p>
            <a:pPr eaLnBrk="1" hangingPunct="1"/>
            <a:endParaRPr lang="en-US" altLang="en-US"/>
          </a:p>
        </p:txBody>
      </p:sp>
    </p:spTree>
    <p:extLst>
      <p:ext uri="{BB962C8B-B14F-4D97-AF65-F5344CB8AC3E}">
        <p14:creationId xmlns:p14="http://schemas.microsoft.com/office/powerpoint/2010/main" val="26885164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a:extLst>
              <a:ext uri="{FF2B5EF4-FFF2-40B4-BE49-F238E27FC236}">
                <a16:creationId xmlns:a16="http://schemas.microsoft.com/office/drawing/2014/main" id="{03243FDB-C8F8-4710-B74C-976D6F2AFCD2}"/>
              </a:ext>
            </a:extLst>
          </p:cNvPr>
          <p:cNvSpPr>
            <a:spLocks noGrp="1" noChangeArrowheads="1"/>
          </p:cNvSpPr>
          <p:nvPr>
            <p:ph type="sldNum" sz="quarter" idx="5"/>
          </p:nvPr>
        </p:nvSpPr>
        <p:spPr>
          <a:noFill/>
        </p:spPr>
        <p:txBody>
          <a:bodyPr/>
          <a:lstStyle>
            <a:lvl1pPr defTabSz="915988">
              <a:spcBef>
                <a:spcPct val="30000"/>
              </a:spcBef>
              <a:defRPr sz="1200">
                <a:solidFill>
                  <a:schemeClr val="tx1"/>
                </a:solidFill>
                <a:latin typeface="Arial" panose="020B0604020202020204" pitchFamily="34" charset="0"/>
              </a:defRPr>
            </a:lvl1pPr>
            <a:lvl2pPr marL="742950" indent="-285750" defTabSz="915988">
              <a:spcBef>
                <a:spcPct val="30000"/>
              </a:spcBef>
              <a:defRPr sz="1200">
                <a:solidFill>
                  <a:schemeClr val="tx1"/>
                </a:solidFill>
                <a:latin typeface="Arial" panose="020B0604020202020204" pitchFamily="34" charset="0"/>
              </a:defRPr>
            </a:lvl2pPr>
            <a:lvl3pPr marL="1143000" indent="-228600" defTabSz="915988">
              <a:spcBef>
                <a:spcPct val="30000"/>
              </a:spcBef>
              <a:defRPr sz="1200">
                <a:solidFill>
                  <a:schemeClr val="tx1"/>
                </a:solidFill>
                <a:latin typeface="Arial" panose="020B0604020202020204" pitchFamily="34" charset="0"/>
              </a:defRPr>
            </a:lvl3pPr>
            <a:lvl4pPr marL="1600200" indent="-228600" defTabSz="915988">
              <a:spcBef>
                <a:spcPct val="30000"/>
              </a:spcBef>
              <a:defRPr sz="1200">
                <a:solidFill>
                  <a:schemeClr val="tx1"/>
                </a:solidFill>
                <a:latin typeface="Arial" panose="020B0604020202020204" pitchFamily="34" charset="0"/>
              </a:defRPr>
            </a:lvl4pPr>
            <a:lvl5pPr marL="2057400" indent="-228600" defTabSz="915988">
              <a:spcBef>
                <a:spcPct val="30000"/>
              </a:spcBef>
              <a:defRPr sz="1200">
                <a:solidFill>
                  <a:schemeClr val="tx1"/>
                </a:solidFill>
                <a:latin typeface="Arial" panose="020B0604020202020204" pitchFamily="34" charset="0"/>
              </a:defRPr>
            </a:lvl5pPr>
            <a:lvl6pPr marL="2514600" indent="-228600" defTabSz="9159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59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59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59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A0B0B86-7DF7-4D2B-9DCB-0BC09D3CEC93}" type="slidenum">
              <a:rPr lang="en-US" altLang="tr-TR" smtClean="0"/>
              <a:pPr>
                <a:spcBef>
                  <a:spcPct val="0"/>
                </a:spcBef>
              </a:pPr>
              <a:t>21</a:t>
            </a:fld>
            <a:endParaRPr lang="en-US" altLang="tr-TR"/>
          </a:p>
        </p:txBody>
      </p:sp>
      <p:sp>
        <p:nvSpPr>
          <p:cNvPr id="81923" name="Rectangle 2">
            <a:extLst>
              <a:ext uri="{FF2B5EF4-FFF2-40B4-BE49-F238E27FC236}">
                <a16:creationId xmlns:a16="http://schemas.microsoft.com/office/drawing/2014/main" id="{723AC35D-B996-4163-BD77-5BA5D1762E26}"/>
              </a:ext>
            </a:extLst>
          </p:cNvPr>
          <p:cNvSpPr>
            <a:spLocks noGrp="1" noRot="1" noChangeAspect="1" noChangeArrowheads="1" noTextEdit="1"/>
          </p:cNvSpPr>
          <p:nvPr>
            <p:ph type="sldImg"/>
          </p:nvPr>
        </p:nvSpPr>
        <p:spPr>
          <a:ln/>
        </p:spPr>
      </p:sp>
      <p:sp>
        <p:nvSpPr>
          <p:cNvPr id="81924" name="Rectangle 3">
            <a:extLst>
              <a:ext uri="{FF2B5EF4-FFF2-40B4-BE49-F238E27FC236}">
                <a16:creationId xmlns:a16="http://schemas.microsoft.com/office/drawing/2014/main" id="{79229FB0-61C9-4D90-BDB9-B8E300DBCD5A}"/>
              </a:ext>
            </a:extLst>
          </p:cNvPr>
          <p:cNvSpPr>
            <a:spLocks noGrp="1" noChangeArrowheads="1"/>
          </p:cNvSpPr>
          <p:nvPr>
            <p:ph type="body" idx="1"/>
          </p:nvPr>
        </p:nvSpPr>
        <p:spPr>
          <a:noFill/>
        </p:spPr>
        <p:txBody>
          <a:bodyPr/>
          <a:lstStyle/>
          <a:p>
            <a:pPr eaLnBrk="1" hangingPunct="1"/>
            <a:endParaRPr lang="de-DE" altLang="tr-TR">
              <a:latin typeface="Arial" panose="020B0604020202020204" pitchFamily="34" charset="0"/>
            </a:endParaRPr>
          </a:p>
        </p:txBody>
      </p:sp>
    </p:spTree>
    <p:extLst>
      <p:ext uri="{BB962C8B-B14F-4D97-AF65-F5344CB8AC3E}">
        <p14:creationId xmlns:p14="http://schemas.microsoft.com/office/powerpoint/2010/main" val="397539396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712" y="2130426"/>
            <a:ext cx="8417401" cy="1470025"/>
          </a:xfrm>
        </p:spPr>
        <p:txBody>
          <a:bodyPr/>
          <a:lstStyle/>
          <a:p>
            <a:r>
              <a:rPr lang="tr-TR"/>
              <a:t>Click to edit Master title style</a:t>
            </a:r>
            <a:endParaRPr lang="en-US"/>
          </a:p>
        </p:txBody>
      </p:sp>
      <p:sp>
        <p:nvSpPr>
          <p:cNvPr id="3" name="Subtitle 2"/>
          <p:cNvSpPr>
            <a:spLocks noGrp="1"/>
          </p:cNvSpPr>
          <p:nvPr>
            <p:ph type="subTitle" idx="1"/>
          </p:nvPr>
        </p:nvSpPr>
        <p:spPr>
          <a:xfrm>
            <a:off x="1485424" y="3886200"/>
            <a:ext cx="6931978"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Click to edit Master subtitle style</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4/16/2018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pic>
        <p:nvPicPr>
          <p:cNvPr id="7" name="Picture 2">
            <a:extLst>
              <a:ext uri="{FF2B5EF4-FFF2-40B4-BE49-F238E27FC236}">
                <a16:creationId xmlns:a16="http://schemas.microsoft.com/office/drawing/2014/main" id="{D1958503-927C-454E-84D9-5F47065B7D1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spTree>
    <p:extLst>
      <p:ext uri="{BB962C8B-B14F-4D97-AF65-F5344CB8AC3E}">
        <p14:creationId xmlns:p14="http://schemas.microsoft.com/office/powerpoint/2010/main" val="2717322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4/16/2018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261288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76125" y="274639"/>
            <a:ext cx="2412094" cy="5851525"/>
          </a:xfrm>
        </p:spPr>
        <p:txBody>
          <a:bodyPr vert="eaVert"/>
          <a:lstStyle/>
          <a:p>
            <a:r>
              <a:rPr lang="tr-TR"/>
              <a:t>Click to edit Master title style</a:t>
            </a:r>
            <a:endParaRPr lang="en-US"/>
          </a:p>
        </p:txBody>
      </p:sp>
      <p:sp>
        <p:nvSpPr>
          <p:cNvPr id="3" name="Vertical Text Placeholder 2"/>
          <p:cNvSpPr>
            <a:spLocks noGrp="1"/>
          </p:cNvSpPr>
          <p:nvPr>
            <p:ph type="body" orient="vert" idx="1"/>
          </p:nvPr>
        </p:nvSpPr>
        <p:spPr>
          <a:xfrm>
            <a:off x="536404" y="274639"/>
            <a:ext cx="7074675" cy="5851525"/>
          </a:xfrm>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4/16/2018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4720680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Başlık, Metin ve 2 İçerik">
    <p:spTree>
      <p:nvGrpSpPr>
        <p:cNvPr id="1" name=""/>
        <p:cNvGrpSpPr/>
        <p:nvPr/>
      </p:nvGrpSpPr>
      <p:grpSpPr>
        <a:xfrm>
          <a:off x="0" y="0"/>
          <a:ext cx="0" cy="0"/>
          <a:chOff x="0" y="0"/>
          <a:chExt cx="0" cy="0"/>
        </a:xfrm>
      </p:grpSpPr>
      <p:sp>
        <p:nvSpPr>
          <p:cNvPr id="2" name="1 Başlık"/>
          <p:cNvSpPr>
            <a:spLocks noGrp="1"/>
          </p:cNvSpPr>
          <p:nvPr>
            <p:ph type="title"/>
          </p:nvPr>
        </p:nvSpPr>
        <p:spPr>
          <a:xfrm>
            <a:off x="381672" y="1263651"/>
            <a:ext cx="9139482" cy="365125"/>
          </a:xfrm>
        </p:spPr>
        <p:txBody>
          <a:bodyPr/>
          <a:lstStyle/>
          <a:p>
            <a:r>
              <a:rPr lang="tr-TR"/>
              <a:t>Asıl başlık stili için tıklatın</a:t>
            </a:r>
          </a:p>
        </p:txBody>
      </p:sp>
      <p:sp>
        <p:nvSpPr>
          <p:cNvPr id="3" name="2 Metin Yer Tutucusu"/>
          <p:cNvSpPr>
            <a:spLocks noGrp="1"/>
          </p:cNvSpPr>
          <p:nvPr>
            <p:ph type="body" sz="half" idx="1"/>
          </p:nvPr>
        </p:nvSpPr>
        <p:spPr>
          <a:xfrm>
            <a:off x="381672" y="1981201"/>
            <a:ext cx="4487218" cy="4111625"/>
          </a:xfrm>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İçerik Yer Tutucusu"/>
          <p:cNvSpPr>
            <a:spLocks noGrp="1"/>
          </p:cNvSpPr>
          <p:nvPr>
            <p:ph sz="quarter" idx="2"/>
          </p:nvPr>
        </p:nvSpPr>
        <p:spPr>
          <a:xfrm>
            <a:off x="5033936" y="1981201"/>
            <a:ext cx="4487218" cy="1979613"/>
          </a:xfrm>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İçerik Yer Tutucusu"/>
          <p:cNvSpPr>
            <a:spLocks noGrp="1"/>
          </p:cNvSpPr>
          <p:nvPr>
            <p:ph sz="quarter" idx="3"/>
          </p:nvPr>
        </p:nvSpPr>
        <p:spPr>
          <a:xfrm>
            <a:off x="5033936" y="4113213"/>
            <a:ext cx="4487218" cy="1979612"/>
          </a:xfrm>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Tree>
    <p:extLst>
      <p:ext uri="{BB962C8B-B14F-4D97-AF65-F5344CB8AC3E}">
        <p14:creationId xmlns:p14="http://schemas.microsoft.com/office/powerpoint/2010/main" val="41454220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Başlık ve Tablo">
    <p:spTree>
      <p:nvGrpSpPr>
        <p:cNvPr id="1" name=""/>
        <p:cNvGrpSpPr/>
        <p:nvPr/>
      </p:nvGrpSpPr>
      <p:grpSpPr>
        <a:xfrm>
          <a:off x="0" y="0"/>
          <a:ext cx="0" cy="0"/>
          <a:chOff x="0" y="0"/>
          <a:chExt cx="0" cy="0"/>
        </a:xfrm>
      </p:grpSpPr>
      <p:sp>
        <p:nvSpPr>
          <p:cNvPr id="2" name="Başlık 1"/>
          <p:cNvSpPr>
            <a:spLocks noGrp="1"/>
          </p:cNvSpPr>
          <p:nvPr>
            <p:ph type="title"/>
          </p:nvPr>
        </p:nvSpPr>
        <p:spPr>
          <a:xfrm>
            <a:off x="382465" y="1263651"/>
            <a:ext cx="9139482" cy="365125"/>
          </a:xfrm>
        </p:spPr>
        <p:txBody>
          <a:bodyPr/>
          <a:lstStyle/>
          <a:p>
            <a:r>
              <a:rPr lang="tr-TR"/>
              <a:t>Asıl başlık stili için tıklatın</a:t>
            </a:r>
          </a:p>
        </p:txBody>
      </p:sp>
      <p:sp>
        <p:nvSpPr>
          <p:cNvPr id="3" name="Tablo Yer Tutucusu 2"/>
          <p:cNvSpPr>
            <a:spLocks noGrp="1"/>
          </p:cNvSpPr>
          <p:nvPr>
            <p:ph type="tbl" idx="1"/>
          </p:nvPr>
        </p:nvSpPr>
        <p:spPr>
          <a:xfrm>
            <a:off x="380878" y="1981200"/>
            <a:ext cx="9141069" cy="4267200"/>
          </a:xfrm>
        </p:spPr>
        <p:txBody>
          <a:bodyPr/>
          <a:lstStyle/>
          <a:p>
            <a:pPr lvl="0"/>
            <a:endParaRPr lang="tr-TR" noProof="0"/>
          </a:p>
        </p:txBody>
      </p:sp>
    </p:spTree>
    <p:extLst>
      <p:ext uri="{BB962C8B-B14F-4D97-AF65-F5344CB8AC3E}">
        <p14:creationId xmlns:p14="http://schemas.microsoft.com/office/powerpoint/2010/main" val="1959931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cSld name="İçerik">
    <p:spTree>
      <p:nvGrpSpPr>
        <p:cNvPr id="1" name=""/>
        <p:cNvGrpSpPr/>
        <p:nvPr/>
      </p:nvGrpSpPr>
      <p:grpSpPr>
        <a:xfrm>
          <a:off x="0" y="0"/>
          <a:ext cx="0" cy="0"/>
          <a:chOff x="0" y="0"/>
          <a:chExt cx="0" cy="0"/>
        </a:xfrm>
      </p:grpSpPr>
      <p:sp>
        <p:nvSpPr>
          <p:cNvPr id="2" name="İçerik Yer Tutucusu 1"/>
          <p:cNvSpPr>
            <a:spLocks noGrp="1"/>
          </p:cNvSpPr>
          <p:nvPr>
            <p:ph/>
          </p:nvPr>
        </p:nvSpPr>
        <p:spPr>
          <a:xfrm>
            <a:off x="380878" y="1263650"/>
            <a:ext cx="9141069" cy="4984750"/>
          </a:xfrm>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Tree>
    <p:extLst>
      <p:ext uri="{BB962C8B-B14F-4D97-AF65-F5344CB8AC3E}">
        <p14:creationId xmlns:p14="http://schemas.microsoft.com/office/powerpoint/2010/main" val="13507449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cSld name="Başlık, 4 İçerik">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90135839-C423-4FAB-8D16-9891C04C6901}"/>
              </a:ext>
            </a:extLst>
          </p:cNvPr>
          <p:cNvSpPr>
            <a:spLocks noGrp="1"/>
          </p:cNvSpPr>
          <p:nvPr>
            <p:ph type="title" sz="quarter"/>
          </p:nvPr>
        </p:nvSpPr>
        <p:spPr>
          <a:xfrm>
            <a:off x="381672" y="1263651"/>
            <a:ext cx="9139482" cy="365125"/>
          </a:xfrm>
        </p:spPr>
        <p:txBody>
          <a:bodyPr/>
          <a:lstStyle/>
          <a:p>
            <a:r>
              <a:rPr lang="tr-TR"/>
              <a:t>Asıl başlık stilini düzenlemek için tıklayın</a:t>
            </a:r>
            <a:endParaRPr lang="en-GB"/>
          </a:p>
        </p:txBody>
      </p:sp>
      <p:sp>
        <p:nvSpPr>
          <p:cNvPr id="3" name="İçerik Yer Tutucusu 2">
            <a:extLst>
              <a:ext uri="{FF2B5EF4-FFF2-40B4-BE49-F238E27FC236}">
                <a16:creationId xmlns:a16="http://schemas.microsoft.com/office/drawing/2014/main" id="{254A8837-362D-4A67-B6A0-FE2256C7A4FC}"/>
              </a:ext>
            </a:extLst>
          </p:cNvPr>
          <p:cNvSpPr>
            <a:spLocks noGrp="1"/>
          </p:cNvSpPr>
          <p:nvPr>
            <p:ph sz="quarter" idx="1"/>
          </p:nvPr>
        </p:nvSpPr>
        <p:spPr>
          <a:xfrm>
            <a:off x="381672" y="1981201"/>
            <a:ext cx="4487218" cy="1979613"/>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GB"/>
          </a:p>
        </p:txBody>
      </p:sp>
      <p:sp>
        <p:nvSpPr>
          <p:cNvPr id="4" name="İçerik Yer Tutucusu 3">
            <a:extLst>
              <a:ext uri="{FF2B5EF4-FFF2-40B4-BE49-F238E27FC236}">
                <a16:creationId xmlns:a16="http://schemas.microsoft.com/office/drawing/2014/main" id="{B55D35D0-F4FC-4734-8E02-C43F787595D8}"/>
              </a:ext>
            </a:extLst>
          </p:cNvPr>
          <p:cNvSpPr>
            <a:spLocks noGrp="1"/>
          </p:cNvSpPr>
          <p:nvPr>
            <p:ph sz="quarter" idx="2"/>
          </p:nvPr>
        </p:nvSpPr>
        <p:spPr>
          <a:xfrm>
            <a:off x="5033936" y="1981201"/>
            <a:ext cx="4487218" cy="1979613"/>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GB"/>
          </a:p>
        </p:txBody>
      </p:sp>
      <p:sp>
        <p:nvSpPr>
          <p:cNvPr id="5" name="İçerik Yer Tutucusu 4">
            <a:extLst>
              <a:ext uri="{FF2B5EF4-FFF2-40B4-BE49-F238E27FC236}">
                <a16:creationId xmlns:a16="http://schemas.microsoft.com/office/drawing/2014/main" id="{FAAC68B6-E0F1-4F35-9B24-009D67D36E6A}"/>
              </a:ext>
            </a:extLst>
          </p:cNvPr>
          <p:cNvSpPr>
            <a:spLocks noGrp="1"/>
          </p:cNvSpPr>
          <p:nvPr>
            <p:ph sz="quarter" idx="3"/>
          </p:nvPr>
        </p:nvSpPr>
        <p:spPr>
          <a:xfrm>
            <a:off x="381672" y="4113213"/>
            <a:ext cx="4487218" cy="1979612"/>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GB"/>
          </a:p>
        </p:txBody>
      </p:sp>
      <p:sp>
        <p:nvSpPr>
          <p:cNvPr id="6" name="İçerik Yer Tutucusu 5">
            <a:extLst>
              <a:ext uri="{FF2B5EF4-FFF2-40B4-BE49-F238E27FC236}">
                <a16:creationId xmlns:a16="http://schemas.microsoft.com/office/drawing/2014/main" id="{1DCB6EBA-9628-4457-AD95-6E04BE7E920F}"/>
              </a:ext>
            </a:extLst>
          </p:cNvPr>
          <p:cNvSpPr>
            <a:spLocks noGrp="1"/>
          </p:cNvSpPr>
          <p:nvPr>
            <p:ph sz="quarter" idx="4"/>
          </p:nvPr>
        </p:nvSpPr>
        <p:spPr>
          <a:xfrm>
            <a:off x="5033936" y="4113213"/>
            <a:ext cx="4487218" cy="1979612"/>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GB"/>
          </a:p>
        </p:txBody>
      </p:sp>
    </p:spTree>
    <p:extLst>
      <p:ext uri="{BB962C8B-B14F-4D97-AF65-F5344CB8AC3E}">
        <p14:creationId xmlns:p14="http://schemas.microsoft.com/office/powerpoint/2010/main" val="26789506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Content Placeholder 2"/>
          <p:cNvSpPr>
            <a:spLocks noGrp="1"/>
          </p:cNvSpPr>
          <p:nvPr>
            <p:ph idx="1"/>
          </p:nvPr>
        </p:nvSpPr>
        <p:spPr/>
        <p:txBody>
          <a:bodyPr/>
          <a:lstStyle/>
          <a:p>
            <a:pPr lvl="0"/>
            <a:r>
              <a:rPr lang="tr-TR" dirty="0" err="1"/>
              <a:t>Click</a:t>
            </a:r>
            <a:r>
              <a:rPr lang="tr-TR" dirty="0"/>
              <a:t> </a:t>
            </a:r>
            <a:r>
              <a:rPr lang="tr-TR" dirty="0" err="1"/>
              <a:t>to</a:t>
            </a:r>
            <a:r>
              <a:rPr lang="tr-TR" dirty="0"/>
              <a:t> </a:t>
            </a:r>
            <a:r>
              <a:rPr lang="tr-TR" dirty="0" err="1"/>
              <a:t>edit</a:t>
            </a:r>
            <a:r>
              <a:rPr lang="tr-TR" dirty="0"/>
              <a:t> Master </a:t>
            </a:r>
            <a:r>
              <a:rPr lang="tr-TR" dirty="0" err="1"/>
              <a:t>text</a:t>
            </a:r>
            <a:r>
              <a:rPr lang="tr-TR" dirty="0"/>
              <a:t> </a:t>
            </a:r>
            <a:r>
              <a:rPr lang="tr-TR" dirty="0" err="1"/>
              <a:t>styles</a:t>
            </a:r>
            <a:endParaRPr lang="tr-TR" dirty="0"/>
          </a:p>
          <a:p>
            <a:pPr lvl="1"/>
            <a:r>
              <a:rPr lang="tr-TR" dirty="0"/>
              <a:t>Second </a:t>
            </a:r>
            <a:r>
              <a:rPr lang="tr-TR" dirty="0" err="1"/>
              <a:t>level</a:t>
            </a:r>
            <a:endParaRPr lang="tr-TR" dirty="0"/>
          </a:p>
          <a:p>
            <a:pPr lvl="2"/>
            <a:r>
              <a:rPr lang="tr-TR" dirty="0"/>
              <a:t>Third </a:t>
            </a:r>
            <a:r>
              <a:rPr lang="tr-TR" dirty="0" err="1"/>
              <a:t>level</a:t>
            </a:r>
            <a:endParaRPr lang="tr-TR" dirty="0"/>
          </a:p>
          <a:p>
            <a:pPr lvl="3"/>
            <a:r>
              <a:rPr lang="tr-TR" dirty="0" err="1"/>
              <a:t>Fourth</a:t>
            </a:r>
            <a:r>
              <a:rPr lang="tr-TR" dirty="0"/>
              <a:t> </a:t>
            </a:r>
            <a:r>
              <a:rPr lang="tr-TR" dirty="0" err="1"/>
              <a:t>level</a:t>
            </a:r>
            <a:endParaRPr lang="tr-TR" dirty="0"/>
          </a:p>
          <a:p>
            <a:pPr lvl="4"/>
            <a:r>
              <a:rPr lang="tr-TR" dirty="0" err="1"/>
              <a:t>Fifth</a:t>
            </a:r>
            <a:r>
              <a:rPr lang="tr-TR" dirty="0"/>
              <a:t> </a:t>
            </a:r>
            <a:r>
              <a:rPr lang="tr-TR" dirty="0" err="1"/>
              <a:t>level</a:t>
            </a:r>
            <a:endParaRPr lang="en-US" dirty="0"/>
          </a:p>
        </p:txBody>
      </p:sp>
      <p:sp>
        <p:nvSpPr>
          <p:cNvPr id="4" name="Date Placeholder 3"/>
          <p:cNvSpPr>
            <a:spLocks noGrp="1"/>
          </p:cNvSpPr>
          <p:nvPr>
            <p:ph type="dt" sz="half" idx="10"/>
          </p:nvPr>
        </p:nvSpPr>
        <p:spPr/>
        <p:txBody>
          <a:bodyPr/>
          <a:lstStyle/>
          <a:p>
            <a:fld id="{1028A73E-2174-AA44-AE64-F85365C2ADF9}" type="datetimeFigureOut">
              <a:rPr lang="en-US" smtClean="0"/>
              <a:pPr/>
              <a:t>4/16/2018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pic>
        <p:nvPicPr>
          <p:cNvPr id="7" name="Picture 2">
            <a:extLst>
              <a:ext uri="{FF2B5EF4-FFF2-40B4-BE49-F238E27FC236}">
                <a16:creationId xmlns:a16="http://schemas.microsoft.com/office/drawing/2014/main" id="{65563953-EECB-4869-A879-C86B760028E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spTree>
    <p:extLst>
      <p:ext uri="{BB962C8B-B14F-4D97-AF65-F5344CB8AC3E}">
        <p14:creationId xmlns:p14="http://schemas.microsoft.com/office/powerpoint/2010/main" val="12652811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255" y="4406901"/>
            <a:ext cx="8417401" cy="1362075"/>
          </a:xfrm>
        </p:spPr>
        <p:txBody>
          <a:bodyPr anchor="t"/>
          <a:lstStyle>
            <a:lvl1pPr algn="l">
              <a:defRPr sz="4000" b="1" cap="all"/>
            </a:lvl1pPr>
          </a:lstStyle>
          <a:p>
            <a:r>
              <a:rPr lang="tr-TR"/>
              <a:t>Click to edit Master title style</a:t>
            </a:r>
            <a:endParaRPr lang="en-US"/>
          </a:p>
        </p:txBody>
      </p:sp>
      <p:sp>
        <p:nvSpPr>
          <p:cNvPr id="3" name="Text Placeholder 2"/>
          <p:cNvSpPr>
            <a:spLocks noGrp="1"/>
          </p:cNvSpPr>
          <p:nvPr>
            <p:ph type="body" idx="1"/>
          </p:nvPr>
        </p:nvSpPr>
        <p:spPr>
          <a:xfrm>
            <a:off x="782255" y="2906713"/>
            <a:ext cx="841740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Click to edit Master text styles</a:t>
            </a:r>
          </a:p>
        </p:txBody>
      </p:sp>
      <p:sp>
        <p:nvSpPr>
          <p:cNvPr id="4" name="Date Placeholder 3"/>
          <p:cNvSpPr>
            <a:spLocks noGrp="1"/>
          </p:cNvSpPr>
          <p:nvPr>
            <p:ph type="dt" sz="half" idx="10"/>
          </p:nvPr>
        </p:nvSpPr>
        <p:spPr/>
        <p:txBody>
          <a:bodyPr/>
          <a:lstStyle/>
          <a:p>
            <a:fld id="{1028A73E-2174-AA44-AE64-F85365C2ADF9}" type="datetimeFigureOut">
              <a:rPr lang="en-US" smtClean="0"/>
              <a:pPr/>
              <a:t>4/16/2018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pic>
        <p:nvPicPr>
          <p:cNvPr id="7" name="Picture 2">
            <a:extLst>
              <a:ext uri="{FF2B5EF4-FFF2-40B4-BE49-F238E27FC236}">
                <a16:creationId xmlns:a16="http://schemas.microsoft.com/office/drawing/2014/main" id="{7C380661-C602-4C28-8248-1272C0FC412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spTree>
    <p:extLst>
      <p:ext uri="{BB962C8B-B14F-4D97-AF65-F5344CB8AC3E}">
        <p14:creationId xmlns:p14="http://schemas.microsoft.com/office/powerpoint/2010/main" val="17273806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Content Placeholder 2"/>
          <p:cNvSpPr>
            <a:spLocks noGrp="1"/>
          </p:cNvSpPr>
          <p:nvPr>
            <p:ph sz="half" idx="1"/>
          </p:nvPr>
        </p:nvSpPr>
        <p:spPr>
          <a:xfrm>
            <a:off x="536404" y="1600201"/>
            <a:ext cx="474338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Content Placeholder 3"/>
          <p:cNvSpPr>
            <a:spLocks noGrp="1"/>
          </p:cNvSpPr>
          <p:nvPr>
            <p:ph sz="half" idx="2"/>
          </p:nvPr>
        </p:nvSpPr>
        <p:spPr>
          <a:xfrm>
            <a:off x="5444835" y="1600201"/>
            <a:ext cx="4743384"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Date Placeholder 4"/>
          <p:cNvSpPr>
            <a:spLocks noGrp="1"/>
          </p:cNvSpPr>
          <p:nvPr>
            <p:ph type="dt" sz="half" idx="10"/>
          </p:nvPr>
        </p:nvSpPr>
        <p:spPr/>
        <p:txBody>
          <a:bodyPr/>
          <a:lstStyle/>
          <a:p>
            <a:fld id="{1028A73E-2174-AA44-AE64-F85365C2ADF9}" type="datetimeFigureOut">
              <a:rPr lang="en-US" smtClean="0"/>
              <a:pPr/>
              <a:t>4/16/2018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594115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141" y="274638"/>
            <a:ext cx="8912543" cy="1143000"/>
          </a:xfrm>
        </p:spPr>
        <p:txBody>
          <a:bodyPr/>
          <a:lstStyle>
            <a:lvl1pPr>
              <a:defRPr/>
            </a:lvl1pPr>
          </a:lstStyle>
          <a:p>
            <a:r>
              <a:rPr lang="tr-TR"/>
              <a:t>Click to edit Master title style</a:t>
            </a:r>
            <a:endParaRPr lang="en-US"/>
          </a:p>
        </p:txBody>
      </p:sp>
      <p:sp>
        <p:nvSpPr>
          <p:cNvPr id="3" name="Text Placeholder 2"/>
          <p:cNvSpPr>
            <a:spLocks noGrp="1"/>
          </p:cNvSpPr>
          <p:nvPr>
            <p:ph type="body" idx="1"/>
          </p:nvPr>
        </p:nvSpPr>
        <p:spPr>
          <a:xfrm>
            <a:off x="495141" y="1535113"/>
            <a:ext cx="437546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4" name="Content Placeholder 3"/>
          <p:cNvSpPr>
            <a:spLocks noGrp="1"/>
          </p:cNvSpPr>
          <p:nvPr>
            <p:ph sz="half" idx="2"/>
          </p:nvPr>
        </p:nvSpPr>
        <p:spPr>
          <a:xfrm>
            <a:off x="495141" y="2174875"/>
            <a:ext cx="437546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Text Placeholder 4"/>
          <p:cNvSpPr>
            <a:spLocks noGrp="1"/>
          </p:cNvSpPr>
          <p:nvPr>
            <p:ph type="body" sz="quarter" idx="3"/>
          </p:nvPr>
        </p:nvSpPr>
        <p:spPr>
          <a:xfrm>
            <a:off x="5030498" y="1535113"/>
            <a:ext cx="437718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6" name="Content Placeholder 5"/>
          <p:cNvSpPr>
            <a:spLocks noGrp="1"/>
          </p:cNvSpPr>
          <p:nvPr>
            <p:ph sz="quarter" idx="4"/>
          </p:nvPr>
        </p:nvSpPr>
        <p:spPr>
          <a:xfrm>
            <a:off x="5030498" y="2174875"/>
            <a:ext cx="437718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7" name="Date Placeholder 6"/>
          <p:cNvSpPr>
            <a:spLocks noGrp="1"/>
          </p:cNvSpPr>
          <p:nvPr>
            <p:ph type="dt" sz="half" idx="10"/>
          </p:nvPr>
        </p:nvSpPr>
        <p:spPr/>
        <p:txBody>
          <a:bodyPr/>
          <a:lstStyle/>
          <a:p>
            <a:fld id="{1028A73E-2174-AA44-AE64-F85365C2ADF9}" type="datetimeFigureOut">
              <a:rPr lang="en-US" smtClean="0"/>
              <a:pPr/>
              <a:t>4/16/2018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3299776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Date Placeholder 2"/>
          <p:cNvSpPr>
            <a:spLocks noGrp="1"/>
          </p:cNvSpPr>
          <p:nvPr>
            <p:ph type="dt" sz="half" idx="10"/>
          </p:nvPr>
        </p:nvSpPr>
        <p:spPr/>
        <p:txBody>
          <a:bodyPr/>
          <a:lstStyle/>
          <a:p>
            <a:fld id="{1028A73E-2174-AA44-AE64-F85365C2ADF9}" type="datetimeFigureOut">
              <a:rPr lang="en-US" smtClean="0"/>
              <a:pPr/>
              <a:t>4/16/2018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4189688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028A73E-2174-AA44-AE64-F85365C2ADF9}" type="datetimeFigureOut">
              <a:rPr lang="en-US" smtClean="0"/>
              <a:pPr/>
              <a:t>4/16/2018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36296932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142" y="273050"/>
            <a:ext cx="3257961" cy="1162050"/>
          </a:xfrm>
        </p:spPr>
        <p:txBody>
          <a:bodyPr anchor="b"/>
          <a:lstStyle>
            <a:lvl1pPr algn="l">
              <a:defRPr sz="2000" b="1"/>
            </a:lvl1pPr>
          </a:lstStyle>
          <a:p>
            <a:r>
              <a:rPr lang="tr-TR"/>
              <a:t>Click to edit Master title style</a:t>
            </a:r>
            <a:endParaRPr lang="en-US"/>
          </a:p>
        </p:txBody>
      </p:sp>
      <p:sp>
        <p:nvSpPr>
          <p:cNvPr id="3" name="Content Placeholder 2"/>
          <p:cNvSpPr>
            <a:spLocks noGrp="1"/>
          </p:cNvSpPr>
          <p:nvPr>
            <p:ph idx="1"/>
          </p:nvPr>
        </p:nvSpPr>
        <p:spPr>
          <a:xfrm>
            <a:off x="3871730" y="273051"/>
            <a:ext cx="5535954"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Text Placeholder 3"/>
          <p:cNvSpPr>
            <a:spLocks noGrp="1"/>
          </p:cNvSpPr>
          <p:nvPr>
            <p:ph type="body" sz="half" idx="2"/>
          </p:nvPr>
        </p:nvSpPr>
        <p:spPr>
          <a:xfrm>
            <a:off x="495142" y="1435101"/>
            <a:ext cx="3257961"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1028A73E-2174-AA44-AE64-F85365C2ADF9}" type="datetimeFigureOut">
              <a:rPr lang="en-US" smtClean="0"/>
              <a:pPr/>
              <a:t>4/16/2018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036282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023" y="4800600"/>
            <a:ext cx="5941695" cy="566738"/>
          </a:xfrm>
        </p:spPr>
        <p:txBody>
          <a:bodyPr anchor="b"/>
          <a:lstStyle>
            <a:lvl1pPr algn="l">
              <a:defRPr sz="2000" b="1"/>
            </a:lvl1pPr>
          </a:lstStyle>
          <a:p>
            <a:r>
              <a:rPr lang="tr-TR"/>
              <a:t>Click to edit Master title style</a:t>
            </a:r>
            <a:endParaRPr lang="en-US"/>
          </a:p>
        </p:txBody>
      </p:sp>
      <p:sp>
        <p:nvSpPr>
          <p:cNvPr id="3" name="Picture Placeholder 2"/>
          <p:cNvSpPr>
            <a:spLocks noGrp="1"/>
          </p:cNvSpPr>
          <p:nvPr>
            <p:ph type="pic" idx="1"/>
          </p:nvPr>
        </p:nvSpPr>
        <p:spPr>
          <a:xfrm>
            <a:off x="1941023" y="612775"/>
            <a:ext cx="594169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941023" y="5367338"/>
            <a:ext cx="594169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1028A73E-2174-AA44-AE64-F85365C2ADF9}" type="datetimeFigureOut">
              <a:rPr lang="en-US" smtClean="0"/>
              <a:pPr/>
              <a:t>4/16/2018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3125201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141" y="274638"/>
            <a:ext cx="8912543" cy="1143000"/>
          </a:xfrm>
          <a:prstGeom prst="rect">
            <a:avLst/>
          </a:prstGeom>
        </p:spPr>
        <p:txBody>
          <a:bodyPr vert="horz" lIns="91440" tIns="45720" rIns="91440" bIns="45720" rtlCol="0" anchor="ctr">
            <a:normAutofit/>
          </a:bodyPr>
          <a:lstStyle/>
          <a:p>
            <a:r>
              <a:rPr lang="tr-TR"/>
              <a:t>Click to edit Master title style</a:t>
            </a:r>
            <a:endParaRPr lang="en-US"/>
          </a:p>
        </p:txBody>
      </p:sp>
      <p:sp>
        <p:nvSpPr>
          <p:cNvPr id="3" name="Text Placeholder 2"/>
          <p:cNvSpPr>
            <a:spLocks noGrp="1"/>
          </p:cNvSpPr>
          <p:nvPr>
            <p:ph type="body" idx="1"/>
          </p:nvPr>
        </p:nvSpPr>
        <p:spPr>
          <a:xfrm>
            <a:off x="495141" y="1600201"/>
            <a:ext cx="8912543" cy="4525963"/>
          </a:xfrm>
          <a:prstGeom prst="rect">
            <a:avLst/>
          </a:prstGeom>
        </p:spPr>
        <p:txBody>
          <a:bodyPr vert="horz" lIns="91440" tIns="45720" rIns="91440" bIns="45720" rtlCol="0">
            <a:normAutofit/>
          </a:body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2"/>
          </p:nvPr>
        </p:nvSpPr>
        <p:spPr>
          <a:xfrm>
            <a:off x="495141" y="6356351"/>
            <a:ext cx="2310659"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28A73E-2174-AA44-AE64-F85365C2ADF9}" type="datetimeFigureOut">
              <a:rPr lang="en-US" smtClean="0"/>
              <a:pPr/>
              <a:t>4/16/2018</a:t>
            </a:fld>
            <a:endParaRPr lang="en-US"/>
          </a:p>
        </p:txBody>
      </p:sp>
      <p:sp>
        <p:nvSpPr>
          <p:cNvPr id="5" name="Footer Placeholder 4"/>
          <p:cNvSpPr>
            <a:spLocks noGrp="1"/>
          </p:cNvSpPr>
          <p:nvPr>
            <p:ph type="ftr" sz="quarter" idx="3"/>
          </p:nvPr>
        </p:nvSpPr>
        <p:spPr>
          <a:xfrm>
            <a:off x="3383465" y="6356351"/>
            <a:ext cx="313589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097025" y="6356351"/>
            <a:ext cx="231065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8A9FBF-95F4-804E-B7C5-966F186FE180}" type="slidenum">
              <a:rPr lang="en-US" smtClean="0"/>
              <a:pPr/>
              <a:t>‹#›</a:t>
            </a:fld>
            <a:endParaRPr lang="en-US"/>
          </a:p>
        </p:txBody>
      </p:sp>
      <p:pic>
        <p:nvPicPr>
          <p:cNvPr id="7" name="Picture 2">
            <a:extLst>
              <a:ext uri="{FF2B5EF4-FFF2-40B4-BE49-F238E27FC236}">
                <a16:creationId xmlns:a16="http://schemas.microsoft.com/office/drawing/2014/main" id="{F9EAD97A-A7BF-4835-829F-F9F213B5F122}"/>
              </a:ext>
            </a:extLst>
          </p:cNvPr>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spTree>
    <p:extLst>
      <p:ext uri="{BB962C8B-B14F-4D97-AF65-F5344CB8AC3E}">
        <p14:creationId xmlns:p14="http://schemas.microsoft.com/office/powerpoint/2010/main" val="4291656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5.xml"/><Relationship Id="rId5" Type="http://schemas.openxmlformats.org/officeDocument/2006/relationships/image" Target="../media/image23.jpeg"/><Relationship Id="rId4" Type="http://schemas.openxmlformats.org/officeDocument/2006/relationships/image" Target="../media/image22.jpeg"/></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24.wmf"/></Relationships>
</file>

<file path=ppt/slides/_rels/slide1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38.jpeg"/><Relationship Id="rId3" Type="http://schemas.openxmlformats.org/officeDocument/2006/relationships/image" Target="../media/image28.jpeg"/><Relationship Id="rId7" Type="http://schemas.openxmlformats.org/officeDocument/2006/relationships/image" Target="../media/image32.jpeg"/><Relationship Id="rId12" Type="http://schemas.openxmlformats.org/officeDocument/2006/relationships/image" Target="../media/image37.png"/><Relationship Id="rId2" Type="http://schemas.openxmlformats.org/officeDocument/2006/relationships/image" Target="../media/image27.jpeg"/><Relationship Id="rId1" Type="http://schemas.openxmlformats.org/officeDocument/2006/relationships/slideLayout" Target="../slideLayouts/slideLayout2.xml"/><Relationship Id="rId6" Type="http://schemas.openxmlformats.org/officeDocument/2006/relationships/image" Target="../media/image31.jpeg"/><Relationship Id="rId11" Type="http://schemas.openxmlformats.org/officeDocument/2006/relationships/image" Target="../media/image36.jpeg"/><Relationship Id="rId5" Type="http://schemas.openxmlformats.org/officeDocument/2006/relationships/image" Target="../media/image30.jpeg"/><Relationship Id="rId10" Type="http://schemas.openxmlformats.org/officeDocument/2006/relationships/image" Target="../media/image35.jpeg"/><Relationship Id="rId4" Type="http://schemas.openxmlformats.org/officeDocument/2006/relationships/image" Target="../media/image29.jpeg"/><Relationship Id="rId9" Type="http://schemas.openxmlformats.org/officeDocument/2006/relationships/image" Target="../media/image34.jpeg"/></Relationships>
</file>

<file path=ppt/slides/_rels/slide1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40.png"/></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43.gif"/><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42.jpeg"/></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2.xml"/><Relationship Id="rId1" Type="http://schemas.openxmlformats.org/officeDocument/2006/relationships/slideLayout" Target="../slideLayouts/slideLayout14.xml"/><Relationship Id="rId6" Type="http://schemas.openxmlformats.org/officeDocument/2006/relationships/image" Target="../media/image49.jpeg"/><Relationship Id="rId5" Type="http://schemas.openxmlformats.org/officeDocument/2006/relationships/image" Target="../media/image45.jpeg"/><Relationship Id="rId4" Type="http://schemas.openxmlformats.org/officeDocument/2006/relationships/image" Target="../media/image48.jpe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image" Target="../media/image10.jpeg"/><Relationship Id="rId5" Type="http://schemas.openxmlformats.org/officeDocument/2006/relationships/image" Target="../media/image8.emf"/><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2 Resim"/>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376" y="0"/>
            <a:ext cx="9672070" cy="6857997"/>
          </a:xfrm>
          <a:prstGeom prst="rect">
            <a:avLst/>
          </a:prstGeom>
        </p:spPr>
      </p:pic>
    </p:spTree>
    <p:extLst>
      <p:ext uri="{BB962C8B-B14F-4D97-AF65-F5344CB8AC3E}">
        <p14:creationId xmlns:p14="http://schemas.microsoft.com/office/powerpoint/2010/main" val="13082307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a:extLst>
              <a:ext uri="{FF2B5EF4-FFF2-40B4-BE49-F238E27FC236}">
                <a16:creationId xmlns:a16="http://schemas.microsoft.com/office/drawing/2014/main" id="{CE96173C-21D8-4A09-8BEE-E117344A56E3}"/>
              </a:ext>
            </a:extLst>
          </p:cNvPr>
          <p:cNvSpPr>
            <a:spLocks noGrp="1" noChangeArrowheads="1"/>
          </p:cNvSpPr>
          <p:nvPr>
            <p:ph type="title" sz="quarter"/>
          </p:nvPr>
        </p:nvSpPr>
        <p:spPr>
          <a:xfrm>
            <a:off x="381671" y="1719061"/>
            <a:ext cx="9139482" cy="365125"/>
          </a:xfrm>
        </p:spPr>
        <p:txBody>
          <a:bodyPr>
            <a:noAutofit/>
          </a:bodyPr>
          <a:lstStyle/>
          <a:p>
            <a:r>
              <a:rPr lang="tr-TR" altLang="en-US" sz="2400" dirty="0"/>
              <a:t>İç yüzeyde </a:t>
            </a:r>
            <a:r>
              <a:rPr lang="tr-TR" altLang="en-US" sz="2400" dirty="0" err="1"/>
              <a:t>yoğuşma</a:t>
            </a:r>
            <a:endParaRPr lang="tr-TR" altLang="en-US" sz="2400" dirty="0"/>
          </a:p>
        </p:txBody>
      </p:sp>
      <p:pic>
        <p:nvPicPr>
          <p:cNvPr id="47107" name="Picture 3" descr="DSC00003">
            <a:extLst>
              <a:ext uri="{FF2B5EF4-FFF2-40B4-BE49-F238E27FC236}">
                <a16:creationId xmlns:a16="http://schemas.microsoft.com/office/drawing/2014/main" id="{1FA0F08E-4D65-4695-99FF-582F3134C86D}"/>
              </a:ext>
            </a:extLst>
          </p:cNvPr>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1287462" y="2086708"/>
            <a:ext cx="3030538" cy="1985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7108" name="Picture 4" descr="DSC00001">
            <a:extLst>
              <a:ext uri="{FF2B5EF4-FFF2-40B4-BE49-F238E27FC236}">
                <a16:creationId xmlns:a16="http://schemas.microsoft.com/office/drawing/2014/main" id="{895A6EF8-46BF-40EF-8441-0E4482E46509}"/>
              </a:ext>
            </a:extLst>
          </p:cNvPr>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5586412" y="2086708"/>
            <a:ext cx="3030538" cy="1985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7109" name="Picture 5" descr="küf1">
            <a:extLst>
              <a:ext uri="{FF2B5EF4-FFF2-40B4-BE49-F238E27FC236}">
                <a16:creationId xmlns:a16="http://schemas.microsoft.com/office/drawing/2014/main" id="{08EC8772-E9A5-4317-BACC-DDBB1876574E}"/>
              </a:ext>
            </a:extLst>
          </p:cNvPr>
          <p:cNvPicPr>
            <a:picLocks noGrp="1" noChangeAspect="1" noChangeArrowheads="1"/>
          </p:cNvPicPr>
          <p:nvPr>
            <p:ph sz="quarter" idx="3"/>
          </p:nvPr>
        </p:nvPicPr>
        <p:blipFill>
          <a:blip r:embed="rId4">
            <a:extLst>
              <a:ext uri="{28A0092B-C50C-407E-A947-70E740481C1C}">
                <a14:useLocalDpi xmlns:a14="http://schemas.microsoft.com/office/drawing/2010/main" val="0"/>
              </a:ext>
            </a:extLst>
          </a:blip>
          <a:srcRect/>
          <a:stretch>
            <a:fillRect/>
          </a:stretch>
        </p:blipFill>
        <p:spPr>
          <a:xfrm>
            <a:off x="1287462" y="4212370"/>
            <a:ext cx="3030538" cy="19859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7110" name="Picture 6" descr="küf4">
            <a:extLst>
              <a:ext uri="{FF2B5EF4-FFF2-40B4-BE49-F238E27FC236}">
                <a16:creationId xmlns:a16="http://schemas.microsoft.com/office/drawing/2014/main" id="{6D678398-99E2-4EAE-9803-D450A078865E}"/>
              </a:ext>
            </a:extLst>
          </p:cNvPr>
          <p:cNvPicPr>
            <a:picLocks noGrp="1" noChangeAspect="1" noChangeArrowheads="1"/>
          </p:cNvPicPr>
          <p:nvPr>
            <p:ph sz="quarter" idx="4"/>
          </p:nvPr>
        </p:nvPicPr>
        <p:blipFill>
          <a:blip r:embed="rId5">
            <a:extLst>
              <a:ext uri="{28A0092B-C50C-407E-A947-70E740481C1C}">
                <a14:useLocalDpi xmlns:a14="http://schemas.microsoft.com/office/drawing/2010/main" val="0"/>
              </a:ext>
            </a:extLst>
          </a:blip>
          <a:srcRect/>
          <a:stretch>
            <a:fillRect/>
          </a:stretch>
        </p:blipFill>
        <p:spPr>
          <a:xfrm>
            <a:off x="5586412" y="4212370"/>
            <a:ext cx="3030538" cy="19859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7111" name="Rectangle 7">
            <a:extLst>
              <a:ext uri="{FF2B5EF4-FFF2-40B4-BE49-F238E27FC236}">
                <a16:creationId xmlns:a16="http://schemas.microsoft.com/office/drawing/2014/main" id="{84F5CAD1-A328-4482-816B-FB1B7C3B66F6}"/>
              </a:ext>
            </a:extLst>
          </p:cNvPr>
          <p:cNvSpPr>
            <a:spLocks noChangeArrowheads="1"/>
          </p:cNvSpPr>
          <p:nvPr/>
        </p:nvSpPr>
        <p:spPr bwMode="auto">
          <a:xfrm>
            <a:off x="731837" y="1349729"/>
            <a:ext cx="84391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tabLst>
                <a:tab pos="322263" algn="l"/>
              </a:tabLst>
              <a:defRPr sz="2400" b="1">
                <a:solidFill>
                  <a:srgbClr val="000000"/>
                </a:solidFill>
                <a:latin typeface="Arial" panose="020B0604020202020204" pitchFamily="34" charset="0"/>
              </a:defRPr>
            </a:lvl1pPr>
            <a:lvl2pPr>
              <a:tabLst>
                <a:tab pos="322263" algn="l"/>
              </a:tabLst>
              <a:defRPr sz="2400" b="1">
                <a:solidFill>
                  <a:srgbClr val="000000"/>
                </a:solidFill>
                <a:latin typeface="Arial" panose="020B0604020202020204" pitchFamily="34" charset="0"/>
              </a:defRPr>
            </a:lvl2pPr>
            <a:lvl3pPr>
              <a:tabLst>
                <a:tab pos="322263" algn="l"/>
              </a:tabLst>
              <a:defRPr sz="2400" b="1">
                <a:solidFill>
                  <a:srgbClr val="000000"/>
                </a:solidFill>
                <a:latin typeface="Arial" panose="020B0604020202020204" pitchFamily="34" charset="0"/>
              </a:defRPr>
            </a:lvl3pPr>
            <a:lvl4pPr>
              <a:tabLst>
                <a:tab pos="322263" algn="l"/>
              </a:tabLst>
              <a:defRPr sz="2400" b="1">
                <a:solidFill>
                  <a:srgbClr val="000000"/>
                </a:solidFill>
                <a:latin typeface="Arial" panose="020B0604020202020204" pitchFamily="34" charset="0"/>
              </a:defRPr>
            </a:lvl4pPr>
            <a:lvl5pPr>
              <a:tabLst>
                <a:tab pos="322263" algn="l"/>
              </a:tabLst>
              <a:defRPr sz="2400" b="1">
                <a:solidFill>
                  <a:srgbClr val="000000"/>
                </a:solidFill>
                <a:latin typeface="Arial" panose="020B0604020202020204" pitchFamily="34" charset="0"/>
              </a:defRPr>
            </a:lvl5pPr>
            <a:lvl6pPr marL="457200" fontAlgn="base">
              <a:spcBef>
                <a:spcPct val="0"/>
              </a:spcBef>
              <a:spcAft>
                <a:spcPct val="0"/>
              </a:spcAft>
              <a:tabLst>
                <a:tab pos="322263" algn="l"/>
              </a:tabLst>
              <a:defRPr sz="2400" b="1">
                <a:solidFill>
                  <a:srgbClr val="000000"/>
                </a:solidFill>
                <a:latin typeface="Arial" panose="020B0604020202020204" pitchFamily="34" charset="0"/>
              </a:defRPr>
            </a:lvl6pPr>
            <a:lvl7pPr marL="914400" fontAlgn="base">
              <a:spcBef>
                <a:spcPct val="0"/>
              </a:spcBef>
              <a:spcAft>
                <a:spcPct val="0"/>
              </a:spcAft>
              <a:tabLst>
                <a:tab pos="322263" algn="l"/>
              </a:tabLst>
              <a:defRPr sz="2400" b="1">
                <a:solidFill>
                  <a:srgbClr val="000000"/>
                </a:solidFill>
                <a:latin typeface="Arial" panose="020B0604020202020204" pitchFamily="34" charset="0"/>
              </a:defRPr>
            </a:lvl7pPr>
            <a:lvl8pPr marL="1371600" fontAlgn="base">
              <a:spcBef>
                <a:spcPct val="0"/>
              </a:spcBef>
              <a:spcAft>
                <a:spcPct val="0"/>
              </a:spcAft>
              <a:tabLst>
                <a:tab pos="322263" algn="l"/>
              </a:tabLst>
              <a:defRPr sz="2400" b="1">
                <a:solidFill>
                  <a:srgbClr val="000000"/>
                </a:solidFill>
                <a:latin typeface="Arial" panose="020B0604020202020204" pitchFamily="34" charset="0"/>
              </a:defRPr>
            </a:lvl8pPr>
            <a:lvl9pPr marL="1828800" fontAlgn="base">
              <a:spcBef>
                <a:spcPct val="0"/>
              </a:spcBef>
              <a:spcAft>
                <a:spcPct val="0"/>
              </a:spcAft>
              <a:tabLst>
                <a:tab pos="322263" algn="l"/>
              </a:tabLst>
              <a:defRPr sz="2400" b="1">
                <a:solidFill>
                  <a:srgbClr val="000000"/>
                </a:solidFill>
                <a:latin typeface="Arial" panose="020B0604020202020204" pitchFamily="34" charset="0"/>
              </a:defRPr>
            </a:lvl9pPr>
          </a:lstStyle>
          <a:p>
            <a:pPr algn="ctr"/>
            <a:r>
              <a:rPr lang="tr-TR" altLang="en-US" dirty="0">
                <a:solidFill>
                  <a:schemeClr val="tx1"/>
                </a:solidFill>
              </a:rPr>
              <a:t>Tasarımda Su buharı difüzyonunun önemi</a:t>
            </a:r>
          </a:p>
        </p:txBody>
      </p:sp>
    </p:spTree>
    <p:extLst>
      <p:ext uri="{BB962C8B-B14F-4D97-AF65-F5344CB8AC3E}">
        <p14:creationId xmlns:p14="http://schemas.microsoft.com/office/powerpoint/2010/main" val="13080382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a:extLst>
              <a:ext uri="{FF2B5EF4-FFF2-40B4-BE49-F238E27FC236}">
                <a16:creationId xmlns:a16="http://schemas.microsoft.com/office/drawing/2014/main" id="{8CF7101C-6E81-4D61-A134-630CA6E0F2AA}"/>
              </a:ext>
            </a:extLst>
          </p:cNvPr>
          <p:cNvSpPr>
            <a:spLocks noGrp="1" noChangeArrowheads="1"/>
          </p:cNvSpPr>
          <p:nvPr>
            <p:ph type="title"/>
          </p:nvPr>
        </p:nvSpPr>
        <p:spPr>
          <a:xfrm>
            <a:off x="389634" y="1646182"/>
            <a:ext cx="8332335" cy="369333"/>
          </a:xfrm>
        </p:spPr>
        <p:txBody>
          <a:bodyPr>
            <a:normAutofit fontScale="90000"/>
          </a:bodyPr>
          <a:lstStyle/>
          <a:p>
            <a:r>
              <a:rPr lang="tr-TR" altLang="en-US" sz="2400" dirty="0"/>
              <a:t>	Ara Kesitte </a:t>
            </a:r>
            <a:r>
              <a:rPr lang="tr-TR" altLang="en-US" sz="2400" dirty="0" err="1"/>
              <a:t>Yoğuşma</a:t>
            </a:r>
            <a:endParaRPr lang="tr-TR" altLang="en-US" sz="2400" dirty="0"/>
          </a:p>
        </p:txBody>
      </p:sp>
      <p:graphicFrame>
        <p:nvGraphicFramePr>
          <p:cNvPr id="48131" name="Object 3">
            <a:extLst>
              <a:ext uri="{FF2B5EF4-FFF2-40B4-BE49-F238E27FC236}">
                <a16:creationId xmlns:a16="http://schemas.microsoft.com/office/drawing/2014/main" id="{CFBE24AF-8B35-4330-AC4E-B90E396EA193}"/>
              </a:ext>
            </a:extLst>
          </p:cNvPr>
          <p:cNvGraphicFramePr>
            <a:graphicFrameLocks noGrp="1" noChangeAspect="1"/>
          </p:cNvGraphicFramePr>
          <p:nvPr>
            <p:ph idx="1"/>
            <p:extLst>
              <p:ext uri="{D42A27DB-BD31-4B8C-83A1-F6EECF244321}">
                <p14:modId xmlns:p14="http://schemas.microsoft.com/office/powerpoint/2010/main" val="2251515676"/>
              </p:ext>
            </p:extLst>
          </p:nvPr>
        </p:nvGraphicFramePr>
        <p:xfrm>
          <a:off x="1909885" y="1981201"/>
          <a:ext cx="6272212" cy="4111625"/>
        </p:xfrm>
        <a:graphic>
          <a:graphicData uri="http://schemas.openxmlformats.org/presentationml/2006/ole">
            <mc:AlternateContent xmlns:mc="http://schemas.openxmlformats.org/markup-compatibility/2006">
              <mc:Choice xmlns:v="urn:schemas-microsoft-com:vml" Requires="v">
                <p:oleObj spid="_x0000_s15366" r:id="rId3" imgW="9107424" imgH="6833616" progId="Word.Picture.8">
                  <p:embed/>
                </p:oleObj>
              </mc:Choice>
              <mc:Fallback>
                <p:oleObj r:id="rId3" imgW="9107424" imgH="6833616" progId="Word.Picture.8">
                  <p:embed/>
                  <p:pic>
                    <p:nvPicPr>
                      <p:cNvPr id="48131" name="Object 3">
                        <a:extLst>
                          <a:ext uri="{FF2B5EF4-FFF2-40B4-BE49-F238E27FC236}">
                            <a16:creationId xmlns:a16="http://schemas.microsoft.com/office/drawing/2014/main" id="{CFBE24AF-8B35-4330-AC4E-B90E396EA19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2453" t="15120" r="4665" b="13329"/>
                      <a:stretch>
                        <a:fillRect/>
                      </a:stretch>
                    </p:blipFill>
                    <p:spPr bwMode="auto">
                      <a:xfrm>
                        <a:off x="1909885" y="1981201"/>
                        <a:ext cx="6272212" cy="4111625"/>
                      </a:xfrm>
                      <a:prstGeom prst="rect">
                        <a:avLst/>
                      </a:prstGeom>
                      <a:noFill/>
                      <a:ln>
                        <a:noFill/>
                      </a:ln>
                      <a:effectLst/>
                      <a:extLst/>
                    </p:spPr>
                  </p:pic>
                </p:oleObj>
              </mc:Fallback>
            </mc:AlternateContent>
          </a:graphicData>
        </a:graphic>
      </p:graphicFrame>
      <p:sp>
        <p:nvSpPr>
          <p:cNvPr id="48132" name="Rectangle 4">
            <a:extLst>
              <a:ext uri="{FF2B5EF4-FFF2-40B4-BE49-F238E27FC236}">
                <a16:creationId xmlns:a16="http://schemas.microsoft.com/office/drawing/2014/main" id="{D42278B5-ACCD-4349-8C88-4EE3BD5BBD1A}"/>
              </a:ext>
            </a:extLst>
          </p:cNvPr>
          <p:cNvSpPr>
            <a:spLocks noChangeArrowheads="1"/>
          </p:cNvSpPr>
          <p:nvPr/>
        </p:nvSpPr>
        <p:spPr bwMode="auto">
          <a:xfrm>
            <a:off x="282819" y="1259694"/>
            <a:ext cx="84391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tabLst>
                <a:tab pos="322263" algn="l"/>
              </a:tabLst>
              <a:defRPr sz="2400" b="1">
                <a:solidFill>
                  <a:srgbClr val="000000"/>
                </a:solidFill>
                <a:latin typeface="Arial" panose="020B0604020202020204" pitchFamily="34" charset="0"/>
              </a:defRPr>
            </a:lvl1pPr>
            <a:lvl2pPr>
              <a:tabLst>
                <a:tab pos="322263" algn="l"/>
              </a:tabLst>
              <a:defRPr sz="2400" b="1">
                <a:solidFill>
                  <a:srgbClr val="000000"/>
                </a:solidFill>
                <a:latin typeface="Arial" panose="020B0604020202020204" pitchFamily="34" charset="0"/>
              </a:defRPr>
            </a:lvl2pPr>
            <a:lvl3pPr>
              <a:tabLst>
                <a:tab pos="322263" algn="l"/>
              </a:tabLst>
              <a:defRPr sz="2400" b="1">
                <a:solidFill>
                  <a:srgbClr val="000000"/>
                </a:solidFill>
                <a:latin typeface="Arial" panose="020B0604020202020204" pitchFamily="34" charset="0"/>
              </a:defRPr>
            </a:lvl3pPr>
            <a:lvl4pPr>
              <a:tabLst>
                <a:tab pos="322263" algn="l"/>
              </a:tabLst>
              <a:defRPr sz="2400" b="1">
                <a:solidFill>
                  <a:srgbClr val="000000"/>
                </a:solidFill>
                <a:latin typeface="Arial" panose="020B0604020202020204" pitchFamily="34" charset="0"/>
              </a:defRPr>
            </a:lvl4pPr>
            <a:lvl5pPr>
              <a:tabLst>
                <a:tab pos="322263" algn="l"/>
              </a:tabLst>
              <a:defRPr sz="2400" b="1">
                <a:solidFill>
                  <a:srgbClr val="000000"/>
                </a:solidFill>
                <a:latin typeface="Arial" panose="020B0604020202020204" pitchFamily="34" charset="0"/>
              </a:defRPr>
            </a:lvl5pPr>
            <a:lvl6pPr marL="457200" fontAlgn="base">
              <a:spcBef>
                <a:spcPct val="0"/>
              </a:spcBef>
              <a:spcAft>
                <a:spcPct val="0"/>
              </a:spcAft>
              <a:tabLst>
                <a:tab pos="322263" algn="l"/>
              </a:tabLst>
              <a:defRPr sz="2400" b="1">
                <a:solidFill>
                  <a:srgbClr val="000000"/>
                </a:solidFill>
                <a:latin typeface="Arial" panose="020B0604020202020204" pitchFamily="34" charset="0"/>
              </a:defRPr>
            </a:lvl6pPr>
            <a:lvl7pPr marL="914400" fontAlgn="base">
              <a:spcBef>
                <a:spcPct val="0"/>
              </a:spcBef>
              <a:spcAft>
                <a:spcPct val="0"/>
              </a:spcAft>
              <a:tabLst>
                <a:tab pos="322263" algn="l"/>
              </a:tabLst>
              <a:defRPr sz="2400" b="1">
                <a:solidFill>
                  <a:srgbClr val="000000"/>
                </a:solidFill>
                <a:latin typeface="Arial" panose="020B0604020202020204" pitchFamily="34" charset="0"/>
              </a:defRPr>
            </a:lvl7pPr>
            <a:lvl8pPr marL="1371600" fontAlgn="base">
              <a:spcBef>
                <a:spcPct val="0"/>
              </a:spcBef>
              <a:spcAft>
                <a:spcPct val="0"/>
              </a:spcAft>
              <a:tabLst>
                <a:tab pos="322263" algn="l"/>
              </a:tabLst>
              <a:defRPr sz="2400" b="1">
                <a:solidFill>
                  <a:srgbClr val="000000"/>
                </a:solidFill>
                <a:latin typeface="Arial" panose="020B0604020202020204" pitchFamily="34" charset="0"/>
              </a:defRPr>
            </a:lvl8pPr>
            <a:lvl9pPr marL="1828800" fontAlgn="base">
              <a:spcBef>
                <a:spcPct val="0"/>
              </a:spcBef>
              <a:spcAft>
                <a:spcPct val="0"/>
              </a:spcAft>
              <a:tabLst>
                <a:tab pos="322263" algn="l"/>
              </a:tabLst>
              <a:defRPr sz="2400" b="1">
                <a:solidFill>
                  <a:srgbClr val="000000"/>
                </a:solidFill>
                <a:latin typeface="Arial" panose="020B0604020202020204" pitchFamily="34" charset="0"/>
              </a:defRPr>
            </a:lvl9pPr>
          </a:lstStyle>
          <a:p>
            <a:pPr algn="ctr"/>
            <a:r>
              <a:rPr lang="tr-TR" altLang="en-US" dirty="0">
                <a:solidFill>
                  <a:schemeClr val="tx1"/>
                </a:solidFill>
              </a:rPr>
              <a:t>Tasarımda Su buharı difüzyonunun önemi</a:t>
            </a:r>
          </a:p>
        </p:txBody>
      </p:sp>
    </p:spTree>
    <p:extLst>
      <p:ext uri="{BB962C8B-B14F-4D97-AF65-F5344CB8AC3E}">
        <p14:creationId xmlns:p14="http://schemas.microsoft.com/office/powerpoint/2010/main" val="32974466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3">
            <a:extLst>
              <a:ext uri="{FF2B5EF4-FFF2-40B4-BE49-F238E27FC236}">
                <a16:creationId xmlns:a16="http://schemas.microsoft.com/office/drawing/2014/main" id="{5A135D34-0FBC-4C0F-A11A-79A1226BBF57}"/>
              </a:ext>
            </a:extLst>
          </p:cNvPr>
          <p:cNvSpPr>
            <a:spLocks noChangeArrowheads="1"/>
          </p:cNvSpPr>
          <p:nvPr/>
        </p:nvSpPr>
        <p:spPr bwMode="auto">
          <a:xfrm>
            <a:off x="455979" y="1990706"/>
            <a:ext cx="6120667" cy="29731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20000"/>
              </a:spcBef>
              <a:buClr>
                <a:schemeClr val="accent1"/>
              </a:buClr>
              <a:buSzPct val="70000"/>
              <a:buFont typeface="Wingdings" panose="05000000000000000000" pitchFamily="2" charset="2"/>
              <a:buNone/>
            </a:pPr>
            <a:r>
              <a:rPr lang="tr-TR" altLang="en-US" sz="2400" dirty="0">
                <a:solidFill>
                  <a:srgbClr val="000000"/>
                </a:solidFill>
              </a:rPr>
              <a:t>Tam anlamıyla ısı yalıtımının faydalarından yararlanmak için evlerin kışın soğuk, yazın sıcak kısımlara bakan;</a:t>
            </a:r>
          </a:p>
          <a:p>
            <a:pPr>
              <a:spcBef>
                <a:spcPct val="20000"/>
              </a:spcBef>
              <a:buClr>
                <a:schemeClr val="accent1"/>
              </a:buClr>
              <a:buSzPct val="70000"/>
              <a:buFont typeface="Wingdings" panose="05000000000000000000" pitchFamily="2" charset="2"/>
              <a:buChar char="n"/>
            </a:pPr>
            <a:r>
              <a:rPr lang="tr-TR" altLang="en-US" sz="2400" dirty="0">
                <a:solidFill>
                  <a:srgbClr val="000000"/>
                </a:solidFill>
              </a:rPr>
              <a:t> duvarları</a:t>
            </a:r>
          </a:p>
          <a:p>
            <a:pPr>
              <a:spcBef>
                <a:spcPct val="20000"/>
              </a:spcBef>
              <a:buClr>
                <a:schemeClr val="accent1"/>
              </a:buClr>
              <a:buSzPct val="70000"/>
              <a:buFont typeface="Wingdings" panose="05000000000000000000" pitchFamily="2" charset="2"/>
              <a:buChar char="n"/>
            </a:pPr>
            <a:r>
              <a:rPr lang="tr-TR" altLang="en-US" sz="2400" dirty="0">
                <a:solidFill>
                  <a:srgbClr val="000000"/>
                </a:solidFill>
              </a:rPr>
              <a:t> döşemeleri, </a:t>
            </a:r>
          </a:p>
          <a:p>
            <a:pPr>
              <a:spcBef>
                <a:spcPct val="20000"/>
              </a:spcBef>
              <a:buClr>
                <a:schemeClr val="accent1"/>
              </a:buClr>
              <a:buSzPct val="70000"/>
              <a:buFont typeface="Wingdings" panose="05000000000000000000" pitchFamily="2" charset="2"/>
              <a:buChar char="n"/>
            </a:pPr>
            <a:r>
              <a:rPr lang="tr-TR" altLang="en-US" sz="2400" dirty="0">
                <a:solidFill>
                  <a:srgbClr val="000000"/>
                </a:solidFill>
              </a:rPr>
              <a:t> çatıları mutlaka yalıtılmalı ve </a:t>
            </a:r>
          </a:p>
          <a:p>
            <a:pPr>
              <a:spcBef>
                <a:spcPct val="20000"/>
              </a:spcBef>
              <a:buClr>
                <a:schemeClr val="accent1"/>
              </a:buClr>
              <a:buSzPct val="70000"/>
              <a:buFont typeface="Wingdings" panose="05000000000000000000" pitchFamily="2" charset="2"/>
              <a:buChar char="n"/>
            </a:pPr>
            <a:r>
              <a:rPr lang="tr-TR" altLang="en-US" sz="2400" dirty="0">
                <a:solidFill>
                  <a:srgbClr val="000000"/>
                </a:solidFill>
              </a:rPr>
              <a:t> nitelikli pencere kullanılmalıdır.</a:t>
            </a:r>
            <a:endParaRPr lang="en-US" altLang="en-US" sz="2400" dirty="0">
              <a:solidFill>
                <a:srgbClr val="000000"/>
              </a:solidFill>
            </a:endParaRPr>
          </a:p>
        </p:txBody>
      </p:sp>
      <p:pic>
        <p:nvPicPr>
          <p:cNvPr id="25604" name="Picture 4" descr="igdas06">
            <a:extLst>
              <a:ext uri="{FF2B5EF4-FFF2-40B4-BE49-F238E27FC236}">
                <a16:creationId xmlns:a16="http://schemas.microsoft.com/office/drawing/2014/main" id="{BD3EAA82-07D8-4715-8397-70A3ECFAB59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6412" y="1990706"/>
            <a:ext cx="2414587" cy="35480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85361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4" descr="Writing on paper 03">
            <a:extLst>
              <a:ext uri="{FF2B5EF4-FFF2-40B4-BE49-F238E27FC236}">
                <a16:creationId xmlns:a16="http://schemas.microsoft.com/office/drawing/2014/main" id="{54F672F4-67E8-433B-B056-D1DB2173D9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0930" b="50497"/>
          <a:stretch>
            <a:fillRect/>
          </a:stretch>
        </p:blipFill>
        <p:spPr bwMode="auto">
          <a:xfrm>
            <a:off x="345964" y="1539982"/>
            <a:ext cx="9212484" cy="229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Metin kutusu 3">
            <a:extLst>
              <a:ext uri="{FF2B5EF4-FFF2-40B4-BE49-F238E27FC236}">
                <a16:creationId xmlns:a16="http://schemas.microsoft.com/office/drawing/2014/main" id="{238DA213-2909-4237-ACCF-1751E2E8F15E}"/>
              </a:ext>
            </a:extLst>
          </p:cNvPr>
          <p:cNvSpPr txBox="1"/>
          <p:nvPr/>
        </p:nvSpPr>
        <p:spPr>
          <a:xfrm>
            <a:off x="2748539" y="4203866"/>
            <a:ext cx="4405746" cy="523220"/>
          </a:xfrm>
          <a:prstGeom prst="rect">
            <a:avLst/>
          </a:prstGeom>
          <a:noFill/>
        </p:spPr>
        <p:txBody>
          <a:bodyPr wrap="square" rtlCol="0">
            <a:spAutoFit/>
          </a:bodyPr>
          <a:lstStyle/>
          <a:p>
            <a:r>
              <a:rPr lang="tr-TR" sz="2800" b="1" dirty="0">
                <a:solidFill>
                  <a:srgbClr val="FF0000"/>
                </a:solidFill>
              </a:rPr>
              <a:t>ISI YALITIM MALZEMELERİ</a:t>
            </a:r>
            <a:endParaRPr lang="en-GB" sz="2800" b="1" dirty="0">
              <a:solidFill>
                <a:srgbClr val="FF0000"/>
              </a:solidFill>
            </a:endParaRPr>
          </a:p>
        </p:txBody>
      </p:sp>
    </p:spTree>
    <p:extLst>
      <p:ext uri="{BB962C8B-B14F-4D97-AF65-F5344CB8AC3E}">
        <p14:creationId xmlns:p14="http://schemas.microsoft.com/office/powerpoint/2010/main" val="1576687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id="{A3F92FD6-4A79-4D08-8F12-6C88CB34BE65}"/>
              </a:ext>
            </a:extLst>
          </p:cNvPr>
          <p:cNvSpPr>
            <a:spLocks noChangeArrowheads="1"/>
          </p:cNvSpPr>
          <p:nvPr/>
        </p:nvSpPr>
        <p:spPr bwMode="auto">
          <a:xfrm>
            <a:off x="795653" y="1590850"/>
            <a:ext cx="8521723" cy="1615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marL="342900" indent="-342900" eaLnBrk="1" hangingPunct="1">
              <a:spcBef>
                <a:spcPct val="50000"/>
              </a:spcBef>
              <a:buClrTx/>
              <a:buFont typeface="Wingdings" panose="05000000000000000000" pitchFamily="2" charset="2"/>
              <a:buChar char="Ø"/>
            </a:pPr>
            <a:r>
              <a:rPr lang="tr-TR" altLang="en-US" sz="2200" dirty="0"/>
              <a:t>Isı yalıtım malzemeleri, düşük kalınlıklarda, yüksek ısıl direnç sağlayan hafif malzemelerdir. </a:t>
            </a:r>
          </a:p>
          <a:p>
            <a:pPr marL="342900" indent="-342900" eaLnBrk="1" hangingPunct="1">
              <a:spcBef>
                <a:spcPct val="50000"/>
              </a:spcBef>
              <a:buClrTx/>
              <a:buFont typeface="Wingdings" panose="05000000000000000000" pitchFamily="2" charset="2"/>
              <a:buChar char="Ø"/>
            </a:pPr>
            <a:r>
              <a:rPr lang="tr-TR" altLang="en-US" sz="2200" dirty="0"/>
              <a:t>Boya, sıva gibi çok düşük kalınlıklarda uygulanan hiçbir malzeme ısı yalıtımı etkisi oluşturmaz.</a:t>
            </a:r>
            <a:endParaRPr lang="en-US" altLang="en-US" sz="2200" dirty="0"/>
          </a:p>
        </p:txBody>
      </p:sp>
      <p:sp>
        <p:nvSpPr>
          <p:cNvPr id="39939" name="Rectangle 3">
            <a:extLst>
              <a:ext uri="{FF2B5EF4-FFF2-40B4-BE49-F238E27FC236}">
                <a16:creationId xmlns:a16="http://schemas.microsoft.com/office/drawing/2014/main" id="{6C16F64F-654E-478E-A3B7-ACB4C5C79C74}"/>
              </a:ext>
            </a:extLst>
          </p:cNvPr>
          <p:cNvSpPr>
            <a:spLocks noGrp="1" noChangeArrowheads="1"/>
          </p:cNvSpPr>
          <p:nvPr>
            <p:ph type="title"/>
          </p:nvPr>
        </p:nvSpPr>
        <p:spPr>
          <a:xfrm>
            <a:off x="125094" y="1094304"/>
            <a:ext cx="8912543" cy="582095"/>
          </a:xfrm>
          <a:noFill/>
          <a:ln w="9525">
            <a:noFill/>
            <a:miter lim="800000"/>
            <a:headEnd/>
            <a:tailEnd/>
          </a:ln>
          <a:effectLst/>
        </p:spPr>
        <p:txBody>
          <a:bodyPr anchor="ctr"/>
          <a:lstStyle/>
          <a:p>
            <a:r>
              <a:rPr lang="tr-TR" altLang="en-US" sz="2200" dirty="0">
                <a:solidFill>
                  <a:srgbClr val="FF0000"/>
                </a:solidFill>
                <a:latin typeface="Tahoma" panose="020B0604030504040204" pitchFamily="34" charset="0"/>
                <a:ea typeface="Tahoma" panose="020B0604030504040204" pitchFamily="34" charset="0"/>
                <a:cs typeface="Tahoma" panose="020B0604030504040204" pitchFamily="34" charset="0"/>
              </a:rPr>
              <a:t>Isı Yalıtım Malzemeleri</a:t>
            </a:r>
          </a:p>
        </p:txBody>
      </p:sp>
      <p:grpSp>
        <p:nvGrpSpPr>
          <p:cNvPr id="39940" name="Group 4">
            <a:extLst>
              <a:ext uri="{FF2B5EF4-FFF2-40B4-BE49-F238E27FC236}">
                <a16:creationId xmlns:a16="http://schemas.microsoft.com/office/drawing/2014/main" id="{6625F675-71C5-4E6E-9DD8-6F30BE24457B}"/>
              </a:ext>
            </a:extLst>
          </p:cNvPr>
          <p:cNvGrpSpPr>
            <a:grpSpLocks/>
          </p:cNvGrpSpPr>
          <p:nvPr/>
        </p:nvGrpSpPr>
        <p:grpSpPr bwMode="auto">
          <a:xfrm>
            <a:off x="1164303" y="3390609"/>
            <a:ext cx="914400" cy="822325"/>
            <a:chOff x="2390" y="2792"/>
            <a:chExt cx="532" cy="518"/>
          </a:xfrm>
        </p:grpSpPr>
        <p:sp>
          <p:nvSpPr>
            <p:cNvPr id="39949" name="Rectangle 5">
              <a:extLst>
                <a:ext uri="{FF2B5EF4-FFF2-40B4-BE49-F238E27FC236}">
                  <a16:creationId xmlns:a16="http://schemas.microsoft.com/office/drawing/2014/main" id="{D950C8F8-778F-4509-AF71-F5797D25C5B8}"/>
                </a:ext>
              </a:extLst>
            </p:cNvPr>
            <p:cNvSpPr>
              <a:spLocks noChangeArrowheads="1"/>
            </p:cNvSpPr>
            <p:nvPr/>
          </p:nvSpPr>
          <p:spPr bwMode="auto">
            <a:xfrm flipV="1">
              <a:off x="2390" y="2792"/>
              <a:ext cx="177" cy="86"/>
            </a:xfrm>
            <a:prstGeom prst="rect">
              <a:avLst/>
            </a:prstGeom>
            <a:solidFill>
              <a:srgbClr val="FF0000"/>
            </a:solidFill>
            <a:ln w="9525">
              <a:solidFill>
                <a:schemeClr val="tx2"/>
              </a:solidFill>
              <a:miter lim="800000"/>
              <a:headEnd/>
              <a:tailEnd/>
            </a:ln>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39950" name="Rectangle 6">
              <a:extLst>
                <a:ext uri="{FF2B5EF4-FFF2-40B4-BE49-F238E27FC236}">
                  <a16:creationId xmlns:a16="http://schemas.microsoft.com/office/drawing/2014/main" id="{FA0BFA0B-E541-40D0-8784-9A569547833F}"/>
                </a:ext>
              </a:extLst>
            </p:cNvPr>
            <p:cNvSpPr>
              <a:spLocks noChangeArrowheads="1"/>
            </p:cNvSpPr>
            <p:nvPr/>
          </p:nvSpPr>
          <p:spPr bwMode="auto">
            <a:xfrm flipV="1">
              <a:off x="2567" y="2792"/>
              <a:ext cx="355" cy="86"/>
            </a:xfrm>
            <a:prstGeom prst="rect">
              <a:avLst/>
            </a:prstGeom>
            <a:solidFill>
              <a:srgbClr val="FF0000"/>
            </a:solidFill>
            <a:ln w="9525">
              <a:solidFill>
                <a:schemeClr val="tx2"/>
              </a:solidFill>
              <a:miter lim="800000"/>
              <a:headEnd/>
              <a:tailEnd/>
            </a:ln>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39951" name="Rectangle 7">
              <a:extLst>
                <a:ext uri="{FF2B5EF4-FFF2-40B4-BE49-F238E27FC236}">
                  <a16:creationId xmlns:a16="http://schemas.microsoft.com/office/drawing/2014/main" id="{6BE50BDA-0E1D-43BC-9612-AD1F77DD78BE}"/>
                </a:ext>
              </a:extLst>
            </p:cNvPr>
            <p:cNvSpPr>
              <a:spLocks noChangeArrowheads="1"/>
            </p:cNvSpPr>
            <p:nvPr/>
          </p:nvSpPr>
          <p:spPr bwMode="auto">
            <a:xfrm flipV="1">
              <a:off x="2744" y="2878"/>
              <a:ext cx="178" cy="86"/>
            </a:xfrm>
            <a:prstGeom prst="rect">
              <a:avLst/>
            </a:prstGeom>
            <a:solidFill>
              <a:srgbClr val="FF0000"/>
            </a:solidFill>
            <a:ln w="9525">
              <a:solidFill>
                <a:schemeClr val="tx2"/>
              </a:solidFill>
              <a:miter lim="800000"/>
              <a:headEnd/>
              <a:tailEnd/>
            </a:ln>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39952" name="Rectangle 8">
              <a:extLst>
                <a:ext uri="{FF2B5EF4-FFF2-40B4-BE49-F238E27FC236}">
                  <a16:creationId xmlns:a16="http://schemas.microsoft.com/office/drawing/2014/main" id="{103DDDEA-F737-4CD1-9532-FE56478D252F}"/>
                </a:ext>
              </a:extLst>
            </p:cNvPr>
            <p:cNvSpPr>
              <a:spLocks noChangeArrowheads="1"/>
            </p:cNvSpPr>
            <p:nvPr/>
          </p:nvSpPr>
          <p:spPr bwMode="auto">
            <a:xfrm flipV="1">
              <a:off x="2390" y="2878"/>
              <a:ext cx="354" cy="86"/>
            </a:xfrm>
            <a:prstGeom prst="rect">
              <a:avLst/>
            </a:prstGeom>
            <a:solidFill>
              <a:srgbClr val="FF0000"/>
            </a:solidFill>
            <a:ln w="9525">
              <a:solidFill>
                <a:schemeClr val="tx2"/>
              </a:solidFill>
              <a:miter lim="800000"/>
              <a:headEnd/>
              <a:tailEnd/>
            </a:ln>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39953" name="Rectangle 9">
              <a:extLst>
                <a:ext uri="{FF2B5EF4-FFF2-40B4-BE49-F238E27FC236}">
                  <a16:creationId xmlns:a16="http://schemas.microsoft.com/office/drawing/2014/main" id="{18A1396E-4373-4956-A7B1-3CC1AF259DC1}"/>
                </a:ext>
              </a:extLst>
            </p:cNvPr>
            <p:cNvSpPr>
              <a:spLocks noChangeArrowheads="1"/>
            </p:cNvSpPr>
            <p:nvPr/>
          </p:nvSpPr>
          <p:spPr bwMode="auto">
            <a:xfrm flipV="1">
              <a:off x="2390" y="2964"/>
              <a:ext cx="177" cy="87"/>
            </a:xfrm>
            <a:prstGeom prst="rect">
              <a:avLst/>
            </a:prstGeom>
            <a:solidFill>
              <a:srgbClr val="FF0000"/>
            </a:solidFill>
            <a:ln w="9525">
              <a:solidFill>
                <a:schemeClr val="tx2"/>
              </a:solidFill>
              <a:miter lim="800000"/>
              <a:headEnd/>
              <a:tailEnd/>
            </a:ln>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39954" name="Rectangle 10">
              <a:extLst>
                <a:ext uri="{FF2B5EF4-FFF2-40B4-BE49-F238E27FC236}">
                  <a16:creationId xmlns:a16="http://schemas.microsoft.com/office/drawing/2014/main" id="{4A74A1C1-0F34-4FB5-B0D3-6D092DF1693E}"/>
                </a:ext>
              </a:extLst>
            </p:cNvPr>
            <p:cNvSpPr>
              <a:spLocks noChangeArrowheads="1"/>
            </p:cNvSpPr>
            <p:nvPr/>
          </p:nvSpPr>
          <p:spPr bwMode="auto">
            <a:xfrm flipV="1">
              <a:off x="2567" y="2964"/>
              <a:ext cx="355" cy="87"/>
            </a:xfrm>
            <a:prstGeom prst="rect">
              <a:avLst/>
            </a:prstGeom>
            <a:solidFill>
              <a:srgbClr val="FF0000"/>
            </a:solidFill>
            <a:ln w="9525">
              <a:solidFill>
                <a:schemeClr val="tx2"/>
              </a:solidFill>
              <a:miter lim="800000"/>
              <a:headEnd/>
              <a:tailEnd/>
            </a:ln>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39955" name="Rectangle 11">
              <a:extLst>
                <a:ext uri="{FF2B5EF4-FFF2-40B4-BE49-F238E27FC236}">
                  <a16:creationId xmlns:a16="http://schemas.microsoft.com/office/drawing/2014/main" id="{F9706E99-109B-4E6F-A987-071BABBF4214}"/>
                </a:ext>
              </a:extLst>
            </p:cNvPr>
            <p:cNvSpPr>
              <a:spLocks noChangeArrowheads="1"/>
            </p:cNvSpPr>
            <p:nvPr/>
          </p:nvSpPr>
          <p:spPr bwMode="auto">
            <a:xfrm flipV="1">
              <a:off x="2744" y="3051"/>
              <a:ext cx="178" cy="86"/>
            </a:xfrm>
            <a:prstGeom prst="rect">
              <a:avLst/>
            </a:prstGeom>
            <a:solidFill>
              <a:srgbClr val="FF0000"/>
            </a:solidFill>
            <a:ln w="9525">
              <a:solidFill>
                <a:schemeClr val="tx2"/>
              </a:solidFill>
              <a:miter lim="800000"/>
              <a:headEnd/>
              <a:tailEnd/>
            </a:ln>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39956" name="Rectangle 12">
              <a:extLst>
                <a:ext uri="{FF2B5EF4-FFF2-40B4-BE49-F238E27FC236}">
                  <a16:creationId xmlns:a16="http://schemas.microsoft.com/office/drawing/2014/main" id="{6AFB2D5A-EF0C-42BF-8CB3-8EA7CF77DB6B}"/>
                </a:ext>
              </a:extLst>
            </p:cNvPr>
            <p:cNvSpPr>
              <a:spLocks noChangeArrowheads="1"/>
            </p:cNvSpPr>
            <p:nvPr/>
          </p:nvSpPr>
          <p:spPr bwMode="auto">
            <a:xfrm flipV="1">
              <a:off x="2390" y="3051"/>
              <a:ext cx="354" cy="86"/>
            </a:xfrm>
            <a:prstGeom prst="rect">
              <a:avLst/>
            </a:prstGeom>
            <a:solidFill>
              <a:srgbClr val="FF0000"/>
            </a:solidFill>
            <a:ln w="9525">
              <a:solidFill>
                <a:schemeClr val="tx2"/>
              </a:solidFill>
              <a:miter lim="800000"/>
              <a:headEnd/>
              <a:tailEnd/>
            </a:ln>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39957" name="Rectangle 13">
              <a:extLst>
                <a:ext uri="{FF2B5EF4-FFF2-40B4-BE49-F238E27FC236}">
                  <a16:creationId xmlns:a16="http://schemas.microsoft.com/office/drawing/2014/main" id="{833ECBFF-15A6-4806-AF51-7F45A3466BE2}"/>
                </a:ext>
              </a:extLst>
            </p:cNvPr>
            <p:cNvSpPr>
              <a:spLocks noChangeArrowheads="1"/>
            </p:cNvSpPr>
            <p:nvPr/>
          </p:nvSpPr>
          <p:spPr bwMode="auto">
            <a:xfrm flipV="1">
              <a:off x="2390" y="3137"/>
              <a:ext cx="177" cy="87"/>
            </a:xfrm>
            <a:prstGeom prst="rect">
              <a:avLst/>
            </a:prstGeom>
            <a:solidFill>
              <a:srgbClr val="FF0000"/>
            </a:solidFill>
            <a:ln w="9525">
              <a:solidFill>
                <a:schemeClr val="tx2"/>
              </a:solidFill>
              <a:miter lim="800000"/>
              <a:headEnd/>
              <a:tailEnd/>
            </a:ln>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39958" name="Rectangle 14">
              <a:extLst>
                <a:ext uri="{FF2B5EF4-FFF2-40B4-BE49-F238E27FC236}">
                  <a16:creationId xmlns:a16="http://schemas.microsoft.com/office/drawing/2014/main" id="{0EB44603-56C4-4DC4-9D72-E496CE70B5A5}"/>
                </a:ext>
              </a:extLst>
            </p:cNvPr>
            <p:cNvSpPr>
              <a:spLocks noChangeArrowheads="1"/>
            </p:cNvSpPr>
            <p:nvPr/>
          </p:nvSpPr>
          <p:spPr bwMode="auto">
            <a:xfrm flipV="1">
              <a:off x="2567" y="3137"/>
              <a:ext cx="355" cy="87"/>
            </a:xfrm>
            <a:prstGeom prst="rect">
              <a:avLst/>
            </a:prstGeom>
            <a:solidFill>
              <a:srgbClr val="FF0000"/>
            </a:solidFill>
            <a:ln w="9525">
              <a:solidFill>
                <a:schemeClr val="tx2"/>
              </a:solidFill>
              <a:miter lim="800000"/>
              <a:headEnd/>
              <a:tailEnd/>
            </a:ln>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39959" name="Rectangle 15">
              <a:extLst>
                <a:ext uri="{FF2B5EF4-FFF2-40B4-BE49-F238E27FC236}">
                  <a16:creationId xmlns:a16="http://schemas.microsoft.com/office/drawing/2014/main" id="{19FD5909-08F6-4108-B554-EDBCFFA611F3}"/>
                </a:ext>
              </a:extLst>
            </p:cNvPr>
            <p:cNvSpPr>
              <a:spLocks noChangeArrowheads="1"/>
            </p:cNvSpPr>
            <p:nvPr/>
          </p:nvSpPr>
          <p:spPr bwMode="auto">
            <a:xfrm flipV="1">
              <a:off x="2744" y="3224"/>
              <a:ext cx="178" cy="86"/>
            </a:xfrm>
            <a:prstGeom prst="rect">
              <a:avLst/>
            </a:prstGeom>
            <a:solidFill>
              <a:srgbClr val="FF0000"/>
            </a:solidFill>
            <a:ln w="9525">
              <a:solidFill>
                <a:schemeClr val="tx2"/>
              </a:solidFill>
              <a:miter lim="800000"/>
              <a:headEnd/>
              <a:tailEnd/>
            </a:ln>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39960" name="Rectangle 16">
              <a:extLst>
                <a:ext uri="{FF2B5EF4-FFF2-40B4-BE49-F238E27FC236}">
                  <a16:creationId xmlns:a16="http://schemas.microsoft.com/office/drawing/2014/main" id="{7761D38A-FC92-476C-BC78-91C9C38B2930}"/>
                </a:ext>
              </a:extLst>
            </p:cNvPr>
            <p:cNvSpPr>
              <a:spLocks noChangeArrowheads="1"/>
            </p:cNvSpPr>
            <p:nvPr/>
          </p:nvSpPr>
          <p:spPr bwMode="auto">
            <a:xfrm flipV="1">
              <a:off x="2390" y="3224"/>
              <a:ext cx="354" cy="86"/>
            </a:xfrm>
            <a:prstGeom prst="rect">
              <a:avLst/>
            </a:prstGeom>
            <a:solidFill>
              <a:srgbClr val="FF0000"/>
            </a:solidFill>
            <a:ln w="9525">
              <a:solidFill>
                <a:schemeClr val="tx2"/>
              </a:solidFill>
              <a:miter lim="800000"/>
              <a:headEnd/>
              <a:tailEnd/>
            </a:ln>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grpSp>
      <p:sp>
        <p:nvSpPr>
          <p:cNvPr id="39941" name="Rectangle 17">
            <a:extLst>
              <a:ext uri="{FF2B5EF4-FFF2-40B4-BE49-F238E27FC236}">
                <a16:creationId xmlns:a16="http://schemas.microsoft.com/office/drawing/2014/main" id="{D2CA53F8-F29A-4837-9B90-E616D8F32EE7}"/>
              </a:ext>
            </a:extLst>
          </p:cNvPr>
          <p:cNvSpPr>
            <a:spLocks noChangeArrowheads="1"/>
          </p:cNvSpPr>
          <p:nvPr/>
        </p:nvSpPr>
        <p:spPr bwMode="auto">
          <a:xfrm flipV="1">
            <a:off x="1615153" y="4593934"/>
            <a:ext cx="153988" cy="822325"/>
          </a:xfrm>
          <a:prstGeom prst="rect">
            <a:avLst/>
          </a:prstGeom>
          <a:solidFill>
            <a:srgbClr val="FF9900"/>
          </a:solidFill>
          <a:ln w="9525">
            <a:solidFill>
              <a:schemeClr val="tx2"/>
            </a:solidFill>
            <a:miter lim="800000"/>
            <a:headEnd/>
            <a:tailEnd/>
          </a:ln>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39942" name="Text Box 18">
            <a:extLst>
              <a:ext uri="{FF2B5EF4-FFF2-40B4-BE49-F238E27FC236}">
                <a16:creationId xmlns:a16="http://schemas.microsoft.com/office/drawing/2014/main" id="{B8DA5736-AAFF-4021-AE2E-E2B5C1CAB53F}"/>
              </a:ext>
            </a:extLst>
          </p:cNvPr>
          <p:cNvSpPr txBox="1">
            <a:spLocks noChangeArrowheads="1"/>
          </p:cNvSpPr>
          <p:nvPr/>
        </p:nvSpPr>
        <p:spPr bwMode="auto">
          <a:xfrm>
            <a:off x="2145379" y="3298533"/>
            <a:ext cx="2735263"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lnSpc>
                <a:spcPct val="85000"/>
              </a:lnSpc>
              <a:spcBef>
                <a:spcPct val="50000"/>
              </a:spcBef>
              <a:buClrTx/>
              <a:buFontTx/>
              <a:buNone/>
            </a:pPr>
            <a:r>
              <a:rPr lang="tr-TR" altLang="en-US" sz="2400"/>
              <a:t>30cm Tuğla Duvar</a:t>
            </a:r>
          </a:p>
          <a:p>
            <a:pPr eaLnBrk="1" hangingPunct="1">
              <a:lnSpc>
                <a:spcPct val="85000"/>
              </a:lnSpc>
              <a:spcBef>
                <a:spcPct val="50000"/>
              </a:spcBef>
              <a:buClrTx/>
              <a:buFontTx/>
              <a:buNone/>
            </a:pPr>
            <a:r>
              <a:rPr lang="tr-TR" altLang="en-US" sz="2400" b="1">
                <a:latin typeface="Symbol" panose="05050102010706020507" pitchFamily="18" charset="2"/>
                <a:sym typeface="Symbol" panose="05050102010706020507" pitchFamily="18" charset="2"/>
              </a:rPr>
              <a:t></a:t>
            </a:r>
            <a:r>
              <a:rPr lang="tr-TR" altLang="en-US" sz="2400"/>
              <a:t>=0,9 W/mK</a:t>
            </a:r>
          </a:p>
        </p:txBody>
      </p:sp>
      <p:sp>
        <p:nvSpPr>
          <p:cNvPr id="39943" name="Text Box 19">
            <a:extLst>
              <a:ext uri="{FF2B5EF4-FFF2-40B4-BE49-F238E27FC236}">
                <a16:creationId xmlns:a16="http://schemas.microsoft.com/office/drawing/2014/main" id="{176C0F26-3434-4F73-A544-F931816F2D19}"/>
              </a:ext>
            </a:extLst>
          </p:cNvPr>
          <p:cNvSpPr txBox="1">
            <a:spLocks noChangeArrowheads="1"/>
          </p:cNvSpPr>
          <p:nvPr/>
        </p:nvSpPr>
        <p:spPr bwMode="auto">
          <a:xfrm>
            <a:off x="2216817" y="4517733"/>
            <a:ext cx="2738437"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lnSpc>
                <a:spcPct val="80000"/>
              </a:lnSpc>
              <a:spcBef>
                <a:spcPct val="50000"/>
              </a:spcBef>
              <a:buClrTx/>
              <a:buFontTx/>
              <a:buNone/>
            </a:pPr>
            <a:r>
              <a:rPr lang="tr-TR" altLang="en-US" sz="2400"/>
              <a:t>4cm Yalıtım</a:t>
            </a:r>
          </a:p>
          <a:p>
            <a:pPr eaLnBrk="1" hangingPunct="1">
              <a:lnSpc>
                <a:spcPct val="80000"/>
              </a:lnSpc>
              <a:spcBef>
                <a:spcPct val="50000"/>
              </a:spcBef>
              <a:buClrTx/>
              <a:buFontTx/>
              <a:buNone/>
            </a:pPr>
            <a:r>
              <a:rPr lang="tr-TR" altLang="en-US" sz="2400" b="1">
                <a:latin typeface="Symbol" panose="05050102010706020507" pitchFamily="18" charset="2"/>
                <a:sym typeface="Symbol" panose="05050102010706020507" pitchFamily="18" charset="2"/>
              </a:rPr>
              <a:t></a:t>
            </a:r>
            <a:r>
              <a:rPr lang="tr-TR" altLang="en-US" sz="2400"/>
              <a:t>=0,04 W/mK</a:t>
            </a:r>
          </a:p>
        </p:txBody>
      </p:sp>
      <p:sp>
        <p:nvSpPr>
          <p:cNvPr id="39944" name="AutoShape 20">
            <a:extLst>
              <a:ext uri="{FF2B5EF4-FFF2-40B4-BE49-F238E27FC236}">
                <a16:creationId xmlns:a16="http://schemas.microsoft.com/office/drawing/2014/main" id="{F1B48656-EB74-4BED-908E-59AEE9EF30B6}"/>
              </a:ext>
            </a:extLst>
          </p:cNvPr>
          <p:cNvSpPr>
            <a:spLocks/>
          </p:cNvSpPr>
          <p:nvPr/>
        </p:nvSpPr>
        <p:spPr bwMode="auto">
          <a:xfrm>
            <a:off x="4761579" y="3146133"/>
            <a:ext cx="288925" cy="1219200"/>
          </a:xfrm>
          <a:prstGeom prst="rightBrace">
            <a:avLst>
              <a:gd name="adj1" fmla="val 35165"/>
              <a:gd name="adj2" fmla="val 50000"/>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39945" name="AutoShape 21">
            <a:extLst>
              <a:ext uri="{FF2B5EF4-FFF2-40B4-BE49-F238E27FC236}">
                <a16:creationId xmlns:a16="http://schemas.microsoft.com/office/drawing/2014/main" id="{FF3088CC-3907-4D78-B7FC-F4C94DEFF96F}"/>
              </a:ext>
            </a:extLst>
          </p:cNvPr>
          <p:cNvSpPr>
            <a:spLocks/>
          </p:cNvSpPr>
          <p:nvPr/>
        </p:nvSpPr>
        <p:spPr bwMode="auto">
          <a:xfrm>
            <a:off x="4807616" y="4441534"/>
            <a:ext cx="290512" cy="1014413"/>
          </a:xfrm>
          <a:prstGeom prst="rightBrace">
            <a:avLst>
              <a:gd name="adj1" fmla="val 29098"/>
              <a:gd name="adj2" fmla="val 50000"/>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39946" name="Text Box 22">
            <a:extLst>
              <a:ext uri="{FF2B5EF4-FFF2-40B4-BE49-F238E27FC236}">
                <a16:creationId xmlns:a16="http://schemas.microsoft.com/office/drawing/2014/main" id="{CC83AC5C-53F5-4CA5-88A8-7A56CDD2224A}"/>
              </a:ext>
            </a:extLst>
          </p:cNvPr>
          <p:cNvSpPr txBox="1">
            <a:spLocks noChangeArrowheads="1"/>
          </p:cNvSpPr>
          <p:nvPr/>
        </p:nvSpPr>
        <p:spPr bwMode="auto">
          <a:xfrm>
            <a:off x="5188617" y="3450933"/>
            <a:ext cx="34432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en-US" sz="2400" b="1" dirty="0">
                <a:solidFill>
                  <a:srgbClr val="DE3316"/>
                </a:solidFill>
              </a:rPr>
              <a:t>R</a:t>
            </a:r>
            <a:r>
              <a:rPr lang="tr-TR" altLang="en-US" sz="2400" dirty="0">
                <a:solidFill>
                  <a:schemeClr val="tx1"/>
                </a:solidFill>
              </a:rPr>
              <a:t>=0,3/0,9</a:t>
            </a:r>
            <a:r>
              <a:rPr lang="tr-TR" altLang="en-US" sz="2400" b="1" dirty="0">
                <a:solidFill>
                  <a:srgbClr val="DE3316"/>
                </a:solidFill>
              </a:rPr>
              <a:t>=0,33 m</a:t>
            </a:r>
            <a:r>
              <a:rPr lang="tr-TR" altLang="en-US" sz="2400" b="1" baseline="30000" dirty="0">
                <a:solidFill>
                  <a:srgbClr val="DE3316"/>
                </a:solidFill>
              </a:rPr>
              <a:t>2</a:t>
            </a:r>
            <a:r>
              <a:rPr lang="tr-TR" altLang="en-US" sz="2400" b="1" dirty="0">
                <a:solidFill>
                  <a:srgbClr val="DE3316"/>
                </a:solidFill>
              </a:rPr>
              <a:t>K/W</a:t>
            </a:r>
          </a:p>
        </p:txBody>
      </p:sp>
      <p:sp>
        <p:nvSpPr>
          <p:cNvPr id="39947" name="Text Box 23">
            <a:extLst>
              <a:ext uri="{FF2B5EF4-FFF2-40B4-BE49-F238E27FC236}">
                <a16:creationId xmlns:a16="http://schemas.microsoft.com/office/drawing/2014/main" id="{30AAA7B0-CA4B-42D2-9893-24BADC46EB3F}"/>
              </a:ext>
            </a:extLst>
          </p:cNvPr>
          <p:cNvSpPr txBox="1">
            <a:spLocks noChangeArrowheads="1"/>
          </p:cNvSpPr>
          <p:nvPr/>
        </p:nvSpPr>
        <p:spPr bwMode="auto">
          <a:xfrm>
            <a:off x="5204491" y="4593933"/>
            <a:ext cx="32750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en-US" sz="2400" b="1">
                <a:solidFill>
                  <a:srgbClr val="FF9966"/>
                </a:solidFill>
              </a:rPr>
              <a:t>R</a:t>
            </a:r>
            <a:r>
              <a:rPr lang="tr-TR" altLang="en-US" sz="2400">
                <a:solidFill>
                  <a:schemeClr val="tx1"/>
                </a:solidFill>
              </a:rPr>
              <a:t>=0,04/0,04</a:t>
            </a:r>
            <a:r>
              <a:rPr lang="tr-TR" altLang="en-US" sz="2400" b="1">
                <a:solidFill>
                  <a:srgbClr val="FF9966"/>
                </a:solidFill>
              </a:rPr>
              <a:t>=1 m</a:t>
            </a:r>
            <a:r>
              <a:rPr lang="tr-TR" altLang="en-US" sz="2400" b="1" baseline="30000">
                <a:solidFill>
                  <a:srgbClr val="FF9966"/>
                </a:solidFill>
              </a:rPr>
              <a:t>2</a:t>
            </a:r>
            <a:r>
              <a:rPr lang="tr-TR" altLang="en-US" sz="2400" b="1">
                <a:solidFill>
                  <a:srgbClr val="FF9966"/>
                </a:solidFill>
              </a:rPr>
              <a:t>K/W</a:t>
            </a:r>
          </a:p>
        </p:txBody>
      </p:sp>
    </p:spTree>
    <p:extLst>
      <p:ext uri="{BB962C8B-B14F-4D97-AF65-F5344CB8AC3E}">
        <p14:creationId xmlns:p14="http://schemas.microsoft.com/office/powerpoint/2010/main" val="30515543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415" name="Rectangle 23">
            <a:extLst>
              <a:ext uri="{FF2B5EF4-FFF2-40B4-BE49-F238E27FC236}">
                <a16:creationId xmlns:a16="http://schemas.microsoft.com/office/drawing/2014/main" id="{BC6EF948-A717-4F68-A426-8C6A935C1A05}"/>
              </a:ext>
            </a:extLst>
          </p:cNvPr>
          <p:cNvSpPr>
            <a:spLocks noChangeArrowheads="1"/>
          </p:cNvSpPr>
          <p:nvPr/>
        </p:nvSpPr>
        <p:spPr bwMode="auto">
          <a:xfrm>
            <a:off x="0" y="943345"/>
            <a:ext cx="8974631" cy="751486"/>
          </a:xfrm>
          <a:prstGeom prst="rect">
            <a:avLst/>
          </a:prstGeom>
          <a:noFill/>
          <a:ln w="9525">
            <a:noFill/>
            <a:miter lim="800000"/>
            <a:headEnd/>
            <a:tailEnd/>
          </a:ln>
          <a:effectLst/>
        </p:spPr>
        <p:txBody>
          <a:bodyPr anchor="ctr"/>
          <a:lstStyle/>
          <a:p>
            <a:pPr algn="ctr">
              <a:defRPr/>
            </a:pPr>
            <a:r>
              <a:rPr lang="tr-TR" sz="2200" dirty="0">
                <a:solidFill>
                  <a:srgbClr val="FF0000"/>
                </a:solidFill>
                <a:latin typeface="Tahoma" panose="020B0604030504040204" pitchFamily="34" charset="0"/>
                <a:ea typeface="Tahoma" panose="020B0604030504040204" pitchFamily="34" charset="0"/>
                <a:cs typeface="Tahoma" panose="020B0604030504040204" pitchFamily="34" charset="0"/>
              </a:rPr>
              <a:t>Isı Yalıtımı Malzemeleri</a:t>
            </a:r>
            <a:endParaRPr lang="en-US" sz="2200" dirty="0">
              <a:solidFill>
                <a:srgbClr val="FF0000"/>
              </a:solidFill>
              <a:latin typeface="Tahoma" panose="020B0604030504040204" pitchFamily="34" charset="0"/>
              <a:ea typeface="Tahoma" panose="020B0604030504040204" pitchFamily="34" charset="0"/>
              <a:cs typeface="Tahoma" panose="020B0604030504040204" pitchFamily="34" charset="0"/>
            </a:endParaRPr>
          </a:p>
        </p:txBody>
      </p:sp>
      <p:pic>
        <p:nvPicPr>
          <p:cNvPr id="53257" name="Picture 35" descr="foamboard">
            <a:extLst>
              <a:ext uri="{FF2B5EF4-FFF2-40B4-BE49-F238E27FC236}">
                <a16:creationId xmlns:a16="http://schemas.microsoft.com/office/drawing/2014/main" id="{C56C31C5-6426-442A-85E7-FCD3E7380ED4}"/>
              </a:ext>
            </a:extLst>
          </p:cNvPr>
          <p:cNvPicPr>
            <a:picLocks noGrp="1" noChangeAspect="1" noChangeArrowheads="1"/>
          </p:cNvPicPr>
          <p:nvPr>
            <p:ph sz="quarter" idx="4294967295"/>
          </p:nvPr>
        </p:nvPicPr>
        <p:blipFill>
          <a:blip r:embed="rId2">
            <a:extLst>
              <a:ext uri="{28A0092B-C50C-407E-A947-70E740481C1C}">
                <a14:useLocalDpi xmlns:a14="http://schemas.microsoft.com/office/drawing/2010/main" val="0"/>
              </a:ext>
            </a:extLst>
          </a:blip>
          <a:srcRect t="38461" b="3847"/>
          <a:stretch>
            <a:fillRect/>
          </a:stretch>
        </p:blipFill>
        <p:spPr>
          <a:xfrm>
            <a:off x="4975163" y="3063363"/>
            <a:ext cx="2232025" cy="1439862"/>
          </a:xfrm>
          <a:noFill/>
        </p:spPr>
      </p:pic>
      <p:grpSp>
        <p:nvGrpSpPr>
          <p:cNvPr id="2" name="Grup 1">
            <a:extLst>
              <a:ext uri="{FF2B5EF4-FFF2-40B4-BE49-F238E27FC236}">
                <a16:creationId xmlns:a16="http://schemas.microsoft.com/office/drawing/2014/main" id="{5B42477B-C491-4FAD-B169-AF3B9AFFC26E}"/>
              </a:ext>
            </a:extLst>
          </p:cNvPr>
          <p:cNvGrpSpPr/>
          <p:nvPr/>
        </p:nvGrpSpPr>
        <p:grpSpPr>
          <a:xfrm>
            <a:off x="944101" y="1614721"/>
            <a:ext cx="7763925" cy="4337146"/>
            <a:chOff x="952563" y="1391725"/>
            <a:chExt cx="8062775" cy="4702969"/>
          </a:xfrm>
        </p:grpSpPr>
        <p:pic>
          <p:nvPicPr>
            <p:cNvPr id="53251" name="Picture 25" descr="camyünülevha-urun">
              <a:extLst>
                <a:ext uri="{FF2B5EF4-FFF2-40B4-BE49-F238E27FC236}">
                  <a16:creationId xmlns:a16="http://schemas.microsoft.com/office/drawing/2014/main" id="{6C0052E7-4F0E-4B46-82E3-209792087F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63" y="4608003"/>
              <a:ext cx="1935162"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2" name="Picture 26" descr="ccatisiltesi">
              <a:extLst>
                <a:ext uri="{FF2B5EF4-FFF2-40B4-BE49-F238E27FC236}">
                  <a16:creationId xmlns:a16="http://schemas.microsoft.com/office/drawing/2014/main" id="{1A10D2EC-7592-4F0A-8228-CE781E896FE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5263" t="12387" r="7895" b="7097"/>
            <a:stretch>
              <a:fillRect/>
            </a:stretch>
          </p:blipFill>
          <p:spPr bwMode="auto">
            <a:xfrm>
              <a:off x="1014350" y="1391725"/>
              <a:ext cx="1892300"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3" name="Picture 27" descr="cprefabrikboru">
              <a:extLst>
                <a:ext uri="{FF2B5EF4-FFF2-40B4-BE49-F238E27FC236}">
                  <a16:creationId xmlns:a16="http://schemas.microsoft.com/office/drawing/2014/main" id="{9DACF171-F398-4C7E-913A-5B380E3E57A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4196" t="9877" r="7692" b="6172"/>
            <a:stretch>
              <a:fillRect/>
            </a:stretch>
          </p:blipFill>
          <p:spPr bwMode="auto">
            <a:xfrm>
              <a:off x="981014" y="3047489"/>
              <a:ext cx="19050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4" name="Picture 28" descr="tsanayisiltesi">
              <a:extLst>
                <a:ext uri="{FF2B5EF4-FFF2-40B4-BE49-F238E27FC236}">
                  <a16:creationId xmlns:a16="http://schemas.microsoft.com/office/drawing/2014/main" id="{68FB1B27-CE36-4DBE-AF88-850B839FD54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7407" t="4922" r="7408" b="6461"/>
            <a:stretch>
              <a:fillRect/>
            </a:stretch>
          </p:blipFill>
          <p:spPr bwMode="auto">
            <a:xfrm>
              <a:off x="3030475" y="1391725"/>
              <a:ext cx="1816100" cy="153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5" name="Picture 29" descr="tprefabrikboru">
              <a:extLst>
                <a:ext uri="{FF2B5EF4-FFF2-40B4-BE49-F238E27FC236}">
                  <a16:creationId xmlns:a16="http://schemas.microsoft.com/office/drawing/2014/main" id="{B1638301-BCBB-46DB-86E2-072E74F45D8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l="3999" t="4874" r="3999" b="7411"/>
            <a:stretch>
              <a:fillRect/>
            </a:stretch>
          </p:blipFill>
          <p:spPr bwMode="auto">
            <a:xfrm>
              <a:off x="3030476" y="3063364"/>
              <a:ext cx="1800225" cy="143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8" name="Picture 37" descr="untitled">
              <a:extLst>
                <a:ext uri="{FF2B5EF4-FFF2-40B4-BE49-F238E27FC236}">
                  <a16:creationId xmlns:a16="http://schemas.microsoft.com/office/drawing/2014/main" id="{875F5340-D63E-4F54-9441-8DBDC3D568E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86605" y="4650069"/>
              <a:ext cx="2232025" cy="144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9" name="Picture 39">
              <a:extLst>
                <a:ext uri="{FF2B5EF4-FFF2-40B4-BE49-F238E27FC236}">
                  <a16:creationId xmlns:a16="http://schemas.microsoft.com/office/drawing/2014/main" id="{59908131-3BE4-4B34-A42C-369D2362643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b="2504"/>
            <a:stretch>
              <a:fillRect/>
            </a:stretch>
          </p:blipFill>
          <p:spPr bwMode="auto">
            <a:xfrm>
              <a:off x="7372275" y="3058602"/>
              <a:ext cx="1643063" cy="1436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60" name="Picture 40">
              <a:extLst>
                <a:ext uri="{FF2B5EF4-FFF2-40B4-BE49-F238E27FC236}">
                  <a16:creationId xmlns:a16="http://schemas.microsoft.com/office/drawing/2014/main" id="{3D10A3A2-CE91-4190-A23B-5F92F9E755CF}"/>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351638" y="4654832"/>
              <a:ext cx="1657350"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61" name="Picture 6" descr="neopor">
              <a:extLst>
                <a:ext uri="{FF2B5EF4-FFF2-40B4-BE49-F238E27FC236}">
                  <a16:creationId xmlns:a16="http://schemas.microsoft.com/office/drawing/2014/main" id="{47B28B18-F987-42F0-8893-A733CF44FCC7}"/>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975163" y="1391726"/>
              <a:ext cx="2232025" cy="154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62" name="Picture 7">
              <a:extLst>
                <a:ext uri="{FF2B5EF4-FFF2-40B4-BE49-F238E27FC236}">
                  <a16:creationId xmlns:a16="http://schemas.microsoft.com/office/drawing/2014/main" id="{FAD0518E-B295-46E3-BAEA-42E475B26EAB}"/>
                </a:ext>
              </a:extLst>
            </p:cNvPr>
            <p:cNvPicPr>
              <a:picLocks noGrp="1" noChangeAspect="1" noChangeArrowheads="1"/>
            </p:cNvPicPr>
            <p:nvPr>
              <p:ph sz="half" idx="1"/>
            </p:nvPr>
          </p:nvPicPr>
          <p:blipFill>
            <a:blip r:embed="rId12">
              <a:extLst>
                <a:ext uri="{28A0092B-C50C-407E-A947-70E740481C1C}">
                  <a14:useLocalDpi xmlns:a14="http://schemas.microsoft.com/office/drawing/2010/main" val="0"/>
                </a:ext>
              </a:extLst>
            </a:blip>
            <a:srcRect l="23672" t="18088" r="-2516" b="706"/>
            <a:stretch>
              <a:fillRect/>
            </a:stretch>
          </p:blipFill>
          <p:spPr>
            <a:xfrm>
              <a:off x="7345288" y="1391726"/>
              <a:ext cx="1670050" cy="1585913"/>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15" name="Picture 35" descr="foamboard">
              <a:extLst>
                <a:ext uri="{FF2B5EF4-FFF2-40B4-BE49-F238E27FC236}">
                  <a16:creationId xmlns:a16="http://schemas.microsoft.com/office/drawing/2014/main" id="{FEF4E8A3-5CB0-4B85-A72E-35DE6D11E8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8461" b="3847"/>
            <a:stretch>
              <a:fillRect/>
            </a:stretch>
          </p:blipFill>
          <p:spPr>
            <a:xfrm>
              <a:off x="4995788" y="3047489"/>
              <a:ext cx="2232025" cy="1439862"/>
            </a:xfrm>
            <a:prstGeom prst="rect">
              <a:avLst/>
            </a:prstGeom>
            <a:noFill/>
          </p:spPr>
        </p:pic>
        <p:pic>
          <p:nvPicPr>
            <p:cNvPr id="20" name="Picture 30" descr="Tasyunulevha-urun">
              <a:extLst>
                <a:ext uri="{FF2B5EF4-FFF2-40B4-BE49-F238E27FC236}">
                  <a16:creationId xmlns:a16="http://schemas.microsoft.com/office/drawing/2014/main" id="{2B65B1CF-0E10-4054-BD68-51CBA561B0E7}"/>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t="3842" b="8325"/>
            <a:stretch>
              <a:fillRect/>
            </a:stretch>
          </p:blipFill>
          <p:spPr bwMode="auto">
            <a:xfrm>
              <a:off x="2992439" y="4642133"/>
              <a:ext cx="1844675" cy="143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1" name="Picture 35" descr="foamboard">
            <a:extLst>
              <a:ext uri="{FF2B5EF4-FFF2-40B4-BE49-F238E27FC236}">
                <a16:creationId xmlns:a16="http://schemas.microsoft.com/office/drawing/2014/main" id="{4798D0EA-9305-424E-AB87-F7BC6778442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8461" b="3847"/>
          <a:stretch>
            <a:fillRect/>
          </a:stretch>
        </p:blipFill>
        <p:spPr>
          <a:xfrm>
            <a:off x="4937126" y="3072095"/>
            <a:ext cx="2232025" cy="1439862"/>
          </a:xfrm>
          <a:noFill/>
        </p:spPr>
      </p:pic>
    </p:spTree>
    <p:extLst>
      <p:ext uri="{BB962C8B-B14F-4D97-AF65-F5344CB8AC3E}">
        <p14:creationId xmlns:p14="http://schemas.microsoft.com/office/powerpoint/2010/main" val="7423888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a:extLst>
              <a:ext uri="{FF2B5EF4-FFF2-40B4-BE49-F238E27FC236}">
                <a16:creationId xmlns:a16="http://schemas.microsoft.com/office/drawing/2014/main" id="{00622EEA-FC08-458F-B8E1-0D245A48F072}"/>
              </a:ext>
            </a:extLst>
          </p:cNvPr>
          <p:cNvSpPr>
            <a:spLocks noChangeArrowheads="1"/>
          </p:cNvSpPr>
          <p:nvPr/>
        </p:nvSpPr>
        <p:spPr bwMode="auto">
          <a:xfrm>
            <a:off x="4670425" y="3371850"/>
            <a:ext cx="9144000"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54275" name="Rectangle 3">
            <a:extLst>
              <a:ext uri="{FF2B5EF4-FFF2-40B4-BE49-F238E27FC236}">
                <a16:creationId xmlns:a16="http://schemas.microsoft.com/office/drawing/2014/main" id="{80654D0B-F8BC-42EF-B3F1-BE9511C70087}"/>
              </a:ext>
            </a:extLst>
          </p:cNvPr>
          <p:cNvSpPr>
            <a:spLocks noChangeArrowheads="1"/>
          </p:cNvSpPr>
          <p:nvPr/>
        </p:nvSpPr>
        <p:spPr bwMode="auto">
          <a:xfrm>
            <a:off x="563562" y="1753013"/>
            <a:ext cx="84582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marL="342900" indent="-34290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179388">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lvl="1">
              <a:spcBef>
                <a:spcPct val="50000"/>
              </a:spcBef>
              <a:buClrTx/>
              <a:buFontTx/>
              <a:buNone/>
            </a:pPr>
            <a:r>
              <a:rPr lang="tr-TR" altLang="en-US" dirty="0"/>
              <a:t>Cam, binalardaki enerji tasarrufunda çok önemli katkı  sağlayabilecek</a:t>
            </a:r>
            <a:r>
              <a:rPr lang="tr-TR" altLang="en-US" dirty="0">
                <a:solidFill>
                  <a:schemeClr val="tx1"/>
                </a:solidFill>
              </a:rPr>
              <a:t> </a:t>
            </a:r>
            <a:r>
              <a:rPr lang="tr-TR" altLang="en-US" dirty="0">
                <a:solidFill>
                  <a:srgbClr val="FF3300"/>
                </a:solidFill>
              </a:rPr>
              <a:t>yalıtım</a:t>
            </a:r>
            <a:r>
              <a:rPr lang="tr-TR" altLang="en-US" dirty="0">
                <a:solidFill>
                  <a:schemeClr val="tx1"/>
                </a:solidFill>
              </a:rPr>
              <a:t> </a:t>
            </a:r>
            <a:r>
              <a:rPr lang="tr-TR" altLang="en-US" dirty="0"/>
              <a:t>unsurlarından biridir.</a:t>
            </a:r>
          </a:p>
        </p:txBody>
      </p:sp>
      <p:sp>
        <p:nvSpPr>
          <p:cNvPr id="54276" name="AutoShape 4">
            <a:extLst>
              <a:ext uri="{FF2B5EF4-FFF2-40B4-BE49-F238E27FC236}">
                <a16:creationId xmlns:a16="http://schemas.microsoft.com/office/drawing/2014/main" id="{A2F2FA30-DA02-43F4-BD65-91AB4F3D10CC}"/>
              </a:ext>
            </a:extLst>
          </p:cNvPr>
          <p:cNvSpPr>
            <a:spLocks noChangeArrowheads="1"/>
          </p:cNvSpPr>
          <p:nvPr/>
        </p:nvSpPr>
        <p:spPr bwMode="auto">
          <a:xfrm>
            <a:off x="928687" y="2576580"/>
            <a:ext cx="1889125" cy="1871662"/>
          </a:xfrm>
          <a:prstGeom prst="homePlate">
            <a:avLst>
              <a:gd name="adj" fmla="val 26852"/>
            </a:avLst>
          </a:prstGeom>
          <a:solidFill>
            <a:srgbClr val="CCECFF"/>
          </a:solidFill>
          <a:ln w="9525">
            <a:solidFill>
              <a:srgbClr val="3366FF"/>
            </a:solidFill>
            <a:miter lim="800000"/>
            <a:headEnd/>
            <a:tailEnd/>
          </a:ln>
          <a:effectLst>
            <a:outerShdw dist="35921" dir="2700000" algn="ctr" rotWithShape="0">
              <a:schemeClr val="bg2"/>
            </a:outerShdw>
          </a:effec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54277" name="Rectangle 5">
            <a:extLst>
              <a:ext uri="{FF2B5EF4-FFF2-40B4-BE49-F238E27FC236}">
                <a16:creationId xmlns:a16="http://schemas.microsoft.com/office/drawing/2014/main" id="{97132340-B774-4F31-A5B4-F3BFAD4E9F74}"/>
              </a:ext>
            </a:extLst>
          </p:cNvPr>
          <p:cNvSpPr>
            <a:spLocks noChangeArrowheads="1"/>
          </p:cNvSpPr>
          <p:nvPr/>
        </p:nvSpPr>
        <p:spPr bwMode="auto">
          <a:xfrm>
            <a:off x="760412" y="2774951"/>
            <a:ext cx="2057400" cy="129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lnSpc>
                <a:spcPct val="90000"/>
              </a:lnSpc>
              <a:spcBef>
                <a:spcPct val="50000"/>
              </a:spcBef>
              <a:buClrTx/>
              <a:buFontTx/>
              <a:buNone/>
            </a:pPr>
            <a:r>
              <a:rPr lang="tr-TR" altLang="en-US" sz="2200" b="1" dirty="0">
                <a:solidFill>
                  <a:schemeClr val="accent2"/>
                </a:solidFill>
              </a:rPr>
              <a:t> </a:t>
            </a:r>
            <a:r>
              <a:rPr lang="tr-TR" altLang="en-US" sz="2200" b="1" dirty="0">
                <a:solidFill>
                  <a:schemeClr val="tx1"/>
                </a:solidFill>
              </a:rPr>
              <a:t>Cam Kaplama uygulamaları ile </a:t>
            </a:r>
          </a:p>
        </p:txBody>
      </p:sp>
      <p:sp>
        <p:nvSpPr>
          <p:cNvPr id="54278" name="Rectangle 6">
            <a:extLst>
              <a:ext uri="{FF2B5EF4-FFF2-40B4-BE49-F238E27FC236}">
                <a16:creationId xmlns:a16="http://schemas.microsoft.com/office/drawing/2014/main" id="{6E119F7F-C49B-4B37-B2CE-CADA9EB647DF}"/>
              </a:ext>
            </a:extLst>
          </p:cNvPr>
          <p:cNvSpPr>
            <a:spLocks noChangeArrowheads="1"/>
          </p:cNvSpPr>
          <p:nvPr/>
        </p:nvSpPr>
        <p:spPr bwMode="auto">
          <a:xfrm>
            <a:off x="3046855" y="2818548"/>
            <a:ext cx="3962400"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90488" tIns="44450" rIns="90488" bIns="44450">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50000"/>
              </a:spcBef>
              <a:buClrTx/>
              <a:buFont typeface="Wingdings" panose="05000000000000000000" pitchFamily="2" charset="2"/>
              <a:buChar char="v"/>
            </a:pPr>
            <a:r>
              <a:rPr lang="tr-TR" altLang="en-US" sz="2200" b="1" dirty="0">
                <a:solidFill>
                  <a:schemeClr val="tx1"/>
                </a:solidFill>
              </a:rPr>
              <a:t>   Isı yalıtımı</a:t>
            </a:r>
          </a:p>
          <a:p>
            <a:pPr>
              <a:spcBef>
                <a:spcPct val="50000"/>
              </a:spcBef>
              <a:buClrTx/>
              <a:buFont typeface="Wingdings" panose="05000000000000000000" pitchFamily="2" charset="2"/>
              <a:buChar char="v"/>
            </a:pPr>
            <a:r>
              <a:rPr lang="tr-TR" altLang="en-US" sz="2200" b="1" dirty="0">
                <a:solidFill>
                  <a:schemeClr val="tx1"/>
                </a:solidFill>
              </a:rPr>
              <a:t>   Güneş kontrolü</a:t>
            </a:r>
          </a:p>
        </p:txBody>
      </p:sp>
      <p:sp>
        <p:nvSpPr>
          <p:cNvPr id="54279" name="Rectangle 7">
            <a:extLst>
              <a:ext uri="{FF2B5EF4-FFF2-40B4-BE49-F238E27FC236}">
                <a16:creationId xmlns:a16="http://schemas.microsoft.com/office/drawing/2014/main" id="{1C843A62-9451-4F02-82E7-C288A79608EE}"/>
              </a:ext>
            </a:extLst>
          </p:cNvPr>
          <p:cNvSpPr>
            <a:spLocks noChangeArrowheads="1"/>
          </p:cNvSpPr>
          <p:nvPr/>
        </p:nvSpPr>
        <p:spPr bwMode="auto">
          <a:xfrm>
            <a:off x="836612" y="4464587"/>
            <a:ext cx="6224588"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50000"/>
              </a:spcBef>
              <a:buClrTx/>
              <a:buFontTx/>
              <a:buNone/>
            </a:pPr>
            <a:r>
              <a:rPr lang="tr-TR" altLang="en-US" dirty="0"/>
              <a:t>Ekonomik ve çevresel bilançolar açısından ısınma çok daha ön planda olmakla birlikte soğutma da Türkiye coğrafyası açısından ihmal edilemeyecek bir ihtiyaçtır. </a:t>
            </a:r>
          </a:p>
        </p:txBody>
      </p:sp>
      <p:pic>
        <p:nvPicPr>
          <p:cNvPr id="54280" name="Picture 8" descr="sun2">
            <a:extLst>
              <a:ext uri="{FF2B5EF4-FFF2-40B4-BE49-F238E27FC236}">
                <a16:creationId xmlns:a16="http://schemas.microsoft.com/office/drawing/2014/main" id="{6D1CA9A9-4282-44C4-9826-2FA236EB16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372"/>
          <a:stretch>
            <a:fillRect/>
          </a:stretch>
        </p:blipFill>
        <p:spPr bwMode="auto">
          <a:xfrm>
            <a:off x="7289800" y="2090738"/>
            <a:ext cx="2049462" cy="187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81" name="Picture 9" descr="sun4">
            <a:extLst>
              <a:ext uri="{FF2B5EF4-FFF2-40B4-BE49-F238E27FC236}">
                <a16:creationId xmlns:a16="http://schemas.microsoft.com/office/drawing/2014/main" id="{ACA86276-A8FB-4A2A-85AA-037858BB4EB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r="7793"/>
          <a:stretch>
            <a:fillRect/>
          </a:stretch>
        </p:blipFill>
        <p:spPr bwMode="auto">
          <a:xfrm>
            <a:off x="7200900" y="3962401"/>
            <a:ext cx="1993900" cy="182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35">
            <a:extLst>
              <a:ext uri="{FF2B5EF4-FFF2-40B4-BE49-F238E27FC236}">
                <a16:creationId xmlns:a16="http://schemas.microsoft.com/office/drawing/2014/main" id="{CF0C5971-051E-446A-BAE6-C2133E3CED9A}"/>
              </a:ext>
            </a:extLst>
          </p:cNvPr>
          <p:cNvSpPr>
            <a:spLocks noChangeArrowheads="1"/>
          </p:cNvSpPr>
          <p:nvPr/>
        </p:nvSpPr>
        <p:spPr bwMode="auto">
          <a:xfrm>
            <a:off x="379412" y="1341438"/>
            <a:ext cx="88582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432000" tIns="44450" rIns="90488" bIns="44450"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0"/>
              </a:spcBef>
              <a:buClrTx/>
              <a:buFontTx/>
              <a:buNone/>
            </a:pPr>
            <a:r>
              <a:rPr lang="tr-TR" altLang="en-US" sz="2200" dirty="0">
                <a:solidFill>
                  <a:srgbClr val="FF0000"/>
                </a:solidFill>
                <a:latin typeface="Tahoma" panose="020B0604030504040204" pitchFamily="34" charset="0"/>
              </a:rPr>
              <a:t>Yalıtım Camı Üniteleri</a:t>
            </a:r>
          </a:p>
        </p:txBody>
      </p:sp>
    </p:spTree>
    <p:extLst>
      <p:ext uri="{BB962C8B-B14F-4D97-AF65-F5344CB8AC3E}">
        <p14:creationId xmlns:p14="http://schemas.microsoft.com/office/powerpoint/2010/main" val="2902146681"/>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id="{4E2CD4E1-7DB3-4CF7-B4ED-A82B09DE9250}"/>
              </a:ext>
            </a:extLst>
          </p:cNvPr>
          <p:cNvSpPr>
            <a:spLocks noChangeArrowheads="1"/>
          </p:cNvSpPr>
          <p:nvPr/>
        </p:nvSpPr>
        <p:spPr bwMode="auto">
          <a:xfrm>
            <a:off x="3503612" y="1790932"/>
            <a:ext cx="6019800" cy="1597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marL="342900" indent="-342900">
              <a:spcBef>
                <a:spcPts val="1500"/>
              </a:spcBef>
              <a:buClr>
                <a:schemeClr val="tx1"/>
              </a:buClr>
              <a:buFont typeface="Wingdings" panose="05000000000000000000" pitchFamily="2" charset="2"/>
              <a:tabLst>
                <a:tab pos="88900" algn="l"/>
              </a:tabLst>
              <a:defRPr sz="2000">
                <a:solidFill>
                  <a:srgbClr val="000000"/>
                </a:solidFill>
                <a:latin typeface="Arial" panose="020B0604020202020204" pitchFamily="34" charset="0"/>
              </a:defRPr>
            </a:lvl1pPr>
            <a:lvl2pPr marL="179388">
              <a:spcBef>
                <a:spcPts val="1000"/>
              </a:spcBef>
              <a:buClr>
                <a:schemeClr val="tx1"/>
              </a:buClr>
              <a:buFont typeface="Wingdings" panose="05000000000000000000" pitchFamily="2" charset="2"/>
              <a:buChar char="n"/>
              <a:tabLst>
                <a:tab pos="88900" algn="l"/>
              </a:tabLst>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tabLst>
                <a:tab pos="88900" algn="l"/>
              </a:tabLst>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tabLst>
                <a:tab pos="88900" algn="l"/>
              </a:tabLst>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tabLst>
                <a:tab pos="88900" algn="l"/>
              </a:tabLst>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tabLst>
                <a:tab pos="88900" algn="l"/>
              </a:tabLst>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tabLst>
                <a:tab pos="88900" algn="l"/>
              </a:tabLst>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tabLst>
                <a:tab pos="88900" algn="l"/>
              </a:tabLst>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tabLst>
                <a:tab pos="88900" algn="l"/>
              </a:tabLst>
              <a:defRPr sz="2000">
                <a:solidFill>
                  <a:schemeClr val="tx1"/>
                </a:solidFill>
                <a:latin typeface="Arial" panose="020B0604020202020204" pitchFamily="34" charset="0"/>
              </a:defRPr>
            </a:lvl9pPr>
          </a:lstStyle>
          <a:p>
            <a:pPr lvl="1">
              <a:spcBef>
                <a:spcPct val="90000"/>
              </a:spcBef>
              <a:buClrTx/>
              <a:buFont typeface="Wingdings" panose="05000000000000000000" pitchFamily="2" charset="2"/>
              <a:buChar char="ü"/>
            </a:pPr>
            <a:r>
              <a:rPr lang="tr-TR" altLang="en-US" dirty="0">
                <a:solidFill>
                  <a:schemeClr val="tx1"/>
                </a:solidFill>
              </a:rPr>
              <a:t> </a:t>
            </a:r>
            <a:r>
              <a:rPr lang="tr-TR" altLang="en-US" dirty="0"/>
              <a:t>İki cam arasında hapsedilen kuru ve durgun hava sayesinde</a:t>
            </a:r>
            <a:r>
              <a:rPr lang="tr-TR" altLang="en-US" dirty="0">
                <a:solidFill>
                  <a:schemeClr val="tx1"/>
                </a:solidFill>
              </a:rPr>
              <a:t> </a:t>
            </a:r>
            <a:r>
              <a:rPr lang="tr-TR" altLang="en-US" dirty="0">
                <a:solidFill>
                  <a:srgbClr val="FF3300"/>
                </a:solidFill>
              </a:rPr>
              <a:t>bina ısısının</a:t>
            </a:r>
            <a:r>
              <a:rPr lang="tr-TR" altLang="en-US" dirty="0">
                <a:solidFill>
                  <a:schemeClr val="tx1"/>
                </a:solidFill>
              </a:rPr>
              <a:t> </a:t>
            </a:r>
            <a:r>
              <a:rPr lang="tr-TR" altLang="en-US" dirty="0"/>
              <a:t>pencerelerden dışarıya kaçışını</a:t>
            </a:r>
            <a:r>
              <a:rPr lang="tr-TR" altLang="en-US" dirty="0">
                <a:solidFill>
                  <a:schemeClr val="tx1"/>
                </a:solidFill>
              </a:rPr>
              <a:t> </a:t>
            </a:r>
            <a:r>
              <a:rPr lang="tr-TR" altLang="en-US" dirty="0">
                <a:solidFill>
                  <a:srgbClr val="FF3300"/>
                </a:solidFill>
              </a:rPr>
              <a:t>yarı yarıya</a:t>
            </a:r>
            <a:r>
              <a:rPr lang="tr-TR" altLang="en-US" dirty="0">
                <a:solidFill>
                  <a:schemeClr val="tx1"/>
                </a:solidFill>
              </a:rPr>
              <a:t> </a:t>
            </a:r>
            <a:r>
              <a:rPr lang="tr-TR" altLang="en-US" dirty="0"/>
              <a:t>azaltmıştır.</a:t>
            </a:r>
          </a:p>
          <a:p>
            <a:pPr lvl="1">
              <a:spcBef>
                <a:spcPct val="90000"/>
              </a:spcBef>
              <a:buClrTx/>
              <a:buFont typeface="Wingdings" panose="05000000000000000000" pitchFamily="2" charset="2"/>
              <a:buChar char="ü"/>
            </a:pPr>
            <a:r>
              <a:rPr lang="tr-TR" altLang="en-US" dirty="0">
                <a:solidFill>
                  <a:schemeClr val="tx1"/>
                </a:solidFill>
              </a:rPr>
              <a:t> </a:t>
            </a:r>
            <a:r>
              <a:rPr lang="tr-TR" altLang="en-US" dirty="0"/>
              <a:t>Isı kaçışını</a:t>
            </a:r>
            <a:r>
              <a:rPr lang="tr-TR" altLang="en-US" dirty="0">
                <a:solidFill>
                  <a:schemeClr val="tx1"/>
                </a:solidFill>
              </a:rPr>
              <a:t> </a:t>
            </a:r>
            <a:r>
              <a:rPr lang="tr-TR" altLang="en-US" dirty="0">
                <a:solidFill>
                  <a:srgbClr val="FF3300"/>
                </a:solidFill>
              </a:rPr>
              <a:t>iletim yoluyla</a:t>
            </a:r>
            <a:r>
              <a:rPr lang="tr-TR" altLang="en-US" dirty="0">
                <a:solidFill>
                  <a:schemeClr val="tx1"/>
                </a:solidFill>
              </a:rPr>
              <a:t> </a:t>
            </a:r>
            <a:r>
              <a:rPr lang="tr-TR" altLang="en-US" dirty="0"/>
              <a:t>geciktirmektedir.</a:t>
            </a:r>
          </a:p>
        </p:txBody>
      </p:sp>
      <p:sp>
        <p:nvSpPr>
          <p:cNvPr id="56323" name="Rectangle 3">
            <a:extLst>
              <a:ext uri="{FF2B5EF4-FFF2-40B4-BE49-F238E27FC236}">
                <a16:creationId xmlns:a16="http://schemas.microsoft.com/office/drawing/2014/main" id="{44B21818-7976-4910-B9F3-19014565C863}"/>
              </a:ext>
            </a:extLst>
          </p:cNvPr>
          <p:cNvSpPr>
            <a:spLocks noChangeArrowheads="1"/>
          </p:cNvSpPr>
          <p:nvPr/>
        </p:nvSpPr>
        <p:spPr bwMode="auto">
          <a:xfrm>
            <a:off x="4670425" y="3371850"/>
            <a:ext cx="9144000"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56324" name="Text Box 4">
            <a:extLst>
              <a:ext uri="{FF2B5EF4-FFF2-40B4-BE49-F238E27FC236}">
                <a16:creationId xmlns:a16="http://schemas.microsoft.com/office/drawing/2014/main" id="{88EA6957-5652-44A9-8D41-A07DB952AB0B}"/>
              </a:ext>
            </a:extLst>
          </p:cNvPr>
          <p:cNvSpPr txBox="1">
            <a:spLocks noChangeArrowheads="1"/>
          </p:cNvSpPr>
          <p:nvPr/>
        </p:nvSpPr>
        <p:spPr bwMode="auto">
          <a:xfrm>
            <a:off x="608012" y="4403726"/>
            <a:ext cx="3505200"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50000"/>
              </a:spcBef>
              <a:buClrTx/>
              <a:buFontTx/>
              <a:buNone/>
            </a:pPr>
            <a:r>
              <a:rPr lang="tr-TR" altLang="en-US" dirty="0"/>
              <a:t>Ara boşluk</a:t>
            </a:r>
            <a:r>
              <a:rPr lang="tr-TR" altLang="en-US" dirty="0">
                <a:solidFill>
                  <a:schemeClr val="tx1"/>
                </a:solidFill>
              </a:rPr>
              <a:t> </a:t>
            </a:r>
            <a:r>
              <a:rPr lang="tr-TR" altLang="en-US" dirty="0">
                <a:solidFill>
                  <a:srgbClr val="FF3300"/>
                </a:solidFill>
              </a:rPr>
              <a:t>genişliğinin arttırılması</a:t>
            </a:r>
            <a:r>
              <a:rPr lang="tr-TR" altLang="en-US" dirty="0">
                <a:solidFill>
                  <a:schemeClr val="tx1"/>
                </a:solidFill>
              </a:rPr>
              <a:t> </a:t>
            </a:r>
            <a:r>
              <a:rPr lang="tr-TR" altLang="en-US" dirty="0"/>
              <a:t>ve </a:t>
            </a:r>
            <a:r>
              <a:rPr lang="tr-TR" altLang="en-US" dirty="0" err="1"/>
              <a:t>araboşluğa</a:t>
            </a:r>
            <a:r>
              <a:rPr lang="tr-TR" altLang="en-US" dirty="0"/>
              <a:t> hava yerine</a:t>
            </a:r>
            <a:r>
              <a:rPr lang="tr-TR" altLang="en-US" dirty="0">
                <a:solidFill>
                  <a:schemeClr val="tx1"/>
                </a:solidFill>
              </a:rPr>
              <a:t> </a:t>
            </a:r>
            <a:r>
              <a:rPr lang="tr-TR" altLang="en-US" dirty="0">
                <a:solidFill>
                  <a:srgbClr val="FF3300"/>
                </a:solidFill>
              </a:rPr>
              <a:t>argon gazı</a:t>
            </a:r>
            <a:r>
              <a:rPr lang="tr-TR" altLang="en-US" dirty="0">
                <a:solidFill>
                  <a:schemeClr val="tx1"/>
                </a:solidFill>
              </a:rPr>
              <a:t> </a:t>
            </a:r>
            <a:r>
              <a:rPr lang="tr-TR" altLang="en-US" dirty="0"/>
              <a:t>doldurulması ünitenin yalıtım değerini iyileştirmektedir.</a:t>
            </a:r>
          </a:p>
        </p:txBody>
      </p:sp>
      <p:sp>
        <p:nvSpPr>
          <p:cNvPr id="56325" name="AutoShape 5">
            <a:extLst>
              <a:ext uri="{FF2B5EF4-FFF2-40B4-BE49-F238E27FC236}">
                <a16:creationId xmlns:a16="http://schemas.microsoft.com/office/drawing/2014/main" id="{9D19A9E2-B0B4-4C0E-B790-2A823DD6CA43}"/>
              </a:ext>
            </a:extLst>
          </p:cNvPr>
          <p:cNvSpPr>
            <a:spLocks noChangeArrowheads="1"/>
          </p:cNvSpPr>
          <p:nvPr/>
        </p:nvSpPr>
        <p:spPr bwMode="auto">
          <a:xfrm rot="5400000">
            <a:off x="3066257" y="4737895"/>
            <a:ext cx="2376487" cy="479425"/>
          </a:xfrm>
          <a:prstGeom prst="triangle">
            <a:avLst>
              <a:gd name="adj" fmla="val 50528"/>
            </a:avLst>
          </a:prstGeom>
          <a:solidFill>
            <a:srgbClr val="CCECFF"/>
          </a:solidFill>
          <a:ln w="12700">
            <a:solidFill>
              <a:srgbClr val="6666FF"/>
            </a:solidFill>
            <a:miter lim="800000"/>
            <a:headEnd/>
            <a:tailEnd/>
          </a:ln>
          <a:effectLst>
            <a:outerShdw dist="35921" dir="2700000" algn="ctr" rotWithShape="0">
              <a:schemeClr val="bg2"/>
            </a:outerShdw>
          </a:effec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pic>
        <p:nvPicPr>
          <p:cNvPr id="56326" name="Picture 6">
            <a:extLst>
              <a:ext uri="{FF2B5EF4-FFF2-40B4-BE49-F238E27FC236}">
                <a16:creationId xmlns:a16="http://schemas.microsoft.com/office/drawing/2014/main" id="{00354E34-3F08-409F-A87E-0C69C4F8B1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4212" y="1804988"/>
            <a:ext cx="2667000" cy="2462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5813" name="Group 37">
            <a:extLst>
              <a:ext uri="{FF2B5EF4-FFF2-40B4-BE49-F238E27FC236}">
                <a16:creationId xmlns:a16="http://schemas.microsoft.com/office/drawing/2014/main" id="{4BA0ACA6-9770-4108-922F-F6B61E49D976}"/>
              </a:ext>
            </a:extLst>
          </p:cNvPr>
          <p:cNvGraphicFramePr>
            <a:graphicFrameLocks noGrp="1"/>
          </p:cNvGraphicFramePr>
          <p:nvPr/>
        </p:nvGraphicFramePr>
        <p:xfrm>
          <a:off x="4646612" y="4076701"/>
          <a:ext cx="4343400" cy="1833563"/>
        </p:xfrm>
        <a:graphic>
          <a:graphicData uri="http://schemas.openxmlformats.org/drawingml/2006/table">
            <a:tbl>
              <a:tblPr/>
              <a:tblGrid>
                <a:gridCol w="1885950">
                  <a:extLst>
                    <a:ext uri="{9D8B030D-6E8A-4147-A177-3AD203B41FA5}">
                      <a16:colId xmlns:a16="http://schemas.microsoft.com/office/drawing/2014/main" val="20000"/>
                    </a:ext>
                  </a:extLst>
                </a:gridCol>
                <a:gridCol w="1143000">
                  <a:extLst>
                    <a:ext uri="{9D8B030D-6E8A-4147-A177-3AD203B41FA5}">
                      <a16:colId xmlns:a16="http://schemas.microsoft.com/office/drawing/2014/main" val="20001"/>
                    </a:ext>
                  </a:extLst>
                </a:gridCol>
                <a:gridCol w="1314450">
                  <a:extLst>
                    <a:ext uri="{9D8B030D-6E8A-4147-A177-3AD203B41FA5}">
                      <a16:colId xmlns:a16="http://schemas.microsoft.com/office/drawing/2014/main" val="20002"/>
                    </a:ext>
                  </a:extLst>
                </a:gridCol>
              </a:tblGrid>
              <a:tr h="373063">
                <a:tc rowSpan="2">
                  <a:txBody>
                    <a:bodyPr/>
                    <a:lstStyle/>
                    <a:p>
                      <a:pPr marL="0" marR="0" lvl="0" indent="0" algn="ctr" defTabSz="914400" rtl="0" eaLnBrk="1" fontAlgn="base" latinLnBrk="0" hangingPunct="1">
                        <a:lnSpc>
                          <a:spcPct val="100000"/>
                        </a:lnSpc>
                        <a:spcBef>
                          <a:spcPts val="1500"/>
                        </a:spcBef>
                        <a:spcAft>
                          <a:spcPct val="0"/>
                        </a:spcAft>
                        <a:buClr>
                          <a:schemeClr val="tx1"/>
                        </a:buClr>
                        <a:buSzTx/>
                        <a:buFont typeface="Wingdings" pitchFamily="2" charset="2"/>
                        <a:buNone/>
                        <a:tabLst/>
                      </a:pPr>
                      <a:endParaRPr kumimoji="0" lang="tr-TR" sz="1600" b="1" i="0" u="none" strike="noStrike" cap="none" normalizeH="0" baseline="0">
                        <a:ln>
                          <a:noFill/>
                        </a:ln>
                        <a:solidFill>
                          <a:schemeClr val="accent2"/>
                        </a:solidFill>
                        <a:effectLst/>
                        <a:latin typeface="Arial" pitchFamily="34" charset="0"/>
                      </a:endParaRPr>
                    </a:p>
                  </a:txBody>
                  <a:tcPr horzOverflow="overflow">
                    <a:lnL cap="flat">
                      <a:noFill/>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ts val="1500"/>
                        </a:spcBef>
                        <a:spcAft>
                          <a:spcPct val="0"/>
                        </a:spcAft>
                        <a:buClr>
                          <a:schemeClr val="tx1"/>
                        </a:buClr>
                        <a:buSzTx/>
                        <a:buFont typeface="Wingdings" pitchFamily="2" charset="2"/>
                        <a:buNone/>
                        <a:tabLst/>
                      </a:pPr>
                      <a:r>
                        <a:rPr kumimoji="0" lang="tr-TR" sz="1600" b="1" i="0" u="none" strike="noStrike" cap="none" normalizeH="0" baseline="0">
                          <a:ln>
                            <a:noFill/>
                          </a:ln>
                          <a:solidFill>
                            <a:srgbClr val="000000"/>
                          </a:solidFill>
                          <a:effectLst/>
                          <a:latin typeface="Arial" pitchFamily="34" charset="0"/>
                        </a:rPr>
                        <a:t>U Değeri  W/m²K</a:t>
                      </a:r>
                    </a:p>
                  </a:txBody>
                  <a:tcPr horzOverflow="overflow">
                    <a:lnL w="12700" cap="flat" cmpd="sng" algn="ctr">
                      <a:solidFill>
                        <a:schemeClr val="tx1"/>
                      </a:solidFill>
                      <a:prstDash val="solid"/>
                      <a:round/>
                      <a:headEnd type="none" w="med" len="med"/>
                      <a:tailEnd type="none" w="med" len="med"/>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tr-TR"/>
                    </a:p>
                  </a:txBody>
                  <a:tcPr/>
                </a:tc>
                <a:extLst>
                  <a:ext uri="{0D108BD9-81ED-4DB2-BD59-A6C34878D82A}">
                    <a16:rowId xmlns:a16="http://schemas.microsoft.com/office/drawing/2014/main" val="10000"/>
                  </a:ext>
                </a:extLst>
              </a:tr>
              <a:tr h="365125">
                <a:tc vMerge="1">
                  <a:txBody>
                    <a:bodyPr/>
                    <a:lstStyle/>
                    <a:p>
                      <a:endParaRPr lang="tr-TR"/>
                    </a:p>
                  </a:txBody>
                  <a:tcPr/>
                </a:tc>
                <a:tc>
                  <a:txBody>
                    <a:bodyPr/>
                    <a:lstStyle/>
                    <a:p>
                      <a:pPr marL="0" marR="0" lvl="0" indent="0" algn="ctr" defTabSz="914400" rtl="0" eaLnBrk="1" fontAlgn="base" latinLnBrk="0" hangingPunct="1">
                        <a:lnSpc>
                          <a:spcPct val="100000"/>
                        </a:lnSpc>
                        <a:spcBef>
                          <a:spcPts val="1500"/>
                        </a:spcBef>
                        <a:spcAft>
                          <a:spcPct val="0"/>
                        </a:spcAft>
                        <a:buClr>
                          <a:schemeClr val="tx1"/>
                        </a:buClr>
                        <a:buSzTx/>
                        <a:buFont typeface="Wingdings" pitchFamily="2" charset="2"/>
                        <a:buNone/>
                        <a:tabLst/>
                      </a:pPr>
                      <a:r>
                        <a:rPr kumimoji="0" lang="tr-TR" sz="1600" b="1" i="0" u="none" strike="noStrike" cap="none" normalizeH="0" baseline="0">
                          <a:ln>
                            <a:noFill/>
                          </a:ln>
                          <a:solidFill>
                            <a:srgbClr val="000000"/>
                          </a:solidFill>
                          <a:effectLst/>
                          <a:latin typeface="Arial" pitchFamily="34" charset="0"/>
                        </a:rPr>
                        <a:t>kuru hava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1500"/>
                        </a:spcBef>
                        <a:spcAft>
                          <a:spcPct val="0"/>
                        </a:spcAft>
                        <a:buClr>
                          <a:schemeClr val="tx1"/>
                        </a:buClr>
                        <a:buSzTx/>
                        <a:buFont typeface="Wingdings" pitchFamily="2" charset="2"/>
                        <a:buNone/>
                        <a:tabLst/>
                      </a:pPr>
                      <a:r>
                        <a:rPr kumimoji="0" lang="tr-TR" sz="1600" b="1" i="0" u="none" strike="noStrike" cap="none" normalizeH="0" baseline="0">
                          <a:ln>
                            <a:noFill/>
                          </a:ln>
                          <a:solidFill>
                            <a:srgbClr val="000000"/>
                          </a:solidFill>
                          <a:effectLst/>
                          <a:latin typeface="Arial" pitchFamily="34" charset="0"/>
                        </a:rPr>
                        <a:t>argon</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65125">
                <a:tc>
                  <a:txBody>
                    <a:bodyPr/>
                    <a:lstStyle/>
                    <a:p>
                      <a:pPr marL="0" marR="0" lvl="0" indent="0" algn="ctr" defTabSz="914400" rtl="0" eaLnBrk="1" fontAlgn="base" latinLnBrk="0" hangingPunct="1">
                        <a:lnSpc>
                          <a:spcPct val="100000"/>
                        </a:lnSpc>
                        <a:spcBef>
                          <a:spcPts val="1500"/>
                        </a:spcBef>
                        <a:spcAft>
                          <a:spcPct val="0"/>
                        </a:spcAft>
                        <a:buClr>
                          <a:schemeClr val="tx1"/>
                        </a:buClr>
                        <a:buSzTx/>
                        <a:buFont typeface="Wingdings" pitchFamily="2" charset="2"/>
                        <a:buNone/>
                        <a:tabLst/>
                      </a:pPr>
                      <a:r>
                        <a:rPr kumimoji="0" lang="tr-TR" sz="1600" b="1" i="0" u="none" strike="noStrike" cap="none" normalizeH="0" baseline="0">
                          <a:ln>
                            <a:noFill/>
                          </a:ln>
                          <a:solidFill>
                            <a:srgbClr val="FF0000"/>
                          </a:solidFill>
                          <a:effectLst/>
                          <a:latin typeface="Arial" pitchFamily="34" charset="0"/>
                        </a:rPr>
                        <a:t>4 mm Tekcam </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gridSpan="2">
                  <a:txBody>
                    <a:bodyPr/>
                    <a:lstStyle/>
                    <a:p>
                      <a:pPr marL="0" marR="0" lvl="0" indent="0" algn="ctr" defTabSz="914400" rtl="0" eaLnBrk="1" fontAlgn="base" latinLnBrk="0" hangingPunct="1">
                        <a:lnSpc>
                          <a:spcPct val="100000"/>
                        </a:lnSpc>
                        <a:spcBef>
                          <a:spcPts val="1500"/>
                        </a:spcBef>
                        <a:spcAft>
                          <a:spcPct val="0"/>
                        </a:spcAft>
                        <a:buClr>
                          <a:schemeClr val="tx1"/>
                        </a:buClr>
                        <a:buSzTx/>
                        <a:buFont typeface="Wingdings" pitchFamily="2" charset="2"/>
                        <a:buNone/>
                        <a:tabLst/>
                      </a:pPr>
                      <a:r>
                        <a:rPr kumimoji="0" lang="tr-TR" sz="1600" b="1" i="0" u="none" strike="noStrike" cap="none" normalizeH="0" baseline="0">
                          <a:ln>
                            <a:noFill/>
                          </a:ln>
                          <a:solidFill>
                            <a:srgbClr val="FF0000"/>
                          </a:solidFill>
                          <a:effectLst/>
                          <a:latin typeface="Arial" pitchFamily="34" charset="0"/>
                        </a:rPr>
                        <a:t>5,8</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hMerge="1">
                  <a:txBody>
                    <a:bodyPr/>
                    <a:lstStyle/>
                    <a:p>
                      <a:endParaRPr lang="tr-TR"/>
                    </a:p>
                  </a:txBody>
                  <a:tcPr/>
                </a:tc>
                <a:extLst>
                  <a:ext uri="{0D108BD9-81ED-4DB2-BD59-A6C34878D82A}">
                    <a16:rowId xmlns:a16="http://schemas.microsoft.com/office/drawing/2014/main" val="10002"/>
                  </a:ext>
                </a:extLst>
              </a:tr>
              <a:tr h="365125">
                <a:tc>
                  <a:txBody>
                    <a:bodyPr/>
                    <a:lstStyle/>
                    <a:p>
                      <a:pPr marL="0" marR="0" lvl="0" indent="0" algn="ctr" defTabSz="914400" rtl="0" eaLnBrk="1" fontAlgn="base" latinLnBrk="0" hangingPunct="1">
                        <a:lnSpc>
                          <a:spcPct val="100000"/>
                        </a:lnSpc>
                        <a:spcBef>
                          <a:spcPts val="1500"/>
                        </a:spcBef>
                        <a:spcAft>
                          <a:spcPct val="0"/>
                        </a:spcAft>
                        <a:buClr>
                          <a:schemeClr val="tx1"/>
                        </a:buClr>
                        <a:buSzTx/>
                        <a:buFont typeface="Wingdings" pitchFamily="2" charset="2"/>
                        <a:buNone/>
                        <a:tabLst/>
                      </a:pPr>
                      <a:r>
                        <a:rPr kumimoji="0" lang="tr-TR" sz="1600" b="1" i="0" u="none" strike="noStrike" cap="none" normalizeH="0" baseline="0">
                          <a:ln>
                            <a:noFill/>
                          </a:ln>
                          <a:solidFill>
                            <a:srgbClr val="000000"/>
                          </a:solidFill>
                          <a:effectLst/>
                          <a:latin typeface="Arial" pitchFamily="34" charset="0"/>
                        </a:rPr>
                        <a:t>(4+12+4) mm</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1500"/>
                        </a:spcBef>
                        <a:spcAft>
                          <a:spcPct val="0"/>
                        </a:spcAft>
                        <a:buClr>
                          <a:schemeClr val="tx1"/>
                        </a:buClr>
                        <a:buSzTx/>
                        <a:buFont typeface="Wingdings" pitchFamily="2" charset="2"/>
                        <a:buNone/>
                        <a:tabLst/>
                      </a:pPr>
                      <a:r>
                        <a:rPr kumimoji="0" lang="tr-TR" sz="1600" b="1" i="0" u="none" strike="noStrike" cap="none" normalizeH="0" baseline="0">
                          <a:ln>
                            <a:noFill/>
                          </a:ln>
                          <a:solidFill>
                            <a:srgbClr val="000000"/>
                          </a:solidFill>
                          <a:effectLst/>
                          <a:latin typeface="Arial" pitchFamily="34" charset="0"/>
                        </a:rPr>
                        <a:t>2,9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1500"/>
                        </a:spcBef>
                        <a:spcAft>
                          <a:spcPct val="0"/>
                        </a:spcAft>
                        <a:buClr>
                          <a:schemeClr val="tx1"/>
                        </a:buClr>
                        <a:buSzTx/>
                        <a:buFont typeface="Wingdings" pitchFamily="2" charset="2"/>
                        <a:buNone/>
                        <a:tabLst/>
                      </a:pPr>
                      <a:r>
                        <a:rPr kumimoji="0" lang="tr-TR" sz="1600" b="1" i="0" u="none" strike="noStrike" cap="none" normalizeH="0" baseline="0">
                          <a:ln>
                            <a:noFill/>
                          </a:ln>
                          <a:solidFill>
                            <a:srgbClr val="000000"/>
                          </a:solidFill>
                          <a:effectLst/>
                          <a:latin typeface="Arial" pitchFamily="34" charset="0"/>
                        </a:rPr>
                        <a:t>2,7</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65125">
                <a:tc>
                  <a:txBody>
                    <a:bodyPr/>
                    <a:lstStyle/>
                    <a:p>
                      <a:pPr marL="0" marR="0" lvl="0" indent="0" algn="ctr" defTabSz="914400" rtl="0" eaLnBrk="1" fontAlgn="base" latinLnBrk="0" hangingPunct="1">
                        <a:lnSpc>
                          <a:spcPct val="100000"/>
                        </a:lnSpc>
                        <a:spcBef>
                          <a:spcPts val="1500"/>
                        </a:spcBef>
                        <a:spcAft>
                          <a:spcPct val="0"/>
                        </a:spcAft>
                        <a:buClr>
                          <a:schemeClr val="tx1"/>
                        </a:buClr>
                        <a:buSzTx/>
                        <a:buFont typeface="Wingdings" pitchFamily="2" charset="2"/>
                        <a:buNone/>
                        <a:tabLst/>
                      </a:pPr>
                      <a:r>
                        <a:rPr kumimoji="0" lang="tr-TR" sz="1600" b="1" i="0" u="none" strike="noStrike" cap="none" normalizeH="0" baseline="0">
                          <a:ln>
                            <a:noFill/>
                          </a:ln>
                          <a:solidFill>
                            <a:srgbClr val="000000"/>
                          </a:solidFill>
                          <a:effectLst/>
                          <a:latin typeface="Arial" pitchFamily="34" charset="0"/>
                        </a:rPr>
                        <a:t>(4+16+4) mm</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ts val="1500"/>
                        </a:spcBef>
                        <a:spcAft>
                          <a:spcPct val="0"/>
                        </a:spcAft>
                        <a:buClr>
                          <a:schemeClr val="tx1"/>
                        </a:buClr>
                        <a:buSzTx/>
                        <a:buFont typeface="Wingdings" pitchFamily="2" charset="2"/>
                        <a:buNone/>
                        <a:tabLst/>
                      </a:pPr>
                      <a:r>
                        <a:rPr kumimoji="0" lang="tr-TR" sz="1600" b="1" i="0" u="none" strike="noStrike" cap="none" normalizeH="0" baseline="0">
                          <a:ln>
                            <a:noFill/>
                          </a:ln>
                          <a:solidFill>
                            <a:srgbClr val="000000"/>
                          </a:solidFill>
                          <a:effectLst/>
                          <a:latin typeface="Arial" pitchFamily="34" charset="0"/>
                        </a:rPr>
                        <a:t>2,7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ts val="1500"/>
                        </a:spcBef>
                        <a:spcAft>
                          <a:spcPct val="0"/>
                        </a:spcAft>
                        <a:buClr>
                          <a:schemeClr val="tx1"/>
                        </a:buClr>
                        <a:buSzTx/>
                        <a:buFont typeface="Wingdings" pitchFamily="2" charset="2"/>
                        <a:buNone/>
                        <a:tabLst/>
                      </a:pPr>
                      <a:r>
                        <a:rPr kumimoji="0" lang="tr-TR" sz="1600" b="1" i="0" u="none" strike="noStrike" cap="none" normalizeH="0" baseline="0">
                          <a:ln>
                            <a:noFill/>
                          </a:ln>
                          <a:solidFill>
                            <a:srgbClr val="000000"/>
                          </a:solidFill>
                          <a:effectLst/>
                          <a:latin typeface="Arial" pitchFamily="34" charset="0"/>
                        </a:rPr>
                        <a:t>2,6</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extLst>
                  <a:ext uri="{0D108BD9-81ED-4DB2-BD59-A6C34878D82A}">
                    <a16:rowId xmlns:a16="http://schemas.microsoft.com/office/drawing/2014/main" val="10004"/>
                  </a:ext>
                </a:extLst>
              </a:tr>
            </a:tbl>
          </a:graphicData>
        </a:graphic>
      </p:graphicFrame>
      <p:sp>
        <p:nvSpPr>
          <p:cNvPr id="56347" name="Rectangle 35">
            <a:extLst>
              <a:ext uri="{FF2B5EF4-FFF2-40B4-BE49-F238E27FC236}">
                <a16:creationId xmlns:a16="http://schemas.microsoft.com/office/drawing/2014/main" id="{7730FBE4-ECDB-4967-AC9A-43EF62732A0C}"/>
              </a:ext>
            </a:extLst>
          </p:cNvPr>
          <p:cNvSpPr>
            <a:spLocks noChangeArrowheads="1"/>
          </p:cNvSpPr>
          <p:nvPr/>
        </p:nvSpPr>
        <p:spPr bwMode="auto">
          <a:xfrm>
            <a:off x="379412" y="1341438"/>
            <a:ext cx="88582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432000" tIns="44450" rIns="90488" bIns="44450"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0"/>
              </a:spcBef>
              <a:buClrTx/>
              <a:buFontTx/>
              <a:buNone/>
            </a:pPr>
            <a:r>
              <a:rPr lang="tr-TR" altLang="en-US" sz="2200" dirty="0">
                <a:solidFill>
                  <a:srgbClr val="FF0000"/>
                </a:solidFill>
                <a:latin typeface="Tahoma" panose="020B0604030504040204" pitchFamily="34" charset="0"/>
              </a:rPr>
              <a:t>Yalıtım Camı Üniteleri</a:t>
            </a:r>
          </a:p>
        </p:txBody>
      </p:sp>
    </p:spTree>
    <p:extLst>
      <p:ext uri="{BB962C8B-B14F-4D97-AF65-F5344CB8AC3E}">
        <p14:creationId xmlns:p14="http://schemas.microsoft.com/office/powerpoint/2010/main" val="3420995959"/>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a:extLst>
              <a:ext uri="{FF2B5EF4-FFF2-40B4-BE49-F238E27FC236}">
                <a16:creationId xmlns:a16="http://schemas.microsoft.com/office/drawing/2014/main" id="{82FE7025-3105-45AF-B75E-5778E741F90B}"/>
              </a:ext>
            </a:extLst>
          </p:cNvPr>
          <p:cNvSpPr>
            <a:spLocks noChangeArrowheads="1"/>
          </p:cNvSpPr>
          <p:nvPr/>
        </p:nvSpPr>
        <p:spPr bwMode="auto">
          <a:xfrm>
            <a:off x="1065212"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62467" name="Rectangle 3">
            <a:extLst>
              <a:ext uri="{FF2B5EF4-FFF2-40B4-BE49-F238E27FC236}">
                <a16:creationId xmlns:a16="http://schemas.microsoft.com/office/drawing/2014/main" id="{6D71F6EC-ABE3-4D89-9A3C-BE7D4156E7C0}"/>
              </a:ext>
            </a:extLst>
          </p:cNvPr>
          <p:cNvSpPr>
            <a:spLocks noChangeArrowheads="1"/>
          </p:cNvSpPr>
          <p:nvPr/>
        </p:nvSpPr>
        <p:spPr bwMode="auto">
          <a:xfrm>
            <a:off x="3503612"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62468" name="Rectangle 4">
            <a:extLst>
              <a:ext uri="{FF2B5EF4-FFF2-40B4-BE49-F238E27FC236}">
                <a16:creationId xmlns:a16="http://schemas.microsoft.com/office/drawing/2014/main" id="{97F448EA-2EFB-4CC4-9BC7-DD9848A1F0A5}"/>
              </a:ext>
            </a:extLst>
          </p:cNvPr>
          <p:cNvSpPr>
            <a:spLocks noChangeArrowheads="1"/>
          </p:cNvSpPr>
          <p:nvPr/>
        </p:nvSpPr>
        <p:spPr bwMode="auto">
          <a:xfrm>
            <a:off x="4670425" y="3371850"/>
            <a:ext cx="9144000"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62469" name="Text Box 5">
            <a:extLst>
              <a:ext uri="{FF2B5EF4-FFF2-40B4-BE49-F238E27FC236}">
                <a16:creationId xmlns:a16="http://schemas.microsoft.com/office/drawing/2014/main" id="{DA64EFC4-8BCD-4606-BA16-894E22EA8E12}"/>
              </a:ext>
            </a:extLst>
          </p:cNvPr>
          <p:cNvSpPr txBox="1">
            <a:spLocks noChangeArrowheads="1"/>
          </p:cNvSpPr>
          <p:nvPr/>
        </p:nvSpPr>
        <p:spPr bwMode="auto">
          <a:xfrm>
            <a:off x="684212" y="1992313"/>
            <a:ext cx="38862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50000"/>
              </a:spcBef>
              <a:buClrTx/>
              <a:buFontTx/>
              <a:buNone/>
            </a:pPr>
            <a:r>
              <a:rPr lang="tr-TR" altLang="en-US" dirty="0">
                <a:latin typeface="Tahoma" panose="020B0604030504040204" pitchFamily="34" charset="0"/>
              </a:rPr>
              <a:t>Yüksek performanslı </a:t>
            </a:r>
            <a:r>
              <a:rPr lang="tr-TR" altLang="en-US" dirty="0" err="1">
                <a:latin typeface="Tahoma" panose="020B0604030504040204" pitchFamily="34" charset="0"/>
              </a:rPr>
              <a:t>low</a:t>
            </a:r>
            <a:r>
              <a:rPr lang="tr-TR" altLang="en-US" dirty="0">
                <a:latin typeface="Tahoma" panose="020B0604030504040204" pitchFamily="34" charset="0"/>
              </a:rPr>
              <a:t> E kaplamalı yalıtım camı üniteleri  ısı kayıplarını</a:t>
            </a:r>
            <a:endParaRPr lang="en-US" altLang="en-US" dirty="0">
              <a:latin typeface="Tahoma" panose="020B0604030504040204" pitchFamily="34" charset="0"/>
            </a:endParaRPr>
          </a:p>
        </p:txBody>
      </p:sp>
      <p:sp>
        <p:nvSpPr>
          <p:cNvPr id="62470" name="Rectangle 6">
            <a:extLst>
              <a:ext uri="{FF2B5EF4-FFF2-40B4-BE49-F238E27FC236}">
                <a16:creationId xmlns:a16="http://schemas.microsoft.com/office/drawing/2014/main" id="{9F50114D-BAE7-4408-8192-F431B423F7B2}"/>
              </a:ext>
            </a:extLst>
          </p:cNvPr>
          <p:cNvSpPr>
            <a:spLocks noChangeArrowheads="1"/>
          </p:cNvSpPr>
          <p:nvPr/>
        </p:nvSpPr>
        <p:spPr bwMode="auto">
          <a:xfrm>
            <a:off x="760412" y="2936875"/>
            <a:ext cx="3200400" cy="111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marL="288925" indent="-288925">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35000"/>
              </a:spcBef>
              <a:buClrTx/>
              <a:buFont typeface="Wingdings" panose="05000000000000000000" pitchFamily="2" charset="2"/>
              <a:buChar char="ü"/>
            </a:pPr>
            <a:r>
              <a:rPr lang="tr-TR" altLang="en-US" dirty="0" err="1">
                <a:latin typeface="Tahoma" panose="020B0604030504040204" pitchFamily="34" charset="0"/>
              </a:rPr>
              <a:t>tekcama</a:t>
            </a:r>
            <a:r>
              <a:rPr lang="tr-TR" altLang="en-US" dirty="0">
                <a:latin typeface="Tahoma" panose="020B0604030504040204" pitchFamily="34" charset="0"/>
              </a:rPr>
              <a:t> göre</a:t>
            </a:r>
            <a:r>
              <a:rPr lang="tr-TR" altLang="en-US" dirty="0">
                <a:solidFill>
                  <a:schemeClr val="accent2"/>
                </a:solidFill>
                <a:latin typeface="Tahoma" panose="020B0604030504040204" pitchFamily="34" charset="0"/>
              </a:rPr>
              <a:t> </a:t>
            </a:r>
            <a:r>
              <a:rPr lang="tr-TR" altLang="en-US" dirty="0">
                <a:solidFill>
                  <a:srgbClr val="FF0000"/>
                </a:solidFill>
                <a:latin typeface="Tahoma" panose="020B0604030504040204" pitchFamily="34" charset="0"/>
              </a:rPr>
              <a:t>5 kat</a:t>
            </a:r>
          </a:p>
          <a:p>
            <a:pPr>
              <a:spcBef>
                <a:spcPct val="35000"/>
              </a:spcBef>
              <a:buClrTx/>
              <a:buFont typeface="Wingdings" panose="05000000000000000000" pitchFamily="2" charset="2"/>
              <a:buChar char="ü"/>
            </a:pPr>
            <a:r>
              <a:rPr lang="tr-TR" altLang="en-US" dirty="0">
                <a:latin typeface="Tahoma" panose="020B0604030504040204" pitchFamily="34" charset="0"/>
              </a:rPr>
              <a:t>standart yalıtım camı ünitelerine göre</a:t>
            </a:r>
            <a:r>
              <a:rPr lang="tr-TR" altLang="en-US" dirty="0">
                <a:solidFill>
                  <a:schemeClr val="accent2"/>
                </a:solidFill>
                <a:latin typeface="Tahoma" panose="020B0604030504040204" pitchFamily="34" charset="0"/>
              </a:rPr>
              <a:t> </a:t>
            </a:r>
            <a:r>
              <a:rPr lang="tr-TR" altLang="en-US" dirty="0">
                <a:solidFill>
                  <a:srgbClr val="FF0000"/>
                </a:solidFill>
                <a:latin typeface="Tahoma" panose="020B0604030504040204" pitchFamily="34" charset="0"/>
              </a:rPr>
              <a:t>2,5 kat</a:t>
            </a:r>
            <a:endParaRPr lang="en-US" altLang="en-US" dirty="0">
              <a:solidFill>
                <a:srgbClr val="FF0000"/>
              </a:solidFill>
              <a:latin typeface="Tahoma" panose="020B0604030504040204" pitchFamily="34" charset="0"/>
            </a:endParaRPr>
          </a:p>
        </p:txBody>
      </p:sp>
      <p:sp>
        <p:nvSpPr>
          <p:cNvPr id="62471" name="Text Box 7">
            <a:extLst>
              <a:ext uri="{FF2B5EF4-FFF2-40B4-BE49-F238E27FC236}">
                <a16:creationId xmlns:a16="http://schemas.microsoft.com/office/drawing/2014/main" id="{BCE3F0BE-379D-4BA3-B4B3-40DA68755141}"/>
              </a:ext>
            </a:extLst>
          </p:cNvPr>
          <p:cNvSpPr txBox="1">
            <a:spLocks noChangeArrowheads="1"/>
          </p:cNvSpPr>
          <p:nvPr/>
        </p:nvSpPr>
        <p:spPr bwMode="auto">
          <a:xfrm>
            <a:off x="760413" y="4038601"/>
            <a:ext cx="29241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50000"/>
              </a:spcBef>
              <a:buClrTx/>
              <a:buFontTx/>
              <a:buNone/>
            </a:pPr>
            <a:r>
              <a:rPr lang="tr-TR" altLang="en-US" dirty="0">
                <a:latin typeface="Tahoma" panose="020B0604030504040204" pitchFamily="34" charset="0"/>
              </a:rPr>
              <a:t>azaltmaktadır.</a:t>
            </a:r>
            <a:endParaRPr lang="en-US" altLang="en-US" dirty="0">
              <a:latin typeface="Tahoma" panose="020B0604030504040204" pitchFamily="34" charset="0"/>
            </a:endParaRPr>
          </a:p>
        </p:txBody>
      </p:sp>
      <p:sp>
        <p:nvSpPr>
          <p:cNvPr id="62472" name="Text Box 8">
            <a:extLst>
              <a:ext uri="{FF2B5EF4-FFF2-40B4-BE49-F238E27FC236}">
                <a16:creationId xmlns:a16="http://schemas.microsoft.com/office/drawing/2014/main" id="{86B85AA8-8FD3-4D1B-BC27-16B32D282412}"/>
              </a:ext>
            </a:extLst>
          </p:cNvPr>
          <p:cNvSpPr txBox="1">
            <a:spLocks noChangeArrowheads="1"/>
          </p:cNvSpPr>
          <p:nvPr/>
        </p:nvSpPr>
        <p:spPr bwMode="auto">
          <a:xfrm>
            <a:off x="600804" y="4917884"/>
            <a:ext cx="38862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marL="187325" indent="-187325">
              <a:spcBef>
                <a:spcPts val="1500"/>
              </a:spcBef>
              <a:buClr>
                <a:schemeClr val="tx1"/>
              </a:buClr>
              <a:buFont typeface="Wingdings" panose="05000000000000000000" pitchFamily="2" charset="2"/>
              <a:tabLst>
                <a:tab pos="187325" algn="l"/>
              </a:tabLst>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tabLst>
                <a:tab pos="187325" algn="l"/>
              </a:tabLst>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tabLst>
                <a:tab pos="187325" algn="l"/>
              </a:tabLst>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tabLst>
                <a:tab pos="187325" algn="l"/>
              </a:tabLst>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tabLst>
                <a:tab pos="187325" algn="l"/>
              </a:tabLst>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tabLst>
                <a:tab pos="187325" algn="l"/>
              </a:tabLst>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tabLst>
                <a:tab pos="187325" algn="l"/>
              </a:tabLst>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tabLst>
                <a:tab pos="187325" algn="l"/>
              </a:tabLst>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tabLst>
                <a:tab pos="187325" algn="l"/>
              </a:tabLst>
              <a:defRPr sz="2000">
                <a:solidFill>
                  <a:schemeClr val="tx1"/>
                </a:solidFill>
                <a:latin typeface="Arial" panose="020B0604020202020204" pitchFamily="34" charset="0"/>
              </a:defRPr>
            </a:lvl9pPr>
          </a:lstStyle>
          <a:p>
            <a:pPr>
              <a:spcBef>
                <a:spcPct val="35000"/>
              </a:spcBef>
              <a:buClrTx/>
              <a:buFont typeface="Wingdings" panose="05000000000000000000" pitchFamily="2" charset="2"/>
              <a:buChar char="v"/>
            </a:pPr>
            <a:r>
              <a:rPr lang="tr-TR" altLang="en-US" dirty="0">
                <a:latin typeface="Tahoma" panose="020B0604030504040204" pitchFamily="34" charset="0"/>
              </a:rPr>
              <a:t> </a:t>
            </a:r>
            <a:r>
              <a:rPr lang="tr-TR" altLang="en-US" dirty="0" err="1">
                <a:latin typeface="Tahoma" panose="020B0604030504040204" pitchFamily="34" charset="0"/>
              </a:rPr>
              <a:t>Low</a:t>
            </a:r>
            <a:r>
              <a:rPr lang="tr-TR" altLang="en-US" dirty="0">
                <a:latin typeface="Tahoma" panose="020B0604030504040204" pitchFamily="34" charset="0"/>
              </a:rPr>
              <a:t> E kaplama  yalıtım camı ünitesinin</a:t>
            </a:r>
            <a:r>
              <a:rPr lang="tr-TR" altLang="en-US" dirty="0">
                <a:solidFill>
                  <a:schemeClr val="tx1"/>
                </a:solidFill>
                <a:latin typeface="Tahoma" panose="020B0604030504040204" pitchFamily="34" charset="0"/>
              </a:rPr>
              <a:t> </a:t>
            </a:r>
            <a:r>
              <a:rPr lang="tr-TR" altLang="en-US" dirty="0">
                <a:solidFill>
                  <a:srgbClr val="FF3300"/>
                </a:solidFill>
                <a:latin typeface="Tahoma" panose="020B0604030504040204" pitchFamily="34" charset="0"/>
              </a:rPr>
              <a:t>2.</a:t>
            </a:r>
            <a:r>
              <a:rPr lang="tr-TR" altLang="en-US" dirty="0">
                <a:solidFill>
                  <a:schemeClr val="tx1"/>
                </a:solidFill>
                <a:latin typeface="Tahoma" panose="020B0604030504040204" pitchFamily="34" charset="0"/>
              </a:rPr>
              <a:t> </a:t>
            </a:r>
            <a:r>
              <a:rPr lang="tr-TR" altLang="en-US" dirty="0">
                <a:latin typeface="Tahoma" panose="020B0604030504040204" pitchFamily="34" charset="0"/>
              </a:rPr>
              <a:t>veya</a:t>
            </a:r>
            <a:r>
              <a:rPr lang="tr-TR" altLang="en-US" dirty="0">
                <a:solidFill>
                  <a:schemeClr val="tx1"/>
                </a:solidFill>
                <a:latin typeface="Tahoma" panose="020B0604030504040204" pitchFamily="34" charset="0"/>
              </a:rPr>
              <a:t> </a:t>
            </a:r>
            <a:r>
              <a:rPr lang="tr-TR" altLang="en-US" dirty="0">
                <a:solidFill>
                  <a:srgbClr val="FF3300"/>
                </a:solidFill>
                <a:latin typeface="Tahoma" panose="020B0604030504040204" pitchFamily="34" charset="0"/>
              </a:rPr>
              <a:t>3.</a:t>
            </a:r>
            <a:r>
              <a:rPr lang="tr-TR" altLang="en-US" dirty="0">
                <a:solidFill>
                  <a:schemeClr val="tx1"/>
                </a:solidFill>
                <a:latin typeface="Tahoma" panose="020B0604030504040204" pitchFamily="34" charset="0"/>
              </a:rPr>
              <a:t> </a:t>
            </a:r>
            <a:r>
              <a:rPr lang="tr-TR" altLang="en-US" dirty="0">
                <a:latin typeface="Tahoma" panose="020B0604030504040204" pitchFamily="34" charset="0"/>
              </a:rPr>
              <a:t>yüzeyinde yer alabilir.</a:t>
            </a:r>
            <a:r>
              <a:rPr lang="tr-TR" altLang="en-US" dirty="0">
                <a:solidFill>
                  <a:schemeClr val="tx1"/>
                </a:solidFill>
                <a:latin typeface="Tahoma" panose="020B0604030504040204" pitchFamily="34" charset="0"/>
              </a:rPr>
              <a:t> </a:t>
            </a:r>
          </a:p>
        </p:txBody>
      </p:sp>
      <p:pic>
        <p:nvPicPr>
          <p:cNvPr id="62473" name="Picture 9" descr="soguk">
            <a:extLst>
              <a:ext uri="{FF2B5EF4-FFF2-40B4-BE49-F238E27FC236}">
                <a16:creationId xmlns:a16="http://schemas.microsoft.com/office/drawing/2014/main" id="{2BFFA8D6-4824-47C3-8E03-709A30F3DF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27005" y="1863404"/>
            <a:ext cx="1220780" cy="1098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98" name="AutoShape 42">
            <a:extLst>
              <a:ext uri="{FF2B5EF4-FFF2-40B4-BE49-F238E27FC236}">
                <a16:creationId xmlns:a16="http://schemas.microsoft.com/office/drawing/2014/main" id="{D8B68A1E-2D3E-4AFF-B158-A35E67684B60}"/>
              </a:ext>
            </a:extLst>
          </p:cNvPr>
          <p:cNvSpPr>
            <a:spLocks noChangeArrowheads="1"/>
          </p:cNvSpPr>
          <p:nvPr/>
        </p:nvSpPr>
        <p:spPr bwMode="auto">
          <a:xfrm>
            <a:off x="9488281" y="2852738"/>
            <a:ext cx="228600" cy="1524000"/>
          </a:xfrm>
          <a:prstGeom prst="downArrow">
            <a:avLst>
              <a:gd name="adj1" fmla="val 50000"/>
              <a:gd name="adj2" fmla="val 166667"/>
            </a:avLst>
          </a:prstGeom>
          <a:gradFill rotWithShape="0">
            <a:gsLst>
              <a:gs pos="0">
                <a:srgbClr val="FF0000"/>
              </a:gs>
              <a:gs pos="100000">
                <a:srgbClr val="FFA9A9"/>
              </a:gs>
            </a:gsLst>
            <a:lin ang="2700000" scaled="1"/>
          </a:gradFill>
          <a:ln>
            <a:noFill/>
          </a:ln>
          <a:effectLst>
            <a:outerShdw dist="35921" dir="2700000" algn="ctr" rotWithShape="0">
              <a:schemeClr val="bg2"/>
            </a:outerShdw>
          </a:effectLst>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62499" name="AutoShape 43">
            <a:extLst>
              <a:ext uri="{FF2B5EF4-FFF2-40B4-BE49-F238E27FC236}">
                <a16:creationId xmlns:a16="http://schemas.microsoft.com/office/drawing/2014/main" id="{1201BC5B-C117-48BD-8A66-C7A6DD55BB88}"/>
              </a:ext>
            </a:extLst>
          </p:cNvPr>
          <p:cNvSpPr>
            <a:spLocks noChangeArrowheads="1"/>
          </p:cNvSpPr>
          <p:nvPr/>
        </p:nvSpPr>
        <p:spPr bwMode="auto">
          <a:xfrm rot="16200000" flipH="1" flipV="1">
            <a:off x="3220244" y="3801460"/>
            <a:ext cx="2743200" cy="414337"/>
          </a:xfrm>
          <a:prstGeom prst="triangle">
            <a:avLst>
              <a:gd name="adj" fmla="val 50000"/>
            </a:avLst>
          </a:prstGeom>
          <a:solidFill>
            <a:srgbClr val="CCECFF"/>
          </a:solidFill>
          <a:ln w="12700">
            <a:solidFill>
              <a:srgbClr val="6666FF"/>
            </a:solidFill>
            <a:miter lim="800000"/>
            <a:headEnd/>
            <a:tailEnd/>
          </a:ln>
          <a:effectLst>
            <a:outerShdw dist="35921" dir="2700000" algn="ctr" rotWithShape="0">
              <a:schemeClr val="bg2"/>
            </a:outerShdw>
          </a:effec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62500" name="Rectangle 44">
            <a:extLst>
              <a:ext uri="{FF2B5EF4-FFF2-40B4-BE49-F238E27FC236}">
                <a16:creationId xmlns:a16="http://schemas.microsoft.com/office/drawing/2014/main" id="{FADCCD3C-6A16-4B05-AAF1-F14780EF245B}"/>
              </a:ext>
            </a:extLst>
          </p:cNvPr>
          <p:cNvSpPr>
            <a:spLocks noChangeArrowheads="1"/>
          </p:cNvSpPr>
          <p:nvPr/>
        </p:nvSpPr>
        <p:spPr bwMode="auto">
          <a:xfrm>
            <a:off x="414337" y="1465473"/>
            <a:ext cx="88582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432000" tIns="44450" rIns="90488" bIns="44450"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0"/>
              </a:spcBef>
              <a:buClrTx/>
              <a:buFontTx/>
              <a:buNone/>
            </a:pPr>
            <a:r>
              <a:rPr lang="tr-TR" altLang="en-US" sz="2200" dirty="0">
                <a:solidFill>
                  <a:srgbClr val="FF0000"/>
                </a:solidFill>
                <a:latin typeface="Tahoma" panose="020B0604030504040204" pitchFamily="34" charset="0"/>
              </a:rPr>
              <a:t>Yüksek Performanslı </a:t>
            </a:r>
            <a:r>
              <a:rPr lang="tr-TR" altLang="en-US" sz="2200" dirty="0" err="1">
                <a:solidFill>
                  <a:srgbClr val="FF0000"/>
                </a:solidFill>
                <a:latin typeface="Tahoma" panose="020B0604030504040204" pitchFamily="34" charset="0"/>
              </a:rPr>
              <a:t>Low</a:t>
            </a:r>
            <a:r>
              <a:rPr lang="tr-TR" altLang="en-US" sz="2200" dirty="0">
                <a:solidFill>
                  <a:srgbClr val="FF0000"/>
                </a:solidFill>
                <a:latin typeface="Tahoma" panose="020B0604030504040204" pitchFamily="34" charset="0"/>
              </a:rPr>
              <a:t> E Kaplamalı Yalıtım Camı Üniteleri</a:t>
            </a:r>
          </a:p>
        </p:txBody>
      </p:sp>
      <p:graphicFrame>
        <p:nvGraphicFramePr>
          <p:cNvPr id="15" name="Group 49">
            <a:extLst>
              <a:ext uri="{FF2B5EF4-FFF2-40B4-BE49-F238E27FC236}">
                <a16:creationId xmlns:a16="http://schemas.microsoft.com/office/drawing/2014/main" id="{3169AD25-C10B-424C-838B-46AB903C093B}"/>
              </a:ext>
            </a:extLst>
          </p:cNvPr>
          <p:cNvGraphicFramePr>
            <a:graphicFrameLocks noGrp="1"/>
          </p:cNvGraphicFramePr>
          <p:nvPr>
            <p:extLst/>
          </p:nvPr>
        </p:nvGraphicFramePr>
        <p:xfrm>
          <a:off x="5093894" y="1800956"/>
          <a:ext cx="4099506" cy="3627563"/>
        </p:xfrm>
        <a:graphic>
          <a:graphicData uri="http://schemas.openxmlformats.org/drawingml/2006/table">
            <a:tbl>
              <a:tblPr/>
              <a:tblGrid>
                <a:gridCol w="2009449">
                  <a:extLst>
                    <a:ext uri="{9D8B030D-6E8A-4147-A177-3AD203B41FA5}">
                      <a16:colId xmlns:a16="http://schemas.microsoft.com/office/drawing/2014/main" val="2523955391"/>
                    </a:ext>
                  </a:extLst>
                </a:gridCol>
                <a:gridCol w="1150334">
                  <a:extLst>
                    <a:ext uri="{9D8B030D-6E8A-4147-A177-3AD203B41FA5}">
                      <a16:colId xmlns:a16="http://schemas.microsoft.com/office/drawing/2014/main" val="4157914897"/>
                    </a:ext>
                  </a:extLst>
                </a:gridCol>
                <a:gridCol w="939723">
                  <a:extLst>
                    <a:ext uri="{9D8B030D-6E8A-4147-A177-3AD203B41FA5}">
                      <a16:colId xmlns:a16="http://schemas.microsoft.com/office/drawing/2014/main" val="4104191119"/>
                    </a:ext>
                  </a:extLst>
                </a:gridCol>
              </a:tblGrid>
              <a:tr h="780276">
                <a:tc rowSpan="2">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endParaRPr kumimoji="0" lang="en-US" altLang="en-US" sz="1600" b="1" i="0" u="none" strike="noStrike" cap="none" normalizeH="0" baseline="0" dirty="0">
                        <a:ln>
                          <a:noFill/>
                        </a:ln>
                        <a:solidFill>
                          <a:schemeClr val="accent2"/>
                        </a:solidFill>
                        <a:effectLst/>
                        <a:latin typeface="Arial" panose="020B0604020202020204" pitchFamily="34" charset="0"/>
                      </a:endParaRPr>
                    </a:p>
                  </a:txBody>
                  <a:tcPr horzOverflow="overflow">
                    <a:lnL cap="flat">
                      <a:noFill/>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U Değeri  W/m²K</a:t>
                      </a:r>
                    </a:p>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(ısı geçirgenlik katsayısı)</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endParaRPr kumimoji="0" lang="tr-TR" altLang="en-US" sz="1600" b="1" i="0" u="none" strike="noStrike" cap="none" normalizeH="0" baseline="0" dirty="0">
                        <a:ln>
                          <a:noFill/>
                        </a:ln>
                        <a:solidFill>
                          <a:srgbClr val="000000"/>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42249902"/>
                  </a:ext>
                </a:extLst>
              </a:tr>
              <a:tr h="549083">
                <a:tc vMerge="1">
                  <a:txBody>
                    <a:bodyPr/>
                    <a:lstStyle/>
                    <a:p>
                      <a:endParaRPr lang="en-GB"/>
                    </a:p>
                  </a:txBody>
                  <a:tcPr/>
                </a:tc>
                <a:tc>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kuru hava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argon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17510214"/>
                  </a:ext>
                </a:extLst>
              </a:tr>
              <a:tr h="317890">
                <a:tc>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FF0000"/>
                          </a:solidFill>
                          <a:effectLst/>
                          <a:latin typeface="Arial" panose="020B0604020202020204" pitchFamily="34" charset="0"/>
                        </a:rPr>
                        <a:t> 4 mm </a:t>
                      </a:r>
                      <a:r>
                        <a:rPr kumimoji="0" lang="tr-TR" altLang="en-US" sz="1600" b="1" i="0" u="none" strike="noStrike" cap="none" normalizeH="0" baseline="0" dirty="0" err="1">
                          <a:ln>
                            <a:noFill/>
                          </a:ln>
                          <a:solidFill>
                            <a:srgbClr val="FF0000"/>
                          </a:solidFill>
                          <a:effectLst/>
                          <a:latin typeface="Arial" panose="020B0604020202020204" pitchFamily="34" charset="0"/>
                        </a:rPr>
                        <a:t>Tekcam</a:t>
                      </a:r>
                      <a:r>
                        <a:rPr kumimoji="0" lang="tr-TR" altLang="en-US" sz="1600" b="1" i="0" u="none" strike="noStrike" cap="none" normalizeH="0" baseline="0" dirty="0">
                          <a:ln>
                            <a:noFill/>
                          </a:ln>
                          <a:solidFill>
                            <a:srgbClr val="FF0000"/>
                          </a:solidFill>
                          <a:effectLst/>
                          <a:latin typeface="Arial" panose="020B0604020202020204" pitchFamily="34" charset="0"/>
                        </a:rPr>
                        <a:t> </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gridSpan="2">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a:ln>
                            <a:noFill/>
                          </a:ln>
                          <a:solidFill>
                            <a:srgbClr val="FF0000"/>
                          </a:solidFill>
                          <a:effectLst/>
                          <a:latin typeface="Arial" panose="020B0604020202020204" pitchFamily="34" charset="0"/>
                        </a:rPr>
                        <a:t>5,8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hMerge="1">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endParaRPr kumimoji="0" lang="tr-TR" altLang="en-US" sz="1600" b="1" i="0" u="none" strike="noStrike" cap="none" normalizeH="0" baseline="0">
                        <a:ln>
                          <a:noFill/>
                        </a:ln>
                        <a:solidFill>
                          <a:srgbClr val="FF0000"/>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extLst>
                  <a:ext uri="{0D108BD9-81ED-4DB2-BD59-A6C34878D82A}">
                    <a16:rowId xmlns:a16="http://schemas.microsoft.com/office/drawing/2014/main" val="1846726716"/>
                  </a:ext>
                </a:extLst>
              </a:tr>
              <a:tr h="549083">
                <a:tc>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a:ln>
                            <a:noFill/>
                          </a:ln>
                          <a:solidFill>
                            <a:srgbClr val="FF0000"/>
                          </a:solidFill>
                          <a:effectLst/>
                          <a:latin typeface="Arial" panose="020B0604020202020204" pitchFamily="34" charset="0"/>
                        </a:rPr>
                        <a:t>st. yalıtım camı</a:t>
                      </a:r>
                    </a:p>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a:ln>
                            <a:noFill/>
                          </a:ln>
                          <a:solidFill>
                            <a:srgbClr val="FF0000"/>
                          </a:solidFill>
                          <a:effectLst/>
                          <a:latin typeface="Arial" panose="020B0604020202020204" pitchFamily="34" charset="0"/>
                        </a:rPr>
                        <a:t>(4+12+4) mm</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FF0000"/>
                          </a:solidFill>
                          <a:effectLst/>
                          <a:latin typeface="Arial" panose="020B0604020202020204" pitchFamily="34" charset="0"/>
                        </a:rPr>
                        <a:t>2,9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FF0000"/>
                          </a:solidFill>
                          <a:effectLst/>
                          <a:latin typeface="Arial" panose="020B0604020202020204" pitchFamily="34" charset="0"/>
                        </a:rPr>
                        <a:t>2,7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extLst>
                  <a:ext uri="{0D108BD9-81ED-4DB2-BD59-A6C34878D82A}">
                    <a16:rowId xmlns:a16="http://schemas.microsoft.com/office/drawing/2014/main" val="1626332631"/>
                  </a:ext>
                </a:extLst>
              </a:tr>
              <a:tr h="317890">
                <a:tc>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a:ln>
                            <a:noFill/>
                          </a:ln>
                          <a:solidFill>
                            <a:srgbClr val="000000"/>
                          </a:solidFill>
                          <a:effectLst/>
                          <a:latin typeface="Arial" panose="020B0604020202020204" pitchFamily="34" charset="0"/>
                        </a:rPr>
                        <a:t>(4+12+4) mm</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1,6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a:ln>
                            <a:noFill/>
                          </a:ln>
                          <a:solidFill>
                            <a:srgbClr val="000000"/>
                          </a:solidFill>
                          <a:effectLst/>
                          <a:latin typeface="Arial" panose="020B0604020202020204" pitchFamily="34" charset="0"/>
                        </a:rPr>
                        <a:t>1,2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17219876"/>
                  </a:ext>
                </a:extLst>
              </a:tr>
              <a:tr h="317890">
                <a:tc>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(4+16+4) mm</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1,4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FF0000"/>
                          </a:solidFill>
                          <a:effectLst/>
                          <a:latin typeface="Arial" panose="020B0604020202020204" pitchFamily="34" charset="0"/>
                        </a:rPr>
                        <a:t>1,1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321445297"/>
                  </a:ext>
                </a:extLst>
              </a:tr>
              <a:tr h="317890">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(4+12+4+12+4) mm</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0,9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a:ln>
                            <a:noFill/>
                          </a:ln>
                          <a:solidFill>
                            <a:srgbClr val="000000"/>
                          </a:solidFill>
                          <a:effectLst/>
                          <a:latin typeface="Arial" panose="020B0604020202020204" pitchFamily="34" charset="0"/>
                        </a:rPr>
                        <a:t>0,7</a:t>
                      </a:r>
                      <a:endParaRPr kumimoji="0" lang="tr-TR" altLang="en-US" sz="1600" b="1" i="0" u="none" strike="noStrike" cap="none" normalizeH="0" baseline="0" dirty="0">
                        <a:ln>
                          <a:noFill/>
                        </a:ln>
                        <a:solidFill>
                          <a:srgbClr val="000000"/>
                        </a:solidFill>
                        <a:effectLst/>
                        <a:latin typeface="Arial" panose="020B0604020202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53001808"/>
                  </a:ext>
                </a:extLst>
              </a:tr>
              <a:tr h="317890">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defRPr/>
                      </a:pPr>
                      <a:r>
                        <a:rPr kumimoji="0" lang="tr-TR" altLang="en-US" sz="1600" b="1" i="0" u="none" strike="noStrike" cap="none" normalizeH="0" baseline="0" dirty="0">
                          <a:ln>
                            <a:noFill/>
                          </a:ln>
                          <a:solidFill>
                            <a:srgbClr val="000000"/>
                          </a:solidFill>
                          <a:effectLst/>
                          <a:latin typeface="Arial" panose="020B0604020202020204" pitchFamily="34" charset="0"/>
                        </a:rPr>
                        <a:t>(4+16+4+16+4) mm</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0,7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0,6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extLst>
                  <a:ext uri="{0D108BD9-81ED-4DB2-BD59-A6C34878D82A}">
                    <a16:rowId xmlns:a16="http://schemas.microsoft.com/office/drawing/2014/main" val="3306351103"/>
                  </a:ext>
                </a:extLst>
              </a:tr>
            </a:tbl>
          </a:graphicData>
        </a:graphic>
      </p:graphicFrame>
    </p:spTree>
    <p:extLst>
      <p:ext uri="{BB962C8B-B14F-4D97-AF65-F5344CB8AC3E}">
        <p14:creationId xmlns:p14="http://schemas.microsoft.com/office/powerpoint/2010/main" val="890117065"/>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a:extLst>
              <a:ext uri="{FF2B5EF4-FFF2-40B4-BE49-F238E27FC236}">
                <a16:creationId xmlns:a16="http://schemas.microsoft.com/office/drawing/2014/main" id="{E338627B-4E0F-4AED-B20F-E8A7D9F8AE28}"/>
              </a:ext>
            </a:extLst>
          </p:cNvPr>
          <p:cNvSpPr>
            <a:spLocks noChangeArrowheads="1"/>
          </p:cNvSpPr>
          <p:nvPr/>
        </p:nvSpPr>
        <p:spPr bwMode="auto">
          <a:xfrm>
            <a:off x="3503612"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64515" name="Rectangle 3">
            <a:extLst>
              <a:ext uri="{FF2B5EF4-FFF2-40B4-BE49-F238E27FC236}">
                <a16:creationId xmlns:a16="http://schemas.microsoft.com/office/drawing/2014/main" id="{E0A1D28A-66FC-4135-B71F-55EA6B30C481}"/>
              </a:ext>
            </a:extLst>
          </p:cNvPr>
          <p:cNvSpPr>
            <a:spLocks noChangeArrowheads="1"/>
          </p:cNvSpPr>
          <p:nvPr/>
        </p:nvSpPr>
        <p:spPr bwMode="auto">
          <a:xfrm>
            <a:off x="2209801" y="6249988"/>
            <a:ext cx="3425825"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50000"/>
              </a:spcBef>
              <a:buClrTx/>
              <a:buFontTx/>
              <a:buNone/>
            </a:pPr>
            <a:r>
              <a:rPr lang="tr-TR" altLang="en-US" sz="1200" b="1">
                <a:solidFill>
                  <a:srgbClr val="0099FF"/>
                </a:solidFill>
              </a:rPr>
              <a:t> </a:t>
            </a:r>
          </a:p>
          <a:p>
            <a:pPr eaLnBrk="1" hangingPunct="1">
              <a:spcBef>
                <a:spcPct val="50000"/>
              </a:spcBef>
              <a:buClrTx/>
              <a:buFontTx/>
              <a:buNone/>
            </a:pPr>
            <a:endParaRPr lang="tr-TR" altLang="en-US" sz="1200" b="1">
              <a:solidFill>
                <a:srgbClr val="0099FF"/>
              </a:solidFill>
            </a:endParaRPr>
          </a:p>
        </p:txBody>
      </p:sp>
      <p:sp>
        <p:nvSpPr>
          <p:cNvPr id="64516" name="Rectangle 4">
            <a:extLst>
              <a:ext uri="{FF2B5EF4-FFF2-40B4-BE49-F238E27FC236}">
                <a16:creationId xmlns:a16="http://schemas.microsoft.com/office/drawing/2014/main" id="{3B074455-09FA-4F6F-8FEE-3C435DB8C1F2}"/>
              </a:ext>
            </a:extLst>
          </p:cNvPr>
          <p:cNvSpPr>
            <a:spLocks noChangeArrowheads="1"/>
          </p:cNvSpPr>
          <p:nvPr/>
        </p:nvSpPr>
        <p:spPr bwMode="auto">
          <a:xfrm>
            <a:off x="292101" y="1514796"/>
            <a:ext cx="87820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432000" tIns="44450" rIns="90488" bIns="44450"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0"/>
              </a:spcBef>
              <a:buClrTx/>
              <a:buFontTx/>
              <a:buNone/>
            </a:pPr>
            <a:r>
              <a:rPr lang="tr-TR" altLang="en-US" sz="2200" dirty="0">
                <a:solidFill>
                  <a:srgbClr val="FF0000"/>
                </a:solidFill>
                <a:latin typeface="Tahoma" panose="020B0604030504040204" pitchFamily="34" charset="0"/>
              </a:rPr>
              <a:t>Yüksek Performanslı Solar </a:t>
            </a:r>
            <a:r>
              <a:rPr lang="tr-TR" altLang="en-US" sz="2200" dirty="0" err="1">
                <a:solidFill>
                  <a:srgbClr val="FF0000"/>
                </a:solidFill>
                <a:latin typeface="Tahoma" panose="020B0604030504040204" pitchFamily="34" charset="0"/>
              </a:rPr>
              <a:t>Low</a:t>
            </a:r>
            <a:r>
              <a:rPr lang="tr-TR" altLang="en-US" sz="2200" dirty="0">
                <a:solidFill>
                  <a:srgbClr val="FF0000"/>
                </a:solidFill>
                <a:latin typeface="Tahoma" panose="020B0604030504040204" pitchFamily="34" charset="0"/>
              </a:rPr>
              <a:t> E Kaplamalı Yalıtım Camı Üniteleri</a:t>
            </a:r>
          </a:p>
        </p:txBody>
      </p:sp>
      <p:sp>
        <p:nvSpPr>
          <p:cNvPr id="64517" name="Rectangle 5">
            <a:extLst>
              <a:ext uri="{FF2B5EF4-FFF2-40B4-BE49-F238E27FC236}">
                <a16:creationId xmlns:a16="http://schemas.microsoft.com/office/drawing/2014/main" id="{17149DAC-1C06-47AD-B052-2B7584504A94}"/>
              </a:ext>
            </a:extLst>
          </p:cNvPr>
          <p:cNvSpPr>
            <a:spLocks noChangeArrowheads="1"/>
          </p:cNvSpPr>
          <p:nvPr/>
        </p:nvSpPr>
        <p:spPr bwMode="auto">
          <a:xfrm>
            <a:off x="4985739" y="2292450"/>
            <a:ext cx="4875213" cy="2708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marL="342900" indent="-34290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179388">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lvl="1">
              <a:spcBef>
                <a:spcPct val="50000"/>
              </a:spcBef>
              <a:buClrTx/>
              <a:buFont typeface="Wingdings" panose="05000000000000000000" pitchFamily="2" charset="2"/>
              <a:buChar char="ü"/>
            </a:pPr>
            <a:r>
              <a:rPr lang="tr-TR" altLang="en-US" dirty="0">
                <a:solidFill>
                  <a:schemeClr val="tx1"/>
                </a:solidFill>
                <a:latin typeface="Tahoma" panose="020B0604030504040204" pitchFamily="34" charset="0"/>
              </a:rPr>
              <a:t> </a:t>
            </a:r>
            <a:r>
              <a:rPr lang="tr-TR" altLang="en-US" dirty="0">
                <a:latin typeface="Tahoma" panose="020B0604030504040204" pitchFamily="34" charset="0"/>
              </a:rPr>
              <a:t>Gün ışığı geçirgenliği yüksektir. </a:t>
            </a:r>
          </a:p>
          <a:p>
            <a:pPr lvl="1">
              <a:spcBef>
                <a:spcPct val="50000"/>
              </a:spcBef>
              <a:buClrTx/>
              <a:buFont typeface="Wingdings" panose="05000000000000000000" pitchFamily="2" charset="2"/>
              <a:buChar char="ü"/>
            </a:pPr>
            <a:r>
              <a:rPr lang="tr-TR" altLang="en-US" dirty="0">
                <a:latin typeface="Tahoma" panose="020B0604030504040204" pitchFamily="34" charset="0"/>
              </a:rPr>
              <a:t> Yazın içeri giren güneş ısısını azaltarak soğutma giderlerinden tasarruf sağlar.</a:t>
            </a:r>
          </a:p>
          <a:p>
            <a:pPr lvl="1">
              <a:spcBef>
                <a:spcPct val="50000"/>
              </a:spcBef>
              <a:buClrTx/>
              <a:buFont typeface="Wingdings" panose="05000000000000000000" pitchFamily="2" charset="2"/>
              <a:buChar char="ü"/>
            </a:pPr>
            <a:r>
              <a:rPr lang="tr-TR" altLang="en-US" dirty="0">
                <a:latin typeface="Tahoma" panose="020B0604030504040204" pitchFamily="34" charset="0"/>
              </a:rPr>
              <a:t> Kışın ısıyı içerde tutarak ısıtma giderlerinden tasarruf sağlar.</a:t>
            </a:r>
          </a:p>
          <a:p>
            <a:pPr lvl="1">
              <a:spcBef>
                <a:spcPct val="50000"/>
              </a:spcBef>
              <a:buClrTx/>
              <a:buFont typeface="Wingdings" panose="05000000000000000000" pitchFamily="2" charset="2"/>
              <a:buChar char="ü"/>
            </a:pPr>
            <a:r>
              <a:rPr lang="tr-TR" altLang="en-US" dirty="0">
                <a:latin typeface="Tahoma" panose="020B0604030504040204" pitchFamily="34" charset="0"/>
              </a:rPr>
              <a:t> Renksiz </a:t>
            </a:r>
            <a:r>
              <a:rPr lang="tr-TR" altLang="en-US" dirty="0" err="1">
                <a:latin typeface="Tahoma" panose="020B0604030504040204" pitchFamily="34" charset="0"/>
              </a:rPr>
              <a:t>düzcama</a:t>
            </a:r>
            <a:r>
              <a:rPr lang="tr-TR" altLang="en-US" dirty="0">
                <a:latin typeface="Tahoma" panose="020B0604030504040204" pitchFamily="34" charset="0"/>
              </a:rPr>
              <a:t> yakın görüntüdedir.</a:t>
            </a:r>
          </a:p>
        </p:txBody>
      </p:sp>
      <p:sp>
        <p:nvSpPr>
          <p:cNvPr id="64518" name="Text Box 6">
            <a:extLst>
              <a:ext uri="{FF2B5EF4-FFF2-40B4-BE49-F238E27FC236}">
                <a16:creationId xmlns:a16="http://schemas.microsoft.com/office/drawing/2014/main" id="{8ABA190F-1719-4A6E-B4AE-80F407274207}"/>
              </a:ext>
            </a:extLst>
          </p:cNvPr>
          <p:cNvSpPr txBox="1">
            <a:spLocks noChangeArrowheads="1"/>
          </p:cNvSpPr>
          <p:nvPr/>
        </p:nvSpPr>
        <p:spPr bwMode="auto">
          <a:xfrm>
            <a:off x="3440113" y="5876925"/>
            <a:ext cx="12430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50000"/>
              </a:spcBef>
              <a:buClrTx/>
              <a:buFontTx/>
              <a:buNone/>
            </a:pPr>
            <a:r>
              <a:rPr lang="tr-TR" altLang="en-US" sz="1400" b="1">
                <a:solidFill>
                  <a:srgbClr val="6666FF"/>
                </a:solidFill>
              </a:rPr>
              <a:t>ısı kaynağı</a:t>
            </a:r>
          </a:p>
        </p:txBody>
      </p:sp>
      <p:sp>
        <p:nvSpPr>
          <p:cNvPr id="64519" name="AutoShape 7">
            <a:extLst>
              <a:ext uri="{FF2B5EF4-FFF2-40B4-BE49-F238E27FC236}">
                <a16:creationId xmlns:a16="http://schemas.microsoft.com/office/drawing/2014/main" id="{B1B6A8E1-C8C5-472B-88C2-75142167377E}"/>
              </a:ext>
            </a:extLst>
          </p:cNvPr>
          <p:cNvSpPr>
            <a:spLocks noChangeArrowheads="1"/>
          </p:cNvSpPr>
          <p:nvPr/>
        </p:nvSpPr>
        <p:spPr bwMode="auto">
          <a:xfrm rot="5400000">
            <a:off x="3049588" y="4178301"/>
            <a:ext cx="3481387" cy="474662"/>
          </a:xfrm>
          <a:prstGeom prst="triangle">
            <a:avLst>
              <a:gd name="adj" fmla="val 50000"/>
            </a:avLst>
          </a:prstGeom>
          <a:solidFill>
            <a:srgbClr val="CCECFF"/>
          </a:solidFill>
          <a:ln w="12700">
            <a:solidFill>
              <a:srgbClr val="6666FF"/>
            </a:solidFill>
            <a:miter lim="800000"/>
            <a:headEnd/>
            <a:tailEnd/>
          </a:ln>
          <a:effectLst>
            <a:outerShdw dist="35921" dir="2700000" algn="ctr" rotWithShape="0">
              <a:schemeClr val="bg2"/>
            </a:outerShdw>
          </a:effec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64520" name="Text Box 8">
            <a:extLst>
              <a:ext uri="{FF2B5EF4-FFF2-40B4-BE49-F238E27FC236}">
                <a16:creationId xmlns:a16="http://schemas.microsoft.com/office/drawing/2014/main" id="{483A416F-017F-4E13-B72A-76C381E271A0}"/>
              </a:ext>
            </a:extLst>
          </p:cNvPr>
          <p:cNvSpPr txBox="1">
            <a:spLocks noChangeArrowheads="1"/>
          </p:cNvSpPr>
          <p:nvPr/>
        </p:nvSpPr>
        <p:spPr bwMode="auto">
          <a:xfrm>
            <a:off x="608012" y="5111750"/>
            <a:ext cx="117475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50000"/>
              </a:spcBef>
              <a:buClrTx/>
              <a:buFontTx/>
              <a:buNone/>
            </a:pPr>
            <a:r>
              <a:rPr lang="tr-TR" altLang="en-US" sz="1400" b="1">
                <a:solidFill>
                  <a:srgbClr val="6666FF"/>
                </a:solidFill>
              </a:rPr>
              <a:t>Solar low E kaplamalı cam</a:t>
            </a:r>
          </a:p>
        </p:txBody>
      </p:sp>
      <p:sp>
        <p:nvSpPr>
          <p:cNvPr id="64521" name="Text Box 9">
            <a:extLst>
              <a:ext uri="{FF2B5EF4-FFF2-40B4-BE49-F238E27FC236}">
                <a16:creationId xmlns:a16="http://schemas.microsoft.com/office/drawing/2014/main" id="{B86C0725-6CCD-49FB-962A-4CDAC22D7AC3}"/>
              </a:ext>
            </a:extLst>
          </p:cNvPr>
          <p:cNvSpPr txBox="1">
            <a:spLocks noChangeArrowheads="1"/>
          </p:cNvSpPr>
          <p:nvPr/>
        </p:nvSpPr>
        <p:spPr bwMode="auto">
          <a:xfrm>
            <a:off x="3232151" y="4581525"/>
            <a:ext cx="14509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50000"/>
              </a:spcBef>
              <a:buClrTx/>
              <a:buFontTx/>
              <a:buNone/>
            </a:pPr>
            <a:r>
              <a:rPr lang="tr-TR" altLang="en-US" sz="1400" b="1">
                <a:solidFill>
                  <a:srgbClr val="6666FF"/>
                </a:solidFill>
              </a:rPr>
              <a:t>ısı oda içine geri yansıtılır.</a:t>
            </a:r>
          </a:p>
        </p:txBody>
      </p:sp>
      <p:sp>
        <p:nvSpPr>
          <p:cNvPr id="64522" name="Rectangle 10">
            <a:extLst>
              <a:ext uri="{FF2B5EF4-FFF2-40B4-BE49-F238E27FC236}">
                <a16:creationId xmlns:a16="http://schemas.microsoft.com/office/drawing/2014/main" id="{A58996E9-539C-4E90-96AB-575DB28F869E}"/>
              </a:ext>
            </a:extLst>
          </p:cNvPr>
          <p:cNvSpPr>
            <a:spLocks noChangeArrowheads="1"/>
          </p:cNvSpPr>
          <p:nvPr/>
        </p:nvSpPr>
        <p:spPr bwMode="auto">
          <a:xfrm>
            <a:off x="1846262" y="3305176"/>
            <a:ext cx="363538" cy="2714625"/>
          </a:xfrm>
          <a:prstGeom prst="rect">
            <a:avLst/>
          </a:prstGeom>
          <a:gradFill rotWithShape="0">
            <a:gsLst>
              <a:gs pos="0">
                <a:srgbClr val="99CCFF"/>
              </a:gs>
              <a:gs pos="100000">
                <a:srgbClr val="CAE4FF"/>
              </a:gs>
            </a:gsLst>
            <a:lin ang="2700000" scaled="1"/>
          </a:gradFill>
          <a:ln w="9525">
            <a:miter lim="800000"/>
            <a:headEnd/>
            <a:tailEnd/>
          </a:ln>
          <a:scene3d>
            <a:camera prst="legacyObliqueTopRight"/>
            <a:lightRig rig="legacyFlat3" dir="b"/>
          </a:scene3d>
          <a:sp3d extrusionH="430200" prstMaterial="legacyMatte">
            <a:bevelT w="13500" h="13500" prst="angle"/>
            <a:bevelB w="13500" h="13500" prst="angle"/>
            <a:extrusionClr>
              <a:srgbClr val="99CCFF"/>
            </a:extrusionClr>
            <a:contourClr>
              <a:srgbClr val="99CCFF"/>
            </a:contourClr>
          </a:sp3d>
        </p:spPr>
        <p:txBody>
          <a:bodyPr wrap="none" anchor="ctr">
            <a:flatTx/>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grpSp>
        <p:nvGrpSpPr>
          <p:cNvPr id="64523" name="Group 11">
            <a:extLst>
              <a:ext uri="{FF2B5EF4-FFF2-40B4-BE49-F238E27FC236}">
                <a16:creationId xmlns:a16="http://schemas.microsoft.com/office/drawing/2014/main" id="{E0C97FDF-FAE5-47C6-B0AA-28EE3353363C}"/>
              </a:ext>
            </a:extLst>
          </p:cNvPr>
          <p:cNvGrpSpPr>
            <a:grpSpLocks/>
          </p:cNvGrpSpPr>
          <p:nvPr/>
        </p:nvGrpSpPr>
        <p:grpSpPr bwMode="auto">
          <a:xfrm flipV="1">
            <a:off x="2192337" y="5664201"/>
            <a:ext cx="598488" cy="347663"/>
            <a:chOff x="3024" y="1776"/>
            <a:chExt cx="384" cy="240"/>
          </a:xfrm>
        </p:grpSpPr>
        <p:sp>
          <p:nvSpPr>
            <p:cNvPr id="64600" name="Line 12">
              <a:extLst>
                <a:ext uri="{FF2B5EF4-FFF2-40B4-BE49-F238E27FC236}">
                  <a16:creationId xmlns:a16="http://schemas.microsoft.com/office/drawing/2014/main" id="{D8CE28D0-E634-40FC-8983-BAFEAC455B2A}"/>
                </a:ext>
              </a:extLst>
            </p:cNvPr>
            <p:cNvSpPr>
              <a:spLocks noChangeShapeType="1"/>
            </p:cNvSpPr>
            <p:nvPr/>
          </p:nvSpPr>
          <p:spPr bwMode="auto">
            <a:xfrm>
              <a:off x="3024" y="2016"/>
              <a:ext cx="384" cy="0"/>
            </a:xfrm>
            <a:prstGeom prst="line">
              <a:avLst/>
            </a:prstGeom>
            <a:noFill/>
            <a:ln w="9525">
              <a:solidFill>
                <a:schemeClr val="folHlink"/>
              </a:solidFill>
              <a:round/>
              <a:headEnd/>
              <a:tailEnd/>
            </a:ln>
            <a:scene3d>
              <a:camera prst="legacyObliqueTopRight"/>
              <a:lightRig rig="legacyFlat3" dir="b"/>
            </a:scene3d>
            <a:sp3d extrusionH="430200" prstMaterial="legacyMatte">
              <a:bevelT w="13500" h="13500" prst="angle"/>
              <a:bevelB w="13500" h="13500" prst="angle"/>
              <a:extrusionClr>
                <a:schemeClr val="folHlink"/>
              </a:extrusionClr>
              <a:contourClr>
                <a:schemeClr val="folHlink"/>
              </a:contourClr>
            </a:sp3d>
            <a:extLst>
              <a:ext uri="{909E8E84-426E-40DD-AFC4-6F175D3DCCD1}">
                <a14:hiddenFill xmlns:a14="http://schemas.microsoft.com/office/drawing/2010/main">
                  <a:noFill/>
                </a14:hiddenFill>
              </a:ext>
            </a:extLst>
          </p:spPr>
          <p:txBody>
            <a:bodyPr>
              <a:flatTx/>
            </a:bodyPr>
            <a:lstStyle/>
            <a:p>
              <a:endParaRPr lang="en-GB"/>
            </a:p>
          </p:txBody>
        </p:sp>
        <p:sp>
          <p:nvSpPr>
            <p:cNvPr id="64601" name="Line 13">
              <a:extLst>
                <a:ext uri="{FF2B5EF4-FFF2-40B4-BE49-F238E27FC236}">
                  <a16:creationId xmlns:a16="http://schemas.microsoft.com/office/drawing/2014/main" id="{6A5ABD81-46F0-4FBD-BFC2-11790247D337}"/>
                </a:ext>
              </a:extLst>
            </p:cNvPr>
            <p:cNvSpPr>
              <a:spLocks noChangeShapeType="1"/>
            </p:cNvSpPr>
            <p:nvPr/>
          </p:nvSpPr>
          <p:spPr bwMode="auto">
            <a:xfrm flipV="1">
              <a:off x="3024" y="1824"/>
              <a:ext cx="0" cy="192"/>
            </a:xfrm>
            <a:prstGeom prst="line">
              <a:avLst/>
            </a:prstGeom>
            <a:noFill/>
            <a:ln w="9525">
              <a:solidFill>
                <a:schemeClr val="folHlink"/>
              </a:solidFill>
              <a:round/>
              <a:headEnd/>
              <a:tailEnd/>
            </a:ln>
            <a:scene3d>
              <a:camera prst="legacyObliqueTopRight"/>
              <a:lightRig rig="legacyFlat3" dir="b"/>
            </a:scene3d>
            <a:sp3d extrusionH="430200" prstMaterial="legacyMatte">
              <a:bevelT w="13500" h="13500" prst="angle"/>
              <a:bevelB w="13500" h="13500" prst="angle"/>
              <a:extrusionClr>
                <a:schemeClr val="folHlink"/>
              </a:extrusionClr>
              <a:contourClr>
                <a:schemeClr val="folHlink"/>
              </a:contourClr>
            </a:sp3d>
            <a:extLst>
              <a:ext uri="{909E8E84-426E-40DD-AFC4-6F175D3DCCD1}">
                <a14:hiddenFill xmlns:a14="http://schemas.microsoft.com/office/drawing/2010/main">
                  <a:noFill/>
                </a14:hiddenFill>
              </a:ext>
            </a:extLst>
          </p:spPr>
          <p:txBody>
            <a:bodyPr>
              <a:flatTx/>
            </a:bodyPr>
            <a:lstStyle/>
            <a:p>
              <a:endParaRPr lang="en-GB"/>
            </a:p>
          </p:txBody>
        </p:sp>
        <p:sp>
          <p:nvSpPr>
            <p:cNvPr id="64602" name="Line 14">
              <a:extLst>
                <a:ext uri="{FF2B5EF4-FFF2-40B4-BE49-F238E27FC236}">
                  <a16:creationId xmlns:a16="http://schemas.microsoft.com/office/drawing/2014/main" id="{6455A122-74E9-48A4-A6F3-1FF2F306D8B4}"/>
                </a:ext>
              </a:extLst>
            </p:cNvPr>
            <p:cNvSpPr>
              <a:spLocks noChangeShapeType="1"/>
            </p:cNvSpPr>
            <p:nvPr/>
          </p:nvSpPr>
          <p:spPr bwMode="auto">
            <a:xfrm flipV="1">
              <a:off x="3024" y="1776"/>
              <a:ext cx="48" cy="48"/>
            </a:xfrm>
            <a:prstGeom prst="line">
              <a:avLst/>
            </a:prstGeom>
            <a:noFill/>
            <a:ln w="9525">
              <a:solidFill>
                <a:schemeClr val="folHlink"/>
              </a:solidFill>
              <a:round/>
              <a:headEnd/>
              <a:tailEnd/>
            </a:ln>
            <a:scene3d>
              <a:camera prst="legacyObliqueTopRight"/>
              <a:lightRig rig="legacyFlat3" dir="b"/>
            </a:scene3d>
            <a:sp3d extrusionH="430200" prstMaterial="legacyMatte">
              <a:bevelT w="13500" h="13500" prst="angle"/>
              <a:bevelB w="13500" h="13500" prst="angle"/>
              <a:extrusionClr>
                <a:schemeClr val="folHlink"/>
              </a:extrusionClr>
              <a:contourClr>
                <a:schemeClr val="folHlink"/>
              </a:contourClr>
            </a:sp3d>
            <a:extLst>
              <a:ext uri="{909E8E84-426E-40DD-AFC4-6F175D3DCCD1}">
                <a14:hiddenFill xmlns:a14="http://schemas.microsoft.com/office/drawing/2010/main">
                  <a:noFill/>
                </a14:hiddenFill>
              </a:ext>
            </a:extLst>
          </p:spPr>
          <p:txBody>
            <a:bodyPr>
              <a:flatTx/>
            </a:bodyPr>
            <a:lstStyle/>
            <a:p>
              <a:endParaRPr lang="en-GB"/>
            </a:p>
          </p:txBody>
        </p:sp>
        <p:sp>
          <p:nvSpPr>
            <p:cNvPr id="64603" name="Line 15">
              <a:extLst>
                <a:ext uri="{FF2B5EF4-FFF2-40B4-BE49-F238E27FC236}">
                  <a16:creationId xmlns:a16="http://schemas.microsoft.com/office/drawing/2014/main" id="{49950E9A-297C-44BA-B895-A0A2A60E363D}"/>
                </a:ext>
              </a:extLst>
            </p:cNvPr>
            <p:cNvSpPr>
              <a:spLocks noChangeShapeType="1"/>
            </p:cNvSpPr>
            <p:nvPr/>
          </p:nvSpPr>
          <p:spPr bwMode="auto">
            <a:xfrm flipH="1" flipV="1">
              <a:off x="3072" y="1776"/>
              <a:ext cx="288" cy="0"/>
            </a:xfrm>
            <a:prstGeom prst="line">
              <a:avLst/>
            </a:prstGeom>
            <a:noFill/>
            <a:ln w="9525">
              <a:solidFill>
                <a:schemeClr val="folHlink"/>
              </a:solidFill>
              <a:round/>
              <a:headEnd/>
              <a:tailEnd/>
            </a:ln>
            <a:scene3d>
              <a:camera prst="legacyObliqueTopRight"/>
              <a:lightRig rig="legacyFlat3" dir="b"/>
            </a:scene3d>
            <a:sp3d extrusionH="430200" prstMaterial="legacyMatte">
              <a:bevelT w="13500" h="13500" prst="angle"/>
              <a:bevelB w="13500" h="13500" prst="angle"/>
              <a:extrusionClr>
                <a:schemeClr val="folHlink"/>
              </a:extrusionClr>
              <a:contourClr>
                <a:schemeClr val="folHlink"/>
              </a:contourClr>
            </a:sp3d>
            <a:extLst>
              <a:ext uri="{909E8E84-426E-40DD-AFC4-6F175D3DCCD1}">
                <a14:hiddenFill xmlns:a14="http://schemas.microsoft.com/office/drawing/2010/main">
                  <a:noFill/>
                </a14:hiddenFill>
              </a:ext>
            </a:extLst>
          </p:spPr>
          <p:txBody>
            <a:bodyPr>
              <a:flatTx/>
            </a:bodyPr>
            <a:lstStyle/>
            <a:p>
              <a:endParaRPr lang="en-GB"/>
            </a:p>
          </p:txBody>
        </p:sp>
        <p:sp>
          <p:nvSpPr>
            <p:cNvPr id="64604" name="Line 16">
              <a:extLst>
                <a:ext uri="{FF2B5EF4-FFF2-40B4-BE49-F238E27FC236}">
                  <a16:creationId xmlns:a16="http://schemas.microsoft.com/office/drawing/2014/main" id="{665B5278-6F9D-4954-9186-FD54BF6B54CA}"/>
                </a:ext>
              </a:extLst>
            </p:cNvPr>
            <p:cNvSpPr>
              <a:spLocks noChangeShapeType="1"/>
            </p:cNvSpPr>
            <p:nvPr/>
          </p:nvSpPr>
          <p:spPr bwMode="auto">
            <a:xfrm flipV="1">
              <a:off x="3408" y="1824"/>
              <a:ext cx="0" cy="192"/>
            </a:xfrm>
            <a:prstGeom prst="line">
              <a:avLst/>
            </a:prstGeom>
            <a:noFill/>
            <a:ln w="9525">
              <a:solidFill>
                <a:schemeClr val="folHlink"/>
              </a:solidFill>
              <a:round/>
              <a:headEnd/>
              <a:tailEnd/>
            </a:ln>
            <a:scene3d>
              <a:camera prst="legacyObliqueTopRight"/>
              <a:lightRig rig="legacyFlat3" dir="b"/>
            </a:scene3d>
            <a:sp3d extrusionH="430200" prstMaterial="legacyMatte">
              <a:bevelT w="13500" h="13500" prst="angle"/>
              <a:bevelB w="13500" h="13500" prst="angle"/>
              <a:extrusionClr>
                <a:schemeClr val="folHlink"/>
              </a:extrusionClr>
              <a:contourClr>
                <a:schemeClr val="folHlink"/>
              </a:contourClr>
            </a:sp3d>
            <a:extLst>
              <a:ext uri="{909E8E84-426E-40DD-AFC4-6F175D3DCCD1}">
                <a14:hiddenFill xmlns:a14="http://schemas.microsoft.com/office/drawing/2010/main">
                  <a:noFill/>
                </a14:hiddenFill>
              </a:ext>
            </a:extLst>
          </p:spPr>
          <p:txBody>
            <a:bodyPr>
              <a:flatTx/>
            </a:bodyPr>
            <a:lstStyle/>
            <a:p>
              <a:endParaRPr lang="en-GB"/>
            </a:p>
          </p:txBody>
        </p:sp>
        <p:sp>
          <p:nvSpPr>
            <p:cNvPr id="64605" name="Line 17">
              <a:extLst>
                <a:ext uri="{FF2B5EF4-FFF2-40B4-BE49-F238E27FC236}">
                  <a16:creationId xmlns:a16="http://schemas.microsoft.com/office/drawing/2014/main" id="{98C7D2CD-B515-49FB-AB0C-CBF53F6D4701}"/>
                </a:ext>
              </a:extLst>
            </p:cNvPr>
            <p:cNvSpPr>
              <a:spLocks noChangeShapeType="1"/>
            </p:cNvSpPr>
            <p:nvPr/>
          </p:nvSpPr>
          <p:spPr bwMode="auto">
            <a:xfrm rot="16200000" flipV="1">
              <a:off x="3360" y="1776"/>
              <a:ext cx="48" cy="48"/>
            </a:xfrm>
            <a:prstGeom prst="line">
              <a:avLst/>
            </a:prstGeom>
            <a:noFill/>
            <a:ln w="9525">
              <a:solidFill>
                <a:schemeClr val="folHlink"/>
              </a:solidFill>
              <a:round/>
              <a:headEnd/>
              <a:tailEnd/>
            </a:ln>
            <a:scene3d>
              <a:camera prst="legacyObliqueTopRight"/>
              <a:lightRig rig="legacyFlat3" dir="b"/>
            </a:scene3d>
            <a:sp3d extrusionH="430200" prstMaterial="legacyMatte">
              <a:bevelT w="13500" h="13500" prst="angle"/>
              <a:bevelB w="13500" h="13500" prst="angle"/>
              <a:extrusionClr>
                <a:schemeClr val="folHlink"/>
              </a:extrusionClr>
              <a:contourClr>
                <a:schemeClr val="folHlink"/>
              </a:contourClr>
            </a:sp3d>
            <a:extLst>
              <a:ext uri="{909E8E84-426E-40DD-AFC4-6F175D3DCCD1}">
                <a14:hiddenFill xmlns:a14="http://schemas.microsoft.com/office/drawing/2010/main">
                  <a:noFill/>
                </a14:hiddenFill>
              </a:ext>
            </a:extLst>
          </p:spPr>
          <p:txBody>
            <a:bodyPr>
              <a:flatTx/>
            </a:bodyPr>
            <a:lstStyle/>
            <a:p>
              <a:endParaRPr lang="en-GB"/>
            </a:p>
          </p:txBody>
        </p:sp>
      </p:grpSp>
      <p:sp>
        <p:nvSpPr>
          <p:cNvPr id="64524" name="Rectangle 18">
            <a:extLst>
              <a:ext uri="{FF2B5EF4-FFF2-40B4-BE49-F238E27FC236}">
                <a16:creationId xmlns:a16="http://schemas.microsoft.com/office/drawing/2014/main" id="{09B4887C-B077-459E-BBB9-BCC52114E6EA}"/>
              </a:ext>
            </a:extLst>
          </p:cNvPr>
          <p:cNvSpPr>
            <a:spLocks noChangeArrowheads="1"/>
          </p:cNvSpPr>
          <p:nvPr/>
        </p:nvSpPr>
        <p:spPr bwMode="auto">
          <a:xfrm>
            <a:off x="2619375" y="3305176"/>
            <a:ext cx="361950" cy="2714625"/>
          </a:xfrm>
          <a:prstGeom prst="rect">
            <a:avLst/>
          </a:prstGeom>
          <a:gradFill rotWithShape="0">
            <a:gsLst>
              <a:gs pos="0">
                <a:srgbClr val="99CCFF"/>
              </a:gs>
              <a:gs pos="100000">
                <a:srgbClr val="CAE4FF"/>
              </a:gs>
            </a:gsLst>
            <a:lin ang="2700000" scaled="1"/>
          </a:gradFill>
          <a:ln w="9525">
            <a:miter lim="800000"/>
            <a:headEnd/>
            <a:tailEnd/>
          </a:ln>
          <a:scene3d>
            <a:camera prst="legacyObliqueTopRight"/>
            <a:lightRig rig="legacyFlat3" dir="b"/>
          </a:scene3d>
          <a:sp3d extrusionH="430200" prstMaterial="legacyMatte">
            <a:bevelT w="13500" h="13500" prst="angle"/>
            <a:bevelB w="13500" h="13500" prst="angle"/>
            <a:extrusionClr>
              <a:srgbClr val="99CCFF"/>
            </a:extrusionClr>
            <a:contourClr>
              <a:srgbClr val="99CCFF"/>
            </a:contourClr>
          </a:sp3d>
        </p:spPr>
        <p:txBody>
          <a:bodyPr wrap="none" anchor="ctr">
            <a:flatTx/>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64525" name="Text Box 19">
            <a:extLst>
              <a:ext uri="{FF2B5EF4-FFF2-40B4-BE49-F238E27FC236}">
                <a16:creationId xmlns:a16="http://schemas.microsoft.com/office/drawing/2014/main" id="{56B9EACD-2987-459B-9EF1-9180BCE83B3E}"/>
              </a:ext>
            </a:extLst>
          </p:cNvPr>
          <p:cNvSpPr txBox="1">
            <a:spLocks noChangeArrowheads="1"/>
          </p:cNvSpPr>
          <p:nvPr/>
        </p:nvSpPr>
        <p:spPr bwMode="auto">
          <a:xfrm>
            <a:off x="3275012" y="2819400"/>
            <a:ext cx="10985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50000"/>
              </a:spcBef>
              <a:buClrTx/>
              <a:buFontTx/>
              <a:buNone/>
            </a:pPr>
            <a:r>
              <a:rPr lang="tr-TR" altLang="en-US" sz="1400" b="1">
                <a:solidFill>
                  <a:srgbClr val="6666FF"/>
                </a:solidFill>
              </a:rPr>
              <a:t>gün ışığı içeri girer</a:t>
            </a:r>
          </a:p>
        </p:txBody>
      </p:sp>
      <p:sp>
        <p:nvSpPr>
          <p:cNvPr id="64526" name="Line 20">
            <a:extLst>
              <a:ext uri="{FF2B5EF4-FFF2-40B4-BE49-F238E27FC236}">
                <a16:creationId xmlns:a16="http://schemas.microsoft.com/office/drawing/2014/main" id="{578A3E2E-5497-4C3A-91CA-16E975ECD887}"/>
              </a:ext>
            </a:extLst>
          </p:cNvPr>
          <p:cNvSpPr>
            <a:spLocks noChangeShapeType="1"/>
          </p:cNvSpPr>
          <p:nvPr/>
        </p:nvSpPr>
        <p:spPr bwMode="auto">
          <a:xfrm>
            <a:off x="2182812" y="3314701"/>
            <a:ext cx="0" cy="2366963"/>
          </a:xfrm>
          <a:prstGeom prst="line">
            <a:avLst/>
          </a:prstGeom>
          <a:noFill/>
          <a:ln w="12700">
            <a:solidFill>
              <a:srgbClr val="CC99FF"/>
            </a:solidFill>
            <a:round/>
            <a:headEnd/>
            <a:tailEnd/>
          </a:ln>
          <a:scene3d>
            <a:camera prst="legacyObliqueTopRight"/>
            <a:lightRig rig="legacyFlat3" dir="b"/>
          </a:scene3d>
          <a:sp3d extrusionH="430200" prstMaterial="legacyMatte">
            <a:bevelT w="13500" h="13500" prst="angle"/>
            <a:bevelB w="13500" h="13500" prst="angle"/>
            <a:extrusionClr>
              <a:srgbClr val="CC99FF"/>
            </a:extrusionClr>
            <a:contourClr>
              <a:srgbClr val="CC99FF"/>
            </a:contourClr>
          </a:sp3d>
          <a:extLst>
            <a:ext uri="{909E8E84-426E-40DD-AFC4-6F175D3DCCD1}">
              <a14:hiddenFill xmlns:a14="http://schemas.microsoft.com/office/drawing/2010/main">
                <a:noFill/>
              </a14:hiddenFill>
            </a:ext>
          </a:extLst>
        </p:spPr>
        <p:txBody>
          <a:bodyPr>
            <a:flatTx/>
          </a:bodyPr>
          <a:lstStyle/>
          <a:p>
            <a:endParaRPr lang="en-GB"/>
          </a:p>
        </p:txBody>
      </p:sp>
      <p:sp>
        <p:nvSpPr>
          <p:cNvPr id="64527" name="Line 21">
            <a:extLst>
              <a:ext uri="{FF2B5EF4-FFF2-40B4-BE49-F238E27FC236}">
                <a16:creationId xmlns:a16="http://schemas.microsoft.com/office/drawing/2014/main" id="{A4B5996A-26A8-4E59-89A5-400CBE4FDC05}"/>
              </a:ext>
            </a:extLst>
          </p:cNvPr>
          <p:cNvSpPr>
            <a:spLocks noChangeShapeType="1"/>
          </p:cNvSpPr>
          <p:nvPr/>
        </p:nvSpPr>
        <p:spPr bwMode="auto">
          <a:xfrm flipH="1">
            <a:off x="1630362" y="5541963"/>
            <a:ext cx="622300" cy="0"/>
          </a:xfrm>
          <a:prstGeom prst="line">
            <a:avLst/>
          </a:prstGeom>
          <a:noFill/>
          <a:ln w="38100">
            <a:solidFill>
              <a:schemeClr val="tx1"/>
            </a:solidFill>
            <a:round/>
            <a:headEnd/>
            <a:tailEnd type="triangle" w="sm" len="lg"/>
          </a:ln>
          <a:extLst>
            <a:ext uri="{909E8E84-426E-40DD-AFC4-6F175D3DCCD1}">
              <a14:hiddenFill xmlns:a14="http://schemas.microsoft.com/office/drawing/2010/main">
                <a:noFill/>
              </a14:hiddenFill>
            </a:ext>
          </a:extLst>
        </p:spPr>
        <p:txBody>
          <a:bodyPr/>
          <a:lstStyle/>
          <a:p>
            <a:endParaRPr lang="en-GB"/>
          </a:p>
        </p:txBody>
      </p:sp>
      <p:sp>
        <p:nvSpPr>
          <p:cNvPr id="64528" name="Text Box 22">
            <a:extLst>
              <a:ext uri="{FF2B5EF4-FFF2-40B4-BE49-F238E27FC236}">
                <a16:creationId xmlns:a16="http://schemas.microsoft.com/office/drawing/2014/main" id="{799CD6CB-72B8-4423-8474-AFFF359BDA35}"/>
              </a:ext>
            </a:extLst>
          </p:cNvPr>
          <p:cNvSpPr txBox="1">
            <a:spLocks noChangeArrowheads="1"/>
          </p:cNvSpPr>
          <p:nvPr/>
        </p:nvSpPr>
        <p:spPr bwMode="auto">
          <a:xfrm>
            <a:off x="493712" y="3505200"/>
            <a:ext cx="11049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50000"/>
              </a:spcBef>
              <a:buClrTx/>
              <a:buFontTx/>
              <a:buNone/>
            </a:pPr>
            <a:r>
              <a:rPr lang="tr-TR" altLang="en-US" sz="1400" b="1">
                <a:solidFill>
                  <a:srgbClr val="6666FF"/>
                </a:solidFill>
              </a:rPr>
              <a:t>güneş ısısı azalarak içeri girer</a:t>
            </a:r>
          </a:p>
        </p:txBody>
      </p:sp>
      <p:sp>
        <p:nvSpPr>
          <p:cNvPr id="64529" name="AutoShape 23">
            <a:extLst>
              <a:ext uri="{FF2B5EF4-FFF2-40B4-BE49-F238E27FC236}">
                <a16:creationId xmlns:a16="http://schemas.microsoft.com/office/drawing/2014/main" id="{4DE1D77A-DCCF-451A-9E9C-D2FE112517B7}"/>
              </a:ext>
            </a:extLst>
          </p:cNvPr>
          <p:cNvSpPr>
            <a:spLocks noChangeArrowheads="1"/>
          </p:cNvSpPr>
          <p:nvPr/>
        </p:nvSpPr>
        <p:spPr bwMode="auto">
          <a:xfrm>
            <a:off x="1630362" y="3384551"/>
            <a:ext cx="2279650" cy="347663"/>
          </a:xfrm>
          <a:prstGeom prst="rightArrow">
            <a:avLst>
              <a:gd name="adj1" fmla="val 39167"/>
              <a:gd name="adj2" fmla="val 101847"/>
            </a:avLst>
          </a:prstGeom>
          <a:gradFill rotWithShape="0">
            <a:gsLst>
              <a:gs pos="0">
                <a:srgbClr val="FF9933"/>
              </a:gs>
              <a:gs pos="100000">
                <a:srgbClr val="B66D24"/>
              </a:gs>
            </a:gsLst>
            <a:lin ang="27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grpSp>
        <p:nvGrpSpPr>
          <p:cNvPr id="64530" name="Group 24">
            <a:extLst>
              <a:ext uri="{FF2B5EF4-FFF2-40B4-BE49-F238E27FC236}">
                <a16:creationId xmlns:a16="http://schemas.microsoft.com/office/drawing/2014/main" id="{B4060872-4804-47B2-BC84-31FE9EA81CC7}"/>
              </a:ext>
            </a:extLst>
          </p:cNvPr>
          <p:cNvGrpSpPr>
            <a:grpSpLocks/>
          </p:cNvGrpSpPr>
          <p:nvPr/>
        </p:nvGrpSpPr>
        <p:grpSpPr bwMode="auto">
          <a:xfrm flipH="1">
            <a:off x="3565525" y="5157788"/>
            <a:ext cx="792162" cy="754062"/>
            <a:chOff x="2694" y="1997"/>
            <a:chExt cx="647" cy="760"/>
          </a:xfrm>
        </p:grpSpPr>
        <p:sp>
          <p:nvSpPr>
            <p:cNvPr id="64537" name="Freeform 25">
              <a:extLst>
                <a:ext uri="{FF2B5EF4-FFF2-40B4-BE49-F238E27FC236}">
                  <a16:creationId xmlns:a16="http://schemas.microsoft.com/office/drawing/2014/main" id="{678FB1EF-5AE8-4BC3-9987-FDC3B17FA318}"/>
                </a:ext>
              </a:extLst>
            </p:cNvPr>
            <p:cNvSpPr>
              <a:spLocks/>
            </p:cNvSpPr>
            <p:nvPr/>
          </p:nvSpPr>
          <p:spPr bwMode="auto">
            <a:xfrm>
              <a:off x="3258" y="2051"/>
              <a:ext cx="82" cy="194"/>
            </a:xfrm>
            <a:custGeom>
              <a:avLst/>
              <a:gdLst>
                <a:gd name="T0" fmla="*/ 0 w 165"/>
                <a:gd name="T1" fmla="*/ 0 h 390"/>
                <a:gd name="T2" fmla="*/ 0 w 165"/>
                <a:gd name="T3" fmla="*/ 0 h 390"/>
                <a:gd name="T4" fmla="*/ 0 w 165"/>
                <a:gd name="T5" fmla="*/ 0 h 390"/>
                <a:gd name="T6" fmla="*/ 0 w 165"/>
                <a:gd name="T7" fmla="*/ 0 h 390"/>
                <a:gd name="T8" fmla="*/ 0 w 165"/>
                <a:gd name="T9" fmla="*/ 0 h 390"/>
                <a:gd name="T10" fmla="*/ 0 w 165"/>
                <a:gd name="T11" fmla="*/ 0 h 390"/>
                <a:gd name="T12" fmla="*/ 0 w 165"/>
                <a:gd name="T13" fmla="*/ 0 h 390"/>
                <a:gd name="T14" fmla="*/ 0 w 165"/>
                <a:gd name="T15" fmla="*/ 0 h 390"/>
                <a:gd name="T16" fmla="*/ 0 w 165"/>
                <a:gd name="T17" fmla="*/ 0 h 390"/>
                <a:gd name="T18" fmla="*/ 0 w 165"/>
                <a:gd name="T19" fmla="*/ 0 h 390"/>
                <a:gd name="T20" fmla="*/ 0 w 165"/>
                <a:gd name="T21" fmla="*/ 0 h 390"/>
                <a:gd name="T22" fmla="*/ 0 w 165"/>
                <a:gd name="T23" fmla="*/ 0 h 390"/>
                <a:gd name="T24" fmla="*/ 0 w 165"/>
                <a:gd name="T25" fmla="*/ 0 h 390"/>
                <a:gd name="T26" fmla="*/ 0 w 165"/>
                <a:gd name="T27" fmla="*/ 0 h 390"/>
                <a:gd name="T28" fmla="*/ 0 w 165"/>
                <a:gd name="T29" fmla="*/ 0 h 3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5"/>
                <a:gd name="T46" fmla="*/ 0 h 390"/>
                <a:gd name="T47" fmla="*/ 165 w 165"/>
                <a:gd name="T48" fmla="*/ 390 h 39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5" h="390">
                  <a:moveTo>
                    <a:pt x="41" y="323"/>
                  </a:moveTo>
                  <a:lnTo>
                    <a:pt x="128" y="315"/>
                  </a:lnTo>
                  <a:lnTo>
                    <a:pt x="128" y="67"/>
                  </a:lnTo>
                  <a:lnTo>
                    <a:pt x="107" y="51"/>
                  </a:lnTo>
                  <a:lnTo>
                    <a:pt x="0" y="59"/>
                  </a:lnTo>
                  <a:lnTo>
                    <a:pt x="0" y="13"/>
                  </a:lnTo>
                  <a:lnTo>
                    <a:pt x="120" y="0"/>
                  </a:lnTo>
                  <a:lnTo>
                    <a:pt x="165" y="26"/>
                  </a:lnTo>
                  <a:lnTo>
                    <a:pt x="163" y="364"/>
                  </a:lnTo>
                  <a:lnTo>
                    <a:pt x="17" y="390"/>
                  </a:lnTo>
                  <a:lnTo>
                    <a:pt x="38" y="303"/>
                  </a:lnTo>
                  <a:lnTo>
                    <a:pt x="37" y="307"/>
                  </a:lnTo>
                  <a:lnTo>
                    <a:pt x="33" y="313"/>
                  </a:lnTo>
                  <a:lnTo>
                    <a:pt x="34" y="319"/>
                  </a:lnTo>
                  <a:lnTo>
                    <a:pt x="41" y="323"/>
                  </a:lnTo>
                  <a:close/>
                </a:path>
              </a:pathLst>
            </a:custGeom>
            <a:solidFill>
              <a:srgbClr val="333D5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38" name="Freeform 26">
              <a:extLst>
                <a:ext uri="{FF2B5EF4-FFF2-40B4-BE49-F238E27FC236}">
                  <a16:creationId xmlns:a16="http://schemas.microsoft.com/office/drawing/2014/main" id="{EFC02216-F6F3-4D10-82DE-A1398F9F9678}"/>
                </a:ext>
              </a:extLst>
            </p:cNvPr>
            <p:cNvSpPr>
              <a:spLocks/>
            </p:cNvSpPr>
            <p:nvPr/>
          </p:nvSpPr>
          <p:spPr bwMode="auto">
            <a:xfrm>
              <a:off x="3258" y="2062"/>
              <a:ext cx="78" cy="172"/>
            </a:xfrm>
            <a:custGeom>
              <a:avLst/>
              <a:gdLst>
                <a:gd name="T0" fmla="*/ 1 w 156"/>
                <a:gd name="T1" fmla="*/ 0 h 345"/>
                <a:gd name="T2" fmla="*/ 1 w 156"/>
                <a:gd name="T3" fmla="*/ 0 h 345"/>
                <a:gd name="T4" fmla="*/ 1 w 156"/>
                <a:gd name="T5" fmla="*/ 0 h 345"/>
                <a:gd name="T6" fmla="*/ 1 w 156"/>
                <a:gd name="T7" fmla="*/ 0 h 345"/>
                <a:gd name="T8" fmla="*/ 0 w 156"/>
                <a:gd name="T9" fmla="*/ 0 h 345"/>
                <a:gd name="T10" fmla="*/ 0 w 156"/>
                <a:gd name="T11" fmla="*/ 0 h 345"/>
                <a:gd name="T12" fmla="*/ 1 w 156"/>
                <a:gd name="T13" fmla="*/ 0 h 345"/>
                <a:gd name="T14" fmla="*/ 1 w 156"/>
                <a:gd name="T15" fmla="*/ 0 h 345"/>
                <a:gd name="T16" fmla="*/ 1 w 156"/>
                <a:gd name="T17" fmla="*/ 0 h 345"/>
                <a:gd name="T18" fmla="*/ 1 w 156"/>
                <a:gd name="T19" fmla="*/ 0 h 345"/>
                <a:gd name="T20" fmla="*/ 1 w 156"/>
                <a:gd name="T21" fmla="*/ 0 h 345"/>
                <a:gd name="T22" fmla="*/ 1 w 156"/>
                <a:gd name="T23" fmla="*/ 0 h 345"/>
                <a:gd name="T24" fmla="*/ 1 w 156"/>
                <a:gd name="T25" fmla="*/ 0 h 345"/>
                <a:gd name="T26" fmla="*/ 1 w 156"/>
                <a:gd name="T27" fmla="*/ 0 h 345"/>
                <a:gd name="T28" fmla="*/ 1 w 156"/>
                <a:gd name="T29" fmla="*/ 0 h 34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56"/>
                <a:gd name="T46" fmla="*/ 0 h 345"/>
                <a:gd name="T47" fmla="*/ 156 w 156"/>
                <a:gd name="T48" fmla="*/ 345 h 34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56" h="345">
                  <a:moveTo>
                    <a:pt x="41" y="318"/>
                  </a:moveTo>
                  <a:lnTo>
                    <a:pt x="136" y="310"/>
                  </a:lnTo>
                  <a:lnTo>
                    <a:pt x="136" y="44"/>
                  </a:lnTo>
                  <a:lnTo>
                    <a:pt x="115" y="14"/>
                  </a:lnTo>
                  <a:lnTo>
                    <a:pt x="0" y="36"/>
                  </a:lnTo>
                  <a:lnTo>
                    <a:pt x="0" y="0"/>
                  </a:lnTo>
                  <a:lnTo>
                    <a:pt x="120" y="2"/>
                  </a:lnTo>
                  <a:lnTo>
                    <a:pt x="156" y="19"/>
                  </a:lnTo>
                  <a:lnTo>
                    <a:pt x="155" y="330"/>
                  </a:lnTo>
                  <a:lnTo>
                    <a:pt x="17" y="345"/>
                  </a:lnTo>
                  <a:lnTo>
                    <a:pt x="38" y="280"/>
                  </a:lnTo>
                  <a:lnTo>
                    <a:pt x="37" y="286"/>
                  </a:lnTo>
                  <a:lnTo>
                    <a:pt x="33" y="299"/>
                  </a:lnTo>
                  <a:lnTo>
                    <a:pt x="34" y="313"/>
                  </a:lnTo>
                  <a:lnTo>
                    <a:pt x="41" y="318"/>
                  </a:lnTo>
                  <a:close/>
                </a:path>
              </a:pathLst>
            </a:custGeom>
            <a:solidFill>
              <a:srgbClr val="59637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39" name="Freeform 27">
              <a:extLst>
                <a:ext uri="{FF2B5EF4-FFF2-40B4-BE49-F238E27FC236}">
                  <a16:creationId xmlns:a16="http://schemas.microsoft.com/office/drawing/2014/main" id="{A0FAD882-614B-4ABB-AC71-D0DED475BD1F}"/>
                </a:ext>
              </a:extLst>
            </p:cNvPr>
            <p:cNvSpPr>
              <a:spLocks/>
            </p:cNvSpPr>
            <p:nvPr/>
          </p:nvSpPr>
          <p:spPr bwMode="auto">
            <a:xfrm>
              <a:off x="3271" y="2156"/>
              <a:ext cx="40" cy="403"/>
            </a:xfrm>
            <a:custGeom>
              <a:avLst/>
              <a:gdLst>
                <a:gd name="T0" fmla="*/ 0 w 81"/>
                <a:gd name="T1" fmla="*/ 0 h 807"/>
                <a:gd name="T2" fmla="*/ 0 w 81"/>
                <a:gd name="T3" fmla="*/ 0 h 807"/>
                <a:gd name="T4" fmla="*/ 0 w 81"/>
                <a:gd name="T5" fmla="*/ 0 h 807"/>
                <a:gd name="T6" fmla="*/ 0 w 81"/>
                <a:gd name="T7" fmla="*/ 1 h 807"/>
                <a:gd name="T8" fmla="*/ 0 w 81"/>
                <a:gd name="T9" fmla="*/ 1 h 807"/>
                <a:gd name="T10" fmla="*/ 0 w 81"/>
                <a:gd name="T11" fmla="*/ 1 h 807"/>
                <a:gd name="T12" fmla="*/ 0 w 81"/>
                <a:gd name="T13" fmla="*/ 1 h 807"/>
                <a:gd name="T14" fmla="*/ 0 w 81"/>
                <a:gd name="T15" fmla="*/ 1 h 807"/>
                <a:gd name="T16" fmla="*/ 0 w 81"/>
                <a:gd name="T17" fmla="*/ 1 h 807"/>
                <a:gd name="T18" fmla="*/ 0 w 81"/>
                <a:gd name="T19" fmla="*/ 0 h 807"/>
                <a:gd name="T20" fmla="*/ 0 w 81"/>
                <a:gd name="T21" fmla="*/ 0 h 807"/>
                <a:gd name="T22" fmla="*/ 0 w 81"/>
                <a:gd name="T23" fmla="*/ 0 h 8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1"/>
                <a:gd name="T37" fmla="*/ 0 h 807"/>
                <a:gd name="T38" fmla="*/ 81 w 81"/>
                <a:gd name="T39" fmla="*/ 807 h 80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1" h="807">
                  <a:moveTo>
                    <a:pt x="23" y="3"/>
                  </a:moveTo>
                  <a:lnTo>
                    <a:pt x="62" y="0"/>
                  </a:lnTo>
                  <a:lnTo>
                    <a:pt x="80" y="17"/>
                  </a:lnTo>
                  <a:lnTo>
                    <a:pt x="81" y="571"/>
                  </a:lnTo>
                  <a:lnTo>
                    <a:pt x="81" y="705"/>
                  </a:lnTo>
                  <a:lnTo>
                    <a:pt x="77" y="780"/>
                  </a:lnTo>
                  <a:lnTo>
                    <a:pt x="8" y="807"/>
                  </a:lnTo>
                  <a:lnTo>
                    <a:pt x="8" y="751"/>
                  </a:lnTo>
                  <a:lnTo>
                    <a:pt x="46" y="730"/>
                  </a:lnTo>
                  <a:lnTo>
                    <a:pt x="45" y="53"/>
                  </a:lnTo>
                  <a:lnTo>
                    <a:pt x="0" y="59"/>
                  </a:lnTo>
                  <a:lnTo>
                    <a:pt x="23" y="3"/>
                  </a:lnTo>
                  <a:close/>
                </a:path>
              </a:pathLst>
            </a:custGeom>
            <a:solidFill>
              <a:srgbClr val="333D5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40" name="Freeform 28">
              <a:extLst>
                <a:ext uri="{FF2B5EF4-FFF2-40B4-BE49-F238E27FC236}">
                  <a16:creationId xmlns:a16="http://schemas.microsoft.com/office/drawing/2014/main" id="{944D27D4-310B-4A3A-B83A-6C6B7A5AC50D}"/>
                </a:ext>
              </a:extLst>
            </p:cNvPr>
            <p:cNvSpPr>
              <a:spLocks/>
            </p:cNvSpPr>
            <p:nvPr/>
          </p:nvSpPr>
          <p:spPr bwMode="auto">
            <a:xfrm>
              <a:off x="3271" y="2161"/>
              <a:ext cx="40" cy="388"/>
            </a:xfrm>
            <a:custGeom>
              <a:avLst/>
              <a:gdLst>
                <a:gd name="T0" fmla="*/ 0 w 81"/>
                <a:gd name="T1" fmla="*/ 1 h 776"/>
                <a:gd name="T2" fmla="*/ 0 w 81"/>
                <a:gd name="T3" fmla="*/ 0 h 776"/>
                <a:gd name="T4" fmla="*/ 0 w 81"/>
                <a:gd name="T5" fmla="*/ 1 h 776"/>
                <a:gd name="T6" fmla="*/ 0 w 81"/>
                <a:gd name="T7" fmla="*/ 2 h 776"/>
                <a:gd name="T8" fmla="*/ 0 w 81"/>
                <a:gd name="T9" fmla="*/ 2 h 776"/>
                <a:gd name="T10" fmla="*/ 0 w 81"/>
                <a:gd name="T11" fmla="*/ 2 h 776"/>
                <a:gd name="T12" fmla="*/ 0 w 81"/>
                <a:gd name="T13" fmla="*/ 2 h 776"/>
                <a:gd name="T14" fmla="*/ 0 w 81"/>
                <a:gd name="T15" fmla="*/ 2 h 776"/>
                <a:gd name="T16" fmla="*/ 0 w 81"/>
                <a:gd name="T17" fmla="*/ 2 h 776"/>
                <a:gd name="T18" fmla="*/ 0 w 81"/>
                <a:gd name="T19" fmla="*/ 1 h 776"/>
                <a:gd name="T20" fmla="*/ 0 w 81"/>
                <a:gd name="T21" fmla="*/ 1 h 776"/>
                <a:gd name="T22" fmla="*/ 0 w 81"/>
                <a:gd name="T23" fmla="*/ 1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1"/>
                <a:gd name="T37" fmla="*/ 0 h 776"/>
                <a:gd name="T38" fmla="*/ 81 w 81"/>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1" h="776">
                  <a:moveTo>
                    <a:pt x="20" y="6"/>
                  </a:moveTo>
                  <a:lnTo>
                    <a:pt x="62" y="0"/>
                  </a:lnTo>
                  <a:lnTo>
                    <a:pt x="69" y="23"/>
                  </a:lnTo>
                  <a:lnTo>
                    <a:pt x="81" y="559"/>
                  </a:lnTo>
                  <a:lnTo>
                    <a:pt x="69" y="701"/>
                  </a:lnTo>
                  <a:lnTo>
                    <a:pt x="67" y="755"/>
                  </a:lnTo>
                  <a:lnTo>
                    <a:pt x="8" y="776"/>
                  </a:lnTo>
                  <a:lnTo>
                    <a:pt x="8" y="739"/>
                  </a:lnTo>
                  <a:lnTo>
                    <a:pt x="54" y="736"/>
                  </a:lnTo>
                  <a:lnTo>
                    <a:pt x="57" y="29"/>
                  </a:lnTo>
                  <a:lnTo>
                    <a:pt x="0" y="29"/>
                  </a:lnTo>
                  <a:lnTo>
                    <a:pt x="20" y="6"/>
                  </a:lnTo>
                  <a:close/>
                </a:path>
              </a:pathLst>
            </a:custGeom>
            <a:solidFill>
              <a:srgbClr val="59637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41" name="Freeform 29">
              <a:extLst>
                <a:ext uri="{FF2B5EF4-FFF2-40B4-BE49-F238E27FC236}">
                  <a16:creationId xmlns:a16="http://schemas.microsoft.com/office/drawing/2014/main" id="{0EDD3BD4-33D3-4CAF-B519-334E25CB9D8B}"/>
                </a:ext>
              </a:extLst>
            </p:cNvPr>
            <p:cNvSpPr>
              <a:spLocks/>
            </p:cNvSpPr>
            <p:nvPr/>
          </p:nvSpPr>
          <p:spPr bwMode="auto">
            <a:xfrm>
              <a:off x="3133" y="2659"/>
              <a:ext cx="96" cy="58"/>
            </a:xfrm>
            <a:custGeom>
              <a:avLst/>
              <a:gdLst>
                <a:gd name="T0" fmla="*/ 1 w 191"/>
                <a:gd name="T1" fmla="*/ 1 h 115"/>
                <a:gd name="T2" fmla="*/ 1 w 191"/>
                <a:gd name="T3" fmla="*/ 1 h 115"/>
                <a:gd name="T4" fmla="*/ 0 w 191"/>
                <a:gd name="T5" fmla="*/ 1 h 115"/>
                <a:gd name="T6" fmla="*/ 1 w 191"/>
                <a:gd name="T7" fmla="*/ 1 h 115"/>
                <a:gd name="T8" fmla="*/ 1 w 191"/>
                <a:gd name="T9" fmla="*/ 1 h 115"/>
                <a:gd name="T10" fmla="*/ 1 w 191"/>
                <a:gd name="T11" fmla="*/ 0 h 115"/>
                <a:gd name="T12" fmla="*/ 1 w 191"/>
                <a:gd name="T13" fmla="*/ 1 h 115"/>
                <a:gd name="T14" fmla="*/ 0 60000 65536"/>
                <a:gd name="T15" fmla="*/ 0 60000 65536"/>
                <a:gd name="T16" fmla="*/ 0 60000 65536"/>
                <a:gd name="T17" fmla="*/ 0 60000 65536"/>
                <a:gd name="T18" fmla="*/ 0 60000 65536"/>
                <a:gd name="T19" fmla="*/ 0 60000 65536"/>
                <a:gd name="T20" fmla="*/ 0 60000 65536"/>
                <a:gd name="T21" fmla="*/ 0 w 191"/>
                <a:gd name="T22" fmla="*/ 0 h 115"/>
                <a:gd name="T23" fmla="*/ 191 w 191"/>
                <a:gd name="T24" fmla="*/ 115 h 1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1" h="115">
                  <a:moveTo>
                    <a:pt x="191" y="24"/>
                  </a:moveTo>
                  <a:lnTo>
                    <a:pt x="191" y="115"/>
                  </a:lnTo>
                  <a:lnTo>
                    <a:pt x="0" y="59"/>
                  </a:lnTo>
                  <a:lnTo>
                    <a:pt x="21" y="24"/>
                  </a:lnTo>
                  <a:lnTo>
                    <a:pt x="151" y="59"/>
                  </a:lnTo>
                  <a:lnTo>
                    <a:pt x="140" y="0"/>
                  </a:lnTo>
                  <a:lnTo>
                    <a:pt x="191" y="24"/>
                  </a:lnTo>
                  <a:close/>
                </a:path>
              </a:pathLst>
            </a:custGeom>
            <a:solidFill>
              <a:srgbClr val="333D5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42" name="Freeform 30">
              <a:extLst>
                <a:ext uri="{FF2B5EF4-FFF2-40B4-BE49-F238E27FC236}">
                  <a16:creationId xmlns:a16="http://schemas.microsoft.com/office/drawing/2014/main" id="{97DA545C-27D7-4AD7-BBC7-DE8F557FF5FE}"/>
                </a:ext>
              </a:extLst>
            </p:cNvPr>
            <p:cNvSpPr>
              <a:spLocks/>
            </p:cNvSpPr>
            <p:nvPr/>
          </p:nvSpPr>
          <p:spPr bwMode="auto">
            <a:xfrm>
              <a:off x="2778" y="2065"/>
              <a:ext cx="91" cy="677"/>
            </a:xfrm>
            <a:custGeom>
              <a:avLst/>
              <a:gdLst>
                <a:gd name="T0" fmla="*/ 0 w 182"/>
                <a:gd name="T1" fmla="*/ 0 h 1355"/>
                <a:gd name="T2" fmla="*/ 1 w 182"/>
                <a:gd name="T3" fmla="*/ 0 h 1355"/>
                <a:gd name="T4" fmla="*/ 1 w 182"/>
                <a:gd name="T5" fmla="*/ 0 h 1355"/>
                <a:gd name="T6" fmla="*/ 1 w 182"/>
                <a:gd name="T7" fmla="*/ 0 h 1355"/>
                <a:gd name="T8" fmla="*/ 1 w 182"/>
                <a:gd name="T9" fmla="*/ 0 h 1355"/>
                <a:gd name="T10" fmla="*/ 1 w 182"/>
                <a:gd name="T11" fmla="*/ 0 h 1355"/>
                <a:gd name="T12" fmla="*/ 1 w 182"/>
                <a:gd name="T13" fmla="*/ 0 h 1355"/>
                <a:gd name="T14" fmla="*/ 1 w 182"/>
                <a:gd name="T15" fmla="*/ 0 h 1355"/>
                <a:gd name="T16" fmla="*/ 1 w 182"/>
                <a:gd name="T17" fmla="*/ 2 h 1355"/>
                <a:gd name="T18" fmla="*/ 1 w 182"/>
                <a:gd name="T19" fmla="*/ 2 h 1355"/>
                <a:gd name="T20" fmla="*/ 1 w 182"/>
                <a:gd name="T21" fmla="*/ 2 h 1355"/>
                <a:gd name="T22" fmla="*/ 1 w 182"/>
                <a:gd name="T23" fmla="*/ 2 h 1355"/>
                <a:gd name="T24" fmla="*/ 0 w 182"/>
                <a:gd name="T25" fmla="*/ 0 h 135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82"/>
                <a:gd name="T40" fmla="*/ 0 h 1355"/>
                <a:gd name="T41" fmla="*/ 182 w 182"/>
                <a:gd name="T42" fmla="*/ 1355 h 135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82" h="1355">
                  <a:moveTo>
                    <a:pt x="0" y="51"/>
                  </a:moveTo>
                  <a:lnTo>
                    <a:pt x="23" y="32"/>
                  </a:lnTo>
                  <a:lnTo>
                    <a:pt x="36" y="4"/>
                  </a:lnTo>
                  <a:lnTo>
                    <a:pt x="64" y="0"/>
                  </a:lnTo>
                  <a:lnTo>
                    <a:pt x="98" y="12"/>
                  </a:lnTo>
                  <a:lnTo>
                    <a:pt x="153" y="45"/>
                  </a:lnTo>
                  <a:lnTo>
                    <a:pt x="166" y="89"/>
                  </a:lnTo>
                  <a:lnTo>
                    <a:pt x="180" y="120"/>
                  </a:lnTo>
                  <a:lnTo>
                    <a:pt x="182" y="1310"/>
                  </a:lnTo>
                  <a:lnTo>
                    <a:pt x="146" y="1352"/>
                  </a:lnTo>
                  <a:lnTo>
                    <a:pt x="100" y="1355"/>
                  </a:lnTo>
                  <a:lnTo>
                    <a:pt x="48" y="1326"/>
                  </a:lnTo>
                  <a:lnTo>
                    <a:pt x="0" y="51"/>
                  </a:lnTo>
                  <a:close/>
                </a:path>
              </a:pathLst>
            </a:custGeom>
            <a:solidFill>
              <a:srgbClr val="333D5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43" name="Freeform 31">
              <a:extLst>
                <a:ext uri="{FF2B5EF4-FFF2-40B4-BE49-F238E27FC236}">
                  <a16:creationId xmlns:a16="http://schemas.microsoft.com/office/drawing/2014/main" id="{7D31B8C1-281F-4537-B285-79D3182A1E38}"/>
                </a:ext>
              </a:extLst>
            </p:cNvPr>
            <p:cNvSpPr>
              <a:spLocks/>
            </p:cNvSpPr>
            <p:nvPr/>
          </p:nvSpPr>
          <p:spPr bwMode="auto">
            <a:xfrm>
              <a:off x="2869" y="2058"/>
              <a:ext cx="92" cy="668"/>
            </a:xfrm>
            <a:custGeom>
              <a:avLst/>
              <a:gdLst>
                <a:gd name="T0" fmla="*/ 0 w 183"/>
                <a:gd name="T1" fmla="*/ 1 h 1336"/>
                <a:gd name="T2" fmla="*/ 1 w 183"/>
                <a:gd name="T3" fmla="*/ 1 h 1336"/>
                <a:gd name="T4" fmla="*/ 1 w 183"/>
                <a:gd name="T5" fmla="*/ 1 h 1336"/>
                <a:gd name="T6" fmla="*/ 1 w 183"/>
                <a:gd name="T7" fmla="*/ 0 h 1336"/>
                <a:gd name="T8" fmla="*/ 1 w 183"/>
                <a:gd name="T9" fmla="*/ 1 h 1336"/>
                <a:gd name="T10" fmla="*/ 1 w 183"/>
                <a:gd name="T11" fmla="*/ 1 h 1336"/>
                <a:gd name="T12" fmla="*/ 1 w 183"/>
                <a:gd name="T13" fmla="*/ 1 h 1336"/>
                <a:gd name="T14" fmla="*/ 1 w 183"/>
                <a:gd name="T15" fmla="*/ 1 h 1336"/>
                <a:gd name="T16" fmla="*/ 1 w 183"/>
                <a:gd name="T17" fmla="*/ 3 h 1336"/>
                <a:gd name="T18" fmla="*/ 1 w 183"/>
                <a:gd name="T19" fmla="*/ 3 h 1336"/>
                <a:gd name="T20" fmla="*/ 1 w 183"/>
                <a:gd name="T21" fmla="*/ 3 h 1336"/>
                <a:gd name="T22" fmla="*/ 1 w 183"/>
                <a:gd name="T23" fmla="*/ 3 h 1336"/>
                <a:gd name="T24" fmla="*/ 0 w 183"/>
                <a:gd name="T25" fmla="*/ 1 h 13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83"/>
                <a:gd name="T40" fmla="*/ 0 h 1336"/>
                <a:gd name="T41" fmla="*/ 183 w 183"/>
                <a:gd name="T42" fmla="*/ 1336 h 13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83" h="1336">
                  <a:moveTo>
                    <a:pt x="0" y="50"/>
                  </a:moveTo>
                  <a:lnTo>
                    <a:pt x="23" y="32"/>
                  </a:lnTo>
                  <a:lnTo>
                    <a:pt x="37" y="4"/>
                  </a:lnTo>
                  <a:lnTo>
                    <a:pt x="67" y="0"/>
                  </a:lnTo>
                  <a:lnTo>
                    <a:pt x="98" y="11"/>
                  </a:lnTo>
                  <a:lnTo>
                    <a:pt x="154" y="44"/>
                  </a:lnTo>
                  <a:lnTo>
                    <a:pt x="167" y="89"/>
                  </a:lnTo>
                  <a:lnTo>
                    <a:pt x="181" y="120"/>
                  </a:lnTo>
                  <a:lnTo>
                    <a:pt x="183" y="1299"/>
                  </a:lnTo>
                  <a:lnTo>
                    <a:pt x="147" y="1336"/>
                  </a:lnTo>
                  <a:lnTo>
                    <a:pt x="105" y="1336"/>
                  </a:lnTo>
                  <a:lnTo>
                    <a:pt x="49" y="1291"/>
                  </a:lnTo>
                  <a:lnTo>
                    <a:pt x="0" y="50"/>
                  </a:lnTo>
                  <a:close/>
                </a:path>
              </a:pathLst>
            </a:custGeom>
            <a:solidFill>
              <a:srgbClr val="333D5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44" name="Freeform 32">
              <a:extLst>
                <a:ext uri="{FF2B5EF4-FFF2-40B4-BE49-F238E27FC236}">
                  <a16:creationId xmlns:a16="http://schemas.microsoft.com/office/drawing/2014/main" id="{D3843707-776B-4FE0-9192-4D53ACFA8812}"/>
                </a:ext>
              </a:extLst>
            </p:cNvPr>
            <p:cNvSpPr>
              <a:spLocks/>
            </p:cNvSpPr>
            <p:nvPr/>
          </p:nvSpPr>
          <p:spPr bwMode="auto">
            <a:xfrm>
              <a:off x="2964" y="2050"/>
              <a:ext cx="93" cy="661"/>
            </a:xfrm>
            <a:custGeom>
              <a:avLst/>
              <a:gdLst>
                <a:gd name="T0" fmla="*/ 0 w 186"/>
                <a:gd name="T1" fmla="*/ 1 h 1322"/>
                <a:gd name="T2" fmla="*/ 1 w 186"/>
                <a:gd name="T3" fmla="*/ 1 h 1322"/>
                <a:gd name="T4" fmla="*/ 1 w 186"/>
                <a:gd name="T5" fmla="*/ 1 h 1322"/>
                <a:gd name="T6" fmla="*/ 1 w 186"/>
                <a:gd name="T7" fmla="*/ 0 h 1322"/>
                <a:gd name="T8" fmla="*/ 1 w 186"/>
                <a:gd name="T9" fmla="*/ 1 h 1322"/>
                <a:gd name="T10" fmla="*/ 1 w 186"/>
                <a:gd name="T11" fmla="*/ 1 h 1322"/>
                <a:gd name="T12" fmla="*/ 1 w 186"/>
                <a:gd name="T13" fmla="*/ 1 h 1322"/>
                <a:gd name="T14" fmla="*/ 1 w 186"/>
                <a:gd name="T15" fmla="*/ 1 h 1322"/>
                <a:gd name="T16" fmla="*/ 1 w 186"/>
                <a:gd name="T17" fmla="*/ 3 h 1322"/>
                <a:gd name="T18" fmla="*/ 1 w 186"/>
                <a:gd name="T19" fmla="*/ 3 h 1322"/>
                <a:gd name="T20" fmla="*/ 1 w 186"/>
                <a:gd name="T21" fmla="*/ 3 h 1322"/>
                <a:gd name="T22" fmla="*/ 1 w 186"/>
                <a:gd name="T23" fmla="*/ 3 h 1322"/>
                <a:gd name="T24" fmla="*/ 0 w 186"/>
                <a:gd name="T25" fmla="*/ 1 h 13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86"/>
                <a:gd name="T40" fmla="*/ 0 h 1322"/>
                <a:gd name="T41" fmla="*/ 186 w 186"/>
                <a:gd name="T42" fmla="*/ 1322 h 132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86" h="1322">
                  <a:moveTo>
                    <a:pt x="0" y="51"/>
                  </a:moveTo>
                  <a:lnTo>
                    <a:pt x="23" y="32"/>
                  </a:lnTo>
                  <a:lnTo>
                    <a:pt x="36" y="4"/>
                  </a:lnTo>
                  <a:lnTo>
                    <a:pt x="66" y="0"/>
                  </a:lnTo>
                  <a:lnTo>
                    <a:pt x="99" y="12"/>
                  </a:lnTo>
                  <a:lnTo>
                    <a:pt x="154" y="45"/>
                  </a:lnTo>
                  <a:lnTo>
                    <a:pt x="167" y="90"/>
                  </a:lnTo>
                  <a:lnTo>
                    <a:pt x="179" y="120"/>
                  </a:lnTo>
                  <a:lnTo>
                    <a:pt x="186" y="1284"/>
                  </a:lnTo>
                  <a:lnTo>
                    <a:pt x="151" y="1322"/>
                  </a:lnTo>
                  <a:lnTo>
                    <a:pt x="109" y="1322"/>
                  </a:lnTo>
                  <a:lnTo>
                    <a:pt x="53" y="1276"/>
                  </a:lnTo>
                  <a:lnTo>
                    <a:pt x="0" y="51"/>
                  </a:lnTo>
                  <a:close/>
                </a:path>
              </a:pathLst>
            </a:custGeom>
            <a:solidFill>
              <a:srgbClr val="333D5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45" name="Freeform 33">
              <a:extLst>
                <a:ext uri="{FF2B5EF4-FFF2-40B4-BE49-F238E27FC236}">
                  <a16:creationId xmlns:a16="http://schemas.microsoft.com/office/drawing/2014/main" id="{237EDF34-D6E4-41E6-90D5-6418EE976DAA}"/>
                </a:ext>
              </a:extLst>
            </p:cNvPr>
            <p:cNvSpPr>
              <a:spLocks/>
            </p:cNvSpPr>
            <p:nvPr/>
          </p:nvSpPr>
          <p:spPr bwMode="auto">
            <a:xfrm>
              <a:off x="3056" y="2041"/>
              <a:ext cx="93" cy="656"/>
            </a:xfrm>
            <a:custGeom>
              <a:avLst/>
              <a:gdLst>
                <a:gd name="T0" fmla="*/ 0 w 187"/>
                <a:gd name="T1" fmla="*/ 0 h 1313"/>
                <a:gd name="T2" fmla="*/ 0 w 187"/>
                <a:gd name="T3" fmla="*/ 0 h 1313"/>
                <a:gd name="T4" fmla="*/ 0 w 187"/>
                <a:gd name="T5" fmla="*/ 0 h 1313"/>
                <a:gd name="T6" fmla="*/ 0 w 187"/>
                <a:gd name="T7" fmla="*/ 0 h 1313"/>
                <a:gd name="T8" fmla="*/ 0 w 187"/>
                <a:gd name="T9" fmla="*/ 0 h 1313"/>
                <a:gd name="T10" fmla="*/ 0 w 187"/>
                <a:gd name="T11" fmla="*/ 0 h 1313"/>
                <a:gd name="T12" fmla="*/ 0 w 187"/>
                <a:gd name="T13" fmla="*/ 0 h 1313"/>
                <a:gd name="T14" fmla="*/ 0 w 187"/>
                <a:gd name="T15" fmla="*/ 0 h 1313"/>
                <a:gd name="T16" fmla="*/ 0 w 187"/>
                <a:gd name="T17" fmla="*/ 2 h 1313"/>
                <a:gd name="T18" fmla="*/ 0 w 187"/>
                <a:gd name="T19" fmla="*/ 2 h 1313"/>
                <a:gd name="T20" fmla="*/ 0 w 187"/>
                <a:gd name="T21" fmla="*/ 2 h 1313"/>
                <a:gd name="T22" fmla="*/ 0 w 187"/>
                <a:gd name="T23" fmla="*/ 2 h 1313"/>
                <a:gd name="T24" fmla="*/ 0 w 187"/>
                <a:gd name="T25" fmla="*/ 0 h 131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87"/>
                <a:gd name="T40" fmla="*/ 0 h 1313"/>
                <a:gd name="T41" fmla="*/ 187 w 187"/>
                <a:gd name="T42" fmla="*/ 1313 h 131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87" h="1313">
                  <a:moveTo>
                    <a:pt x="0" y="40"/>
                  </a:moveTo>
                  <a:lnTo>
                    <a:pt x="24" y="23"/>
                  </a:lnTo>
                  <a:lnTo>
                    <a:pt x="33" y="3"/>
                  </a:lnTo>
                  <a:lnTo>
                    <a:pt x="61" y="0"/>
                  </a:lnTo>
                  <a:lnTo>
                    <a:pt x="95" y="10"/>
                  </a:lnTo>
                  <a:lnTo>
                    <a:pt x="155" y="36"/>
                  </a:lnTo>
                  <a:lnTo>
                    <a:pt x="167" y="80"/>
                  </a:lnTo>
                  <a:lnTo>
                    <a:pt x="180" y="110"/>
                  </a:lnTo>
                  <a:lnTo>
                    <a:pt x="187" y="1274"/>
                  </a:lnTo>
                  <a:lnTo>
                    <a:pt x="152" y="1313"/>
                  </a:lnTo>
                  <a:lnTo>
                    <a:pt x="110" y="1313"/>
                  </a:lnTo>
                  <a:lnTo>
                    <a:pt x="53" y="1267"/>
                  </a:lnTo>
                  <a:lnTo>
                    <a:pt x="0" y="40"/>
                  </a:lnTo>
                  <a:close/>
                </a:path>
              </a:pathLst>
            </a:custGeom>
            <a:solidFill>
              <a:srgbClr val="333D5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46" name="Freeform 34">
              <a:extLst>
                <a:ext uri="{FF2B5EF4-FFF2-40B4-BE49-F238E27FC236}">
                  <a16:creationId xmlns:a16="http://schemas.microsoft.com/office/drawing/2014/main" id="{3C28205B-3A9D-49AA-8B6B-19806F7B5B4A}"/>
                </a:ext>
              </a:extLst>
            </p:cNvPr>
            <p:cNvSpPr>
              <a:spLocks/>
            </p:cNvSpPr>
            <p:nvPr/>
          </p:nvSpPr>
          <p:spPr bwMode="auto">
            <a:xfrm>
              <a:off x="3148" y="2028"/>
              <a:ext cx="93" cy="656"/>
            </a:xfrm>
            <a:custGeom>
              <a:avLst/>
              <a:gdLst>
                <a:gd name="T0" fmla="*/ 0 w 186"/>
                <a:gd name="T1" fmla="*/ 0 h 1313"/>
                <a:gd name="T2" fmla="*/ 1 w 186"/>
                <a:gd name="T3" fmla="*/ 0 h 1313"/>
                <a:gd name="T4" fmla="*/ 1 w 186"/>
                <a:gd name="T5" fmla="*/ 0 h 1313"/>
                <a:gd name="T6" fmla="*/ 1 w 186"/>
                <a:gd name="T7" fmla="*/ 0 h 1313"/>
                <a:gd name="T8" fmla="*/ 1 w 186"/>
                <a:gd name="T9" fmla="*/ 0 h 1313"/>
                <a:gd name="T10" fmla="*/ 1 w 186"/>
                <a:gd name="T11" fmla="*/ 0 h 1313"/>
                <a:gd name="T12" fmla="*/ 1 w 186"/>
                <a:gd name="T13" fmla="*/ 0 h 1313"/>
                <a:gd name="T14" fmla="*/ 1 w 186"/>
                <a:gd name="T15" fmla="*/ 0 h 1313"/>
                <a:gd name="T16" fmla="*/ 1 w 186"/>
                <a:gd name="T17" fmla="*/ 2 h 1313"/>
                <a:gd name="T18" fmla="*/ 1 w 186"/>
                <a:gd name="T19" fmla="*/ 2 h 1313"/>
                <a:gd name="T20" fmla="*/ 1 w 186"/>
                <a:gd name="T21" fmla="*/ 2 h 1313"/>
                <a:gd name="T22" fmla="*/ 1 w 186"/>
                <a:gd name="T23" fmla="*/ 2 h 1313"/>
                <a:gd name="T24" fmla="*/ 0 w 186"/>
                <a:gd name="T25" fmla="*/ 0 h 131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86"/>
                <a:gd name="T40" fmla="*/ 0 h 1313"/>
                <a:gd name="T41" fmla="*/ 186 w 186"/>
                <a:gd name="T42" fmla="*/ 1313 h 131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86" h="1313">
                  <a:moveTo>
                    <a:pt x="0" y="41"/>
                  </a:moveTo>
                  <a:lnTo>
                    <a:pt x="19" y="33"/>
                  </a:lnTo>
                  <a:lnTo>
                    <a:pt x="32" y="5"/>
                  </a:lnTo>
                  <a:lnTo>
                    <a:pt x="62" y="0"/>
                  </a:lnTo>
                  <a:lnTo>
                    <a:pt x="94" y="12"/>
                  </a:lnTo>
                  <a:lnTo>
                    <a:pt x="154" y="35"/>
                  </a:lnTo>
                  <a:lnTo>
                    <a:pt x="168" y="81"/>
                  </a:lnTo>
                  <a:lnTo>
                    <a:pt x="181" y="112"/>
                  </a:lnTo>
                  <a:lnTo>
                    <a:pt x="186" y="1274"/>
                  </a:lnTo>
                  <a:lnTo>
                    <a:pt x="152" y="1313"/>
                  </a:lnTo>
                  <a:lnTo>
                    <a:pt x="109" y="1313"/>
                  </a:lnTo>
                  <a:lnTo>
                    <a:pt x="53" y="1267"/>
                  </a:lnTo>
                  <a:lnTo>
                    <a:pt x="0" y="41"/>
                  </a:lnTo>
                  <a:close/>
                </a:path>
              </a:pathLst>
            </a:custGeom>
            <a:solidFill>
              <a:srgbClr val="333D5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47" name="Freeform 35">
              <a:extLst>
                <a:ext uri="{FF2B5EF4-FFF2-40B4-BE49-F238E27FC236}">
                  <a16:creationId xmlns:a16="http://schemas.microsoft.com/office/drawing/2014/main" id="{1190AC90-55C0-4728-AB12-EC58171057AB}"/>
                </a:ext>
              </a:extLst>
            </p:cNvPr>
            <p:cNvSpPr>
              <a:spLocks/>
            </p:cNvSpPr>
            <p:nvPr/>
          </p:nvSpPr>
          <p:spPr bwMode="auto">
            <a:xfrm>
              <a:off x="2823" y="2061"/>
              <a:ext cx="91" cy="673"/>
            </a:xfrm>
            <a:custGeom>
              <a:avLst/>
              <a:gdLst>
                <a:gd name="T0" fmla="*/ 0 w 182"/>
                <a:gd name="T1" fmla="*/ 0 h 1347"/>
                <a:gd name="T2" fmla="*/ 1 w 182"/>
                <a:gd name="T3" fmla="*/ 0 h 1347"/>
                <a:gd name="T4" fmla="*/ 1 w 182"/>
                <a:gd name="T5" fmla="*/ 0 h 1347"/>
                <a:gd name="T6" fmla="*/ 1 w 182"/>
                <a:gd name="T7" fmla="*/ 0 h 1347"/>
                <a:gd name="T8" fmla="*/ 1 w 182"/>
                <a:gd name="T9" fmla="*/ 0 h 1347"/>
                <a:gd name="T10" fmla="*/ 1 w 182"/>
                <a:gd name="T11" fmla="*/ 0 h 1347"/>
                <a:gd name="T12" fmla="*/ 1 w 182"/>
                <a:gd name="T13" fmla="*/ 0 h 1347"/>
                <a:gd name="T14" fmla="*/ 1 w 182"/>
                <a:gd name="T15" fmla="*/ 0 h 1347"/>
                <a:gd name="T16" fmla="*/ 1 w 182"/>
                <a:gd name="T17" fmla="*/ 2 h 1347"/>
                <a:gd name="T18" fmla="*/ 1 w 182"/>
                <a:gd name="T19" fmla="*/ 2 h 1347"/>
                <a:gd name="T20" fmla="*/ 1 w 182"/>
                <a:gd name="T21" fmla="*/ 2 h 1347"/>
                <a:gd name="T22" fmla="*/ 1 w 182"/>
                <a:gd name="T23" fmla="*/ 2 h 1347"/>
                <a:gd name="T24" fmla="*/ 0 w 182"/>
                <a:gd name="T25" fmla="*/ 0 h 134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82"/>
                <a:gd name="T40" fmla="*/ 0 h 1347"/>
                <a:gd name="T41" fmla="*/ 182 w 182"/>
                <a:gd name="T42" fmla="*/ 1347 h 134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82" h="1347">
                  <a:moveTo>
                    <a:pt x="0" y="51"/>
                  </a:moveTo>
                  <a:lnTo>
                    <a:pt x="23" y="34"/>
                  </a:lnTo>
                  <a:lnTo>
                    <a:pt x="37" y="5"/>
                  </a:lnTo>
                  <a:lnTo>
                    <a:pt x="66" y="0"/>
                  </a:lnTo>
                  <a:lnTo>
                    <a:pt x="98" y="12"/>
                  </a:lnTo>
                  <a:lnTo>
                    <a:pt x="154" y="45"/>
                  </a:lnTo>
                  <a:lnTo>
                    <a:pt x="166" y="89"/>
                  </a:lnTo>
                  <a:lnTo>
                    <a:pt x="180" y="120"/>
                  </a:lnTo>
                  <a:lnTo>
                    <a:pt x="182" y="1309"/>
                  </a:lnTo>
                  <a:lnTo>
                    <a:pt x="159" y="1342"/>
                  </a:lnTo>
                  <a:lnTo>
                    <a:pt x="124" y="1347"/>
                  </a:lnTo>
                  <a:lnTo>
                    <a:pt x="49" y="1298"/>
                  </a:lnTo>
                  <a:lnTo>
                    <a:pt x="0" y="51"/>
                  </a:lnTo>
                  <a:close/>
                </a:path>
              </a:pathLst>
            </a:custGeom>
            <a:solidFill>
              <a:srgbClr val="333D5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48" name="Freeform 36">
              <a:extLst>
                <a:ext uri="{FF2B5EF4-FFF2-40B4-BE49-F238E27FC236}">
                  <a16:creationId xmlns:a16="http://schemas.microsoft.com/office/drawing/2014/main" id="{BEF80B41-A431-4F08-AED8-934E8588C7C1}"/>
                </a:ext>
              </a:extLst>
            </p:cNvPr>
            <p:cNvSpPr>
              <a:spLocks/>
            </p:cNvSpPr>
            <p:nvPr/>
          </p:nvSpPr>
          <p:spPr bwMode="auto">
            <a:xfrm>
              <a:off x="2914" y="2054"/>
              <a:ext cx="92" cy="664"/>
            </a:xfrm>
            <a:custGeom>
              <a:avLst/>
              <a:gdLst>
                <a:gd name="T0" fmla="*/ 0 w 183"/>
                <a:gd name="T1" fmla="*/ 0 h 1329"/>
                <a:gd name="T2" fmla="*/ 1 w 183"/>
                <a:gd name="T3" fmla="*/ 0 h 1329"/>
                <a:gd name="T4" fmla="*/ 1 w 183"/>
                <a:gd name="T5" fmla="*/ 0 h 1329"/>
                <a:gd name="T6" fmla="*/ 1 w 183"/>
                <a:gd name="T7" fmla="*/ 0 h 1329"/>
                <a:gd name="T8" fmla="*/ 1 w 183"/>
                <a:gd name="T9" fmla="*/ 0 h 1329"/>
                <a:gd name="T10" fmla="*/ 1 w 183"/>
                <a:gd name="T11" fmla="*/ 0 h 1329"/>
                <a:gd name="T12" fmla="*/ 1 w 183"/>
                <a:gd name="T13" fmla="*/ 0 h 1329"/>
                <a:gd name="T14" fmla="*/ 1 w 183"/>
                <a:gd name="T15" fmla="*/ 0 h 1329"/>
                <a:gd name="T16" fmla="*/ 1 w 183"/>
                <a:gd name="T17" fmla="*/ 2 h 1329"/>
                <a:gd name="T18" fmla="*/ 1 w 183"/>
                <a:gd name="T19" fmla="*/ 2 h 1329"/>
                <a:gd name="T20" fmla="*/ 1 w 183"/>
                <a:gd name="T21" fmla="*/ 2 h 1329"/>
                <a:gd name="T22" fmla="*/ 1 w 183"/>
                <a:gd name="T23" fmla="*/ 2 h 1329"/>
                <a:gd name="T24" fmla="*/ 0 w 183"/>
                <a:gd name="T25" fmla="*/ 0 h 132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83"/>
                <a:gd name="T40" fmla="*/ 0 h 1329"/>
                <a:gd name="T41" fmla="*/ 183 w 183"/>
                <a:gd name="T42" fmla="*/ 1329 h 132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83" h="1329">
                  <a:moveTo>
                    <a:pt x="0" y="50"/>
                  </a:moveTo>
                  <a:lnTo>
                    <a:pt x="23" y="32"/>
                  </a:lnTo>
                  <a:lnTo>
                    <a:pt x="37" y="4"/>
                  </a:lnTo>
                  <a:lnTo>
                    <a:pt x="67" y="0"/>
                  </a:lnTo>
                  <a:lnTo>
                    <a:pt x="98" y="11"/>
                  </a:lnTo>
                  <a:lnTo>
                    <a:pt x="154" y="45"/>
                  </a:lnTo>
                  <a:lnTo>
                    <a:pt x="167" y="89"/>
                  </a:lnTo>
                  <a:lnTo>
                    <a:pt x="181" y="120"/>
                  </a:lnTo>
                  <a:lnTo>
                    <a:pt x="183" y="1290"/>
                  </a:lnTo>
                  <a:lnTo>
                    <a:pt x="147" y="1329"/>
                  </a:lnTo>
                  <a:lnTo>
                    <a:pt x="105" y="1329"/>
                  </a:lnTo>
                  <a:lnTo>
                    <a:pt x="49" y="1283"/>
                  </a:lnTo>
                  <a:lnTo>
                    <a:pt x="0" y="50"/>
                  </a:lnTo>
                  <a:close/>
                </a:path>
              </a:pathLst>
            </a:custGeom>
            <a:solidFill>
              <a:srgbClr val="333D5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49" name="Freeform 37">
              <a:extLst>
                <a:ext uri="{FF2B5EF4-FFF2-40B4-BE49-F238E27FC236}">
                  <a16:creationId xmlns:a16="http://schemas.microsoft.com/office/drawing/2014/main" id="{375F8835-1EE7-4636-8D71-1A882202C135}"/>
                </a:ext>
              </a:extLst>
            </p:cNvPr>
            <p:cNvSpPr>
              <a:spLocks/>
            </p:cNvSpPr>
            <p:nvPr/>
          </p:nvSpPr>
          <p:spPr bwMode="auto">
            <a:xfrm>
              <a:off x="3010" y="2046"/>
              <a:ext cx="92" cy="657"/>
            </a:xfrm>
            <a:custGeom>
              <a:avLst/>
              <a:gdLst>
                <a:gd name="T0" fmla="*/ 0 w 183"/>
                <a:gd name="T1" fmla="*/ 1 h 1314"/>
                <a:gd name="T2" fmla="*/ 1 w 183"/>
                <a:gd name="T3" fmla="*/ 1 h 1314"/>
                <a:gd name="T4" fmla="*/ 1 w 183"/>
                <a:gd name="T5" fmla="*/ 1 h 1314"/>
                <a:gd name="T6" fmla="*/ 1 w 183"/>
                <a:gd name="T7" fmla="*/ 0 h 1314"/>
                <a:gd name="T8" fmla="*/ 1 w 183"/>
                <a:gd name="T9" fmla="*/ 1 h 1314"/>
                <a:gd name="T10" fmla="*/ 1 w 183"/>
                <a:gd name="T11" fmla="*/ 1 h 1314"/>
                <a:gd name="T12" fmla="*/ 1 w 183"/>
                <a:gd name="T13" fmla="*/ 1 h 1314"/>
                <a:gd name="T14" fmla="*/ 1 w 183"/>
                <a:gd name="T15" fmla="*/ 1 h 1314"/>
                <a:gd name="T16" fmla="*/ 1 w 183"/>
                <a:gd name="T17" fmla="*/ 3 h 1314"/>
                <a:gd name="T18" fmla="*/ 1 w 183"/>
                <a:gd name="T19" fmla="*/ 3 h 1314"/>
                <a:gd name="T20" fmla="*/ 1 w 183"/>
                <a:gd name="T21" fmla="*/ 3 h 1314"/>
                <a:gd name="T22" fmla="*/ 1 w 183"/>
                <a:gd name="T23" fmla="*/ 3 h 1314"/>
                <a:gd name="T24" fmla="*/ 0 w 183"/>
                <a:gd name="T25" fmla="*/ 1 h 131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83"/>
                <a:gd name="T40" fmla="*/ 0 h 1314"/>
                <a:gd name="T41" fmla="*/ 183 w 183"/>
                <a:gd name="T42" fmla="*/ 1314 h 131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83" h="1314">
                  <a:moveTo>
                    <a:pt x="0" y="51"/>
                  </a:moveTo>
                  <a:lnTo>
                    <a:pt x="22" y="33"/>
                  </a:lnTo>
                  <a:lnTo>
                    <a:pt x="35" y="5"/>
                  </a:lnTo>
                  <a:lnTo>
                    <a:pt x="65" y="0"/>
                  </a:lnTo>
                  <a:lnTo>
                    <a:pt x="97" y="12"/>
                  </a:lnTo>
                  <a:lnTo>
                    <a:pt x="152" y="45"/>
                  </a:lnTo>
                  <a:lnTo>
                    <a:pt x="165" y="91"/>
                  </a:lnTo>
                  <a:lnTo>
                    <a:pt x="178" y="121"/>
                  </a:lnTo>
                  <a:lnTo>
                    <a:pt x="183" y="1276"/>
                  </a:lnTo>
                  <a:lnTo>
                    <a:pt x="145" y="1314"/>
                  </a:lnTo>
                  <a:lnTo>
                    <a:pt x="104" y="1314"/>
                  </a:lnTo>
                  <a:lnTo>
                    <a:pt x="49" y="1262"/>
                  </a:lnTo>
                  <a:lnTo>
                    <a:pt x="0" y="51"/>
                  </a:lnTo>
                  <a:close/>
                </a:path>
              </a:pathLst>
            </a:custGeom>
            <a:solidFill>
              <a:srgbClr val="333D5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50" name="Freeform 38">
              <a:extLst>
                <a:ext uri="{FF2B5EF4-FFF2-40B4-BE49-F238E27FC236}">
                  <a16:creationId xmlns:a16="http://schemas.microsoft.com/office/drawing/2014/main" id="{68E25E55-037A-40B2-8C42-3F69C0D046C0}"/>
                </a:ext>
              </a:extLst>
            </p:cNvPr>
            <p:cNvSpPr>
              <a:spLocks/>
            </p:cNvSpPr>
            <p:nvPr/>
          </p:nvSpPr>
          <p:spPr bwMode="auto">
            <a:xfrm>
              <a:off x="3101" y="2033"/>
              <a:ext cx="93" cy="656"/>
            </a:xfrm>
            <a:custGeom>
              <a:avLst/>
              <a:gdLst>
                <a:gd name="T0" fmla="*/ 0 w 186"/>
                <a:gd name="T1" fmla="*/ 0 h 1313"/>
                <a:gd name="T2" fmla="*/ 1 w 186"/>
                <a:gd name="T3" fmla="*/ 0 h 1313"/>
                <a:gd name="T4" fmla="*/ 1 w 186"/>
                <a:gd name="T5" fmla="*/ 0 h 1313"/>
                <a:gd name="T6" fmla="*/ 1 w 186"/>
                <a:gd name="T7" fmla="*/ 0 h 1313"/>
                <a:gd name="T8" fmla="*/ 1 w 186"/>
                <a:gd name="T9" fmla="*/ 0 h 1313"/>
                <a:gd name="T10" fmla="*/ 1 w 186"/>
                <a:gd name="T11" fmla="*/ 0 h 1313"/>
                <a:gd name="T12" fmla="*/ 1 w 186"/>
                <a:gd name="T13" fmla="*/ 0 h 1313"/>
                <a:gd name="T14" fmla="*/ 1 w 186"/>
                <a:gd name="T15" fmla="*/ 0 h 1313"/>
                <a:gd name="T16" fmla="*/ 1 w 186"/>
                <a:gd name="T17" fmla="*/ 2 h 1313"/>
                <a:gd name="T18" fmla="*/ 1 w 186"/>
                <a:gd name="T19" fmla="*/ 2 h 1313"/>
                <a:gd name="T20" fmla="*/ 1 w 186"/>
                <a:gd name="T21" fmla="*/ 2 h 1313"/>
                <a:gd name="T22" fmla="*/ 1 w 186"/>
                <a:gd name="T23" fmla="*/ 2 h 1313"/>
                <a:gd name="T24" fmla="*/ 0 w 186"/>
                <a:gd name="T25" fmla="*/ 0 h 131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86"/>
                <a:gd name="T40" fmla="*/ 0 h 1313"/>
                <a:gd name="T41" fmla="*/ 186 w 186"/>
                <a:gd name="T42" fmla="*/ 1313 h 131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86" h="1313">
                  <a:moveTo>
                    <a:pt x="0" y="49"/>
                  </a:moveTo>
                  <a:lnTo>
                    <a:pt x="24" y="32"/>
                  </a:lnTo>
                  <a:lnTo>
                    <a:pt x="37" y="4"/>
                  </a:lnTo>
                  <a:lnTo>
                    <a:pt x="66" y="0"/>
                  </a:lnTo>
                  <a:lnTo>
                    <a:pt x="99" y="10"/>
                  </a:lnTo>
                  <a:lnTo>
                    <a:pt x="156" y="43"/>
                  </a:lnTo>
                  <a:lnTo>
                    <a:pt x="169" y="88"/>
                  </a:lnTo>
                  <a:lnTo>
                    <a:pt x="180" y="119"/>
                  </a:lnTo>
                  <a:lnTo>
                    <a:pt x="186" y="1274"/>
                  </a:lnTo>
                  <a:lnTo>
                    <a:pt x="149" y="1313"/>
                  </a:lnTo>
                  <a:lnTo>
                    <a:pt x="106" y="1313"/>
                  </a:lnTo>
                  <a:lnTo>
                    <a:pt x="51" y="1261"/>
                  </a:lnTo>
                  <a:lnTo>
                    <a:pt x="0" y="49"/>
                  </a:lnTo>
                  <a:close/>
                </a:path>
              </a:pathLst>
            </a:custGeom>
            <a:solidFill>
              <a:srgbClr val="333D5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51" name="Freeform 39">
              <a:extLst>
                <a:ext uri="{FF2B5EF4-FFF2-40B4-BE49-F238E27FC236}">
                  <a16:creationId xmlns:a16="http://schemas.microsoft.com/office/drawing/2014/main" id="{4329A22A-1906-43FB-8BE1-05077D81D2EB}"/>
                </a:ext>
              </a:extLst>
            </p:cNvPr>
            <p:cNvSpPr>
              <a:spLocks/>
            </p:cNvSpPr>
            <p:nvPr/>
          </p:nvSpPr>
          <p:spPr bwMode="auto">
            <a:xfrm>
              <a:off x="3193" y="2022"/>
              <a:ext cx="93" cy="654"/>
            </a:xfrm>
            <a:custGeom>
              <a:avLst/>
              <a:gdLst>
                <a:gd name="T0" fmla="*/ 0 w 184"/>
                <a:gd name="T1" fmla="*/ 1 h 1308"/>
                <a:gd name="T2" fmla="*/ 1 w 184"/>
                <a:gd name="T3" fmla="*/ 1 h 1308"/>
                <a:gd name="T4" fmla="*/ 1 w 184"/>
                <a:gd name="T5" fmla="*/ 1 h 1308"/>
                <a:gd name="T6" fmla="*/ 1 w 184"/>
                <a:gd name="T7" fmla="*/ 0 h 1308"/>
                <a:gd name="T8" fmla="*/ 1 w 184"/>
                <a:gd name="T9" fmla="*/ 1 h 1308"/>
                <a:gd name="T10" fmla="*/ 1 w 184"/>
                <a:gd name="T11" fmla="*/ 1 h 1308"/>
                <a:gd name="T12" fmla="*/ 1 w 184"/>
                <a:gd name="T13" fmla="*/ 1 h 1308"/>
                <a:gd name="T14" fmla="*/ 1 w 184"/>
                <a:gd name="T15" fmla="*/ 1 h 1308"/>
                <a:gd name="T16" fmla="*/ 1 w 184"/>
                <a:gd name="T17" fmla="*/ 3 h 1308"/>
                <a:gd name="T18" fmla="*/ 1 w 184"/>
                <a:gd name="T19" fmla="*/ 3 h 1308"/>
                <a:gd name="T20" fmla="*/ 1 w 184"/>
                <a:gd name="T21" fmla="*/ 3 h 1308"/>
                <a:gd name="T22" fmla="*/ 1 w 184"/>
                <a:gd name="T23" fmla="*/ 3 h 1308"/>
                <a:gd name="T24" fmla="*/ 0 w 184"/>
                <a:gd name="T25" fmla="*/ 1 h 130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84"/>
                <a:gd name="T40" fmla="*/ 0 h 1308"/>
                <a:gd name="T41" fmla="*/ 184 w 184"/>
                <a:gd name="T42" fmla="*/ 1308 h 130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84" h="1308">
                  <a:moveTo>
                    <a:pt x="0" y="44"/>
                  </a:moveTo>
                  <a:lnTo>
                    <a:pt x="10" y="31"/>
                  </a:lnTo>
                  <a:lnTo>
                    <a:pt x="24" y="3"/>
                  </a:lnTo>
                  <a:lnTo>
                    <a:pt x="53" y="0"/>
                  </a:lnTo>
                  <a:lnTo>
                    <a:pt x="86" y="10"/>
                  </a:lnTo>
                  <a:lnTo>
                    <a:pt x="154" y="39"/>
                  </a:lnTo>
                  <a:lnTo>
                    <a:pt x="168" y="84"/>
                  </a:lnTo>
                  <a:lnTo>
                    <a:pt x="181" y="115"/>
                  </a:lnTo>
                  <a:lnTo>
                    <a:pt x="184" y="1270"/>
                  </a:lnTo>
                  <a:lnTo>
                    <a:pt x="148" y="1308"/>
                  </a:lnTo>
                  <a:lnTo>
                    <a:pt x="107" y="1308"/>
                  </a:lnTo>
                  <a:lnTo>
                    <a:pt x="49" y="1258"/>
                  </a:lnTo>
                  <a:lnTo>
                    <a:pt x="0" y="44"/>
                  </a:lnTo>
                  <a:close/>
                </a:path>
              </a:pathLst>
            </a:custGeom>
            <a:solidFill>
              <a:srgbClr val="333D5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52" name="Freeform 40">
              <a:extLst>
                <a:ext uri="{FF2B5EF4-FFF2-40B4-BE49-F238E27FC236}">
                  <a16:creationId xmlns:a16="http://schemas.microsoft.com/office/drawing/2014/main" id="{096D27EF-A529-4BE3-BA7C-9ADAE6FBC85D}"/>
                </a:ext>
              </a:extLst>
            </p:cNvPr>
            <p:cNvSpPr>
              <a:spLocks/>
            </p:cNvSpPr>
            <p:nvPr/>
          </p:nvSpPr>
          <p:spPr bwMode="auto">
            <a:xfrm>
              <a:off x="2694" y="2075"/>
              <a:ext cx="117" cy="681"/>
            </a:xfrm>
            <a:custGeom>
              <a:avLst/>
              <a:gdLst>
                <a:gd name="T0" fmla="*/ 0 w 235"/>
                <a:gd name="T1" fmla="*/ 1 h 1361"/>
                <a:gd name="T2" fmla="*/ 0 w 235"/>
                <a:gd name="T3" fmla="*/ 0 h 1361"/>
                <a:gd name="T4" fmla="*/ 0 w 235"/>
                <a:gd name="T5" fmla="*/ 1 h 1361"/>
                <a:gd name="T6" fmla="*/ 0 w 235"/>
                <a:gd name="T7" fmla="*/ 3 h 1361"/>
                <a:gd name="T8" fmla="*/ 0 w 235"/>
                <a:gd name="T9" fmla="*/ 3 h 1361"/>
                <a:gd name="T10" fmla="*/ 0 w 235"/>
                <a:gd name="T11" fmla="*/ 3 h 1361"/>
                <a:gd name="T12" fmla="*/ 0 w 235"/>
                <a:gd name="T13" fmla="*/ 1 h 1361"/>
                <a:gd name="T14" fmla="*/ 0 60000 65536"/>
                <a:gd name="T15" fmla="*/ 0 60000 65536"/>
                <a:gd name="T16" fmla="*/ 0 60000 65536"/>
                <a:gd name="T17" fmla="*/ 0 60000 65536"/>
                <a:gd name="T18" fmla="*/ 0 60000 65536"/>
                <a:gd name="T19" fmla="*/ 0 60000 65536"/>
                <a:gd name="T20" fmla="*/ 0 60000 65536"/>
                <a:gd name="T21" fmla="*/ 0 w 235"/>
                <a:gd name="T22" fmla="*/ 0 h 1361"/>
                <a:gd name="T23" fmla="*/ 235 w 235"/>
                <a:gd name="T24" fmla="*/ 1361 h 136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5" h="1361">
                  <a:moveTo>
                    <a:pt x="0" y="11"/>
                  </a:moveTo>
                  <a:lnTo>
                    <a:pt x="88" y="0"/>
                  </a:lnTo>
                  <a:lnTo>
                    <a:pt x="235" y="71"/>
                  </a:lnTo>
                  <a:lnTo>
                    <a:pt x="235" y="1344"/>
                  </a:lnTo>
                  <a:lnTo>
                    <a:pt x="137" y="1361"/>
                  </a:lnTo>
                  <a:lnTo>
                    <a:pt x="0" y="1248"/>
                  </a:lnTo>
                  <a:lnTo>
                    <a:pt x="0" y="11"/>
                  </a:lnTo>
                  <a:close/>
                </a:path>
              </a:pathLst>
            </a:custGeom>
            <a:solidFill>
              <a:srgbClr val="333D5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53" name="Freeform 41">
              <a:extLst>
                <a:ext uri="{FF2B5EF4-FFF2-40B4-BE49-F238E27FC236}">
                  <a16:creationId xmlns:a16="http://schemas.microsoft.com/office/drawing/2014/main" id="{B781335A-F77D-4665-AC6B-F1A1D43B30EB}"/>
                </a:ext>
              </a:extLst>
            </p:cNvPr>
            <p:cNvSpPr>
              <a:spLocks/>
            </p:cNvSpPr>
            <p:nvPr/>
          </p:nvSpPr>
          <p:spPr bwMode="auto">
            <a:xfrm>
              <a:off x="2760" y="2118"/>
              <a:ext cx="48" cy="639"/>
            </a:xfrm>
            <a:custGeom>
              <a:avLst/>
              <a:gdLst>
                <a:gd name="T0" fmla="*/ 0 w 97"/>
                <a:gd name="T1" fmla="*/ 0 h 1280"/>
                <a:gd name="T2" fmla="*/ 0 w 97"/>
                <a:gd name="T3" fmla="*/ 0 h 1280"/>
                <a:gd name="T4" fmla="*/ 0 w 97"/>
                <a:gd name="T5" fmla="*/ 2 h 1280"/>
                <a:gd name="T6" fmla="*/ 0 w 97"/>
                <a:gd name="T7" fmla="*/ 2 h 1280"/>
                <a:gd name="T8" fmla="*/ 0 w 97"/>
                <a:gd name="T9" fmla="*/ 0 h 1280"/>
                <a:gd name="T10" fmla="*/ 0 60000 65536"/>
                <a:gd name="T11" fmla="*/ 0 60000 65536"/>
                <a:gd name="T12" fmla="*/ 0 60000 65536"/>
                <a:gd name="T13" fmla="*/ 0 60000 65536"/>
                <a:gd name="T14" fmla="*/ 0 60000 65536"/>
                <a:gd name="T15" fmla="*/ 0 w 97"/>
                <a:gd name="T16" fmla="*/ 0 h 1280"/>
                <a:gd name="T17" fmla="*/ 97 w 97"/>
                <a:gd name="T18" fmla="*/ 1280 h 1280"/>
              </a:gdLst>
              <a:ahLst/>
              <a:cxnLst>
                <a:cxn ang="T10">
                  <a:pos x="T0" y="T1"/>
                </a:cxn>
                <a:cxn ang="T11">
                  <a:pos x="T2" y="T3"/>
                </a:cxn>
                <a:cxn ang="T12">
                  <a:pos x="T4" y="T5"/>
                </a:cxn>
                <a:cxn ang="T13">
                  <a:pos x="T6" y="T7"/>
                </a:cxn>
                <a:cxn ang="T14">
                  <a:pos x="T8" y="T9"/>
                </a:cxn>
              </a:cxnLst>
              <a:rect l="T15" t="T16" r="T17" b="T18"/>
              <a:pathLst>
                <a:path w="97" h="1280">
                  <a:moveTo>
                    <a:pt x="0" y="0"/>
                  </a:moveTo>
                  <a:lnTo>
                    <a:pt x="97" y="0"/>
                  </a:lnTo>
                  <a:lnTo>
                    <a:pt x="97" y="1259"/>
                  </a:lnTo>
                  <a:lnTo>
                    <a:pt x="0" y="1280"/>
                  </a:lnTo>
                  <a:lnTo>
                    <a:pt x="0" y="0"/>
                  </a:lnTo>
                  <a:close/>
                </a:path>
              </a:pathLst>
            </a:custGeom>
            <a:solidFill>
              <a:srgbClr val="8989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54" name="Freeform 42">
              <a:extLst>
                <a:ext uri="{FF2B5EF4-FFF2-40B4-BE49-F238E27FC236}">
                  <a16:creationId xmlns:a16="http://schemas.microsoft.com/office/drawing/2014/main" id="{E3EC4308-684E-4129-9D6F-0ADD47F8ACBC}"/>
                </a:ext>
              </a:extLst>
            </p:cNvPr>
            <p:cNvSpPr>
              <a:spLocks/>
            </p:cNvSpPr>
            <p:nvPr/>
          </p:nvSpPr>
          <p:spPr bwMode="auto">
            <a:xfrm>
              <a:off x="2694" y="2085"/>
              <a:ext cx="66" cy="666"/>
            </a:xfrm>
            <a:custGeom>
              <a:avLst/>
              <a:gdLst>
                <a:gd name="T0" fmla="*/ 0 w 132"/>
                <a:gd name="T1" fmla="*/ 0 h 1333"/>
                <a:gd name="T2" fmla="*/ 1 w 132"/>
                <a:gd name="T3" fmla="*/ 0 h 1333"/>
                <a:gd name="T4" fmla="*/ 1 w 132"/>
                <a:gd name="T5" fmla="*/ 2 h 1333"/>
                <a:gd name="T6" fmla="*/ 0 w 132"/>
                <a:gd name="T7" fmla="*/ 2 h 1333"/>
                <a:gd name="T8" fmla="*/ 0 w 132"/>
                <a:gd name="T9" fmla="*/ 0 h 1333"/>
                <a:gd name="T10" fmla="*/ 0 60000 65536"/>
                <a:gd name="T11" fmla="*/ 0 60000 65536"/>
                <a:gd name="T12" fmla="*/ 0 60000 65536"/>
                <a:gd name="T13" fmla="*/ 0 60000 65536"/>
                <a:gd name="T14" fmla="*/ 0 60000 65536"/>
                <a:gd name="T15" fmla="*/ 0 w 132"/>
                <a:gd name="T16" fmla="*/ 0 h 1333"/>
                <a:gd name="T17" fmla="*/ 132 w 132"/>
                <a:gd name="T18" fmla="*/ 1333 h 1333"/>
              </a:gdLst>
              <a:ahLst/>
              <a:cxnLst>
                <a:cxn ang="T10">
                  <a:pos x="T0" y="T1"/>
                </a:cxn>
                <a:cxn ang="T11">
                  <a:pos x="T2" y="T3"/>
                </a:cxn>
                <a:cxn ang="T12">
                  <a:pos x="T4" y="T5"/>
                </a:cxn>
                <a:cxn ang="T13">
                  <a:pos x="T6" y="T7"/>
                </a:cxn>
                <a:cxn ang="T14">
                  <a:pos x="T8" y="T9"/>
                </a:cxn>
              </a:cxnLst>
              <a:rect l="T15" t="T16" r="T17" b="T18"/>
              <a:pathLst>
                <a:path w="132" h="1333">
                  <a:moveTo>
                    <a:pt x="0" y="0"/>
                  </a:moveTo>
                  <a:lnTo>
                    <a:pt x="132" y="66"/>
                  </a:lnTo>
                  <a:lnTo>
                    <a:pt x="132" y="1333"/>
                  </a:lnTo>
                  <a:lnTo>
                    <a:pt x="0" y="1243"/>
                  </a:lnTo>
                  <a:lnTo>
                    <a:pt x="0" y="0"/>
                  </a:lnTo>
                  <a:close/>
                </a:path>
              </a:pathLst>
            </a:custGeom>
            <a:solidFill>
              <a:srgbClr val="59637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55" name="Freeform 43">
              <a:extLst>
                <a:ext uri="{FF2B5EF4-FFF2-40B4-BE49-F238E27FC236}">
                  <a16:creationId xmlns:a16="http://schemas.microsoft.com/office/drawing/2014/main" id="{7AA6A8A8-7653-4C7D-8914-781453CDEC56}"/>
                </a:ext>
              </a:extLst>
            </p:cNvPr>
            <p:cNvSpPr>
              <a:spLocks/>
            </p:cNvSpPr>
            <p:nvPr/>
          </p:nvSpPr>
          <p:spPr bwMode="auto">
            <a:xfrm>
              <a:off x="2709" y="2130"/>
              <a:ext cx="33" cy="185"/>
            </a:xfrm>
            <a:custGeom>
              <a:avLst/>
              <a:gdLst>
                <a:gd name="T0" fmla="*/ 0 w 66"/>
                <a:gd name="T1" fmla="*/ 0 h 371"/>
                <a:gd name="T2" fmla="*/ 1 w 66"/>
                <a:gd name="T3" fmla="*/ 0 h 371"/>
                <a:gd name="T4" fmla="*/ 1 w 66"/>
                <a:gd name="T5" fmla="*/ 0 h 371"/>
                <a:gd name="T6" fmla="*/ 0 w 66"/>
                <a:gd name="T7" fmla="*/ 0 h 371"/>
                <a:gd name="T8" fmla="*/ 0 w 66"/>
                <a:gd name="T9" fmla="*/ 0 h 371"/>
                <a:gd name="T10" fmla="*/ 0 60000 65536"/>
                <a:gd name="T11" fmla="*/ 0 60000 65536"/>
                <a:gd name="T12" fmla="*/ 0 60000 65536"/>
                <a:gd name="T13" fmla="*/ 0 60000 65536"/>
                <a:gd name="T14" fmla="*/ 0 60000 65536"/>
                <a:gd name="T15" fmla="*/ 0 w 66"/>
                <a:gd name="T16" fmla="*/ 0 h 371"/>
                <a:gd name="T17" fmla="*/ 66 w 66"/>
                <a:gd name="T18" fmla="*/ 371 h 371"/>
              </a:gdLst>
              <a:ahLst/>
              <a:cxnLst>
                <a:cxn ang="T10">
                  <a:pos x="T0" y="T1"/>
                </a:cxn>
                <a:cxn ang="T11">
                  <a:pos x="T2" y="T3"/>
                </a:cxn>
                <a:cxn ang="T12">
                  <a:pos x="T4" y="T5"/>
                </a:cxn>
                <a:cxn ang="T13">
                  <a:pos x="T6" y="T7"/>
                </a:cxn>
                <a:cxn ang="T14">
                  <a:pos x="T8" y="T9"/>
                </a:cxn>
              </a:cxnLst>
              <a:rect l="T15" t="T16" r="T17" b="T18"/>
              <a:pathLst>
                <a:path w="66" h="371">
                  <a:moveTo>
                    <a:pt x="0" y="0"/>
                  </a:moveTo>
                  <a:lnTo>
                    <a:pt x="66" y="37"/>
                  </a:lnTo>
                  <a:lnTo>
                    <a:pt x="66" y="371"/>
                  </a:lnTo>
                  <a:lnTo>
                    <a:pt x="0" y="316"/>
                  </a:lnTo>
                  <a:lnTo>
                    <a:pt x="0" y="0"/>
                  </a:lnTo>
                  <a:close/>
                </a:path>
              </a:pathLst>
            </a:custGeom>
            <a:solidFill>
              <a:srgbClr val="333D5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56" name="Freeform 44">
              <a:extLst>
                <a:ext uri="{FF2B5EF4-FFF2-40B4-BE49-F238E27FC236}">
                  <a16:creationId xmlns:a16="http://schemas.microsoft.com/office/drawing/2014/main" id="{9C61415F-5437-4F8F-AA82-A2140FD6B0B1}"/>
                </a:ext>
              </a:extLst>
            </p:cNvPr>
            <p:cNvSpPr>
              <a:spLocks/>
            </p:cNvSpPr>
            <p:nvPr/>
          </p:nvSpPr>
          <p:spPr bwMode="auto">
            <a:xfrm>
              <a:off x="2705" y="2132"/>
              <a:ext cx="33" cy="186"/>
            </a:xfrm>
            <a:custGeom>
              <a:avLst/>
              <a:gdLst>
                <a:gd name="T0" fmla="*/ 0 w 66"/>
                <a:gd name="T1" fmla="*/ 0 h 371"/>
                <a:gd name="T2" fmla="*/ 1 w 66"/>
                <a:gd name="T3" fmla="*/ 1 h 371"/>
                <a:gd name="T4" fmla="*/ 1 w 66"/>
                <a:gd name="T5" fmla="*/ 1 h 371"/>
                <a:gd name="T6" fmla="*/ 0 w 66"/>
                <a:gd name="T7" fmla="*/ 1 h 371"/>
                <a:gd name="T8" fmla="*/ 0 w 66"/>
                <a:gd name="T9" fmla="*/ 0 h 371"/>
                <a:gd name="T10" fmla="*/ 0 60000 65536"/>
                <a:gd name="T11" fmla="*/ 0 60000 65536"/>
                <a:gd name="T12" fmla="*/ 0 60000 65536"/>
                <a:gd name="T13" fmla="*/ 0 60000 65536"/>
                <a:gd name="T14" fmla="*/ 0 60000 65536"/>
                <a:gd name="T15" fmla="*/ 0 w 66"/>
                <a:gd name="T16" fmla="*/ 0 h 371"/>
                <a:gd name="T17" fmla="*/ 66 w 66"/>
                <a:gd name="T18" fmla="*/ 371 h 371"/>
              </a:gdLst>
              <a:ahLst/>
              <a:cxnLst>
                <a:cxn ang="T10">
                  <a:pos x="T0" y="T1"/>
                </a:cxn>
                <a:cxn ang="T11">
                  <a:pos x="T2" y="T3"/>
                </a:cxn>
                <a:cxn ang="T12">
                  <a:pos x="T4" y="T5"/>
                </a:cxn>
                <a:cxn ang="T13">
                  <a:pos x="T6" y="T7"/>
                </a:cxn>
                <a:cxn ang="T14">
                  <a:pos x="T8" y="T9"/>
                </a:cxn>
              </a:cxnLst>
              <a:rect l="T15" t="T16" r="T17" b="T18"/>
              <a:pathLst>
                <a:path w="66" h="371">
                  <a:moveTo>
                    <a:pt x="0" y="0"/>
                  </a:moveTo>
                  <a:lnTo>
                    <a:pt x="66" y="37"/>
                  </a:lnTo>
                  <a:lnTo>
                    <a:pt x="66" y="371"/>
                  </a:lnTo>
                  <a:lnTo>
                    <a:pt x="0" y="316"/>
                  </a:lnTo>
                  <a:lnTo>
                    <a:pt x="0" y="0"/>
                  </a:lnTo>
                  <a:close/>
                </a:path>
              </a:pathLst>
            </a:custGeom>
            <a:solidFill>
              <a:srgbClr val="8989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57" name="Freeform 45">
              <a:extLst>
                <a:ext uri="{FF2B5EF4-FFF2-40B4-BE49-F238E27FC236}">
                  <a16:creationId xmlns:a16="http://schemas.microsoft.com/office/drawing/2014/main" id="{0BB3FAAE-2DA5-47B2-B8FD-A991A41D193D}"/>
                </a:ext>
              </a:extLst>
            </p:cNvPr>
            <p:cNvSpPr>
              <a:spLocks/>
            </p:cNvSpPr>
            <p:nvPr/>
          </p:nvSpPr>
          <p:spPr bwMode="auto">
            <a:xfrm>
              <a:off x="2701" y="2164"/>
              <a:ext cx="32" cy="77"/>
            </a:xfrm>
            <a:custGeom>
              <a:avLst/>
              <a:gdLst>
                <a:gd name="T0" fmla="*/ 1 w 63"/>
                <a:gd name="T1" fmla="*/ 0 h 155"/>
                <a:gd name="T2" fmla="*/ 1 w 63"/>
                <a:gd name="T3" fmla="*/ 0 h 155"/>
                <a:gd name="T4" fmla="*/ 1 w 63"/>
                <a:gd name="T5" fmla="*/ 0 h 155"/>
                <a:gd name="T6" fmla="*/ 1 w 63"/>
                <a:gd name="T7" fmla="*/ 0 h 155"/>
                <a:gd name="T8" fmla="*/ 1 w 63"/>
                <a:gd name="T9" fmla="*/ 0 h 155"/>
                <a:gd name="T10" fmla="*/ 1 w 63"/>
                <a:gd name="T11" fmla="*/ 0 h 155"/>
                <a:gd name="T12" fmla="*/ 1 w 63"/>
                <a:gd name="T13" fmla="*/ 0 h 155"/>
                <a:gd name="T14" fmla="*/ 1 w 63"/>
                <a:gd name="T15" fmla="*/ 0 h 155"/>
                <a:gd name="T16" fmla="*/ 1 w 63"/>
                <a:gd name="T17" fmla="*/ 0 h 155"/>
                <a:gd name="T18" fmla="*/ 1 w 63"/>
                <a:gd name="T19" fmla="*/ 0 h 155"/>
                <a:gd name="T20" fmla="*/ 1 w 63"/>
                <a:gd name="T21" fmla="*/ 0 h 155"/>
                <a:gd name="T22" fmla="*/ 1 w 63"/>
                <a:gd name="T23" fmla="*/ 0 h 155"/>
                <a:gd name="T24" fmla="*/ 0 w 63"/>
                <a:gd name="T25" fmla="*/ 0 h 155"/>
                <a:gd name="T26" fmla="*/ 1 w 63"/>
                <a:gd name="T27" fmla="*/ 0 h 155"/>
                <a:gd name="T28" fmla="*/ 1 w 63"/>
                <a:gd name="T29" fmla="*/ 0 h 155"/>
                <a:gd name="T30" fmla="*/ 1 w 63"/>
                <a:gd name="T31" fmla="*/ 0 h 155"/>
                <a:gd name="T32" fmla="*/ 1 w 63"/>
                <a:gd name="T33" fmla="*/ 0 h 15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3"/>
                <a:gd name="T52" fmla="*/ 0 h 155"/>
                <a:gd name="T53" fmla="*/ 63 w 63"/>
                <a:gd name="T54" fmla="*/ 155 h 15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3" h="155">
                  <a:moveTo>
                    <a:pt x="31" y="0"/>
                  </a:moveTo>
                  <a:lnTo>
                    <a:pt x="43" y="6"/>
                  </a:lnTo>
                  <a:lnTo>
                    <a:pt x="54" y="23"/>
                  </a:lnTo>
                  <a:lnTo>
                    <a:pt x="61" y="48"/>
                  </a:lnTo>
                  <a:lnTo>
                    <a:pt x="63" y="77"/>
                  </a:lnTo>
                  <a:lnTo>
                    <a:pt x="61" y="107"/>
                  </a:lnTo>
                  <a:lnTo>
                    <a:pt x="54" y="132"/>
                  </a:lnTo>
                  <a:lnTo>
                    <a:pt x="43" y="149"/>
                  </a:lnTo>
                  <a:lnTo>
                    <a:pt x="31" y="155"/>
                  </a:lnTo>
                  <a:lnTo>
                    <a:pt x="18" y="149"/>
                  </a:lnTo>
                  <a:lnTo>
                    <a:pt x="9" y="132"/>
                  </a:lnTo>
                  <a:lnTo>
                    <a:pt x="2" y="107"/>
                  </a:lnTo>
                  <a:lnTo>
                    <a:pt x="0" y="77"/>
                  </a:lnTo>
                  <a:lnTo>
                    <a:pt x="2" y="48"/>
                  </a:lnTo>
                  <a:lnTo>
                    <a:pt x="9" y="23"/>
                  </a:lnTo>
                  <a:lnTo>
                    <a:pt x="18" y="6"/>
                  </a:lnTo>
                  <a:lnTo>
                    <a:pt x="31" y="0"/>
                  </a:lnTo>
                  <a:close/>
                </a:path>
              </a:pathLst>
            </a:custGeom>
            <a:solidFill>
              <a:srgbClr val="333D5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58" name="Freeform 46">
              <a:extLst>
                <a:ext uri="{FF2B5EF4-FFF2-40B4-BE49-F238E27FC236}">
                  <a16:creationId xmlns:a16="http://schemas.microsoft.com/office/drawing/2014/main" id="{CC5A11EB-ECFA-4DB5-B795-65BCA60D9A44}"/>
                </a:ext>
              </a:extLst>
            </p:cNvPr>
            <p:cNvSpPr>
              <a:spLocks/>
            </p:cNvSpPr>
            <p:nvPr/>
          </p:nvSpPr>
          <p:spPr bwMode="auto">
            <a:xfrm>
              <a:off x="2695" y="2164"/>
              <a:ext cx="33" cy="77"/>
            </a:xfrm>
            <a:custGeom>
              <a:avLst/>
              <a:gdLst>
                <a:gd name="T0" fmla="*/ 1 w 65"/>
                <a:gd name="T1" fmla="*/ 0 h 155"/>
                <a:gd name="T2" fmla="*/ 1 w 65"/>
                <a:gd name="T3" fmla="*/ 0 h 155"/>
                <a:gd name="T4" fmla="*/ 1 w 65"/>
                <a:gd name="T5" fmla="*/ 0 h 155"/>
                <a:gd name="T6" fmla="*/ 1 w 65"/>
                <a:gd name="T7" fmla="*/ 0 h 155"/>
                <a:gd name="T8" fmla="*/ 1 w 65"/>
                <a:gd name="T9" fmla="*/ 0 h 155"/>
                <a:gd name="T10" fmla="*/ 1 w 65"/>
                <a:gd name="T11" fmla="*/ 0 h 155"/>
                <a:gd name="T12" fmla="*/ 1 w 65"/>
                <a:gd name="T13" fmla="*/ 0 h 155"/>
                <a:gd name="T14" fmla="*/ 1 w 65"/>
                <a:gd name="T15" fmla="*/ 0 h 155"/>
                <a:gd name="T16" fmla="*/ 1 w 65"/>
                <a:gd name="T17" fmla="*/ 0 h 155"/>
                <a:gd name="T18" fmla="*/ 1 w 65"/>
                <a:gd name="T19" fmla="*/ 0 h 155"/>
                <a:gd name="T20" fmla="*/ 1 w 65"/>
                <a:gd name="T21" fmla="*/ 0 h 155"/>
                <a:gd name="T22" fmla="*/ 1 w 65"/>
                <a:gd name="T23" fmla="*/ 0 h 155"/>
                <a:gd name="T24" fmla="*/ 0 w 65"/>
                <a:gd name="T25" fmla="*/ 0 h 155"/>
                <a:gd name="T26" fmla="*/ 1 w 65"/>
                <a:gd name="T27" fmla="*/ 0 h 155"/>
                <a:gd name="T28" fmla="*/ 1 w 65"/>
                <a:gd name="T29" fmla="*/ 0 h 155"/>
                <a:gd name="T30" fmla="*/ 1 w 65"/>
                <a:gd name="T31" fmla="*/ 0 h 155"/>
                <a:gd name="T32" fmla="*/ 1 w 65"/>
                <a:gd name="T33" fmla="*/ 0 h 15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5"/>
                <a:gd name="T52" fmla="*/ 0 h 155"/>
                <a:gd name="T53" fmla="*/ 65 w 65"/>
                <a:gd name="T54" fmla="*/ 155 h 15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5" h="155">
                  <a:moveTo>
                    <a:pt x="32" y="0"/>
                  </a:moveTo>
                  <a:lnTo>
                    <a:pt x="45" y="6"/>
                  </a:lnTo>
                  <a:lnTo>
                    <a:pt x="55" y="23"/>
                  </a:lnTo>
                  <a:lnTo>
                    <a:pt x="62" y="48"/>
                  </a:lnTo>
                  <a:lnTo>
                    <a:pt x="65" y="77"/>
                  </a:lnTo>
                  <a:lnTo>
                    <a:pt x="62" y="107"/>
                  </a:lnTo>
                  <a:lnTo>
                    <a:pt x="55" y="132"/>
                  </a:lnTo>
                  <a:lnTo>
                    <a:pt x="45" y="149"/>
                  </a:lnTo>
                  <a:lnTo>
                    <a:pt x="32" y="155"/>
                  </a:lnTo>
                  <a:lnTo>
                    <a:pt x="20" y="149"/>
                  </a:lnTo>
                  <a:lnTo>
                    <a:pt x="9" y="132"/>
                  </a:lnTo>
                  <a:lnTo>
                    <a:pt x="2" y="107"/>
                  </a:lnTo>
                  <a:lnTo>
                    <a:pt x="0" y="77"/>
                  </a:lnTo>
                  <a:lnTo>
                    <a:pt x="2" y="48"/>
                  </a:lnTo>
                  <a:lnTo>
                    <a:pt x="9" y="23"/>
                  </a:lnTo>
                  <a:lnTo>
                    <a:pt x="20" y="6"/>
                  </a:lnTo>
                  <a:lnTo>
                    <a:pt x="32" y="0"/>
                  </a:lnTo>
                  <a:close/>
                </a:path>
              </a:pathLst>
            </a:custGeom>
            <a:solidFill>
              <a:srgbClr val="B2AF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59" name="Freeform 47">
              <a:extLst>
                <a:ext uri="{FF2B5EF4-FFF2-40B4-BE49-F238E27FC236}">
                  <a16:creationId xmlns:a16="http://schemas.microsoft.com/office/drawing/2014/main" id="{D7755143-FC28-4D2A-8891-C8B487ADC93E}"/>
                </a:ext>
              </a:extLst>
            </p:cNvPr>
            <p:cNvSpPr>
              <a:spLocks/>
            </p:cNvSpPr>
            <p:nvPr/>
          </p:nvSpPr>
          <p:spPr bwMode="auto">
            <a:xfrm>
              <a:off x="2706" y="2661"/>
              <a:ext cx="37" cy="39"/>
            </a:xfrm>
            <a:custGeom>
              <a:avLst/>
              <a:gdLst>
                <a:gd name="T0" fmla="*/ 0 w 75"/>
                <a:gd name="T1" fmla="*/ 0 h 79"/>
                <a:gd name="T2" fmla="*/ 0 w 75"/>
                <a:gd name="T3" fmla="*/ 0 h 79"/>
                <a:gd name="T4" fmla="*/ 0 w 75"/>
                <a:gd name="T5" fmla="*/ 0 h 79"/>
                <a:gd name="T6" fmla="*/ 0 w 75"/>
                <a:gd name="T7" fmla="*/ 0 h 79"/>
                <a:gd name="T8" fmla="*/ 0 w 75"/>
                <a:gd name="T9" fmla="*/ 0 h 79"/>
                <a:gd name="T10" fmla="*/ 0 60000 65536"/>
                <a:gd name="T11" fmla="*/ 0 60000 65536"/>
                <a:gd name="T12" fmla="*/ 0 60000 65536"/>
                <a:gd name="T13" fmla="*/ 0 60000 65536"/>
                <a:gd name="T14" fmla="*/ 0 60000 65536"/>
                <a:gd name="T15" fmla="*/ 0 w 75"/>
                <a:gd name="T16" fmla="*/ 0 h 79"/>
                <a:gd name="T17" fmla="*/ 75 w 75"/>
                <a:gd name="T18" fmla="*/ 79 h 79"/>
              </a:gdLst>
              <a:ahLst/>
              <a:cxnLst>
                <a:cxn ang="T10">
                  <a:pos x="T0" y="T1"/>
                </a:cxn>
                <a:cxn ang="T11">
                  <a:pos x="T2" y="T3"/>
                </a:cxn>
                <a:cxn ang="T12">
                  <a:pos x="T4" y="T5"/>
                </a:cxn>
                <a:cxn ang="T13">
                  <a:pos x="T6" y="T7"/>
                </a:cxn>
                <a:cxn ang="T14">
                  <a:pos x="T8" y="T9"/>
                </a:cxn>
              </a:cxnLst>
              <a:rect l="T15" t="T16" r="T17" b="T18"/>
              <a:pathLst>
                <a:path w="75" h="79">
                  <a:moveTo>
                    <a:pt x="0" y="0"/>
                  </a:moveTo>
                  <a:lnTo>
                    <a:pt x="75" y="50"/>
                  </a:lnTo>
                  <a:lnTo>
                    <a:pt x="72" y="79"/>
                  </a:lnTo>
                  <a:lnTo>
                    <a:pt x="0" y="34"/>
                  </a:lnTo>
                  <a:lnTo>
                    <a:pt x="0" y="0"/>
                  </a:lnTo>
                  <a:close/>
                </a:path>
              </a:pathLst>
            </a:custGeom>
            <a:solidFill>
              <a:srgbClr val="1C26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60" name="Freeform 48">
              <a:extLst>
                <a:ext uri="{FF2B5EF4-FFF2-40B4-BE49-F238E27FC236}">
                  <a16:creationId xmlns:a16="http://schemas.microsoft.com/office/drawing/2014/main" id="{C8341608-3CEA-4CF8-A252-2D4BBD7C519A}"/>
                </a:ext>
              </a:extLst>
            </p:cNvPr>
            <p:cNvSpPr>
              <a:spLocks/>
            </p:cNvSpPr>
            <p:nvPr/>
          </p:nvSpPr>
          <p:spPr bwMode="auto">
            <a:xfrm>
              <a:off x="2712" y="2393"/>
              <a:ext cx="27" cy="45"/>
            </a:xfrm>
            <a:custGeom>
              <a:avLst/>
              <a:gdLst>
                <a:gd name="T0" fmla="*/ 0 w 54"/>
                <a:gd name="T1" fmla="*/ 0 h 91"/>
                <a:gd name="T2" fmla="*/ 1 w 54"/>
                <a:gd name="T3" fmla="*/ 0 h 91"/>
                <a:gd name="T4" fmla="*/ 1 w 54"/>
                <a:gd name="T5" fmla="*/ 0 h 91"/>
                <a:gd name="T6" fmla="*/ 0 w 54"/>
                <a:gd name="T7" fmla="*/ 0 h 91"/>
                <a:gd name="T8" fmla="*/ 0 w 54"/>
                <a:gd name="T9" fmla="*/ 0 h 91"/>
                <a:gd name="T10" fmla="*/ 0 60000 65536"/>
                <a:gd name="T11" fmla="*/ 0 60000 65536"/>
                <a:gd name="T12" fmla="*/ 0 60000 65536"/>
                <a:gd name="T13" fmla="*/ 0 60000 65536"/>
                <a:gd name="T14" fmla="*/ 0 60000 65536"/>
                <a:gd name="T15" fmla="*/ 0 w 54"/>
                <a:gd name="T16" fmla="*/ 0 h 91"/>
                <a:gd name="T17" fmla="*/ 54 w 54"/>
                <a:gd name="T18" fmla="*/ 91 h 91"/>
              </a:gdLst>
              <a:ahLst/>
              <a:cxnLst>
                <a:cxn ang="T10">
                  <a:pos x="T0" y="T1"/>
                </a:cxn>
                <a:cxn ang="T11">
                  <a:pos x="T2" y="T3"/>
                </a:cxn>
                <a:cxn ang="T12">
                  <a:pos x="T4" y="T5"/>
                </a:cxn>
                <a:cxn ang="T13">
                  <a:pos x="T6" y="T7"/>
                </a:cxn>
                <a:cxn ang="T14">
                  <a:pos x="T8" y="T9"/>
                </a:cxn>
              </a:cxnLst>
              <a:rect l="T15" t="T16" r="T17" b="T18"/>
              <a:pathLst>
                <a:path w="54" h="91">
                  <a:moveTo>
                    <a:pt x="0" y="0"/>
                  </a:moveTo>
                  <a:lnTo>
                    <a:pt x="54" y="31"/>
                  </a:lnTo>
                  <a:lnTo>
                    <a:pt x="54" y="91"/>
                  </a:lnTo>
                  <a:lnTo>
                    <a:pt x="0" y="62"/>
                  </a:lnTo>
                  <a:lnTo>
                    <a:pt x="0" y="0"/>
                  </a:lnTo>
                  <a:close/>
                </a:path>
              </a:pathLst>
            </a:custGeom>
            <a:solidFill>
              <a:srgbClr val="1C26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61" name="Freeform 49">
              <a:extLst>
                <a:ext uri="{FF2B5EF4-FFF2-40B4-BE49-F238E27FC236}">
                  <a16:creationId xmlns:a16="http://schemas.microsoft.com/office/drawing/2014/main" id="{8B1B9D4C-30CC-4C7B-A668-5975138A4ADD}"/>
                </a:ext>
              </a:extLst>
            </p:cNvPr>
            <p:cNvSpPr>
              <a:spLocks/>
            </p:cNvSpPr>
            <p:nvPr/>
          </p:nvSpPr>
          <p:spPr bwMode="auto">
            <a:xfrm>
              <a:off x="2830" y="2090"/>
              <a:ext cx="35" cy="651"/>
            </a:xfrm>
            <a:custGeom>
              <a:avLst/>
              <a:gdLst>
                <a:gd name="T0" fmla="*/ 0 w 71"/>
                <a:gd name="T1" fmla="*/ 1 h 1301"/>
                <a:gd name="T2" fmla="*/ 0 w 71"/>
                <a:gd name="T3" fmla="*/ 0 h 1301"/>
                <a:gd name="T4" fmla="*/ 0 w 71"/>
                <a:gd name="T5" fmla="*/ 1 h 1301"/>
                <a:gd name="T6" fmla="*/ 0 w 71"/>
                <a:gd name="T7" fmla="*/ 1 h 1301"/>
                <a:gd name="T8" fmla="*/ 0 w 71"/>
                <a:gd name="T9" fmla="*/ 3 h 1301"/>
                <a:gd name="T10" fmla="*/ 0 w 71"/>
                <a:gd name="T11" fmla="*/ 3 h 1301"/>
                <a:gd name="T12" fmla="*/ 0 w 71"/>
                <a:gd name="T13" fmla="*/ 3 h 1301"/>
                <a:gd name="T14" fmla="*/ 0 w 71"/>
                <a:gd name="T15" fmla="*/ 3 h 1301"/>
                <a:gd name="T16" fmla="*/ 0 w 71"/>
                <a:gd name="T17" fmla="*/ 3 h 1301"/>
                <a:gd name="T18" fmla="*/ 0 w 71"/>
                <a:gd name="T19" fmla="*/ 3 h 1301"/>
                <a:gd name="T20" fmla="*/ 0 w 71"/>
                <a:gd name="T21" fmla="*/ 1 h 1301"/>
                <a:gd name="T22" fmla="*/ 0 w 71"/>
                <a:gd name="T23" fmla="*/ 1 h 1301"/>
                <a:gd name="T24" fmla="*/ 0 w 71"/>
                <a:gd name="T25" fmla="*/ 1 h 1301"/>
                <a:gd name="T26" fmla="*/ 0 w 71"/>
                <a:gd name="T27" fmla="*/ 0 h 1301"/>
                <a:gd name="T28" fmla="*/ 0 w 71"/>
                <a:gd name="T29" fmla="*/ 1 h 130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1"/>
                <a:gd name="T46" fmla="*/ 0 h 1301"/>
                <a:gd name="T47" fmla="*/ 71 w 71"/>
                <a:gd name="T48" fmla="*/ 1301 h 130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1" h="1301">
                  <a:moveTo>
                    <a:pt x="35" y="2"/>
                  </a:moveTo>
                  <a:lnTo>
                    <a:pt x="19" y="0"/>
                  </a:lnTo>
                  <a:lnTo>
                    <a:pt x="17" y="32"/>
                  </a:lnTo>
                  <a:lnTo>
                    <a:pt x="0" y="63"/>
                  </a:lnTo>
                  <a:lnTo>
                    <a:pt x="2" y="1259"/>
                  </a:lnTo>
                  <a:lnTo>
                    <a:pt x="22" y="1294"/>
                  </a:lnTo>
                  <a:lnTo>
                    <a:pt x="34" y="1301"/>
                  </a:lnTo>
                  <a:lnTo>
                    <a:pt x="48" y="1290"/>
                  </a:lnTo>
                  <a:lnTo>
                    <a:pt x="58" y="1280"/>
                  </a:lnTo>
                  <a:lnTo>
                    <a:pt x="70" y="1255"/>
                  </a:lnTo>
                  <a:lnTo>
                    <a:pt x="71" y="62"/>
                  </a:lnTo>
                  <a:lnTo>
                    <a:pt x="59" y="47"/>
                  </a:lnTo>
                  <a:lnTo>
                    <a:pt x="49" y="34"/>
                  </a:lnTo>
                  <a:lnTo>
                    <a:pt x="48" y="0"/>
                  </a:lnTo>
                  <a:lnTo>
                    <a:pt x="35" y="2"/>
                  </a:lnTo>
                  <a:close/>
                </a:path>
              </a:pathLst>
            </a:custGeom>
            <a:solidFill>
              <a:srgbClr val="7577A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62" name="Freeform 50">
              <a:extLst>
                <a:ext uri="{FF2B5EF4-FFF2-40B4-BE49-F238E27FC236}">
                  <a16:creationId xmlns:a16="http://schemas.microsoft.com/office/drawing/2014/main" id="{B9641751-E951-41D5-844D-5B372EE02793}"/>
                </a:ext>
              </a:extLst>
            </p:cNvPr>
            <p:cNvSpPr>
              <a:spLocks/>
            </p:cNvSpPr>
            <p:nvPr/>
          </p:nvSpPr>
          <p:spPr bwMode="auto">
            <a:xfrm>
              <a:off x="2921" y="2082"/>
              <a:ext cx="36" cy="644"/>
            </a:xfrm>
            <a:custGeom>
              <a:avLst/>
              <a:gdLst>
                <a:gd name="T0" fmla="*/ 1 w 71"/>
                <a:gd name="T1" fmla="*/ 1 h 1286"/>
                <a:gd name="T2" fmla="*/ 1 w 71"/>
                <a:gd name="T3" fmla="*/ 0 h 1286"/>
                <a:gd name="T4" fmla="*/ 1 w 71"/>
                <a:gd name="T5" fmla="*/ 1 h 1286"/>
                <a:gd name="T6" fmla="*/ 0 w 71"/>
                <a:gd name="T7" fmla="*/ 1 h 1286"/>
                <a:gd name="T8" fmla="*/ 1 w 71"/>
                <a:gd name="T9" fmla="*/ 3 h 1286"/>
                <a:gd name="T10" fmla="*/ 1 w 71"/>
                <a:gd name="T11" fmla="*/ 3 h 1286"/>
                <a:gd name="T12" fmla="*/ 1 w 71"/>
                <a:gd name="T13" fmla="*/ 3 h 1286"/>
                <a:gd name="T14" fmla="*/ 1 w 71"/>
                <a:gd name="T15" fmla="*/ 3 h 1286"/>
                <a:gd name="T16" fmla="*/ 1 w 71"/>
                <a:gd name="T17" fmla="*/ 3 h 1286"/>
                <a:gd name="T18" fmla="*/ 1 w 71"/>
                <a:gd name="T19" fmla="*/ 3 h 1286"/>
                <a:gd name="T20" fmla="*/ 1 w 71"/>
                <a:gd name="T21" fmla="*/ 1 h 1286"/>
                <a:gd name="T22" fmla="*/ 1 w 71"/>
                <a:gd name="T23" fmla="*/ 1 h 1286"/>
                <a:gd name="T24" fmla="*/ 1 w 71"/>
                <a:gd name="T25" fmla="*/ 1 h 1286"/>
                <a:gd name="T26" fmla="*/ 1 w 71"/>
                <a:gd name="T27" fmla="*/ 0 h 1286"/>
                <a:gd name="T28" fmla="*/ 1 w 71"/>
                <a:gd name="T29" fmla="*/ 1 h 12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1"/>
                <a:gd name="T46" fmla="*/ 0 h 1286"/>
                <a:gd name="T47" fmla="*/ 71 w 71"/>
                <a:gd name="T48" fmla="*/ 1286 h 128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1" h="1286">
                  <a:moveTo>
                    <a:pt x="35" y="2"/>
                  </a:moveTo>
                  <a:lnTo>
                    <a:pt x="18" y="0"/>
                  </a:lnTo>
                  <a:lnTo>
                    <a:pt x="16" y="32"/>
                  </a:lnTo>
                  <a:lnTo>
                    <a:pt x="0" y="63"/>
                  </a:lnTo>
                  <a:lnTo>
                    <a:pt x="2" y="1247"/>
                  </a:lnTo>
                  <a:lnTo>
                    <a:pt x="21" y="1270"/>
                  </a:lnTo>
                  <a:lnTo>
                    <a:pt x="33" y="1286"/>
                  </a:lnTo>
                  <a:lnTo>
                    <a:pt x="48" y="1284"/>
                  </a:lnTo>
                  <a:lnTo>
                    <a:pt x="58" y="1267"/>
                  </a:lnTo>
                  <a:lnTo>
                    <a:pt x="71" y="1234"/>
                  </a:lnTo>
                  <a:lnTo>
                    <a:pt x="71" y="62"/>
                  </a:lnTo>
                  <a:lnTo>
                    <a:pt x="60" y="48"/>
                  </a:lnTo>
                  <a:lnTo>
                    <a:pt x="49" y="35"/>
                  </a:lnTo>
                  <a:lnTo>
                    <a:pt x="48" y="0"/>
                  </a:lnTo>
                  <a:lnTo>
                    <a:pt x="35" y="2"/>
                  </a:lnTo>
                  <a:close/>
                </a:path>
              </a:pathLst>
            </a:custGeom>
            <a:solidFill>
              <a:srgbClr val="7577A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63" name="Freeform 51">
              <a:extLst>
                <a:ext uri="{FF2B5EF4-FFF2-40B4-BE49-F238E27FC236}">
                  <a16:creationId xmlns:a16="http://schemas.microsoft.com/office/drawing/2014/main" id="{25C521C3-9277-4361-B5B1-ECB920C1596B}"/>
                </a:ext>
              </a:extLst>
            </p:cNvPr>
            <p:cNvSpPr>
              <a:spLocks/>
            </p:cNvSpPr>
            <p:nvPr/>
          </p:nvSpPr>
          <p:spPr bwMode="auto">
            <a:xfrm>
              <a:off x="3016" y="2075"/>
              <a:ext cx="36" cy="634"/>
            </a:xfrm>
            <a:custGeom>
              <a:avLst/>
              <a:gdLst>
                <a:gd name="T0" fmla="*/ 1 w 71"/>
                <a:gd name="T1" fmla="*/ 1 h 1268"/>
                <a:gd name="T2" fmla="*/ 1 w 71"/>
                <a:gd name="T3" fmla="*/ 0 h 1268"/>
                <a:gd name="T4" fmla="*/ 1 w 71"/>
                <a:gd name="T5" fmla="*/ 1 h 1268"/>
                <a:gd name="T6" fmla="*/ 1 w 71"/>
                <a:gd name="T7" fmla="*/ 1 h 1268"/>
                <a:gd name="T8" fmla="*/ 0 w 71"/>
                <a:gd name="T9" fmla="*/ 3 h 1268"/>
                <a:gd name="T10" fmla="*/ 1 w 71"/>
                <a:gd name="T11" fmla="*/ 3 h 1268"/>
                <a:gd name="T12" fmla="*/ 1 w 71"/>
                <a:gd name="T13" fmla="*/ 3 h 1268"/>
                <a:gd name="T14" fmla="*/ 1 w 71"/>
                <a:gd name="T15" fmla="*/ 3 h 1268"/>
                <a:gd name="T16" fmla="*/ 1 w 71"/>
                <a:gd name="T17" fmla="*/ 3 h 1268"/>
                <a:gd name="T18" fmla="*/ 1 w 71"/>
                <a:gd name="T19" fmla="*/ 3 h 1268"/>
                <a:gd name="T20" fmla="*/ 1 w 71"/>
                <a:gd name="T21" fmla="*/ 1 h 1268"/>
                <a:gd name="T22" fmla="*/ 1 w 71"/>
                <a:gd name="T23" fmla="*/ 1 h 1268"/>
                <a:gd name="T24" fmla="*/ 1 w 71"/>
                <a:gd name="T25" fmla="*/ 1 h 1268"/>
                <a:gd name="T26" fmla="*/ 1 w 71"/>
                <a:gd name="T27" fmla="*/ 0 h 1268"/>
                <a:gd name="T28" fmla="*/ 1 w 71"/>
                <a:gd name="T29" fmla="*/ 1 h 126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1"/>
                <a:gd name="T46" fmla="*/ 0 h 1268"/>
                <a:gd name="T47" fmla="*/ 71 w 71"/>
                <a:gd name="T48" fmla="*/ 1268 h 126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1" h="1268">
                  <a:moveTo>
                    <a:pt x="34" y="2"/>
                  </a:moveTo>
                  <a:lnTo>
                    <a:pt x="18" y="0"/>
                  </a:lnTo>
                  <a:lnTo>
                    <a:pt x="16" y="33"/>
                  </a:lnTo>
                  <a:lnTo>
                    <a:pt x="1" y="63"/>
                  </a:lnTo>
                  <a:lnTo>
                    <a:pt x="0" y="1239"/>
                  </a:lnTo>
                  <a:lnTo>
                    <a:pt x="22" y="1251"/>
                  </a:lnTo>
                  <a:lnTo>
                    <a:pt x="33" y="1268"/>
                  </a:lnTo>
                  <a:lnTo>
                    <a:pt x="48" y="1267"/>
                  </a:lnTo>
                  <a:lnTo>
                    <a:pt x="59" y="1247"/>
                  </a:lnTo>
                  <a:lnTo>
                    <a:pt x="70" y="1232"/>
                  </a:lnTo>
                  <a:lnTo>
                    <a:pt x="71" y="62"/>
                  </a:lnTo>
                  <a:lnTo>
                    <a:pt x="59" y="48"/>
                  </a:lnTo>
                  <a:lnTo>
                    <a:pt x="49" y="35"/>
                  </a:lnTo>
                  <a:lnTo>
                    <a:pt x="47" y="0"/>
                  </a:lnTo>
                  <a:lnTo>
                    <a:pt x="34" y="2"/>
                  </a:lnTo>
                  <a:close/>
                </a:path>
              </a:pathLst>
            </a:custGeom>
            <a:solidFill>
              <a:srgbClr val="7577A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64" name="Freeform 52">
              <a:extLst>
                <a:ext uri="{FF2B5EF4-FFF2-40B4-BE49-F238E27FC236}">
                  <a16:creationId xmlns:a16="http://schemas.microsoft.com/office/drawing/2014/main" id="{18171CCC-7234-4BE9-B367-BDC7AD1BFE33}"/>
                </a:ext>
              </a:extLst>
            </p:cNvPr>
            <p:cNvSpPr>
              <a:spLocks/>
            </p:cNvSpPr>
            <p:nvPr/>
          </p:nvSpPr>
          <p:spPr bwMode="auto">
            <a:xfrm>
              <a:off x="3108" y="2061"/>
              <a:ext cx="35" cy="635"/>
            </a:xfrm>
            <a:custGeom>
              <a:avLst/>
              <a:gdLst>
                <a:gd name="T0" fmla="*/ 1 w 70"/>
                <a:gd name="T1" fmla="*/ 1 h 1269"/>
                <a:gd name="T2" fmla="*/ 1 w 70"/>
                <a:gd name="T3" fmla="*/ 1 h 1269"/>
                <a:gd name="T4" fmla="*/ 1 w 70"/>
                <a:gd name="T5" fmla="*/ 1 h 1269"/>
                <a:gd name="T6" fmla="*/ 0 w 70"/>
                <a:gd name="T7" fmla="*/ 1 h 1269"/>
                <a:gd name="T8" fmla="*/ 1 w 70"/>
                <a:gd name="T9" fmla="*/ 3 h 1269"/>
                <a:gd name="T10" fmla="*/ 1 w 70"/>
                <a:gd name="T11" fmla="*/ 3 h 1269"/>
                <a:gd name="T12" fmla="*/ 1 w 70"/>
                <a:gd name="T13" fmla="*/ 3 h 1269"/>
                <a:gd name="T14" fmla="*/ 1 w 70"/>
                <a:gd name="T15" fmla="*/ 3 h 1269"/>
                <a:gd name="T16" fmla="*/ 1 w 70"/>
                <a:gd name="T17" fmla="*/ 3 h 1269"/>
                <a:gd name="T18" fmla="*/ 1 w 70"/>
                <a:gd name="T19" fmla="*/ 3 h 1269"/>
                <a:gd name="T20" fmla="*/ 1 w 70"/>
                <a:gd name="T21" fmla="*/ 1 h 1269"/>
                <a:gd name="T22" fmla="*/ 1 w 70"/>
                <a:gd name="T23" fmla="*/ 1 h 1269"/>
                <a:gd name="T24" fmla="*/ 1 w 70"/>
                <a:gd name="T25" fmla="*/ 1 h 1269"/>
                <a:gd name="T26" fmla="*/ 1 w 70"/>
                <a:gd name="T27" fmla="*/ 0 h 1269"/>
                <a:gd name="T28" fmla="*/ 1 w 70"/>
                <a:gd name="T29" fmla="*/ 1 h 126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0"/>
                <a:gd name="T46" fmla="*/ 0 h 1269"/>
                <a:gd name="T47" fmla="*/ 70 w 70"/>
                <a:gd name="T48" fmla="*/ 1269 h 126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0" h="1269">
                  <a:moveTo>
                    <a:pt x="35" y="4"/>
                  </a:moveTo>
                  <a:lnTo>
                    <a:pt x="17" y="1"/>
                  </a:lnTo>
                  <a:lnTo>
                    <a:pt x="16" y="35"/>
                  </a:lnTo>
                  <a:lnTo>
                    <a:pt x="0" y="65"/>
                  </a:lnTo>
                  <a:lnTo>
                    <a:pt x="2" y="1236"/>
                  </a:lnTo>
                  <a:lnTo>
                    <a:pt x="21" y="1252"/>
                  </a:lnTo>
                  <a:lnTo>
                    <a:pt x="34" y="1269"/>
                  </a:lnTo>
                  <a:lnTo>
                    <a:pt x="49" y="1267"/>
                  </a:lnTo>
                  <a:lnTo>
                    <a:pt x="57" y="1248"/>
                  </a:lnTo>
                  <a:lnTo>
                    <a:pt x="69" y="1234"/>
                  </a:lnTo>
                  <a:lnTo>
                    <a:pt x="70" y="65"/>
                  </a:lnTo>
                  <a:lnTo>
                    <a:pt x="58" y="50"/>
                  </a:lnTo>
                  <a:lnTo>
                    <a:pt x="50" y="37"/>
                  </a:lnTo>
                  <a:lnTo>
                    <a:pt x="47" y="0"/>
                  </a:lnTo>
                  <a:lnTo>
                    <a:pt x="35" y="4"/>
                  </a:lnTo>
                  <a:close/>
                </a:path>
              </a:pathLst>
            </a:custGeom>
            <a:solidFill>
              <a:srgbClr val="7577A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65" name="Freeform 53">
              <a:extLst>
                <a:ext uri="{FF2B5EF4-FFF2-40B4-BE49-F238E27FC236}">
                  <a16:creationId xmlns:a16="http://schemas.microsoft.com/office/drawing/2014/main" id="{D0285E2D-01D2-41B8-8335-862A0350BDEF}"/>
                </a:ext>
              </a:extLst>
            </p:cNvPr>
            <p:cNvSpPr>
              <a:spLocks/>
            </p:cNvSpPr>
            <p:nvPr/>
          </p:nvSpPr>
          <p:spPr bwMode="auto">
            <a:xfrm>
              <a:off x="3200" y="2048"/>
              <a:ext cx="36" cy="634"/>
            </a:xfrm>
            <a:custGeom>
              <a:avLst/>
              <a:gdLst>
                <a:gd name="T0" fmla="*/ 1 w 71"/>
                <a:gd name="T1" fmla="*/ 0 h 1269"/>
                <a:gd name="T2" fmla="*/ 1 w 71"/>
                <a:gd name="T3" fmla="*/ 0 h 1269"/>
                <a:gd name="T4" fmla="*/ 1 w 71"/>
                <a:gd name="T5" fmla="*/ 0 h 1269"/>
                <a:gd name="T6" fmla="*/ 0 w 71"/>
                <a:gd name="T7" fmla="*/ 0 h 1269"/>
                <a:gd name="T8" fmla="*/ 1 w 71"/>
                <a:gd name="T9" fmla="*/ 2 h 1269"/>
                <a:gd name="T10" fmla="*/ 1 w 71"/>
                <a:gd name="T11" fmla="*/ 2 h 1269"/>
                <a:gd name="T12" fmla="*/ 1 w 71"/>
                <a:gd name="T13" fmla="*/ 2 h 1269"/>
                <a:gd name="T14" fmla="*/ 1 w 71"/>
                <a:gd name="T15" fmla="*/ 2 h 1269"/>
                <a:gd name="T16" fmla="*/ 1 w 71"/>
                <a:gd name="T17" fmla="*/ 2 h 1269"/>
                <a:gd name="T18" fmla="*/ 1 w 71"/>
                <a:gd name="T19" fmla="*/ 2 h 1269"/>
                <a:gd name="T20" fmla="*/ 1 w 71"/>
                <a:gd name="T21" fmla="*/ 0 h 1269"/>
                <a:gd name="T22" fmla="*/ 1 w 71"/>
                <a:gd name="T23" fmla="*/ 0 h 1269"/>
                <a:gd name="T24" fmla="*/ 1 w 71"/>
                <a:gd name="T25" fmla="*/ 0 h 1269"/>
                <a:gd name="T26" fmla="*/ 1 w 71"/>
                <a:gd name="T27" fmla="*/ 0 h 1269"/>
                <a:gd name="T28" fmla="*/ 1 w 71"/>
                <a:gd name="T29" fmla="*/ 0 h 126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1"/>
                <a:gd name="T46" fmla="*/ 0 h 1269"/>
                <a:gd name="T47" fmla="*/ 71 w 71"/>
                <a:gd name="T48" fmla="*/ 1269 h 126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1" h="1269">
                  <a:moveTo>
                    <a:pt x="34" y="2"/>
                  </a:moveTo>
                  <a:lnTo>
                    <a:pt x="17" y="1"/>
                  </a:lnTo>
                  <a:lnTo>
                    <a:pt x="16" y="33"/>
                  </a:lnTo>
                  <a:lnTo>
                    <a:pt x="0" y="64"/>
                  </a:lnTo>
                  <a:lnTo>
                    <a:pt x="1" y="1236"/>
                  </a:lnTo>
                  <a:lnTo>
                    <a:pt x="20" y="1252"/>
                  </a:lnTo>
                  <a:lnTo>
                    <a:pt x="32" y="1269"/>
                  </a:lnTo>
                  <a:lnTo>
                    <a:pt x="48" y="1267"/>
                  </a:lnTo>
                  <a:lnTo>
                    <a:pt x="57" y="1247"/>
                  </a:lnTo>
                  <a:lnTo>
                    <a:pt x="70" y="1233"/>
                  </a:lnTo>
                  <a:lnTo>
                    <a:pt x="71" y="63"/>
                  </a:lnTo>
                  <a:lnTo>
                    <a:pt x="58" y="49"/>
                  </a:lnTo>
                  <a:lnTo>
                    <a:pt x="49" y="37"/>
                  </a:lnTo>
                  <a:lnTo>
                    <a:pt x="47" y="0"/>
                  </a:lnTo>
                  <a:lnTo>
                    <a:pt x="34" y="2"/>
                  </a:lnTo>
                  <a:close/>
                </a:path>
              </a:pathLst>
            </a:custGeom>
            <a:solidFill>
              <a:srgbClr val="7577A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66" name="Freeform 54">
              <a:extLst>
                <a:ext uri="{FF2B5EF4-FFF2-40B4-BE49-F238E27FC236}">
                  <a16:creationId xmlns:a16="http://schemas.microsoft.com/office/drawing/2014/main" id="{A2CCD9EA-0C57-4413-A617-1C3011E33551}"/>
                </a:ext>
              </a:extLst>
            </p:cNvPr>
            <p:cNvSpPr>
              <a:spLocks/>
            </p:cNvSpPr>
            <p:nvPr/>
          </p:nvSpPr>
          <p:spPr bwMode="auto">
            <a:xfrm>
              <a:off x="2875" y="2086"/>
              <a:ext cx="35" cy="645"/>
            </a:xfrm>
            <a:custGeom>
              <a:avLst/>
              <a:gdLst>
                <a:gd name="T0" fmla="*/ 1 w 70"/>
                <a:gd name="T1" fmla="*/ 1 h 1289"/>
                <a:gd name="T2" fmla="*/ 1 w 70"/>
                <a:gd name="T3" fmla="*/ 0 h 1289"/>
                <a:gd name="T4" fmla="*/ 1 w 70"/>
                <a:gd name="T5" fmla="*/ 1 h 1289"/>
                <a:gd name="T6" fmla="*/ 0 w 70"/>
                <a:gd name="T7" fmla="*/ 1 h 1289"/>
                <a:gd name="T8" fmla="*/ 1 w 70"/>
                <a:gd name="T9" fmla="*/ 3 h 1289"/>
                <a:gd name="T10" fmla="*/ 1 w 70"/>
                <a:gd name="T11" fmla="*/ 3 h 1289"/>
                <a:gd name="T12" fmla="*/ 1 w 70"/>
                <a:gd name="T13" fmla="*/ 3 h 1289"/>
                <a:gd name="T14" fmla="*/ 1 w 70"/>
                <a:gd name="T15" fmla="*/ 3 h 1289"/>
                <a:gd name="T16" fmla="*/ 1 w 70"/>
                <a:gd name="T17" fmla="*/ 3 h 1289"/>
                <a:gd name="T18" fmla="*/ 1 w 70"/>
                <a:gd name="T19" fmla="*/ 3 h 1289"/>
                <a:gd name="T20" fmla="*/ 1 w 70"/>
                <a:gd name="T21" fmla="*/ 1 h 1289"/>
                <a:gd name="T22" fmla="*/ 1 w 70"/>
                <a:gd name="T23" fmla="*/ 1 h 1289"/>
                <a:gd name="T24" fmla="*/ 1 w 70"/>
                <a:gd name="T25" fmla="*/ 1 h 1289"/>
                <a:gd name="T26" fmla="*/ 1 w 70"/>
                <a:gd name="T27" fmla="*/ 0 h 1289"/>
                <a:gd name="T28" fmla="*/ 1 w 70"/>
                <a:gd name="T29" fmla="*/ 1 h 128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0"/>
                <a:gd name="T46" fmla="*/ 0 h 1289"/>
                <a:gd name="T47" fmla="*/ 70 w 70"/>
                <a:gd name="T48" fmla="*/ 1289 h 128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0" h="1289">
                  <a:moveTo>
                    <a:pt x="35" y="2"/>
                  </a:moveTo>
                  <a:lnTo>
                    <a:pt x="18" y="0"/>
                  </a:lnTo>
                  <a:lnTo>
                    <a:pt x="16" y="32"/>
                  </a:lnTo>
                  <a:lnTo>
                    <a:pt x="0" y="63"/>
                  </a:lnTo>
                  <a:lnTo>
                    <a:pt x="2" y="1256"/>
                  </a:lnTo>
                  <a:lnTo>
                    <a:pt x="21" y="1271"/>
                  </a:lnTo>
                  <a:lnTo>
                    <a:pt x="33" y="1289"/>
                  </a:lnTo>
                  <a:lnTo>
                    <a:pt x="48" y="1286"/>
                  </a:lnTo>
                  <a:lnTo>
                    <a:pt x="58" y="1267"/>
                  </a:lnTo>
                  <a:lnTo>
                    <a:pt x="70" y="1243"/>
                  </a:lnTo>
                  <a:lnTo>
                    <a:pt x="70" y="62"/>
                  </a:lnTo>
                  <a:lnTo>
                    <a:pt x="59" y="48"/>
                  </a:lnTo>
                  <a:lnTo>
                    <a:pt x="49" y="36"/>
                  </a:lnTo>
                  <a:lnTo>
                    <a:pt x="48" y="0"/>
                  </a:lnTo>
                  <a:lnTo>
                    <a:pt x="35" y="2"/>
                  </a:lnTo>
                  <a:close/>
                </a:path>
              </a:pathLst>
            </a:custGeom>
            <a:solidFill>
              <a:srgbClr val="7577A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67" name="Freeform 55">
              <a:extLst>
                <a:ext uri="{FF2B5EF4-FFF2-40B4-BE49-F238E27FC236}">
                  <a16:creationId xmlns:a16="http://schemas.microsoft.com/office/drawing/2014/main" id="{B6BD274F-8DF8-47FD-8184-F755303AAE02}"/>
                </a:ext>
              </a:extLst>
            </p:cNvPr>
            <p:cNvSpPr>
              <a:spLocks/>
            </p:cNvSpPr>
            <p:nvPr/>
          </p:nvSpPr>
          <p:spPr bwMode="auto">
            <a:xfrm>
              <a:off x="2967" y="2078"/>
              <a:ext cx="35" cy="640"/>
            </a:xfrm>
            <a:custGeom>
              <a:avLst/>
              <a:gdLst>
                <a:gd name="T0" fmla="*/ 1 w 69"/>
                <a:gd name="T1" fmla="*/ 1 h 1279"/>
                <a:gd name="T2" fmla="*/ 1 w 69"/>
                <a:gd name="T3" fmla="*/ 1 h 1279"/>
                <a:gd name="T4" fmla="*/ 1 w 69"/>
                <a:gd name="T5" fmla="*/ 1 h 1279"/>
                <a:gd name="T6" fmla="*/ 1 w 69"/>
                <a:gd name="T7" fmla="*/ 1 h 1279"/>
                <a:gd name="T8" fmla="*/ 0 w 69"/>
                <a:gd name="T9" fmla="*/ 3 h 1279"/>
                <a:gd name="T10" fmla="*/ 1 w 69"/>
                <a:gd name="T11" fmla="*/ 3 h 1279"/>
                <a:gd name="T12" fmla="*/ 1 w 69"/>
                <a:gd name="T13" fmla="*/ 3 h 1279"/>
                <a:gd name="T14" fmla="*/ 1 w 69"/>
                <a:gd name="T15" fmla="*/ 3 h 1279"/>
                <a:gd name="T16" fmla="*/ 1 w 69"/>
                <a:gd name="T17" fmla="*/ 3 h 1279"/>
                <a:gd name="T18" fmla="*/ 1 w 69"/>
                <a:gd name="T19" fmla="*/ 3 h 1279"/>
                <a:gd name="T20" fmla="*/ 1 w 69"/>
                <a:gd name="T21" fmla="*/ 1 h 1279"/>
                <a:gd name="T22" fmla="*/ 1 w 69"/>
                <a:gd name="T23" fmla="*/ 1 h 1279"/>
                <a:gd name="T24" fmla="*/ 1 w 69"/>
                <a:gd name="T25" fmla="*/ 1 h 1279"/>
                <a:gd name="T26" fmla="*/ 1 w 69"/>
                <a:gd name="T27" fmla="*/ 0 h 1279"/>
                <a:gd name="T28" fmla="*/ 1 w 69"/>
                <a:gd name="T29" fmla="*/ 1 h 127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
                <a:gd name="T46" fmla="*/ 0 h 1279"/>
                <a:gd name="T47" fmla="*/ 69 w 69"/>
                <a:gd name="T48" fmla="*/ 1279 h 127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 h="1279">
                  <a:moveTo>
                    <a:pt x="33" y="3"/>
                  </a:moveTo>
                  <a:lnTo>
                    <a:pt x="16" y="1"/>
                  </a:lnTo>
                  <a:lnTo>
                    <a:pt x="14" y="33"/>
                  </a:lnTo>
                  <a:lnTo>
                    <a:pt x="2" y="68"/>
                  </a:lnTo>
                  <a:lnTo>
                    <a:pt x="0" y="1247"/>
                  </a:lnTo>
                  <a:lnTo>
                    <a:pt x="20" y="1262"/>
                  </a:lnTo>
                  <a:lnTo>
                    <a:pt x="31" y="1279"/>
                  </a:lnTo>
                  <a:lnTo>
                    <a:pt x="46" y="1277"/>
                  </a:lnTo>
                  <a:lnTo>
                    <a:pt x="56" y="1259"/>
                  </a:lnTo>
                  <a:lnTo>
                    <a:pt x="68" y="1231"/>
                  </a:lnTo>
                  <a:lnTo>
                    <a:pt x="69" y="63"/>
                  </a:lnTo>
                  <a:lnTo>
                    <a:pt x="58" y="48"/>
                  </a:lnTo>
                  <a:lnTo>
                    <a:pt x="47" y="35"/>
                  </a:lnTo>
                  <a:lnTo>
                    <a:pt x="46" y="0"/>
                  </a:lnTo>
                  <a:lnTo>
                    <a:pt x="33" y="3"/>
                  </a:lnTo>
                  <a:close/>
                </a:path>
              </a:pathLst>
            </a:custGeom>
            <a:solidFill>
              <a:srgbClr val="7577A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68" name="Freeform 56">
              <a:extLst>
                <a:ext uri="{FF2B5EF4-FFF2-40B4-BE49-F238E27FC236}">
                  <a16:creationId xmlns:a16="http://schemas.microsoft.com/office/drawing/2014/main" id="{2E73C96C-36FA-4126-9556-3AE48957643C}"/>
                </a:ext>
              </a:extLst>
            </p:cNvPr>
            <p:cNvSpPr>
              <a:spLocks/>
            </p:cNvSpPr>
            <p:nvPr/>
          </p:nvSpPr>
          <p:spPr bwMode="auto">
            <a:xfrm>
              <a:off x="3061" y="2071"/>
              <a:ext cx="36" cy="630"/>
            </a:xfrm>
            <a:custGeom>
              <a:avLst/>
              <a:gdLst>
                <a:gd name="T0" fmla="*/ 1 w 70"/>
                <a:gd name="T1" fmla="*/ 1 h 1260"/>
                <a:gd name="T2" fmla="*/ 1 w 70"/>
                <a:gd name="T3" fmla="*/ 0 h 1260"/>
                <a:gd name="T4" fmla="*/ 1 w 70"/>
                <a:gd name="T5" fmla="*/ 1 h 1260"/>
                <a:gd name="T6" fmla="*/ 0 w 70"/>
                <a:gd name="T7" fmla="*/ 1 h 1260"/>
                <a:gd name="T8" fmla="*/ 1 w 70"/>
                <a:gd name="T9" fmla="*/ 3 h 1260"/>
                <a:gd name="T10" fmla="*/ 1 w 70"/>
                <a:gd name="T11" fmla="*/ 3 h 1260"/>
                <a:gd name="T12" fmla="*/ 1 w 70"/>
                <a:gd name="T13" fmla="*/ 3 h 1260"/>
                <a:gd name="T14" fmla="*/ 1 w 70"/>
                <a:gd name="T15" fmla="*/ 3 h 1260"/>
                <a:gd name="T16" fmla="*/ 1 w 70"/>
                <a:gd name="T17" fmla="*/ 3 h 1260"/>
                <a:gd name="T18" fmla="*/ 1 w 70"/>
                <a:gd name="T19" fmla="*/ 3 h 1260"/>
                <a:gd name="T20" fmla="*/ 1 w 70"/>
                <a:gd name="T21" fmla="*/ 1 h 1260"/>
                <a:gd name="T22" fmla="*/ 1 w 70"/>
                <a:gd name="T23" fmla="*/ 1 h 1260"/>
                <a:gd name="T24" fmla="*/ 1 w 70"/>
                <a:gd name="T25" fmla="*/ 1 h 1260"/>
                <a:gd name="T26" fmla="*/ 1 w 70"/>
                <a:gd name="T27" fmla="*/ 0 h 1260"/>
                <a:gd name="T28" fmla="*/ 1 w 70"/>
                <a:gd name="T29" fmla="*/ 1 h 12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0"/>
                <a:gd name="T46" fmla="*/ 0 h 1260"/>
                <a:gd name="T47" fmla="*/ 70 w 70"/>
                <a:gd name="T48" fmla="*/ 1260 h 12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0" h="1260">
                  <a:moveTo>
                    <a:pt x="33" y="2"/>
                  </a:moveTo>
                  <a:lnTo>
                    <a:pt x="18" y="0"/>
                  </a:lnTo>
                  <a:lnTo>
                    <a:pt x="16" y="33"/>
                  </a:lnTo>
                  <a:lnTo>
                    <a:pt x="0" y="63"/>
                  </a:lnTo>
                  <a:lnTo>
                    <a:pt x="2" y="1226"/>
                  </a:lnTo>
                  <a:lnTo>
                    <a:pt x="22" y="1242"/>
                  </a:lnTo>
                  <a:lnTo>
                    <a:pt x="32" y="1260"/>
                  </a:lnTo>
                  <a:lnTo>
                    <a:pt x="47" y="1257"/>
                  </a:lnTo>
                  <a:lnTo>
                    <a:pt x="57" y="1239"/>
                  </a:lnTo>
                  <a:lnTo>
                    <a:pt x="67" y="1229"/>
                  </a:lnTo>
                  <a:lnTo>
                    <a:pt x="70" y="62"/>
                  </a:lnTo>
                  <a:lnTo>
                    <a:pt x="57" y="48"/>
                  </a:lnTo>
                  <a:lnTo>
                    <a:pt x="48" y="37"/>
                  </a:lnTo>
                  <a:lnTo>
                    <a:pt x="46" y="0"/>
                  </a:lnTo>
                  <a:lnTo>
                    <a:pt x="33" y="2"/>
                  </a:lnTo>
                  <a:close/>
                </a:path>
              </a:pathLst>
            </a:custGeom>
            <a:solidFill>
              <a:srgbClr val="7577A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69" name="Freeform 57">
              <a:extLst>
                <a:ext uri="{FF2B5EF4-FFF2-40B4-BE49-F238E27FC236}">
                  <a16:creationId xmlns:a16="http://schemas.microsoft.com/office/drawing/2014/main" id="{4B6C4EBC-7AE5-46EE-AE5B-70DD2B7A53E6}"/>
                </a:ext>
              </a:extLst>
            </p:cNvPr>
            <p:cNvSpPr>
              <a:spLocks/>
            </p:cNvSpPr>
            <p:nvPr/>
          </p:nvSpPr>
          <p:spPr bwMode="auto">
            <a:xfrm>
              <a:off x="3154" y="2058"/>
              <a:ext cx="35" cy="630"/>
            </a:xfrm>
            <a:custGeom>
              <a:avLst/>
              <a:gdLst>
                <a:gd name="T0" fmla="*/ 0 w 72"/>
                <a:gd name="T1" fmla="*/ 1 h 1260"/>
                <a:gd name="T2" fmla="*/ 0 w 72"/>
                <a:gd name="T3" fmla="*/ 0 h 1260"/>
                <a:gd name="T4" fmla="*/ 0 w 72"/>
                <a:gd name="T5" fmla="*/ 1 h 1260"/>
                <a:gd name="T6" fmla="*/ 0 w 72"/>
                <a:gd name="T7" fmla="*/ 1 h 1260"/>
                <a:gd name="T8" fmla="*/ 0 w 72"/>
                <a:gd name="T9" fmla="*/ 3 h 1260"/>
                <a:gd name="T10" fmla="*/ 0 w 72"/>
                <a:gd name="T11" fmla="*/ 3 h 1260"/>
                <a:gd name="T12" fmla="*/ 0 w 72"/>
                <a:gd name="T13" fmla="*/ 3 h 1260"/>
                <a:gd name="T14" fmla="*/ 0 w 72"/>
                <a:gd name="T15" fmla="*/ 3 h 1260"/>
                <a:gd name="T16" fmla="*/ 0 w 72"/>
                <a:gd name="T17" fmla="*/ 3 h 1260"/>
                <a:gd name="T18" fmla="*/ 0 w 72"/>
                <a:gd name="T19" fmla="*/ 3 h 1260"/>
                <a:gd name="T20" fmla="*/ 0 w 72"/>
                <a:gd name="T21" fmla="*/ 1 h 1260"/>
                <a:gd name="T22" fmla="*/ 0 w 72"/>
                <a:gd name="T23" fmla="*/ 1 h 1260"/>
                <a:gd name="T24" fmla="*/ 0 w 72"/>
                <a:gd name="T25" fmla="*/ 1 h 1260"/>
                <a:gd name="T26" fmla="*/ 0 w 72"/>
                <a:gd name="T27" fmla="*/ 0 h 1260"/>
                <a:gd name="T28" fmla="*/ 0 w 72"/>
                <a:gd name="T29" fmla="*/ 1 h 12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2"/>
                <a:gd name="T46" fmla="*/ 0 h 1260"/>
                <a:gd name="T47" fmla="*/ 72 w 72"/>
                <a:gd name="T48" fmla="*/ 1260 h 12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2" h="1260">
                  <a:moveTo>
                    <a:pt x="35" y="3"/>
                  </a:moveTo>
                  <a:lnTo>
                    <a:pt x="17" y="0"/>
                  </a:lnTo>
                  <a:lnTo>
                    <a:pt x="16" y="34"/>
                  </a:lnTo>
                  <a:lnTo>
                    <a:pt x="0" y="65"/>
                  </a:lnTo>
                  <a:lnTo>
                    <a:pt x="2" y="1227"/>
                  </a:lnTo>
                  <a:lnTo>
                    <a:pt x="22" y="1243"/>
                  </a:lnTo>
                  <a:lnTo>
                    <a:pt x="34" y="1260"/>
                  </a:lnTo>
                  <a:lnTo>
                    <a:pt x="49" y="1258"/>
                  </a:lnTo>
                  <a:lnTo>
                    <a:pt x="58" y="1238"/>
                  </a:lnTo>
                  <a:lnTo>
                    <a:pt x="68" y="1229"/>
                  </a:lnTo>
                  <a:lnTo>
                    <a:pt x="72" y="64"/>
                  </a:lnTo>
                  <a:lnTo>
                    <a:pt x="59" y="50"/>
                  </a:lnTo>
                  <a:lnTo>
                    <a:pt x="50" y="36"/>
                  </a:lnTo>
                  <a:lnTo>
                    <a:pt x="47" y="0"/>
                  </a:lnTo>
                  <a:lnTo>
                    <a:pt x="35" y="3"/>
                  </a:lnTo>
                  <a:close/>
                </a:path>
              </a:pathLst>
            </a:custGeom>
            <a:solidFill>
              <a:srgbClr val="7577A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70" name="Freeform 58">
              <a:extLst>
                <a:ext uri="{FF2B5EF4-FFF2-40B4-BE49-F238E27FC236}">
                  <a16:creationId xmlns:a16="http://schemas.microsoft.com/office/drawing/2014/main" id="{D8238BF8-E002-463C-8101-BFD3C77F30FD}"/>
                </a:ext>
              </a:extLst>
            </p:cNvPr>
            <p:cNvSpPr>
              <a:spLocks/>
            </p:cNvSpPr>
            <p:nvPr/>
          </p:nvSpPr>
          <p:spPr bwMode="auto">
            <a:xfrm>
              <a:off x="3246" y="2044"/>
              <a:ext cx="34" cy="630"/>
            </a:xfrm>
            <a:custGeom>
              <a:avLst/>
              <a:gdLst>
                <a:gd name="T0" fmla="*/ 1 w 67"/>
                <a:gd name="T1" fmla="*/ 0 h 1261"/>
                <a:gd name="T2" fmla="*/ 1 w 67"/>
                <a:gd name="T3" fmla="*/ 0 h 1261"/>
                <a:gd name="T4" fmla="*/ 1 w 67"/>
                <a:gd name="T5" fmla="*/ 0 h 1261"/>
                <a:gd name="T6" fmla="*/ 0 w 67"/>
                <a:gd name="T7" fmla="*/ 0 h 1261"/>
                <a:gd name="T8" fmla="*/ 1 w 67"/>
                <a:gd name="T9" fmla="*/ 2 h 1261"/>
                <a:gd name="T10" fmla="*/ 1 w 67"/>
                <a:gd name="T11" fmla="*/ 2 h 1261"/>
                <a:gd name="T12" fmla="*/ 1 w 67"/>
                <a:gd name="T13" fmla="*/ 2 h 1261"/>
                <a:gd name="T14" fmla="*/ 1 w 67"/>
                <a:gd name="T15" fmla="*/ 2 h 1261"/>
                <a:gd name="T16" fmla="*/ 1 w 67"/>
                <a:gd name="T17" fmla="*/ 2 h 1261"/>
                <a:gd name="T18" fmla="*/ 1 w 67"/>
                <a:gd name="T19" fmla="*/ 2 h 1261"/>
                <a:gd name="T20" fmla="*/ 1 w 67"/>
                <a:gd name="T21" fmla="*/ 0 h 1261"/>
                <a:gd name="T22" fmla="*/ 1 w 67"/>
                <a:gd name="T23" fmla="*/ 0 h 1261"/>
                <a:gd name="T24" fmla="*/ 1 w 67"/>
                <a:gd name="T25" fmla="*/ 0 h 1261"/>
                <a:gd name="T26" fmla="*/ 1 w 67"/>
                <a:gd name="T27" fmla="*/ 0 h 1261"/>
                <a:gd name="T28" fmla="*/ 1 w 67"/>
                <a:gd name="T29" fmla="*/ 0 h 12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7"/>
                <a:gd name="T46" fmla="*/ 0 h 1261"/>
                <a:gd name="T47" fmla="*/ 67 w 67"/>
                <a:gd name="T48" fmla="*/ 1261 h 12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7" h="1261">
                  <a:moveTo>
                    <a:pt x="33" y="3"/>
                  </a:moveTo>
                  <a:lnTo>
                    <a:pt x="16" y="1"/>
                  </a:lnTo>
                  <a:lnTo>
                    <a:pt x="15" y="34"/>
                  </a:lnTo>
                  <a:lnTo>
                    <a:pt x="0" y="64"/>
                  </a:lnTo>
                  <a:lnTo>
                    <a:pt x="1" y="1229"/>
                  </a:lnTo>
                  <a:lnTo>
                    <a:pt x="19" y="1242"/>
                  </a:lnTo>
                  <a:lnTo>
                    <a:pt x="32" y="1261"/>
                  </a:lnTo>
                  <a:lnTo>
                    <a:pt x="47" y="1258"/>
                  </a:lnTo>
                  <a:lnTo>
                    <a:pt x="56" y="1239"/>
                  </a:lnTo>
                  <a:lnTo>
                    <a:pt x="67" y="1231"/>
                  </a:lnTo>
                  <a:lnTo>
                    <a:pt x="60" y="64"/>
                  </a:lnTo>
                  <a:lnTo>
                    <a:pt x="57" y="49"/>
                  </a:lnTo>
                  <a:lnTo>
                    <a:pt x="48" y="36"/>
                  </a:lnTo>
                  <a:lnTo>
                    <a:pt x="46" y="0"/>
                  </a:lnTo>
                  <a:lnTo>
                    <a:pt x="33" y="3"/>
                  </a:lnTo>
                  <a:close/>
                </a:path>
              </a:pathLst>
            </a:custGeom>
            <a:solidFill>
              <a:srgbClr val="7577A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71" name="Freeform 59">
              <a:extLst>
                <a:ext uri="{FF2B5EF4-FFF2-40B4-BE49-F238E27FC236}">
                  <a16:creationId xmlns:a16="http://schemas.microsoft.com/office/drawing/2014/main" id="{55D7DA64-68B1-49D4-AEDC-EA89AFA6A74E}"/>
                </a:ext>
              </a:extLst>
            </p:cNvPr>
            <p:cNvSpPr>
              <a:spLocks/>
            </p:cNvSpPr>
            <p:nvPr/>
          </p:nvSpPr>
          <p:spPr bwMode="auto">
            <a:xfrm>
              <a:off x="2841" y="2092"/>
              <a:ext cx="9" cy="642"/>
            </a:xfrm>
            <a:custGeom>
              <a:avLst/>
              <a:gdLst>
                <a:gd name="T0" fmla="*/ 0 w 20"/>
                <a:gd name="T1" fmla="*/ 0 h 1286"/>
                <a:gd name="T2" fmla="*/ 0 w 20"/>
                <a:gd name="T3" fmla="*/ 0 h 1286"/>
                <a:gd name="T4" fmla="*/ 0 w 20"/>
                <a:gd name="T5" fmla="*/ 0 h 1286"/>
                <a:gd name="T6" fmla="*/ 0 w 20"/>
                <a:gd name="T7" fmla="*/ 0 h 1286"/>
                <a:gd name="T8" fmla="*/ 0 w 20"/>
                <a:gd name="T9" fmla="*/ 2 h 1286"/>
                <a:gd name="T10" fmla="*/ 0 w 20"/>
                <a:gd name="T11" fmla="*/ 2 h 1286"/>
                <a:gd name="T12" fmla="*/ 0 w 20"/>
                <a:gd name="T13" fmla="*/ 2 h 1286"/>
                <a:gd name="T14" fmla="*/ 0 w 20"/>
                <a:gd name="T15" fmla="*/ 2 h 1286"/>
                <a:gd name="T16" fmla="*/ 0 w 20"/>
                <a:gd name="T17" fmla="*/ 2 h 1286"/>
                <a:gd name="T18" fmla="*/ 0 w 20"/>
                <a:gd name="T19" fmla="*/ 2 h 1286"/>
                <a:gd name="T20" fmla="*/ 0 w 20"/>
                <a:gd name="T21" fmla="*/ 0 h 1286"/>
                <a:gd name="T22" fmla="*/ 0 w 20"/>
                <a:gd name="T23" fmla="*/ 0 h 1286"/>
                <a:gd name="T24" fmla="*/ 0 w 20"/>
                <a:gd name="T25" fmla="*/ 0 h 1286"/>
                <a:gd name="T26" fmla="*/ 0 w 20"/>
                <a:gd name="T27" fmla="*/ 0 h 1286"/>
                <a:gd name="T28" fmla="*/ 0 w 20"/>
                <a:gd name="T29" fmla="*/ 0 h 12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0"/>
                <a:gd name="T46" fmla="*/ 0 h 1286"/>
                <a:gd name="T47" fmla="*/ 20 w 20"/>
                <a:gd name="T48" fmla="*/ 1286 h 128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0" h="1286">
                  <a:moveTo>
                    <a:pt x="11" y="0"/>
                  </a:moveTo>
                  <a:lnTo>
                    <a:pt x="5" y="6"/>
                  </a:lnTo>
                  <a:lnTo>
                    <a:pt x="5" y="30"/>
                  </a:lnTo>
                  <a:lnTo>
                    <a:pt x="0" y="61"/>
                  </a:lnTo>
                  <a:lnTo>
                    <a:pt x="2" y="1254"/>
                  </a:lnTo>
                  <a:lnTo>
                    <a:pt x="6" y="1268"/>
                  </a:lnTo>
                  <a:lnTo>
                    <a:pt x="10" y="1286"/>
                  </a:lnTo>
                  <a:lnTo>
                    <a:pt x="14" y="1283"/>
                  </a:lnTo>
                  <a:lnTo>
                    <a:pt x="15" y="1265"/>
                  </a:lnTo>
                  <a:lnTo>
                    <a:pt x="19" y="1256"/>
                  </a:lnTo>
                  <a:lnTo>
                    <a:pt x="20" y="60"/>
                  </a:lnTo>
                  <a:lnTo>
                    <a:pt x="17" y="45"/>
                  </a:lnTo>
                  <a:lnTo>
                    <a:pt x="14" y="29"/>
                  </a:lnTo>
                  <a:lnTo>
                    <a:pt x="14" y="1"/>
                  </a:lnTo>
                  <a:lnTo>
                    <a:pt x="11" y="0"/>
                  </a:lnTo>
                  <a:close/>
                </a:path>
              </a:pathLst>
            </a:custGeom>
            <a:solidFill>
              <a:srgbClr val="B2AF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72" name="Freeform 60">
              <a:extLst>
                <a:ext uri="{FF2B5EF4-FFF2-40B4-BE49-F238E27FC236}">
                  <a16:creationId xmlns:a16="http://schemas.microsoft.com/office/drawing/2014/main" id="{6883C3CC-DC50-499F-BC15-7EC882C1B11C}"/>
                </a:ext>
              </a:extLst>
            </p:cNvPr>
            <p:cNvSpPr>
              <a:spLocks/>
            </p:cNvSpPr>
            <p:nvPr/>
          </p:nvSpPr>
          <p:spPr bwMode="auto">
            <a:xfrm>
              <a:off x="2932" y="2084"/>
              <a:ext cx="10" cy="637"/>
            </a:xfrm>
            <a:custGeom>
              <a:avLst/>
              <a:gdLst>
                <a:gd name="T0" fmla="*/ 0 w 21"/>
                <a:gd name="T1" fmla="*/ 0 h 1275"/>
                <a:gd name="T2" fmla="*/ 0 w 21"/>
                <a:gd name="T3" fmla="*/ 0 h 1275"/>
                <a:gd name="T4" fmla="*/ 0 w 21"/>
                <a:gd name="T5" fmla="*/ 0 h 1275"/>
                <a:gd name="T6" fmla="*/ 0 w 21"/>
                <a:gd name="T7" fmla="*/ 0 h 1275"/>
                <a:gd name="T8" fmla="*/ 0 w 21"/>
                <a:gd name="T9" fmla="*/ 2 h 1275"/>
                <a:gd name="T10" fmla="*/ 0 w 21"/>
                <a:gd name="T11" fmla="*/ 2 h 1275"/>
                <a:gd name="T12" fmla="*/ 0 w 21"/>
                <a:gd name="T13" fmla="*/ 2 h 1275"/>
                <a:gd name="T14" fmla="*/ 0 w 21"/>
                <a:gd name="T15" fmla="*/ 2 h 1275"/>
                <a:gd name="T16" fmla="*/ 0 w 21"/>
                <a:gd name="T17" fmla="*/ 2 h 1275"/>
                <a:gd name="T18" fmla="*/ 0 w 21"/>
                <a:gd name="T19" fmla="*/ 2 h 1275"/>
                <a:gd name="T20" fmla="*/ 0 w 21"/>
                <a:gd name="T21" fmla="*/ 0 h 1275"/>
                <a:gd name="T22" fmla="*/ 0 w 21"/>
                <a:gd name="T23" fmla="*/ 0 h 1275"/>
                <a:gd name="T24" fmla="*/ 0 w 21"/>
                <a:gd name="T25" fmla="*/ 0 h 1275"/>
                <a:gd name="T26" fmla="*/ 0 w 21"/>
                <a:gd name="T27" fmla="*/ 0 h 1275"/>
                <a:gd name="T28" fmla="*/ 0 w 21"/>
                <a:gd name="T29" fmla="*/ 0 h 127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
                <a:gd name="T46" fmla="*/ 0 h 1275"/>
                <a:gd name="T47" fmla="*/ 21 w 21"/>
                <a:gd name="T48" fmla="*/ 1275 h 127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 h="1275">
                  <a:moveTo>
                    <a:pt x="11" y="0"/>
                  </a:moveTo>
                  <a:lnTo>
                    <a:pt x="5" y="7"/>
                  </a:lnTo>
                  <a:lnTo>
                    <a:pt x="5" y="30"/>
                  </a:lnTo>
                  <a:lnTo>
                    <a:pt x="0" y="61"/>
                  </a:lnTo>
                  <a:lnTo>
                    <a:pt x="2" y="1244"/>
                  </a:lnTo>
                  <a:lnTo>
                    <a:pt x="7" y="1259"/>
                  </a:lnTo>
                  <a:lnTo>
                    <a:pt x="10" y="1275"/>
                  </a:lnTo>
                  <a:lnTo>
                    <a:pt x="14" y="1274"/>
                  </a:lnTo>
                  <a:lnTo>
                    <a:pt x="17" y="1256"/>
                  </a:lnTo>
                  <a:lnTo>
                    <a:pt x="20" y="1245"/>
                  </a:lnTo>
                  <a:lnTo>
                    <a:pt x="21" y="60"/>
                  </a:lnTo>
                  <a:lnTo>
                    <a:pt x="18" y="46"/>
                  </a:lnTo>
                  <a:lnTo>
                    <a:pt x="14" y="29"/>
                  </a:lnTo>
                  <a:lnTo>
                    <a:pt x="14" y="2"/>
                  </a:lnTo>
                  <a:lnTo>
                    <a:pt x="11" y="0"/>
                  </a:lnTo>
                  <a:close/>
                </a:path>
              </a:pathLst>
            </a:custGeom>
            <a:solidFill>
              <a:srgbClr val="B2AF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73" name="Freeform 61">
              <a:extLst>
                <a:ext uri="{FF2B5EF4-FFF2-40B4-BE49-F238E27FC236}">
                  <a16:creationId xmlns:a16="http://schemas.microsoft.com/office/drawing/2014/main" id="{4D5221A2-5289-4534-B096-44617BD199FC}"/>
                </a:ext>
              </a:extLst>
            </p:cNvPr>
            <p:cNvSpPr>
              <a:spLocks/>
            </p:cNvSpPr>
            <p:nvPr/>
          </p:nvSpPr>
          <p:spPr bwMode="auto">
            <a:xfrm>
              <a:off x="3027" y="2076"/>
              <a:ext cx="10" cy="632"/>
            </a:xfrm>
            <a:custGeom>
              <a:avLst/>
              <a:gdLst>
                <a:gd name="T0" fmla="*/ 1 w 20"/>
                <a:gd name="T1" fmla="*/ 0 h 1265"/>
                <a:gd name="T2" fmla="*/ 1 w 20"/>
                <a:gd name="T3" fmla="*/ 0 h 1265"/>
                <a:gd name="T4" fmla="*/ 1 w 20"/>
                <a:gd name="T5" fmla="*/ 0 h 1265"/>
                <a:gd name="T6" fmla="*/ 0 w 20"/>
                <a:gd name="T7" fmla="*/ 0 h 1265"/>
                <a:gd name="T8" fmla="*/ 1 w 20"/>
                <a:gd name="T9" fmla="*/ 2 h 1265"/>
                <a:gd name="T10" fmla="*/ 1 w 20"/>
                <a:gd name="T11" fmla="*/ 2 h 1265"/>
                <a:gd name="T12" fmla="*/ 1 w 20"/>
                <a:gd name="T13" fmla="*/ 2 h 1265"/>
                <a:gd name="T14" fmla="*/ 1 w 20"/>
                <a:gd name="T15" fmla="*/ 2 h 1265"/>
                <a:gd name="T16" fmla="*/ 1 w 20"/>
                <a:gd name="T17" fmla="*/ 2 h 1265"/>
                <a:gd name="T18" fmla="*/ 1 w 20"/>
                <a:gd name="T19" fmla="*/ 2 h 1265"/>
                <a:gd name="T20" fmla="*/ 1 w 20"/>
                <a:gd name="T21" fmla="*/ 0 h 1265"/>
                <a:gd name="T22" fmla="*/ 1 w 20"/>
                <a:gd name="T23" fmla="*/ 0 h 1265"/>
                <a:gd name="T24" fmla="*/ 1 w 20"/>
                <a:gd name="T25" fmla="*/ 0 h 1265"/>
                <a:gd name="T26" fmla="*/ 1 w 20"/>
                <a:gd name="T27" fmla="*/ 0 h 1265"/>
                <a:gd name="T28" fmla="*/ 1 w 20"/>
                <a:gd name="T29" fmla="*/ 0 h 126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0"/>
                <a:gd name="T46" fmla="*/ 0 h 1265"/>
                <a:gd name="T47" fmla="*/ 20 w 20"/>
                <a:gd name="T48" fmla="*/ 1265 h 126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0" h="1265">
                  <a:moveTo>
                    <a:pt x="10" y="0"/>
                  </a:moveTo>
                  <a:lnTo>
                    <a:pt x="4" y="6"/>
                  </a:lnTo>
                  <a:lnTo>
                    <a:pt x="4" y="31"/>
                  </a:lnTo>
                  <a:lnTo>
                    <a:pt x="0" y="61"/>
                  </a:lnTo>
                  <a:lnTo>
                    <a:pt x="2" y="1231"/>
                  </a:lnTo>
                  <a:lnTo>
                    <a:pt x="8" y="1247"/>
                  </a:lnTo>
                  <a:lnTo>
                    <a:pt x="11" y="1265"/>
                  </a:lnTo>
                  <a:lnTo>
                    <a:pt x="16" y="1262"/>
                  </a:lnTo>
                  <a:lnTo>
                    <a:pt x="18" y="1244"/>
                  </a:lnTo>
                  <a:lnTo>
                    <a:pt x="20" y="1234"/>
                  </a:lnTo>
                  <a:lnTo>
                    <a:pt x="19" y="60"/>
                  </a:lnTo>
                  <a:lnTo>
                    <a:pt x="17" y="46"/>
                  </a:lnTo>
                  <a:lnTo>
                    <a:pt x="13" y="30"/>
                  </a:lnTo>
                  <a:lnTo>
                    <a:pt x="13" y="1"/>
                  </a:lnTo>
                  <a:lnTo>
                    <a:pt x="10" y="0"/>
                  </a:lnTo>
                  <a:close/>
                </a:path>
              </a:pathLst>
            </a:custGeom>
            <a:solidFill>
              <a:srgbClr val="B2AF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74" name="Freeform 62">
              <a:extLst>
                <a:ext uri="{FF2B5EF4-FFF2-40B4-BE49-F238E27FC236}">
                  <a16:creationId xmlns:a16="http://schemas.microsoft.com/office/drawing/2014/main" id="{D2D29626-B9A3-4C3F-B929-5DCF3AEBD039}"/>
                </a:ext>
              </a:extLst>
            </p:cNvPr>
            <p:cNvSpPr>
              <a:spLocks/>
            </p:cNvSpPr>
            <p:nvPr/>
          </p:nvSpPr>
          <p:spPr bwMode="auto">
            <a:xfrm>
              <a:off x="3119" y="2063"/>
              <a:ext cx="10" cy="632"/>
            </a:xfrm>
            <a:custGeom>
              <a:avLst/>
              <a:gdLst>
                <a:gd name="T0" fmla="*/ 0 w 21"/>
                <a:gd name="T1" fmla="*/ 0 h 1264"/>
                <a:gd name="T2" fmla="*/ 0 w 21"/>
                <a:gd name="T3" fmla="*/ 1 h 1264"/>
                <a:gd name="T4" fmla="*/ 0 w 21"/>
                <a:gd name="T5" fmla="*/ 1 h 1264"/>
                <a:gd name="T6" fmla="*/ 0 w 21"/>
                <a:gd name="T7" fmla="*/ 1 h 1264"/>
                <a:gd name="T8" fmla="*/ 0 w 21"/>
                <a:gd name="T9" fmla="*/ 3 h 1264"/>
                <a:gd name="T10" fmla="*/ 0 w 21"/>
                <a:gd name="T11" fmla="*/ 3 h 1264"/>
                <a:gd name="T12" fmla="*/ 0 w 21"/>
                <a:gd name="T13" fmla="*/ 3 h 1264"/>
                <a:gd name="T14" fmla="*/ 0 w 21"/>
                <a:gd name="T15" fmla="*/ 3 h 1264"/>
                <a:gd name="T16" fmla="*/ 0 w 21"/>
                <a:gd name="T17" fmla="*/ 3 h 1264"/>
                <a:gd name="T18" fmla="*/ 0 w 21"/>
                <a:gd name="T19" fmla="*/ 3 h 1264"/>
                <a:gd name="T20" fmla="*/ 0 w 21"/>
                <a:gd name="T21" fmla="*/ 1 h 1264"/>
                <a:gd name="T22" fmla="*/ 0 w 21"/>
                <a:gd name="T23" fmla="*/ 1 h 1264"/>
                <a:gd name="T24" fmla="*/ 0 w 21"/>
                <a:gd name="T25" fmla="*/ 1 h 1264"/>
                <a:gd name="T26" fmla="*/ 0 w 21"/>
                <a:gd name="T27" fmla="*/ 1 h 1264"/>
                <a:gd name="T28" fmla="*/ 0 w 21"/>
                <a:gd name="T29" fmla="*/ 0 h 12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
                <a:gd name="T46" fmla="*/ 0 h 1264"/>
                <a:gd name="T47" fmla="*/ 21 w 21"/>
                <a:gd name="T48" fmla="*/ 1264 h 12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 h="1264">
                  <a:moveTo>
                    <a:pt x="9" y="0"/>
                  </a:moveTo>
                  <a:lnTo>
                    <a:pt x="5" y="5"/>
                  </a:lnTo>
                  <a:lnTo>
                    <a:pt x="5" y="31"/>
                  </a:lnTo>
                  <a:lnTo>
                    <a:pt x="0" y="61"/>
                  </a:lnTo>
                  <a:lnTo>
                    <a:pt x="2" y="1231"/>
                  </a:lnTo>
                  <a:lnTo>
                    <a:pt x="8" y="1247"/>
                  </a:lnTo>
                  <a:lnTo>
                    <a:pt x="12" y="1264"/>
                  </a:lnTo>
                  <a:lnTo>
                    <a:pt x="15" y="1262"/>
                  </a:lnTo>
                  <a:lnTo>
                    <a:pt x="18" y="1242"/>
                  </a:lnTo>
                  <a:lnTo>
                    <a:pt x="21" y="1233"/>
                  </a:lnTo>
                  <a:lnTo>
                    <a:pt x="20" y="61"/>
                  </a:lnTo>
                  <a:lnTo>
                    <a:pt x="16" y="46"/>
                  </a:lnTo>
                  <a:lnTo>
                    <a:pt x="14" y="30"/>
                  </a:lnTo>
                  <a:lnTo>
                    <a:pt x="14" y="1"/>
                  </a:lnTo>
                  <a:lnTo>
                    <a:pt x="9" y="0"/>
                  </a:lnTo>
                  <a:close/>
                </a:path>
              </a:pathLst>
            </a:custGeom>
            <a:solidFill>
              <a:srgbClr val="B2AF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75" name="Freeform 63">
              <a:extLst>
                <a:ext uri="{FF2B5EF4-FFF2-40B4-BE49-F238E27FC236}">
                  <a16:creationId xmlns:a16="http://schemas.microsoft.com/office/drawing/2014/main" id="{03C87247-25AF-4609-9028-C0AB895DBF20}"/>
                </a:ext>
              </a:extLst>
            </p:cNvPr>
            <p:cNvSpPr>
              <a:spLocks/>
            </p:cNvSpPr>
            <p:nvPr/>
          </p:nvSpPr>
          <p:spPr bwMode="auto">
            <a:xfrm>
              <a:off x="3211" y="2049"/>
              <a:ext cx="11" cy="633"/>
            </a:xfrm>
            <a:custGeom>
              <a:avLst/>
              <a:gdLst>
                <a:gd name="T0" fmla="*/ 1 w 21"/>
                <a:gd name="T1" fmla="*/ 0 h 1266"/>
                <a:gd name="T2" fmla="*/ 1 w 21"/>
                <a:gd name="T3" fmla="*/ 1 h 1266"/>
                <a:gd name="T4" fmla="*/ 1 w 21"/>
                <a:gd name="T5" fmla="*/ 1 h 1266"/>
                <a:gd name="T6" fmla="*/ 0 w 21"/>
                <a:gd name="T7" fmla="*/ 1 h 1266"/>
                <a:gd name="T8" fmla="*/ 1 w 21"/>
                <a:gd name="T9" fmla="*/ 3 h 1266"/>
                <a:gd name="T10" fmla="*/ 1 w 21"/>
                <a:gd name="T11" fmla="*/ 3 h 1266"/>
                <a:gd name="T12" fmla="*/ 1 w 21"/>
                <a:gd name="T13" fmla="*/ 3 h 1266"/>
                <a:gd name="T14" fmla="*/ 1 w 21"/>
                <a:gd name="T15" fmla="*/ 3 h 1266"/>
                <a:gd name="T16" fmla="*/ 1 w 21"/>
                <a:gd name="T17" fmla="*/ 3 h 1266"/>
                <a:gd name="T18" fmla="*/ 1 w 21"/>
                <a:gd name="T19" fmla="*/ 3 h 1266"/>
                <a:gd name="T20" fmla="*/ 1 w 21"/>
                <a:gd name="T21" fmla="*/ 1 h 1266"/>
                <a:gd name="T22" fmla="*/ 1 w 21"/>
                <a:gd name="T23" fmla="*/ 1 h 1266"/>
                <a:gd name="T24" fmla="*/ 1 w 21"/>
                <a:gd name="T25" fmla="*/ 1 h 1266"/>
                <a:gd name="T26" fmla="*/ 1 w 21"/>
                <a:gd name="T27" fmla="*/ 1 h 1266"/>
                <a:gd name="T28" fmla="*/ 1 w 21"/>
                <a:gd name="T29" fmla="*/ 0 h 126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
                <a:gd name="T46" fmla="*/ 0 h 1266"/>
                <a:gd name="T47" fmla="*/ 21 w 21"/>
                <a:gd name="T48" fmla="*/ 1266 h 126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 h="1266">
                  <a:moveTo>
                    <a:pt x="10" y="0"/>
                  </a:moveTo>
                  <a:lnTo>
                    <a:pt x="5" y="7"/>
                  </a:lnTo>
                  <a:lnTo>
                    <a:pt x="5" y="31"/>
                  </a:lnTo>
                  <a:lnTo>
                    <a:pt x="0" y="62"/>
                  </a:lnTo>
                  <a:lnTo>
                    <a:pt x="3" y="1232"/>
                  </a:lnTo>
                  <a:lnTo>
                    <a:pt x="8" y="1247"/>
                  </a:lnTo>
                  <a:lnTo>
                    <a:pt x="12" y="1266"/>
                  </a:lnTo>
                  <a:lnTo>
                    <a:pt x="15" y="1263"/>
                  </a:lnTo>
                  <a:lnTo>
                    <a:pt x="19" y="1244"/>
                  </a:lnTo>
                  <a:lnTo>
                    <a:pt x="21" y="1235"/>
                  </a:lnTo>
                  <a:lnTo>
                    <a:pt x="20" y="61"/>
                  </a:lnTo>
                  <a:lnTo>
                    <a:pt x="17" y="47"/>
                  </a:lnTo>
                  <a:lnTo>
                    <a:pt x="14" y="30"/>
                  </a:lnTo>
                  <a:lnTo>
                    <a:pt x="14" y="2"/>
                  </a:lnTo>
                  <a:lnTo>
                    <a:pt x="10" y="0"/>
                  </a:lnTo>
                  <a:close/>
                </a:path>
              </a:pathLst>
            </a:custGeom>
            <a:solidFill>
              <a:srgbClr val="B2AF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76" name="Freeform 64">
              <a:extLst>
                <a:ext uri="{FF2B5EF4-FFF2-40B4-BE49-F238E27FC236}">
                  <a16:creationId xmlns:a16="http://schemas.microsoft.com/office/drawing/2014/main" id="{D4BD8F80-FE78-4072-A219-F4D6A909AF96}"/>
                </a:ext>
              </a:extLst>
            </p:cNvPr>
            <p:cNvSpPr>
              <a:spLocks/>
            </p:cNvSpPr>
            <p:nvPr/>
          </p:nvSpPr>
          <p:spPr bwMode="auto">
            <a:xfrm>
              <a:off x="2886" y="2088"/>
              <a:ext cx="11" cy="643"/>
            </a:xfrm>
            <a:custGeom>
              <a:avLst/>
              <a:gdLst>
                <a:gd name="T0" fmla="*/ 1 w 21"/>
                <a:gd name="T1" fmla="*/ 0 h 1287"/>
                <a:gd name="T2" fmla="*/ 1 w 21"/>
                <a:gd name="T3" fmla="*/ 0 h 1287"/>
                <a:gd name="T4" fmla="*/ 1 w 21"/>
                <a:gd name="T5" fmla="*/ 0 h 1287"/>
                <a:gd name="T6" fmla="*/ 0 w 21"/>
                <a:gd name="T7" fmla="*/ 0 h 1287"/>
                <a:gd name="T8" fmla="*/ 1 w 21"/>
                <a:gd name="T9" fmla="*/ 2 h 1287"/>
                <a:gd name="T10" fmla="*/ 1 w 21"/>
                <a:gd name="T11" fmla="*/ 2 h 1287"/>
                <a:gd name="T12" fmla="*/ 1 w 21"/>
                <a:gd name="T13" fmla="*/ 2 h 1287"/>
                <a:gd name="T14" fmla="*/ 1 w 21"/>
                <a:gd name="T15" fmla="*/ 2 h 1287"/>
                <a:gd name="T16" fmla="*/ 1 w 21"/>
                <a:gd name="T17" fmla="*/ 2 h 1287"/>
                <a:gd name="T18" fmla="*/ 1 w 21"/>
                <a:gd name="T19" fmla="*/ 2 h 1287"/>
                <a:gd name="T20" fmla="*/ 1 w 21"/>
                <a:gd name="T21" fmla="*/ 0 h 1287"/>
                <a:gd name="T22" fmla="*/ 1 w 21"/>
                <a:gd name="T23" fmla="*/ 0 h 1287"/>
                <a:gd name="T24" fmla="*/ 1 w 21"/>
                <a:gd name="T25" fmla="*/ 0 h 1287"/>
                <a:gd name="T26" fmla="*/ 1 w 21"/>
                <a:gd name="T27" fmla="*/ 0 h 1287"/>
                <a:gd name="T28" fmla="*/ 1 w 21"/>
                <a:gd name="T29" fmla="*/ 0 h 128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
                <a:gd name="T46" fmla="*/ 0 h 1287"/>
                <a:gd name="T47" fmla="*/ 21 w 21"/>
                <a:gd name="T48" fmla="*/ 1287 h 128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 h="1287">
                  <a:moveTo>
                    <a:pt x="11" y="0"/>
                  </a:moveTo>
                  <a:lnTo>
                    <a:pt x="5" y="6"/>
                  </a:lnTo>
                  <a:lnTo>
                    <a:pt x="5" y="30"/>
                  </a:lnTo>
                  <a:lnTo>
                    <a:pt x="0" y="61"/>
                  </a:lnTo>
                  <a:lnTo>
                    <a:pt x="2" y="1254"/>
                  </a:lnTo>
                  <a:lnTo>
                    <a:pt x="6" y="1269"/>
                  </a:lnTo>
                  <a:lnTo>
                    <a:pt x="10" y="1287"/>
                  </a:lnTo>
                  <a:lnTo>
                    <a:pt x="14" y="1284"/>
                  </a:lnTo>
                  <a:lnTo>
                    <a:pt x="17" y="1265"/>
                  </a:lnTo>
                  <a:lnTo>
                    <a:pt x="20" y="1257"/>
                  </a:lnTo>
                  <a:lnTo>
                    <a:pt x="21" y="60"/>
                  </a:lnTo>
                  <a:lnTo>
                    <a:pt x="18" y="46"/>
                  </a:lnTo>
                  <a:lnTo>
                    <a:pt x="14" y="29"/>
                  </a:lnTo>
                  <a:lnTo>
                    <a:pt x="14" y="1"/>
                  </a:lnTo>
                  <a:lnTo>
                    <a:pt x="11" y="0"/>
                  </a:lnTo>
                  <a:close/>
                </a:path>
              </a:pathLst>
            </a:custGeom>
            <a:solidFill>
              <a:srgbClr val="B2AF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77" name="Freeform 65">
              <a:extLst>
                <a:ext uri="{FF2B5EF4-FFF2-40B4-BE49-F238E27FC236}">
                  <a16:creationId xmlns:a16="http://schemas.microsoft.com/office/drawing/2014/main" id="{B88D67AB-F110-49DB-ADCF-F5EB54CA759D}"/>
                </a:ext>
              </a:extLst>
            </p:cNvPr>
            <p:cNvSpPr>
              <a:spLocks/>
            </p:cNvSpPr>
            <p:nvPr/>
          </p:nvSpPr>
          <p:spPr bwMode="auto">
            <a:xfrm>
              <a:off x="2977" y="2080"/>
              <a:ext cx="11" cy="638"/>
            </a:xfrm>
            <a:custGeom>
              <a:avLst/>
              <a:gdLst>
                <a:gd name="T0" fmla="*/ 1 w 20"/>
                <a:gd name="T1" fmla="*/ 0 h 1276"/>
                <a:gd name="T2" fmla="*/ 1 w 20"/>
                <a:gd name="T3" fmla="*/ 1 h 1276"/>
                <a:gd name="T4" fmla="*/ 1 w 20"/>
                <a:gd name="T5" fmla="*/ 1 h 1276"/>
                <a:gd name="T6" fmla="*/ 0 w 20"/>
                <a:gd name="T7" fmla="*/ 1 h 1276"/>
                <a:gd name="T8" fmla="*/ 1 w 20"/>
                <a:gd name="T9" fmla="*/ 3 h 1276"/>
                <a:gd name="T10" fmla="*/ 1 w 20"/>
                <a:gd name="T11" fmla="*/ 3 h 1276"/>
                <a:gd name="T12" fmla="*/ 1 w 20"/>
                <a:gd name="T13" fmla="*/ 3 h 1276"/>
                <a:gd name="T14" fmla="*/ 1 w 20"/>
                <a:gd name="T15" fmla="*/ 3 h 1276"/>
                <a:gd name="T16" fmla="*/ 1 w 20"/>
                <a:gd name="T17" fmla="*/ 3 h 1276"/>
                <a:gd name="T18" fmla="*/ 1 w 20"/>
                <a:gd name="T19" fmla="*/ 3 h 1276"/>
                <a:gd name="T20" fmla="*/ 1 w 20"/>
                <a:gd name="T21" fmla="*/ 1 h 1276"/>
                <a:gd name="T22" fmla="*/ 1 w 20"/>
                <a:gd name="T23" fmla="*/ 1 h 1276"/>
                <a:gd name="T24" fmla="*/ 1 w 20"/>
                <a:gd name="T25" fmla="*/ 1 h 1276"/>
                <a:gd name="T26" fmla="*/ 1 w 20"/>
                <a:gd name="T27" fmla="*/ 1 h 1276"/>
                <a:gd name="T28" fmla="*/ 1 w 20"/>
                <a:gd name="T29" fmla="*/ 0 h 127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0"/>
                <a:gd name="T46" fmla="*/ 0 h 1276"/>
                <a:gd name="T47" fmla="*/ 20 w 20"/>
                <a:gd name="T48" fmla="*/ 1276 h 127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0" h="1276">
                  <a:moveTo>
                    <a:pt x="10" y="0"/>
                  </a:moveTo>
                  <a:lnTo>
                    <a:pt x="4" y="6"/>
                  </a:lnTo>
                  <a:lnTo>
                    <a:pt x="4" y="30"/>
                  </a:lnTo>
                  <a:lnTo>
                    <a:pt x="0" y="60"/>
                  </a:lnTo>
                  <a:lnTo>
                    <a:pt x="1" y="1244"/>
                  </a:lnTo>
                  <a:lnTo>
                    <a:pt x="6" y="1259"/>
                  </a:lnTo>
                  <a:lnTo>
                    <a:pt x="9" y="1276"/>
                  </a:lnTo>
                  <a:lnTo>
                    <a:pt x="13" y="1274"/>
                  </a:lnTo>
                  <a:lnTo>
                    <a:pt x="17" y="1256"/>
                  </a:lnTo>
                  <a:lnTo>
                    <a:pt x="19" y="1245"/>
                  </a:lnTo>
                  <a:lnTo>
                    <a:pt x="20" y="60"/>
                  </a:lnTo>
                  <a:lnTo>
                    <a:pt x="17" y="45"/>
                  </a:lnTo>
                  <a:lnTo>
                    <a:pt x="13" y="29"/>
                  </a:lnTo>
                  <a:lnTo>
                    <a:pt x="13" y="1"/>
                  </a:lnTo>
                  <a:lnTo>
                    <a:pt x="10" y="0"/>
                  </a:lnTo>
                  <a:close/>
                </a:path>
              </a:pathLst>
            </a:custGeom>
            <a:solidFill>
              <a:srgbClr val="B2AF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78" name="Freeform 66">
              <a:extLst>
                <a:ext uri="{FF2B5EF4-FFF2-40B4-BE49-F238E27FC236}">
                  <a16:creationId xmlns:a16="http://schemas.microsoft.com/office/drawing/2014/main" id="{EB7E2ADC-AFCE-4999-9C0F-AADE1C49C1A0}"/>
                </a:ext>
              </a:extLst>
            </p:cNvPr>
            <p:cNvSpPr>
              <a:spLocks/>
            </p:cNvSpPr>
            <p:nvPr/>
          </p:nvSpPr>
          <p:spPr bwMode="auto">
            <a:xfrm>
              <a:off x="3072" y="2072"/>
              <a:ext cx="10" cy="630"/>
            </a:xfrm>
            <a:custGeom>
              <a:avLst/>
              <a:gdLst>
                <a:gd name="T0" fmla="*/ 1 w 19"/>
                <a:gd name="T1" fmla="*/ 0 h 1260"/>
                <a:gd name="T2" fmla="*/ 1 w 19"/>
                <a:gd name="T3" fmla="*/ 1 h 1260"/>
                <a:gd name="T4" fmla="*/ 1 w 19"/>
                <a:gd name="T5" fmla="*/ 1 h 1260"/>
                <a:gd name="T6" fmla="*/ 0 w 19"/>
                <a:gd name="T7" fmla="*/ 1 h 1260"/>
                <a:gd name="T8" fmla="*/ 1 w 19"/>
                <a:gd name="T9" fmla="*/ 3 h 1260"/>
                <a:gd name="T10" fmla="*/ 1 w 19"/>
                <a:gd name="T11" fmla="*/ 3 h 1260"/>
                <a:gd name="T12" fmla="*/ 1 w 19"/>
                <a:gd name="T13" fmla="*/ 3 h 1260"/>
                <a:gd name="T14" fmla="*/ 1 w 19"/>
                <a:gd name="T15" fmla="*/ 3 h 1260"/>
                <a:gd name="T16" fmla="*/ 1 w 19"/>
                <a:gd name="T17" fmla="*/ 3 h 1260"/>
                <a:gd name="T18" fmla="*/ 1 w 19"/>
                <a:gd name="T19" fmla="*/ 3 h 1260"/>
                <a:gd name="T20" fmla="*/ 1 w 19"/>
                <a:gd name="T21" fmla="*/ 1 h 1260"/>
                <a:gd name="T22" fmla="*/ 1 w 19"/>
                <a:gd name="T23" fmla="*/ 1 h 1260"/>
                <a:gd name="T24" fmla="*/ 1 w 19"/>
                <a:gd name="T25" fmla="*/ 1 h 1260"/>
                <a:gd name="T26" fmla="*/ 1 w 19"/>
                <a:gd name="T27" fmla="*/ 1 h 1260"/>
                <a:gd name="T28" fmla="*/ 1 w 19"/>
                <a:gd name="T29" fmla="*/ 0 h 12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
                <a:gd name="T46" fmla="*/ 0 h 1260"/>
                <a:gd name="T47" fmla="*/ 19 w 19"/>
                <a:gd name="T48" fmla="*/ 1260 h 12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 h="1260">
                  <a:moveTo>
                    <a:pt x="9" y="0"/>
                  </a:moveTo>
                  <a:lnTo>
                    <a:pt x="4" y="7"/>
                  </a:lnTo>
                  <a:lnTo>
                    <a:pt x="4" y="31"/>
                  </a:lnTo>
                  <a:lnTo>
                    <a:pt x="0" y="61"/>
                  </a:lnTo>
                  <a:lnTo>
                    <a:pt x="1" y="1227"/>
                  </a:lnTo>
                  <a:lnTo>
                    <a:pt x="5" y="1242"/>
                  </a:lnTo>
                  <a:lnTo>
                    <a:pt x="8" y="1260"/>
                  </a:lnTo>
                  <a:lnTo>
                    <a:pt x="12" y="1258"/>
                  </a:lnTo>
                  <a:lnTo>
                    <a:pt x="15" y="1238"/>
                  </a:lnTo>
                  <a:lnTo>
                    <a:pt x="18" y="1229"/>
                  </a:lnTo>
                  <a:lnTo>
                    <a:pt x="19" y="60"/>
                  </a:lnTo>
                  <a:lnTo>
                    <a:pt x="16" y="46"/>
                  </a:lnTo>
                  <a:lnTo>
                    <a:pt x="12" y="30"/>
                  </a:lnTo>
                  <a:lnTo>
                    <a:pt x="12" y="2"/>
                  </a:lnTo>
                  <a:lnTo>
                    <a:pt x="9" y="0"/>
                  </a:lnTo>
                  <a:close/>
                </a:path>
              </a:pathLst>
            </a:custGeom>
            <a:solidFill>
              <a:srgbClr val="B2AF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79" name="Freeform 67">
              <a:extLst>
                <a:ext uri="{FF2B5EF4-FFF2-40B4-BE49-F238E27FC236}">
                  <a16:creationId xmlns:a16="http://schemas.microsoft.com/office/drawing/2014/main" id="{1BE74049-B54A-4ECF-9E4D-0B36FF4C8252}"/>
                </a:ext>
              </a:extLst>
            </p:cNvPr>
            <p:cNvSpPr>
              <a:spLocks/>
            </p:cNvSpPr>
            <p:nvPr/>
          </p:nvSpPr>
          <p:spPr bwMode="auto">
            <a:xfrm>
              <a:off x="3165" y="2059"/>
              <a:ext cx="9" cy="629"/>
            </a:xfrm>
            <a:custGeom>
              <a:avLst/>
              <a:gdLst>
                <a:gd name="T0" fmla="*/ 0 w 20"/>
                <a:gd name="T1" fmla="*/ 0 h 1258"/>
                <a:gd name="T2" fmla="*/ 0 w 20"/>
                <a:gd name="T3" fmla="*/ 1 h 1258"/>
                <a:gd name="T4" fmla="*/ 0 w 20"/>
                <a:gd name="T5" fmla="*/ 1 h 1258"/>
                <a:gd name="T6" fmla="*/ 0 w 20"/>
                <a:gd name="T7" fmla="*/ 1 h 1258"/>
                <a:gd name="T8" fmla="*/ 0 w 20"/>
                <a:gd name="T9" fmla="*/ 3 h 1258"/>
                <a:gd name="T10" fmla="*/ 0 w 20"/>
                <a:gd name="T11" fmla="*/ 3 h 1258"/>
                <a:gd name="T12" fmla="*/ 0 w 20"/>
                <a:gd name="T13" fmla="*/ 3 h 1258"/>
                <a:gd name="T14" fmla="*/ 0 w 20"/>
                <a:gd name="T15" fmla="*/ 3 h 1258"/>
                <a:gd name="T16" fmla="*/ 0 w 20"/>
                <a:gd name="T17" fmla="*/ 3 h 1258"/>
                <a:gd name="T18" fmla="*/ 0 w 20"/>
                <a:gd name="T19" fmla="*/ 3 h 1258"/>
                <a:gd name="T20" fmla="*/ 0 w 20"/>
                <a:gd name="T21" fmla="*/ 1 h 1258"/>
                <a:gd name="T22" fmla="*/ 0 w 20"/>
                <a:gd name="T23" fmla="*/ 1 h 1258"/>
                <a:gd name="T24" fmla="*/ 0 w 20"/>
                <a:gd name="T25" fmla="*/ 1 h 1258"/>
                <a:gd name="T26" fmla="*/ 0 w 20"/>
                <a:gd name="T27" fmla="*/ 1 h 1258"/>
                <a:gd name="T28" fmla="*/ 0 w 20"/>
                <a:gd name="T29" fmla="*/ 0 h 125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0"/>
                <a:gd name="T46" fmla="*/ 0 h 1258"/>
                <a:gd name="T47" fmla="*/ 20 w 20"/>
                <a:gd name="T48" fmla="*/ 1258 h 125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0" h="1258">
                  <a:moveTo>
                    <a:pt x="9" y="0"/>
                  </a:moveTo>
                  <a:lnTo>
                    <a:pt x="5" y="5"/>
                  </a:lnTo>
                  <a:lnTo>
                    <a:pt x="5" y="31"/>
                  </a:lnTo>
                  <a:lnTo>
                    <a:pt x="0" y="62"/>
                  </a:lnTo>
                  <a:lnTo>
                    <a:pt x="0" y="1226"/>
                  </a:lnTo>
                  <a:lnTo>
                    <a:pt x="6" y="1241"/>
                  </a:lnTo>
                  <a:lnTo>
                    <a:pt x="9" y="1258"/>
                  </a:lnTo>
                  <a:lnTo>
                    <a:pt x="14" y="1257"/>
                  </a:lnTo>
                  <a:lnTo>
                    <a:pt x="16" y="1238"/>
                  </a:lnTo>
                  <a:lnTo>
                    <a:pt x="20" y="1227"/>
                  </a:lnTo>
                  <a:lnTo>
                    <a:pt x="20" y="61"/>
                  </a:lnTo>
                  <a:lnTo>
                    <a:pt x="16" y="47"/>
                  </a:lnTo>
                  <a:lnTo>
                    <a:pt x="14" y="29"/>
                  </a:lnTo>
                  <a:lnTo>
                    <a:pt x="14" y="1"/>
                  </a:lnTo>
                  <a:lnTo>
                    <a:pt x="9" y="0"/>
                  </a:lnTo>
                  <a:close/>
                </a:path>
              </a:pathLst>
            </a:custGeom>
            <a:solidFill>
              <a:srgbClr val="B2AF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80" name="Freeform 68">
              <a:extLst>
                <a:ext uri="{FF2B5EF4-FFF2-40B4-BE49-F238E27FC236}">
                  <a16:creationId xmlns:a16="http://schemas.microsoft.com/office/drawing/2014/main" id="{F24A39D3-F632-4CE7-A731-CFE469D5FED8}"/>
                </a:ext>
              </a:extLst>
            </p:cNvPr>
            <p:cNvSpPr>
              <a:spLocks/>
            </p:cNvSpPr>
            <p:nvPr/>
          </p:nvSpPr>
          <p:spPr bwMode="auto">
            <a:xfrm>
              <a:off x="3257" y="2046"/>
              <a:ext cx="10" cy="629"/>
            </a:xfrm>
            <a:custGeom>
              <a:avLst/>
              <a:gdLst>
                <a:gd name="T0" fmla="*/ 1 w 20"/>
                <a:gd name="T1" fmla="*/ 0 h 1259"/>
                <a:gd name="T2" fmla="*/ 1 w 20"/>
                <a:gd name="T3" fmla="*/ 0 h 1259"/>
                <a:gd name="T4" fmla="*/ 1 w 20"/>
                <a:gd name="T5" fmla="*/ 0 h 1259"/>
                <a:gd name="T6" fmla="*/ 0 w 20"/>
                <a:gd name="T7" fmla="*/ 0 h 1259"/>
                <a:gd name="T8" fmla="*/ 0 w 20"/>
                <a:gd name="T9" fmla="*/ 2 h 1259"/>
                <a:gd name="T10" fmla="*/ 1 w 20"/>
                <a:gd name="T11" fmla="*/ 2 h 1259"/>
                <a:gd name="T12" fmla="*/ 1 w 20"/>
                <a:gd name="T13" fmla="*/ 2 h 1259"/>
                <a:gd name="T14" fmla="*/ 1 w 20"/>
                <a:gd name="T15" fmla="*/ 2 h 1259"/>
                <a:gd name="T16" fmla="*/ 1 w 20"/>
                <a:gd name="T17" fmla="*/ 2 h 1259"/>
                <a:gd name="T18" fmla="*/ 1 w 20"/>
                <a:gd name="T19" fmla="*/ 2 h 1259"/>
                <a:gd name="T20" fmla="*/ 1 w 20"/>
                <a:gd name="T21" fmla="*/ 0 h 1259"/>
                <a:gd name="T22" fmla="*/ 1 w 20"/>
                <a:gd name="T23" fmla="*/ 0 h 1259"/>
                <a:gd name="T24" fmla="*/ 1 w 20"/>
                <a:gd name="T25" fmla="*/ 0 h 1259"/>
                <a:gd name="T26" fmla="*/ 1 w 20"/>
                <a:gd name="T27" fmla="*/ 0 h 1259"/>
                <a:gd name="T28" fmla="*/ 1 w 20"/>
                <a:gd name="T29" fmla="*/ 0 h 12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0"/>
                <a:gd name="T46" fmla="*/ 0 h 1259"/>
                <a:gd name="T47" fmla="*/ 20 w 20"/>
                <a:gd name="T48" fmla="*/ 1259 h 12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0" h="1259">
                  <a:moveTo>
                    <a:pt x="10" y="0"/>
                  </a:moveTo>
                  <a:lnTo>
                    <a:pt x="5" y="6"/>
                  </a:lnTo>
                  <a:lnTo>
                    <a:pt x="5" y="31"/>
                  </a:lnTo>
                  <a:lnTo>
                    <a:pt x="0" y="61"/>
                  </a:lnTo>
                  <a:lnTo>
                    <a:pt x="0" y="1228"/>
                  </a:lnTo>
                  <a:lnTo>
                    <a:pt x="6" y="1242"/>
                  </a:lnTo>
                  <a:lnTo>
                    <a:pt x="10" y="1259"/>
                  </a:lnTo>
                  <a:lnTo>
                    <a:pt x="14" y="1257"/>
                  </a:lnTo>
                  <a:lnTo>
                    <a:pt x="17" y="1238"/>
                  </a:lnTo>
                  <a:lnTo>
                    <a:pt x="19" y="1229"/>
                  </a:lnTo>
                  <a:lnTo>
                    <a:pt x="20" y="61"/>
                  </a:lnTo>
                  <a:lnTo>
                    <a:pt x="17" y="46"/>
                  </a:lnTo>
                  <a:lnTo>
                    <a:pt x="14" y="30"/>
                  </a:lnTo>
                  <a:lnTo>
                    <a:pt x="14" y="1"/>
                  </a:lnTo>
                  <a:lnTo>
                    <a:pt x="10" y="0"/>
                  </a:lnTo>
                  <a:close/>
                </a:path>
              </a:pathLst>
            </a:custGeom>
            <a:solidFill>
              <a:srgbClr val="B2AF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81" name="Freeform 69">
              <a:extLst>
                <a:ext uri="{FF2B5EF4-FFF2-40B4-BE49-F238E27FC236}">
                  <a16:creationId xmlns:a16="http://schemas.microsoft.com/office/drawing/2014/main" id="{A85DF533-1611-49CA-A681-31A3EFBDB0DA}"/>
                </a:ext>
              </a:extLst>
            </p:cNvPr>
            <p:cNvSpPr>
              <a:spLocks/>
            </p:cNvSpPr>
            <p:nvPr/>
          </p:nvSpPr>
          <p:spPr bwMode="auto">
            <a:xfrm>
              <a:off x="3282" y="2024"/>
              <a:ext cx="40" cy="43"/>
            </a:xfrm>
            <a:custGeom>
              <a:avLst/>
              <a:gdLst>
                <a:gd name="T0" fmla="*/ 0 w 81"/>
                <a:gd name="T1" fmla="*/ 0 h 87"/>
                <a:gd name="T2" fmla="*/ 0 w 81"/>
                <a:gd name="T3" fmla="*/ 0 h 87"/>
                <a:gd name="T4" fmla="*/ 0 w 81"/>
                <a:gd name="T5" fmla="*/ 0 h 87"/>
                <a:gd name="T6" fmla="*/ 0 w 81"/>
                <a:gd name="T7" fmla="*/ 0 h 87"/>
                <a:gd name="T8" fmla="*/ 0 w 81"/>
                <a:gd name="T9" fmla="*/ 0 h 87"/>
                <a:gd name="T10" fmla="*/ 0 w 81"/>
                <a:gd name="T11" fmla="*/ 0 h 87"/>
                <a:gd name="T12" fmla="*/ 0 w 81"/>
                <a:gd name="T13" fmla="*/ 0 h 87"/>
                <a:gd name="T14" fmla="*/ 0 w 81"/>
                <a:gd name="T15" fmla="*/ 0 h 87"/>
                <a:gd name="T16" fmla="*/ 0 w 81"/>
                <a:gd name="T17" fmla="*/ 0 h 87"/>
                <a:gd name="T18" fmla="*/ 0 w 81"/>
                <a:gd name="T19" fmla="*/ 0 h 87"/>
                <a:gd name="T20" fmla="*/ 0 w 81"/>
                <a:gd name="T21" fmla="*/ 0 h 87"/>
                <a:gd name="T22" fmla="*/ 0 w 81"/>
                <a:gd name="T23" fmla="*/ 0 h 8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1"/>
                <a:gd name="T37" fmla="*/ 0 h 87"/>
                <a:gd name="T38" fmla="*/ 81 w 81"/>
                <a:gd name="T39" fmla="*/ 87 h 8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1" h="87">
                  <a:moveTo>
                    <a:pt x="0" y="63"/>
                  </a:moveTo>
                  <a:lnTo>
                    <a:pt x="0" y="36"/>
                  </a:lnTo>
                  <a:lnTo>
                    <a:pt x="21" y="29"/>
                  </a:lnTo>
                  <a:lnTo>
                    <a:pt x="21" y="2"/>
                  </a:lnTo>
                  <a:lnTo>
                    <a:pt x="61" y="0"/>
                  </a:lnTo>
                  <a:lnTo>
                    <a:pt x="61" y="26"/>
                  </a:lnTo>
                  <a:lnTo>
                    <a:pt x="75" y="29"/>
                  </a:lnTo>
                  <a:lnTo>
                    <a:pt x="81" y="38"/>
                  </a:lnTo>
                  <a:lnTo>
                    <a:pt x="81" y="75"/>
                  </a:lnTo>
                  <a:lnTo>
                    <a:pt x="54" y="87"/>
                  </a:lnTo>
                  <a:lnTo>
                    <a:pt x="1" y="86"/>
                  </a:lnTo>
                  <a:lnTo>
                    <a:pt x="0" y="63"/>
                  </a:lnTo>
                  <a:close/>
                </a:path>
              </a:pathLst>
            </a:custGeom>
            <a:solidFill>
              <a:srgbClr val="333D5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82" name="Freeform 70">
              <a:extLst>
                <a:ext uri="{FF2B5EF4-FFF2-40B4-BE49-F238E27FC236}">
                  <a16:creationId xmlns:a16="http://schemas.microsoft.com/office/drawing/2014/main" id="{C196771B-9A3A-4E52-90CB-CA95F00C80BA}"/>
                </a:ext>
              </a:extLst>
            </p:cNvPr>
            <p:cNvSpPr>
              <a:spLocks/>
            </p:cNvSpPr>
            <p:nvPr/>
          </p:nvSpPr>
          <p:spPr bwMode="auto">
            <a:xfrm>
              <a:off x="3304" y="1997"/>
              <a:ext cx="37" cy="28"/>
            </a:xfrm>
            <a:custGeom>
              <a:avLst/>
              <a:gdLst>
                <a:gd name="T0" fmla="*/ 0 w 74"/>
                <a:gd name="T1" fmla="*/ 0 h 58"/>
                <a:gd name="T2" fmla="*/ 0 w 74"/>
                <a:gd name="T3" fmla="*/ 0 h 58"/>
                <a:gd name="T4" fmla="*/ 1 w 74"/>
                <a:gd name="T5" fmla="*/ 0 h 58"/>
                <a:gd name="T6" fmla="*/ 1 w 74"/>
                <a:gd name="T7" fmla="*/ 0 h 58"/>
                <a:gd name="T8" fmla="*/ 1 w 74"/>
                <a:gd name="T9" fmla="*/ 0 h 58"/>
                <a:gd name="T10" fmla="*/ 1 w 74"/>
                <a:gd name="T11" fmla="*/ 0 h 58"/>
                <a:gd name="T12" fmla="*/ 1 w 74"/>
                <a:gd name="T13" fmla="*/ 0 h 58"/>
                <a:gd name="T14" fmla="*/ 1 w 74"/>
                <a:gd name="T15" fmla="*/ 0 h 58"/>
                <a:gd name="T16" fmla="*/ 1 w 74"/>
                <a:gd name="T17" fmla="*/ 0 h 58"/>
                <a:gd name="T18" fmla="*/ 1 w 74"/>
                <a:gd name="T19" fmla="*/ 0 h 58"/>
                <a:gd name="T20" fmla="*/ 1 w 74"/>
                <a:gd name="T21" fmla="*/ 0 h 58"/>
                <a:gd name="T22" fmla="*/ 1 w 74"/>
                <a:gd name="T23" fmla="*/ 0 h 58"/>
                <a:gd name="T24" fmla="*/ 1 w 74"/>
                <a:gd name="T25" fmla="*/ 0 h 58"/>
                <a:gd name="T26" fmla="*/ 1 w 74"/>
                <a:gd name="T27" fmla="*/ 0 h 58"/>
                <a:gd name="T28" fmla="*/ 1 w 74"/>
                <a:gd name="T29" fmla="*/ 0 h 58"/>
                <a:gd name="T30" fmla="*/ 1 w 74"/>
                <a:gd name="T31" fmla="*/ 0 h 58"/>
                <a:gd name="T32" fmla="*/ 1 w 74"/>
                <a:gd name="T33" fmla="*/ 0 h 58"/>
                <a:gd name="T34" fmla="*/ 0 w 74"/>
                <a:gd name="T35" fmla="*/ 0 h 58"/>
                <a:gd name="T36" fmla="*/ 0 w 74"/>
                <a:gd name="T37" fmla="*/ 0 h 58"/>
                <a:gd name="T38" fmla="*/ 1 w 74"/>
                <a:gd name="T39" fmla="*/ 0 h 58"/>
                <a:gd name="T40" fmla="*/ 1 w 74"/>
                <a:gd name="T41" fmla="*/ 0 h 58"/>
                <a:gd name="T42" fmla="*/ 1 w 74"/>
                <a:gd name="T43" fmla="*/ 0 h 58"/>
                <a:gd name="T44" fmla="*/ 1 w 74"/>
                <a:gd name="T45" fmla="*/ 0 h 58"/>
                <a:gd name="T46" fmla="*/ 1 w 74"/>
                <a:gd name="T47" fmla="*/ 0 h 58"/>
                <a:gd name="T48" fmla="*/ 1 w 74"/>
                <a:gd name="T49" fmla="*/ 0 h 58"/>
                <a:gd name="T50" fmla="*/ 1 w 74"/>
                <a:gd name="T51" fmla="*/ 0 h 58"/>
                <a:gd name="T52" fmla="*/ 1 w 74"/>
                <a:gd name="T53" fmla="*/ 0 h 58"/>
                <a:gd name="T54" fmla="*/ 1 w 74"/>
                <a:gd name="T55" fmla="*/ 0 h 58"/>
                <a:gd name="T56" fmla="*/ 1 w 74"/>
                <a:gd name="T57" fmla="*/ 0 h 58"/>
                <a:gd name="T58" fmla="*/ 1 w 74"/>
                <a:gd name="T59" fmla="*/ 0 h 58"/>
                <a:gd name="T60" fmla="*/ 1 w 74"/>
                <a:gd name="T61" fmla="*/ 0 h 58"/>
                <a:gd name="T62" fmla="*/ 1 w 74"/>
                <a:gd name="T63" fmla="*/ 0 h 58"/>
                <a:gd name="T64" fmla="*/ 1 w 74"/>
                <a:gd name="T65" fmla="*/ 0 h 58"/>
                <a:gd name="T66" fmla="*/ 1 w 74"/>
                <a:gd name="T67" fmla="*/ 0 h 58"/>
                <a:gd name="T68" fmla="*/ 0 w 74"/>
                <a:gd name="T69" fmla="*/ 0 h 5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4"/>
                <a:gd name="T106" fmla="*/ 0 h 58"/>
                <a:gd name="T107" fmla="*/ 74 w 74"/>
                <a:gd name="T108" fmla="*/ 58 h 5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4" h="58">
                  <a:moveTo>
                    <a:pt x="0" y="35"/>
                  </a:moveTo>
                  <a:lnTo>
                    <a:pt x="0" y="58"/>
                  </a:lnTo>
                  <a:lnTo>
                    <a:pt x="15" y="57"/>
                  </a:lnTo>
                  <a:lnTo>
                    <a:pt x="29" y="54"/>
                  </a:lnTo>
                  <a:lnTo>
                    <a:pt x="41" y="52"/>
                  </a:lnTo>
                  <a:lnTo>
                    <a:pt x="52" y="49"/>
                  </a:lnTo>
                  <a:lnTo>
                    <a:pt x="61" y="44"/>
                  </a:lnTo>
                  <a:lnTo>
                    <a:pt x="68" y="39"/>
                  </a:lnTo>
                  <a:lnTo>
                    <a:pt x="73" y="35"/>
                  </a:lnTo>
                  <a:lnTo>
                    <a:pt x="74" y="29"/>
                  </a:lnTo>
                  <a:lnTo>
                    <a:pt x="73" y="23"/>
                  </a:lnTo>
                  <a:lnTo>
                    <a:pt x="68" y="17"/>
                  </a:lnTo>
                  <a:lnTo>
                    <a:pt x="61" y="13"/>
                  </a:lnTo>
                  <a:lnTo>
                    <a:pt x="52" y="8"/>
                  </a:lnTo>
                  <a:lnTo>
                    <a:pt x="41" y="5"/>
                  </a:lnTo>
                  <a:lnTo>
                    <a:pt x="29" y="2"/>
                  </a:lnTo>
                  <a:lnTo>
                    <a:pt x="15" y="0"/>
                  </a:lnTo>
                  <a:lnTo>
                    <a:pt x="0" y="0"/>
                  </a:lnTo>
                  <a:lnTo>
                    <a:pt x="0" y="15"/>
                  </a:lnTo>
                  <a:lnTo>
                    <a:pt x="8" y="15"/>
                  </a:lnTo>
                  <a:lnTo>
                    <a:pt x="15" y="16"/>
                  </a:lnTo>
                  <a:lnTo>
                    <a:pt x="21" y="17"/>
                  </a:lnTo>
                  <a:lnTo>
                    <a:pt x="26" y="19"/>
                  </a:lnTo>
                  <a:lnTo>
                    <a:pt x="31" y="20"/>
                  </a:lnTo>
                  <a:lnTo>
                    <a:pt x="35" y="21"/>
                  </a:lnTo>
                  <a:lnTo>
                    <a:pt x="37" y="23"/>
                  </a:lnTo>
                  <a:lnTo>
                    <a:pt x="38" y="25"/>
                  </a:lnTo>
                  <a:lnTo>
                    <a:pt x="37" y="27"/>
                  </a:lnTo>
                  <a:lnTo>
                    <a:pt x="35" y="29"/>
                  </a:lnTo>
                  <a:lnTo>
                    <a:pt x="31" y="30"/>
                  </a:lnTo>
                  <a:lnTo>
                    <a:pt x="26" y="31"/>
                  </a:lnTo>
                  <a:lnTo>
                    <a:pt x="21" y="34"/>
                  </a:lnTo>
                  <a:lnTo>
                    <a:pt x="15" y="34"/>
                  </a:lnTo>
                  <a:lnTo>
                    <a:pt x="8" y="35"/>
                  </a:lnTo>
                  <a:lnTo>
                    <a:pt x="0" y="35"/>
                  </a:lnTo>
                  <a:close/>
                </a:path>
              </a:pathLst>
            </a:custGeom>
            <a:solidFill>
              <a:srgbClr val="333D5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83" name="Freeform 71">
              <a:extLst>
                <a:ext uri="{FF2B5EF4-FFF2-40B4-BE49-F238E27FC236}">
                  <a16:creationId xmlns:a16="http://schemas.microsoft.com/office/drawing/2014/main" id="{5D4C761E-1ED6-4A9A-9F8A-74D886D32260}"/>
                </a:ext>
              </a:extLst>
            </p:cNvPr>
            <p:cNvSpPr>
              <a:spLocks/>
            </p:cNvSpPr>
            <p:nvPr/>
          </p:nvSpPr>
          <p:spPr bwMode="auto">
            <a:xfrm>
              <a:off x="3265" y="1997"/>
              <a:ext cx="39" cy="28"/>
            </a:xfrm>
            <a:custGeom>
              <a:avLst/>
              <a:gdLst>
                <a:gd name="T0" fmla="*/ 1 w 77"/>
                <a:gd name="T1" fmla="*/ 0 h 58"/>
                <a:gd name="T2" fmla="*/ 1 w 77"/>
                <a:gd name="T3" fmla="*/ 0 h 58"/>
                <a:gd name="T4" fmla="*/ 1 w 77"/>
                <a:gd name="T5" fmla="*/ 0 h 58"/>
                <a:gd name="T6" fmla="*/ 1 w 77"/>
                <a:gd name="T7" fmla="*/ 0 h 58"/>
                <a:gd name="T8" fmla="*/ 1 w 77"/>
                <a:gd name="T9" fmla="*/ 0 h 58"/>
                <a:gd name="T10" fmla="*/ 1 w 77"/>
                <a:gd name="T11" fmla="*/ 0 h 58"/>
                <a:gd name="T12" fmla="*/ 1 w 77"/>
                <a:gd name="T13" fmla="*/ 0 h 58"/>
                <a:gd name="T14" fmla="*/ 1 w 77"/>
                <a:gd name="T15" fmla="*/ 0 h 58"/>
                <a:gd name="T16" fmla="*/ 1 w 77"/>
                <a:gd name="T17" fmla="*/ 0 h 58"/>
                <a:gd name="T18" fmla="*/ 1 w 77"/>
                <a:gd name="T19" fmla="*/ 0 h 58"/>
                <a:gd name="T20" fmla="*/ 0 w 77"/>
                <a:gd name="T21" fmla="*/ 0 h 58"/>
                <a:gd name="T22" fmla="*/ 1 w 77"/>
                <a:gd name="T23" fmla="*/ 0 h 58"/>
                <a:gd name="T24" fmla="*/ 1 w 77"/>
                <a:gd name="T25" fmla="*/ 0 h 58"/>
                <a:gd name="T26" fmla="*/ 1 w 77"/>
                <a:gd name="T27" fmla="*/ 0 h 58"/>
                <a:gd name="T28" fmla="*/ 1 w 77"/>
                <a:gd name="T29" fmla="*/ 0 h 58"/>
                <a:gd name="T30" fmla="*/ 1 w 77"/>
                <a:gd name="T31" fmla="*/ 0 h 58"/>
                <a:gd name="T32" fmla="*/ 1 w 77"/>
                <a:gd name="T33" fmla="*/ 0 h 58"/>
                <a:gd name="T34" fmla="*/ 1 w 77"/>
                <a:gd name="T35" fmla="*/ 0 h 58"/>
                <a:gd name="T36" fmla="*/ 1 w 77"/>
                <a:gd name="T37" fmla="*/ 0 h 58"/>
                <a:gd name="T38" fmla="*/ 1 w 77"/>
                <a:gd name="T39" fmla="*/ 0 h 58"/>
                <a:gd name="T40" fmla="*/ 1 w 77"/>
                <a:gd name="T41" fmla="*/ 0 h 58"/>
                <a:gd name="T42" fmla="*/ 1 w 77"/>
                <a:gd name="T43" fmla="*/ 0 h 58"/>
                <a:gd name="T44" fmla="*/ 1 w 77"/>
                <a:gd name="T45" fmla="*/ 0 h 58"/>
                <a:gd name="T46" fmla="*/ 1 w 77"/>
                <a:gd name="T47" fmla="*/ 0 h 58"/>
                <a:gd name="T48" fmla="*/ 1 w 77"/>
                <a:gd name="T49" fmla="*/ 0 h 58"/>
                <a:gd name="T50" fmla="*/ 1 w 77"/>
                <a:gd name="T51" fmla="*/ 0 h 58"/>
                <a:gd name="T52" fmla="*/ 1 w 77"/>
                <a:gd name="T53" fmla="*/ 0 h 58"/>
                <a:gd name="T54" fmla="*/ 1 w 77"/>
                <a:gd name="T55" fmla="*/ 0 h 58"/>
                <a:gd name="T56" fmla="*/ 1 w 77"/>
                <a:gd name="T57" fmla="*/ 0 h 58"/>
                <a:gd name="T58" fmla="*/ 1 w 77"/>
                <a:gd name="T59" fmla="*/ 0 h 58"/>
                <a:gd name="T60" fmla="*/ 1 w 77"/>
                <a:gd name="T61" fmla="*/ 0 h 58"/>
                <a:gd name="T62" fmla="*/ 1 w 77"/>
                <a:gd name="T63" fmla="*/ 0 h 58"/>
                <a:gd name="T64" fmla="*/ 1 w 77"/>
                <a:gd name="T65" fmla="*/ 0 h 58"/>
                <a:gd name="T66" fmla="*/ 1 w 77"/>
                <a:gd name="T67" fmla="*/ 0 h 58"/>
                <a:gd name="T68" fmla="*/ 1 w 77"/>
                <a:gd name="T69" fmla="*/ 0 h 58"/>
                <a:gd name="T70" fmla="*/ 1 w 77"/>
                <a:gd name="T71" fmla="*/ 0 h 58"/>
                <a:gd name="T72" fmla="*/ 1 w 77"/>
                <a:gd name="T73" fmla="*/ 0 h 58"/>
                <a:gd name="T74" fmla="*/ 1 w 77"/>
                <a:gd name="T75" fmla="*/ 0 h 58"/>
                <a:gd name="T76" fmla="*/ 1 w 77"/>
                <a:gd name="T77" fmla="*/ 0 h 5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7"/>
                <a:gd name="T118" fmla="*/ 0 h 58"/>
                <a:gd name="T119" fmla="*/ 77 w 77"/>
                <a:gd name="T120" fmla="*/ 58 h 5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7" h="58">
                  <a:moveTo>
                    <a:pt x="77" y="15"/>
                  </a:moveTo>
                  <a:lnTo>
                    <a:pt x="77" y="0"/>
                  </a:lnTo>
                  <a:lnTo>
                    <a:pt x="76" y="0"/>
                  </a:lnTo>
                  <a:lnTo>
                    <a:pt x="61" y="0"/>
                  </a:lnTo>
                  <a:lnTo>
                    <a:pt x="46" y="2"/>
                  </a:lnTo>
                  <a:lnTo>
                    <a:pt x="33" y="5"/>
                  </a:lnTo>
                  <a:lnTo>
                    <a:pt x="22" y="8"/>
                  </a:lnTo>
                  <a:lnTo>
                    <a:pt x="12" y="13"/>
                  </a:lnTo>
                  <a:lnTo>
                    <a:pt x="5" y="17"/>
                  </a:lnTo>
                  <a:lnTo>
                    <a:pt x="1" y="23"/>
                  </a:lnTo>
                  <a:lnTo>
                    <a:pt x="0" y="29"/>
                  </a:lnTo>
                  <a:lnTo>
                    <a:pt x="1" y="35"/>
                  </a:lnTo>
                  <a:lnTo>
                    <a:pt x="5" y="39"/>
                  </a:lnTo>
                  <a:lnTo>
                    <a:pt x="12" y="45"/>
                  </a:lnTo>
                  <a:lnTo>
                    <a:pt x="22" y="49"/>
                  </a:lnTo>
                  <a:lnTo>
                    <a:pt x="33" y="53"/>
                  </a:lnTo>
                  <a:lnTo>
                    <a:pt x="46" y="55"/>
                  </a:lnTo>
                  <a:lnTo>
                    <a:pt x="61" y="57"/>
                  </a:lnTo>
                  <a:lnTo>
                    <a:pt x="76" y="58"/>
                  </a:lnTo>
                  <a:lnTo>
                    <a:pt x="77" y="58"/>
                  </a:lnTo>
                  <a:lnTo>
                    <a:pt x="77" y="35"/>
                  </a:lnTo>
                  <a:lnTo>
                    <a:pt x="69" y="35"/>
                  </a:lnTo>
                  <a:lnTo>
                    <a:pt x="62" y="34"/>
                  </a:lnTo>
                  <a:lnTo>
                    <a:pt x="56" y="34"/>
                  </a:lnTo>
                  <a:lnTo>
                    <a:pt x="50" y="31"/>
                  </a:lnTo>
                  <a:lnTo>
                    <a:pt x="46" y="30"/>
                  </a:lnTo>
                  <a:lnTo>
                    <a:pt x="42" y="29"/>
                  </a:lnTo>
                  <a:lnTo>
                    <a:pt x="40" y="27"/>
                  </a:lnTo>
                  <a:lnTo>
                    <a:pt x="39" y="25"/>
                  </a:lnTo>
                  <a:lnTo>
                    <a:pt x="40" y="23"/>
                  </a:lnTo>
                  <a:lnTo>
                    <a:pt x="42" y="21"/>
                  </a:lnTo>
                  <a:lnTo>
                    <a:pt x="46" y="20"/>
                  </a:lnTo>
                  <a:lnTo>
                    <a:pt x="50" y="19"/>
                  </a:lnTo>
                  <a:lnTo>
                    <a:pt x="56" y="17"/>
                  </a:lnTo>
                  <a:lnTo>
                    <a:pt x="62" y="16"/>
                  </a:lnTo>
                  <a:lnTo>
                    <a:pt x="69" y="15"/>
                  </a:lnTo>
                  <a:lnTo>
                    <a:pt x="77" y="15"/>
                  </a:lnTo>
                  <a:close/>
                </a:path>
              </a:pathLst>
            </a:custGeom>
            <a:solidFill>
              <a:srgbClr val="333D5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84" name="Freeform 72">
              <a:extLst>
                <a:ext uri="{FF2B5EF4-FFF2-40B4-BE49-F238E27FC236}">
                  <a16:creationId xmlns:a16="http://schemas.microsoft.com/office/drawing/2014/main" id="{7204369E-5545-4202-BB53-5BA18D1CB461}"/>
                </a:ext>
              </a:extLst>
            </p:cNvPr>
            <p:cNvSpPr>
              <a:spLocks/>
            </p:cNvSpPr>
            <p:nvPr/>
          </p:nvSpPr>
          <p:spPr bwMode="auto">
            <a:xfrm>
              <a:off x="3287" y="2001"/>
              <a:ext cx="38" cy="15"/>
            </a:xfrm>
            <a:custGeom>
              <a:avLst/>
              <a:gdLst>
                <a:gd name="T0" fmla="*/ 1 w 76"/>
                <a:gd name="T1" fmla="*/ 0 h 30"/>
                <a:gd name="T2" fmla="*/ 1 w 76"/>
                <a:gd name="T3" fmla="*/ 1 h 30"/>
                <a:gd name="T4" fmla="*/ 1 w 76"/>
                <a:gd name="T5" fmla="*/ 1 h 30"/>
                <a:gd name="T6" fmla="*/ 1 w 76"/>
                <a:gd name="T7" fmla="*/ 1 h 30"/>
                <a:gd name="T8" fmla="*/ 0 w 76"/>
                <a:gd name="T9" fmla="*/ 1 h 30"/>
                <a:gd name="T10" fmla="*/ 1 w 76"/>
                <a:gd name="T11" fmla="*/ 1 h 30"/>
                <a:gd name="T12" fmla="*/ 1 w 76"/>
                <a:gd name="T13" fmla="*/ 1 h 30"/>
                <a:gd name="T14" fmla="*/ 1 w 76"/>
                <a:gd name="T15" fmla="*/ 1 h 30"/>
                <a:gd name="T16" fmla="*/ 1 w 76"/>
                <a:gd name="T17" fmla="*/ 1 h 30"/>
                <a:gd name="T18" fmla="*/ 1 w 76"/>
                <a:gd name="T19" fmla="*/ 1 h 30"/>
                <a:gd name="T20" fmla="*/ 1 w 76"/>
                <a:gd name="T21" fmla="*/ 1 h 30"/>
                <a:gd name="T22" fmla="*/ 1 w 76"/>
                <a:gd name="T23" fmla="*/ 1 h 30"/>
                <a:gd name="T24" fmla="*/ 1 w 76"/>
                <a:gd name="T25" fmla="*/ 0 h 30"/>
                <a:gd name="T26" fmla="*/ 1 w 76"/>
                <a:gd name="T27" fmla="*/ 0 h 30"/>
                <a:gd name="T28" fmla="*/ 1 w 76"/>
                <a:gd name="T29" fmla="*/ 0 h 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6"/>
                <a:gd name="T46" fmla="*/ 0 h 30"/>
                <a:gd name="T47" fmla="*/ 76 w 76"/>
                <a:gd name="T48" fmla="*/ 30 h 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6" h="30">
                  <a:moveTo>
                    <a:pt x="7" y="0"/>
                  </a:moveTo>
                  <a:lnTo>
                    <a:pt x="25" y="11"/>
                  </a:lnTo>
                  <a:lnTo>
                    <a:pt x="19" y="14"/>
                  </a:lnTo>
                  <a:lnTo>
                    <a:pt x="21" y="19"/>
                  </a:lnTo>
                  <a:lnTo>
                    <a:pt x="0" y="25"/>
                  </a:lnTo>
                  <a:lnTo>
                    <a:pt x="20" y="30"/>
                  </a:lnTo>
                  <a:lnTo>
                    <a:pt x="35" y="21"/>
                  </a:lnTo>
                  <a:lnTo>
                    <a:pt x="44" y="20"/>
                  </a:lnTo>
                  <a:lnTo>
                    <a:pt x="51" y="16"/>
                  </a:lnTo>
                  <a:lnTo>
                    <a:pt x="74" y="23"/>
                  </a:lnTo>
                  <a:lnTo>
                    <a:pt x="76" y="14"/>
                  </a:lnTo>
                  <a:lnTo>
                    <a:pt x="37" y="10"/>
                  </a:lnTo>
                  <a:lnTo>
                    <a:pt x="31" y="0"/>
                  </a:lnTo>
                  <a:lnTo>
                    <a:pt x="22" y="0"/>
                  </a:lnTo>
                  <a:lnTo>
                    <a:pt x="7" y="0"/>
                  </a:lnTo>
                  <a:close/>
                </a:path>
              </a:pathLst>
            </a:custGeom>
            <a:solidFill>
              <a:srgbClr val="333D5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85" name="Freeform 73">
              <a:extLst>
                <a:ext uri="{FF2B5EF4-FFF2-40B4-BE49-F238E27FC236}">
                  <a16:creationId xmlns:a16="http://schemas.microsoft.com/office/drawing/2014/main" id="{75F3C2CC-5739-40A1-B462-D32069100C0F}"/>
                </a:ext>
              </a:extLst>
            </p:cNvPr>
            <p:cNvSpPr>
              <a:spLocks/>
            </p:cNvSpPr>
            <p:nvPr/>
          </p:nvSpPr>
          <p:spPr bwMode="auto">
            <a:xfrm>
              <a:off x="3298" y="2028"/>
              <a:ext cx="10" cy="14"/>
            </a:xfrm>
            <a:custGeom>
              <a:avLst/>
              <a:gdLst>
                <a:gd name="T0" fmla="*/ 1 w 20"/>
                <a:gd name="T1" fmla="*/ 0 h 28"/>
                <a:gd name="T2" fmla="*/ 1 w 20"/>
                <a:gd name="T3" fmla="*/ 0 h 28"/>
                <a:gd name="T4" fmla="*/ 1 w 20"/>
                <a:gd name="T5" fmla="*/ 1 h 28"/>
                <a:gd name="T6" fmla="*/ 0 w 20"/>
                <a:gd name="T7" fmla="*/ 1 h 28"/>
                <a:gd name="T8" fmla="*/ 1 w 20"/>
                <a:gd name="T9" fmla="*/ 0 h 28"/>
                <a:gd name="T10" fmla="*/ 0 60000 65536"/>
                <a:gd name="T11" fmla="*/ 0 60000 65536"/>
                <a:gd name="T12" fmla="*/ 0 60000 65536"/>
                <a:gd name="T13" fmla="*/ 0 60000 65536"/>
                <a:gd name="T14" fmla="*/ 0 60000 65536"/>
                <a:gd name="T15" fmla="*/ 0 w 20"/>
                <a:gd name="T16" fmla="*/ 0 h 28"/>
                <a:gd name="T17" fmla="*/ 20 w 20"/>
                <a:gd name="T18" fmla="*/ 28 h 28"/>
              </a:gdLst>
              <a:ahLst/>
              <a:cxnLst>
                <a:cxn ang="T10">
                  <a:pos x="T0" y="T1"/>
                </a:cxn>
                <a:cxn ang="T11">
                  <a:pos x="T2" y="T3"/>
                </a:cxn>
                <a:cxn ang="T12">
                  <a:pos x="T4" y="T5"/>
                </a:cxn>
                <a:cxn ang="T13">
                  <a:pos x="T6" y="T7"/>
                </a:cxn>
                <a:cxn ang="T14">
                  <a:pos x="T8" y="T9"/>
                </a:cxn>
              </a:cxnLst>
              <a:rect l="T15" t="T16" r="T17" b="T18"/>
              <a:pathLst>
                <a:path w="20" h="28">
                  <a:moveTo>
                    <a:pt x="2" y="0"/>
                  </a:moveTo>
                  <a:lnTo>
                    <a:pt x="20" y="0"/>
                  </a:lnTo>
                  <a:lnTo>
                    <a:pt x="20" y="28"/>
                  </a:lnTo>
                  <a:lnTo>
                    <a:pt x="0" y="28"/>
                  </a:lnTo>
                  <a:lnTo>
                    <a:pt x="2" y="0"/>
                  </a:lnTo>
                  <a:close/>
                </a:path>
              </a:pathLst>
            </a:custGeom>
            <a:solidFill>
              <a:srgbClr val="7577A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86" name="Freeform 74">
              <a:extLst>
                <a:ext uri="{FF2B5EF4-FFF2-40B4-BE49-F238E27FC236}">
                  <a16:creationId xmlns:a16="http://schemas.microsoft.com/office/drawing/2014/main" id="{BFE8C10D-C588-4616-B288-21E7D94F333A}"/>
                </a:ext>
              </a:extLst>
            </p:cNvPr>
            <p:cNvSpPr>
              <a:spLocks/>
            </p:cNvSpPr>
            <p:nvPr/>
          </p:nvSpPr>
          <p:spPr bwMode="auto">
            <a:xfrm>
              <a:off x="3308" y="2027"/>
              <a:ext cx="4" cy="14"/>
            </a:xfrm>
            <a:custGeom>
              <a:avLst/>
              <a:gdLst>
                <a:gd name="T0" fmla="*/ 0 w 8"/>
                <a:gd name="T1" fmla="*/ 0 h 30"/>
                <a:gd name="T2" fmla="*/ 1 w 8"/>
                <a:gd name="T3" fmla="*/ 0 h 30"/>
                <a:gd name="T4" fmla="*/ 1 w 8"/>
                <a:gd name="T5" fmla="*/ 0 h 30"/>
                <a:gd name="T6" fmla="*/ 0 w 8"/>
                <a:gd name="T7" fmla="*/ 0 h 30"/>
                <a:gd name="T8" fmla="*/ 0 w 8"/>
                <a:gd name="T9" fmla="*/ 0 h 30"/>
                <a:gd name="T10" fmla="*/ 0 60000 65536"/>
                <a:gd name="T11" fmla="*/ 0 60000 65536"/>
                <a:gd name="T12" fmla="*/ 0 60000 65536"/>
                <a:gd name="T13" fmla="*/ 0 60000 65536"/>
                <a:gd name="T14" fmla="*/ 0 60000 65536"/>
                <a:gd name="T15" fmla="*/ 0 w 8"/>
                <a:gd name="T16" fmla="*/ 0 h 30"/>
                <a:gd name="T17" fmla="*/ 8 w 8"/>
                <a:gd name="T18" fmla="*/ 30 h 30"/>
              </a:gdLst>
              <a:ahLst/>
              <a:cxnLst>
                <a:cxn ang="T10">
                  <a:pos x="T0" y="T1"/>
                </a:cxn>
                <a:cxn ang="T11">
                  <a:pos x="T2" y="T3"/>
                </a:cxn>
                <a:cxn ang="T12">
                  <a:pos x="T4" y="T5"/>
                </a:cxn>
                <a:cxn ang="T13">
                  <a:pos x="T6" y="T7"/>
                </a:cxn>
                <a:cxn ang="T14">
                  <a:pos x="T8" y="T9"/>
                </a:cxn>
              </a:cxnLst>
              <a:rect l="T15" t="T16" r="T17" b="T18"/>
              <a:pathLst>
                <a:path w="8" h="30">
                  <a:moveTo>
                    <a:pt x="0" y="3"/>
                  </a:moveTo>
                  <a:lnTo>
                    <a:pt x="8" y="0"/>
                  </a:lnTo>
                  <a:lnTo>
                    <a:pt x="8" y="21"/>
                  </a:lnTo>
                  <a:lnTo>
                    <a:pt x="0" y="30"/>
                  </a:lnTo>
                  <a:lnTo>
                    <a:pt x="0" y="3"/>
                  </a:lnTo>
                  <a:close/>
                </a:path>
              </a:pathLst>
            </a:custGeom>
            <a:solidFill>
              <a:srgbClr val="59637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87" name="Freeform 75">
              <a:extLst>
                <a:ext uri="{FF2B5EF4-FFF2-40B4-BE49-F238E27FC236}">
                  <a16:creationId xmlns:a16="http://schemas.microsoft.com/office/drawing/2014/main" id="{B11A71CB-F2C9-4762-8BE4-D68170D8748F}"/>
                </a:ext>
              </a:extLst>
            </p:cNvPr>
            <p:cNvSpPr>
              <a:spLocks/>
            </p:cNvSpPr>
            <p:nvPr/>
          </p:nvSpPr>
          <p:spPr bwMode="auto">
            <a:xfrm>
              <a:off x="3291" y="2048"/>
              <a:ext cx="15" cy="13"/>
            </a:xfrm>
            <a:custGeom>
              <a:avLst/>
              <a:gdLst>
                <a:gd name="T0" fmla="*/ 0 w 28"/>
                <a:gd name="T1" fmla="*/ 1 h 26"/>
                <a:gd name="T2" fmla="*/ 1 w 28"/>
                <a:gd name="T3" fmla="*/ 0 h 26"/>
                <a:gd name="T4" fmla="*/ 1 w 28"/>
                <a:gd name="T5" fmla="*/ 1 h 26"/>
                <a:gd name="T6" fmla="*/ 0 w 28"/>
                <a:gd name="T7" fmla="*/ 1 h 26"/>
                <a:gd name="T8" fmla="*/ 0 w 28"/>
                <a:gd name="T9" fmla="*/ 1 h 26"/>
                <a:gd name="T10" fmla="*/ 0 60000 65536"/>
                <a:gd name="T11" fmla="*/ 0 60000 65536"/>
                <a:gd name="T12" fmla="*/ 0 60000 65536"/>
                <a:gd name="T13" fmla="*/ 0 60000 65536"/>
                <a:gd name="T14" fmla="*/ 0 60000 65536"/>
                <a:gd name="T15" fmla="*/ 0 w 28"/>
                <a:gd name="T16" fmla="*/ 0 h 26"/>
                <a:gd name="T17" fmla="*/ 28 w 28"/>
                <a:gd name="T18" fmla="*/ 26 h 26"/>
              </a:gdLst>
              <a:ahLst/>
              <a:cxnLst>
                <a:cxn ang="T10">
                  <a:pos x="T0" y="T1"/>
                </a:cxn>
                <a:cxn ang="T11">
                  <a:pos x="T2" y="T3"/>
                </a:cxn>
                <a:cxn ang="T12">
                  <a:pos x="T4" y="T5"/>
                </a:cxn>
                <a:cxn ang="T13">
                  <a:pos x="T6" y="T7"/>
                </a:cxn>
                <a:cxn ang="T14">
                  <a:pos x="T8" y="T9"/>
                </a:cxn>
              </a:cxnLst>
              <a:rect l="T15" t="T16" r="T17" b="T18"/>
              <a:pathLst>
                <a:path w="28" h="26">
                  <a:moveTo>
                    <a:pt x="0" y="1"/>
                  </a:moveTo>
                  <a:lnTo>
                    <a:pt x="28" y="0"/>
                  </a:lnTo>
                  <a:lnTo>
                    <a:pt x="27" y="26"/>
                  </a:lnTo>
                  <a:lnTo>
                    <a:pt x="0" y="26"/>
                  </a:lnTo>
                  <a:lnTo>
                    <a:pt x="0" y="1"/>
                  </a:lnTo>
                  <a:close/>
                </a:path>
              </a:pathLst>
            </a:custGeom>
            <a:solidFill>
              <a:srgbClr val="7577A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88" name="Freeform 76">
              <a:extLst>
                <a:ext uri="{FF2B5EF4-FFF2-40B4-BE49-F238E27FC236}">
                  <a16:creationId xmlns:a16="http://schemas.microsoft.com/office/drawing/2014/main" id="{45534531-F0DD-49E8-8A10-48E451C14C18}"/>
                </a:ext>
              </a:extLst>
            </p:cNvPr>
            <p:cNvSpPr>
              <a:spLocks/>
            </p:cNvSpPr>
            <p:nvPr/>
          </p:nvSpPr>
          <p:spPr bwMode="auto">
            <a:xfrm>
              <a:off x="3305" y="2044"/>
              <a:ext cx="10" cy="16"/>
            </a:xfrm>
            <a:custGeom>
              <a:avLst/>
              <a:gdLst>
                <a:gd name="T0" fmla="*/ 0 w 21"/>
                <a:gd name="T1" fmla="*/ 1 h 32"/>
                <a:gd name="T2" fmla="*/ 0 w 21"/>
                <a:gd name="T3" fmla="*/ 0 h 32"/>
                <a:gd name="T4" fmla="*/ 0 w 21"/>
                <a:gd name="T5" fmla="*/ 1 h 32"/>
                <a:gd name="T6" fmla="*/ 0 w 21"/>
                <a:gd name="T7" fmla="*/ 1 h 32"/>
                <a:gd name="T8" fmla="*/ 0 w 21"/>
                <a:gd name="T9" fmla="*/ 1 h 32"/>
                <a:gd name="T10" fmla="*/ 0 60000 65536"/>
                <a:gd name="T11" fmla="*/ 0 60000 65536"/>
                <a:gd name="T12" fmla="*/ 0 60000 65536"/>
                <a:gd name="T13" fmla="*/ 0 60000 65536"/>
                <a:gd name="T14" fmla="*/ 0 60000 65536"/>
                <a:gd name="T15" fmla="*/ 0 w 21"/>
                <a:gd name="T16" fmla="*/ 0 h 32"/>
                <a:gd name="T17" fmla="*/ 21 w 21"/>
                <a:gd name="T18" fmla="*/ 32 h 32"/>
              </a:gdLst>
              <a:ahLst/>
              <a:cxnLst>
                <a:cxn ang="T10">
                  <a:pos x="T0" y="T1"/>
                </a:cxn>
                <a:cxn ang="T11">
                  <a:pos x="T2" y="T3"/>
                </a:cxn>
                <a:cxn ang="T12">
                  <a:pos x="T4" y="T5"/>
                </a:cxn>
                <a:cxn ang="T13">
                  <a:pos x="T6" y="T7"/>
                </a:cxn>
                <a:cxn ang="T14">
                  <a:pos x="T8" y="T9"/>
                </a:cxn>
              </a:cxnLst>
              <a:rect l="T15" t="T16" r="T17" b="T18"/>
              <a:pathLst>
                <a:path w="21" h="32">
                  <a:moveTo>
                    <a:pt x="0" y="7"/>
                  </a:moveTo>
                  <a:lnTo>
                    <a:pt x="21" y="0"/>
                  </a:lnTo>
                  <a:lnTo>
                    <a:pt x="21" y="24"/>
                  </a:lnTo>
                  <a:lnTo>
                    <a:pt x="0" y="32"/>
                  </a:lnTo>
                  <a:lnTo>
                    <a:pt x="0" y="7"/>
                  </a:lnTo>
                  <a:close/>
                </a:path>
              </a:pathLst>
            </a:custGeom>
            <a:solidFill>
              <a:srgbClr val="59637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89" name="Freeform 77">
              <a:extLst>
                <a:ext uri="{FF2B5EF4-FFF2-40B4-BE49-F238E27FC236}">
                  <a16:creationId xmlns:a16="http://schemas.microsoft.com/office/drawing/2014/main" id="{935A0A42-8F1B-485B-883F-EB4CD67CF1E9}"/>
                </a:ext>
              </a:extLst>
            </p:cNvPr>
            <p:cNvSpPr>
              <a:spLocks/>
            </p:cNvSpPr>
            <p:nvPr/>
          </p:nvSpPr>
          <p:spPr bwMode="auto">
            <a:xfrm>
              <a:off x="3286" y="2044"/>
              <a:ext cx="5" cy="16"/>
            </a:xfrm>
            <a:custGeom>
              <a:avLst/>
              <a:gdLst>
                <a:gd name="T0" fmla="*/ 0 w 9"/>
                <a:gd name="T1" fmla="*/ 0 h 32"/>
                <a:gd name="T2" fmla="*/ 1 w 9"/>
                <a:gd name="T3" fmla="*/ 1 h 32"/>
                <a:gd name="T4" fmla="*/ 1 w 9"/>
                <a:gd name="T5" fmla="*/ 1 h 32"/>
                <a:gd name="T6" fmla="*/ 0 w 9"/>
                <a:gd name="T7" fmla="*/ 1 h 32"/>
                <a:gd name="T8" fmla="*/ 0 w 9"/>
                <a:gd name="T9" fmla="*/ 1 h 32"/>
                <a:gd name="T10" fmla="*/ 0 w 9"/>
                <a:gd name="T11" fmla="*/ 1 h 32"/>
                <a:gd name="T12" fmla="*/ 0 w 9"/>
                <a:gd name="T13" fmla="*/ 1 h 32"/>
                <a:gd name="T14" fmla="*/ 0 w 9"/>
                <a:gd name="T15" fmla="*/ 0 h 32"/>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32"/>
                <a:gd name="T26" fmla="*/ 9 w 9"/>
                <a:gd name="T27" fmla="*/ 32 h 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32">
                  <a:moveTo>
                    <a:pt x="0" y="0"/>
                  </a:moveTo>
                  <a:lnTo>
                    <a:pt x="9" y="7"/>
                  </a:lnTo>
                  <a:lnTo>
                    <a:pt x="9" y="32"/>
                  </a:lnTo>
                  <a:lnTo>
                    <a:pt x="0" y="22"/>
                  </a:lnTo>
                  <a:lnTo>
                    <a:pt x="0" y="18"/>
                  </a:lnTo>
                  <a:lnTo>
                    <a:pt x="0" y="10"/>
                  </a:lnTo>
                  <a:lnTo>
                    <a:pt x="0" y="2"/>
                  </a:lnTo>
                  <a:lnTo>
                    <a:pt x="0" y="0"/>
                  </a:lnTo>
                  <a:close/>
                </a:path>
              </a:pathLst>
            </a:custGeom>
            <a:solidFill>
              <a:srgbClr val="59637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90" name="Freeform 78">
              <a:extLst>
                <a:ext uri="{FF2B5EF4-FFF2-40B4-BE49-F238E27FC236}">
                  <a16:creationId xmlns:a16="http://schemas.microsoft.com/office/drawing/2014/main" id="{BBDC54FB-0869-4D8B-BCB5-E6437E6F98AD}"/>
                </a:ext>
              </a:extLst>
            </p:cNvPr>
            <p:cNvSpPr>
              <a:spLocks/>
            </p:cNvSpPr>
            <p:nvPr/>
          </p:nvSpPr>
          <p:spPr bwMode="auto">
            <a:xfrm>
              <a:off x="2796" y="2067"/>
              <a:ext cx="56" cy="23"/>
            </a:xfrm>
            <a:custGeom>
              <a:avLst/>
              <a:gdLst>
                <a:gd name="T0" fmla="*/ 1 w 111"/>
                <a:gd name="T1" fmla="*/ 0 h 46"/>
                <a:gd name="T2" fmla="*/ 1 w 111"/>
                <a:gd name="T3" fmla="*/ 1 h 46"/>
                <a:gd name="T4" fmla="*/ 1 w 111"/>
                <a:gd name="T5" fmla="*/ 1 h 46"/>
                <a:gd name="T6" fmla="*/ 0 w 111"/>
                <a:gd name="T7" fmla="*/ 1 h 46"/>
                <a:gd name="T8" fmla="*/ 1 w 111"/>
                <a:gd name="T9" fmla="*/ 0 h 46"/>
                <a:gd name="T10" fmla="*/ 0 60000 65536"/>
                <a:gd name="T11" fmla="*/ 0 60000 65536"/>
                <a:gd name="T12" fmla="*/ 0 60000 65536"/>
                <a:gd name="T13" fmla="*/ 0 60000 65536"/>
                <a:gd name="T14" fmla="*/ 0 60000 65536"/>
                <a:gd name="T15" fmla="*/ 0 w 111"/>
                <a:gd name="T16" fmla="*/ 0 h 46"/>
                <a:gd name="T17" fmla="*/ 111 w 111"/>
                <a:gd name="T18" fmla="*/ 46 h 46"/>
              </a:gdLst>
              <a:ahLst/>
              <a:cxnLst>
                <a:cxn ang="T10">
                  <a:pos x="T0" y="T1"/>
                </a:cxn>
                <a:cxn ang="T11">
                  <a:pos x="T2" y="T3"/>
                </a:cxn>
                <a:cxn ang="T12">
                  <a:pos x="T4" y="T5"/>
                </a:cxn>
                <a:cxn ang="T13">
                  <a:pos x="T6" y="T7"/>
                </a:cxn>
                <a:cxn ang="T14">
                  <a:pos x="T8" y="T9"/>
                </a:cxn>
              </a:cxnLst>
              <a:rect l="T15" t="T16" r="T17" b="T18"/>
              <a:pathLst>
                <a:path w="111" h="46">
                  <a:moveTo>
                    <a:pt x="31" y="0"/>
                  </a:moveTo>
                  <a:lnTo>
                    <a:pt x="111" y="42"/>
                  </a:lnTo>
                  <a:lnTo>
                    <a:pt x="85" y="46"/>
                  </a:lnTo>
                  <a:lnTo>
                    <a:pt x="0" y="6"/>
                  </a:lnTo>
                  <a:lnTo>
                    <a:pt x="31" y="0"/>
                  </a:lnTo>
                  <a:close/>
                </a:path>
              </a:pathLst>
            </a:custGeom>
            <a:solidFill>
              <a:srgbClr val="59637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91" name="Freeform 79">
              <a:extLst>
                <a:ext uri="{FF2B5EF4-FFF2-40B4-BE49-F238E27FC236}">
                  <a16:creationId xmlns:a16="http://schemas.microsoft.com/office/drawing/2014/main" id="{36C7E20B-49AB-4AC4-8ABB-129A8317258A}"/>
                </a:ext>
              </a:extLst>
            </p:cNvPr>
            <p:cNvSpPr>
              <a:spLocks/>
            </p:cNvSpPr>
            <p:nvPr/>
          </p:nvSpPr>
          <p:spPr bwMode="auto">
            <a:xfrm>
              <a:off x="2933" y="2055"/>
              <a:ext cx="56" cy="23"/>
            </a:xfrm>
            <a:custGeom>
              <a:avLst/>
              <a:gdLst>
                <a:gd name="T0" fmla="*/ 1 w 112"/>
                <a:gd name="T1" fmla="*/ 0 h 47"/>
                <a:gd name="T2" fmla="*/ 1 w 112"/>
                <a:gd name="T3" fmla="*/ 0 h 47"/>
                <a:gd name="T4" fmla="*/ 1 w 112"/>
                <a:gd name="T5" fmla="*/ 0 h 47"/>
                <a:gd name="T6" fmla="*/ 0 w 112"/>
                <a:gd name="T7" fmla="*/ 0 h 47"/>
                <a:gd name="T8" fmla="*/ 1 w 112"/>
                <a:gd name="T9" fmla="*/ 0 h 47"/>
                <a:gd name="T10" fmla="*/ 0 60000 65536"/>
                <a:gd name="T11" fmla="*/ 0 60000 65536"/>
                <a:gd name="T12" fmla="*/ 0 60000 65536"/>
                <a:gd name="T13" fmla="*/ 0 60000 65536"/>
                <a:gd name="T14" fmla="*/ 0 60000 65536"/>
                <a:gd name="T15" fmla="*/ 0 w 112"/>
                <a:gd name="T16" fmla="*/ 0 h 47"/>
                <a:gd name="T17" fmla="*/ 112 w 112"/>
                <a:gd name="T18" fmla="*/ 47 h 47"/>
              </a:gdLst>
              <a:ahLst/>
              <a:cxnLst>
                <a:cxn ang="T10">
                  <a:pos x="T0" y="T1"/>
                </a:cxn>
                <a:cxn ang="T11">
                  <a:pos x="T2" y="T3"/>
                </a:cxn>
                <a:cxn ang="T12">
                  <a:pos x="T4" y="T5"/>
                </a:cxn>
                <a:cxn ang="T13">
                  <a:pos x="T6" y="T7"/>
                </a:cxn>
                <a:cxn ang="T14">
                  <a:pos x="T8" y="T9"/>
                </a:cxn>
              </a:cxnLst>
              <a:rect l="T15" t="T16" r="T17" b="T18"/>
              <a:pathLst>
                <a:path w="112" h="47">
                  <a:moveTo>
                    <a:pt x="30" y="0"/>
                  </a:moveTo>
                  <a:lnTo>
                    <a:pt x="112" y="44"/>
                  </a:lnTo>
                  <a:lnTo>
                    <a:pt x="84" y="47"/>
                  </a:lnTo>
                  <a:lnTo>
                    <a:pt x="0" y="7"/>
                  </a:lnTo>
                  <a:lnTo>
                    <a:pt x="30" y="0"/>
                  </a:lnTo>
                  <a:close/>
                </a:path>
              </a:pathLst>
            </a:custGeom>
            <a:solidFill>
              <a:srgbClr val="59637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92" name="Freeform 80">
              <a:extLst>
                <a:ext uri="{FF2B5EF4-FFF2-40B4-BE49-F238E27FC236}">
                  <a16:creationId xmlns:a16="http://schemas.microsoft.com/office/drawing/2014/main" id="{BE6B133F-08DB-4F1A-BE59-E72C9F0789DC}"/>
                </a:ext>
              </a:extLst>
            </p:cNvPr>
            <p:cNvSpPr>
              <a:spLocks/>
            </p:cNvSpPr>
            <p:nvPr/>
          </p:nvSpPr>
          <p:spPr bwMode="auto">
            <a:xfrm>
              <a:off x="3074" y="2041"/>
              <a:ext cx="56" cy="24"/>
            </a:xfrm>
            <a:custGeom>
              <a:avLst/>
              <a:gdLst>
                <a:gd name="T0" fmla="*/ 1 w 112"/>
                <a:gd name="T1" fmla="*/ 0 h 46"/>
                <a:gd name="T2" fmla="*/ 1 w 112"/>
                <a:gd name="T3" fmla="*/ 1 h 46"/>
                <a:gd name="T4" fmla="*/ 1 w 112"/>
                <a:gd name="T5" fmla="*/ 1 h 46"/>
                <a:gd name="T6" fmla="*/ 0 w 112"/>
                <a:gd name="T7" fmla="*/ 1 h 46"/>
                <a:gd name="T8" fmla="*/ 1 w 112"/>
                <a:gd name="T9" fmla="*/ 0 h 46"/>
                <a:gd name="T10" fmla="*/ 0 60000 65536"/>
                <a:gd name="T11" fmla="*/ 0 60000 65536"/>
                <a:gd name="T12" fmla="*/ 0 60000 65536"/>
                <a:gd name="T13" fmla="*/ 0 60000 65536"/>
                <a:gd name="T14" fmla="*/ 0 60000 65536"/>
                <a:gd name="T15" fmla="*/ 0 w 112"/>
                <a:gd name="T16" fmla="*/ 0 h 46"/>
                <a:gd name="T17" fmla="*/ 112 w 112"/>
                <a:gd name="T18" fmla="*/ 46 h 46"/>
              </a:gdLst>
              <a:ahLst/>
              <a:cxnLst>
                <a:cxn ang="T10">
                  <a:pos x="T0" y="T1"/>
                </a:cxn>
                <a:cxn ang="T11">
                  <a:pos x="T2" y="T3"/>
                </a:cxn>
                <a:cxn ang="T12">
                  <a:pos x="T4" y="T5"/>
                </a:cxn>
                <a:cxn ang="T13">
                  <a:pos x="T6" y="T7"/>
                </a:cxn>
                <a:cxn ang="T14">
                  <a:pos x="T8" y="T9"/>
                </a:cxn>
              </a:cxnLst>
              <a:rect l="T15" t="T16" r="T17" b="T18"/>
              <a:pathLst>
                <a:path w="112" h="46">
                  <a:moveTo>
                    <a:pt x="30" y="0"/>
                  </a:moveTo>
                  <a:lnTo>
                    <a:pt x="112" y="43"/>
                  </a:lnTo>
                  <a:lnTo>
                    <a:pt x="85" y="46"/>
                  </a:lnTo>
                  <a:lnTo>
                    <a:pt x="0" y="6"/>
                  </a:lnTo>
                  <a:lnTo>
                    <a:pt x="30" y="0"/>
                  </a:lnTo>
                  <a:close/>
                </a:path>
              </a:pathLst>
            </a:custGeom>
            <a:solidFill>
              <a:srgbClr val="59637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93" name="Freeform 81">
              <a:extLst>
                <a:ext uri="{FF2B5EF4-FFF2-40B4-BE49-F238E27FC236}">
                  <a16:creationId xmlns:a16="http://schemas.microsoft.com/office/drawing/2014/main" id="{D445F3F8-ECAB-4657-B543-9E0847346177}"/>
                </a:ext>
              </a:extLst>
            </p:cNvPr>
            <p:cNvSpPr>
              <a:spLocks/>
            </p:cNvSpPr>
            <p:nvPr/>
          </p:nvSpPr>
          <p:spPr bwMode="auto">
            <a:xfrm>
              <a:off x="2845" y="2061"/>
              <a:ext cx="56" cy="23"/>
            </a:xfrm>
            <a:custGeom>
              <a:avLst/>
              <a:gdLst>
                <a:gd name="T0" fmla="*/ 1 w 112"/>
                <a:gd name="T1" fmla="*/ 0 h 46"/>
                <a:gd name="T2" fmla="*/ 1 w 112"/>
                <a:gd name="T3" fmla="*/ 1 h 46"/>
                <a:gd name="T4" fmla="*/ 1 w 112"/>
                <a:gd name="T5" fmla="*/ 1 h 46"/>
                <a:gd name="T6" fmla="*/ 0 w 112"/>
                <a:gd name="T7" fmla="*/ 1 h 46"/>
                <a:gd name="T8" fmla="*/ 1 w 112"/>
                <a:gd name="T9" fmla="*/ 0 h 46"/>
                <a:gd name="T10" fmla="*/ 0 60000 65536"/>
                <a:gd name="T11" fmla="*/ 0 60000 65536"/>
                <a:gd name="T12" fmla="*/ 0 60000 65536"/>
                <a:gd name="T13" fmla="*/ 0 60000 65536"/>
                <a:gd name="T14" fmla="*/ 0 60000 65536"/>
                <a:gd name="T15" fmla="*/ 0 w 112"/>
                <a:gd name="T16" fmla="*/ 0 h 46"/>
                <a:gd name="T17" fmla="*/ 112 w 112"/>
                <a:gd name="T18" fmla="*/ 46 h 46"/>
              </a:gdLst>
              <a:ahLst/>
              <a:cxnLst>
                <a:cxn ang="T10">
                  <a:pos x="T0" y="T1"/>
                </a:cxn>
                <a:cxn ang="T11">
                  <a:pos x="T2" y="T3"/>
                </a:cxn>
                <a:cxn ang="T12">
                  <a:pos x="T4" y="T5"/>
                </a:cxn>
                <a:cxn ang="T13">
                  <a:pos x="T6" y="T7"/>
                </a:cxn>
                <a:cxn ang="T14">
                  <a:pos x="T8" y="T9"/>
                </a:cxn>
              </a:cxnLst>
              <a:rect l="T15" t="T16" r="T17" b="T18"/>
              <a:pathLst>
                <a:path w="112" h="46">
                  <a:moveTo>
                    <a:pt x="29" y="0"/>
                  </a:moveTo>
                  <a:lnTo>
                    <a:pt x="112" y="43"/>
                  </a:lnTo>
                  <a:lnTo>
                    <a:pt x="85" y="46"/>
                  </a:lnTo>
                  <a:lnTo>
                    <a:pt x="0" y="6"/>
                  </a:lnTo>
                  <a:lnTo>
                    <a:pt x="29" y="0"/>
                  </a:lnTo>
                  <a:close/>
                </a:path>
              </a:pathLst>
            </a:custGeom>
            <a:solidFill>
              <a:srgbClr val="59637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94" name="Freeform 82">
              <a:extLst>
                <a:ext uri="{FF2B5EF4-FFF2-40B4-BE49-F238E27FC236}">
                  <a16:creationId xmlns:a16="http://schemas.microsoft.com/office/drawing/2014/main" id="{04999BA4-96D0-45FE-BF30-04B6B98F7797}"/>
                </a:ext>
              </a:extLst>
            </p:cNvPr>
            <p:cNvSpPr>
              <a:spLocks/>
            </p:cNvSpPr>
            <p:nvPr/>
          </p:nvSpPr>
          <p:spPr bwMode="auto">
            <a:xfrm>
              <a:off x="2982" y="2049"/>
              <a:ext cx="56" cy="23"/>
            </a:xfrm>
            <a:custGeom>
              <a:avLst/>
              <a:gdLst>
                <a:gd name="T0" fmla="*/ 1 w 112"/>
                <a:gd name="T1" fmla="*/ 0 h 46"/>
                <a:gd name="T2" fmla="*/ 1 w 112"/>
                <a:gd name="T3" fmla="*/ 1 h 46"/>
                <a:gd name="T4" fmla="*/ 1 w 112"/>
                <a:gd name="T5" fmla="*/ 1 h 46"/>
                <a:gd name="T6" fmla="*/ 0 w 112"/>
                <a:gd name="T7" fmla="*/ 1 h 46"/>
                <a:gd name="T8" fmla="*/ 1 w 112"/>
                <a:gd name="T9" fmla="*/ 0 h 46"/>
                <a:gd name="T10" fmla="*/ 0 60000 65536"/>
                <a:gd name="T11" fmla="*/ 0 60000 65536"/>
                <a:gd name="T12" fmla="*/ 0 60000 65536"/>
                <a:gd name="T13" fmla="*/ 0 60000 65536"/>
                <a:gd name="T14" fmla="*/ 0 60000 65536"/>
                <a:gd name="T15" fmla="*/ 0 w 112"/>
                <a:gd name="T16" fmla="*/ 0 h 46"/>
                <a:gd name="T17" fmla="*/ 112 w 112"/>
                <a:gd name="T18" fmla="*/ 46 h 46"/>
              </a:gdLst>
              <a:ahLst/>
              <a:cxnLst>
                <a:cxn ang="T10">
                  <a:pos x="T0" y="T1"/>
                </a:cxn>
                <a:cxn ang="T11">
                  <a:pos x="T2" y="T3"/>
                </a:cxn>
                <a:cxn ang="T12">
                  <a:pos x="T4" y="T5"/>
                </a:cxn>
                <a:cxn ang="T13">
                  <a:pos x="T6" y="T7"/>
                </a:cxn>
                <a:cxn ang="T14">
                  <a:pos x="T8" y="T9"/>
                </a:cxn>
              </a:cxnLst>
              <a:rect l="T15" t="T16" r="T17" b="T18"/>
              <a:pathLst>
                <a:path w="112" h="46">
                  <a:moveTo>
                    <a:pt x="30" y="0"/>
                  </a:moveTo>
                  <a:lnTo>
                    <a:pt x="112" y="43"/>
                  </a:lnTo>
                  <a:lnTo>
                    <a:pt x="84" y="46"/>
                  </a:lnTo>
                  <a:lnTo>
                    <a:pt x="0" y="6"/>
                  </a:lnTo>
                  <a:lnTo>
                    <a:pt x="30" y="0"/>
                  </a:lnTo>
                  <a:close/>
                </a:path>
              </a:pathLst>
            </a:custGeom>
            <a:solidFill>
              <a:srgbClr val="59637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95" name="Freeform 83">
              <a:extLst>
                <a:ext uri="{FF2B5EF4-FFF2-40B4-BE49-F238E27FC236}">
                  <a16:creationId xmlns:a16="http://schemas.microsoft.com/office/drawing/2014/main" id="{5597748F-F722-449A-8D3A-5CADBEC51F7A}"/>
                </a:ext>
              </a:extLst>
            </p:cNvPr>
            <p:cNvSpPr>
              <a:spLocks/>
            </p:cNvSpPr>
            <p:nvPr/>
          </p:nvSpPr>
          <p:spPr bwMode="auto">
            <a:xfrm>
              <a:off x="3122" y="2036"/>
              <a:ext cx="56" cy="22"/>
            </a:xfrm>
            <a:custGeom>
              <a:avLst/>
              <a:gdLst>
                <a:gd name="T0" fmla="*/ 1 w 112"/>
                <a:gd name="T1" fmla="*/ 0 h 45"/>
                <a:gd name="T2" fmla="*/ 1 w 112"/>
                <a:gd name="T3" fmla="*/ 0 h 45"/>
                <a:gd name="T4" fmla="*/ 1 w 112"/>
                <a:gd name="T5" fmla="*/ 0 h 45"/>
                <a:gd name="T6" fmla="*/ 0 w 112"/>
                <a:gd name="T7" fmla="*/ 0 h 45"/>
                <a:gd name="T8" fmla="*/ 1 w 112"/>
                <a:gd name="T9" fmla="*/ 0 h 45"/>
                <a:gd name="T10" fmla="*/ 0 60000 65536"/>
                <a:gd name="T11" fmla="*/ 0 60000 65536"/>
                <a:gd name="T12" fmla="*/ 0 60000 65536"/>
                <a:gd name="T13" fmla="*/ 0 60000 65536"/>
                <a:gd name="T14" fmla="*/ 0 60000 65536"/>
                <a:gd name="T15" fmla="*/ 0 w 112"/>
                <a:gd name="T16" fmla="*/ 0 h 45"/>
                <a:gd name="T17" fmla="*/ 112 w 112"/>
                <a:gd name="T18" fmla="*/ 45 h 45"/>
              </a:gdLst>
              <a:ahLst/>
              <a:cxnLst>
                <a:cxn ang="T10">
                  <a:pos x="T0" y="T1"/>
                </a:cxn>
                <a:cxn ang="T11">
                  <a:pos x="T2" y="T3"/>
                </a:cxn>
                <a:cxn ang="T12">
                  <a:pos x="T4" y="T5"/>
                </a:cxn>
                <a:cxn ang="T13">
                  <a:pos x="T6" y="T7"/>
                </a:cxn>
                <a:cxn ang="T14">
                  <a:pos x="T8" y="T9"/>
                </a:cxn>
              </a:cxnLst>
              <a:rect l="T15" t="T16" r="T17" b="T18"/>
              <a:pathLst>
                <a:path w="112" h="45">
                  <a:moveTo>
                    <a:pt x="30" y="0"/>
                  </a:moveTo>
                  <a:lnTo>
                    <a:pt x="112" y="43"/>
                  </a:lnTo>
                  <a:lnTo>
                    <a:pt x="84" y="45"/>
                  </a:lnTo>
                  <a:lnTo>
                    <a:pt x="0" y="6"/>
                  </a:lnTo>
                  <a:lnTo>
                    <a:pt x="30" y="0"/>
                  </a:lnTo>
                  <a:close/>
                </a:path>
              </a:pathLst>
            </a:custGeom>
            <a:solidFill>
              <a:srgbClr val="59637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96" name="Freeform 84">
              <a:extLst>
                <a:ext uri="{FF2B5EF4-FFF2-40B4-BE49-F238E27FC236}">
                  <a16:creationId xmlns:a16="http://schemas.microsoft.com/office/drawing/2014/main" id="{3FB4D56C-C1D5-4AE0-8E49-940E93F485FB}"/>
                </a:ext>
              </a:extLst>
            </p:cNvPr>
            <p:cNvSpPr>
              <a:spLocks/>
            </p:cNvSpPr>
            <p:nvPr/>
          </p:nvSpPr>
          <p:spPr bwMode="auto">
            <a:xfrm>
              <a:off x="2890" y="2061"/>
              <a:ext cx="56" cy="23"/>
            </a:xfrm>
            <a:custGeom>
              <a:avLst/>
              <a:gdLst>
                <a:gd name="T0" fmla="*/ 1 w 112"/>
                <a:gd name="T1" fmla="*/ 0 h 46"/>
                <a:gd name="T2" fmla="*/ 1 w 112"/>
                <a:gd name="T3" fmla="*/ 1 h 46"/>
                <a:gd name="T4" fmla="*/ 1 w 112"/>
                <a:gd name="T5" fmla="*/ 1 h 46"/>
                <a:gd name="T6" fmla="*/ 0 w 112"/>
                <a:gd name="T7" fmla="*/ 1 h 46"/>
                <a:gd name="T8" fmla="*/ 1 w 112"/>
                <a:gd name="T9" fmla="*/ 0 h 46"/>
                <a:gd name="T10" fmla="*/ 0 60000 65536"/>
                <a:gd name="T11" fmla="*/ 0 60000 65536"/>
                <a:gd name="T12" fmla="*/ 0 60000 65536"/>
                <a:gd name="T13" fmla="*/ 0 60000 65536"/>
                <a:gd name="T14" fmla="*/ 0 60000 65536"/>
                <a:gd name="T15" fmla="*/ 0 w 112"/>
                <a:gd name="T16" fmla="*/ 0 h 46"/>
                <a:gd name="T17" fmla="*/ 112 w 112"/>
                <a:gd name="T18" fmla="*/ 46 h 46"/>
              </a:gdLst>
              <a:ahLst/>
              <a:cxnLst>
                <a:cxn ang="T10">
                  <a:pos x="T0" y="T1"/>
                </a:cxn>
                <a:cxn ang="T11">
                  <a:pos x="T2" y="T3"/>
                </a:cxn>
                <a:cxn ang="T12">
                  <a:pos x="T4" y="T5"/>
                </a:cxn>
                <a:cxn ang="T13">
                  <a:pos x="T6" y="T7"/>
                </a:cxn>
                <a:cxn ang="T14">
                  <a:pos x="T8" y="T9"/>
                </a:cxn>
              </a:cxnLst>
              <a:rect l="T15" t="T16" r="T17" b="T18"/>
              <a:pathLst>
                <a:path w="112" h="46">
                  <a:moveTo>
                    <a:pt x="31" y="0"/>
                  </a:moveTo>
                  <a:lnTo>
                    <a:pt x="112" y="43"/>
                  </a:lnTo>
                  <a:lnTo>
                    <a:pt x="84" y="46"/>
                  </a:lnTo>
                  <a:lnTo>
                    <a:pt x="0" y="6"/>
                  </a:lnTo>
                  <a:lnTo>
                    <a:pt x="31" y="0"/>
                  </a:lnTo>
                  <a:close/>
                </a:path>
              </a:pathLst>
            </a:custGeom>
            <a:solidFill>
              <a:srgbClr val="59637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97" name="Freeform 85">
              <a:extLst>
                <a:ext uri="{FF2B5EF4-FFF2-40B4-BE49-F238E27FC236}">
                  <a16:creationId xmlns:a16="http://schemas.microsoft.com/office/drawing/2014/main" id="{605ABE3E-46D5-4FD0-B3B2-5C09F8624B23}"/>
                </a:ext>
              </a:extLst>
            </p:cNvPr>
            <p:cNvSpPr>
              <a:spLocks/>
            </p:cNvSpPr>
            <p:nvPr/>
          </p:nvSpPr>
          <p:spPr bwMode="auto">
            <a:xfrm>
              <a:off x="3027" y="2049"/>
              <a:ext cx="55" cy="23"/>
            </a:xfrm>
            <a:custGeom>
              <a:avLst/>
              <a:gdLst>
                <a:gd name="T0" fmla="*/ 1 w 110"/>
                <a:gd name="T1" fmla="*/ 0 h 46"/>
                <a:gd name="T2" fmla="*/ 1 w 110"/>
                <a:gd name="T3" fmla="*/ 1 h 46"/>
                <a:gd name="T4" fmla="*/ 1 w 110"/>
                <a:gd name="T5" fmla="*/ 1 h 46"/>
                <a:gd name="T6" fmla="*/ 0 w 110"/>
                <a:gd name="T7" fmla="*/ 1 h 46"/>
                <a:gd name="T8" fmla="*/ 1 w 110"/>
                <a:gd name="T9" fmla="*/ 0 h 46"/>
                <a:gd name="T10" fmla="*/ 0 60000 65536"/>
                <a:gd name="T11" fmla="*/ 0 60000 65536"/>
                <a:gd name="T12" fmla="*/ 0 60000 65536"/>
                <a:gd name="T13" fmla="*/ 0 60000 65536"/>
                <a:gd name="T14" fmla="*/ 0 60000 65536"/>
                <a:gd name="T15" fmla="*/ 0 w 110"/>
                <a:gd name="T16" fmla="*/ 0 h 46"/>
                <a:gd name="T17" fmla="*/ 110 w 110"/>
                <a:gd name="T18" fmla="*/ 46 h 46"/>
              </a:gdLst>
              <a:ahLst/>
              <a:cxnLst>
                <a:cxn ang="T10">
                  <a:pos x="T0" y="T1"/>
                </a:cxn>
                <a:cxn ang="T11">
                  <a:pos x="T2" y="T3"/>
                </a:cxn>
                <a:cxn ang="T12">
                  <a:pos x="T4" y="T5"/>
                </a:cxn>
                <a:cxn ang="T13">
                  <a:pos x="T6" y="T7"/>
                </a:cxn>
                <a:cxn ang="T14">
                  <a:pos x="T8" y="T9"/>
                </a:cxn>
              </a:cxnLst>
              <a:rect l="T15" t="T16" r="T17" b="T18"/>
              <a:pathLst>
                <a:path w="110" h="46">
                  <a:moveTo>
                    <a:pt x="31" y="0"/>
                  </a:moveTo>
                  <a:lnTo>
                    <a:pt x="110" y="43"/>
                  </a:lnTo>
                  <a:lnTo>
                    <a:pt x="84" y="46"/>
                  </a:lnTo>
                  <a:lnTo>
                    <a:pt x="0" y="6"/>
                  </a:lnTo>
                  <a:lnTo>
                    <a:pt x="31" y="0"/>
                  </a:lnTo>
                  <a:close/>
                </a:path>
              </a:pathLst>
            </a:custGeom>
            <a:solidFill>
              <a:srgbClr val="59637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98" name="Freeform 86">
              <a:extLst>
                <a:ext uri="{FF2B5EF4-FFF2-40B4-BE49-F238E27FC236}">
                  <a16:creationId xmlns:a16="http://schemas.microsoft.com/office/drawing/2014/main" id="{D85716BB-CC16-4030-B7BE-BC908EEA5705}"/>
                </a:ext>
              </a:extLst>
            </p:cNvPr>
            <p:cNvSpPr>
              <a:spLocks/>
            </p:cNvSpPr>
            <p:nvPr/>
          </p:nvSpPr>
          <p:spPr bwMode="auto">
            <a:xfrm>
              <a:off x="3170" y="2029"/>
              <a:ext cx="56" cy="23"/>
            </a:xfrm>
            <a:custGeom>
              <a:avLst/>
              <a:gdLst>
                <a:gd name="T0" fmla="*/ 1 w 112"/>
                <a:gd name="T1" fmla="*/ 0 h 45"/>
                <a:gd name="T2" fmla="*/ 1 w 112"/>
                <a:gd name="T3" fmla="*/ 1 h 45"/>
                <a:gd name="T4" fmla="*/ 1 w 112"/>
                <a:gd name="T5" fmla="*/ 1 h 45"/>
                <a:gd name="T6" fmla="*/ 0 w 112"/>
                <a:gd name="T7" fmla="*/ 1 h 45"/>
                <a:gd name="T8" fmla="*/ 1 w 112"/>
                <a:gd name="T9" fmla="*/ 0 h 45"/>
                <a:gd name="T10" fmla="*/ 0 60000 65536"/>
                <a:gd name="T11" fmla="*/ 0 60000 65536"/>
                <a:gd name="T12" fmla="*/ 0 60000 65536"/>
                <a:gd name="T13" fmla="*/ 0 60000 65536"/>
                <a:gd name="T14" fmla="*/ 0 60000 65536"/>
                <a:gd name="T15" fmla="*/ 0 w 112"/>
                <a:gd name="T16" fmla="*/ 0 h 45"/>
                <a:gd name="T17" fmla="*/ 112 w 112"/>
                <a:gd name="T18" fmla="*/ 45 h 45"/>
              </a:gdLst>
              <a:ahLst/>
              <a:cxnLst>
                <a:cxn ang="T10">
                  <a:pos x="T0" y="T1"/>
                </a:cxn>
                <a:cxn ang="T11">
                  <a:pos x="T2" y="T3"/>
                </a:cxn>
                <a:cxn ang="T12">
                  <a:pos x="T4" y="T5"/>
                </a:cxn>
                <a:cxn ang="T13">
                  <a:pos x="T6" y="T7"/>
                </a:cxn>
                <a:cxn ang="T14">
                  <a:pos x="T8" y="T9"/>
                </a:cxn>
              </a:cxnLst>
              <a:rect l="T15" t="T16" r="T17" b="T18"/>
              <a:pathLst>
                <a:path w="112" h="45">
                  <a:moveTo>
                    <a:pt x="32" y="0"/>
                  </a:moveTo>
                  <a:lnTo>
                    <a:pt x="112" y="41"/>
                  </a:lnTo>
                  <a:lnTo>
                    <a:pt x="85" y="45"/>
                  </a:lnTo>
                  <a:lnTo>
                    <a:pt x="0" y="6"/>
                  </a:lnTo>
                  <a:lnTo>
                    <a:pt x="32" y="0"/>
                  </a:lnTo>
                  <a:close/>
                </a:path>
              </a:pathLst>
            </a:custGeom>
            <a:solidFill>
              <a:srgbClr val="59637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4599" name="Freeform 87">
              <a:extLst>
                <a:ext uri="{FF2B5EF4-FFF2-40B4-BE49-F238E27FC236}">
                  <a16:creationId xmlns:a16="http://schemas.microsoft.com/office/drawing/2014/main" id="{4814A968-06CB-4323-89C3-2B1F83FFFD08}"/>
                </a:ext>
              </a:extLst>
            </p:cNvPr>
            <p:cNvSpPr>
              <a:spLocks/>
            </p:cNvSpPr>
            <p:nvPr/>
          </p:nvSpPr>
          <p:spPr bwMode="auto">
            <a:xfrm>
              <a:off x="3216" y="2027"/>
              <a:ext cx="56" cy="23"/>
            </a:xfrm>
            <a:custGeom>
              <a:avLst/>
              <a:gdLst>
                <a:gd name="T0" fmla="*/ 1 w 112"/>
                <a:gd name="T1" fmla="*/ 0 h 45"/>
                <a:gd name="T2" fmla="*/ 1 w 112"/>
                <a:gd name="T3" fmla="*/ 1 h 45"/>
                <a:gd name="T4" fmla="*/ 1 w 112"/>
                <a:gd name="T5" fmla="*/ 1 h 45"/>
                <a:gd name="T6" fmla="*/ 0 w 112"/>
                <a:gd name="T7" fmla="*/ 1 h 45"/>
                <a:gd name="T8" fmla="*/ 1 w 112"/>
                <a:gd name="T9" fmla="*/ 0 h 45"/>
                <a:gd name="T10" fmla="*/ 0 60000 65536"/>
                <a:gd name="T11" fmla="*/ 0 60000 65536"/>
                <a:gd name="T12" fmla="*/ 0 60000 65536"/>
                <a:gd name="T13" fmla="*/ 0 60000 65536"/>
                <a:gd name="T14" fmla="*/ 0 60000 65536"/>
                <a:gd name="T15" fmla="*/ 0 w 112"/>
                <a:gd name="T16" fmla="*/ 0 h 45"/>
                <a:gd name="T17" fmla="*/ 112 w 112"/>
                <a:gd name="T18" fmla="*/ 45 h 45"/>
              </a:gdLst>
              <a:ahLst/>
              <a:cxnLst>
                <a:cxn ang="T10">
                  <a:pos x="T0" y="T1"/>
                </a:cxn>
                <a:cxn ang="T11">
                  <a:pos x="T2" y="T3"/>
                </a:cxn>
                <a:cxn ang="T12">
                  <a:pos x="T4" y="T5"/>
                </a:cxn>
                <a:cxn ang="T13">
                  <a:pos x="T6" y="T7"/>
                </a:cxn>
                <a:cxn ang="T14">
                  <a:pos x="T8" y="T9"/>
                </a:cxn>
              </a:cxnLst>
              <a:rect l="T15" t="T16" r="T17" b="T18"/>
              <a:pathLst>
                <a:path w="112" h="45">
                  <a:moveTo>
                    <a:pt x="30" y="0"/>
                  </a:moveTo>
                  <a:lnTo>
                    <a:pt x="112" y="42"/>
                  </a:lnTo>
                  <a:lnTo>
                    <a:pt x="84" y="45"/>
                  </a:lnTo>
                  <a:lnTo>
                    <a:pt x="0" y="6"/>
                  </a:lnTo>
                  <a:lnTo>
                    <a:pt x="30" y="0"/>
                  </a:lnTo>
                  <a:close/>
                </a:path>
              </a:pathLst>
            </a:custGeom>
            <a:solidFill>
              <a:srgbClr val="59637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grpSp>
      <p:sp>
        <p:nvSpPr>
          <p:cNvPr id="64531" name="AutoShape 88">
            <a:extLst>
              <a:ext uri="{FF2B5EF4-FFF2-40B4-BE49-F238E27FC236}">
                <a16:creationId xmlns:a16="http://schemas.microsoft.com/office/drawing/2014/main" id="{ECA78761-5146-4B90-929C-60E27AF1D725}"/>
              </a:ext>
            </a:extLst>
          </p:cNvPr>
          <p:cNvSpPr>
            <a:spLocks noChangeArrowheads="1"/>
          </p:cNvSpPr>
          <p:nvPr/>
        </p:nvSpPr>
        <p:spPr bwMode="auto">
          <a:xfrm>
            <a:off x="2390776" y="4916488"/>
            <a:ext cx="828675" cy="557212"/>
          </a:xfrm>
          <a:prstGeom prst="curvedRightArrow">
            <a:avLst>
              <a:gd name="adj1" fmla="val 20000"/>
              <a:gd name="adj2" fmla="val 40000"/>
              <a:gd name="adj3" fmla="val 49573"/>
            </a:avLst>
          </a:prstGeom>
          <a:gradFill rotWithShape="0">
            <a:gsLst>
              <a:gs pos="0">
                <a:srgbClr val="FF0000"/>
              </a:gs>
              <a:gs pos="100000">
                <a:srgbClr val="FF7676"/>
              </a:gs>
            </a:gsLst>
            <a:lin ang="27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64532" name="AutoShape 89">
            <a:extLst>
              <a:ext uri="{FF2B5EF4-FFF2-40B4-BE49-F238E27FC236}">
                <a16:creationId xmlns:a16="http://schemas.microsoft.com/office/drawing/2014/main" id="{7C10F71F-0502-45C8-A6A3-877AE9BC8D31}"/>
              </a:ext>
            </a:extLst>
          </p:cNvPr>
          <p:cNvSpPr>
            <a:spLocks noChangeArrowheads="1"/>
          </p:cNvSpPr>
          <p:nvPr/>
        </p:nvSpPr>
        <p:spPr bwMode="auto">
          <a:xfrm rot="10800000">
            <a:off x="1423988" y="3663951"/>
            <a:ext cx="828675" cy="555625"/>
          </a:xfrm>
          <a:prstGeom prst="curvedRightArrow">
            <a:avLst>
              <a:gd name="adj1" fmla="val 20000"/>
              <a:gd name="adj2" fmla="val 40000"/>
              <a:gd name="adj3" fmla="val 49714"/>
            </a:avLst>
          </a:prstGeom>
          <a:solidFill>
            <a:srgbClr val="FF9933"/>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64533" name="AutoShape 90">
            <a:extLst>
              <a:ext uri="{FF2B5EF4-FFF2-40B4-BE49-F238E27FC236}">
                <a16:creationId xmlns:a16="http://schemas.microsoft.com/office/drawing/2014/main" id="{C7089CDE-49B7-451E-8B75-51AA46DA99FB}"/>
              </a:ext>
            </a:extLst>
          </p:cNvPr>
          <p:cNvSpPr>
            <a:spLocks noChangeArrowheads="1"/>
          </p:cNvSpPr>
          <p:nvPr/>
        </p:nvSpPr>
        <p:spPr bwMode="auto">
          <a:xfrm>
            <a:off x="2247901" y="3802063"/>
            <a:ext cx="828675" cy="349250"/>
          </a:xfrm>
          <a:prstGeom prst="rightArrow">
            <a:avLst>
              <a:gd name="adj1" fmla="val 39167"/>
              <a:gd name="adj2" fmla="val 36854"/>
            </a:avLst>
          </a:prstGeom>
          <a:gradFill rotWithShape="0">
            <a:gsLst>
              <a:gs pos="0">
                <a:srgbClr val="FF9933"/>
              </a:gs>
              <a:gs pos="100000">
                <a:srgbClr val="B66D24"/>
              </a:gs>
            </a:gsLst>
            <a:lin ang="27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pic>
        <p:nvPicPr>
          <p:cNvPr id="64534" name="Picture 91">
            <a:extLst>
              <a:ext uri="{FF2B5EF4-FFF2-40B4-BE49-F238E27FC236}">
                <a16:creationId xmlns:a16="http://schemas.microsoft.com/office/drawing/2014/main" id="{BAB5146B-CD74-490D-8207-AEDD6455A2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5363" y="2667001"/>
            <a:ext cx="715963" cy="74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64535" name="Rectangle 92">
            <a:extLst>
              <a:ext uri="{FF2B5EF4-FFF2-40B4-BE49-F238E27FC236}">
                <a16:creationId xmlns:a16="http://schemas.microsoft.com/office/drawing/2014/main" id="{63FDB2FC-3376-4BD8-87C7-333179F29AE9}"/>
              </a:ext>
            </a:extLst>
          </p:cNvPr>
          <p:cNvSpPr>
            <a:spLocks noChangeArrowheads="1"/>
          </p:cNvSpPr>
          <p:nvPr/>
        </p:nvSpPr>
        <p:spPr bwMode="auto">
          <a:xfrm>
            <a:off x="636587" y="1863725"/>
            <a:ext cx="894679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50000"/>
              </a:spcBef>
              <a:buClr>
                <a:schemeClr val="accent2"/>
              </a:buClr>
              <a:buFontTx/>
              <a:buNone/>
            </a:pPr>
            <a:r>
              <a:rPr lang="tr-TR" altLang="en-US" dirty="0">
                <a:latin typeface="Tahoma" panose="020B0604030504040204" pitchFamily="34" charset="0"/>
              </a:rPr>
              <a:t>Yalıtım camı ünitelerinin 2. yüzeyinde hem</a:t>
            </a:r>
            <a:r>
              <a:rPr lang="tr-TR" altLang="en-US" dirty="0">
                <a:solidFill>
                  <a:srgbClr val="3333CC"/>
                </a:solidFill>
                <a:latin typeface="Tahoma" panose="020B0604030504040204" pitchFamily="34" charset="0"/>
              </a:rPr>
              <a:t> </a:t>
            </a:r>
            <a:r>
              <a:rPr lang="tr-TR" altLang="en-US" dirty="0" err="1">
                <a:solidFill>
                  <a:srgbClr val="FF0000"/>
                </a:solidFill>
                <a:latin typeface="Tahoma" panose="020B0604030504040204" pitchFamily="34" charset="0"/>
              </a:rPr>
              <a:t>low</a:t>
            </a:r>
            <a:r>
              <a:rPr lang="tr-TR" altLang="en-US" dirty="0">
                <a:solidFill>
                  <a:srgbClr val="FF0000"/>
                </a:solidFill>
                <a:latin typeface="Tahoma" panose="020B0604030504040204" pitchFamily="34" charset="0"/>
              </a:rPr>
              <a:t> E</a:t>
            </a:r>
            <a:r>
              <a:rPr lang="tr-TR" altLang="en-US" dirty="0">
                <a:solidFill>
                  <a:srgbClr val="3333CC"/>
                </a:solidFill>
                <a:latin typeface="Tahoma" panose="020B0604030504040204" pitchFamily="34" charset="0"/>
              </a:rPr>
              <a:t> </a:t>
            </a:r>
            <a:r>
              <a:rPr lang="tr-TR" altLang="en-US" dirty="0">
                <a:latin typeface="Tahoma" panose="020B0604030504040204" pitchFamily="34" charset="0"/>
              </a:rPr>
              <a:t>hem de</a:t>
            </a:r>
            <a:r>
              <a:rPr lang="tr-TR" altLang="en-US" dirty="0">
                <a:solidFill>
                  <a:srgbClr val="3333CC"/>
                </a:solidFill>
                <a:latin typeface="Tahoma" panose="020B0604030504040204" pitchFamily="34" charset="0"/>
              </a:rPr>
              <a:t> </a:t>
            </a:r>
            <a:r>
              <a:rPr lang="tr-TR" altLang="en-US" dirty="0">
                <a:solidFill>
                  <a:srgbClr val="FF0000"/>
                </a:solidFill>
                <a:latin typeface="Tahoma" panose="020B0604030504040204" pitchFamily="34" charset="0"/>
              </a:rPr>
              <a:t>güneş kontrol</a:t>
            </a:r>
            <a:r>
              <a:rPr lang="tr-TR" altLang="en-US" dirty="0">
                <a:solidFill>
                  <a:srgbClr val="3333CC"/>
                </a:solidFill>
                <a:latin typeface="Tahoma" panose="020B0604030504040204" pitchFamily="34" charset="0"/>
              </a:rPr>
              <a:t> </a:t>
            </a:r>
            <a:r>
              <a:rPr lang="tr-TR" altLang="en-US" dirty="0">
                <a:latin typeface="Tahoma" panose="020B0604030504040204" pitchFamily="34" charset="0"/>
              </a:rPr>
              <a:t>özelliği olan özel bir kaplama vardır. </a:t>
            </a:r>
          </a:p>
        </p:txBody>
      </p:sp>
      <p:sp>
        <p:nvSpPr>
          <p:cNvPr id="94" name="Text Box 8">
            <a:extLst>
              <a:ext uri="{FF2B5EF4-FFF2-40B4-BE49-F238E27FC236}">
                <a16:creationId xmlns:a16="http://schemas.microsoft.com/office/drawing/2014/main" id="{B073C512-85A9-455D-8113-3F582F92CF9B}"/>
              </a:ext>
            </a:extLst>
          </p:cNvPr>
          <p:cNvSpPr txBox="1">
            <a:spLocks noChangeArrowheads="1"/>
          </p:cNvSpPr>
          <p:nvPr/>
        </p:nvSpPr>
        <p:spPr bwMode="auto">
          <a:xfrm>
            <a:off x="5140808" y="4961434"/>
            <a:ext cx="475133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marL="187325" indent="-187325">
              <a:spcBef>
                <a:spcPts val="1500"/>
              </a:spcBef>
              <a:buClr>
                <a:schemeClr val="tx1"/>
              </a:buClr>
              <a:buFont typeface="Wingdings" panose="05000000000000000000" pitchFamily="2" charset="2"/>
              <a:tabLst>
                <a:tab pos="187325" algn="l"/>
              </a:tabLst>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tabLst>
                <a:tab pos="187325" algn="l"/>
              </a:tabLst>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tabLst>
                <a:tab pos="187325" algn="l"/>
              </a:tabLst>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tabLst>
                <a:tab pos="187325" algn="l"/>
              </a:tabLst>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tabLst>
                <a:tab pos="187325" algn="l"/>
              </a:tabLst>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tabLst>
                <a:tab pos="187325" algn="l"/>
              </a:tabLst>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tabLst>
                <a:tab pos="187325" algn="l"/>
              </a:tabLst>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tabLst>
                <a:tab pos="187325" algn="l"/>
              </a:tabLst>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tabLst>
                <a:tab pos="187325" algn="l"/>
              </a:tabLst>
              <a:defRPr sz="2000">
                <a:solidFill>
                  <a:schemeClr val="tx1"/>
                </a:solidFill>
                <a:latin typeface="Arial" panose="020B0604020202020204" pitchFamily="34" charset="0"/>
              </a:defRPr>
            </a:lvl9pPr>
          </a:lstStyle>
          <a:p>
            <a:pPr marL="342900" indent="-342900">
              <a:spcBef>
                <a:spcPct val="35000"/>
              </a:spcBef>
              <a:buClrTx/>
              <a:buFont typeface="Wingdings" panose="05000000000000000000" pitchFamily="2" charset="2"/>
              <a:buChar char="ü"/>
            </a:pPr>
            <a:r>
              <a:rPr lang="tr-TR" altLang="en-US" dirty="0">
                <a:solidFill>
                  <a:srgbClr val="FF3300"/>
                </a:solidFill>
                <a:latin typeface="Tahoma" panose="020B0604030504040204" pitchFamily="34" charset="0"/>
              </a:rPr>
              <a:t>Düşük UV geçirgenliği</a:t>
            </a:r>
            <a:r>
              <a:rPr lang="tr-TR" altLang="en-US" dirty="0">
                <a:solidFill>
                  <a:schemeClr val="tx1"/>
                </a:solidFill>
                <a:latin typeface="Tahoma" panose="020B0604030504040204" pitchFamily="34" charset="0"/>
              </a:rPr>
              <a:t> </a:t>
            </a:r>
            <a:r>
              <a:rPr lang="tr-TR" altLang="en-US" dirty="0">
                <a:latin typeface="Tahoma" panose="020B0604030504040204" pitchFamily="34" charset="0"/>
              </a:rPr>
              <a:t>ile eşyaların doğal renklerinin daha uzun süre korunmasını sağlar. (</a:t>
            </a:r>
            <a:r>
              <a:rPr lang="tr-TR" altLang="en-US" dirty="0" err="1">
                <a:latin typeface="Tahoma" panose="020B0604030504040204" pitchFamily="34" charset="0"/>
              </a:rPr>
              <a:t>T</a:t>
            </a:r>
            <a:r>
              <a:rPr lang="tr-TR" altLang="en-US" baseline="-25000" dirty="0" err="1">
                <a:latin typeface="Tahoma" panose="020B0604030504040204" pitchFamily="34" charset="0"/>
              </a:rPr>
              <a:t>uv</a:t>
            </a:r>
            <a:r>
              <a:rPr lang="tr-TR" altLang="en-US" dirty="0">
                <a:latin typeface="Tahoma" panose="020B0604030504040204" pitchFamily="34" charset="0"/>
              </a:rPr>
              <a:t> </a:t>
            </a:r>
            <a:r>
              <a:rPr lang="en-US" altLang="en-US" dirty="0">
                <a:latin typeface="Tahoma" panose="020B0604030504040204" pitchFamily="34" charset="0"/>
                <a:cs typeface="Tahoma" panose="020B0604030504040204" pitchFamily="34" charset="0"/>
              </a:rPr>
              <a:t>≤</a:t>
            </a:r>
            <a:r>
              <a:rPr lang="tr-TR" altLang="en-US" dirty="0">
                <a:latin typeface="Tahoma" panose="020B0604030504040204" pitchFamily="34" charset="0"/>
              </a:rPr>
              <a:t> % 25)</a:t>
            </a:r>
            <a:endParaRPr lang="en-US" altLang="en-US" dirty="0">
              <a:latin typeface="Tahoma" panose="020B0604030504040204" pitchFamily="34" charset="0"/>
            </a:endParaRPr>
          </a:p>
        </p:txBody>
      </p:sp>
    </p:spTree>
    <p:extLst>
      <p:ext uri="{BB962C8B-B14F-4D97-AF65-F5344CB8AC3E}">
        <p14:creationId xmlns:p14="http://schemas.microsoft.com/office/powerpoint/2010/main" val="937299357"/>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Group 2">
            <a:extLst>
              <a:ext uri="{FF2B5EF4-FFF2-40B4-BE49-F238E27FC236}">
                <a16:creationId xmlns:a16="http://schemas.microsoft.com/office/drawing/2014/main" id="{A36EB5E9-98A8-42C7-B5D6-4071DE44D2B9}"/>
              </a:ext>
            </a:extLst>
          </p:cNvPr>
          <p:cNvGrpSpPr>
            <a:grpSpLocks/>
          </p:cNvGrpSpPr>
          <p:nvPr/>
        </p:nvGrpSpPr>
        <p:grpSpPr bwMode="auto">
          <a:xfrm>
            <a:off x="1350962" y="1309268"/>
            <a:ext cx="8173081" cy="3468517"/>
            <a:chOff x="567" y="1219"/>
            <a:chExt cx="5781" cy="2649"/>
          </a:xfrm>
        </p:grpSpPr>
        <p:pic>
          <p:nvPicPr>
            <p:cNvPr id="14341" name="Picture 3" descr="clip_image">
              <a:extLst>
                <a:ext uri="{FF2B5EF4-FFF2-40B4-BE49-F238E27FC236}">
                  <a16:creationId xmlns:a16="http://schemas.microsoft.com/office/drawing/2014/main" id="{3E49096A-850C-4D61-85C0-E65F85786D4A}"/>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84" y="1253"/>
              <a:ext cx="3991" cy="2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342" name="AutoShape 4">
              <a:extLst>
                <a:ext uri="{FF2B5EF4-FFF2-40B4-BE49-F238E27FC236}">
                  <a16:creationId xmlns:a16="http://schemas.microsoft.com/office/drawing/2014/main" id="{54D1430A-1483-495F-B969-09401F7EEF6C}"/>
                </a:ext>
              </a:extLst>
            </p:cNvPr>
            <p:cNvCxnSpPr>
              <a:cxnSpLocks noChangeShapeType="1"/>
            </p:cNvCxnSpPr>
            <p:nvPr/>
          </p:nvCxnSpPr>
          <p:spPr bwMode="auto">
            <a:xfrm flipV="1">
              <a:off x="4377" y="2115"/>
              <a:ext cx="500" cy="333"/>
            </a:xfrm>
            <a:prstGeom prst="curvedConnector3">
              <a:avLst>
                <a:gd name="adj1" fmla="val 50000"/>
              </a:avLst>
            </a:prstGeom>
            <a:noFill/>
            <a:ln w="50800">
              <a:solidFill>
                <a:srgbClr val="FF6600"/>
              </a:solidFill>
              <a:round/>
              <a:headEnd/>
              <a:tailEnd type="triangle" w="med" len="med"/>
            </a:ln>
            <a:extLst>
              <a:ext uri="{909E8E84-426E-40DD-AFC4-6F175D3DCCD1}">
                <a14:hiddenFill xmlns:a14="http://schemas.microsoft.com/office/drawing/2010/main">
                  <a:noFill/>
                </a14:hiddenFill>
              </a:ext>
            </a:extLst>
          </p:spPr>
        </p:cxnSp>
        <p:sp>
          <p:nvSpPr>
            <p:cNvPr id="14343" name="Text Box 5">
              <a:extLst>
                <a:ext uri="{FF2B5EF4-FFF2-40B4-BE49-F238E27FC236}">
                  <a16:creationId xmlns:a16="http://schemas.microsoft.com/office/drawing/2014/main" id="{FB0FA37B-E1FE-43B4-AC2C-A3A8CC4B3B55}"/>
                </a:ext>
              </a:extLst>
            </p:cNvPr>
            <p:cNvSpPr txBox="1">
              <a:spLocks noChangeArrowheads="1"/>
            </p:cNvSpPr>
            <p:nvPr/>
          </p:nvSpPr>
          <p:spPr bwMode="auto">
            <a:xfrm>
              <a:off x="567" y="1978"/>
              <a:ext cx="998" cy="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en-US">
                  <a:solidFill>
                    <a:srgbClr val="008BE0"/>
                  </a:solidFill>
                  <a:latin typeface="Tahoma" panose="020B0604030504040204" pitchFamily="34" charset="0"/>
                </a:rPr>
                <a:t>Sıcak su kullanımı</a:t>
              </a:r>
            </a:p>
          </p:txBody>
        </p:sp>
        <p:cxnSp>
          <p:nvCxnSpPr>
            <p:cNvPr id="14344" name="AutoShape 6">
              <a:extLst>
                <a:ext uri="{FF2B5EF4-FFF2-40B4-BE49-F238E27FC236}">
                  <a16:creationId xmlns:a16="http://schemas.microsoft.com/office/drawing/2014/main" id="{BC05C18B-C4B4-4F5A-8E53-AE3992A4BB10}"/>
                </a:ext>
              </a:extLst>
            </p:cNvPr>
            <p:cNvCxnSpPr>
              <a:cxnSpLocks noChangeShapeType="1"/>
            </p:cNvCxnSpPr>
            <p:nvPr/>
          </p:nvCxnSpPr>
          <p:spPr bwMode="auto">
            <a:xfrm rot="10800000">
              <a:off x="1201" y="2227"/>
              <a:ext cx="726" cy="613"/>
            </a:xfrm>
            <a:prstGeom prst="curvedConnector3">
              <a:avLst>
                <a:gd name="adj1" fmla="val 50000"/>
              </a:avLst>
            </a:prstGeom>
            <a:noFill/>
            <a:ln w="50800">
              <a:solidFill>
                <a:srgbClr val="FF0000"/>
              </a:solidFill>
              <a:round/>
              <a:headEnd/>
              <a:tailEnd type="triangle" w="med" len="med"/>
            </a:ln>
            <a:extLst>
              <a:ext uri="{909E8E84-426E-40DD-AFC4-6F175D3DCCD1}">
                <a14:hiddenFill xmlns:a14="http://schemas.microsoft.com/office/drawing/2010/main">
                  <a:noFill/>
                </a14:hiddenFill>
              </a:ext>
            </a:extLst>
          </p:spPr>
        </p:cxnSp>
        <p:cxnSp>
          <p:nvCxnSpPr>
            <p:cNvPr id="14345" name="AutoShape 7">
              <a:extLst>
                <a:ext uri="{FF2B5EF4-FFF2-40B4-BE49-F238E27FC236}">
                  <a16:creationId xmlns:a16="http://schemas.microsoft.com/office/drawing/2014/main" id="{C5453E77-4887-4820-A13B-115045D7F9C6}"/>
                </a:ext>
              </a:extLst>
            </p:cNvPr>
            <p:cNvCxnSpPr>
              <a:cxnSpLocks noChangeShapeType="1"/>
            </p:cNvCxnSpPr>
            <p:nvPr/>
          </p:nvCxnSpPr>
          <p:spPr bwMode="auto">
            <a:xfrm rot="5400000" flipH="1">
              <a:off x="1484" y="1966"/>
              <a:ext cx="797" cy="635"/>
            </a:xfrm>
            <a:prstGeom prst="curvedConnector3">
              <a:avLst>
                <a:gd name="adj1" fmla="val 49935"/>
              </a:avLst>
            </a:prstGeom>
            <a:noFill/>
            <a:ln w="50800">
              <a:solidFill>
                <a:srgbClr val="FF6600"/>
              </a:solidFill>
              <a:round/>
              <a:headEnd/>
              <a:tailEnd type="triangle" w="med" len="med"/>
            </a:ln>
            <a:extLst>
              <a:ext uri="{909E8E84-426E-40DD-AFC4-6F175D3DCCD1}">
                <a14:hiddenFill xmlns:a14="http://schemas.microsoft.com/office/drawing/2010/main">
                  <a:noFill/>
                </a14:hiddenFill>
              </a:ext>
            </a:extLst>
          </p:spPr>
        </p:cxnSp>
        <p:sp>
          <p:nvSpPr>
            <p:cNvPr id="14346" name="Text Box 8">
              <a:extLst>
                <a:ext uri="{FF2B5EF4-FFF2-40B4-BE49-F238E27FC236}">
                  <a16:creationId xmlns:a16="http://schemas.microsoft.com/office/drawing/2014/main" id="{55AE9CB9-7D90-4603-B0FC-E4BC08F81433}"/>
                </a:ext>
              </a:extLst>
            </p:cNvPr>
            <p:cNvSpPr txBox="1">
              <a:spLocks noChangeArrowheads="1"/>
            </p:cNvSpPr>
            <p:nvPr/>
          </p:nvSpPr>
          <p:spPr bwMode="auto">
            <a:xfrm>
              <a:off x="3623" y="3327"/>
              <a:ext cx="2508" cy="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r>
                <a:rPr lang="tr-TR" altLang="en-US" dirty="0">
                  <a:solidFill>
                    <a:srgbClr val="008BE0"/>
                  </a:solidFill>
                  <a:latin typeface="Tahoma" panose="020B0604030504040204" pitchFamily="34" charset="0"/>
                </a:rPr>
                <a:t>Elektrikli ev aletlerinin kullanımı</a:t>
              </a:r>
            </a:p>
          </p:txBody>
        </p:sp>
        <p:sp>
          <p:nvSpPr>
            <p:cNvPr id="14347" name="Text Box 9">
              <a:extLst>
                <a:ext uri="{FF2B5EF4-FFF2-40B4-BE49-F238E27FC236}">
                  <a16:creationId xmlns:a16="http://schemas.microsoft.com/office/drawing/2014/main" id="{7283390C-DD0F-4EE7-8367-2F72D410F0D8}"/>
                </a:ext>
              </a:extLst>
            </p:cNvPr>
            <p:cNvSpPr txBox="1">
              <a:spLocks noChangeArrowheads="1"/>
            </p:cNvSpPr>
            <p:nvPr/>
          </p:nvSpPr>
          <p:spPr bwMode="auto">
            <a:xfrm>
              <a:off x="695" y="1219"/>
              <a:ext cx="1906" cy="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r>
                <a:rPr lang="tr-TR" altLang="en-US" dirty="0">
                  <a:solidFill>
                    <a:srgbClr val="008BE0"/>
                  </a:solidFill>
                  <a:latin typeface="Tahoma" panose="020B0604030504040204" pitchFamily="34" charset="0"/>
                </a:rPr>
                <a:t>Isıtma ve soğutma sistemleri</a:t>
              </a:r>
            </a:p>
          </p:txBody>
        </p:sp>
        <p:cxnSp>
          <p:nvCxnSpPr>
            <p:cNvPr id="14348" name="AutoShape 10">
              <a:extLst>
                <a:ext uri="{FF2B5EF4-FFF2-40B4-BE49-F238E27FC236}">
                  <a16:creationId xmlns:a16="http://schemas.microsoft.com/office/drawing/2014/main" id="{EA769AA2-C247-463F-A634-FE76903824A0}"/>
                </a:ext>
              </a:extLst>
            </p:cNvPr>
            <p:cNvCxnSpPr>
              <a:cxnSpLocks noChangeShapeType="1"/>
            </p:cNvCxnSpPr>
            <p:nvPr/>
          </p:nvCxnSpPr>
          <p:spPr bwMode="auto">
            <a:xfrm rot="16200000" flipH="1">
              <a:off x="3697" y="2795"/>
              <a:ext cx="680" cy="590"/>
            </a:xfrm>
            <a:prstGeom prst="curvedConnector3">
              <a:avLst>
                <a:gd name="adj1" fmla="val 50000"/>
              </a:avLst>
            </a:prstGeom>
            <a:noFill/>
            <a:ln w="50800">
              <a:solidFill>
                <a:schemeClr val="hlink"/>
              </a:solidFill>
              <a:round/>
              <a:headEnd/>
              <a:tailEnd type="triangle" w="med" len="med"/>
            </a:ln>
            <a:extLst>
              <a:ext uri="{909E8E84-426E-40DD-AFC4-6F175D3DCCD1}">
                <a14:hiddenFill xmlns:a14="http://schemas.microsoft.com/office/drawing/2010/main">
                  <a:noFill/>
                </a14:hiddenFill>
              </a:ext>
            </a:extLst>
          </p:spPr>
        </p:cxnSp>
        <p:sp>
          <p:nvSpPr>
            <p:cNvPr id="14349" name="Text Box 11">
              <a:extLst>
                <a:ext uri="{FF2B5EF4-FFF2-40B4-BE49-F238E27FC236}">
                  <a16:creationId xmlns:a16="http://schemas.microsoft.com/office/drawing/2014/main" id="{3AA3AE8D-7F29-41DD-AA83-0CDA91DDF553}"/>
                </a:ext>
              </a:extLst>
            </p:cNvPr>
            <p:cNvSpPr txBox="1">
              <a:spLocks noChangeArrowheads="1"/>
            </p:cNvSpPr>
            <p:nvPr/>
          </p:nvSpPr>
          <p:spPr bwMode="auto">
            <a:xfrm>
              <a:off x="4876" y="1842"/>
              <a:ext cx="1472" cy="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en-US" dirty="0">
                  <a:solidFill>
                    <a:srgbClr val="008BE0"/>
                  </a:solidFill>
                  <a:latin typeface="Tahoma" panose="020B0604030504040204" pitchFamily="34" charset="0"/>
                </a:rPr>
                <a:t>Isınma ve soğutma ihtiyacı</a:t>
              </a:r>
            </a:p>
          </p:txBody>
        </p:sp>
        <p:cxnSp>
          <p:nvCxnSpPr>
            <p:cNvPr id="14350" name="AutoShape 12">
              <a:extLst>
                <a:ext uri="{FF2B5EF4-FFF2-40B4-BE49-F238E27FC236}">
                  <a16:creationId xmlns:a16="http://schemas.microsoft.com/office/drawing/2014/main" id="{E4076652-92A0-4290-A472-2E25A167FAB2}"/>
                </a:ext>
              </a:extLst>
            </p:cNvPr>
            <p:cNvCxnSpPr>
              <a:cxnSpLocks noChangeShapeType="1"/>
            </p:cNvCxnSpPr>
            <p:nvPr/>
          </p:nvCxnSpPr>
          <p:spPr bwMode="auto">
            <a:xfrm rot="10800000">
              <a:off x="2109" y="1752"/>
              <a:ext cx="571" cy="323"/>
            </a:xfrm>
            <a:prstGeom prst="curvedConnector2">
              <a:avLst/>
            </a:prstGeom>
            <a:noFill/>
            <a:ln w="50800">
              <a:solidFill>
                <a:srgbClr val="FF6600"/>
              </a:solidFill>
              <a:round/>
              <a:headEnd/>
              <a:tailEnd type="triangle" w="med" len="med"/>
            </a:ln>
            <a:extLst>
              <a:ext uri="{909E8E84-426E-40DD-AFC4-6F175D3DCCD1}">
                <a14:hiddenFill xmlns:a14="http://schemas.microsoft.com/office/drawing/2010/main">
                  <a:noFill/>
                </a14:hiddenFill>
              </a:ext>
            </a:extLst>
          </p:spPr>
        </p:cxnSp>
        <p:cxnSp>
          <p:nvCxnSpPr>
            <p:cNvPr id="14351" name="AutoShape 13">
              <a:extLst>
                <a:ext uri="{FF2B5EF4-FFF2-40B4-BE49-F238E27FC236}">
                  <a16:creationId xmlns:a16="http://schemas.microsoft.com/office/drawing/2014/main" id="{2BC2F208-BC57-47A1-BB66-096DAF056C5C}"/>
                </a:ext>
              </a:extLst>
            </p:cNvPr>
            <p:cNvCxnSpPr>
              <a:cxnSpLocks noChangeShapeType="1"/>
              <a:endCxn id="14352" idx="3"/>
            </p:cNvCxnSpPr>
            <p:nvPr/>
          </p:nvCxnSpPr>
          <p:spPr bwMode="auto">
            <a:xfrm rot="5400000">
              <a:off x="2508" y="2802"/>
              <a:ext cx="1108" cy="636"/>
            </a:xfrm>
            <a:prstGeom prst="curvedConnector2">
              <a:avLst/>
            </a:prstGeom>
            <a:noFill/>
            <a:ln w="50800">
              <a:solidFill>
                <a:srgbClr val="008000"/>
              </a:solidFill>
              <a:round/>
              <a:headEnd/>
              <a:tailEnd type="triangle" w="med" len="med"/>
            </a:ln>
            <a:extLst>
              <a:ext uri="{909E8E84-426E-40DD-AFC4-6F175D3DCCD1}">
                <a14:hiddenFill xmlns:a14="http://schemas.microsoft.com/office/drawing/2010/main">
                  <a:noFill/>
                </a14:hiddenFill>
              </a:ext>
            </a:extLst>
          </p:spPr>
        </p:cxnSp>
        <p:sp>
          <p:nvSpPr>
            <p:cNvPr id="14352" name="Text Box 14">
              <a:extLst>
                <a:ext uri="{FF2B5EF4-FFF2-40B4-BE49-F238E27FC236}">
                  <a16:creationId xmlns:a16="http://schemas.microsoft.com/office/drawing/2014/main" id="{8323D9CC-59B2-4ECC-B86C-8F9C8AE577AD}"/>
                </a:ext>
              </a:extLst>
            </p:cNvPr>
            <p:cNvSpPr txBox="1">
              <a:spLocks noChangeArrowheads="1"/>
            </p:cNvSpPr>
            <p:nvPr/>
          </p:nvSpPr>
          <p:spPr bwMode="auto">
            <a:xfrm>
              <a:off x="1565" y="3521"/>
              <a:ext cx="1179" cy="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r" eaLnBrk="1" hangingPunct="1">
                <a:spcBef>
                  <a:spcPct val="50000"/>
                </a:spcBef>
                <a:buClrTx/>
                <a:buFontTx/>
                <a:buNone/>
              </a:pPr>
              <a:r>
                <a:rPr lang="tr-TR" altLang="en-US" dirty="0">
                  <a:solidFill>
                    <a:srgbClr val="008BE0"/>
                  </a:solidFill>
                  <a:latin typeface="Tahoma" panose="020B0604030504040204" pitchFamily="34" charset="0"/>
                </a:rPr>
                <a:t>Aydınlatma</a:t>
              </a:r>
            </a:p>
          </p:txBody>
        </p:sp>
      </p:grpSp>
      <p:sp>
        <p:nvSpPr>
          <p:cNvPr id="14339" name="Rectangle 15">
            <a:extLst>
              <a:ext uri="{FF2B5EF4-FFF2-40B4-BE49-F238E27FC236}">
                <a16:creationId xmlns:a16="http://schemas.microsoft.com/office/drawing/2014/main" id="{60641971-DF75-4F18-AC22-705EF62D23EA}"/>
              </a:ext>
            </a:extLst>
          </p:cNvPr>
          <p:cNvSpPr>
            <a:spLocks noChangeArrowheads="1"/>
          </p:cNvSpPr>
          <p:nvPr/>
        </p:nvSpPr>
        <p:spPr bwMode="auto">
          <a:xfrm>
            <a:off x="774701" y="4652964"/>
            <a:ext cx="8927439" cy="134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just" eaLnBrk="1" hangingPunct="1"/>
            <a:r>
              <a:rPr lang="tr-TR" altLang="en-US" sz="2400" dirty="0">
                <a:solidFill>
                  <a:srgbClr val="FF0000"/>
                </a:solidFill>
              </a:rPr>
              <a:t>Binalarda enerjinin çok büyük bir bölümü ısıtma ve soğutma amaçlı harcanmaktadır.</a:t>
            </a:r>
            <a:r>
              <a:rPr lang="tr-TR" altLang="en-US" sz="2400" dirty="0"/>
              <a:t> Sıcak su temini, aydınlatma ve elektrikli ev aletleri kullanımı diğer tüketim alanlarını oluşturmaktadır. </a:t>
            </a:r>
          </a:p>
        </p:txBody>
      </p:sp>
    </p:spTree>
    <p:extLst>
      <p:ext uri="{BB962C8B-B14F-4D97-AF65-F5344CB8AC3E}">
        <p14:creationId xmlns:p14="http://schemas.microsoft.com/office/powerpoint/2010/main" val="23131714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C91D0A2A-9106-4A3C-B71C-16F812E5FB78}"/>
              </a:ext>
            </a:extLst>
          </p:cNvPr>
          <p:cNvSpPr>
            <a:spLocks noChangeArrowheads="1"/>
          </p:cNvSpPr>
          <p:nvPr/>
        </p:nvSpPr>
        <p:spPr bwMode="auto">
          <a:xfrm>
            <a:off x="407987" y="1540828"/>
            <a:ext cx="88582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432000" tIns="44450" rIns="90488" bIns="44450"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0"/>
              </a:spcBef>
              <a:buClrTx/>
              <a:buFontTx/>
              <a:buNone/>
            </a:pPr>
            <a:r>
              <a:rPr lang="tr-TR" altLang="en-US" sz="2200" dirty="0">
                <a:solidFill>
                  <a:srgbClr val="FF0000"/>
                </a:solidFill>
                <a:latin typeface="Tahoma" panose="020B0604030504040204" pitchFamily="34" charset="0"/>
              </a:rPr>
              <a:t>Yüksek Performanslı Solar </a:t>
            </a:r>
            <a:r>
              <a:rPr lang="tr-TR" altLang="en-US" sz="2200" dirty="0" err="1">
                <a:solidFill>
                  <a:srgbClr val="FF0000"/>
                </a:solidFill>
                <a:latin typeface="Tahoma" panose="020B0604030504040204" pitchFamily="34" charset="0"/>
              </a:rPr>
              <a:t>Low</a:t>
            </a:r>
            <a:r>
              <a:rPr lang="tr-TR" altLang="en-US" sz="2200" dirty="0">
                <a:solidFill>
                  <a:srgbClr val="FF0000"/>
                </a:solidFill>
                <a:latin typeface="Tahoma" panose="020B0604030504040204" pitchFamily="34" charset="0"/>
              </a:rPr>
              <a:t> E Kaplamalı Yalıtım Camı Üniteleri</a:t>
            </a:r>
          </a:p>
        </p:txBody>
      </p:sp>
      <p:pic>
        <p:nvPicPr>
          <p:cNvPr id="66563" name="Picture 3" descr="sicak">
            <a:extLst>
              <a:ext uri="{FF2B5EF4-FFF2-40B4-BE49-F238E27FC236}">
                <a16:creationId xmlns:a16="http://schemas.microsoft.com/office/drawing/2014/main" id="{D2E8FE98-9374-4BDE-A12F-5BFC329956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36965" y="3749451"/>
            <a:ext cx="1447800" cy="130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64" name="Picture 4" descr="soguk">
            <a:extLst>
              <a:ext uri="{FF2B5EF4-FFF2-40B4-BE49-F238E27FC236}">
                <a16:creationId xmlns:a16="http://schemas.microsoft.com/office/drawing/2014/main" id="{1A5749E7-B709-4E05-A2AB-19191C70586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42237" y="4786088"/>
            <a:ext cx="1524000"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6049" name="Group 33">
            <a:extLst>
              <a:ext uri="{FF2B5EF4-FFF2-40B4-BE49-F238E27FC236}">
                <a16:creationId xmlns:a16="http://schemas.microsoft.com/office/drawing/2014/main" id="{8B15B497-FE99-47D4-A0BC-8DAE4593B309}"/>
              </a:ext>
            </a:extLst>
          </p:cNvPr>
          <p:cNvGraphicFramePr>
            <a:graphicFrameLocks noGrp="1"/>
          </p:cNvGraphicFramePr>
          <p:nvPr>
            <p:extLst>
              <p:ext uri="{D42A27DB-BD31-4B8C-83A1-F6EECF244321}">
                <p14:modId xmlns:p14="http://schemas.microsoft.com/office/powerpoint/2010/main" val="2214933594"/>
              </p:ext>
            </p:extLst>
          </p:nvPr>
        </p:nvGraphicFramePr>
        <p:xfrm>
          <a:off x="1141412" y="1941802"/>
          <a:ext cx="7391400" cy="1774892"/>
        </p:xfrm>
        <a:graphic>
          <a:graphicData uri="http://schemas.openxmlformats.org/drawingml/2006/table">
            <a:tbl>
              <a:tblPr/>
              <a:tblGrid>
                <a:gridCol w="2111375">
                  <a:extLst>
                    <a:ext uri="{9D8B030D-6E8A-4147-A177-3AD203B41FA5}">
                      <a16:colId xmlns:a16="http://schemas.microsoft.com/office/drawing/2014/main" val="20000"/>
                    </a:ext>
                  </a:extLst>
                </a:gridCol>
                <a:gridCol w="2312988">
                  <a:extLst>
                    <a:ext uri="{9D8B030D-6E8A-4147-A177-3AD203B41FA5}">
                      <a16:colId xmlns:a16="http://schemas.microsoft.com/office/drawing/2014/main" val="20001"/>
                    </a:ext>
                  </a:extLst>
                </a:gridCol>
                <a:gridCol w="1550987">
                  <a:extLst>
                    <a:ext uri="{9D8B030D-6E8A-4147-A177-3AD203B41FA5}">
                      <a16:colId xmlns:a16="http://schemas.microsoft.com/office/drawing/2014/main" val="20002"/>
                    </a:ext>
                  </a:extLst>
                </a:gridCol>
                <a:gridCol w="1416050">
                  <a:extLst>
                    <a:ext uri="{9D8B030D-6E8A-4147-A177-3AD203B41FA5}">
                      <a16:colId xmlns:a16="http://schemas.microsoft.com/office/drawing/2014/main" val="20003"/>
                    </a:ext>
                  </a:extLst>
                </a:gridCol>
              </a:tblGrid>
              <a:tr h="769446">
                <a:tc rowSpan="2">
                  <a:txBody>
                    <a:bodyPr/>
                    <a:lstStyle/>
                    <a:p>
                      <a:pPr marL="0" marR="0" lvl="0" indent="0" algn="ctr" defTabSz="914400" rtl="0" eaLnBrk="1" fontAlgn="base" latinLnBrk="0" hangingPunct="1">
                        <a:lnSpc>
                          <a:spcPct val="100000"/>
                        </a:lnSpc>
                        <a:spcBef>
                          <a:spcPts val="1500"/>
                        </a:spcBef>
                        <a:spcAft>
                          <a:spcPct val="0"/>
                        </a:spcAft>
                        <a:buClr>
                          <a:schemeClr val="tx1"/>
                        </a:buClr>
                        <a:buSzTx/>
                        <a:buFont typeface="Wingdings" pitchFamily="2" charset="2"/>
                        <a:buNone/>
                        <a:tabLst/>
                      </a:pPr>
                      <a:endParaRPr kumimoji="0" lang="tr-TR" sz="1600" b="1" i="0" u="none" strike="noStrike" cap="none" normalizeH="0" baseline="0" dirty="0">
                        <a:ln>
                          <a:noFill/>
                        </a:ln>
                        <a:solidFill>
                          <a:srgbClr val="000000"/>
                        </a:solidFill>
                        <a:effectLst/>
                        <a:latin typeface="Arial" pitchFamily="34" charset="0"/>
                      </a:endParaRPr>
                    </a:p>
                  </a:txBody>
                  <a:tcPr marT="45649" marB="45649" horzOverflow="overflow">
                    <a:lnL cap="flat">
                      <a:noFill/>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ts val="1500"/>
                        </a:spcBef>
                        <a:spcAft>
                          <a:spcPct val="0"/>
                        </a:spcAft>
                        <a:buClr>
                          <a:schemeClr val="tx1"/>
                        </a:buClr>
                        <a:buSzTx/>
                        <a:buFont typeface="Wingdings" pitchFamily="2" charset="2"/>
                        <a:buNone/>
                        <a:tabLst/>
                      </a:pPr>
                      <a:r>
                        <a:rPr kumimoji="0" lang="tr-TR" sz="1600" b="1" i="0" u="none" strike="noStrike" cap="none" normalizeH="0" baseline="0" dirty="0">
                          <a:ln>
                            <a:noFill/>
                          </a:ln>
                          <a:solidFill>
                            <a:srgbClr val="000000"/>
                          </a:solidFill>
                          <a:effectLst/>
                          <a:latin typeface="Arial" pitchFamily="34" charset="0"/>
                        </a:rPr>
                        <a:t>Güneş Enerjisi</a:t>
                      </a:r>
                    </a:p>
                    <a:p>
                      <a:pPr marL="0" marR="0" lvl="0" indent="0" algn="ctr" defTabSz="914400" rtl="0" eaLnBrk="1" fontAlgn="base" latinLnBrk="0" hangingPunct="1">
                        <a:lnSpc>
                          <a:spcPct val="100000"/>
                        </a:lnSpc>
                        <a:spcBef>
                          <a:spcPts val="1500"/>
                        </a:spcBef>
                        <a:spcAft>
                          <a:spcPct val="0"/>
                        </a:spcAft>
                        <a:buClr>
                          <a:schemeClr val="tx1"/>
                        </a:buClr>
                        <a:buSzTx/>
                        <a:buFont typeface="Wingdings" pitchFamily="2" charset="2"/>
                        <a:buNone/>
                        <a:tabLst/>
                      </a:pPr>
                      <a:r>
                        <a:rPr kumimoji="0" lang="tr-TR" sz="1600" b="1" i="0" u="none" strike="noStrike" cap="none" normalizeH="0" baseline="0" dirty="0">
                          <a:ln>
                            <a:noFill/>
                          </a:ln>
                          <a:solidFill>
                            <a:srgbClr val="000000"/>
                          </a:solidFill>
                          <a:effectLst/>
                          <a:latin typeface="Arial" pitchFamily="34" charset="0"/>
                        </a:rPr>
                        <a:t>Toplam Geçirgenlik</a:t>
                      </a:r>
                    </a:p>
                  </a:txBody>
                  <a:tcPr marT="45649" marB="4564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ts val="1500"/>
                        </a:spcBef>
                        <a:spcAft>
                          <a:spcPct val="0"/>
                        </a:spcAft>
                        <a:buClr>
                          <a:schemeClr val="tx1"/>
                        </a:buClr>
                        <a:buSzTx/>
                        <a:buFont typeface="Wingdings" pitchFamily="2" charset="2"/>
                        <a:buNone/>
                        <a:tabLst/>
                      </a:pPr>
                      <a:r>
                        <a:rPr kumimoji="0" lang="tr-TR" sz="1600" b="1" i="0" u="none" strike="noStrike" cap="none" normalizeH="0" baseline="0" dirty="0">
                          <a:ln>
                            <a:noFill/>
                          </a:ln>
                          <a:solidFill>
                            <a:srgbClr val="000000"/>
                          </a:solidFill>
                          <a:effectLst/>
                          <a:latin typeface="Arial" pitchFamily="34" charset="0"/>
                        </a:rPr>
                        <a:t>U Değeri  W/m²K</a:t>
                      </a:r>
                    </a:p>
                    <a:p>
                      <a:pPr marL="0" marR="0" lvl="0" indent="0" algn="ctr" defTabSz="914400" rtl="0" eaLnBrk="1" fontAlgn="base" latinLnBrk="0" hangingPunct="1">
                        <a:lnSpc>
                          <a:spcPct val="100000"/>
                        </a:lnSpc>
                        <a:spcBef>
                          <a:spcPts val="1500"/>
                        </a:spcBef>
                        <a:spcAft>
                          <a:spcPct val="0"/>
                        </a:spcAft>
                        <a:buClr>
                          <a:schemeClr val="tx1"/>
                        </a:buClr>
                        <a:buSzTx/>
                        <a:buFont typeface="Wingdings" pitchFamily="2" charset="2"/>
                        <a:buNone/>
                        <a:tabLst/>
                      </a:pPr>
                      <a:r>
                        <a:rPr kumimoji="0" lang="tr-TR" sz="1600" b="1" i="0" u="none" strike="noStrike" cap="none" normalizeH="0" baseline="0" dirty="0">
                          <a:ln>
                            <a:noFill/>
                          </a:ln>
                          <a:solidFill>
                            <a:srgbClr val="000000"/>
                          </a:solidFill>
                          <a:effectLst/>
                          <a:latin typeface="Arial" pitchFamily="34" charset="0"/>
                        </a:rPr>
                        <a:t>(ısı geçirgenlik katsayısı)</a:t>
                      </a:r>
                    </a:p>
                  </a:txBody>
                  <a:tcPr marT="45649" marB="45649" anchor="ctr" horzOverflow="overflow">
                    <a:lnL w="12700" cap="flat" cmpd="sng" algn="ctr">
                      <a:solidFill>
                        <a:schemeClr val="tx1"/>
                      </a:solidFill>
                      <a:prstDash val="solid"/>
                      <a:round/>
                      <a:headEnd type="none" w="med" len="med"/>
                      <a:tailEnd type="none" w="med" len="med"/>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tr-TR"/>
                    </a:p>
                  </a:txBody>
                  <a:tcPr/>
                </a:tc>
                <a:extLst>
                  <a:ext uri="{0D108BD9-81ED-4DB2-BD59-A6C34878D82A}">
                    <a16:rowId xmlns:a16="http://schemas.microsoft.com/office/drawing/2014/main" val="10000"/>
                  </a:ext>
                </a:extLst>
              </a:tr>
              <a:tr h="335126">
                <a:tc vMerge="1">
                  <a:txBody>
                    <a:bodyPr/>
                    <a:lstStyle/>
                    <a:p>
                      <a:endParaRPr lang="tr-TR"/>
                    </a:p>
                  </a:txBody>
                  <a:tcPr/>
                </a:tc>
                <a:tc vMerge="1">
                  <a:txBody>
                    <a:bodyPr/>
                    <a:lstStyle/>
                    <a:p>
                      <a:endParaRPr lang="tr-TR"/>
                    </a:p>
                  </a:txBody>
                  <a:tcPr/>
                </a:tc>
                <a:tc>
                  <a:txBody>
                    <a:bodyPr/>
                    <a:lstStyle/>
                    <a:p>
                      <a:pPr marL="0" marR="0" lvl="0" indent="0" algn="ctr" defTabSz="914400" rtl="0" eaLnBrk="1" fontAlgn="base" latinLnBrk="0" hangingPunct="1">
                        <a:lnSpc>
                          <a:spcPct val="100000"/>
                        </a:lnSpc>
                        <a:spcBef>
                          <a:spcPts val="1500"/>
                        </a:spcBef>
                        <a:spcAft>
                          <a:spcPct val="0"/>
                        </a:spcAft>
                        <a:buClr>
                          <a:schemeClr val="tx1"/>
                        </a:buClr>
                        <a:buSzTx/>
                        <a:buFont typeface="Wingdings" pitchFamily="2" charset="2"/>
                        <a:buNone/>
                        <a:tabLst/>
                      </a:pPr>
                      <a:r>
                        <a:rPr kumimoji="0" lang="tr-TR" sz="1600" b="1" i="0" u="none" strike="noStrike" cap="none" normalizeH="0" baseline="0" dirty="0">
                          <a:ln>
                            <a:noFill/>
                          </a:ln>
                          <a:solidFill>
                            <a:srgbClr val="000000"/>
                          </a:solidFill>
                          <a:effectLst/>
                          <a:latin typeface="Arial" pitchFamily="34" charset="0"/>
                        </a:rPr>
                        <a:t>Kuru Hava</a:t>
                      </a:r>
                    </a:p>
                  </a:txBody>
                  <a:tcPr marT="45649" marB="4564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1500"/>
                        </a:spcBef>
                        <a:spcAft>
                          <a:spcPct val="0"/>
                        </a:spcAft>
                        <a:buClr>
                          <a:schemeClr val="tx1"/>
                        </a:buClr>
                        <a:buSzTx/>
                        <a:buFont typeface="Wingdings" pitchFamily="2" charset="2"/>
                        <a:buNone/>
                        <a:tabLst/>
                      </a:pPr>
                      <a:r>
                        <a:rPr kumimoji="0" lang="tr-TR" sz="1600" b="1" i="0" u="none" strike="noStrike" cap="none" normalizeH="0" baseline="0">
                          <a:ln>
                            <a:noFill/>
                          </a:ln>
                          <a:solidFill>
                            <a:srgbClr val="000000"/>
                          </a:solidFill>
                          <a:effectLst/>
                          <a:latin typeface="Arial" pitchFamily="34" charset="0"/>
                        </a:rPr>
                        <a:t>Argon</a:t>
                      </a:r>
                    </a:p>
                  </a:txBody>
                  <a:tcPr marT="45649" marB="45649" anchor="ct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35126">
                <a:tc>
                  <a:txBody>
                    <a:bodyPr/>
                    <a:lstStyle/>
                    <a:p>
                      <a:pPr marL="0" marR="0" lvl="0" indent="0" algn="ctr" defTabSz="914400" rtl="0" eaLnBrk="1" fontAlgn="base" latinLnBrk="0" hangingPunct="1">
                        <a:lnSpc>
                          <a:spcPct val="100000"/>
                        </a:lnSpc>
                        <a:spcBef>
                          <a:spcPts val="1500"/>
                        </a:spcBef>
                        <a:spcAft>
                          <a:spcPct val="0"/>
                        </a:spcAft>
                        <a:buClr>
                          <a:schemeClr val="tx1"/>
                        </a:buClr>
                        <a:buSzTx/>
                        <a:buFont typeface="Wingdings" pitchFamily="2" charset="2"/>
                        <a:buNone/>
                        <a:tabLst/>
                      </a:pPr>
                      <a:r>
                        <a:rPr kumimoji="0" lang="tr-TR" sz="1600" b="1" i="0" u="none" strike="noStrike" cap="none" normalizeH="0" baseline="0">
                          <a:ln>
                            <a:noFill/>
                          </a:ln>
                          <a:solidFill>
                            <a:srgbClr val="000000"/>
                          </a:solidFill>
                          <a:effectLst/>
                          <a:latin typeface="Arial" pitchFamily="34" charset="0"/>
                        </a:rPr>
                        <a:t>(4+12+4) mm</a:t>
                      </a:r>
                    </a:p>
                  </a:txBody>
                  <a:tcPr marT="45649" marB="45649"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1500"/>
                        </a:spcBef>
                        <a:spcAft>
                          <a:spcPct val="0"/>
                        </a:spcAft>
                        <a:buClr>
                          <a:schemeClr val="tx1"/>
                        </a:buClr>
                        <a:buSzTx/>
                        <a:buFont typeface="Wingdings" pitchFamily="2" charset="2"/>
                        <a:buNone/>
                        <a:tabLst/>
                      </a:pPr>
                      <a:r>
                        <a:rPr kumimoji="0" lang="tr-TR" sz="1600" b="1" i="0" u="none" strike="noStrike" cap="none" normalizeH="0" baseline="0">
                          <a:ln>
                            <a:noFill/>
                          </a:ln>
                          <a:solidFill>
                            <a:srgbClr val="000000"/>
                          </a:solidFill>
                          <a:effectLst/>
                          <a:latin typeface="Arial" pitchFamily="34" charset="0"/>
                        </a:rPr>
                        <a:t>0,43</a:t>
                      </a:r>
                    </a:p>
                  </a:txBody>
                  <a:tcPr marT="45649" marB="4564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1500"/>
                        </a:spcBef>
                        <a:spcAft>
                          <a:spcPct val="0"/>
                        </a:spcAft>
                        <a:buClr>
                          <a:schemeClr val="tx1"/>
                        </a:buClr>
                        <a:buSzTx/>
                        <a:buFont typeface="Wingdings" pitchFamily="2" charset="2"/>
                        <a:buNone/>
                        <a:tabLst/>
                      </a:pPr>
                      <a:r>
                        <a:rPr kumimoji="0" lang="tr-TR" sz="1600" b="1" i="0" u="none" strike="noStrike" cap="none" normalizeH="0" baseline="0">
                          <a:ln>
                            <a:noFill/>
                          </a:ln>
                          <a:solidFill>
                            <a:srgbClr val="000000"/>
                          </a:solidFill>
                          <a:effectLst/>
                          <a:latin typeface="Arial" pitchFamily="34" charset="0"/>
                        </a:rPr>
                        <a:t>1,6</a:t>
                      </a:r>
                    </a:p>
                  </a:txBody>
                  <a:tcPr marT="45649" marB="4564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1500"/>
                        </a:spcBef>
                        <a:spcAft>
                          <a:spcPct val="0"/>
                        </a:spcAft>
                        <a:buClr>
                          <a:schemeClr val="tx1"/>
                        </a:buClr>
                        <a:buSzTx/>
                        <a:buFont typeface="Wingdings" pitchFamily="2" charset="2"/>
                        <a:buNone/>
                        <a:tabLst/>
                      </a:pPr>
                      <a:r>
                        <a:rPr kumimoji="0" lang="tr-TR" sz="1600" b="1" i="0" u="none" strike="noStrike" cap="none" normalizeH="0" baseline="0">
                          <a:ln>
                            <a:noFill/>
                          </a:ln>
                          <a:solidFill>
                            <a:srgbClr val="000000"/>
                          </a:solidFill>
                          <a:effectLst/>
                          <a:latin typeface="Arial" pitchFamily="34" charset="0"/>
                        </a:rPr>
                        <a:t>1,2</a:t>
                      </a:r>
                    </a:p>
                  </a:txBody>
                  <a:tcPr marT="45649" marB="45649" anchor="ct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35126">
                <a:tc>
                  <a:txBody>
                    <a:bodyPr/>
                    <a:lstStyle/>
                    <a:p>
                      <a:pPr marL="0" marR="0" lvl="0" indent="0" algn="ctr" defTabSz="914400" rtl="0" eaLnBrk="1" fontAlgn="base" latinLnBrk="0" hangingPunct="1">
                        <a:lnSpc>
                          <a:spcPct val="100000"/>
                        </a:lnSpc>
                        <a:spcBef>
                          <a:spcPts val="1500"/>
                        </a:spcBef>
                        <a:spcAft>
                          <a:spcPct val="0"/>
                        </a:spcAft>
                        <a:buClr>
                          <a:schemeClr val="tx1"/>
                        </a:buClr>
                        <a:buSzTx/>
                        <a:buFont typeface="Wingdings" pitchFamily="2" charset="2"/>
                        <a:buNone/>
                        <a:tabLst/>
                      </a:pPr>
                      <a:r>
                        <a:rPr kumimoji="0" lang="tr-TR" sz="1600" b="1" i="0" u="none" strike="noStrike" cap="none" normalizeH="0" baseline="0">
                          <a:ln>
                            <a:noFill/>
                          </a:ln>
                          <a:solidFill>
                            <a:srgbClr val="000000"/>
                          </a:solidFill>
                          <a:effectLst/>
                          <a:latin typeface="Arial" pitchFamily="34" charset="0"/>
                        </a:rPr>
                        <a:t>(4+16+4) mm</a:t>
                      </a:r>
                    </a:p>
                  </a:txBody>
                  <a:tcPr marT="45649" marB="45649"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ts val="1500"/>
                        </a:spcBef>
                        <a:spcAft>
                          <a:spcPct val="0"/>
                        </a:spcAft>
                        <a:buClr>
                          <a:schemeClr val="tx1"/>
                        </a:buClr>
                        <a:buSzTx/>
                        <a:buFont typeface="Wingdings" pitchFamily="2" charset="2"/>
                        <a:buNone/>
                        <a:tabLst/>
                      </a:pPr>
                      <a:r>
                        <a:rPr kumimoji="0" lang="tr-TR" sz="1600" b="1" i="0" u="none" strike="noStrike" cap="none" normalizeH="0" baseline="0" dirty="0">
                          <a:ln>
                            <a:noFill/>
                          </a:ln>
                          <a:solidFill>
                            <a:srgbClr val="000000"/>
                          </a:solidFill>
                          <a:effectLst/>
                          <a:latin typeface="Arial" pitchFamily="34" charset="0"/>
                        </a:rPr>
                        <a:t>0,43</a:t>
                      </a:r>
                    </a:p>
                  </a:txBody>
                  <a:tcPr marT="45649" marB="4564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ts val="1500"/>
                        </a:spcBef>
                        <a:spcAft>
                          <a:spcPct val="0"/>
                        </a:spcAft>
                        <a:buClr>
                          <a:schemeClr val="tx1"/>
                        </a:buClr>
                        <a:buSzTx/>
                        <a:buFont typeface="Wingdings" pitchFamily="2" charset="2"/>
                        <a:buNone/>
                        <a:tabLst/>
                      </a:pPr>
                      <a:r>
                        <a:rPr kumimoji="0" lang="tr-TR" sz="1600" b="1" i="0" u="none" strike="noStrike" cap="none" normalizeH="0" baseline="0">
                          <a:ln>
                            <a:noFill/>
                          </a:ln>
                          <a:solidFill>
                            <a:srgbClr val="000000"/>
                          </a:solidFill>
                          <a:effectLst/>
                          <a:latin typeface="Arial" pitchFamily="34" charset="0"/>
                        </a:rPr>
                        <a:t>1,4</a:t>
                      </a:r>
                    </a:p>
                  </a:txBody>
                  <a:tcPr marT="45649" marB="4564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ts val="1500"/>
                        </a:spcBef>
                        <a:spcAft>
                          <a:spcPct val="0"/>
                        </a:spcAft>
                        <a:buClr>
                          <a:schemeClr val="tx1"/>
                        </a:buClr>
                        <a:buSzTx/>
                        <a:buFont typeface="Wingdings" pitchFamily="2" charset="2"/>
                        <a:buNone/>
                        <a:tabLst/>
                      </a:pPr>
                      <a:r>
                        <a:rPr kumimoji="0" lang="tr-TR" sz="1600" b="1" i="0" u="none" strike="noStrike" cap="none" normalizeH="0" baseline="0" dirty="0">
                          <a:ln>
                            <a:noFill/>
                          </a:ln>
                          <a:solidFill>
                            <a:srgbClr val="000000"/>
                          </a:solidFill>
                          <a:effectLst/>
                          <a:latin typeface="Arial" pitchFamily="34" charset="0"/>
                        </a:rPr>
                        <a:t>1,1</a:t>
                      </a:r>
                    </a:p>
                  </a:txBody>
                  <a:tcPr marT="45649" marB="45649" anchor="ct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extLst>
                  <a:ext uri="{0D108BD9-81ED-4DB2-BD59-A6C34878D82A}">
                    <a16:rowId xmlns:a16="http://schemas.microsoft.com/office/drawing/2014/main" val="10003"/>
                  </a:ext>
                </a:extLst>
              </a:tr>
            </a:tbl>
          </a:graphicData>
        </a:graphic>
      </p:graphicFrame>
      <p:sp>
        <p:nvSpPr>
          <p:cNvPr id="66585" name="Rectangle 30">
            <a:extLst>
              <a:ext uri="{FF2B5EF4-FFF2-40B4-BE49-F238E27FC236}">
                <a16:creationId xmlns:a16="http://schemas.microsoft.com/office/drawing/2014/main" id="{CC250614-4E8C-460C-BC13-B9D0CD90E0C6}"/>
              </a:ext>
            </a:extLst>
          </p:cNvPr>
          <p:cNvSpPr>
            <a:spLocks noChangeArrowheads="1"/>
          </p:cNvSpPr>
          <p:nvPr/>
        </p:nvSpPr>
        <p:spPr bwMode="auto">
          <a:xfrm>
            <a:off x="608012" y="3749451"/>
            <a:ext cx="5410200" cy="207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marL="342900" indent="-34290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indent="-26670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lvl="1">
              <a:spcBef>
                <a:spcPct val="50000"/>
              </a:spcBef>
              <a:buFont typeface="Wingdings" panose="05000000000000000000" pitchFamily="2" charset="2"/>
              <a:buChar char="ü"/>
            </a:pPr>
            <a:r>
              <a:rPr lang="tr-TR" altLang="en-US" dirty="0">
                <a:latin typeface="Tahoma" panose="020B0604030504040204" pitchFamily="34" charset="0"/>
              </a:rPr>
              <a:t>Güneş ısısı kazançlarını yalıtım camı ünitesine göre</a:t>
            </a:r>
            <a:r>
              <a:rPr lang="tr-TR" altLang="en-US" dirty="0">
                <a:solidFill>
                  <a:schemeClr val="accent2"/>
                </a:solidFill>
                <a:latin typeface="Tahoma" panose="020B0604030504040204" pitchFamily="34" charset="0"/>
              </a:rPr>
              <a:t> </a:t>
            </a:r>
            <a:r>
              <a:rPr lang="tr-TR" altLang="en-US" dirty="0">
                <a:solidFill>
                  <a:srgbClr val="FF0000"/>
                </a:solidFill>
                <a:latin typeface="Tahoma" panose="020B0604030504040204" pitchFamily="34" charset="0"/>
              </a:rPr>
              <a:t>1,5 kat</a:t>
            </a:r>
            <a:r>
              <a:rPr lang="tr-TR" altLang="en-US" dirty="0">
                <a:solidFill>
                  <a:schemeClr val="accent2"/>
                </a:solidFill>
                <a:latin typeface="Tahoma" panose="020B0604030504040204" pitchFamily="34" charset="0"/>
              </a:rPr>
              <a:t> </a:t>
            </a:r>
            <a:r>
              <a:rPr lang="tr-TR" altLang="en-US" dirty="0">
                <a:latin typeface="Tahoma" panose="020B0604030504040204" pitchFamily="34" charset="0"/>
              </a:rPr>
              <a:t>azaltarak soğutma giderlerinden tasarruf sağlar.</a:t>
            </a:r>
          </a:p>
          <a:p>
            <a:pPr lvl="1">
              <a:spcBef>
                <a:spcPct val="50000"/>
              </a:spcBef>
              <a:buFont typeface="Wingdings" panose="05000000000000000000" pitchFamily="2" charset="2"/>
              <a:buChar char="ü"/>
            </a:pPr>
            <a:r>
              <a:rPr lang="tr-TR" altLang="en-US" dirty="0">
                <a:latin typeface="Tahoma" panose="020B0604030504040204" pitchFamily="34" charset="0"/>
              </a:rPr>
              <a:t>Isı kayıplarını </a:t>
            </a:r>
            <a:r>
              <a:rPr lang="tr-TR" altLang="en-US" dirty="0" err="1">
                <a:latin typeface="Tahoma" panose="020B0604030504040204" pitchFamily="34" charset="0"/>
              </a:rPr>
              <a:t>tekcama</a:t>
            </a:r>
            <a:r>
              <a:rPr lang="tr-TR" altLang="en-US" dirty="0">
                <a:latin typeface="Tahoma" panose="020B0604030504040204" pitchFamily="34" charset="0"/>
              </a:rPr>
              <a:t> göre</a:t>
            </a:r>
            <a:r>
              <a:rPr lang="tr-TR" altLang="en-US" dirty="0">
                <a:solidFill>
                  <a:srgbClr val="3333CC"/>
                </a:solidFill>
                <a:latin typeface="Tahoma" panose="020B0604030504040204" pitchFamily="34" charset="0"/>
              </a:rPr>
              <a:t> </a:t>
            </a:r>
            <a:r>
              <a:rPr lang="tr-TR" altLang="en-US" dirty="0">
                <a:solidFill>
                  <a:srgbClr val="FF0000"/>
                </a:solidFill>
                <a:latin typeface="Tahoma" panose="020B0604030504040204" pitchFamily="34" charset="0"/>
              </a:rPr>
              <a:t>5 kat</a:t>
            </a:r>
            <a:r>
              <a:rPr lang="tr-TR" altLang="en-US" dirty="0">
                <a:solidFill>
                  <a:schemeClr val="tx1"/>
                </a:solidFill>
                <a:latin typeface="Tahoma" panose="020B0604030504040204" pitchFamily="34" charset="0"/>
              </a:rPr>
              <a:t>, </a:t>
            </a:r>
            <a:r>
              <a:rPr lang="tr-TR" altLang="en-US" dirty="0">
                <a:latin typeface="Tahoma" panose="020B0604030504040204" pitchFamily="34" charset="0"/>
              </a:rPr>
              <a:t>yalıtım camı ünitelerine göre</a:t>
            </a:r>
            <a:r>
              <a:rPr lang="tr-TR" altLang="en-US" dirty="0">
                <a:solidFill>
                  <a:srgbClr val="3333CC"/>
                </a:solidFill>
                <a:latin typeface="Tahoma" panose="020B0604030504040204" pitchFamily="34" charset="0"/>
              </a:rPr>
              <a:t> </a:t>
            </a:r>
            <a:r>
              <a:rPr lang="tr-TR" altLang="en-US" dirty="0">
                <a:solidFill>
                  <a:srgbClr val="FF0000"/>
                </a:solidFill>
                <a:latin typeface="Tahoma" panose="020B0604030504040204" pitchFamily="34" charset="0"/>
              </a:rPr>
              <a:t>2,5 kat</a:t>
            </a:r>
            <a:r>
              <a:rPr lang="tr-TR" altLang="en-US" dirty="0">
                <a:solidFill>
                  <a:srgbClr val="3333CC"/>
                </a:solidFill>
                <a:latin typeface="Tahoma" panose="020B0604030504040204" pitchFamily="34" charset="0"/>
              </a:rPr>
              <a:t> </a:t>
            </a:r>
            <a:r>
              <a:rPr lang="tr-TR" altLang="en-US" dirty="0">
                <a:latin typeface="Tahoma" panose="020B0604030504040204" pitchFamily="34" charset="0"/>
              </a:rPr>
              <a:t>azaltarak yakıt giderlerinden tasarruf sağlar.</a:t>
            </a:r>
          </a:p>
        </p:txBody>
      </p:sp>
    </p:spTree>
    <p:extLst>
      <p:ext uri="{BB962C8B-B14F-4D97-AF65-F5344CB8AC3E}">
        <p14:creationId xmlns:p14="http://schemas.microsoft.com/office/powerpoint/2010/main" val="3697261377"/>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a:extLst>
              <a:ext uri="{FF2B5EF4-FFF2-40B4-BE49-F238E27FC236}">
                <a16:creationId xmlns:a16="http://schemas.microsoft.com/office/drawing/2014/main" id="{6FB02505-0347-4465-99D9-64C0C4B1A063}"/>
              </a:ext>
            </a:extLst>
          </p:cNvPr>
          <p:cNvSpPr>
            <a:spLocks noGrp="1" noChangeArrowheads="1"/>
          </p:cNvSpPr>
          <p:nvPr>
            <p:ph type="title"/>
          </p:nvPr>
        </p:nvSpPr>
        <p:spPr>
          <a:xfrm>
            <a:off x="344377" y="775551"/>
            <a:ext cx="9139482" cy="426901"/>
          </a:xfrm>
        </p:spPr>
        <p:txBody>
          <a:bodyPr>
            <a:normAutofit fontScale="90000"/>
          </a:bodyPr>
          <a:lstStyle/>
          <a:p>
            <a:pPr algn="ctr" eaLnBrk="1" hangingPunct="1"/>
            <a:r>
              <a:rPr lang="tr-TR" altLang="tr-TR" sz="2799">
                <a:solidFill>
                  <a:schemeClr val="bg1"/>
                </a:solidFill>
              </a:rPr>
              <a:t>İÇERİK</a:t>
            </a:r>
            <a:endParaRPr lang="en-US" altLang="tr-TR" sz="2799">
              <a:solidFill>
                <a:schemeClr val="bg1"/>
              </a:solidFill>
            </a:endParaRPr>
          </a:p>
        </p:txBody>
      </p:sp>
      <p:pic>
        <p:nvPicPr>
          <p:cNvPr id="80900" name="Picture 4" descr="Writing on paper 03">
            <a:extLst>
              <a:ext uri="{FF2B5EF4-FFF2-40B4-BE49-F238E27FC236}">
                <a16:creationId xmlns:a16="http://schemas.microsoft.com/office/drawing/2014/main" id="{3BA60DAF-E569-44F0-B2EC-C23F343C3F0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0930" b="50497"/>
          <a:stretch>
            <a:fillRect/>
          </a:stretch>
        </p:blipFill>
        <p:spPr bwMode="auto">
          <a:xfrm>
            <a:off x="345964" y="1356389"/>
            <a:ext cx="9212484" cy="22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Metin kutusu 3">
            <a:extLst>
              <a:ext uri="{FF2B5EF4-FFF2-40B4-BE49-F238E27FC236}">
                <a16:creationId xmlns:a16="http://schemas.microsoft.com/office/drawing/2014/main" id="{E522E1FE-0609-486F-93E2-9FB6C99A6EFF}"/>
              </a:ext>
            </a:extLst>
          </p:cNvPr>
          <p:cNvSpPr txBox="1"/>
          <p:nvPr/>
        </p:nvSpPr>
        <p:spPr>
          <a:xfrm>
            <a:off x="3064264" y="4417621"/>
            <a:ext cx="4619071" cy="584775"/>
          </a:xfrm>
          <a:prstGeom prst="rect">
            <a:avLst/>
          </a:prstGeom>
          <a:noFill/>
        </p:spPr>
        <p:txBody>
          <a:bodyPr wrap="square" rtlCol="0">
            <a:spAutoFit/>
          </a:bodyPr>
          <a:lstStyle/>
          <a:p>
            <a:r>
              <a:rPr lang="tr-TR" sz="3200" b="1" dirty="0">
                <a:solidFill>
                  <a:srgbClr val="FF0000"/>
                </a:solidFill>
              </a:rPr>
              <a:t>BİR UYGULAMA ÖRNEĞİ</a:t>
            </a:r>
            <a:endParaRPr lang="en-GB" sz="3200" b="1" dirty="0">
              <a:solidFill>
                <a:srgbClr val="FF0000"/>
              </a:solidFill>
            </a:endParaRPr>
          </a:p>
        </p:txBody>
      </p:sp>
    </p:spTree>
    <p:extLst>
      <p:ext uri="{BB962C8B-B14F-4D97-AF65-F5344CB8AC3E}">
        <p14:creationId xmlns:p14="http://schemas.microsoft.com/office/powerpoint/2010/main" val="41447621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7" name="Picture 4" descr="Yalıtım yapılmadan önce">
            <a:extLst>
              <a:ext uri="{FF2B5EF4-FFF2-40B4-BE49-F238E27FC236}">
                <a16:creationId xmlns:a16="http://schemas.microsoft.com/office/drawing/2014/main" id="{34224BA3-7D43-496A-A450-6FF293699E1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1084" b="8376"/>
          <a:stretch>
            <a:fillRect/>
          </a:stretch>
        </p:blipFill>
        <p:spPr bwMode="auto">
          <a:xfrm>
            <a:off x="1496533" y="1557938"/>
            <a:ext cx="6706625" cy="374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68" name="Rectangle 5">
            <a:extLst>
              <a:ext uri="{FF2B5EF4-FFF2-40B4-BE49-F238E27FC236}">
                <a16:creationId xmlns:a16="http://schemas.microsoft.com/office/drawing/2014/main" id="{60DEBCF8-FDCD-4D37-8FF5-F8DE4CADE59A}"/>
              </a:ext>
            </a:extLst>
          </p:cNvPr>
          <p:cNvSpPr>
            <a:spLocks noChangeArrowheads="1"/>
          </p:cNvSpPr>
          <p:nvPr/>
        </p:nvSpPr>
        <p:spPr bwMode="auto">
          <a:xfrm>
            <a:off x="415792" y="5300063"/>
            <a:ext cx="8928412" cy="9458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45" tIns="46023" rIns="92045" bIns="46023">
            <a:spAutoFit/>
          </a:bodyPr>
          <a:lstStyle>
            <a:lvl1pPr defTabSz="76200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571500" indent="-341313" defTabSz="76200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341313"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714500" indent="-339725"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286000" indent="-339725" defTabSz="7620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7432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32004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6576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41148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a:spcBef>
                <a:spcPct val="0"/>
              </a:spcBef>
              <a:buClrTx/>
              <a:buFontTx/>
              <a:buNone/>
            </a:pPr>
            <a:r>
              <a:rPr lang="tr-TR" altLang="tr-TR" sz="2799">
                <a:solidFill>
                  <a:srgbClr val="0000CC"/>
                </a:solidFill>
                <a:latin typeface="Tahoma" panose="020B0604030504040204" pitchFamily="34" charset="0"/>
              </a:rPr>
              <a:t>Isınma Amaçlı DG Tüketimi:  68.600m</a:t>
            </a:r>
            <a:r>
              <a:rPr lang="tr-TR" altLang="tr-TR" sz="2799" baseline="30000">
                <a:solidFill>
                  <a:srgbClr val="0000CC"/>
                </a:solidFill>
                <a:latin typeface="Tahoma" panose="020B0604030504040204" pitchFamily="34" charset="0"/>
              </a:rPr>
              <a:t>3</a:t>
            </a:r>
          </a:p>
          <a:p>
            <a:pPr algn="ctr">
              <a:spcBef>
                <a:spcPct val="0"/>
              </a:spcBef>
              <a:buClrTx/>
              <a:buFontTx/>
              <a:buNone/>
            </a:pPr>
            <a:r>
              <a:rPr lang="tr-TR" altLang="tr-TR" sz="2799">
                <a:solidFill>
                  <a:srgbClr val="FF3300"/>
                </a:solidFill>
                <a:latin typeface="Tahoma" panose="020B0604030504040204" pitchFamily="34" charset="0"/>
              </a:rPr>
              <a:t>Yıllık Isınma Maliyeti (Ort.): 41.160YTL</a:t>
            </a:r>
          </a:p>
        </p:txBody>
      </p:sp>
      <p:sp>
        <p:nvSpPr>
          <p:cNvPr id="5" name="Text Box 12">
            <a:extLst>
              <a:ext uri="{FF2B5EF4-FFF2-40B4-BE49-F238E27FC236}">
                <a16:creationId xmlns:a16="http://schemas.microsoft.com/office/drawing/2014/main" id="{9C84277A-6F0F-44BA-BB1C-3C43287ADB6C}"/>
              </a:ext>
            </a:extLst>
          </p:cNvPr>
          <p:cNvSpPr txBox="1">
            <a:spLocks noChangeArrowheads="1"/>
          </p:cNvSpPr>
          <p:nvPr/>
        </p:nvSpPr>
        <p:spPr bwMode="auto">
          <a:xfrm>
            <a:off x="450704" y="1196105"/>
            <a:ext cx="9126787" cy="360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lnSpc>
                <a:spcPct val="80000"/>
              </a:lnSpc>
              <a:spcBef>
                <a:spcPct val="50000"/>
              </a:spcBef>
              <a:buClrTx/>
              <a:buFontTx/>
              <a:buNone/>
            </a:pPr>
            <a:r>
              <a:rPr lang="tr-TR" altLang="tr-TR" sz="2199" dirty="0">
                <a:solidFill>
                  <a:srgbClr val="FF0000"/>
                </a:solidFill>
                <a:latin typeface="Tahoma" panose="020B0604030504040204" pitchFamily="34" charset="0"/>
              </a:rPr>
              <a:t>İZODER ve E.I.E.I işbirliği: 50.Yıl Yetiştirme Yurdu Projesi</a:t>
            </a:r>
          </a:p>
        </p:txBody>
      </p:sp>
    </p:spTree>
    <p:extLst>
      <p:ext uri="{BB962C8B-B14F-4D97-AF65-F5344CB8AC3E}">
        <p14:creationId xmlns:p14="http://schemas.microsoft.com/office/powerpoint/2010/main" val="22604906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ext Box 3">
            <a:extLst>
              <a:ext uri="{FF2B5EF4-FFF2-40B4-BE49-F238E27FC236}">
                <a16:creationId xmlns:a16="http://schemas.microsoft.com/office/drawing/2014/main" id="{0F0E1940-226B-43DD-B54F-1B1DD4525F85}"/>
              </a:ext>
            </a:extLst>
          </p:cNvPr>
          <p:cNvSpPr txBox="1">
            <a:spLocks noChangeArrowheads="1"/>
          </p:cNvSpPr>
          <p:nvPr/>
        </p:nvSpPr>
        <p:spPr bwMode="auto">
          <a:xfrm>
            <a:off x="704624" y="5012818"/>
            <a:ext cx="9022045" cy="12029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lnSpc>
                <a:spcPct val="90000"/>
              </a:lnSpc>
              <a:spcBef>
                <a:spcPct val="10000"/>
              </a:spcBef>
              <a:buClrTx/>
              <a:buFontTx/>
              <a:buNone/>
            </a:pPr>
            <a:r>
              <a:rPr lang="tr-TR" altLang="tr-TR" sz="2599" dirty="0">
                <a:latin typeface="Tahoma" panose="020B0604030504040204" pitchFamily="34" charset="0"/>
              </a:rPr>
              <a:t>Yalıtım Uygulaması ile; derece gün başına ısınma amaçlı yakıt tüketimi 27m</a:t>
            </a:r>
            <a:r>
              <a:rPr lang="tr-TR" altLang="tr-TR" sz="2599" baseline="30000" dirty="0">
                <a:latin typeface="Tahoma" panose="020B0604030504040204" pitchFamily="34" charset="0"/>
              </a:rPr>
              <a:t>3</a:t>
            </a:r>
            <a:r>
              <a:rPr lang="tr-TR" altLang="tr-TR" sz="2599" dirty="0">
                <a:latin typeface="Tahoma" panose="020B0604030504040204" pitchFamily="34" charset="0"/>
              </a:rPr>
              <a:t>’den 10m</a:t>
            </a:r>
            <a:r>
              <a:rPr lang="tr-TR" altLang="tr-TR" sz="2599" baseline="30000" dirty="0">
                <a:latin typeface="Tahoma" panose="020B0604030504040204" pitchFamily="34" charset="0"/>
              </a:rPr>
              <a:t>3</a:t>
            </a:r>
            <a:r>
              <a:rPr lang="tr-TR" altLang="tr-TR" sz="2599" dirty="0">
                <a:latin typeface="Tahoma" panose="020B0604030504040204" pitchFamily="34" charset="0"/>
              </a:rPr>
              <a:t>’e düşmüştür.</a:t>
            </a:r>
            <a:r>
              <a:rPr lang="tr-TR" altLang="tr-TR" sz="2599" dirty="0">
                <a:solidFill>
                  <a:srgbClr val="0000CC"/>
                </a:solidFill>
                <a:latin typeface="Tahoma" panose="020B0604030504040204" pitchFamily="34" charset="0"/>
              </a:rPr>
              <a:t> </a:t>
            </a:r>
          </a:p>
          <a:p>
            <a:pPr algn="ctr" eaLnBrk="1" hangingPunct="1">
              <a:lnSpc>
                <a:spcPct val="90000"/>
              </a:lnSpc>
              <a:spcBef>
                <a:spcPct val="10000"/>
              </a:spcBef>
              <a:buClrTx/>
              <a:buFontTx/>
              <a:buNone/>
            </a:pPr>
            <a:r>
              <a:rPr lang="tr-TR" altLang="tr-TR" sz="2599" dirty="0">
                <a:solidFill>
                  <a:srgbClr val="FF0000"/>
                </a:solidFill>
                <a:latin typeface="Tahoma" panose="020B0604030504040204" pitchFamily="34" charset="0"/>
              </a:rPr>
              <a:t>Sağlanan Enerji Tasarrufu; % 63’dür. </a:t>
            </a:r>
          </a:p>
        </p:txBody>
      </p:sp>
      <p:pic>
        <p:nvPicPr>
          <p:cNvPr id="90115" name="Picture 5">
            <a:extLst>
              <a:ext uri="{FF2B5EF4-FFF2-40B4-BE49-F238E27FC236}">
                <a16:creationId xmlns:a16="http://schemas.microsoft.com/office/drawing/2014/main" id="{8D84D7E7-0436-4B70-98B6-A0E4CCA6CDCD}"/>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5957" t="16557" r="6902" b="12587"/>
          <a:stretch>
            <a:fillRect/>
          </a:stretch>
        </p:blipFill>
        <p:spPr bwMode="auto">
          <a:xfrm>
            <a:off x="1828349" y="1482663"/>
            <a:ext cx="6246125" cy="35301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Box 12">
            <a:extLst>
              <a:ext uri="{FF2B5EF4-FFF2-40B4-BE49-F238E27FC236}">
                <a16:creationId xmlns:a16="http://schemas.microsoft.com/office/drawing/2014/main" id="{3354CD59-5834-4CCB-9969-019E380A8ADA}"/>
              </a:ext>
            </a:extLst>
          </p:cNvPr>
          <p:cNvSpPr txBox="1">
            <a:spLocks noChangeArrowheads="1"/>
          </p:cNvSpPr>
          <p:nvPr/>
        </p:nvSpPr>
        <p:spPr bwMode="auto">
          <a:xfrm>
            <a:off x="450704" y="1202594"/>
            <a:ext cx="9126787" cy="360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lnSpc>
                <a:spcPct val="80000"/>
              </a:lnSpc>
              <a:spcBef>
                <a:spcPct val="50000"/>
              </a:spcBef>
              <a:buClrTx/>
              <a:buFontTx/>
              <a:buNone/>
            </a:pPr>
            <a:r>
              <a:rPr lang="tr-TR" altLang="tr-TR" sz="2199" dirty="0">
                <a:solidFill>
                  <a:srgbClr val="FF0000"/>
                </a:solidFill>
                <a:latin typeface="Tahoma" panose="020B0604030504040204" pitchFamily="34" charset="0"/>
              </a:rPr>
              <a:t>İZODER ve E.I.E.I işbirliği: 50.Yıl Yetiştirme Yurdu Projesi</a:t>
            </a:r>
          </a:p>
        </p:txBody>
      </p:sp>
    </p:spTree>
    <p:extLst>
      <p:ext uri="{BB962C8B-B14F-4D97-AF65-F5344CB8AC3E}">
        <p14:creationId xmlns:p14="http://schemas.microsoft.com/office/powerpoint/2010/main" val="40766659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5" name="Text Box 7">
            <a:extLst>
              <a:ext uri="{FF2B5EF4-FFF2-40B4-BE49-F238E27FC236}">
                <a16:creationId xmlns:a16="http://schemas.microsoft.com/office/drawing/2014/main" id="{5C2A4370-A14A-4617-ACFC-822F73CBDA16}"/>
              </a:ext>
            </a:extLst>
          </p:cNvPr>
          <p:cNvSpPr txBox="1">
            <a:spLocks noChangeArrowheads="1"/>
          </p:cNvSpPr>
          <p:nvPr/>
        </p:nvSpPr>
        <p:spPr bwMode="auto">
          <a:xfrm>
            <a:off x="889434" y="3376013"/>
            <a:ext cx="2183700" cy="42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tr-TR" sz="2199" dirty="0">
                <a:solidFill>
                  <a:srgbClr val="0000CC"/>
                </a:solidFill>
                <a:latin typeface="Tahoma" panose="020B0604030504040204" pitchFamily="34" charset="0"/>
              </a:rPr>
              <a:t>Yalıtım Öncesi</a:t>
            </a:r>
          </a:p>
        </p:txBody>
      </p:sp>
      <p:sp>
        <p:nvSpPr>
          <p:cNvPr id="92166" name="Text Box 8">
            <a:extLst>
              <a:ext uri="{FF2B5EF4-FFF2-40B4-BE49-F238E27FC236}">
                <a16:creationId xmlns:a16="http://schemas.microsoft.com/office/drawing/2014/main" id="{48B8F6EF-123E-4708-8F43-E099CAA1BD90}"/>
              </a:ext>
            </a:extLst>
          </p:cNvPr>
          <p:cNvSpPr txBox="1">
            <a:spLocks noChangeArrowheads="1"/>
          </p:cNvSpPr>
          <p:nvPr/>
        </p:nvSpPr>
        <p:spPr bwMode="auto">
          <a:xfrm>
            <a:off x="3911142" y="3347419"/>
            <a:ext cx="2182113" cy="42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tr-TR" sz="2199" dirty="0">
                <a:solidFill>
                  <a:srgbClr val="FF3300"/>
                </a:solidFill>
                <a:latin typeface="Tahoma" panose="020B0604030504040204" pitchFamily="34" charset="0"/>
              </a:rPr>
              <a:t>Yalıtım Sonrası</a:t>
            </a:r>
          </a:p>
        </p:txBody>
      </p:sp>
      <p:pic>
        <p:nvPicPr>
          <p:cNvPr id="92167" name="Picture 9" descr="100_0564">
            <a:extLst>
              <a:ext uri="{FF2B5EF4-FFF2-40B4-BE49-F238E27FC236}">
                <a16:creationId xmlns:a16="http://schemas.microsoft.com/office/drawing/2014/main" id="{65FB4F85-88F0-47A5-8C91-01DDE457B8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4638"/>
          <a:stretch>
            <a:fillRect/>
          </a:stretch>
        </p:blipFill>
        <p:spPr bwMode="auto">
          <a:xfrm>
            <a:off x="6586888" y="2253237"/>
            <a:ext cx="2770880" cy="1637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68" name="Picture 10" descr="100_0614">
            <a:extLst>
              <a:ext uri="{FF2B5EF4-FFF2-40B4-BE49-F238E27FC236}">
                <a16:creationId xmlns:a16="http://schemas.microsoft.com/office/drawing/2014/main" id="{BB8AC73C-5625-4257-BC0B-D5098B0A804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0381" y="4077945"/>
            <a:ext cx="2807387" cy="1577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70" name="Text Box 12">
            <a:extLst>
              <a:ext uri="{FF2B5EF4-FFF2-40B4-BE49-F238E27FC236}">
                <a16:creationId xmlns:a16="http://schemas.microsoft.com/office/drawing/2014/main" id="{400A9FD0-5BD1-4CB5-A25C-D0F407A4DF43}"/>
              </a:ext>
            </a:extLst>
          </p:cNvPr>
          <p:cNvSpPr txBox="1">
            <a:spLocks noChangeArrowheads="1"/>
          </p:cNvSpPr>
          <p:nvPr/>
        </p:nvSpPr>
        <p:spPr bwMode="auto">
          <a:xfrm>
            <a:off x="450704" y="1382717"/>
            <a:ext cx="9126787" cy="360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lnSpc>
                <a:spcPct val="80000"/>
              </a:lnSpc>
              <a:spcBef>
                <a:spcPct val="50000"/>
              </a:spcBef>
              <a:buClrTx/>
              <a:buFontTx/>
              <a:buNone/>
            </a:pPr>
            <a:r>
              <a:rPr lang="tr-TR" altLang="tr-TR" sz="2199" dirty="0">
                <a:solidFill>
                  <a:srgbClr val="FF0000"/>
                </a:solidFill>
                <a:latin typeface="Tahoma" panose="020B0604030504040204" pitchFamily="34" charset="0"/>
              </a:rPr>
              <a:t>İZODER ve E.I.E.I işbirliği: 50.Yıl Yetiştirme Yurdu Projesi</a:t>
            </a:r>
          </a:p>
        </p:txBody>
      </p:sp>
      <p:sp>
        <p:nvSpPr>
          <p:cNvPr id="11" name="Text Box 6">
            <a:extLst>
              <a:ext uri="{FF2B5EF4-FFF2-40B4-BE49-F238E27FC236}">
                <a16:creationId xmlns:a16="http://schemas.microsoft.com/office/drawing/2014/main" id="{7E2573E2-6E6E-4685-8524-9BE66AF71B33}"/>
              </a:ext>
            </a:extLst>
          </p:cNvPr>
          <p:cNvSpPr txBox="1">
            <a:spLocks noChangeArrowheads="1"/>
          </p:cNvSpPr>
          <p:nvPr/>
        </p:nvSpPr>
        <p:spPr bwMode="auto">
          <a:xfrm>
            <a:off x="381008" y="3820238"/>
            <a:ext cx="5869858" cy="2292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rgbClr val="000000"/>
                </a:solidFill>
                <a:latin typeface="Arial" panose="020B0604020202020204" pitchFamily="34" charset="0"/>
              </a:defRPr>
            </a:lvl1pPr>
            <a:lvl2pPr marL="742950" indent="-285750" eaLnBrk="0" hangingPunct="0">
              <a:spcBef>
                <a:spcPts val="1000"/>
              </a:spcBef>
              <a:buChar char="n"/>
              <a:defRPr sz="2000">
                <a:solidFill>
                  <a:srgbClr val="000000"/>
                </a:solidFill>
                <a:latin typeface="Arial" panose="020B0604020202020204" pitchFamily="34" charset="0"/>
              </a:defRPr>
            </a:lvl2pPr>
            <a:lvl3pPr marL="1143000" indent="-228600" eaLnBrk="0" hangingPunct="0">
              <a:spcBef>
                <a:spcPts val="500"/>
              </a:spcBef>
              <a:buFont typeface="Arial" panose="020B0604020202020204" pitchFamily="34" charset="0"/>
              <a:buChar char="–"/>
              <a:defRPr sz="2000">
                <a:solidFill>
                  <a:srgbClr val="000000"/>
                </a:solidFill>
                <a:latin typeface="Arial" panose="020B0604020202020204" pitchFamily="34" charset="0"/>
              </a:defRPr>
            </a:lvl3pPr>
            <a:lvl4pPr marL="1600200" indent="-228600" eaLnBrk="0" hangingPunct="0">
              <a:spcBef>
                <a:spcPts val="500"/>
              </a:spcBef>
              <a:buFont typeface="Arial" panose="020B0604020202020204" pitchFamily="34" charset="0"/>
              <a:buChar char="–"/>
              <a:defRPr sz="2000">
                <a:solidFill>
                  <a:srgbClr val="000000"/>
                </a:solidFill>
                <a:latin typeface="Arial" panose="020B0604020202020204" pitchFamily="34" charset="0"/>
              </a:defRPr>
            </a:lvl4pPr>
            <a:lvl5pPr marL="2057400" indent="-228600" eaLnBrk="0" hangingPunct="0">
              <a:spcBef>
                <a:spcPts val="500"/>
              </a:spcBef>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just" eaLnBrk="1" hangingPunct="1">
              <a:spcBef>
                <a:spcPct val="50000"/>
              </a:spcBef>
            </a:pPr>
            <a:r>
              <a:rPr lang="tr-TR" altLang="tr-TR" sz="2200" dirty="0">
                <a:solidFill>
                  <a:schemeClr val="tx1"/>
                </a:solidFill>
                <a:cs typeface="Arial" panose="020B0604020202020204" pitchFamily="34" charset="0"/>
              </a:rPr>
              <a:t>Yalıtımın geri ödeme süresi </a:t>
            </a:r>
            <a:r>
              <a:rPr lang="tr-TR" altLang="tr-TR" sz="2200" dirty="0">
                <a:solidFill>
                  <a:srgbClr val="6600FF"/>
                </a:solidFill>
                <a:cs typeface="Arial" panose="020B0604020202020204" pitchFamily="34" charset="0"/>
              </a:rPr>
              <a:t>3,7 yıl</a:t>
            </a:r>
            <a:r>
              <a:rPr lang="tr-TR" altLang="tr-TR" sz="2200" dirty="0">
                <a:solidFill>
                  <a:schemeClr val="tx1"/>
                </a:solidFill>
                <a:cs typeface="Arial" panose="020B0604020202020204" pitchFamily="34" charset="0"/>
              </a:rPr>
              <a:t> olarak tespit edilmiştir. Genel olarak binalarda yapılan yalıtım uygulamalarının geri ödeme süreleri 2-5 yıl arasında değişmektedir. </a:t>
            </a:r>
          </a:p>
          <a:p>
            <a:pPr algn="just" eaLnBrk="1" hangingPunct="1">
              <a:spcBef>
                <a:spcPct val="50000"/>
              </a:spcBef>
            </a:pPr>
            <a:r>
              <a:rPr lang="tr-TR" altLang="tr-TR" sz="2200" dirty="0" err="1">
                <a:solidFill>
                  <a:schemeClr val="tx1"/>
                </a:solidFill>
                <a:cs typeface="Arial" panose="020B0604020202020204" pitchFamily="34" charset="0"/>
              </a:rPr>
              <a:t>Tesisatlarda</a:t>
            </a:r>
            <a:r>
              <a:rPr lang="tr-TR" altLang="tr-TR" sz="2200" dirty="0">
                <a:solidFill>
                  <a:schemeClr val="tx1"/>
                </a:solidFill>
                <a:cs typeface="Arial" panose="020B0604020202020204" pitchFamily="34" charset="0"/>
              </a:rPr>
              <a:t> ise bu süre 1 yılın altına kadar inmektedir.</a:t>
            </a:r>
          </a:p>
        </p:txBody>
      </p:sp>
      <p:pic>
        <p:nvPicPr>
          <p:cNvPr id="12" name="Picture 5" descr="Yalıtım yapılmadan önce">
            <a:extLst>
              <a:ext uri="{FF2B5EF4-FFF2-40B4-BE49-F238E27FC236}">
                <a16:creationId xmlns:a16="http://schemas.microsoft.com/office/drawing/2014/main" id="{8D6DBD1F-3842-4A37-9100-479BA1D520B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t="11084" b="8376"/>
          <a:stretch>
            <a:fillRect/>
          </a:stretch>
        </p:blipFill>
        <p:spPr bwMode="auto">
          <a:xfrm>
            <a:off x="641138" y="1749626"/>
            <a:ext cx="2872454" cy="1601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Yalıtım yapıldıktan sonra">
            <a:extLst>
              <a:ext uri="{FF2B5EF4-FFF2-40B4-BE49-F238E27FC236}">
                <a16:creationId xmlns:a16="http://schemas.microsoft.com/office/drawing/2014/main" id="{15BDD88F-DB75-47FC-94F1-EBB5F5EABCE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2777" t="3378" r="2533" b="3889"/>
          <a:stretch>
            <a:fillRect/>
          </a:stretch>
        </p:blipFill>
        <p:spPr bwMode="auto">
          <a:xfrm>
            <a:off x="3513592" y="1717079"/>
            <a:ext cx="2977215" cy="1655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82458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580360D9-DB33-4B14-ADCA-B3FA01CA6E07}"/>
              </a:ext>
            </a:extLst>
          </p:cNvPr>
          <p:cNvSpPr>
            <a:spLocks noChangeArrowheads="1"/>
          </p:cNvSpPr>
          <p:nvPr/>
        </p:nvSpPr>
        <p:spPr bwMode="auto">
          <a:xfrm>
            <a:off x="731837" y="1698695"/>
            <a:ext cx="857924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
                <a:schemeClr val="tx2"/>
              </a:buClr>
            </a:pPr>
            <a:r>
              <a:rPr lang="tr-TR" altLang="en-US" b="1" dirty="0"/>
              <a:t>Enerji Verimliliği:</a:t>
            </a:r>
            <a:r>
              <a:rPr lang="tr-TR" altLang="en-US" dirty="0"/>
              <a:t> Aynı kalitede konfor koşullarını daha az enerji kullanarak sağlamak.  </a:t>
            </a:r>
            <a:endParaRPr lang="en-US" altLang="en-US" dirty="0"/>
          </a:p>
        </p:txBody>
      </p:sp>
      <p:grpSp>
        <p:nvGrpSpPr>
          <p:cNvPr id="16387" name="Group 3">
            <a:extLst>
              <a:ext uri="{FF2B5EF4-FFF2-40B4-BE49-F238E27FC236}">
                <a16:creationId xmlns:a16="http://schemas.microsoft.com/office/drawing/2014/main" id="{CE325E19-97D5-4C85-927D-7C93ADC655FD}"/>
              </a:ext>
            </a:extLst>
          </p:cNvPr>
          <p:cNvGrpSpPr>
            <a:grpSpLocks/>
          </p:cNvGrpSpPr>
          <p:nvPr/>
        </p:nvGrpSpPr>
        <p:grpSpPr bwMode="auto">
          <a:xfrm>
            <a:off x="989013" y="2492375"/>
            <a:ext cx="3198813" cy="3384550"/>
            <a:chOff x="416" y="1570"/>
            <a:chExt cx="2183" cy="2132"/>
          </a:xfrm>
        </p:grpSpPr>
        <p:pic>
          <p:nvPicPr>
            <p:cNvPr id="16393" name="Picture 4" descr="heating_system_2">
              <a:extLst>
                <a:ext uri="{FF2B5EF4-FFF2-40B4-BE49-F238E27FC236}">
                  <a16:creationId xmlns:a16="http://schemas.microsoft.com/office/drawing/2014/main" id="{338D74D7-20E7-48C7-9497-01FD8A1B7F87}"/>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6" y="1570"/>
              <a:ext cx="2183" cy="2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394" name="Group 5">
              <a:extLst>
                <a:ext uri="{FF2B5EF4-FFF2-40B4-BE49-F238E27FC236}">
                  <a16:creationId xmlns:a16="http://schemas.microsoft.com/office/drawing/2014/main" id="{F01FAD11-CFD0-4E9E-A302-2F9A2DE8B226}"/>
                </a:ext>
              </a:extLst>
            </p:cNvPr>
            <p:cNvGrpSpPr>
              <a:grpSpLocks/>
            </p:cNvGrpSpPr>
            <p:nvPr/>
          </p:nvGrpSpPr>
          <p:grpSpPr bwMode="auto">
            <a:xfrm>
              <a:off x="1311" y="2470"/>
              <a:ext cx="309" cy="388"/>
              <a:chOff x="930" y="3499"/>
              <a:chExt cx="272" cy="385"/>
            </a:xfrm>
          </p:grpSpPr>
          <p:sp>
            <p:nvSpPr>
              <p:cNvPr id="16396" name="Rectangle 6">
                <a:extLst>
                  <a:ext uri="{FF2B5EF4-FFF2-40B4-BE49-F238E27FC236}">
                    <a16:creationId xmlns:a16="http://schemas.microsoft.com/office/drawing/2014/main" id="{071348A2-F6F0-4367-AD96-4F22FDFE693E}"/>
                  </a:ext>
                </a:extLst>
              </p:cNvPr>
              <p:cNvSpPr>
                <a:spLocks noChangeArrowheads="1"/>
              </p:cNvSpPr>
              <p:nvPr/>
            </p:nvSpPr>
            <p:spPr bwMode="auto">
              <a:xfrm>
                <a:off x="930" y="3566"/>
                <a:ext cx="272" cy="318"/>
              </a:xfrm>
              <a:prstGeom prst="rect">
                <a:avLst/>
              </a:prstGeom>
              <a:solidFill>
                <a:schemeClr val="bg1"/>
              </a:solidFill>
              <a:ln w="9525">
                <a:solidFill>
                  <a:srgbClr val="000000"/>
                </a:solidFill>
                <a:miter lim="800000"/>
                <a:headEnd/>
                <a:tailEnd/>
              </a:ln>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0"/>
                  </a:spcBef>
                  <a:buClrTx/>
                  <a:buFontTx/>
                  <a:buNone/>
                </a:pPr>
                <a:endParaRPr lang="en-US" altLang="en-US" sz="2200">
                  <a:solidFill>
                    <a:schemeClr val="tx1"/>
                  </a:solidFill>
                  <a:latin typeface="Tahoma" panose="020B0604030504040204" pitchFamily="34" charset="0"/>
                </a:endParaRPr>
              </a:p>
            </p:txBody>
          </p:sp>
          <p:sp>
            <p:nvSpPr>
              <p:cNvPr id="16397" name="Rectangle 7">
                <a:extLst>
                  <a:ext uri="{FF2B5EF4-FFF2-40B4-BE49-F238E27FC236}">
                    <a16:creationId xmlns:a16="http://schemas.microsoft.com/office/drawing/2014/main" id="{DCE0AF0C-9F4A-4381-94FD-6F41357D4777}"/>
                  </a:ext>
                </a:extLst>
              </p:cNvPr>
              <p:cNvSpPr>
                <a:spLocks noChangeArrowheads="1"/>
              </p:cNvSpPr>
              <p:nvPr/>
            </p:nvSpPr>
            <p:spPr bwMode="auto">
              <a:xfrm>
                <a:off x="930" y="3499"/>
                <a:ext cx="272" cy="46"/>
              </a:xfrm>
              <a:prstGeom prst="rect">
                <a:avLst/>
              </a:prstGeom>
              <a:solidFill>
                <a:schemeClr val="bg1"/>
              </a:solidFill>
              <a:ln w="9525">
                <a:solidFill>
                  <a:srgbClr val="000000"/>
                </a:solidFill>
                <a:miter lim="800000"/>
                <a:headEnd/>
                <a:tailEnd/>
              </a:ln>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16398" name="AutoShape 8">
                <a:extLst>
                  <a:ext uri="{FF2B5EF4-FFF2-40B4-BE49-F238E27FC236}">
                    <a16:creationId xmlns:a16="http://schemas.microsoft.com/office/drawing/2014/main" id="{518FEC38-80C8-4EC9-8D3F-D00EB842CB12}"/>
                  </a:ext>
                </a:extLst>
              </p:cNvPr>
              <p:cNvSpPr>
                <a:spLocks noChangeArrowheads="1"/>
              </p:cNvSpPr>
              <p:nvPr/>
            </p:nvSpPr>
            <p:spPr bwMode="auto">
              <a:xfrm>
                <a:off x="975" y="3612"/>
                <a:ext cx="185" cy="204"/>
              </a:xfrm>
              <a:prstGeom prst="roundRect">
                <a:avLst>
                  <a:gd name="adj" fmla="val 16667"/>
                </a:avLst>
              </a:prstGeom>
              <a:solidFill>
                <a:schemeClr val="bg1"/>
              </a:solidFill>
              <a:ln w="9525">
                <a:solidFill>
                  <a:srgbClr val="000000"/>
                </a:solidFill>
                <a:round/>
                <a:headEnd/>
                <a:tailEnd/>
              </a:ln>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16399" name="Oval 9">
                <a:extLst>
                  <a:ext uri="{FF2B5EF4-FFF2-40B4-BE49-F238E27FC236}">
                    <a16:creationId xmlns:a16="http://schemas.microsoft.com/office/drawing/2014/main" id="{5DEFCA54-713B-4343-86BD-E72C35AC89F4}"/>
                  </a:ext>
                </a:extLst>
              </p:cNvPr>
              <p:cNvSpPr>
                <a:spLocks noChangeArrowheads="1"/>
              </p:cNvSpPr>
              <p:nvPr/>
            </p:nvSpPr>
            <p:spPr bwMode="auto">
              <a:xfrm>
                <a:off x="999" y="3649"/>
                <a:ext cx="136" cy="136"/>
              </a:xfrm>
              <a:prstGeom prst="ellipse">
                <a:avLst/>
              </a:prstGeom>
              <a:solidFill>
                <a:schemeClr val="bg1"/>
              </a:solidFill>
              <a:ln w="9525">
                <a:solidFill>
                  <a:srgbClr val="000000"/>
                </a:solidFill>
                <a:round/>
                <a:headEnd/>
                <a:tailEnd/>
              </a:ln>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grpSp>
        <p:sp>
          <p:nvSpPr>
            <p:cNvPr id="16395" name="Litebulb">
              <a:extLst>
                <a:ext uri="{FF2B5EF4-FFF2-40B4-BE49-F238E27FC236}">
                  <a16:creationId xmlns:a16="http://schemas.microsoft.com/office/drawing/2014/main" id="{50133001-BA2C-4676-9F18-AA152FC6B92B}"/>
                </a:ext>
              </a:extLst>
            </p:cNvPr>
            <p:cNvSpPr>
              <a:spLocks noEditPoints="1" noChangeArrowheads="1"/>
            </p:cNvSpPr>
            <p:nvPr/>
          </p:nvSpPr>
          <p:spPr bwMode="auto">
            <a:xfrm rot="10800000">
              <a:off x="1709" y="2269"/>
              <a:ext cx="124" cy="155"/>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84 w 21600"/>
                <a:gd name="T13" fmla="*/ 2230 h 21600"/>
                <a:gd name="T14" fmla="*/ 18290 w 21600"/>
                <a:gd name="T15" fmla="*/ 9337 h 21600"/>
              </a:gdLst>
              <a:ahLst/>
              <a:cxnLst>
                <a:cxn ang="T8">
                  <a:pos x="T0" y="T1"/>
                </a:cxn>
                <a:cxn ang="T9">
                  <a:pos x="T2" y="T3"/>
                </a:cxn>
                <a:cxn ang="T10">
                  <a:pos x="T4" y="T5"/>
                </a:cxn>
                <a:cxn ang="T11">
                  <a:pos x="T6" y="T7"/>
                </a:cxn>
              </a:cxnLst>
              <a:rect l="T12" t="T13" r="T14" b="T15"/>
              <a:pathLst>
                <a:path w="21600" h="21600" extrusionOk="0">
                  <a:moveTo>
                    <a:pt x="10825" y="21723"/>
                  </a:moveTo>
                  <a:lnTo>
                    <a:pt x="11215" y="21723"/>
                  </a:lnTo>
                  <a:lnTo>
                    <a:pt x="11552" y="21688"/>
                  </a:lnTo>
                  <a:lnTo>
                    <a:pt x="11916" y="21617"/>
                  </a:lnTo>
                  <a:lnTo>
                    <a:pt x="12253" y="21547"/>
                  </a:lnTo>
                  <a:lnTo>
                    <a:pt x="12617" y="21441"/>
                  </a:lnTo>
                  <a:lnTo>
                    <a:pt x="12902" y="21317"/>
                  </a:lnTo>
                  <a:lnTo>
                    <a:pt x="13162" y="21176"/>
                  </a:lnTo>
                  <a:lnTo>
                    <a:pt x="13396" y="21000"/>
                  </a:lnTo>
                  <a:lnTo>
                    <a:pt x="13655" y="20841"/>
                  </a:lnTo>
                  <a:lnTo>
                    <a:pt x="13863" y="20629"/>
                  </a:lnTo>
                  <a:lnTo>
                    <a:pt x="14045" y="20435"/>
                  </a:lnTo>
                  <a:lnTo>
                    <a:pt x="14200" y="20223"/>
                  </a:lnTo>
                  <a:lnTo>
                    <a:pt x="14356" y="19994"/>
                  </a:lnTo>
                  <a:lnTo>
                    <a:pt x="14460" y="19747"/>
                  </a:lnTo>
                  <a:lnTo>
                    <a:pt x="14512" y="19482"/>
                  </a:lnTo>
                  <a:lnTo>
                    <a:pt x="14512" y="19235"/>
                  </a:lnTo>
                  <a:lnTo>
                    <a:pt x="14512" y="19147"/>
                  </a:lnTo>
                  <a:lnTo>
                    <a:pt x="14512" y="18900"/>
                  </a:lnTo>
                  <a:lnTo>
                    <a:pt x="14512" y="18529"/>
                  </a:lnTo>
                  <a:lnTo>
                    <a:pt x="14512" y="18052"/>
                  </a:lnTo>
                  <a:lnTo>
                    <a:pt x="14512" y="17505"/>
                  </a:lnTo>
                  <a:lnTo>
                    <a:pt x="14512" y="16976"/>
                  </a:lnTo>
                  <a:lnTo>
                    <a:pt x="14512" y="16464"/>
                  </a:lnTo>
                  <a:lnTo>
                    <a:pt x="14512" y="15952"/>
                  </a:lnTo>
                  <a:lnTo>
                    <a:pt x="14512" y="15758"/>
                  </a:lnTo>
                  <a:lnTo>
                    <a:pt x="14616" y="15547"/>
                  </a:lnTo>
                  <a:lnTo>
                    <a:pt x="14694" y="15352"/>
                  </a:lnTo>
                  <a:lnTo>
                    <a:pt x="14798" y="15141"/>
                  </a:lnTo>
                  <a:lnTo>
                    <a:pt x="15161" y="14735"/>
                  </a:lnTo>
                  <a:lnTo>
                    <a:pt x="15602" y="14329"/>
                  </a:lnTo>
                  <a:lnTo>
                    <a:pt x="16745" y="13552"/>
                  </a:lnTo>
                  <a:lnTo>
                    <a:pt x="18043" y="12670"/>
                  </a:lnTo>
                  <a:lnTo>
                    <a:pt x="18744" y="12194"/>
                  </a:lnTo>
                  <a:lnTo>
                    <a:pt x="19341" y="11647"/>
                  </a:lnTo>
                  <a:lnTo>
                    <a:pt x="19938" y="11099"/>
                  </a:lnTo>
                  <a:lnTo>
                    <a:pt x="20483" y="10464"/>
                  </a:lnTo>
                  <a:lnTo>
                    <a:pt x="20743" y="10164"/>
                  </a:lnTo>
                  <a:lnTo>
                    <a:pt x="20950" y="9794"/>
                  </a:lnTo>
                  <a:lnTo>
                    <a:pt x="21132" y="9441"/>
                  </a:lnTo>
                  <a:lnTo>
                    <a:pt x="21288" y="9035"/>
                  </a:lnTo>
                  <a:lnTo>
                    <a:pt x="21444" y="8664"/>
                  </a:lnTo>
                  <a:lnTo>
                    <a:pt x="21548" y="8223"/>
                  </a:lnTo>
                  <a:lnTo>
                    <a:pt x="21600" y="7782"/>
                  </a:lnTo>
                  <a:lnTo>
                    <a:pt x="21600" y="7341"/>
                  </a:lnTo>
                  <a:lnTo>
                    <a:pt x="21600" y="6935"/>
                  </a:lnTo>
                  <a:lnTo>
                    <a:pt x="21548" y="6564"/>
                  </a:lnTo>
                  <a:lnTo>
                    <a:pt x="21496" y="6229"/>
                  </a:lnTo>
                  <a:lnTo>
                    <a:pt x="21392" y="5858"/>
                  </a:lnTo>
                  <a:lnTo>
                    <a:pt x="21288" y="5523"/>
                  </a:lnTo>
                  <a:lnTo>
                    <a:pt x="21132" y="5135"/>
                  </a:lnTo>
                  <a:lnTo>
                    <a:pt x="20950" y="4800"/>
                  </a:lnTo>
                  <a:lnTo>
                    <a:pt x="20743" y="4464"/>
                  </a:lnTo>
                  <a:lnTo>
                    <a:pt x="20535" y="4164"/>
                  </a:lnTo>
                  <a:lnTo>
                    <a:pt x="20301" y="3847"/>
                  </a:lnTo>
                  <a:lnTo>
                    <a:pt x="20042" y="3547"/>
                  </a:lnTo>
                  <a:lnTo>
                    <a:pt x="19782" y="3247"/>
                  </a:lnTo>
                  <a:lnTo>
                    <a:pt x="19133" y="2664"/>
                  </a:lnTo>
                  <a:lnTo>
                    <a:pt x="18458" y="2152"/>
                  </a:lnTo>
                  <a:lnTo>
                    <a:pt x="17705" y="1694"/>
                  </a:lnTo>
                  <a:lnTo>
                    <a:pt x="16849" y="1252"/>
                  </a:lnTo>
                  <a:lnTo>
                    <a:pt x="16407" y="1076"/>
                  </a:lnTo>
                  <a:lnTo>
                    <a:pt x="15940" y="900"/>
                  </a:lnTo>
                  <a:lnTo>
                    <a:pt x="15499" y="741"/>
                  </a:lnTo>
                  <a:lnTo>
                    <a:pt x="15057" y="600"/>
                  </a:lnTo>
                  <a:lnTo>
                    <a:pt x="14564" y="458"/>
                  </a:lnTo>
                  <a:lnTo>
                    <a:pt x="14045" y="335"/>
                  </a:lnTo>
                  <a:lnTo>
                    <a:pt x="13500" y="229"/>
                  </a:lnTo>
                  <a:lnTo>
                    <a:pt x="13006" y="158"/>
                  </a:lnTo>
                  <a:lnTo>
                    <a:pt x="12461" y="88"/>
                  </a:lnTo>
                  <a:lnTo>
                    <a:pt x="11968" y="52"/>
                  </a:lnTo>
                  <a:lnTo>
                    <a:pt x="11423" y="17"/>
                  </a:lnTo>
                  <a:lnTo>
                    <a:pt x="10825" y="17"/>
                  </a:lnTo>
                  <a:lnTo>
                    <a:pt x="10254" y="17"/>
                  </a:lnTo>
                  <a:lnTo>
                    <a:pt x="9709" y="52"/>
                  </a:lnTo>
                  <a:lnTo>
                    <a:pt x="9216" y="88"/>
                  </a:lnTo>
                  <a:lnTo>
                    <a:pt x="8671" y="158"/>
                  </a:lnTo>
                  <a:lnTo>
                    <a:pt x="8177" y="229"/>
                  </a:lnTo>
                  <a:lnTo>
                    <a:pt x="7632" y="335"/>
                  </a:lnTo>
                  <a:lnTo>
                    <a:pt x="7113" y="458"/>
                  </a:lnTo>
                  <a:lnTo>
                    <a:pt x="6620" y="600"/>
                  </a:lnTo>
                  <a:lnTo>
                    <a:pt x="6178" y="741"/>
                  </a:lnTo>
                  <a:lnTo>
                    <a:pt x="5737" y="900"/>
                  </a:lnTo>
                  <a:lnTo>
                    <a:pt x="5270" y="1076"/>
                  </a:lnTo>
                  <a:lnTo>
                    <a:pt x="4828" y="1252"/>
                  </a:lnTo>
                  <a:lnTo>
                    <a:pt x="3972" y="1694"/>
                  </a:lnTo>
                  <a:lnTo>
                    <a:pt x="3219" y="2152"/>
                  </a:lnTo>
                  <a:lnTo>
                    <a:pt x="2544" y="2664"/>
                  </a:lnTo>
                  <a:lnTo>
                    <a:pt x="1895" y="3247"/>
                  </a:lnTo>
                  <a:lnTo>
                    <a:pt x="1635" y="3547"/>
                  </a:lnTo>
                  <a:lnTo>
                    <a:pt x="1375" y="3847"/>
                  </a:lnTo>
                  <a:lnTo>
                    <a:pt x="1142" y="4164"/>
                  </a:lnTo>
                  <a:lnTo>
                    <a:pt x="934" y="4464"/>
                  </a:lnTo>
                  <a:lnTo>
                    <a:pt x="726" y="4800"/>
                  </a:lnTo>
                  <a:lnTo>
                    <a:pt x="545" y="5135"/>
                  </a:lnTo>
                  <a:lnTo>
                    <a:pt x="389" y="5523"/>
                  </a:lnTo>
                  <a:lnTo>
                    <a:pt x="285" y="5858"/>
                  </a:lnTo>
                  <a:lnTo>
                    <a:pt x="181" y="6229"/>
                  </a:lnTo>
                  <a:lnTo>
                    <a:pt x="129" y="6564"/>
                  </a:lnTo>
                  <a:lnTo>
                    <a:pt x="77" y="6935"/>
                  </a:lnTo>
                  <a:lnTo>
                    <a:pt x="77" y="7341"/>
                  </a:lnTo>
                  <a:lnTo>
                    <a:pt x="77" y="7782"/>
                  </a:lnTo>
                  <a:lnTo>
                    <a:pt x="129" y="8223"/>
                  </a:lnTo>
                  <a:lnTo>
                    <a:pt x="233" y="8664"/>
                  </a:lnTo>
                  <a:lnTo>
                    <a:pt x="389" y="9035"/>
                  </a:lnTo>
                  <a:lnTo>
                    <a:pt x="545" y="9441"/>
                  </a:lnTo>
                  <a:lnTo>
                    <a:pt x="726" y="9794"/>
                  </a:lnTo>
                  <a:lnTo>
                    <a:pt x="934" y="10164"/>
                  </a:lnTo>
                  <a:lnTo>
                    <a:pt x="1194" y="10464"/>
                  </a:lnTo>
                  <a:lnTo>
                    <a:pt x="1739" y="11099"/>
                  </a:lnTo>
                  <a:lnTo>
                    <a:pt x="2336" y="11647"/>
                  </a:lnTo>
                  <a:lnTo>
                    <a:pt x="2933" y="12194"/>
                  </a:lnTo>
                  <a:lnTo>
                    <a:pt x="3634" y="12670"/>
                  </a:lnTo>
                  <a:lnTo>
                    <a:pt x="4932" y="13552"/>
                  </a:lnTo>
                  <a:lnTo>
                    <a:pt x="6075" y="14329"/>
                  </a:lnTo>
                  <a:lnTo>
                    <a:pt x="6516" y="14735"/>
                  </a:lnTo>
                  <a:lnTo>
                    <a:pt x="6879" y="15141"/>
                  </a:lnTo>
                  <a:lnTo>
                    <a:pt x="6983" y="15352"/>
                  </a:lnTo>
                  <a:lnTo>
                    <a:pt x="7061" y="15547"/>
                  </a:lnTo>
                  <a:lnTo>
                    <a:pt x="7165" y="15758"/>
                  </a:lnTo>
                  <a:lnTo>
                    <a:pt x="7165" y="15952"/>
                  </a:lnTo>
                  <a:lnTo>
                    <a:pt x="7165" y="16464"/>
                  </a:lnTo>
                  <a:lnTo>
                    <a:pt x="7165" y="16976"/>
                  </a:lnTo>
                  <a:lnTo>
                    <a:pt x="7165" y="17505"/>
                  </a:lnTo>
                  <a:lnTo>
                    <a:pt x="7165" y="18052"/>
                  </a:lnTo>
                  <a:lnTo>
                    <a:pt x="7165" y="18529"/>
                  </a:lnTo>
                  <a:lnTo>
                    <a:pt x="7165" y="18900"/>
                  </a:lnTo>
                  <a:lnTo>
                    <a:pt x="7165" y="19147"/>
                  </a:lnTo>
                  <a:lnTo>
                    <a:pt x="7165" y="19235"/>
                  </a:lnTo>
                  <a:lnTo>
                    <a:pt x="7165" y="19482"/>
                  </a:lnTo>
                  <a:lnTo>
                    <a:pt x="7217" y="19747"/>
                  </a:lnTo>
                  <a:lnTo>
                    <a:pt x="7321" y="19994"/>
                  </a:lnTo>
                  <a:lnTo>
                    <a:pt x="7476" y="20223"/>
                  </a:lnTo>
                  <a:lnTo>
                    <a:pt x="7632" y="20435"/>
                  </a:lnTo>
                  <a:lnTo>
                    <a:pt x="7814" y="20629"/>
                  </a:lnTo>
                  <a:lnTo>
                    <a:pt x="8022" y="20841"/>
                  </a:lnTo>
                  <a:lnTo>
                    <a:pt x="8281" y="21000"/>
                  </a:lnTo>
                  <a:lnTo>
                    <a:pt x="8515" y="21176"/>
                  </a:lnTo>
                  <a:lnTo>
                    <a:pt x="8775" y="21317"/>
                  </a:lnTo>
                  <a:lnTo>
                    <a:pt x="9060" y="21441"/>
                  </a:lnTo>
                  <a:lnTo>
                    <a:pt x="9424" y="21547"/>
                  </a:lnTo>
                  <a:lnTo>
                    <a:pt x="9761" y="21617"/>
                  </a:lnTo>
                  <a:lnTo>
                    <a:pt x="10125" y="21688"/>
                  </a:lnTo>
                  <a:lnTo>
                    <a:pt x="10462" y="21723"/>
                  </a:lnTo>
                  <a:lnTo>
                    <a:pt x="10825" y="21723"/>
                  </a:lnTo>
                  <a:close/>
                </a:path>
                <a:path w="21600" h="21600" extrusionOk="0">
                  <a:moveTo>
                    <a:pt x="9242" y="14417"/>
                  </a:moveTo>
                  <a:lnTo>
                    <a:pt x="8541" y="12035"/>
                  </a:lnTo>
                  <a:lnTo>
                    <a:pt x="7295" y="10129"/>
                  </a:lnTo>
                  <a:lnTo>
                    <a:pt x="6905" y="9652"/>
                  </a:lnTo>
                  <a:lnTo>
                    <a:pt x="8541" y="10182"/>
                  </a:lnTo>
                  <a:lnTo>
                    <a:pt x="9787" y="9547"/>
                  </a:lnTo>
                  <a:lnTo>
                    <a:pt x="11189" y="10129"/>
                  </a:lnTo>
                  <a:lnTo>
                    <a:pt x="12279" y="9547"/>
                  </a:lnTo>
                  <a:lnTo>
                    <a:pt x="13370" y="10076"/>
                  </a:lnTo>
                  <a:lnTo>
                    <a:pt x="14850" y="9652"/>
                  </a:lnTo>
                  <a:lnTo>
                    <a:pt x="12902" y="12247"/>
                  </a:lnTo>
                  <a:lnTo>
                    <a:pt x="12357" y="14417"/>
                  </a:lnTo>
                  <a:moveTo>
                    <a:pt x="7191" y="15952"/>
                  </a:moveTo>
                  <a:lnTo>
                    <a:pt x="14512" y="15952"/>
                  </a:lnTo>
                  <a:lnTo>
                    <a:pt x="14512" y="17064"/>
                  </a:lnTo>
                  <a:lnTo>
                    <a:pt x="7191" y="17047"/>
                  </a:lnTo>
                  <a:lnTo>
                    <a:pt x="7191" y="18123"/>
                  </a:lnTo>
                  <a:lnTo>
                    <a:pt x="14512" y="18158"/>
                  </a:lnTo>
                  <a:lnTo>
                    <a:pt x="14538" y="19182"/>
                  </a:lnTo>
                  <a:lnTo>
                    <a:pt x="7217" y="19182"/>
                  </a:lnTo>
                </a:path>
              </a:pathLst>
            </a:custGeom>
            <a:solidFill>
              <a:srgbClr val="FFFFCC"/>
            </a:solidFill>
            <a:ln w="12700">
              <a:solidFill>
                <a:srgbClr val="000000"/>
              </a:solidFill>
              <a:miter lim="800000"/>
              <a:headEnd/>
              <a:tailEnd/>
            </a:ln>
          </p:spPr>
          <p:txBody>
            <a:bodyPr/>
            <a:lstStyle/>
            <a:p>
              <a:endParaRPr lang="en-GB"/>
            </a:p>
          </p:txBody>
        </p:sp>
      </p:grpSp>
      <p:sp>
        <p:nvSpPr>
          <p:cNvPr id="16388" name="Text Box 11">
            <a:extLst>
              <a:ext uri="{FF2B5EF4-FFF2-40B4-BE49-F238E27FC236}">
                <a16:creationId xmlns:a16="http://schemas.microsoft.com/office/drawing/2014/main" id="{7BB97692-7A52-4851-95C1-5C88DF45A893}"/>
              </a:ext>
            </a:extLst>
          </p:cNvPr>
          <p:cNvSpPr txBox="1">
            <a:spLocks noChangeArrowheads="1"/>
          </p:cNvSpPr>
          <p:nvPr/>
        </p:nvSpPr>
        <p:spPr bwMode="auto">
          <a:xfrm>
            <a:off x="4302126" y="3486150"/>
            <a:ext cx="3743325" cy="193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Char char="•"/>
            </a:pPr>
            <a:r>
              <a:rPr lang="tr-TR" altLang="en-US" sz="2200" dirty="0">
                <a:solidFill>
                  <a:schemeClr val="tx1"/>
                </a:solidFill>
                <a:cs typeface="Arial" panose="020B0604020202020204" pitchFamily="34" charset="0"/>
              </a:rPr>
              <a:t> </a:t>
            </a:r>
            <a:r>
              <a:rPr lang="tr-TR" altLang="en-US" sz="2200" dirty="0">
                <a:solidFill>
                  <a:srgbClr val="FF3300"/>
                </a:solidFill>
                <a:cs typeface="Arial" panose="020B0604020202020204" pitchFamily="34" charset="0"/>
              </a:rPr>
              <a:t>Isıtma ve Soğutma</a:t>
            </a:r>
          </a:p>
          <a:p>
            <a:pPr eaLnBrk="1" hangingPunct="1">
              <a:spcBef>
                <a:spcPct val="50000"/>
              </a:spcBef>
              <a:buClrTx/>
              <a:buFontTx/>
              <a:buChar char="•"/>
            </a:pPr>
            <a:r>
              <a:rPr lang="tr-TR" altLang="en-US" sz="2200" dirty="0">
                <a:solidFill>
                  <a:schemeClr val="tx1"/>
                </a:solidFill>
                <a:cs typeface="Arial" panose="020B0604020202020204" pitchFamily="34" charset="0"/>
              </a:rPr>
              <a:t> </a:t>
            </a:r>
            <a:r>
              <a:rPr lang="tr-TR" altLang="en-US" sz="2200" dirty="0">
                <a:cs typeface="Arial" panose="020B0604020202020204" pitchFamily="34" charset="0"/>
              </a:rPr>
              <a:t>Aydınlatma</a:t>
            </a:r>
          </a:p>
          <a:p>
            <a:pPr eaLnBrk="1" hangingPunct="1">
              <a:spcBef>
                <a:spcPct val="50000"/>
              </a:spcBef>
              <a:buClrTx/>
              <a:buFontTx/>
              <a:buChar char="•"/>
            </a:pPr>
            <a:r>
              <a:rPr lang="tr-TR" altLang="en-US" sz="2200" dirty="0">
                <a:cs typeface="Arial" panose="020B0604020202020204" pitchFamily="34" charset="0"/>
              </a:rPr>
              <a:t> Sıcak Su Kullanımı</a:t>
            </a:r>
          </a:p>
          <a:p>
            <a:pPr eaLnBrk="1" hangingPunct="1">
              <a:spcBef>
                <a:spcPct val="50000"/>
              </a:spcBef>
              <a:buClrTx/>
              <a:buFontTx/>
              <a:buChar char="•"/>
            </a:pPr>
            <a:r>
              <a:rPr lang="tr-TR" altLang="en-US" sz="2200" dirty="0">
                <a:cs typeface="Arial" panose="020B0604020202020204" pitchFamily="34" charset="0"/>
              </a:rPr>
              <a:t> Elektrikli Ev Aleti Kullanımı</a:t>
            </a:r>
          </a:p>
        </p:txBody>
      </p:sp>
      <p:sp>
        <p:nvSpPr>
          <p:cNvPr id="16389" name="AutoShape 12">
            <a:extLst>
              <a:ext uri="{FF2B5EF4-FFF2-40B4-BE49-F238E27FC236}">
                <a16:creationId xmlns:a16="http://schemas.microsoft.com/office/drawing/2014/main" id="{6E212880-C75D-48B6-B455-1FF346409303}"/>
              </a:ext>
            </a:extLst>
          </p:cNvPr>
          <p:cNvSpPr>
            <a:spLocks/>
          </p:cNvSpPr>
          <p:nvPr/>
        </p:nvSpPr>
        <p:spPr bwMode="auto">
          <a:xfrm>
            <a:off x="7829551" y="3054350"/>
            <a:ext cx="288925" cy="2374900"/>
          </a:xfrm>
          <a:prstGeom prst="rightBrace">
            <a:avLst>
              <a:gd name="adj1" fmla="val 68498"/>
              <a:gd name="adj2" fmla="val 50000"/>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16390" name="Text Box 13">
            <a:extLst>
              <a:ext uri="{FF2B5EF4-FFF2-40B4-BE49-F238E27FC236}">
                <a16:creationId xmlns:a16="http://schemas.microsoft.com/office/drawing/2014/main" id="{048126C0-AE06-4C0D-8C52-AF391A5AC517}"/>
              </a:ext>
            </a:extLst>
          </p:cNvPr>
          <p:cNvSpPr txBox="1">
            <a:spLocks noChangeArrowheads="1"/>
          </p:cNvSpPr>
          <p:nvPr/>
        </p:nvSpPr>
        <p:spPr bwMode="auto">
          <a:xfrm>
            <a:off x="8189913" y="3392488"/>
            <a:ext cx="720725" cy="173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en-US" sz="10800">
                <a:latin typeface="Tahoma" panose="020B0604030504040204" pitchFamily="34" charset="0"/>
              </a:rPr>
              <a:t>?</a:t>
            </a:r>
          </a:p>
        </p:txBody>
      </p:sp>
      <p:sp>
        <p:nvSpPr>
          <p:cNvPr id="16391" name="Text Box 14">
            <a:extLst>
              <a:ext uri="{FF2B5EF4-FFF2-40B4-BE49-F238E27FC236}">
                <a16:creationId xmlns:a16="http://schemas.microsoft.com/office/drawing/2014/main" id="{E368F4DF-3763-439A-93C9-7BDE472D36C2}"/>
              </a:ext>
            </a:extLst>
          </p:cNvPr>
          <p:cNvSpPr txBox="1">
            <a:spLocks noChangeArrowheads="1"/>
          </p:cNvSpPr>
          <p:nvPr/>
        </p:nvSpPr>
        <p:spPr bwMode="auto">
          <a:xfrm>
            <a:off x="4375150" y="2997200"/>
            <a:ext cx="33829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en-US" sz="2400" dirty="0">
                <a:cs typeface="Arial" panose="020B0604020202020204" pitchFamily="34" charset="0"/>
              </a:rPr>
              <a:t>Daha az enerji ile</a:t>
            </a:r>
          </a:p>
        </p:txBody>
      </p:sp>
    </p:spTree>
    <p:extLst>
      <p:ext uri="{BB962C8B-B14F-4D97-AF65-F5344CB8AC3E}">
        <p14:creationId xmlns:p14="http://schemas.microsoft.com/office/powerpoint/2010/main" val="33162402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igdas02">
            <a:extLst>
              <a:ext uri="{FF2B5EF4-FFF2-40B4-BE49-F238E27FC236}">
                <a16:creationId xmlns:a16="http://schemas.microsoft.com/office/drawing/2014/main" id="{AD24C539-B64C-41F1-B0D2-C7856E0C2120}"/>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06175" y="1451699"/>
            <a:ext cx="3425825" cy="352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Text Box 3">
            <a:extLst>
              <a:ext uri="{FF2B5EF4-FFF2-40B4-BE49-F238E27FC236}">
                <a16:creationId xmlns:a16="http://schemas.microsoft.com/office/drawing/2014/main" id="{057A3292-174B-4F86-BA58-2BA31ED89B48}"/>
              </a:ext>
            </a:extLst>
          </p:cNvPr>
          <p:cNvSpPr txBox="1">
            <a:spLocks noChangeArrowheads="1"/>
          </p:cNvSpPr>
          <p:nvPr/>
        </p:nvSpPr>
        <p:spPr bwMode="auto">
          <a:xfrm>
            <a:off x="747773" y="4856975"/>
            <a:ext cx="8626475"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lnSpc>
                <a:spcPct val="85000"/>
              </a:lnSpc>
              <a:spcBef>
                <a:spcPct val="50000"/>
              </a:spcBef>
              <a:buClrTx/>
              <a:buFontTx/>
              <a:buNone/>
            </a:pPr>
            <a:r>
              <a:rPr lang="tr-TR" altLang="en-US" dirty="0"/>
              <a:t>Konfor koşullarının sürdürülmesi için kışın kaybedilen enerji miktarı kadar ortama enerji aktarılması, yazın ise kazanılan enerjinin ortamdan atılması gereklidir.</a:t>
            </a:r>
          </a:p>
        </p:txBody>
      </p:sp>
      <p:sp>
        <p:nvSpPr>
          <p:cNvPr id="18437" name="Rectangle 66">
            <a:extLst>
              <a:ext uri="{FF2B5EF4-FFF2-40B4-BE49-F238E27FC236}">
                <a16:creationId xmlns:a16="http://schemas.microsoft.com/office/drawing/2014/main" id="{D159A1F5-6519-41F5-85AA-1561BB5D1AC6}"/>
              </a:ext>
            </a:extLst>
          </p:cNvPr>
          <p:cNvSpPr>
            <a:spLocks noGrp="1" noChangeArrowheads="1"/>
          </p:cNvSpPr>
          <p:nvPr>
            <p:ph type="title"/>
          </p:nvPr>
        </p:nvSpPr>
        <p:spPr>
          <a:xfrm>
            <a:off x="461705" y="1123862"/>
            <a:ext cx="8912543" cy="304420"/>
          </a:xfrm>
        </p:spPr>
        <p:txBody>
          <a:bodyPr>
            <a:normAutofit fontScale="90000"/>
          </a:bodyPr>
          <a:lstStyle/>
          <a:p>
            <a:pPr eaLnBrk="1" hangingPunct="1"/>
            <a:r>
              <a:rPr lang="tr-TR" altLang="en-US" sz="2400" dirty="0">
                <a:solidFill>
                  <a:srgbClr val="FF3300"/>
                </a:solidFill>
                <a:latin typeface="Tahoma" panose="020B0604030504040204" pitchFamily="34" charset="0"/>
                <a:ea typeface="Tahoma" panose="020B0604030504040204" pitchFamily="34" charset="0"/>
                <a:cs typeface="Tahoma" panose="020B0604030504040204" pitchFamily="34" charset="0"/>
              </a:rPr>
              <a:t>Isıtma ve Soğutma</a:t>
            </a:r>
          </a:p>
        </p:txBody>
      </p:sp>
      <p:pic>
        <p:nvPicPr>
          <p:cNvPr id="3" name="Resim 2">
            <a:extLst>
              <a:ext uri="{FF2B5EF4-FFF2-40B4-BE49-F238E27FC236}">
                <a16:creationId xmlns:a16="http://schemas.microsoft.com/office/drawing/2014/main" id="{613EFA77-43C0-43DE-A40F-FFBD82D4BDC5}"/>
              </a:ext>
            </a:extLst>
          </p:cNvPr>
          <p:cNvPicPr>
            <a:picLocks noChangeAspect="1"/>
          </p:cNvPicPr>
          <p:nvPr/>
        </p:nvPicPr>
        <p:blipFill>
          <a:blip r:embed="rId3"/>
          <a:stretch>
            <a:fillRect/>
          </a:stretch>
        </p:blipFill>
        <p:spPr>
          <a:xfrm>
            <a:off x="6127149" y="1872583"/>
            <a:ext cx="3274027" cy="1852095"/>
          </a:xfrm>
          <a:prstGeom prst="rect">
            <a:avLst/>
          </a:prstGeom>
        </p:spPr>
      </p:pic>
      <p:pic>
        <p:nvPicPr>
          <p:cNvPr id="5" name="Resim 4">
            <a:extLst>
              <a:ext uri="{FF2B5EF4-FFF2-40B4-BE49-F238E27FC236}">
                <a16:creationId xmlns:a16="http://schemas.microsoft.com/office/drawing/2014/main" id="{148C36C3-56F3-4756-913E-BDE9FAE5D95B}"/>
              </a:ext>
            </a:extLst>
          </p:cNvPr>
          <p:cNvPicPr>
            <a:picLocks noChangeAspect="1"/>
          </p:cNvPicPr>
          <p:nvPr/>
        </p:nvPicPr>
        <p:blipFill>
          <a:blip r:embed="rId4"/>
          <a:stretch>
            <a:fillRect/>
          </a:stretch>
        </p:blipFill>
        <p:spPr>
          <a:xfrm>
            <a:off x="4161890" y="1872583"/>
            <a:ext cx="1852095" cy="1852095"/>
          </a:xfrm>
          <a:prstGeom prst="rect">
            <a:avLst/>
          </a:prstGeom>
        </p:spPr>
      </p:pic>
    </p:spTree>
    <p:extLst>
      <p:ext uri="{BB962C8B-B14F-4D97-AF65-F5344CB8AC3E}">
        <p14:creationId xmlns:p14="http://schemas.microsoft.com/office/powerpoint/2010/main" val="20847921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819550E8-EAA5-440A-B89A-1F8A2E6B7AF1}"/>
              </a:ext>
            </a:extLst>
          </p:cNvPr>
          <p:cNvSpPr>
            <a:spLocks noGrp="1" noChangeArrowheads="1"/>
          </p:cNvSpPr>
          <p:nvPr>
            <p:ph type="body" sz="half" idx="1"/>
          </p:nvPr>
        </p:nvSpPr>
        <p:spPr>
          <a:xfrm>
            <a:off x="558800" y="2318987"/>
            <a:ext cx="8647113" cy="863601"/>
          </a:xfrm>
        </p:spPr>
        <p:txBody>
          <a:bodyPr>
            <a:normAutofit lnSpcReduction="10000"/>
          </a:bodyPr>
          <a:lstStyle/>
          <a:p>
            <a:pPr marL="0" indent="0" defTabSz="914400">
              <a:lnSpc>
                <a:spcPct val="90000"/>
              </a:lnSpc>
            </a:pPr>
            <a:r>
              <a:rPr lang="tr-TR" altLang="en-US" sz="2000" dirty="0">
                <a:latin typeface="Arial" panose="020B0604020202020204" pitchFamily="34" charset="0"/>
                <a:cs typeface="Arial" panose="020B0604020202020204" pitchFamily="34" charset="0"/>
              </a:rPr>
              <a:t>Isı yalıtımı, binanın ısı kaybı ve kazancını azaltır; dolayısıyla ısıtma ve soğutma için harcanan enerji miktarı ve atmosfere salınan sera etkisine ve hava kirliliğine neden olan yanma ürünlerinin azalır.</a:t>
            </a:r>
          </a:p>
        </p:txBody>
      </p:sp>
      <p:pic>
        <p:nvPicPr>
          <p:cNvPr id="19459" name="Picture 3" descr="1">
            <a:extLst>
              <a:ext uri="{FF2B5EF4-FFF2-40B4-BE49-F238E27FC236}">
                <a16:creationId xmlns:a16="http://schemas.microsoft.com/office/drawing/2014/main" id="{6D3FF6DF-F1FB-4B71-9FBD-56F570D76EA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01740" y="3977987"/>
            <a:ext cx="1452253" cy="2086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Rectangle 4">
            <a:extLst>
              <a:ext uri="{FF2B5EF4-FFF2-40B4-BE49-F238E27FC236}">
                <a16:creationId xmlns:a16="http://schemas.microsoft.com/office/drawing/2014/main" id="{483AE3B5-2AB2-46DB-997D-1A40AE50A66F}"/>
              </a:ext>
            </a:extLst>
          </p:cNvPr>
          <p:cNvSpPr>
            <a:spLocks noGrp="1" noChangeArrowheads="1"/>
          </p:cNvSpPr>
          <p:nvPr>
            <p:ph type="title"/>
          </p:nvPr>
        </p:nvSpPr>
        <p:spPr>
          <a:xfrm>
            <a:off x="-420271" y="1248774"/>
            <a:ext cx="9139482" cy="365125"/>
          </a:xfrm>
        </p:spPr>
        <p:txBody>
          <a:bodyPr>
            <a:normAutofit fontScale="90000"/>
          </a:bodyPr>
          <a:lstStyle/>
          <a:p>
            <a:pPr eaLnBrk="1" hangingPunct="1"/>
            <a:r>
              <a:rPr lang="tr-TR" altLang="en-US" sz="2200" dirty="0">
                <a:solidFill>
                  <a:srgbClr val="FF0000"/>
                </a:solidFill>
                <a:latin typeface="Tahoma" panose="020B0604030504040204" pitchFamily="34" charset="0"/>
                <a:ea typeface="Tahoma" panose="020B0604030504040204" pitchFamily="34" charset="0"/>
                <a:cs typeface="Tahoma" panose="020B0604030504040204" pitchFamily="34" charset="0"/>
              </a:rPr>
              <a:t>Çözüm: Isı Yalıtımı</a:t>
            </a:r>
          </a:p>
        </p:txBody>
      </p:sp>
      <p:sp>
        <p:nvSpPr>
          <p:cNvPr id="19463" name="Rectangle 7">
            <a:extLst>
              <a:ext uri="{FF2B5EF4-FFF2-40B4-BE49-F238E27FC236}">
                <a16:creationId xmlns:a16="http://schemas.microsoft.com/office/drawing/2014/main" id="{8D7D5DB5-C7EB-4CEF-BEBF-A730C23E24B7}"/>
              </a:ext>
            </a:extLst>
          </p:cNvPr>
          <p:cNvSpPr>
            <a:spLocks noChangeArrowheads="1"/>
          </p:cNvSpPr>
          <p:nvPr/>
        </p:nvSpPr>
        <p:spPr bwMode="auto">
          <a:xfrm>
            <a:off x="631824" y="1557338"/>
            <a:ext cx="8574089" cy="71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tIns="91440" bIns="0"/>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lnSpc>
                <a:spcPct val="90000"/>
              </a:lnSpc>
            </a:pPr>
            <a:r>
              <a:rPr lang="tr-TR" altLang="en-US" dirty="0"/>
              <a:t>Konutların ısıtılması veya soğutulması için tüketilen enerji miktarını azaltmanın en etkili yolu </a:t>
            </a:r>
            <a:r>
              <a:rPr lang="tr-TR" altLang="en-US" b="1" dirty="0">
                <a:solidFill>
                  <a:srgbClr val="3333FF"/>
                </a:solidFill>
              </a:rPr>
              <a:t>ısı yalıtımı</a:t>
            </a:r>
            <a:r>
              <a:rPr lang="tr-TR" altLang="en-US" dirty="0"/>
              <a:t> yapmaktır.</a:t>
            </a:r>
          </a:p>
        </p:txBody>
      </p:sp>
      <p:graphicFrame>
        <p:nvGraphicFramePr>
          <p:cNvPr id="19464" name="Object 8">
            <a:extLst>
              <a:ext uri="{FF2B5EF4-FFF2-40B4-BE49-F238E27FC236}">
                <a16:creationId xmlns:a16="http://schemas.microsoft.com/office/drawing/2014/main" id="{56EBD1BF-A9D1-46ED-962B-49E8B9E13CF2}"/>
              </a:ext>
            </a:extLst>
          </p:cNvPr>
          <p:cNvGraphicFramePr>
            <a:graphicFrameLocks noChangeAspect="1"/>
          </p:cNvGraphicFramePr>
          <p:nvPr>
            <p:extLst/>
          </p:nvPr>
        </p:nvGraphicFramePr>
        <p:xfrm>
          <a:off x="3992690" y="3994480"/>
          <a:ext cx="3353938" cy="2053629"/>
        </p:xfrm>
        <a:graphic>
          <a:graphicData uri="http://schemas.openxmlformats.org/presentationml/2006/ole">
            <mc:AlternateContent xmlns:mc="http://schemas.openxmlformats.org/markup-compatibility/2006">
              <mc:Choice xmlns:v="urn:schemas-microsoft-com:vml" Requires="v">
                <p:oleObj spid="_x0000_s10246" name="Document" r:id="rId4" imgW="2948422" imgH="1804578" progId="Word.Document.8">
                  <p:embed/>
                </p:oleObj>
              </mc:Choice>
              <mc:Fallback>
                <p:oleObj name="Document" r:id="rId4" imgW="2948422" imgH="1804578" progId="Word.Document.8">
                  <p:embed/>
                  <p:pic>
                    <p:nvPicPr>
                      <p:cNvPr id="19464" name="Object 8">
                        <a:extLst>
                          <a:ext uri="{FF2B5EF4-FFF2-40B4-BE49-F238E27FC236}">
                            <a16:creationId xmlns:a16="http://schemas.microsoft.com/office/drawing/2014/main" id="{56EBD1BF-A9D1-46ED-962B-49E8B9E13CF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92690" y="3994480"/>
                        <a:ext cx="3353938" cy="2053629"/>
                      </a:xfrm>
                      <a:prstGeom prst="rect">
                        <a:avLst/>
                      </a:prstGeom>
                      <a:noFill/>
                      <a:ln>
                        <a:noFill/>
                      </a:ln>
                      <a:effectLst/>
                    </p:spPr>
                  </p:pic>
                </p:oleObj>
              </mc:Fallback>
            </mc:AlternateContent>
          </a:graphicData>
        </a:graphic>
      </p:graphicFrame>
      <p:pic>
        <p:nvPicPr>
          <p:cNvPr id="19465" name="Picture 9">
            <a:extLst>
              <a:ext uri="{FF2B5EF4-FFF2-40B4-BE49-F238E27FC236}">
                <a16:creationId xmlns:a16="http://schemas.microsoft.com/office/drawing/2014/main" id="{C5013BCE-3F40-48F8-84BC-D31A59217F1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t="6354" b="4666"/>
          <a:stretch>
            <a:fillRect/>
          </a:stretch>
        </p:blipFill>
        <p:spPr bwMode="auto">
          <a:xfrm>
            <a:off x="809625" y="3977987"/>
            <a:ext cx="2771020" cy="2053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pic>
      <p:sp>
        <p:nvSpPr>
          <p:cNvPr id="19466" name="Text Box 11">
            <a:extLst>
              <a:ext uri="{FF2B5EF4-FFF2-40B4-BE49-F238E27FC236}">
                <a16:creationId xmlns:a16="http://schemas.microsoft.com/office/drawing/2014/main" id="{92A70B33-4752-4582-AB45-27F6528A0C70}"/>
              </a:ext>
            </a:extLst>
          </p:cNvPr>
          <p:cNvSpPr txBox="1">
            <a:spLocks noChangeArrowheads="1"/>
          </p:cNvSpPr>
          <p:nvPr/>
        </p:nvSpPr>
        <p:spPr bwMode="auto">
          <a:xfrm>
            <a:off x="558800" y="3396517"/>
            <a:ext cx="8534400" cy="72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lnSpc>
                <a:spcPct val="90000"/>
              </a:lnSpc>
            </a:pPr>
            <a:r>
              <a:rPr lang="tr-TR" altLang="en-US" sz="2200" b="1" dirty="0"/>
              <a:t>Isı Yalıtımı %60’dan fazla enerji verimliliği potansiyeli sağlıyor. </a:t>
            </a:r>
          </a:p>
          <a:p>
            <a:pPr eaLnBrk="1" hangingPunct="1">
              <a:spcBef>
                <a:spcPct val="0"/>
              </a:spcBef>
              <a:buClrTx/>
              <a:buFontTx/>
              <a:buNone/>
            </a:pPr>
            <a:endParaRPr lang="tr-TR" altLang="en-US" sz="2200" b="1" dirty="0"/>
          </a:p>
        </p:txBody>
      </p:sp>
    </p:spTree>
    <p:extLst>
      <p:ext uri="{BB962C8B-B14F-4D97-AF65-F5344CB8AC3E}">
        <p14:creationId xmlns:p14="http://schemas.microsoft.com/office/powerpoint/2010/main" val="4841992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0A7149E3-B8EC-41C0-90B7-14BFA14530F4}"/>
              </a:ext>
            </a:extLst>
          </p:cNvPr>
          <p:cNvSpPr>
            <a:spLocks noGrp="1" noChangeArrowheads="1"/>
          </p:cNvSpPr>
          <p:nvPr>
            <p:ph type="body" idx="1"/>
          </p:nvPr>
        </p:nvSpPr>
        <p:spPr>
          <a:xfrm>
            <a:off x="397308" y="2082906"/>
            <a:ext cx="5219722" cy="1608137"/>
          </a:xfrm>
        </p:spPr>
        <p:txBody>
          <a:bodyPr/>
          <a:lstStyle/>
          <a:p>
            <a:pPr defTabSz="914400">
              <a:buFont typeface="Wingdings" panose="05000000000000000000" pitchFamily="2" charset="2"/>
              <a:buChar char="Ø"/>
            </a:pPr>
            <a:r>
              <a:rPr lang="tr-TR" altLang="en-US" sz="2000" dirty="0">
                <a:latin typeface="Arial" panose="020B0604020202020204" pitchFamily="34" charset="0"/>
                <a:cs typeface="Arial" panose="020B0604020202020204" pitchFamily="34" charset="0"/>
              </a:rPr>
              <a:t>Isı yalıtımlı binalarda daha küçük kapasiteli ısıtma, soğutma sistemleri ve bu sistemlerin tesisatları yeterli olacağından ilk yatırım maliyetleri azalır.</a:t>
            </a:r>
            <a:endParaRPr lang="en-US" altLang="en-US" sz="2000" dirty="0">
              <a:latin typeface="Arial" panose="020B0604020202020204" pitchFamily="34" charset="0"/>
              <a:cs typeface="Arial" panose="020B0604020202020204" pitchFamily="34" charset="0"/>
            </a:endParaRPr>
          </a:p>
        </p:txBody>
      </p:sp>
      <p:sp>
        <p:nvSpPr>
          <p:cNvPr id="20484" name="Rectangle 4">
            <a:extLst>
              <a:ext uri="{FF2B5EF4-FFF2-40B4-BE49-F238E27FC236}">
                <a16:creationId xmlns:a16="http://schemas.microsoft.com/office/drawing/2014/main" id="{0C4A09B1-9783-48A9-B3B4-409074A71092}"/>
              </a:ext>
            </a:extLst>
          </p:cNvPr>
          <p:cNvSpPr>
            <a:spLocks noChangeArrowheads="1"/>
          </p:cNvSpPr>
          <p:nvPr/>
        </p:nvSpPr>
        <p:spPr bwMode="auto">
          <a:xfrm>
            <a:off x="344487" y="4206504"/>
            <a:ext cx="5272542"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tIns="91440" bIns="0"/>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r>
              <a:rPr lang="tr-TR" altLang="en-US" sz="2400" b="1" dirty="0"/>
              <a:t>Binaların enerji ile ilgili ilk </a:t>
            </a:r>
            <a:r>
              <a:rPr lang="tr-TR" altLang="en-US" sz="2400" b="1" dirty="0">
                <a:solidFill>
                  <a:srgbClr val="FF0000"/>
                </a:solidFill>
              </a:rPr>
              <a:t>yatırım</a:t>
            </a:r>
            <a:r>
              <a:rPr lang="tr-TR" altLang="en-US" sz="2400" b="1" dirty="0"/>
              <a:t> ve </a:t>
            </a:r>
            <a:r>
              <a:rPr lang="tr-TR" altLang="en-US" sz="2400" b="1" dirty="0">
                <a:solidFill>
                  <a:srgbClr val="FF0000"/>
                </a:solidFill>
              </a:rPr>
              <a:t>işletme</a:t>
            </a:r>
            <a:r>
              <a:rPr lang="tr-TR" altLang="en-US" sz="2400" b="1" dirty="0"/>
              <a:t> maliyetlerini azalır.</a:t>
            </a:r>
          </a:p>
        </p:txBody>
      </p:sp>
      <p:pic>
        <p:nvPicPr>
          <p:cNvPr id="20485" name="Picture 5" descr="igdas04">
            <a:extLst>
              <a:ext uri="{FF2B5EF4-FFF2-40B4-BE49-F238E27FC236}">
                <a16:creationId xmlns:a16="http://schemas.microsoft.com/office/drawing/2014/main" id="{73F8FDC6-BE77-4DEC-99B2-50E7B781B93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35900" y="1583048"/>
            <a:ext cx="2066925" cy="3071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Picture 6" descr="igdas05">
            <a:extLst>
              <a:ext uri="{FF2B5EF4-FFF2-40B4-BE49-F238E27FC236}">
                <a16:creationId xmlns:a16="http://schemas.microsoft.com/office/drawing/2014/main" id="{8D039CC4-B42B-4FCD-95D5-25852EACCB6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29300" y="1631579"/>
            <a:ext cx="2006600" cy="305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7" name="Rectangle 7">
            <a:extLst>
              <a:ext uri="{FF2B5EF4-FFF2-40B4-BE49-F238E27FC236}">
                <a16:creationId xmlns:a16="http://schemas.microsoft.com/office/drawing/2014/main" id="{E63EEB86-A99A-48D3-9513-46B5FFE39B14}"/>
              </a:ext>
            </a:extLst>
          </p:cNvPr>
          <p:cNvSpPr>
            <a:spLocks noGrp="1" noChangeArrowheads="1"/>
          </p:cNvSpPr>
          <p:nvPr>
            <p:ph type="title"/>
          </p:nvPr>
        </p:nvSpPr>
        <p:spPr>
          <a:xfrm>
            <a:off x="430212" y="1285304"/>
            <a:ext cx="8439150" cy="365125"/>
          </a:xfrm>
          <a:noFill/>
        </p:spPr>
        <p:txBody>
          <a:bodyPr>
            <a:noAutofit/>
          </a:bodyPr>
          <a:lstStyle/>
          <a:p>
            <a:pPr eaLnBrk="1" hangingPunct="1"/>
            <a:r>
              <a:rPr lang="tr-TR" altLang="en-US" sz="2400" b="1" dirty="0"/>
              <a:t>Isı Yalıtımının Faydaları</a:t>
            </a:r>
          </a:p>
        </p:txBody>
      </p:sp>
    </p:spTree>
    <p:extLst>
      <p:ext uri="{BB962C8B-B14F-4D97-AF65-F5344CB8AC3E}">
        <p14:creationId xmlns:p14="http://schemas.microsoft.com/office/powerpoint/2010/main" val="27705550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52" name="Picture 24" descr="turkey-carbonemissions">
            <a:extLst>
              <a:ext uri="{FF2B5EF4-FFF2-40B4-BE49-F238E27FC236}">
                <a16:creationId xmlns:a16="http://schemas.microsoft.com/office/drawing/2014/main" id="{6A4D57E8-1C44-4E26-BF50-78ABC4904012}"/>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049838" y="3284538"/>
            <a:ext cx="4005263" cy="304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4" name="Picture 16" descr="globalTempCO2">
            <a:extLst>
              <a:ext uri="{FF2B5EF4-FFF2-40B4-BE49-F238E27FC236}">
                <a16:creationId xmlns:a16="http://schemas.microsoft.com/office/drawing/2014/main" id="{2759E953-0027-424C-A7E3-0A42E13DE504}"/>
              </a:ext>
            </a:extLst>
          </p:cNvPr>
          <p:cNvPicPr>
            <a:picLocks noChangeAspect="1" noChangeArrowheads="1"/>
          </p:cNvPicPr>
          <p:nvPr/>
        </p:nvPicPr>
        <p:blipFill>
          <a:blip r:embed="rId3">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558801" y="3213100"/>
            <a:ext cx="4414837"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Rectangle 2">
            <a:extLst>
              <a:ext uri="{FF2B5EF4-FFF2-40B4-BE49-F238E27FC236}">
                <a16:creationId xmlns:a16="http://schemas.microsoft.com/office/drawing/2014/main" id="{C44A141A-65D0-41BC-912B-6451954385FD}"/>
              </a:ext>
            </a:extLst>
          </p:cNvPr>
          <p:cNvSpPr>
            <a:spLocks noGrp="1" noChangeArrowheads="1"/>
          </p:cNvSpPr>
          <p:nvPr>
            <p:ph type="body" idx="1"/>
          </p:nvPr>
        </p:nvSpPr>
        <p:spPr>
          <a:xfrm>
            <a:off x="563561" y="1635921"/>
            <a:ext cx="8607425" cy="1128711"/>
          </a:xfrm>
        </p:spPr>
        <p:txBody>
          <a:bodyPr/>
          <a:lstStyle/>
          <a:p>
            <a:pPr defTabSz="914400">
              <a:buFont typeface="Wingdings" panose="05000000000000000000" pitchFamily="2" charset="2"/>
              <a:buChar char="Ø"/>
            </a:pPr>
            <a:r>
              <a:rPr lang="tr-TR" altLang="en-US" sz="2000" dirty="0">
                <a:latin typeface="Arial" panose="020B0604020202020204" pitchFamily="34" charset="0"/>
                <a:cs typeface="Arial" panose="020B0604020202020204" pitchFamily="34" charset="0"/>
              </a:rPr>
              <a:t>Enerjinin etkin kullanımını sağlayan ısı yalıtımı önlemleri, fosil yakıt tüketimini azaltarak, küresel ısınmaya yol açan sera gazı emisyonlarının artışı azaltılır.</a:t>
            </a:r>
            <a:endParaRPr lang="en-US" altLang="en-US" sz="2000" dirty="0">
              <a:latin typeface="Arial" panose="020B0604020202020204" pitchFamily="34" charset="0"/>
              <a:cs typeface="Arial" panose="020B0604020202020204" pitchFamily="34" charset="0"/>
            </a:endParaRPr>
          </a:p>
        </p:txBody>
      </p:sp>
      <p:sp>
        <p:nvSpPr>
          <p:cNvPr id="21510" name="Rectangle 4">
            <a:extLst>
              <a:ext uri="{FF2B5EF4-FFF2-40B4-BE49-F238E27FC236}">
                <a16:creationId xmlns:a16="http://schemas.microsoft.com/office/drawing/2014/main" id="{D372709B-E23D-4D2A-B2D3-CE7352CF9C1F}"/>
              </a:ext>
            </a:extLst>
          </p:cNvPr>
          <p:cNvSpPr>
            <a:spLocks noGrp="1" noChangeArrowheads="1"/>
          </p:cNvSpPr>
          <p:nvPr>
            <p:ph type="title"/>
          </p:nvPr>
        </p:nvSpPr>
        <p:spPr>
          <a:xfrm>
            <a:off x="204299" y="1260388"/>
            <a:ext cx="8439150" cy="365125"/>
          </a:xfrm>
          <a:noFill/>
        </p:spPr>
        <p:txBody>
          <a:bodyPr>
            <a:noAutofit/>
          </a:bodyPr>
          <a:lstStyle/>
          <a:p>
            <a:pPr eaLnBrk="1" hangingPunct="1"/>
            <a:r>
              <a:rPr lang="tr-TR" altLang="en-US" sz="2400" b="1" dirty="0"/>
              <a:t>Isı Yalıtımının Faydaları</a:t>
            </a:r>
          </a:p>
        </p:txBody>
      </p:sp>
      <p:pic>
        <p:nvPicPr>
          <p:cNvPr id="22543" name="Picture 15" descr="adsız">
            <a:extLst>
              <a:ext uri="{FF2B5EF4-FFF2-40B4-BE49-F238E27FC236}">
                <a16:creationId xmlns:a16="http://schemas.microsoft.com/office/drawing/2014/main" id="{BE44C957-7B2B-4ADB-9BCD-07376A8C3F8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18150" y="3292475"/>
            <a:ext cx="3536950"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51" name="Picture 23" descr="greenhouse_effect">
            <a:extLst>
              <a:ext uri="{FF2B5EF4-FFF2-40B4-BE49-F238E27FC236}">
                <a16:creationId xmlns:a16="http://schemas.microsoft.com/office/drawing/2014/main" id="{F16D66CC-E536-48E5-A2E4-B81BF5AB66A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5001" y="3284539"/>
            <a:ext cx="3887787" cy="274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22">
            <a:extLst>
              <a:ext uri="{FF2B5EF4-FFF2-40B4-BE49-F238E27FC236}">
                <a16:creationId xmlns:a16="http://schemas.microsoft.com/office/drawing/2014/main" id="{83DC40B3-6ABF-4BFD-97E6-87D3CC71C4F1}"/>
              </a:ext>
            </a:extLst>
          </p:cNvPr>
          <p:cNvGrpSpPr>
            <a:grpSpLocks/>
          </p:cNvGrpSpPr>
          <p:nvPr/>
        </p:nvGrpSpPr>
        <p:grpSpPr bwMode="auto">
          <a:xfrm>
            <a:off x="630238" y="4221164"/>
            <a:ext cx="5616575" cy="1944687"/>
            <a:chOff x="204" y="890"/>
            <a:chExt cx="3538" cy="1225"/>
          </a:xfrm>
        </p:grpSpPr>
        <p:pic>
          <p:nvPicPr>
            <p:cNvPr id="21514" name="Picture 18" descr="TwelvePlanets_l">
              <a:extLst>
                <a:ext uri="{FF2B5EF4-FFF2-40B4-BE49-F238E27FC236}">
                  <a16:creationId xmlns:a16="http://schemas.microsoft.com/office/drawing/2014/main" id="{C034A947-6BCE-4276-9D04-0249DEE03D7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5078" t="22278" r="15775" b="34889"/>
            <a:stretch>
              <a:fillRect/>
            </a:stretch>
          </p:blipFill>
          <p:spPr bwMode="auto">
            <a:xfrm>
              <a:off x="204" y="905"/>
              <a:ext cx="3538" cy="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5" name="Rectangle 19">
              <a:extLst>
                <a:ext uri="{FF2B5EF4-FFF2-40B4-BE49-F238E27FC236}">
                  <a16:creationId xmlns:a16="http://schemas.microsoft.com/office/drawing/2014/main" id="{2BB04480-3661-43CC-A05D-B768C100C983}"/>
                </a:ext>
              </a:extLst>
            </p:cNvPr>
            <p:cNvSpPr>
              <a:spLocks noChangeArrowheads="1"/>
            </p:cNvSpPr>
            <p:nvPr/>
          </p:nvSpPr>
          <p:spPr bwMode="auto">
            <a:xfrm rot="-3223491">
              <a:off x="1511" y="1125"/>
              <a:ext cx="610" cy="140"/>
            </a:xfrm>
            <a:prstGeom prst="rect">
              <a:avLst/>
            </a:prstGeom>
            <a:solidFill>
              <a:srgbClr val="000000"/>
            </a:solidFill>
            <a:ln w="9525">
              <a:solidFill>
                <a:srgbClr val="000000"/>
              </a:solidFill>
              <a:miter lim="800000"/>
              <a:headEnd/>
              <a:tailEnd/>
            </a:ln>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grpSp>
    </p:spTree>
    <p:extLst>
      <p:ext uri="{BB962C8B-B14F-4D97-AF65-F5344CB8AC3E}">
        <p14:creationId xmlns:p14="http://schemas.microsoft.com/office/powerpoint/2010/main" val="208246537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4" presetClass="path" presetSubtype="0" accel="50000" decel="50000" fill="hold" nodeType="clickEffect">
                                  <p:stCondLst>
                                    <p:cond delay="0"/>
                                  </p:stCondLst>
                                  <p:childTnLst>
                                    <p:animMotion origin="layout" path="M 1.38889E-6 -2.59259E-6 L 1.38889E-6 -0.41458 " pathEditMode="relative" rAng="0" ptsTypes="AA">
                                      <p:cBhvr>
                                        <p:cTn id="6" dur="2000" fill="hold"/>
                                        <p:tgtEl>
                                          <p:spTgt spid="2"/>
                                        </p:tgtEl>
                                        <p:attrNameLst>
                                          <p:attrName>ppt_x</p:attrName>
                                          <p:attrName>ppt_y</p:attrName>
                                        </p:attrNameLst>
                                      </p:cBhvr>
                                      <p:rCtr x="0" y="-20741"/>
                                    </p:animMotion>
                                  </p:childTnLst>
                                </p:cTn>
                              </p:par>
                              <p:par>
                                <p:cTn id="7" presetID="10" presetClass="entr" presetSubtype="0" fill="hold" nodeType="withEffect">
                                  <p:stCondLst>
                                    <p:cond delay="0"/>
                                  </p:stCondLst>
                                  <p:childTnLst>
                                    <p:set>
                                      <p:cBhvr>
                                        <p:cTn id="8" dur="1" fill="hold">
                                          <p:stCondLst>
                                            <p:cond delay="0"/>
                                          </p:stCondLst>
                                        </p:cTn>
                                        <p:tgtEl>
                                          <p:spTgt spid="22551"/>
                                        </p:tgtEl>
                                        <p:attrNameLst>
                                          <p:attrName>style.visibility</p:attrName>
                                        </p:attrNameLst>
                                      </p:cBhvr>
                                      <p:to>
                                        <p:strVal val="visible"/>
                                      </p:to>
                                    </p:set>
                                    <p:animEffect transition="in" filter="fade">
                                      <p:cBhvr>
                                        <p:cTn id="9" dur="2000"/>
                                        <p:tgtEl>
                                          <p:spTgt spid="22551"/>
                                        </p:tgtEl>
                                      </p:cBhvr>
                                    </p:animEffect>
                                  </p:childTnLst>
                                </p:cTn>
                              </p:par>
                              <p:par>
                                <p:cTn id="10" presetID="10" presetClass="entr" presetSubtype="0" fill="hold" nodeType="withEffect">
                                  <p:stCondLst>
                                    <p:cond delay="0"/>
                                  </p:stCondLst>
                                  <p:childTnLst>
                                    <p:set>
                                      <p:cBhvr>
                                        <p:cTn id="11" dur="1" fill="hold">
                                          <p:stCondLst>
                                            <p:cond delay="0"/>
                                          </p:stCondLst>
                                        </p:cTn>
                                        <p:tgtEl>
                                          <p:spTgt spid="22543"/>
                                        </p:tgtEl>
                                        <p:attrNameLst>
                                          <p:attrName>style.visibility</p:attrName>
                                        </p:attrNameLst>
                                      </p:cBhvr>
                                      <p:to>
                                        <p:strVal val="visible"/>
                                      </p:to>
                                    </p:set>
                                    <p:animEffect transition="in" filter="fade">
                                      <p:cBhvr>
                                        <p:cTn id="12" dur="2000"/>
                                        <p:tgtEl>
                                          <p:spTgt spid="2254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xit" presetSubtype="0" fill="hold" nodeType="clickEffect">
                                  <p:stCondLst>
                                    <p:cond delay="0"/>
                                  </p:stCondLst>
                                  <p:childTnLst>
                                    <p:animEffect transition="out" filter="fade">
                                      <p:cBhvr>
                                        <p:cTn id="16" dur="500"/>
                                        <p:tgtEl>
                                          <p:spTgt spid="22551"/>
                                        </p:tgtEl>
                                      </p:cBhvr>
                                    </p:animEffect>
                                    <p:set>
                                      <p:cBhvr>
                                        <p:cTn id="17" dur="1" fill="hold">
                                          <p:stCondLst>
                                            <p:cond delay="499"/>
                                          </p:stCondLst>
                                        </p:cTn>
                                        <p:tgtEl>
                                          <p:spTgt spid="22551"/>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22543"/>
                                        </p:tgtEl>
                                      </p:cBhvr>
                                    </p:animEffect>
                                    <p:set>
                                      <p:cBhvr>
                                        <p:cTn id="20" dur="1" fill="hold">
                                          <p:stCondLst>
                                            <p:cond delay="499"/>
                                          </p:stCondLst>
                                        </p:cTn>
                                        <p:tgtEl>
                                          <p:spTgt spid="22543"/>
                                        </p:tgtEl>
                                        <p:attrNameLst>
                                          <p:attrName>style.visibility</p:attrName>
                                        </p:attrNameLst>
                                      </p:cBhvr>
                                      <p:to>
                                        <p:strVal val="hidden"/>
                                      </p:to>
                                    </p:set>
                                  </p:childTnLst>
                                </p:cTn>
                              </p:par>
                              <p:par>
                                <p:cTn id="21" presetID="10" presetClass="exit" presetSubtype="0" fill="hold" nodeType="withEffect">
                                  <p:stCondLst>
                                    <p:cond delay="0"/>
                                  </p:stCondLst>
                                  <p:childTnLst>
                                    <p:animEffect transition="out" filter="fade">
                                      <p:cBhvr>
                                        <p:cTn id="22" dur="3000"/>
                                        <p:tgtEl>
                                          <p:spTgt spid="2"/>
                                        </p:tgtEl>
                                      </p:cBhvr>
                                    </p:animEffect>
                                    <p:set>
                                      <p:cBhvr>
                                        <p:cTn id="23" dur="1" fill="hold">
                                          <p:stCondLst>
                                            <p:cond delay="2999"/>
                                          </p:stCondLst>
                                        </p:cTn>
                                        <p:tgtEl>
                                          <p:spTgt spid="2"/>
                                        </p:tgtEl>
                                        <p:attrNameLst>
                                          <p:attrName>style.visibility</p:attrName>
                                        </p:attrNameLst>
                                      </p:cBhvr>
                                      <p:to>
                                        <p:strVal val="hidden"/>
                                      </p:to>
                                    </p:set>
                                  </p:childTnLst>
                                </p:cTn>
                              </p:par>
                              <p:par>
                                <p:cTn id="24" presetID="10" presetClass="entr" presetSubtype="0" fill="hold" nodeType="withEffect">
                                  <p:stCondLst>
                                    <p:cond delay="1000"/>
                                  </p:stCondLst>
                                  <p:childTnLst>
                                    <p:set>
                                      <p:cBhvr>
                                        <p:cTn id="25" dur="1" fill="hold">
                                          <p:stCondLst>
                                            <p:cond delay="0"/>
                                          </p:stCondLst>
                                        </p:cTn>
                                        <p:tgtEl>
                                          <p:spTgt spid="22544"/>
                                        </p:tgtEl>
                                        <p:attrNameLst>
                                          <p:attrName>style.visibility</p:attrName>
                                        </p:attrNameLst>
                                      </p:cBhvr>
                                      <p:to>
                                        <p:strVal val="visible"/>
                                      </p:to>
                                    </p:set>
                                    <p:animEffect transition="in" filter="fade">
                                      <p:cBhvr>
                                        <p:cTn id="26" dur="3000"/>
                                        <p:tgtEl>
                                          <p:spTgt spid="22544"/>
                                        </p:tgtEl>
                                      </p:cBhvr>
                                    </p:animEffect>
                                  </p:childTnLst>
                                </p:cTn>
                              </p:par>
                              <p:par>
                                <p:cTn id="27" presetID="10" presetClass="entr" presetSubtype="0" fill="hold" nodeType="withEffect">
                                  <p:stCondLst>
                                    <p:cond delay="1000"/>
                                  </p:stCondLst>
                                  <p:childTnLst>
                                    <p:set>
                                      <p:cBhvr>
                                        <p:cTn id="28" dur="1" fill="hold">
                                          <p:stCondLst>
                                            <p:cond delay="0"/>
                                          </p:stCondLst>
                                        </p:cTn>
                                        <p:tgtEl>
                                          <p:spTgt spid="22552"/>
                                        </p:tgtEl>
                                        <p:attrNameLst>
                                          <p:attrName>style.visibility</p:attrName>
                                        </p:attrNameLst>
                                      </p:cBhvr>
                                      <p:to>
                                        <p:strVal val="visible"/>
                                      </p:to>
                                    </p:set>
                                    <p:animEffect transition="in" filter="fade">
                                      <p:cBhvr>
                                        <p:cTn id="29" dur="3000"/>
                                        <p:tgtEl>
                                          <p:spTgt spid="225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B7C34B94-9925-4E60-83FD-66F8A1614775}"/>
              </a:ext>
            </a:extLst>
          </p:cNvPr>
          <p:cNvSpPr>
            <a:spLocks noGrp="1" noChangeArrowheads="1"/>
          </p:cNvSpPr>
          <p:nvPr>
            <p:ph type="body" idx="1"/>
          </p:nvPr>
        </p:nvSpPr>
        <p:spPr>
          <a:xfrm>
            <a:off x="719138" y="1648559"/>
            <a:ext cx="8732834" cy="1421667"/>
          </a:xfrm>
        </p:spPr>
        <p:txBody>
          <a:bodyPr/>
          <a:lstStyle/>
          <a:p>
            <a:pPr defTabSz="914400">
              <a:buFont typeface="Wingdings" panose="05000000000000000000" pitchFamily="2" charset="2"/>
              <a:buChar char="Ø"/>
            </a:pPr>
            <a:r>
              <a:rPr lang="tr-TR" altLang="en-US" sz="2000" dirty="0">
                <a:latin typeface="Arial" panose="020B0604020202020204" pitchFamily="34" charset="0"/>
                <a:cs typeface="Arial" panose="020B0604020202020204" pitchFamily="34" charset="0"/>
              </a:rPr>
              <a:t>Mekanda dengesiz bir ısı dağılımı (pencereye yakın yerler soğuk, iç taraflar daha sıcak) oluşmaz. Böylece daha sağlıklı ve konforlu bir ortam oluşur. </a:t>
            </a:r>
            <a:endParaRPr lang="en-US" altLang="en-US" sz="2000" dirty="0">
              <a:latin typeface="Arial" panose="020B0604020202020204" pitchFamily="34" charset="0"/>
              <a:cs typeface="Arial" panose="020B0604020202020204" pitchFamily="34" charset="0"/>
            </a:endParaRPr>
          </a:p>
        </p:txBody>
      </p:sp>
      <p:grpSp>
        <p:nvGrpSpPr>
          <p:cNvPr id="22533" name="Group 109">
            <a:extLst>
              <a:ext uri="{FF2B5EF4-FFF2-40B4-BE49-F238E27FC236}">
                <a16:creationId xmlns:a16="http://schemas.microsoft.com/office/drawing/2014/main" id="{0487459C-3713-40D8-A59A-6B69BFB57B4E}"/>
              </a:ext>
            </a:extLst>
          </p:cNvPr>
          <p:cNvGrpSpPr>
            <a:grpSpLocks/>
          </p:cNvGrpSpPr>
          <p:nvPr/>
        </p:nvGrpSpPr>
        <p:grpSpPr bwMode="auto">
          <a:xfrm>
            <a:off x="205686" y="2750310"/>
            <a:ext cx="4464050" cy="3035300"/>
            <a:chOff x="-528" y="824"/>
            <a:chExt cx="4608" cy="3360"/>
          </a:xfrm>
        </p:grpSpPr>
        <p:sp>
          <p:nvSpPr>
            <p:cNvPr id="22535" name="AutoShape 6">
              <a:extLst>
                <a:ext uri="{FF2B5EF4-FFF2-40B4-BE49-F238E27FC236}">
                  <a16:creationId xmlns:a16="http://schemas.microsoft.com/office/drawing/2014/main" id="{A1601250-F005-45C7-9E6F-9EBB39AC1D16}"/>
                </a:ext>
              </a:extLst>
            </p:cNvPr>
            <p:cNvSpPr>
              <a:spLocks noChangeArrowheads="1"/>
            </p:cNvSpPr>
            <p:nvPr/>
          </p:nvSpPr>
          <p:spPr bwMode="auto">
            <a:xfrm>
              <a:off x="-528" y="824"/>
              <a:ext cx="4608" cy="3360"/>
            </a:xfrm>
            <a:prstGeom prst="cloudCallout">
              <a:avLst>
                <a:gd name="adj1" fmla="val -35935"/>
                <a:gd name="adj2" fmla="val 68273"/>
              </a:avLst>
            </a:prstGeom>
            <a:gradFill rotWithShape="1">
              <a:gsLst>
                <a:gs pos="0">
                  <a:schemeClr val="bg1"/>
                </a:gs>
                <a:gs pos="100000">
                  <a:srgbClr val="0000FF"/>
                </a:gs>
              </a:gsLst>
              <a:path path="rect">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0"/>
                </a:spcBef>
                <a:buClrTx/>
                <a:buFontTx/>
                <a:buNone/>
              </a:pPr>
              <a:endParaRPr lang="en-US" altLang="en-US" sz="1800">
                <a:solidFill>
                  <a:schemeClr val="tx1"/>
                </a:solidFill>
                <a:latin typeface="Tahoma" panose="020B0604030504040204" pitchFamily="34" charset="0"/>
              </a:endParaRPr>
            </a:p>
          </p:txBody>
        </p:sp>
        <p:sp>
          <p:nvSpPr>
            <p:cNvPr id="22536" name="Line 8">
              <a:extLst>
                <a:ext uri="{FF2B5EF4-FFF2-40B4-BE49-F238E27FC236}">
                  <a16:creationId xmlns:a16="http://schemas.microsoft.com/office/drawing/2014/main" id="{9ACC2F54-64AF-4E2B-B008-43304A93779B}"/>
                </a:ext>
              </a:extLst>
            </p:cNvPr>
            <p:cNvSpPr>
              <a:spLocks noChangeShapeType="1"/>
            </p:cNvSpPr>
            <p:nvPr/>
          </p:nvSpPr>
          <p:spPr bwMode="auto">
            <a:xfrm flipV="1">
              <a:off x="247" y="1143"/>
              <a:ext cx="1443" cy="1178"/>
            </a:xfrm>
            <a:prstGeom prst="line">
              <a:avLst/>
            </a:prstGeom>
            <a:noFill/>
            <a:ln w="101600">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537" name="Line 9">
              <a:extLst>
                <a:ext uri="{FF2B5EF4-FFF2-40B4-BE49-F238E27FC236}">
                  <a16:creationId xmlns:a16="http://schemas.microsoft.com/office/drawing/2014/main" id="{3700FC5F-0D4F-4EB8-8D69-9B88B332D2FB}"/>
                </a:ext>
              </a:extLst>
            </p:cNvPr>
            <p:cNvSpPr>
              <a:spLocks noChangeShapeType="1"/>
            </p:cNvSpPr>
            <p:nvPr/>
          </p:nvSpPr>
          <p:spPr bwMode="auto">
            <a:xfrm>
              <a:off x="371" y="2233"/>
              <a:ext cx="0" cy="1622"/>
            </a:xfrm>
            <a:prstGeom prst="line">
              <a:avLst/>
            </a:prstGeom>
            <a:noFill/>
            <a:ln w="101600">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538" name="Line 10">
              <a:extLst>
                <a:ext uri="{FF2B5EF4-FFF2-40B4-BE49-F238E27FC236}">
                  <a16:creationId xmlns:a16="http://schemas.microsoft.com/office/drawing/2014/main" id="{61F52E0A-0419-4E19-AF72-ED7889D10C42}"/>
                </a:ext>
              </a:extLst>
            </p:cNvPr>
            <p:cNvSpPr>
              <a:spLocks noChangeShapeType="1"/>
            </p:cNvSpPr>
            <p:nvPr/>
          </p:nvSpPr>
          <p:spPr bwMode="auto">
            <a:xfrm>
              <a:off x="3009" y="2233"/>
              <a:ext cx="0" cy="1600"/>
            </a:xfrm>
            <a:prstGeom prst="line">
              <a:avLst/>
            </a:prstGeom>
            <a:noFill/>
            <a:ln w="101600">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539" name="Line 11">
              <a:extLst>
                <a:ext uri="{FF2B5EF4-FFF2-40B4-BE49-F238E27FC236}">
                  <a16:creationId xmlns:a16="http://schemas.microsoft.com/office/drawing/2014/main" id="{E6080CE9-DE86-4D03-A91B-DA2437F629FD}"/>
                </a:ext>
              </a:extLst>
            </p:cNvPr>
            <p:cNvSpPr>
              <a:spLocks noChangeShapeType="1"/>
            </p:cNvSpPr>
            <p:nvPr/>
          </p:nvSpPr>
          <p:spPr bwMode="auto">
            <a:xfrm>
              <a:off x="350" y="3848"/>
              <a:ext cx="2671" cy="0"/>
            </a:xfrm>
            <a:prstGeom prst="line">
              <a:avLst/>
            </a:prstGeom>
            <a:noFill/>
            <a:ln w="101600">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540" name="Line 12">
              <a:extLst>
                <a:ext uri="{FF2B5EF4-FFF2-40B4-BE49-F238E27FC236}">
                  <a16:creationId xmlns:a16="http://schemas.microsoft.com/office/drawing/2014/main" id="{22CC852F-7922-4A95-869A-B27B00EA6428}"/>
                </a:ext>
              </a:extLst>
            </p:cNvPr>
            <p:cNvSpPr>
              <a:spLocks noChangeShapeType="1"/>
            </p:cNvSpPr>
            <p:nvPr/>
          </p:nvSpPr>
          <p:spPr bwMode="auto">
            <a:xfrm rot="4500000" flipV="1">
              <a:off x="1627" y="1175"/>
              <a:ext cx="1527" cy="1113"/>
            </a:xfrm>
            <a:prstGeom prst="line">
              <a:avLst/>
            </a:prstGeom>
            <a:noFill/>
            <a:ln w="101600">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grpSp>
          <p:nvGrpSpPr>
            <p:cNvPr id="22541" name="Group 13">
              <a:extLst>
                <a:ext uri="{FF2B5EF4-FFF2-40B4-BE49-F238E27FC236}">
                  <a16:creationId xmlns:a16="http://schemas.microsoft.com/office/drawing/2014/main" id="{15464E2E-89F1-4B48-BCC5-464A86E27BD4}"/>
                </a:ext>
              </a:extLst>
            </p:cNvPr>
            <p:cNvGrpSpPr>
              <a:grpSpLocks/>
            </p:cNvGrpSpPr>
            <p:nvPr/>
          </p:nvGrpSpPr>
          <p:grpSpPr bwMode="auto">
            <a:xfrm>
              <a:off x="3312" y="2160"/>
              <a:ext cx="124" cy="611"/>
              <a:chOff x="3696" y="2544"/>
              <a:chExt cx="144" cy="672"/>
            </a:xfrm>
          </p:grpSpPr>
          <p:sp>
            <p:nvSpPr>
              <p:cNvPr id="22588" name="Rectangle 14">
                <a:extLst>
                  <a:ext uri="{FF2B5EF4-FFF2-40B4-BE49-F238E27FC236}">
                    <a16:creationId xmlns:a16="http://schemas.microsoft.com/office/drawing/2014/main" id="{75FBBD13-8D57-4967-9C2E-021F0E4A4A77}"/>
                  </a:ext>
                </a:extLst>
              </p:cNvPr>
              <p:cNvSpPr>
                <a:spLocks noChangeArrowheads="1"/>
              </p:cNvSpPr>
              <p:nvPr/>
            </p:nvSpPr>
            <p:spPr bwMode="auto">
              <a:xfrm>
                <a:off x="3746" y="2544"/>
                <a:ext cx="36" cy="571"/>
              </a:xfrm>
              <a:prstGeom prst="rect">
                <a:avLst/>
              </a:prstGeom>
              <a:solidFill>
                <a:schemeClr val="bg1"/>
              </a:solidFill>
              <a:ln w="19050">
                <a:solidFill>
                  <a:schemeClr val="tx1"/>
                </a:solidFill>
                <a:miter lim="800000"/>
                <a:headEnd/>
                <a:tailEnd/>
              </a:ln>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22589" name="Rectangle 15">
                <a:extLst>
                  <a:ext uri="{FF2B5EF4-FFF2-40B4-BE49-F238E27FC236}">
                    <a16:creationId xmlns:a16="http://schemas.microsoft.com/office/drawing/2014/main" id="{D1623924-1644-45CA-893F-C4C454B29C6A}"/>
                  </a:ext>
                </a:extLst>
              </p:cNvPr>
              <p:cNvSpPr>
                <a:spLocks noChangeArrowheads="1"/>
              </p:cNvSpPr>
              <p:nvPr/>
            </p:nvSpPr>
            <p:spPr bwMode="auto">
              <a:xfrm>
                <a:off x="3746" y="2958"/>
                <a:ext cx="36" cy="122"/>
              </a:xfrm>
              <a:prstGeom prst="rect">
                <a:avLst/>
              </a:prstGeom>
              <a:solidFill>
                <a:srgbClr val="FF0000"/>
              </a:solidFill>
              <a:ln w="9525">
                <a:solidFill>
                  <a:schemeClr val="tx1"/>
                </a:solidFill>
                <a:miter lim="800000"/>
                <a:headEnd/>
                <a:tailEnd/>
              </a:ln>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22590" name="Line 16">
                <a:extLst>
                  <a:ext uri="{FF2B5EF4-FFF2-40B4-BE49-F238E27FC236}">
                    <a16:creationId xmlns:a16="http://schemas.microsoft.com/office/drawing/2014/main" id="{AC587329-F069-4E36-92AE-BBFA2A21B508}"/>
                  </a:ext>
                </a:extLst>
              </p:cNvPr>
              <p:cNvSpPr>
                <a:spLocks noChangeShapeType="1"/>
              </p:cNvSpPr>
              <p:nvPr/>
            </p:nvSpPr>
            <p:spPr bwMode="auto">
              <a:xfrm>
                <a:off x="3746" y="3069"/>
                <a:ext cx="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591" name="Line 17">
                <a:extLst>
                  <a:ext uri="{FF2B5EF4-FFF2-40B4-BE49-F238E27FC236}">
                    <a16:creationId xmlns:a16="http://schemas.microsoft.com/office/drawing/2014/main" id="{0F457F71-ACD6-4B12-82DE-B4733BDD19A2}"/>
                  </a:ext>
                </a:extLst>
              </p:cNvPr>
              <p:cNvSpPr>
                <a:spLocks noChangeShapeType="1"/>
              </p:cNvSpPr>
              <p:nvPr/>
            </p:nvSpPr>
            <p:spPr bwMode="auto">
              <a:xfrm>
                <a:off x="3764" y="3036"/>
                <a:ext cx="1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592" name="Line 18">
                <a:extLst>
                  <a:ext uri="{FF2B5EF4-FFF2-40B4-BE49-F238E27FC236}">
                    <a16:creationId xmlns:a16="http://schemas.microsoft.com/office/drawing/2014/main" id="{540122A2-6405-47DC-8FAC-87A8C712EFAB}"/>
                  </a:ext>
                </a:extLst>
              </p:cNvPr>
              <p:cNvSpPr>
                <a:spLocks noChangeShapeType="1"/>
              </p:cNvSpPr>
              <p:nvPr/>
            </p:nvSpPr>
            <p:spPr bwMode="auto">
              <a:xfrm>
                <a:off x="3764" y="3002"/>
                <a:ext cx="1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593" name="Line 19">
                <a:extLst>
                  <a:ext uri="{FF2B5EF4-FFF2-40B4-BE49-F238E27FC236}">
                    <a16:creationId xmlns:a16="http://schemas.microsoft.com/office/drawing/2014/main" id="{CDF65482-A494-4513-8C1C-53ED3653DFF8}"/>
                  </a:ext>
                </a:extLst>
              </p:cNvPr>
              <p:cNvSpPr>
                <a:spLocks noChangeShapeType="1"/>
              </p:cNvSpPr>
              <p:nvPr/>
            </p:nvSpPr>
            <p:spPr bwMode="auto">
              <a:xfrm>
                <a:off x="3764" y="2968"/>
                <a:ext cx="1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594" name="Line 20">
                <a:extLst>
                  <a:ext uri="{FF2B5EF4-FFF2-40B4-BE49-F238E27FC236}">
                    <a16:creationId xmlns:a16="http://schemas.microsoft.com/office/drawing/2014/main" id="{B1606C35-D461-4D15-AFC4-4BFDACAF80C1}"/>
                  </a:ext>
                </a:extLst>
              </p:cNvPr>
              <p:cNvSpPr>
                <a:spLocks noChangeShapeType="1"/>
              </p:cNvSpPr>
              <p:nvPr/>
            </p:nvSpPr>
            <p:spPr bwMode="auto">
              <a:xfrm>
                <a:off x="3764" y="2934"/>
                <a:ext cx="1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595" name="Line 21">
                <a:extLst>
                  <a:ext uri="{FF2B5EF4-FFF2-40B4-BE49-F238E27FC236}">
                    <a16:creationId xmlns:a16="http://schemas.microsoft.com/office/drawing/2014/main" id="{B996EEEF-88C4-4909-91ED-AA2460BCC1F7}"/>
                  </a:ext>
                </a:extLst>
              </p:cNvPr>
              <p:cNvSpPr>
                <a:spLocks noChangeShapeType="1"/>
              </p:cNvSpPr>
              <p:nvPr/>
            </p:nvSpPr>
            <p:spPr bwMode="auto">
              <a:xfrm>
                <a:off x="3746" y="2901"/>
                <a:ext cx="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596" name="Line 22">
                <a:extLst>
                  <a:ext uri="{FF2B5EF4-FFF2-40B4-BE49-F238E27FC236}">
                    <a16:creationId xmlns:a16="http://schemas.microsoft.com/office/drawing/2014/main" id="{D8565E31-CF12-4E72-85A4-7AAF54A8D7D7}"/>
                  </a:ext>
                </a:extLst>
              </p:cNvPr>
              <p:cNvSpPr>
                <a:spLocks noChangeShapeType="1"/>
              </p:cNvSpPr>
              <p:nvPr/>
            </p:nvSpPr>
            <p:spPr bwMode="auto">
              <a:xfrm>
                <a:off x="3764" y="2868"/>
                <a:ext cx="1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597" name="Line 23">
                <a:extLst>
                  <a:ext uri="{FF2B5EF4-FFF2-40B4-BE49-F238E27FC236}">
                    <a16:creationId xmlns:a16="http://schemas.microsoft.com/office/drawing/2014/main" id="{800A3808-A640-4F71-87D3-D7A5CCAA6F33}"/>
                  </a:ext>
                </a:extLst>
              </p:cNvPr>
              <p:cNvSpPr>
                <a:spLocks noChangeShapeType="1"/>
              </p:cNvSpPr>
              <p:nvPr/>
            </p:nvSpPr>
            <p:spPr bwMode="auto">
              <a:xfrm>
                <a:off x="3764" y="2834"/>
                <a:ext cx="1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598" name="Line 24">
                <a:extLst>
                  <a:ext uri="{FF2B5EF4-FFF2-40B4-BE49-F238E27FC236}">
                    <a16:creationId xmlns:a16="http://schemas.microsoft.com/office/drawing/2014/main" id="{A1EE5C56-1633-4C4A-83C3-981444EC4F1D}"/>
                  </a:ext>
                </a:extLst>
              </p:cNvPr>
              <p:cNvSpPr>
                <a:spLocks noChangeShapeType="1"/>
              </p:cNvSpPr>
              <p:nvPr/>
            </p:nvSpPr>
            <p:spPr bwMode="auto">
              <a:xfrm>
                <a:off x="3764" y="2800"/>
                <a:ext cx="1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599" name="Line 25">
                <a:extLst>
                  <a:ext uri="{FF2B5EF4-FFF2-40B4-BE49-F238E27FC236}">
                    <a16:creationId xmlns:a16="http://schemas.microsoft.com/office/drawing/2014/main" id="{2555221E-A254-4934-A28B-56F8F75C2019}"/>
                  </a:ext>
                </a:extLst>
              </p:cNvPr>
              <p:cNvSpPr>
                <a:spLocks noChangeShapeType="1"/>
              </p:cNvSpPr>
              <p:nvPr/>
            </p:nvSpPr>
            <p:spPr bwMode="auto">
              <a:xfrm>
                <a:off x="3764" y="2766"/>
                <a:ext cx="1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600" name="Line 26">
                <a:extLst>
                  <a:ext uri="{FF2B5EF4-FFF2-40B4-BE49-F238E27FC236}">
                    <a16:creationId xmlns:a16="http://schemas.microsoft.com/office/drawing/2014/main" id="{BF2BDE21-1A2F-4E51-80BD-E1E25EA4B68F}"/>
                  </a:ext>
                </a:extLst>
              </p:cNvPr>
              <p:cNvSpPr>
                <a:spLocks noChangeShapeType="1"/>
              </p:cNvSpPr>
              <p:nvPr/>
            </p:nvSpPr>
            <p:spPr bwMode="auto">
              <a:xfrm>
                <a:off x="3746" y="2733"/>
                <a:ext cx="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601" name="Line 27">
                <a:extLst>
                  <a:ext uri="{FF2B5EF4-FFF2-40B4-BE49-F238E27FC236}">
                    <a16:creationId xmlns:a16="http://schemas.microsoft.com/office/drawing/2014/main" id="{7C6BA189-BF92-47E8-B083-E7D93F2201EF}"/>
                  </a:ext>
                </a:extLst>
              </p:cNvPr>
              <p:cNvSpPr>
                <a:spLocks noChangeShapeType="1"/>
              </p:cNvSpPr>
              <p:nvPr/>
            </p:nvSpPr>
            <p:spPr bwMode="auto">
              <a:xfrm>
                <a:off x="3764" y="2700"/>
                <a:ext cx="1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602" name="Line 28">
                <a:extLst>
                  <a:ext uri="{FF2B5EF4-FFF2-40B4-BE49-F238E27FC236}">
                    <a16:creationId xmlns:a16="http://schemas.microsoft.com/office/drawing/2014/main" id="{EC384AE7-61E0-4EC7-AC9D-6234F34BB6F8}"/>
                  </a:ext>
                </a:extLst>
              </p:cNvPr>
              <p:cNvSpPr>
                <a:spLocks noChangeShapeType="1"/>
              </p:cNvSpPr>
              <p:nvPr/>
            </p:nvSpPr>
            <p:spPr bwMode="auto">
              <a:xfrm>
                <a:off x="3764" y="2666"/>
                <a:ext cx="1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603" name="Line 29">
                <a:extLst>
                  <a:ext uri="{FF2B5EF4-FFF2-40B4-BE49-F238E27FC236}">
                    <a16:creationId xmlns:a16="http://schemas.microsoft.com/office/drawing/2014/main" id="{81C426B6-8B15-4779-8BB0-80D3255CD187}"/>
                  </a:ext>
                </a:extLst>
              </p:cNvPr>
              <p:cNvSpPr>
                <a:spLocks noChangeShapeType="1"/>
              </p:cNvSpPr>
              <p:nvPr/>
            </p:nvSpPr>
            <p:spPr bwMode="auto">
              <a:xfrm>
                <a:off x="3764" y="2632"/>
                <a:ext cx="1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604" name="Line 30">
                <a:extLst>
                  <a:ext uri="{FF2B5EF4-FFF2-40B4-BE49-F238E27FC236}">
                    <a16:creationId xmlns:a16="http://schemas.microsoft.com/office/drawing/2014/main" id="{3F2B8115-4B68-4AF7-AD4F-1C4FDB4E22F2}"/>
                  </a:ext>
                </a:extLst>
              </p:cNvPr>
              <p:cNvSpPr>
                <a:spLocks noChangeShapeType="1"/>
              </p:cNvSpPr>
              <p:nvPr/>
            </p:nvSpPr>
            <p:spPr bwMode="auto">
              <a:xfrm>
                <a:off x="3764" y="2598"/>
                <a:ext cx="1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605" name="Line 31">
                <a:extLst>
                  <a:ext uri="{FF2B5EF4-FFF2-40B4-BE49-F238E27FC236}">
                    <a16:creationId xmlns:a16="http://schemas.microsoft.com/office/drawing/2014/main" id="{2015BB6E-2757-4C43-994C-72079746C180}"/>
                  </a:ext>
                </a:extLst>
              </p:cNvPr>
              <p:cNvSpPr>
                <a:spLocks noChangeShapeType="1"/>
              </p:cNvSpPr>
              <p:nvPr/>
            </p:nvSpPr>
            <p:spPr bwMode="auto">
              <a:xfrm>
                <a:off x="3746" y="2565"/>
                <a:ext cx="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606" name="Oval 32">
                <a:extLst>
                  <a:ext uri="{FF2B5EF4-FFF2-40B4-BE49-F238E27FC236}">
                    <a16:creationId xmlns:a16="http://schemas.microsoft.com/office/drawing/2014/main" id="{8E6C844A-4C3D-47FE-AF31-C52741936C06}"/>
                  </a:ext>
                </a:extLst>
              </p:cNvPr>
              <p:cNvSpPr>
                <a:spLocks noChangeArrowheads="1"/>
              </p:cNvSpPr>
              <p:nvPr/>
            </p:nvSpPr>
            <p:spPr bwMode="auto">
              <a:xfrm>
                <a:off x="3696" y="3081"/>
                <a:ext cx="144" cy="135"/>
              </a:xfrm>
              <a:prstGeom prst="ellipse">
                <a:avLst/>
              </a:prstGeom>
              <a:solidFill>
                <a:srgbClr val="FF0000"/>
              </a:solidFill>
              <a:ln w="19050">
                <a:solidFill>
                  <a:schemeClr val="tx1"/>
                </a:solidFill>
                <a:round/>
                <a:headEnd/>
                <a:tailEnd/>
              </a:ln>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grpSp>
        <p:sp>
          <p:nvSpPr>
            <p:cNvPr id="22542" name="Rectangle 33">
              <a:extLst>
                <a:ext uri="{FF2B5EF4-FFF2-40B4-BE49-F238E27FC236}">
                  <a16:creationId xmlns:a16="http://schemas.microsoft.com/office/drawing/2014/main" id="{F0954277-9627-42D5-B8D5-2E63C2705298}"/>
                </a:ext>
              </a:extLst>
            </p:cNvPr>
            <p:cNvSpPr>
              <a:spLocks noChangeArrowheads="1"/>
            </p:cNvSpPr>
            <p:nvPr/>
          </p:nvSpPr>
          <p:spPr bwMode="auto">
            <a:xfrm>
              <a:off x="398" y="2241"/>
              <a:ext cx="2584" cy="1600"/>
            </a:xfrm>
            <a:prstGeom prst="rect">
              <a:avLst/>
            </a:prstGeom>
            <a:gradFill rotWithShape="1">
              <a:gsLst>
                <a:gs pos="0">
                  <a:srgbClr val="FF0000"/>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22543" name="AutoShape 34">
              <a:extLst>
                <a:ext uri="{FF2B5EF4-FFF2-40B4-BE49-F238E27FC236}">
                  <a16:creationId xmlns:a16="http://schemas.microsoft.com/office/drawing/2014/main" id="{2BCD08DC-2D0B-42EA-8E85-3F965C81A5FB}"/>
                </a:ext>
              </a:extLst>
            </p:cNvPr>
            <p:cNvSpPr>
              <a:spLocks noChangeArrowheads="1"/>
            </p:cNvSpPr>
            <p:nvPr/>
          </p:nvSpPr>
          <p:spPr bwMode="auto">
            <a:xfrm>
              <a:off x="385" y="1193"/>
              <a:ext cx="2590" cy="1055"/>
            </a:xfrm>
            <a:prstGeom prst="triangle">
              <a:avLst>
                <a:gd name="adj" fmla="val 50000"/>
              </a:avLst>
            </a:prstGeom>
            <a:gradFill rotWithShape="1">
              <a:gsLst>
                <a:gs pos="0">
                  <a:srgbClr val="FF0000"/>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grpSp>
          <p:nvGrpSpPr>
            <p:cNvPr id="22544" name="Group 35">
              <a:extLst>
                <a:ext uri="{FF2B5EF4-FFF2-40B4-BE49-F238E27FC236}">
                  <a16:creationId xmlns:a16="http://schemas.microsoft.com/office/drawing/2014/main" id="{DC25796E-C9F0-483B-BEBA-E89A71D37F94}"/>
                </a:ext>
              </a:extLst>
            </p:cNvPr>
            <p:cNvGrpSpPr>
              <a:grpSpLocks/>
            </p:cNvGrpSpPr>
            <p:nvPr/>
          </p:nvGrpSpPr>
          <p:grpSpPr bwMode="auto">
            <a:xfrm>
              <a:off x="1383" y="2539"/>
              <a:ext cx="123" cy="611"/>
              <a:chOff x="1680" y="2544"/>
              <a:chExt cx="144" cy="672"/>
            </a:xfrm>
          </p:grpSpPr>
          <p:sp>
            <p:nvSpPr>
              <p:cNvPr id="22569" name="Rectangle 36">
                <a:extLst>
                  <a:ext uri="{FF2B5EF4-FFF2-40B4-BE49-F238E27FC236}">
                    <a16:creationId xmlns:a16="http://schemas.microsoft.com/office/drawing/2014/main" id="{3FC56C08-F2EB-4B08-A6A1-6A6981DC1C68}"/>
                  </a:ext>
                </a:extLst>
              </p:cNvPr>
              <p:cNvSpPr>
                <a:spLocks noChangeArrowheads="1"/>
              </p:cNvSpPr>
              <p:nvPr/>
            </p:nvSpPr>
            <p:spPr bwMode="auto">
              <a:xfrm>
                <a:off x="1730" y="2544"/>
                <a:ext cx="36" cy="571"/>
              </a:xfrm>
              <a:prstGeom prst="rect">
                <a:avLst/>
              </a:prstGeom>
              <a:solidFill>
                <a:schemeClr val="bg1"/>
              </a:solidFill>
              <a:ln w="19050">
                <a:solidFill>
                  <a:schemeClr val="tx1"/>
                </a:solidFill>
                <a:miter lim="800000"/>
                <a:headEnd/>
                <a:tailEnd/>
              </a:ln>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22570" name="Rectangle 37">
                <a:extLst>
                  <a:ext uri="{FF2B5EF4-FFF2-40B4-BE49-F238E27FC236}">
                    <a16:creationId xmlns:a16="http://schemas.microsoft.com/office/drawing/2014/main" id="{8B2BC8A5-97C9-4DCD-AB39-4F5F76026AE6}"/>
                  </a:ext>
                </a:extLst>
              </p:cNvPr>
              <p:cNvSpPr>
                <a:spLocks noChangeArrowheads="1"/>
              </p:cNvSpPr>
              <p:nvPr/>
            </p:nvSpPr>
            <p:spPr bwMode="auto">
              <a:xfrm>
                <a:off x="1730" y="2729"/>
                <a:ext cx="36" cy="349"/>
              </a:xfrm>
              <a:prstGeom prst="rect">
                <a:avLst/>
              </a:prstGeom>
              <a:solidFill>
                <a:srgbClr val="FF0000"/>
              </a:solidFill>
              <a:ln w="9525">
                <a:solidFill>
                  <a:schemeClr val="tx1"/>
                </a:solidFill>
                <a:miter lim="800000"/>
                <a:headEnd/>
                <a:tailEnd/>
              </a:ln>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22571" name="Line 38">
                <a:extLst>
                  <a:ext uri="{FF2B5EF4-FFF2-40B4-BE49-F238E27FC236}">
                    <a16:creationId xmlns:a16="http://schemas.microsoft.com/office/drawing/2014/main" id="{7C4DC1A9-E70F-4BEA-AA8B-FD06E80A4FED}"/>
                  </a:ext>
                </a:extLst>
              </p:cNvPr>
              <p:cNvSpPr>
                <a:spLocks noChangeShapeType="1"/>
              </p:cNvSpPr>
              <p:nvPr/>
            </p:nvSpPr>
            <p:spPr bwMode="auto">
              <a:xfrm>
                <a:off x="1730" y="3069"/>
                <a:ext cx="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572" name="Line 39">
                <a:extLst>
                  <a:ext uri="{FF2B5EF4-FFF2-40B4-BE49-F238E27FC236}">
                    <a16:creationId xmlns:a16="http://schemas.microsoft.com/office/drawing/2014/main" id="{A020CCEF-3BCA-4BE1-A63A-1741162500CD}"/>
                  </a:ext>
                </a:extLst>
              </p:cNvPr>
              <p:cNvSpPr>
                <a:spLocks noChangeShapeType="1"/>
              </p:cNvSpPr>
              <p:nvPr/>
            </p:nvSpPr>
            <p:spPr bwMode="auto">
              <a:xfrm>
                <a:off x="1748" y="3036"/>
                <a:ext cx="1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573" name="Line 40">
                <a:extLst>
                  <a:ext uri="{FF2B5EF4-FFF2-40B4-BE49-F238E27FC236}">
                    <a16:creationId xmlns:a16="http://schemas.microsoft.com/office/drawing/2014/main" id="{4F801A84-D5A6-4AC1-B35A-645815530A12}"/>
                  </a:ext>
                </a:extLst>
              </p:cNvPr>
              <p:cNvSpPr>
                <a:spLocks noChangeShapeType="1"/>
              </p:cNvSpPr>
              <p:nvPr/>
            </p:nvSpPr>
            <p:spPr bwMode="auto">
              <a:xfrm>
                <a:off x="1748" y="3002"/>
                <a:ext cx="1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574" name="Line 41">
                <a:extLst>
                  <a:ext uri="{FF2B5EF4-FFF2-40B4-BE49-F238E27FC236}">
                    <a16:creationId xmlns:a16="http://schemas.microsoft.com/office/drawing/2014/main" id="{1A4BB3D4-22B3-4DCB-B67D-0AFAE12A81A2}"/>
                  </a:ext>
                </a:extLst>
              </p:cNvPr>
              <p:cNvSpPr>
                <a:spLocks noChangeShapeType="1"/>
              </p:cNvSpPr>
              <p:nvPr/>
            </p:nvSpPr>
            <p:spPr bwMode="auto">
              <a:xfrm>
                <a:off x="1748" y="2968"/>
                <a:ext cx="1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575" name="Line 42">
                <a:extLst>
                  <a:ext uri="{FF2B5EF4-FFF2-40B4-BE49-F238E27FC236}">
                    <a16:creationId xmlns:a16="http://schemas.microsoft.com/office/drawing/2014/main" id="{F2AB994B-93A2-400C-B4FF-0F1B16F831F2}"/>
                  </a:ext>
                </a:extLst>
              </p:cNvPr>
              <p:cNvSpPr>
                <a:spLocks noChangeShapeType="1"/>
              </p:cNvSpPr>
              <p:nvPr/>
            </p:nvSpPr>
            <p:spPr bwMode="auto">
              <a:xfrm>
                <a:off x="1748" y="2934"/>
                <a:ext cx="1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576" name="Line 43">
                <a:extLst>
                  <a:ext uri="{FF2B5EF4-FFF2-40B4-BE49-F238E27FC236}">
                    <a16:creationId xmlns:a16="http://schemas.microsoft.com/office/drawing/2014/main" id="{55F5A72D-0C08-4FF8-8689-F4E6504114B0}"/>
                  </a:ext>
                </a:extLst>
              </p:cNvPr>
              <p:cNvSpPr>
                <a:spLocks noChangeShapeType="1"/>
              </p:cNvSpPr>
              <p:nvPr/>
            </p:nvSpPr>
            <p:spPr bwMode="auto">
              <a:xfrm>
                <a:off x="1730" y="2901"/>
                <a:ext cx="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577" name="Line 44">
                <a:extLst>
                  <a:ext uri="{FF2B5EF4-FFF2-40B4-BE49-F238E27FC236}">
                    <a16:creationId xmlns:a16="http://schemas.microsoft.com/office/drawing/2014/main" id="{2430796B-2F4D-4225-BB3E-E7F8EE08A75A}"/>
                  </a:ext>
                </a:extLst>
              </p:cNvPr>
              <p:cNvSpPr>
                <a:spLocks noChangeShapeType="1"/>
              </p:cNvSpPr>
              <p:nvPr/>
            </p:nvSpPr>
            <p:spPr bwMode="auto">
              <a:xfrm>
                <a:off x="1748" y="2868"/>
                <a:ext cx="1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578" name="Line 45">
                <a:extLst>
                  <a:ext uri="{FF2B5EF4-FFF2-40B4-BE49-F238E27FC236}">
                    <a16:creationId xmlns:a16="http://schemas.microsoft.com/office/drawing/2014/main" id="{EB476F80-E128-46A8-ABC6-30B0683204DB}"/>
                  </a:ext>
                </a:extLst>
              </p:cNvPr>
              <p:cNvSpPr>
                <a:spLocks noChangeShapeType="1"/>
              </p:cNvSpPr>
              <p:nvPr/>
            </p:nvSpPr>
            <p:spPr bwMode="auto">
              <a:xfrm>
                <a:off x="1748" y="2834"/>
                <a:ext cx="1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579" name="Line 46">
                <a:extLst>
                  <a:ext uri="{FF2B5EF4-FFF2-40B4-BE49-F238E27FC236}">
                    <a16:creationId xmlns:a16="http://schemas.microsoft.com/office/drawing/2014/main" id="{1F6B14C7-3A95-4440-91D0-81A4A2CBD26C}"/>
                  </a:ext>
                </a:extLst>
              </p:cNvPr>
              <p:cNvSpPr>
                <a:spLocks noChangeShapeType="1"/>
              </p:cNvSpPr>
              <p:nvPr/>
            </p:nvSpPr>
            <p:spPr bwMode="auto">
              <a:xfrm>
                <a:off x="1748" y="2800"/>
                <a:ext cx="1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580" name="Line 47">
                <a:extLst>
                  <a:ext uri="{FF2B5EF4-FFF2-40B4-BE49-F238E27FC236}">
                    <a16:creationId xmlns:a16="http://schemas.microsoft.com/office/drawing/2014/main" id="{2668A7D6-9F5B-4277-86EC-37261B31EB03}"/>
                  </a:ext>
                </a:extLst>
              </p:cNvPr>
              <p:cNvSpPr>
                <a:spLocks noChangeShapeType="1"/>
              </p:cNvSpPr>
              <p:nvPr/>
            </p:nvSpPr>
            <p:spPr bwMode="auto">
              <a:xfrm>
                <a:off x="1748" y="2766"/>
                <a:ext cx="1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581" name="Line 48">
                <a:extLst>
                  <a:ext uri="{FF2B5EF4-FFF2-40B4-BE49-F238E27FC236}">
                    <a16:creationId xmlns:a16="http://schemas.microsoft.com/office/drawing/2014/main" id="{B4AA95B7-7B26-4667-8B7E-6AAE46F47B7C}"/>
                  </a:ext>
                </a:extLst>
              </p:cNvPr>
              <p:cNvSpPr>
                <a:spLocks noChangeShapeType="1"/>
              </p:cNvSpPr>
              <p:nvPr/>
            </p:nvSpPr>
            <p:spPr bwMode="auto">
              <a:xfrm>
                <a:off x="1730" y="2733"/>
                <a:ext cx="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582" name="Line 49">
                <a:extLst>
                  <a:ext uri="{FF2B5EF4-FFF2-40B4-BE49-F238E27FC236}">
                    <a16:creationId xmlns:a16="http://schemas.microsoft.com/office/drawing/2014/main" id="{7EFE582E-FA76-44AB-B86B-68A187E82B8A}"/>
                  </a:ext>
                </a:extLst>
              </p:cNvPr>
              <p:cNvSpPr>
                <a:spLocks noChangeShapeType="1"/>
              </p:cNvSpPr>
              <p:nvPr/>
            </p:nvSpPr>
            <p:spPr bwMode="auto">
              <a:xfrm>
                <a:off x="1748" y="2700"/>
                <a:ext cx="1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583" name="Line 50">
                <a:extLst>
                  <a:ext uri="{FF2B5EF4-FFF2-40B4-BE49-F238E27FC236}">
                    <a16:creationId xmlns:a16="http://schemas.microsoft.com/office/drawing/2014/main" id="{E8B68E7E-0D1A-4A8C-B606-0F70DB2DDCAD}"/>
                  </a:ext>
                </a:extLst>
              </p:cNvPr>
              <p:cNvSpPr>
                <a:spLocks noChangeShapeType="1"/>
              </p:cNvSpPr>
              <p:nvPr/>
            </p:nvSpPr>
            <p:spPr bwMode="auto">
              <a:xfrm>
                <a:off x="1748" y="2666"/>
                <a:ext cx="1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584" name="Line 51">
                <a:extLst>
                  <a:ext uri="{FF2B5EF4-FFF2-40B4-BE49-F238E27FC236}">
                    <a16:creationId xmlns:a16="http://schemas.microsoft.com/office/drawing/2014/main" id="{A72F79DC-2E47-4221-A3F4-DB8ED8DCB197}"/>
                  </a:ext>
                </a:extLst>
              </p:cNvPr>
              <p:cNvSpPr>
                <a:spLocks noChangeShapeType="1"/>
              </p:cNvSpPr>
              <p:nvPr/>
            </p:nvSpPr>
            <p:spPr bwMode="auto">
              <a:xfrm>
                <a:off x="1748" y="2632"/>
                <a:ext cx="1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585" name="Line 52">
                <a:extLst>
                  <a:ext uri="{FF2B5EF4-FFF2-40B4-BE49-F238E27FC236}">
                    <a16:creationId xmlns:a16="http://schemas.microsoft.com/office/drawing/2014/main" id="{4CE1691E-F9F9-4D47-AE98-AFA045D2C31C}"/>
                  </a:ext>
                </a:extLst>
              </p:cNvPr>
              <p:cNvSpPr>
                <a:spLocks noChangeShapeType="1"/>
              </p:cNvSpPr>
              <p:nvPr/>
            </p:nvSpPr>
            <p:spPr bwMode="auto">
              <a:xfrm>
                <a:off x="1748" y="2598"/>
                <a:ext cx="1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586" name="Line 53">
                <a:extLst>
                  <a:ext uri="{FF2B5EF4-FFF2-40B4-BE49-F238E27FC236}">
                    <a16:creationId xmlns:a16="http://schemas.microsoft.com/office/drawing/2014/main" id="{DCEB9AAE-A8B9-48B4-8EEC-0168B2FDC90E}"/>
                  </a:ext>
                </a:extLst>
              </p:cNvPr>
              <p:cNvSpPr>
                <a:spLocks noChangeShapeType="1"/>
              </p:cNvSpPr>
              <p:nvPr/>
            </p:nvSpPr>
            <p:spPr bwMode="auto">
              <a:xfrm>
                <a:off x="1730" y="2565"/>
                <a:ext cx="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587" name="Oval 54">
                <a:extLst>
                  <a:ext uri="{FF2B5EF4-FFF2-40B4-BE49-F238E27FC236}">
                    <a16:creationId xmlns:a16="http://schemas.microsoft.com/office/drawing/2014/main" id="{CC5B36CA-298E-442B-9D10-F1CF428823ED}"/>
                  </a:ext>
                </a:extLst>
              </p:cNvPr>
              <p:cNvSpPr>
                <a:spLocks noChangeArrowheads="1"/>
              </p:cNvSpPr>
              <p:nvPr/>
            </p:nvSpPr>
            <p:spPr bwMode="auto">
              <a:xfrm>
                <a:off x="1680" y="3081"/>
                <a:ext cx="144" cy="135"/>
              </a:xfrm>
              <a:prstGeom prst="ellipse">
                <a:avLst/>
              </a:prstGeom>
              <a:solidFill>
                <a:srgbClr val="FF0000"/>
              </a:solidFill>
              <a:ln w="19050">
                <a:solidFill>
                  <a:schemeClr val="tx1"/>
                </a:solidFill>
                <a:round/>
                <a:headEnd/>
                <a:tailEnd/>
              </a:ln>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grpSp>
        <p:sp>
          <p:nvSpPr>
            <p:cNvPr id="22545" name="Text Box 82">
              <a:extLst>
                <a:ext uri="{FF2B5EF4-FFF2-40B4-BE49-F238E27FC236}">
                  <a16:creationId xmlns:a16="http://schemas.microsoft.com/office/drawing/2014/main" id="{16D178D5-C625-4D29-AF97-157B990B9703}"/>
                </a:ext>
              </a:extLst>
            </p:cNvPr>
            <p:cNvSpPr txBox="1">
              <a:spLocks noChangeArrowheads="1"/>
            </p:cNvSpPr>
            <p:nvPr/>
          </p:nvSpPr>
          <p:spPr bwMode="auto">
            <a:xfrm>
              <a:off x="975" y="2253"/>
              <a:ext cx="912" cy="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en-US" sz="1800" b="1">
                  <a:solidFill>
                    <a:schemeClr val="tx1"/>
                  </a:solidFill>
                  <a:latin typeface="Tahoma" panose="020B0604030504040204" pitchFamily="34" charset="0"/>
                </a:rPr>
                <a:t>Ti=20°C</a:t>
              </a:r>
            </a:p>
          </p:txBody>
        </p:sp>
        <p:sp>
          <p:nvSpPr>
            <p:cNvPr id="22546" name="Text Box 84">
              <a:extLst>
                <a:ext uri="{FF2B5EF4-FFF2-40B4-BE49-F238E27FC236}">
                  <a16:creationId xmlns:a16="http://schemas.microsoft.com/office/drawing/2014/main" id="{EE694F26-3C18-469A-8C1B-027CB820F4A0}"/>
                </a:ext>
              </a:extLst>
            </p:cNvPr>
            <p:cNvSpPr txBox="1">
              <a:spLocks noChangeArrowheads="1"/>
            </p:cNvSpPr>
            <p:nvPr/>
          </p:nvSpPr>
          <p:spPr bwMode="auto">
            <a:xfrm>
              <a:off x="2976" y="1822"/>
              <a:ext cx="912" cy="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en-US" sz="1800" b="1">
                  <a:solidFill>
                    <a:schemeClr val="bg1"/>
                  </a:solidFill>
                  <a:latin typeface="Tahoma" panose="020B0604030504040204" pitchFamily="34" charset="0"/>
                </a:rPr>
                <a:t>Td=0°C</a:t>
              </a:r>
            </a:p>
          </p:txBody>
        </p:sp>
        <p:grpSp>
          <p:nvGrpSpPr>
            <p:cNvPr id="22547" name="Group 108">
              <a:extLst>
                <a:ext uri="{FF2B5EF4-FFF2-40B4-BE49-F238E27FC236}">
                  <a16:creationId xmlns:a16="http://schemas.microsoft.com/office/drawing/2014/main" id="{BFA347A5-46AB-45B7-859F-71D34128E3AC}"/>
                </a:ext>
              </a:extLst>
            </p:cNvPr>
            <p:cNvGrpSpPr>
              <a:grpSpLocks/>
            </p:cNvGrpSpPr>
            <p:nvPr/>
          </p:nvGrpSpPr>
          <p:grpSpPr bwMode="auto">
            <a:xfrm>
              <a:off x="2789" y="3091"/>
              <a:ext cx="123" cy="611"/>
              <a:chOff x="2744" y="2856"/>
              <a:chExt cx="123" cy="611"/>
            </a:xfrm>
          </p:grpSpPr>
          <p:sp>
            <p:nvSpPr>
              <p:cNvPr id="22550" name="Rectangle 86">
                <a:extLst>
                  <a:ext uri="{FF2B5EF4-FFF2-40B4-BE49-F238E27FC236}">
                    <a16:creationId xmlns:a16="http://schemas.microsoft.com/office/drawing/2014/main" id="{1CBA2EA4-C3F7-459D-8A7A-BE8218896FEB}"/>
                  </a:ext>
                </a:extLst>
              </p:cNvPr>
              <p:cNvSpPr>
                <a:spLocks noChangeArrowheads="1"/>
              </p:cNvSpPr>
              <p:nvPr/>
            </p:nvSpPr>
            <p:spPr bwMode="auto">
              <a:xfrm>
                <a:off x="2787" y="2856"/>
                <a:ext cx="30" cy="519"/>
              </a:xfrm>
              <a:prstGeom prst="rect">
                <a:avLst/>
              </a:prstGeom>
              <a:solidFill>
                <a:schemeClr val="bg1"/>
              </a:solidFill>
              <a:ln w="19050">
                <a:solidFill>
                  <a:schemeClr val="tx1"/>
                </a:solidFill>
                <a:miter lim="800000"/>
                <a:headEnd/>
                <a:tailEnd/>
              </a:ln>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22551" name="Rectangle 87">
                <a:extLst>
                  <a:ext uri="{FF2B5EF4-FFF2-40B4-BE49-F238E27FC236}">
                    <a16:creationId xmlns:a16="http://schemas.microsoft.com/office/drawing/2014/main" id="{5315AB1C-3563-4A67-9947-208DC85A3E03}"/>
                  </a:ext>
                </a:extLst>
              </p:cNvPr>
              <p:cNvSpPr>
                <a:spLocks noChangeArrowheads="1"/>
              </p:cNvSpPr>
              <p:nvPr/>
            </p:nvSpPr>
            <p:spPr bwMode="auto">
              <a:xfrm>
                <a:off x="2787" y="3068"/>
                <a:ext cx="30" cy="272"/>
              </a:xfrm>
              <a:prstGeom prst="rect">
                <a:avLst/>
              </a:prstGeom>
              <a:solidFill>
                <a:srgbClr val="FF0000"/>
              </a:solidFill>
              <a:ln w="9525">
                <a:solidFill>
                  <a:schemeClr val="tx1"/>
                </a:solidFill>
                <a:miter lim="800000"/>
                <a:headEnd/>
                <a:tailEnd/>
              </a:ln>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22552" name="Line 88">
                <a:extLst>
                  <a:ext uri="{FF2B5EF4-FFF2-40B4-BE49-F238E27FC236}">
                    <a16:creationId xmlns:a16="http://schemas.microsoft.com/office/drawing/2014/main" id="{F82FC5D6-DD63-4D70-BE80-BF7FE503BC68}"/>
                  </a:ext>
                </a:extLst>
              </p:cNvPr>
              <p:cNvSpPr>
                <a:spLocks noChangeShapeType="1"/>
              </p:cNvSpPr>
              <p:nvPr/>
            </p:nvSpPr>
            <p:spPr bwMode="auto">
              <a:xfrm>
                <a:off x="2787" y="3333"/>
                <a:ext cx="3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553" name="Line 89">
                <a:extLst>
                  <a:ext uri="{FF2B5EF4-FFF2-40B4-BE49-F238E27FC236}">
                    <a16:creationId xmlns:a16="http://schemas.microsoft.com/office/drawing/2014/main" id="{1D5CACE3-482A-4C2B-A84E-2DBAA6736674}"/>
                  </a:ext>
                </a:extLst>
              </p:cNvPr>
              <p:cNvSpPr>
                <a:spLocks noChangeShapeType="1"/>
              </p:cNvSpPr>
              <p:nvPr/>
            </p:nvSpPr>
            <p:spPr bwMode="auto">
              <a:xfrm>
                <a:off x="2802" y="3303"/>
                <a:ext cx="1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554" name="Line 90">
                <a:extLst>
                  <a:ext uri="{FF2B5EF4-FFF2-40B4-BE49-F238E27FC236}">
                    <a16:creationId xmlns:a16="http://schemas.microsoft.com/office/drawing/2014/main" id="{CB065DDB-E793-4FF3-90E0-0A666850973F}"/>
                  </a:ext>
                </a:extLst>
              </p:cNvPr>
              <p:cNvSpPr>
                <a:spLocks noChangeShapeType="1"/>
              </p:cNvSpPr>
              <p:nvPr/>
            </p:nvSpPr>
            <p:spPr bwMode="auto">
              <a:xfrm>
                <a:off x="2802" y="3272"/>
                <a:ext cx="1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555" name="Line 91">
                <a:extLst>
                  <a:ext uri="{FF2B5EF4-FFF2-40B4-BE49-F238E27FC236}">
                    <a16:creationId xmlns:a16="http://schemas.microsoft.com/office/drawing/2014/main" id="{AD31A5AF-A84A-4D27-BCB8-717FDDFB1397}"/>
                  </a:ext>
                </a:extLst>
              </p:cNvPr>
              <p:cNvSpPr>
                <a:spLocks noChangeShapeType="1"/>
              </p:cNvSpPr>
              <p:nvPr/>
            </p:nvSpPr>
            <p:spPr bwMode="auto">
              <a:xfrm>
                <a:off x="2802" y="3242"/>
                <a:ext cx="1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556" name="Line 92">
                <a:extLst>
                  <a:ext uri="{FF2B5EF4-FFF2-40B4-BE49-F238E27FC236}">
                    <a16:creationId xmlns:a16="http://schemas.microsoft.com/office/drawing/2014/main" id="{2695A572-CBB6-4F2F-BAFA-8637CB18276E}"/>
                  </a:ext>
                </a:extLst>
              </p:cNvPr>
              <p:cNvSpPr>
                <a:spLocks noChangeShapeType="1"/>
              </p:cNvSpPr>
              <p:nvPr/>
            </p:nvSpPr>
            <p:spPr bwMode="auto">
              <a:xfrm>
                <a:off x="2802" y="3211"/>
                <a:ext cx="1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557" name="Line 93">
                <a:extLst>
                  <a:ext uri="{FF2B5EF4-FFF2-40B4-BE49-F238E27FC236}">
                    <a16:creationId xmlns:a16="http://schemas.microsoft.com/office/drawing/2014/main" id="{4E2F9DE5-B34A-4ED5-A0DB-6597A0BADE97}"/>
                  </a:ext>
                </a:extLst>
              </p:cNvPr>
              <p:cNvSpPr>
                <a:spLocks noChangeShapeType="1"/>
              </p:cNvSpPr>
              <p:nvPr/>
            </p:nvSpPr>
            <p:spPr bwMode="auto">
              <a:xfrm>
                <a:off x="2787" y="3181"/>
                <a:ext cx="3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558" name="Line 94">
                <a:extLst>
                  <a:ext uri="{FF2B5EF4-FFF2-40B4-BE49-F238E27FC236}">
                    <a16:creationId xmlns:a16="http://schemas.microsoft.com/office/drawing/2014/main" id="{83971EA6-1F84-4BE5-9C23-A158BD9DDC53}"/>
                  </a:ext>
                </a:extLst>
              </p:cNvPr>
              <p:cNvSpPr>
                <a:spLocks noChangeShapeType="1"/>
              </p:cNvSpPr>
              <p:nvPr/>
            </p:nvSpPr>
            <p:spPr bwMode="auto">
              <a:xfrm>
                <a:off x="2802" y="3151"/>
                <a:ext cx="1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559" name="Line 95">
                <a:extLst>
                  <a:ext uri="{FF2B5EF4-FFF2-40B4-BE49-F238E27FC236}">
                    <a16:creationId xmlns:a16="http://schemas.microsoft.com/office/drawing/2014/main" id="{2589127B-DA3F-4DD7-8BBC-E41849FA3537}"/>
                  </a:ext>
                </a:extLst>
              </p:cNvPr>
              <p:cNvSpPr>
                <a:spLocks noChangeShapeType="1"/>
              </p:cNvSpPr>
              <p:nvPr/>
            </p:nvSpPr>
            <p:spPr bwMode="auto">
              <a:xfrm>
                <a:off x="2802" y="3120"/>
                <a:ext cx="1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560" name="Line 96">
                <a:extLst>
                  <a:ext uri="{FF2B5EF4-FFF2-40B4-BE49-F238E27FC236}">
                    <a16:creationId xmlns:a16="http://schemas.microsoft.com/office/drawing/2014/main" id="{DE8D5042-AEE4-4437-B955-219BC2067B81}"/>
                  </a:ext>
                </a:extLst>
              </p:cNvPr>
              <p:cNvSpPr>
                <a:spLocks noChangeShapeType="1"/>
              </p:cNvSpPr>
              <p:nvPr/>
            </p:nvSpPr>
            <p:spPr bwMode="auto">
              <a:xfrm>
                <a:off x="2802" y="3089"/>
                <a:ext cx="1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561" name="Line 97">
                <a:extLst>
                  <a:ext uri="{FF2B5EF4-FFF2-40B4-BE49-F238E27FC236}">
                    <a16:creationId xmlns:a16="http://schemas.microsoft.com/office/drawing/2014/main" id="{C0E84B53-E350-4787-9653-2E2A0B53D21B}"/>
                  </a:ext>
                </a:extLst>
              </p:cNvPr>
              <p:cNvSpPr>
                <a:spLocks noChangeShapeType="1"/>
              </p:cNvSpPr>
              <p:nvPr/>
            </p:nvSpPr>
            <p:spPr bwMode="auto">
              <a:xfrm>
                <a:off x="2802" y="3058"/>
                <a:ext cx="1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562" name="Line 98">
                <a:extLst>
                  <a:ext uri="{FF2B5EF4-FFF2-40B4-BE49-F238E27FC236}">
                    <a16:creationId xmlns:a16="http://schemas.microsoft.com/office/drawing/2014/main" id="{2C43628E-6AA0-4B79-8572-03252D8EA62A}"/>
                  </a:ext>
                </a:extLst>
              </p:cNvPr>
              <p:cNvSpPr>
                <a:spLocks noChangeShapeType="1"/>
              </p:cNvSpPr>
              <p:nvPr/>
            </p:nvSpPr>
            <p:spPr bwMode="auto">
              <a:xfrm>
                <a:off x="2787" y="3028"/>
                <a:ext cx="3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563" name="Line 99">
                <a:extLst>
                  <a:ext uri="{FF2B5EF4-FFF2-40B4-BE49-F238E27FC236}">
                    <a16:creationId xmlns:a16="http://schemas.microsoft.com/office/drawing/2014/main" id="{4A18F2E7-22AA-43C2-8248-2D243F58A5FF}"/>
                  </a:ext>
                </a:extLst>
              </p:cNvPr>
              <p:cNvSpPr>
                <a:spLocks noChangeShapeType="1"/>
              </p:cNvSpPr>
              <p:nvPr/>
            </p:nvSpPr>
            <p:spPr bwMode="auto">
              <a:xfrm>
                <a:off x="2802" y="2998"/>
                <a:ext cx="1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564" name="Line 100">
                <a:extLst>
                  <a:ext uri="{FF2B5EF4-FFF2-40B4-BE49-F238E27FC236}">
                    <a16:creationId xmlns:a16="http://schemas.microsoft.com/office/drawing/2014/main" id="{B660A8D8-CF61-482B-9A83-DD52A38525EF}"/>
                  </a:ext>
                </a:extLst>
              </p:cNvPr>
              <p:cNvSpPr>
                <a:spLocks noChangeShapeType="1"/>
              </p:cNvSpPr>
              <p:nvPr/>
            </p:nvSpPr>
            <p:spPr bwMode="auto">
              <a:xfrm>
                <a:off x="2802" y="2967"/>
                <a:ext cx="1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565" name="Line 101">
                <a:extLst>
                  <a:ext uri="{FF2B5EF4-FFF2-40B4-BE49-F238E27FC236}">
                    <a16:creationId xmlns:a16="http://schemas.microsoft.com/office/drawing/2014/main" id="{F700367A-A737-4FE5-94EE-8B8A41667C7E}"/>
                  </a:ext>
                </a:extLst>
              </p:cNvPr>
              <p:cNvSpPr>
                <a:spLocks noChangeShapeType="1"/>
              </p:cNvSpPr>
              <p:nvPr/>
            </p:nvSpPr>
            <p:spPr bwMode="auto">
              <a:xfrm>
                <a:off x="2802" y="2936"/>
                <a:ext cx="1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566" name="Line 102">
                <a:extLst>
                  <a:ext uri="{FF2B5EF4-FFF2-40B4-BE49-F238E27FC236}">
                    <a16:creationId xmlns:a16="http://schemas.microsoft.com/office/drawing/2014/main" id="{F06B4D9C-820B-4433-B92E-B52AA787B5EF}"/>
                  </a:ext>
                </a:extLst>
              </p:cNvPr>
              <p:cNvSpPr>
                <a:spLocks noChangeShapeType="1"/>
              </p:cNvSpPr>
              <p:nvPr/>
            </p:nvSpPr>
            <p:spPr bwMode="auto">
              <a:xfrm>
                <a:off x="2802" y="2905"/>
                <a:ext cx="1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567" name="Line 103">
                <a:extLst>
                  <a:ext uri="{FF2B5EF4-FFF2-40B4-BE49-F238E27FC236}">
                    <a16:creationId xmlns:a16="http://schemas.microsoft.com/office/drawing/2014/main" id="{D370F8F9-BC54-48C9-9AC4-4A9B4E5109A5}"/>
                  </a:ext>
                </a:extLst>
              </p:cNvPr>
              <p:cNvSpPr>
                <a:spLocks noChangeShapeType="1"/>
              </p:cNvSpPr>
              <p:nvPr/>
            </p:nvSpPr>
            <p:spPr bwMode="auto">
              <a:xfrm>
                <a:off x="2787" y="2875"/>
                <a:ext cx="3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2568" name="Oval 104">
                <a:extLst>
                  <a:ext uri="{FF2B5EF4-FFF2-40B4-BE49-F238E27FC236}">
                    <a16:creationId xmlns:a16="http://schemas.microsoft.com/office/drawing/2014/main" id="{7FC3ABDB-2B87-4C60-94B2-AA3CAA1B980F}"/>
                  </a:ext>
                </a:extLst>
              </p:cNvPr>
              <p:cNvSpPr>
                <a:spLocks noChangeArrowheads="1"/>
              </p:cNvSpPr>
              <p:nvPr/>
            </p:nvSpPr>
            <p:spPr bwMode="auto">
              <a:xfrm>
                <a:off x="2744" y="3344"/>
                <a:ext cx="123" cy="123"/>
              </a:xfrm>
              <a:prstGeom prst="ellipse">
                <a:avLst/>
              </a:prstGeom>
              <a:solidFill>
                <a:srgbClr val="FF0000"/>
              </a:solidFill>
              <a:ln w="19050">
                <a:solidFill>
                  <a:schemeClr val="tx1"/>
                </a:solidFill>
                <a:round/>
                <a:headEnd/>
                <a:tailEnd/>
              </a:ln>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grpSp>
        <p:sp>
          <p:nvSpPr>
            <p:cNvPr id="22548" name="Text Box 105">
              <a:extLst>
                <a:ext uri="{FF2B5EF4-FFF2-40B4-BE49-F238E27FC236}">
                  <a16:creationId xmlns:a16="http://schemas.microsoft.com/office/drawing/2014/main" id="{1CC3F876-7B94-4C39-9D7C-6F643C4F1765}"/>
                </a:ext>
              </a:extLst>
            </p:cNvPr>
            <p:cNvSpPr txBox="1">
              <a:spLocks noChangeArrowheads="1"/>
            </p:cNvSpPr>
            <p:nvPr/>
          </p:nvSpPr>
          <p:spPr bwMode="auto">
            <a:xfrm>
              <a:off x="1745" y="2567"/>
              <a:ext cx="1540" cy="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en-US" sz="1800" b="1" dirty="0">
                  <a:solidFill>
                    <a:schemeClr val="tx1"/>
                  </a:solidFill>
                  <a:latin typeface="Tahoma" panose="020B0604030504040204" pitchFamily="34" charset="0"/>
                </a:rPr>
                <a:t>Tyi</a:t>
              </a:r>
              <a:r>
                <a:rPr lang="tr-TR" altLang="en-US" sz="1800" b="1" dirty="0">
                  <a:solidFill>
                    <a:schemeClr val="tx1"/>
                  </a:solidFill>
                  <a:latin typeface="Tahoma" panose="020B0604030504040204" pitchFamily="34" charset="0"/>
                  <a:cs typeface="Tahoma" panose="020B0604030504040204" pitchFamily="34" charset="0"/>
                </a:rPr>
                <a:t>≥1</a:t>
              </a:r>
              <a:r>
                <a:rPr lang="tr-TR" altLang="en-US" sz="1800" b="1" dirty="0">
                  <a:solidFill>
                    <a:schemeClr val="tx1"/>
                  </a:solidFill>
                  <a:latin typeface="Tahoma" panose="020B0604030504040204" pitchFamily="34" charset="0"/>
                </a:rPr>
                <a:t>7°C</a:t>
              </a:r>
            </a:p>
          </p:txBody>
        </p:sp>
        <p:cxnSp>
          <p:nvCxnSpPr>
            <p:cNvPr id="22549" name="AutoShape 107">
              <a:extLst>
                <a:ext uri="{FF2B5EF4-FFF2-40B4-BE49-F238E27FC236}">
                  <a16:creationId xmlns:a16="http://schemas.microsoft.com/office/drawing/2014/main" id="{6BCAA1E5-04BB-4C88-95E1-817F4D9F0E09}"/>
                </a:ext>
              </a:extLst>
            </p:cNvPr>
            <p:cNvCxnSpPr>
              <a:cxnSpLocks noChangeShapeType="1"/>
            </p:cNvCxnSpPr>
            <p:nvPr/>
          </p:nvCxnSpPr>
          <p:spPr bwMode="auto">
            <a:xfrm rot="16200000" flipH="1">
              <a:off x="2651" y="2801"/>
              <a:ext cx="65" cy="467"/>
            </a:xfrm>
            <a:prstGeom prst="bentConnector4">
              <a:avLst>
                <a:gd name="adj1" fmla="val 1720072"/>
                <a:gd name="adj2" fmla="val 215411"/>
              </a:avLst>
            </a:prstGeom>
            <a:noFill/>
            <a:ln w="25400">
              <a:solidFill>
                <a:schemeClr val="tx1"/>
              </a:solidFill>
              <a:miter lim="800000"/>
              <a:headEnd/>
              <a:tailEnd type="triangle" w="med" len="lg"/>
            </a:ln>
            <a:extLst>
              <a:ext uri="{909E8E84-426E-40DD-AFC4-6F175D3DCCD1}">
                <a14:hiddenFill xmlns:a14="http://schemas.microsoft.com/office/drawing/2010/main">
                  <a:noFill/>
                </a14:hiddenFill>
              </a:ext>
            </a:extLst>
          </p:spPr>
        </p:cxnSp>
      </p:grpSp>
      <p:sp>
        <p:nvSpPr>
          <p:cNvPr id="22534" name="Text Box 111">
            <a:extLst>
              <a:ext uri="{FF2B5EF4-FFF2-40B4-BE49-F238E27FC236}">
                <a16:creationId xmlns:a16="http://schemas.microsoft.com/office/drawing/2014/main" id="{3AAC0BC4-B62F-477F-94F1-11544904589F}"/>
              </a:ext>
            </a:extLst>
          </p:cNvPr>
          <p:cNvSpPr txBox="1">
            <a:spLocks noChangeArrowheads="1"/>
          </p:cNvSpPr>
          <p:nvPr/>
        </p:nvSpPr>
        <p:spPr bwMode="auto">
          <a:xfrm>
            <a:off x="5106364" y="3152059"/>
            <a:ext cx="434561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en-US" sz="1800" b="1" dirty="0"/>
              <a:t>Bilgi:</a:t>
            </a:r>
            <a:r>
              <a:rPr lang="tr-TR" altLang="en-US" sz="1800" dirty="0"/>
              <a:t> Konfor koşullarının sağlanabilmesi için; iç ortam sıcaklığı ile iç yüzey sıcaklığı arasındaki sıcaklık farkının 2-3°C’yi aşmaması gerekir.</a:t>
            </a:r>
          </a:p>
        </p:txBody>
      </p:sp>
      <p:sp>
        <p:nvSpPr>
          <p:cNvPr id="77" name="Rectangle 7">
            <a:extLst>
              <a:ext uri="{FF2B5EF4-FFF2-40B4-BE49-F238E27FC236}">
                <a16:creationId xmlns:a16="http://schemas.microsoft.com/office/drawing/2014/main" id="{9F70B593-9DAA-4ED4-AAE6-D4104B7746D0}"/>
              </a:ext>
            </a:extLst>
          </p:cNvPr>
          <p:cNvSpPr>
            <a:spLocks noGrp="1" noChangeArrowheads="1"/>
          </p:cNvSpPr>
          <p:nvPr>
            <p:ph type="title"/>
          </p:nvPr>
        </p:nvSpPr>
        <p:spPr>
          <a:xfrm>
            <a:off x="430212" y="1285304"/>
            <a:ext cx="8439150" cy="365125"/>
          </a:xfrm>
          <a:noFill/>
        </p:spPr>
        <p:txBody>
          <a:bodyPr>
            <a:noAutofit/>
          </a:bodyPr>
          <a:lstStyle/>
          <a:p>
            <a:pPr eaLnBrk="1" hangingPunct="1"/>
            <a:r>
              <a:rPr lang="tr-TR" altLang="en-US" sz="2400" b="1" dirty="0"/>
              <a:t>Isı Yalıtımının Faydaları</a:t>
            </a:r>
          </a:p>
        </p:txBody>
      </p:sp>
    </p:spTree>
    <p:extLst>
      <p:ext uri="{BB962C8B-B14F-4D97-AF65-F5344CB8AC3E}">
        <p14:creationId xmlns:p14="http://schemas.microsoft.com/office/powerpoint/2010/main" val="4898771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a:extLst>
              <a:ext uri="{FF2B5EF4-FFF2-40B4-BE49-F238E27FC236}">
                <a16:creationId xmlns:a16="http://schemas.microsoft.com/office/drawing/2014/main" id="{9746BFB8-C871-431C-9355-9FFFD384698D}"/>
              </a:ext>
            </a:extLst>
          </p:cNvPr>
          <p:cNvSpPr>
            <a:spLocks noChangeArrowheads="1"/>
          </p:cNvSpPr>
          <p:nvPr/>
        </p:nvSpPr>
        <p:spPr bwMode="auto">
          <a:xfrm>
            <a:off x="1076218" y="4208834"/>
            <a:ext cx="6766519" cy="16169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00113">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342900" indent="-341313" defTabSz="900113">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685800" indent="-341313" defTabSz="900113">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027113" indent="-339725" defTabSz="900113">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1368425" indent="-339725" defTabSz="900113">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1825625" indent="-339725" defTabSz="900113" fontAlgn="base">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282825" indent="-339725" defTabSz="900113" fontAlgn="base">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2740025" indent="-339725" defTabSz="900113" fontAlgn="base">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197225" indent="-339725" defTabSz="900113" fontAlgn="base">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lvl="1"/>
            <a:r>
              <a:rPr lang="tr-TR" altLang="en-US" sz="2200" dirty="0"/>
              <a:t>Sağlık sorunları,</a:t>
            </a:r>
          </a:p>
          <a:p>
            <a:pPr>
              <a:buFont typeface="Wingdings" panose="05000000000000000000" pitchFamily="2" charset="2"/>
              <a:buChar char="n"/>
            </a:pPr>
            <a:r>
              <a:rPr lang="tr-TR" altLang="en-US" sz="2200" dirty="0"/>
              <a:t> Küflenme,</a:t>
            </a:r>
          </a:p>
          <a:p>
            <a:pPr>
              <a:buFont typeface="Wingdings" panose="05000000000000000000" pitchFamily="2" charset="2"/>
              <a:buChar char="n"/>
            </a:pPr>
            <a:r>
              <a:rPr lang="tr-TR" altLang="en-US" sz="2200" dirty="0"/>
              <a:t> Korozyon/çürüme,</a:t>
            </a:r>
          </a:p>
          <a:p>
            <a:pPr>
              <a:buFont typeface="Wingdings" panose="05000000000000000000" pitchFamily="2" charset="2"/>
              <a:buChar char="n"/>
            </a:pPr>
            <a:r>
              <a:rPr lang="tr-TR" altLang="en-US" sz="2200" dirty="0"/>
              <a:t> Malzemenin yapısını bozan zararlı etkiler.</a:t>
            </a:r>
          </a:p>
        </p:txBody>
      </p:sp>
      <p:sp>
        <p:nvSpPr>
          <p:cNvPr id="46083" name="Rectangle 3">
            <a:extLst>
              <a:ext uri="{FF2B5EF4-FFF2-40B4-BE49-F238E27FC236}">
                <a16:creationId xmlns:a16="http://schemas.microsoft.com/office/drawing/2014/main" id="{1888EDF3-AF39-43C7-B7C2-63C2D955763A}"/>
              </a:ext>
            </a:extLst>
          </p:cNvPr>
          <p:cNvSpPr>
            <a:spLocks noChangeArrowheads="1"/>
          </p:cNvSpPr>
          <p:nvPr/>
        </p:nvSpPr>
        <p:spPr bwMode="auto">
          <a:xfrm>
            <a:off x="614606" y="1413201"/>
            <a:ext cx="84391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tabLst>
                <a:tab pos="322263" algn="l"/>
              </a:tabLst>
              <a:defRPr sz="2400" b="1">
                <a:solidFill>
                  <a:srgbClr val="000000"/>
                </a:solidFill>
                <a:latin typeface="Arial" panose="020B0604020202020204" pitchFamily="34" charset="0"/>
              </a:defRPr>
            </a:lvl1pPr>
            <a:lvl2pPr>
              <a:tabLst>
                <a:tab pos="322263" algn="l"/>
              </a:tabLst>
              <a:defRPr sz="2400" b="1">
                <a:solidFill>
                  <a:srgbClr val="000000"/>
                </a:solidFill>
                <a:latin typeface="Arial" panose="020B0604020202020204" pitchFamily="34" charset="0"/>
              </a:defRPr>
            </a:lvl2pPr>
            <a:lvl3pPr>
              <a:tabLst>
                <a:tab pos="322263" algn="l"/>
              </a:tabLst>
              <a:defRPr sz="2400" b="1">
                <a:solidFill>
                  <a:srgbClr val="000000"/>
                </a:solidFill>
                <a:latin typeface="Arial" panose="020B0604020202020204" pitchFamily="34" charset="0"/>
              </a:defRPr>
            </a:lvl3pPr>
            <a:lvl4pPr>
              <a:tabLst>
                <a:tab pos="322263" algn="l"/>
              </a:tabLst>
              <a:defRPr sz="2400" b="1">
                <a:solidFill>
                  <a:srgbClr val="000000"/>
                </a:solidFill>
                <a:latin typeface="Arial" panose="020B0604020202020204" pitchFamily="34" charset="0"/>
              </a:defRPr>
            </a:lvl4pPr>
            <a:lvl5pPr>
              <a:tabLst>
                <a:tab pos="322263" algn="l"/>
              </a:tabLst>
              <a:defRPr sz="2400" b="1">
                <a:solidFill>
                  <a:srgbClr val="000000"/>
                </a:solidFill>
                <a:latin typeface="Arial" panose="020B0604020202020204" pitchFamily="34" charset="0"/>
              </a:defRPr>
            </a:lvl5pPr>
            <a:lvl6pPr marL="457200" fontAlgn="base">
              <a:spcBef>
                <a:spcPct val="0"/>
              </a:spcBef>
              <a:spcAft>
                <a:spcPct val="0"/>
              </a:spcAft>
              <a:tabLst>
                <a:tab pos="322263" algn="l"/>
              </a:tabLst>
              <a:defRPr sz="2400" b="1">
                <a:solidFill>
                  <a:srgbClr val="000000"/>
                </a:solidFill>
                <a:latin typeface="Arial" panose="020B0604020202020204" pitchFamily="34" charset="0"/>
              </a:defRPr>
            </a:lvl6pPr>
            <a:lvl7pPr marL="914400" fontAlgn="base">
              <a:spcBef>
                <a:spcPct val="0"/>
              </a:spcBef>
              <a:spcAft>
                <a:spcPct val="0"/>
              </a:spcAft>
              <a:tabLst>
                <a:tab pos="322263" algn="l"/>
              </a:tabLst>
              <a:defRPr sz="2400" b="1">
                <a:solidFill>
                  <a:srgbClr val="000000"/>
                </a:solidFill>
                <a:latin typeface="Arial" panose="020B0604020202020204" pitchFamily="34" charset="0"/>
              </a:defRPr>
            </a:lvl7pPr>
            <a:lvl8pPr marL="1371600" fontAlgn="base">
              <a:spcBef>
                <a:spcPct val="0"/>
              </a:spcBef>
              <a:spcAft>
                <a:spcPct val="0"/>
              </a:spcAft>
              <a:tabLst>
                <a:tab pos="322263" algn="l"/>
              </a:tabLst>
              <a:defRPr sz="2400" b="1">
                <a:solidFill>
                  <a:srgbClr val="000000"/>
                </a:solidFill>
                <a:latin typeface="Arial" panose="020B0604020202020204" pitchFamily="34" charset="0"/>
              </a:defRPr>
            </a:lvl8pPr>
            <a:lvl9pPr marL="1828800" fontAlgn="base">
              <a:spcBef>
                <a:spcPct val="0"/>
              </a:spcBef>
              <a:spcAft>
                <a:spcPct val="0"/>
              </a:spcAft>
              <a:tabLst>
                <a:tab pos="322263" algn="l"/>
              </a:tabLst>
              <a:defRPr sz="2400" b="1">
                <a:solidFill>
                  <a:srgbClr val="000000"/>
                </a:solidFill>
                <a:latin typeface="Arial" panose="020B0604020202020204" pitchFamily="34" charset="0"/>
              </a:defRPr>
            </a:lvl9pPr>
          </a:lstStyle>
          <a:p>
            <a:pPr algn="ctr"/>
            <a:r>
              <a:rPr lang="tr-TR" altLang="en-US" dirty="0" err="1">
                <a:solidFill>
                  <a:schemeClr val="tx1"/>
                </a:solidFill>
              </a:rPr>
              <a:t>Yoğuşmanın</a:t>
            </a:r>
            <a:r>
              <a:rPr lang="tr-TR" altLang="en-US" dirty="0">
                <a:solidFill>
                  <a:schemeClr val="tx1"/>
                </a:solidFill>
              </a:rPr>
              <a:t> Zararları</a:t>
            </a:r>
          </a:p>
        </p:txBody>
      </p:sp>
      <p:pic>
        <p:nvPicPr>
          <p:cNvPr id="46084" name="Picture 4" descr="Mantar">
            <a:extLst>
              <a:ext uri="{FF2B5EF4-FFF2-40B4-BE49-F238E27FC236}">
                <a16:creationId xmlns:a16="http://schemas.microsoft.com/office/drawing/2014/main" id="{E7F7650D-0691-425E-B483-E4C0630C9D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272" r="7272"/>
          <a:stretch>
            <a:fillRect/>
          </a:stretch>
        </p:blipFill>
        <p:spPr bwMode="auto">
          <a:xfrm>
            <a:off x="5505597" y="1908211"/>
            <a:ext cx="3173197" cy="2420135"/>
          </a:xfrm>
          <a:prstGeom prst="rect">
            <a:avLst/>
          </a:prstGeom>
          <a:noFill/>
          <a:extLst>
            <a:ext uri="{909E8E84-426E-40DD-AFC4-6F175D3DCCD1}">
              <a14:hiddenFill xmlns:a14="http://schemas.microsoft.com/office/drawing/2010/main">
                <a:solidFill>
                  <a:srgbClr val="FFFFFF"/>
                </a:solidFill>
              </a14:hiddenFill>
            </a:ext>
          </a:extLst>
        </p:spPr>
      </p:pic>
      <p:grpSp>
        <p:nvGrpSpPr>
          <p:cNvPr id="46085" name="Group 5">
            <a:extLst>
              <a:ext uri="{FF2B5EF4-FFF2-40B4-BE49-F238E27FC236}">
                <a16:creationId xmlns:a16="http://schemas.microsoft.com/office/drawing/2014/main" id="{0F307D15-47B9-4C87-85D7-AF6A9FBF3380}"/>
              </a:ext>
            </a:extLst>
          </p:cNvPr>
          <p:cNvGrpSpPr>
            <a:grpSpLocks/>
          </p:cNvGrpSpPr>
          <p:nvPr/>
        </p:nvGrpSpPr>
        <p:grpSpPr bwMode="auto">
          <a:xfrm>
            <a:off x="1165591" y="1886846"/>
            <a:ext cx="3173197" cy="2420135"/>
            <a:chOff x="3408" y="1224"/>
            <a:chExt cx="2064" cy="1246"/>
          </a:xfrm>
        </p:grpSpPr>
        <p:pic>
          <p:nvPicPr>
            <p:cNvPr id="46086" name="Picture 6" descr="Resim1">
              <a:extLst>
                <a:ext uri="{FF2B5EF4-FFF2-40B4-BE49-F238E27FC236}">
                  <a16:creationId xmlns:a16="http://schemas.microsoft.com/office/drawing/2014/main" id="{5D75465E-CBA2-49D7-A66C-0F01C069BE0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8118" r="1219" b="7578"/>
            <a:stretch>
              <a:fillRect/>
            </a:stretch>
          </p:blipFill>
          <p:spPr bwMode="auto">
            <a:xfrm>
              <a:off x="3408" y="1224"/>
              <a:ext cx="1944" cy="1246"/>
            </a:xfrm>
            <a:prstGeom prst="rect">
              <a:avLst/>
            </a:prstGeom>
            <a:noFill/>
            <a:extLst>
              <a:ext uri="{909E8E84-426E-40DD-AFC4-6F175D3DCCD1}">
                <a14:hiddenFill xmlns:a14="http://schemas.microsoft.com/office/drawing/2010/main">
                  <a:solidFill>
                    <a:srgbClr val="FFFFFF"/>
                  </a:solidFill>
                </a14:hiddenFill>
              </a:ext>
            </a:extLst>
          </p:spPr>
        </p:pic>
        <p:sp>
          <p:nvSpPr>
            <p:cNvPr id="46087" name="AutoShape 7">
              <a:extLst>
                <a:ext uri="{FF2B5EF4-FFF2-40B4-BE49-F238E27FC236}">
                  <a16:creationId xmlns:a16="http://schemas.microsoft.com/office/drawing/2014/main" id="{B85045F0-B9D9-4971-B0BC-5A1CDCBD0D36}"/>
                </a:ext>
              </a:extLst>
            </p:cNvPr>
            <p:cNvSpPr>
              <a:spLocks noChangeArrowheads="1"/>
            </p:cNvSpPr>
            <p:nvPr/>
          </p:nvSpPr>
          <p:spPr bwMode="auto">
            <a:xfrm>
              <a:off x="5424" y="1584"/>
              <a:ext cx="48" cy="288"/>
            </a:xfrm>
            <a:prstGeom prst="upArrow">
              <a:avLst>
                <a:gd name="adj1" fmla="val 16667"/>
                <a:gd name="adj2" fmla="val 150000"/>
              </a:avLst>
            </a:prstGeom>
            <a:gradFill rotWithShape="1">
              <a:gsLst>
                <a:gs pos="0">
                  <a:schemeClr val="accent1"/>
                </a:gs>
                <a:gs pos="100000">
                  <a:schemeClr val="accent1">
                    <a:gamma/>
                    <a:shade val="46275"/>
                    <a:invGamma/>
                  </a:scheme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6088" name="Line 8">
              <a:extLst>
                <a:ext uri="{FF2B5EF4-FFF2-40B4-BE49-F238E27FC236}">
                  <a16:creationId xmlns:a16="http://schemas.microsoft.com/office/drawing/2014/main" id="{589225C5-804C-4DF0-BAD4-38A64FC2017E}"/>
                </a:ext>
              </a:extLst>
            </p:cNvPr>
            <p:cNvSpPr>
              <a:spLocks noChangeShapeType="1"/>
            </p:cNvSpPr>
            <p:nvPr/>
          </p:nvSpPr>
          <p:spPr bwMode="auto">
            <a:xfrm>
              <a:off x="4922" y="1858"/>
              <a:ext cx="0" cy="48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pSp>
    </p:spTree>
    <p:extLst>
      <p:ext uri="{BB962C8B-B14F-4D97-AF65-F5344CB8AC3E}">
        <p14:creationId xmlns:p14="http://schemas.microsoft.com/office/powerpoint/2010/main" val="15559830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451</TotalTime>
  <Words>1215</Words>
  <Application>Microsoft Office PowerPoint</Application>
  <PresentationFormat>Özel</PresentationFormat>
  <Paragraphs>168</Paragraphs>
  <Slides>24</Slides>
  <Notes>12</Notes>
  <HiddenSlides>0</HiddenSlides>
  <MMClips>0</MMClips>
  <ScaleCrop>false</ScaleCrop>
  <HeadingPairs>
    <vt:vector size="8" baseType="variant">
      <vt:variant>
        <vt:lpstr>Kullanılan Yazı Tipleri</vt:lpstr>
      </vt:variant>
      <vt:variant>
        <vt:i4>5</vt:i4>
      </vt:variant>
      <vt:variant>
        <vt:lpstr>Tema</vt:lpstr>
      </vt:variant>
      <vt:variant>
        <vt:i4>1</vt:i4>
      </vt:variant>
      <vt:variant>
        <vt:lpstr>Eklenmiş OLE Hizmet Programları</vt:lpstr>
      </vt:variant>
      <vt:variant>
        <vt:i4>2</vt:i4>
      </vt:variant>
      <vt:variant>
        <vt:lpstr>Slayt Başlıkları</vt:lpstr>
      </vt:variant>
      <vt:variant>
        <vt:i4>24</vt:i4>
      </vt:variant>
    </vt:vector>
  </HeadingPairs>
  <TitlesOfParts>
    <vt:vector size="32" baseType="lpstr">
      <vt:lpstr>Arial</vt:lpstr>
      <vt:lpstr>Calibri</vt:lpstr>
      <vt:lpstr>Symbol</vt:lpstr>
      <vt:lpstr>Tahoma</vt:lpstr>
      <vt:lpstr>Wingdings</vt:lpstr>
      <vt:lpstr>Office Theme</vt:lpstr>
      <vt:lpstr>Document</vt:lpstr>
      <vt:lpstr>Microsoft Word Picture</vt:lpstr>
      <vt:lpstr>PowerPoint Sunusu</vt:lpstr>
      <vt:lpstr>PowerPoint Sunusu</vt:lpstr>
      <vt:lpstr>PowerPoint Sunusu</vt:lpstr>
      <vt:lpstr>Isıtma ve Soğutma</vt:lpstr>
      <vt:lpstr>Çözüm: Isı Yalıtımı</vt:lpstr>
      <vt:lpstr>Isı Yalıtımının Faydaları</vt:lpstr>
      <vt:lpstr>Isı Yalıtımının Faydaları</vt:lpstr>
      <vt:lpstr>Isı Yalıtımının Faydaları</vt:lpstr>
      <vt:lpstr>PowerPoint Sunusu</vt:lpstr>
      <vt:lpstr>İç yüzeyde yoğuşma</vt:lpstr>
      <vt:lpstr> Ara Kesitte Yoğuşma</vt:lpstr>
      <vt:lpstr>PowerPoint Sunusu</vt:lpstr>
      <vt:lpstr>PowerPoint Sunusu</vt:lpstr>
      <vt:lpstr>Isı Yalıtım Malzemeleri</vt:lpstr>
      <vt:lpstr>PowerPoint Sunusu</vt:lpstr>
      <vt:lpstr>PowerPoint Sunusu</vt:lpstr>
      <vt:lpstr>PowerPoint Sunusu</vt:lpstr>
      <vt:lpstr>PowerPoint Sunusu</vt:lpstr>
      <vt:lpstr>PowerPoint Sunusu</vt:lpstr>
      <vt:lpstr>PowerPoint Sunusu</vt:lpstr>
      <vt:lpstr>İÇERİK</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Mac</dc:creator>
  <cp:lastModifiedBy>GUNES YUZUGUR KOCAOGLAN</cp:lastModifiedBy>
  <cp:revision>23</cp:revision>
  <dcterms:created xsi:type="dcterms:W3CDTF">2017-10-30T09:13:00Z</dcterms:created>
  <dcterms:modified xsi:type="dcterms:W3CDTF">2018-04-16T13:39:42Z</dcterms:modified>
</cp:coreProperties>
</file>