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61" r:id="rId3"/>
    <p:sldId id="262" r:id="rId4"/>
    <p:sldId id="263" r:id="rId5"/>
    <p:sldId id="260" r:id="rId6"/>
    <p:sldId id="264" r:id="rId7"/>
    <p:sldId id="265" r:id="rId8"/>
    <p:sldId id="269" r:id="rId9"/>
    <p:sldId id="270" r:id="rId10"/>
    <p:sldId id="271" r:id="rId11"/>
    <p:sldId id="272" r:id="rId12"/>
    <p:sldId id="273" r:id="rId13"/>
    <p:sldId id="274" r:id="rId14"/>
    <p:sldId id="275" r:id="rId15"/>
    <p:sldId id="276" r:id="rId16"/>
    <p:sldId id="277" r:id="rId17"/>
    <p:sldId id="278" r:id="rId18"/>
    <p:sldId id="279" r:id="rId19"/>
    <p:sldId id="280" r:id="rId20"/>
    <p:sldId id="281" r:id="rId21"/>
    <p:sldId id="282" r:id="rId22"/>
    <p:sldId id="283" r:id="rId23"/>
    <p:sldId id="284" r:id="rId24"/>
    <p:sldId id="285" r:id="rId25"/>
    <p:sldId id="286" r:id="rId26"/>
    <p:sldId id="287" r:id="rId27"/>
    <p:sldId id="288" r:id="rId28"/>
    <p:sldId id="289" r:id="rId29"/>
    <p:sldId id="290" r:id="rId30"/>
    <p:sldId id="291" r:id="rId31"/>
    <p:sldId id="292" r:id="rId32"/>
    <p:sldId id="293" r:id="rId33"/>
    <p:sldId id="294" r:id="rId34"/>
    <p:sldId id="295" r:id="rId35"/>
    <p:sldId id="296" r:id="rId36"/>
    <p:sldId id="297" r:id="rId37"/>
    <p:sldId id="298" r:id="rId38"/>
    <p:sldId id="299" r:id="rId39"/>
    <p:sldId id="300" r:id="rId40"/>
    <p:sldId id="301" r:id="rId41"/>
    <p:sldId id="302" r:id="rId42"/>
    <p:sldId id="303" r:id="rId43"/>
    <p:sldId id="304" r:id="rId44"/>
  </p:sldIdLst>
  <p:sldSz cx="9902825"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1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74"/>
  </p:normalViewPr>
  <p:slideViewPr>
    <p:cSldViewPr snapToGrid="0" snapToObjects="1">
      <p:cViewPr varScale="1">
        <p:scale>
          <a:sx n="68" d="100"/>
          <a:sy n="68" d="100"/>
        </p:scale>
        <p:origin x="1284" y="72"/>
      </p:cViewPr>
      <p:guideLst>
        <p:guide orient="horz" pos="2160"/>
        <p:guide pos="3119"/>
      </p:guideLst>
    </p:cSldViewPr>
  </p:slideViewPr>
  <p:notesTextViewPr>
    <p:cViewPr>
      <p:scale>
        <a:sx n="100" d="100"/>
        <a:sy n="100" d="100"/>
      </p:scale>
      <p:origin x="0" y="0"/>
    </p:cViewPr>
  </p:notesTextViewPr>
  <p:sorterViewPr>
    <p:cViewPr varScale="1">
      <p:scale>
        <a:sx n="100" d="100"/>
        <a:sy n="100" d="100"/>
      </p:scale>
      <p:origin x="0" y="-106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9.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712" y="2130426"/>
            <a:ext cx="8417401" cy="1470025"/>
          </a:xfrm>
        </p:spPr>
        <p:txBody>
          <a:bodyPr/>
          <a:lstStyle/>
          <a:p>
            <a:r>
              <a:rPr lang="tr-TR"/>
              <a:t>Click to edit Master title style</a:t>
            </a:r>
            <a:endParaRPr lang="en-US"/>
          </a:p>
        </p:txBody>
      </p:sp>
      <p:sp>
        <p:nvSpPr>
          <p:cNvPr id="3" name="Subtitle 2"/>
          <p:cNvSpPr>
            <a:spLocks noGrp="1"/>
          </p:cNvSpPr>
          <p:nvPr>
            <p:ph type="subTitle" idx="1"/>
          </p:nvPr>
        </p:nvSpPr>
        <p:spPr>
          <a:xfrm>
            <a:off x="1485424" y="3886200"/>
            <a:ext cx="6931978"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Click to edit Master subtitle style</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4/19/2018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7173220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4/19/2018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261288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76125" y="274639"/>
            <a:ext cx="2412094" cy="5851525"/>
          </a:xfrm>
        </p:spPr>
        <p:txBody>
          <a:bodyPr vert="eaVert"/>
          <a:lstStyle/>
          <a:p>
            <a:r>
              <a:rPr lang="tr-TR"/>
              <a:t>Click to edit Master title style</a:t>
            </a:r>
            <a:endParaRPr lang="en-US"/>
          </a:p>
        </p:txBody>
      </p:sp>
      <p:sp>
        <p:nvSpPr>
          <p:cNvPr id="3" name="Vertical Text Placeholder 2"/>
          <p:cNvSpPr>
            <a:spLocks noGrp="1"/>
          </p:cNvSpPr>
          <p:nvPr>
            <p:ph type="body" orient="vert" idx="1"/>
          </p:nvPr>
        </p:nvSpPr>
        <p:spPr>
          <a:xfrm>
            <a:off x="536404" y="274639"/>
            <a:ext cx="7074675" cy="5851525"/>
          </a:xfrm>
        </p:spPr>
        <p:txBody>
          <a:bodyPr vert="eaVert"/>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4/19/2018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4720680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Content Placeholder 2"/>
          <p:cNvSpPr>
            <a:spLocks noGrp="1"/>
          </p:cNvSpPr>
          <p:nvPr>
            <p:ph idx="1"/>
          </p:nvPr>
        </p:nvSpPr>
        <p:spPr/>
        <p:txBody>
          <a:body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4/19/2018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2652811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255" y="4406901"/>
            <a:ext cx="8417401" cy="1362075"/>
          </a:xfrm>
        </p:spPr>
        <p:txBody>
          <a:bodyPr anchor="t"/>
          <a:lstStyle>
            <a:lvl1pPr algn="l">
              <a:defRPr sz="4000" b="1" cap="all"/>
            </a:lvl1pPr>
          </a:lstStyle>
          <a:p>
            <a:r>
              <a:rPr lang="tr-TR"/>
              <a:t>Click to edit Master title style</a:t>
            </a:r>
            <a:endParaRPr lang="en-US"/>
          </a:p>
        </p:txBody>
      </p:sp>
      <p:sp>
        <p:nvSpPr>
          <p:cNvPr id="3" name="Text Placeholder 2"/>
          <p:cNvSpPr>
            <a:spLocks noGrp="1"/>
          </p:cNvSpPr>
          <p:nvPr>
            <p:ph type="body" idx="1"/>
          </p:nvPr>
        </p:nvSpPr>
        <p:spPr>
          <a:xfrm>
            <a:off x="782255" y="2906713"/>
            <a:ext cx="841740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Click to edit Master text styles</a:t>
            </a:r>
          </a:p>
        </p:txBody>
      </p:sp>
      <p:sp>
        <p:nvSpPr>
          <p:cNvPr id="4" name="Date Placeholder 3"/>
          <p:cNvSpPr>
            <a:spLocks noGrp="1"/>
          </p:cNvSpPr>
          <p:nvPr>
            <p:ph type="dt" sz="half" idx="10"/>
          </p:nvPr>
        </p:nvSpPr>
        <p:spPr/>
        <p:txBody>
          <a:bodyPr/>
          <a:lstStyle/>
          <a:p>
            <a:fld id="{1028A73E-2174-AA44-AE64-F85365C2ADF9}" type="datetimeFigureOut">
              <a:rPr lang="en-US" smtClean="0"/>
              <a:pPr/>
              <a:t>4/19/2018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7273806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Content Placeholder 2"/>
          <p:cNvSpPr>
            <a:spLocks noGrp="1"/>
          </p:cNvSpPr>
          <p:nvPr>
            <p:ph sz="half" idx="1"/>
          </p:nvPr>
        </p:nvSpPr>
        <p:spPr>
          <a:xfrm>
            <a:off x="536404" y="1600201"/>
            <a:ext cx="474338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Content Placeholder 3"/>
          <p:cNvSpPr>
            <a:spLocks noGrp="1"/>
          </p:cNvSpPr>
          <p:nvPr>
            <p:ph sz="half" idx="2"/>
          </p:nvPr>
        </p:nvSpPr>
        <p:spPr>
          <a:xfrm>
            <a:off x="5444835" y="1600201"/>
            <a:ext cx="4743384"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5" name="Date Placeholder 4"/>
          <p:cNvSpPr>
            <a:spLocks noGrp="1"/>
          </p:cNvSpPr>
          <p:nvPr>
            <p:ph type="dt" sz="half" idx="10"/>
          </p:nvPr>
        </p:nvSpPr>
        <p:spPr/>
        <p:txBody>
          <a:bodyPr/>
          <a:lstStyle/>
          <a:p>
            <a:fld id="{1028A73E-2174-AA44-AE64-F85365C2ADF9}" type="datetimeFigureOut">
              <a:rPr lang="en-US" smtClean="0"/>
              <a:pPr/>
              <a:t>4/19/2018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594115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141" y="274638"/>
            <a:ext cx="8912543" cy="1143000"/>
          </a:xfrm>
        </p:spPr>
        <p:txBody>
          <a:bodyPr/>
          <a:lstStyle>
            <a:lvl1pPr>
              <a:defRPr/>
            </a:lvl1pPr>
          </a:lstStyle>
          <a:p>
            <a:r>
              <a:rPr lang="tr-TR"/>
              <a:t>Click to edit Master title style</a:t>
            </a:r>
            <a:endParaRPr lang="en-US"/>
          </a:p>
        </p:txBody>
      </p:sp>
      <p:sp>
        <p:nvSpPr>
          <p:cNvPr id="3" name="Text Placeholder 2"/>
          <p:cNvSpPr>
            <a:spLocks noGrp="1"/>
          </p:cNvSpPr>
          <p:nvPr>
            <p:ph type="body" idx="1"/>
          </p:nvPr>
        </p:nvSpPr>
        <p:spPr>
          <a:xfrm>
            <a:off x="495141" y="1535113"/>
            <a:ext cx="437546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Click to edit Master text styles</a:t>
            </a:r>
          </a:p>
        </p:txBody>
      </p:sp>
      <p:sp>
        <p:nvSpPr>
          <p:cNvPr id="4" name="Content Placeholder 3"/>
          <p:cNvSpPr>
            <a:spLocks noGrp="1"/>
          </p:cNvSpPr>
          <p:nvPr>
            <p:ph sz="half" idx="2"/>
          </p:nvPr>
        </p:nvSpPr>
        <p:spPr>
          <a:xfrm>
            <a:off x="495141" y="2174875"/>
            <a:ext cx="437546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5" name="Text Placeholder 4"/>
          <p:cNvSpPr>
            <a:spLocks noGrp="1"/>
          </p:cNvSpPr>
          <p:nvPr>
            <p:ph type="body" sz="quarter" idx="3"/>
          </p:nvPr>
        </p:nvSpPr>
        <p:spPr>
          <a:xfrm>
            <a:off x="5030498" y="1535113"/>
            <a:ext cx="437718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Click to edit Master text styles</a:t>
            </a:r>
          </a:p>
        </p:txBody>
      </p:sp>
      <p:sp>
        <p:nvSpPr>
          <p:cNvPr id="6" name="Content Placeholder 5"/>
          <p:cNvSpPr>
            <a:spLocks noGrp="1"/>
          </p:cNvSpPr>
          <p:nvPr>
            <p:ph sz="quarter" idx="4"/>
          </p:nvPr>
        </p:nvSpPr>
        <p:spPr>
          <a:xfrm>
            <a:off x="5030498" y="2174875"/>
            <a:ext cx="437718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7" name="Date Placeholder 6"/>
          <p:cNvSpPr>
            <a:spLocks noGrp="1"/>
          </p:cNvSpPr>
          <p:nvPr>
            <p:ph type="dt" sz="half" idx="10"/>
          </p:nvPr>
        </p:nvSpPr>
        <p:spPr/>
        <p:txBody>
          <a:bodyPr/>
          <a:lstStyle/>
          <a:p>
            <a:fld id="{1028A73E-2174-AA44-AE64-F85365C2ADF9}" type="datetimeFigureOut">
              <a:rPr lang="en-US" smtClean="0"/>
              <a:pPr/>
              <a:t>4/19/2018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3299776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Date Placeholder 2"/>
          <p:cNvSpPr>
            <a:spLocks noGrp="1"/>
          </p:cNvSpPr>
          <p:nvPr>
            <p:ph type="dt" sz="half" idx="10"/>
          </p:nvPr>
        </p:nvSpPr>
        <p:spPr/>
        <p:txBody>
          <a:bodyPr/>
          <a:lstStyle/>
          <a:p>
            <a:fld id="{1028A73E-2174-AA44-AE64-F85365C2ADF9}" type="datetimeFigureOut">
              <a:rPr lang="en-US" smtClean="0"/>
              <a:pPr/>
              <a:t>4/19/2018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4189688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028A73E-2174-AA44-AE64-F85365C2ADF9}" type="datetimeFigureOut">
              <a:rPr lang="en-US" smtClean="0"/>
              <a:pPr/>
              <a:t>4/19/2018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36296932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142" y="273050"/>
            <a:ext cx="3257961" cy="1162050"/>
          </a:xfrm>
        </p:spPr>
        <p:txBody>
          <a:bodyPr anchor="b"/>
          <a:lstStyle>
            <a:lvl1pPr algn="l">
              <a:defRPr sz="2000" b="1"/>
            </a:lvl1pPr>
          </a:lstStyle>
          <a:p>
            <a:r>
              <a:rPr lang="tr-TR"/>
              <a:t>Click to edit Master title style</a:t>
            </a:r>
            <a:endParaRPr lang="en-US"/>
          </a:p>
        </p:txBody>
      </p:sp>
      <p:sp>
        <p:nvSpPr>
          <p:cNvPr id="3" name="Content Placeholder 2"/>
          <p:cNvSpPr>
            <a:spLocks noGrp="1"/>
          </p:cNvSpPr>
          <p:nvPr>
            <p:ph idx="1"/>
          </p:nvPr>
        </p:nvSpPr>
        <p:spPr>
          <a:xfrm>
            <a:off x="3871730" y="273051"/>
            <a:ext cx="5535954"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Text Placeholder 3"/>
          <p:cNvSpPr>
            <a:spLocks noGrp="1"/>
          </p:cNvSpPr>
          <p:nvPr>
            <p:ph type="body" sz="half" idx="2"/>
          </p:nvPr>
        </p:nvSpPr>
        <p:spPr>
          <a:xfrm>
            <a:off x="495142" y="1435101"/>
            <a:ext cx="3257961"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Click to edit Master text styles</a:t>
            </a:r>
          </a:p>
        </p:txBody>
      </p:sp>
      <p:sp>
        <p:nvSpPr>
          <p:cNvPr id="5" name="Date Placeholder 4"/>
          <p:cNvSpPr>
            <a:spLocks noGrp="1"/>
          </p:cNvSpPr>
          <p:nvPr>
            <p:ph type="dt" sz="half" idx="10"/>
          </p:nvPr>
        </p:nvSpPr>
        <p:spPr/>
        <p:txBody>
          <a:bodyPr/>
          <a:lstStyle/>
          <a:p>
            <a:fld id="{1028A73E-2174-AA44-AE64-F85365C2ADF9}" type="datetimeFigureOut">
              <a:rPr lang="en-US" smtClean="0"/>
              <a:pPr/>
              <a:t>4/19/2018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0362825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023" y="4800600"/>
            <a:ext cx="5941695" cy="566738"/>
          </a:xfrm>
        </p:spPr>
        <p:txBody>
          <a:bodyPr anchor="b"/>
          <a:lstStyle>
            <a:lvl1pPr algn="l">
              <a:defRPr sz="2000" b="1"/>
            </a:lvl1pPr>
          </a:lstStyle>
          <a:p>
            <a:r>
              <a:rPr lang="tr-TR"/>
              <a:t>Click to edit Master title style</a:t>
            </a:r>
            <a:endParaRPr lang="en-US"/>
          </a:p>
        </p:txBody>
      </p:sp>
      <p:sp>
        <p:nvSpPr>
          <p:cNvPr id="3" name="Picture Placeholder 2"/>
          <p:cNvSpPr>
            <a:spLocks noGrp="1"/>
          </p:cNvSpPr>
          <p:nvPr>
            <p:ph type="pic" idx="1"/>
          </p:nvPr>
        </p:nvSpPr>
        <p:spPr>
          <a:xfrm>
            <a:off x="1941023" y="612775"/>
            <a:ext cx="594169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941023" y="5367338"/>
            <a:ext cx="594169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Click to edit Master text styles</a:t>
            </a:r>
          </a:p>
        </p:txBody>
      </p:sp>
      <p:sp>
        <p:nvSpPr>
          <p:cNvPr id="5" name="Date Placeholder 4"/>
          <p:cNvSpPr>
            <a:spLocks noGrp="1"/>
          </p:cNvSpPr>
          <p:nvPr>
            <p:ph type="dt" sz="half" idx="10"/>
          </p:nvPr>
        </p:nvSpPr>
        <p:spPr/>
        <p:txBody>
          <a:bodyPr/>
          <a:lstStyle/>
          <a:p>
            <a:fld id="{1028A73E-2174-AA44-AE64-F85365C2ADF9}" type="datetimeFigureOut">
              <a:rPr lang="en-US" smtClean="0"/>
              <a:pPr/>
              <a:t>4/19/2018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3125201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141" y="274638"/>
            <a:ext cx="8912543" cy="1143000"/>
          </a:xfrm>
          <a:prstGeom prst="rect">
            <a:avLst/>
          </a:prstGeom>
        </p:spPr>
        <p:txBody>
          <a:bodyPr vert="horz" lIns="91440" tIns="45720" rIns="91440" bIns="45720" rtlCol="0" anchor="ctr">
            <a:normAutofit/>
          </a:bodyPr>
          <a:lstStyle/>
          <a:p>
            <a:r>
              <a:rPr lang="tr-TR"/>
              <a:t>Click to edit Master title style</a:t>
            </a:r>
            <a:endParaRPr lang="en-US"/>
          </a:p>
        </p:txBody>
      </p:sp>
      <p:sp>
        <p:nvSpPr>
          <p:cNvPr id="3" name="Text Placeholder 2"/>
          <p:cNvSpPr>
            <a:spLocks noGrp="1"/>
          </p:cNvSpPr>
          <p:nvPr>
            <p:ph type="body" idx="1"/>
          </p:nvPr>
        </p:nvSpPr>
        <p:spPr>
          <a:xfrm>
            <a:off x="495141" y="1600201"/>
            <a:ext cx="8912543" cy="4525963"/>
          </a:xfrm>
          <a:prstGeom prst="rect">
            <a:avLst/>
          </a:prstGeom>
        </p:spPr>
        <p:txBody>
          <a:bodyPr vert="horz" lIns="91440" tIns="45720" rIns="91440" bIns="45720" rtlCol="0">
            <a:normAutofit/>
          </a:body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2"/>
          </p:nvPr>
        </p:nvSpPr>
        <p:spPr>
          <a:xfrm>
            <a:off x="495141" y="6356351"/>
            <a:ext cx="2310659"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28A73E-2174-AA44-AE64-F85365C2ADF9}" type="datetimeFigureOut">
              <a:rPr lang="en-US" smtClean="0"/>
              <a:pPr/>
              <a:t>4/19/2018</a:t>
            </a:fld>
            <a:endParaRPr lang="en-US"/>
          </a:p>
        </p:txBody>
      </p:sp>
      <p:sp>
        <p:nvSpPr>
          <p:cNvPr id="5" name="Footer Placeholder 4"/>
          <p:cNvSpPr>
            <a:spLocks noGrp="1"/>
          </p:cNvSpPr>
          <p:nvPr>
            <p:ph type="ftr" sz="quarter" idx="3"/>
          </p:nvPr>
        </p:nvSpPr>
        <p:spPr>
          <a:xfrm>
            <a:off x="3383465" y="6356351"/>
            <a:ext cx="313589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097025" y="6356351"/>
            <a:ext cx="2310659"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8A9FBF-95F4-804E-B7C5-966F186FE180}" type="slidenum">
              <a:rPr lang="en-US" smtClean="0"/>
              <a:pPr/>
              <a:t>‹#›</a:t>
            </a:fld>
            <a:endParaRPr lang="en-US"/>
          </a:p>
        </p:txBody>
      </p:sp>
    </p:spTree>
    <p:extLst>
      <p:ext uri="{BB962C8B-B14F-4D97-AF65-F5344CB8AC3E}">
        <p14:creationId xmlns:p14="http://schemas.microsoft.com/office/powerpoint/2010/main" val="4291656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12.emf"/></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8" Type="http://schemas.openxmlformats.org/officeDocument/2006/relationships/image" Target="../media/image21.jpg"/><Relationship Id="rId3" Type="http://schemas.openxmlformats.org/officeDocument/2006/relationships/image" Target="../media/image16.emf"/><Relationship Id="rId7" Type="http://schemas.openxmlformats.org/officeDocument/2006/relationships/image" Target="../media/image20.jpeg"/><Relationship Id="rId2"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image" Target="../media/image19.jpg"/><Relationship Id="rId5" Type="http://schemas.openxmlformats.org/officeDocument/2006/relationships/image" Target="../media/image18.emf"/><Relationship Id="rId10" Type="http://schemas.openxmlformats.org/officeDocument/2006/relationships/image" Target="../media/image23.jpg"/><Relationship Id="rId4" Type="http://schemas.openxmlformats.org/officeDocument/2006/relationships/image" Target="../media/image17.emf"/><Relationship Id="rId9" Type="http://schemas.openxmlformats.org/officeDocument/2006/relationships/image" Target="../media/image22.jpg"/></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25.jpeg"/></Relationships>
</file>

<file path=ppt/slides/_rels/slide23.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2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36.png"/></Relationships>
</file>

<file path=ppt/slides/_rels/slide3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38.png"/></Relationships>
</file>

<file path=ppt/slides/_rels/slide3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39.png"/><Relationship Id="rId4" Type="http://schemas.openxmlformats.org/officeDocument/2006/relationships/oleObject" Target="../embeddings/oleObject1.bin"/></Relationships>
</file>

<file path=ppt/slides/_rels/slide3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41.png"/></Relationships>
</file>

<file path=ppt/slides/_rels/slide3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image" Target="../media/image44.png"/><Relationship Id="rId4" Type="http://schemas.openxmlformats.org/officeDocument/2006/relationships/image" Target="../media/image43.png"/></Relationships>
</file>

<file path=ppt/slides/_rels/slide36.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image" Target="../media/image47.JPG"/><Relationship Id="rId4" Type="http://schemas.openxmlformats.org/officeDocument/2006/relationships/image" Target="../media/image46.JPG"/></Relationships>
</file>

<file path=ppt/slides/_rels/slide3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image" Target="../media/image51.png"/><Relationship Id="rId4" Type="http://schemas.openxmlformats.org/officeDocument/2006/relationships/image" Target="../media/image50.jpeg"/></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53.png"/></Relationships>
</file>

<file path=ppt/slides/_rels/slide41.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4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2 Resim"/>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376" y="0"/>
            <a:ext cx="9672070" cy="6857997"/>
          </a:xfrm>
          <a:prstGeom prst="rect">
            <a:avLst/>
          </a:prstGeom>
        </p:spPr>
      </p:pic>
    </p:spTree>
    <p:extLst>
      <p:ext uri="{BB962C8B-B14F-4D97-AF65-F5344CB8AC3E}">
        <p14:creationId xmlns:p14="http://schemas.microsoft.com/office/powerpoint/2010/main" val="13082307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7" cy="6839709"/>
          </a:xfrm>
          <a:prstGeom prst="rect">
            <a:avLst/>
          </a:prstGeom>
        </p:spPr>
      </p:pic>
      <p:sp>
        <p:nvSpPr>
          <p:cNvPr id="4" name="Rectangle 2"/>
          <p:cNvSpPr txBox="1">
            <a:spLocks noChangeArrowheads="1"/>
          </p:cNvSpPr>
          <p:nvPr/>
        </p:nvSpPr>
        <p:spPr>
          <a:xfrm>
            <a:off x="1078525" y="1492406"/>
            <a:ext cx="7467600" cy="526337"/>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sz="2200" b="1" dirty="0">
                <a:solidFill>
                  <a:srgbClr val="C00000"/>
                </a:solidFill>
                <a:latin typeface="Gill Sans MT"/>
                <a:ea typeface="+mn-ea"/>
                <a:cs typeface="+mn-cs"/>
              </a:rPr>
              <a:t>Gürültü Denetiminde Temel İlkeler</a:t>
            </a:r>
            <a:endParaRPr lang="tr-TR" altLang="tr-TR" sz="2200" b="1" dirty="0">
              <a:solidFill>
                <a:srgbClr val="C00000"/>
              </a:solidFill>
              <a:latin typeface="Gill Sans MT"/>
              <a:ea typeface="+mn-ea"/>
              <a:cs typeface="+mn-cs"/>
            </a:endParaRPr>
          </a:p>
        </p:txBody>
      </p:sp>
      <p:sp>
        <p:nvSpPr>
          <p:cNvPr id="5" name="Dikdörtgen 4"/>
          <p:cNvSpPr/>
          <p:nvPr/>
        </p:nvSpPr>
        <p:spPr>
          <a:xfrm>
            <a:off x="568237" y="2018743"/>
            <a:ext cx="9067082" cy="4093428"/>
          </a:xfrm>
          <a:prstGeom prst="rect">
            <a:avLst/>
          </a:prstGeom>
        </p:spPr>
        <p:txBody>
          <a:bodyPr wrap="square">
            <a:spAutoFit/>
          </a:bodyPr>
          <a:lstStyle/>
          <a:p>
            <a:r>
              <a:rPr lang="tr-TR" sz="2000" b="1" u="sng" dirty="0">
                <a:solidFill>
                  <a:schemeClr val="tx2"/>
                </a:solidFill>
                <a:latin typeface="Gill Sans MT"/>
              </a:rPr>
              <a:t>1) Kaynakta denetim;</a:t>
            </a:r>
          </a:p>
          <a:p>
            <a:r>
              <a:rPr lang="tr-TR" sz="2000" dirty="0">
                <a:solidFill>
                  <a:schemeClr val="tx2"/>
                </a:solidFill>
                <a:latin typeface="Gill Sans MT"/>
              </a:rPr>
              <a:t>Kaynakta denetim konusu, öncelikle gürültü oluşumuna neden olan kaynakları ortadan kaldırmak, gürültü kaynaklarının gürültü  düzeylerini azaltmak ve/ya da gürültünün niteliğini değiştirmek gibi konuları kapsamaktadır. </a:t>
            </a:r>
          </a:p>
          <a:p>
            <a:r>
              <a:rPr lang="tr-TR" sz="2000" dirty="0">
                <a:solidFill>
                  <a:schemeClr val="tx2"/>
                </a:solidFill>
                <a:latin typeface="Gill Sans MT"/>
              </a:rPr>
              <a:t> Hidrofor, jeneratör, motorlu taşıt, elektrikli ev cihazları ve benzeri gürültü kaynaklarının denetimi gibi</a:t>
            </a:r>
          </a:p>
          <a:p>
            <a:r>
              <a:rPr lang="tr-TR" sz="2000" b="1" u="sng" dirty="0">
                <a:solidFill>
                  <a:schemeClr val="tx2"/>
                </a:solidFill>
                <a:latin typeface="Gill Sans MT"/>
              </a:rPr>
              <a:t>2) Kaynak-alıcı arasında denetim;</a:t>
            </a:r>
          </a:p>
          <a:p>
            <a:r>
              <a:rPr lang="tr-TR" sz="2000" dirty="0">
                <a:solidFill>
                  <a:schemeClr val="tx2"/>
                </a:solidFill>
                <a:latin typeface="Gill Sans MT"/>
              </a:rPr>
              <a:t>Kaynakla alıcı arasındaki yolda sesin azaltılmasına yönelik önlemlerin tümünü içermektedir.</a:t>
            </a:r>
          </a:p>
          <a:p>
            <a:r>
              <a:rPr lang="tr-TR" sz="2000" b="1" u="sng" dirty="0">
                <a:solidFill>
                  <a:schemeClr val="tx2"/>
                </a:solidFill>
                <a:latin typeface="Gill Sans MT"/>
              </a:rPr>
              <a:t>3) Alıcıda denetim;</a:t>
            </a:r>
          </a:p>
          <a:p>
            <a:r>
              <a:rPr lang="tr-TR" sz="2000" dirty="0">
                <a:solidFill>
                  <a:schemeClr val="tx2"/>
                </a:solidFill>
                <a:latin typeface="Gill Sans MT"/>
              </a:rPr>
              <a:t>Kaynakta ve kaynak-alıcı arasında denetlenemeyerek yapılara ulaşan gürültü için mikro ölçekte yapılabilecek önlemlerden söz edilebilir. Gürültüden etkilenen insanın alabileceği, kulak tıkacı takmak vb.</a:t>
            </a:r>
          </a:p>
        </p:txBody>
      </p:sp>
    </p:spTree>
    <p:extLst>
      <p:ext uri="{BB962C8B-B14F-4D97-AF65-F5344CB8AC3E}">
        <p14:creationId xmlns:p14="http://schemas.microsoft.com/office/powerpoint/2010/main" val="6299113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7" cy="6839709"/>
          </a:xfrm>
          <a:prstGeom prst="rect">
            <a:avLst/>
          </a:prstGeom>
        </p:spPr>
      </p:pic>
      <p:sp>
        <p:nvSpPr>
          <p:cNvPr id="4" name="Rectangle 2"/>
          <p:cNvSpPr txBox="1">
            <a:spLocks noChangeArrowheads="1"/>
          </p:cNvSpPr>
          <p:nvPr/>
        </p:nvSpPr>
        <p:spPr>
          <a:xfrm>
            <a:off x="1299259" y="1791054"/>
            <a:ext cx="7467600" cy="526337"/>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altLang="tr-TR" sz="2200" b="1" dirty="0">
                <a:solidFill>
                  <a:srgbClr val="C00000"/>
                </a:solidFill>
                <a:latin typeface="Gill Sans MT"/>
                <a:ea typeface="+mn-ea"/>
                <a:cs typeface="+mn-cs"/>
              </a:rPr>
              <a:t>BİNALARDA GÜRÜLTÜ PROBLEMLERİ</a:t>
            </a:r>
          </a:p>
          <a:p>
            <a:endParaRPr lang="tr-TR" altLang="tr-TR" sz="3200" b="1" dirty="0"/>
          </a:p>
        </p:txBody>
      </p:sp>
      <p:sp>
        <p:nvSpPr>
          <p:cNvPr id="5" name="Rectangle 3"/>
          <p:cNvSpPr txBox="1">
            <a:spLocks noChangeArrowheads="1"/>
          </p:cNvSpPr>
          <p:nvPr/>
        </p:nvSpPr>
        <p:spPr>
          <a:xfrm>
            <a:off x="791750" y="2043761"/>
            <a:ext cx="8981341" cy="4129367"/>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endParaRPr lang="tr-TR" altLang="tr-TR" sz="1800" dirty="0"/>
          </a:p>
          <a:p>
            <a:pPr marL="0" indent="0">
              <a:buFont typeface="Wingdings" pitchFamily="2" charset="2"/>
              <a:buNone/>
            </a:pPr>
            <a:r>
              <a:rPr lang="tr-TR" altLang="tr-TR" sz="2000" dirty="0">
                <a:solidFill>
                  <a:schemeClr val="tx2"/>
                </a:solidFill>
                <a:latin typeface="Gill Sans MT"/>
              </a:rPr>
              <a:t>Ses yalıtımı, temel olarak gürültünün insan üzerinde oluşturacağı zararlı etkileri en aza indirmek için alınacak önlemleri kapsar. </a:t>
            </a:r>
          </a:p>
          <a:p>
            <a:pPr marL="0" indent="0">
              <a:buFont typeface="Wingdings" pitchFamily="2" charset="2"/>
              <a:buNone/>
            </a:pPr>
            <a:r>
              <a:rPr lang="tr-TR" altLang="tr-TR" sz="2000" dirty="0">
                <a:solidFill>
                  <a:schemeClr val="tx2"/>
                </a:solidFill>
                <a:latin typeface="Gill Sans MT"/>
              </a:rPr>
              <a:t>Gürültü denetimi sürecinde ilkesel olarak aşağıdaki sıra izlenir;</a:t>
            </a:r>
          </a:p>
          <a:p>
            <a:pPr marL="0" indent="0">
              <a:buFont typeface="Wingdings" pitchFamily="2" charset="2"/>
              <a:buNone/>
            </a:pPr>
            <a:endParaRPr lang="tr-TR" altLang="tr-TR" sz="2000" dirty="0">
              <a:solidFill>
                <a:schemeClr val="tx2"/>
              </a:solidFill>
              <a:latin typeface="Gill Sans MT"/>
            </a:endParaRPr>
          </a:p>
          <a:p>
            <a:pPr marL="0" indent="0">
              <a:buFont typeface="Wingdings" pitchFamily="2" charset="2"/>
              <a:buNone/>
            </a:pPr>
            <a:r>
              <a:rPr lang="tr-TR" altLang="tr-TR" sz="2000" dirty="0">
                <a:solidFill>
                  <a:schemeClr val="tx2"/>
                </a:solidFill>
                <a:latin typeface="Gill Sans MT"/>
              </a:rPr>
              <a:t>   - Kaynakta denetim</a:t>
            </a:r>
          </a:p>
          <a:p>
            <a:pPr marL="0" indent="0">
              <a:buFont typeface="Wingdings" pitchFamily="2" charset="2"/>
              <a:buNone/>
            </a:pPr>
            <a:r>
              <a:rPr lang="tr-TR" altLang="tr-TR" sz="2000" dirty="0">
                <a:solidFill>
                  <a:schemeClr val="tx2"/>
                </a:solidFill>
                <a:latin typeface="Gill Sans MT"/>
              </a:rPr>
              <a:t>   - Kaynak-alıcı arasında denetim</a:t>
            </a:r>
          </a:p>
          <a:p>
            <a:pPr marL="0" indent="0">
              <a:buFont typeface="Wingdings" pitchFamily="2" charset="2"/>
              <a:buNone/>
            </a:pPr>
            <a:r>
              <a:rPr lang="tr-TR" altLang="tr-TR" sz="2000" dirty="0">
                <a:solidFill>
                  <a:schemeClr val="tx2"/>
                </a:solidFill>
                <a:latin typeface="Gill Sans MT"/>
              </a:rPr>
              <a:t>   - Alıcıda denetim</a:t>
            </a:r>
          </a:p>
          <a:p>
            <a:pPr marL="0" indent="0">
              <a:buFont typeface="Wingdings" pitchFamily="2" charset="2"/>
              <a:buNone/>
            </a:pPr>
            <a:endParaRPr lang="tr-TR" altLang="tr-TR" sz="2000" dirty="0">
              <a:solidFill>
                <a:schemeClr val="tx2"/>
              </a:solidFill>
              <a:latin typeface="Gill Sans MT"/>
            </a:endParaRPr>
          </a:p>
          <a:p>
            <a:pPr marL="0" indent="0">
              <a:buFont typeface="Wingdings" pitchFamily="2" charset="2"/>
              <a:buNone/>
            </a:pPr>
            <a:r>
              <a:rPr lang="tr-TR" altLang="tr-TR" sz="2000" dirty="0">
                <a:solidFill>
                  <a:schemeClr val="tx2"/>
                </a:solidFill>
                <a:latin typeface="Gill Sans MT"/>
              </a:rPr>
              <a:t>Tüm kaynakların denetimi için Bütünleşik Tasarımının önemi çok büyüktür.</a:t>
            </a:r>
          </a:p>
          <a:p>
            <a:pPr marL="0" indent="0">
              <a:buFont typeface="Wingdings" pitchFamily="2" charset="2"/>
              <a:buNone/>
            </a:pPr>
            <a:endParaRPr lang="tr-TR" altLang="tr-TR" sz="2000" dirty="0">
              <a:solidFill>
                <a:schemeClr val="tx2"/>
              </a:solidFill>
              <a:latin typeface="Gill Sans MT"/>
            </a:endParaRPr>
          </a:p>
        </p:txBody>
      </p:sp>
    </p:spTree>
    <p:extLst>
      <p:ext uri="{BB962C8B-B14F-4D97-AF65-F5344CB8AC3E}">
        <p14:creationId xmlns:p14="http://schemas.microsoft.com/office/powerpoint/2010/main" val="35258100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7" cy="6839709"/>
          </a:xfrm>
          <a:prstGeom prst="rect">
            <a:avLst/>
          </a:prstGeom>
        </p:spPr>
      </p:pic>
      <p:sp>
        <p:nvSpPr>
          <p:cNvPr id="4" name="Rectangle 2"/>
          <p:cNvSpPr txBox="1">
            <a:spLocks noChangeArrowheads="1"/>
          </p:cNvSpPr>
          <p:nvPr/>
        </p:nvSpPr>
        <p:spPr>
          <a:xfrm>
            <a:off x="1216151" y="2294265"/>
            <a:ext cx="7467600" cy="526337"/>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altLang="tr-TR" sz="2200" b="1" dirty="0">
                <a:solidFill>
                  <a:srgbClr val="C00000"/>
                </a:solidFill>
                <a:latin typeface="Gill Sans MT"/>
                <a:ea typeface="+mn-ea"/>
                <a:cs typeface="+mn-cs"/>
              </a:rPr>
              <a:t>BİNALARDA GÜRÜLTÜ PROBLEMLERİ</a:t>
            </a:r>
          </a:p>
          <a:p>
            <a:endParaRPr lang="tr-TR" altLang="tr-TR" sz="3200" b="1" dirty="0"/>
          </a:p>
        </p:txBody>
      </p:sp>
      <p:sp>
        <p:nvSpPr>
          <p:cNvPr id="5" name="Rectangle 3"/>
          <p:cNvSpPr txBox="1">
            <a:spLocks noChangeArrowheads="1"/>
          </p:cNvSpPr>
          <p:nvPr/>
        </p:nvSpPr>
        <p:spPr>
          <a:xfrm>
            <a:off x="808745" y="2820602"/>
            <a:ext cx="8282412" cy="1757478"/>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tr-TR" altLang="tr-TR" sz="2000" dirty="0">
              <a:solidFill>
                <a:schemeClr val="tx2"/>
              </a:solidFill>
              <a:latin typeface="Gill Sans MT"/>
            </a:endParaRPr>
          </a:p>
          <a:p>
            <a:pPr marL="0" indent="0">
              <a:buNone/>
            </a:pPr>
            <a:r>
              <a:rPr lang="tr-TR" altLang="tr-TR" sz="2000" dirty="0">
                <a:solidFill>
                  <a:schemeClr val="tx2"/>
                </a:solidFill>
                <a:latin typeface="Gill Sans MT"/>
              </a:rPr>
              <a:t>‘’Eğlence mekanlarındaki yüksek müziğin yanı sıra motorlu taşıt, demiryolu trafiği, sokak düğünü, inşaat makinesi sesleri, araç motorları, komşu gürültüsü, şeklinde şikayetler geliyor. ‘’</a:t>
            </a:r>
          </a:p>
          <a:p>
            <a:pPr marL="0" indent="0" algn="ctr">
              <a:buFont typeface="Wingdings" pitchFamily="2" charset="2"/>
              <a:buNone/>
            </a:pPr>
            <a:endParaRPr lang="tr-TR" altLang="tr-TR" sz="2000" dirty="0"/>
          </a:p>
        </p:txBody>
      </p:sp>
    </p:spTree>
    <p:extLst>
      <p:ext uri="{BB962C8B-B14F-4D97-AF65-F5344CB8AC3E}">
        <p14:creationId xmlns:p14="http://schemas.microsoft.com/office/powerpoint/2010/main" val="36128760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7" cy="6839709"/>
          </a:xfrm>
          <a:prstGeom prst="rect">
            <a:avLst/>
          </a:prstGeom>
        </p:spPr>
      </p:pic>
      <p:sp>
        <p:nvSpPr>
          <p:cNvPr id="4" name="14 Dikdörtgen"/>
          <p:cNvSpPr/>
          <p:nvPr/>
        </p:nvSpPr>
        <p:spPr>
          <a:xfrm>
            <a:off x="1055458" y="1604997"/>
            <a:ext cx="7106462" cy="430887"/>
          </a:xfrm>
          <a:prstGeom prst="rect">
            <a:avLst/>
          </a:prstGeom>
        </p:spPr>
        <p:txBody>
          <a:bodyPr>
            <a:spAutoFit/>
          </a:bodyPr>
          <a:lstStyle/>
          <a:p>
            <a:pPr>
              <a:defRPr/>
            </a:pPr>
            <a:r>
              <a:rPr lang="tr-TR" sz="2200" b="1" dirty="0">
                <a:solidFill>
                  <a:srgbClr val="C00000"/>
                </a:solidFill>
                <a:latin typeface="Gill Sans MT"/>
              </a:rPr>
              <a:t>Konutlar</a:t>
            </a:r>
          </a:p>
        </p:txBody>
      </p:sp>
      <p:sp>
        <p:nvSpPr>
          <p:cNvPr id="5" name="Metin kutusu 4"/>
          <p:cNvSpPr txBox="1"/>
          <p:nvPr/>
        </p:nvSpPr>
        <p:spPr>
          <a:xfrm>
            <a:off x="5521917" y="2189772"/>
            <a:ext cx="3902001" cy="2862322"/>
          </a:xfrm>
          <a:prstGeom prst="rect">
            <a:avLst/>
          </a:prstGeom>
          <a:noFill/>
        </p:spPr>
        <p:txBody>
          <a:bodyPr wrap="square">
            <a:spAutoFit/>
          </a:bodyPr>
          <a:lstStyle/>
          <a:p>
            <a:pPr>
              <a:defRPr/>
            </a:pPr>
            <a:r>
              <a:rPr lang="tr-TR" sz="2000" dirty="0">
                <a:solidFill>
                  <a:schemeClr val="tx2"/>
                </a:solidFill>
                <a:latin typeface="Gill Sans MT"/>
              </a:rPr>
              <a:t>Şikayetlerin büyük bir kısmı aynı katta veya üst katta yer alan komşu dairelerin ortak olan duvar ve döşemelerinin, birbirine iletilen istenmeyen seslerin geçişinden kaynaklanmaktadır.</a:t>
            </a:r>
          </a:p>
          <a:p>
            <a:pPr>
              <a:defRPr/>
            </a:pPr>
            <a:r>
              <a:rPr lang="tr-TR" sz="2000" dirty="0">
                <a:solidFill>
                  <a:schemeClr val="tx2"/>
                </a:solidFill>
                <a:latin typeface="Gill Sans MT"/>
              </a:rPr>
              <a:t>Bir kısmı da mekanik ekipmanların oluşturduğu gürültüdür</a:t>
            </a:r>
            <a:r>
              <a:rPr lang="tr-TR" dirty="0">
                <a:latin typeface="Gill Sans MT" pitchFamily="34" charset="0"/>
              </a:rPr>
              <a:t>.</a:t>
            </a:r>
          </a:p>
        </p:txBody>
      </p:sp>
      <p:pic>
        <p:nvPicPr>
          <p:cNvPr id="6" name="Resim 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81844" y="2258768"/>
            <a:ext cx="4440073" cy="2936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119856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7" cy="6839709"/>
          </a:xfrm>
          <a:prstGeom prst="rect">
            <a:avLst/>
          </a:prstGeom>
        </p:spPr>
      </p:pic>
      <p:sp>
        <p:nvSpPr>
          <p:cNvPr id="4" name="Metin kutusu 3"/>
          <p:cNvSpPr txBox="1"/>
          <p:nvPr/>
        </p:nvSpPr>
        <p:spPr>
          <a:xfrm>
            <a:off x="619262" y="1670576"/>
            <a:ext cx="3972539" cy="4370427"/>
          </a:xfrm>
          <a:prstGeom prst="rect">
            <a:avLst/>
          </a:prstGeom>
          <a:noFill/>
        </p:spPr>
        <p:txBody>
          <a:bodyPr wrap="square">
            <a:spAutoFit/>
          </a:bodyPr>
          <a:lstStyle/>
          <a:p>
            <a:pPr>
              <a:defRPr/>
            </a:pPr>
            <a:endParaRPr lang="tr-TR" sz="2000" dirty="0">
              <a:solidFill>
                <a:schemeClr val="tx2"/>
              </a:solidFill>
              <a:latin typeface="Gill Sans MT"/>
            </a:endParaRPr>
          </a:p>
          <a:p>
            <a:pPr>
              <a:defRPr/>
            </a:pPr>
            <a:r>
              <a:rPr lang="tr-TR" sz="2000" dirty="0">
                <a:solidFill>
                  <a:schemeClr val="tx2"/>
                </a:solidFill>
                <a:latin typeface="Gill Sans MT"/>
              </a:rPr>
              <a:t>Oda, konferans salonu, idari mekanlar öncelikle duvar ve döşemelerinde ses yalıtımı yapılmalı, belirlenen ses geçiş kaybını sağlayacak detaylar oluşturulmalıdır.</a:t>
            </a:r>
          </a:p>
          <a:p>
            <a:pPr>
              <a:defRPr/>
            </a:pPr>
            <a:endParaRPr lang="tr-TR" sz="2000" dirty="0">
              <a:solidFill>
                <a:schemeClr val="tx2"/>
              </a:solidFill>
              <a:latin typeface="Gill Sans MT"/>
            </a:endParaRPr>
          </a:p>
          <a:p>
            <a:pPr>
              <a:defRPr/>
            </a:pPr>
            <a:r>
              <a:rPr lang="tr-TR" sz="2000" dirty="0">
                <a:solidFill>
                  <a:schemeClr val="tx2"/>
                </a:solidFill>
                <a:latin typeface="Gill Sans MT"/>
              </a:rPr>
              <a:t>Lobi, restoran, spor salonları gibi geniş hacimli mekanların yankılanma süreleri temel alınarak gerekli ses yutuculuk hesaplanmalıdır</a:t>
            </a:r>
            <a:r>
              <a:rPr lang="tr-TR" dirty="0">
                <a:latin typeface="Gill Sans MT"/>
              </a:rPr>
              <a:t>.</a:t>
            </a:r>
            <a:endParaRPr lang="tr-TR" dirty="0">
              <a:latin typeface="Gill Sans MT" pitchFamily="34" charset="0"/>
            </a:endParaRPr>
          </a:p>
          <a:p>
            <a:pPr>
              <a:defRPr/>
            </a:pPr>
            <a:endParaRPr lang="tr-TR" dirty="0">
              <a:latin typeface="Gill Sans MT" pitchFamily="34" charset="0"/>
            </a:endParaRPr>
          </a:p>
        </p:txBody>
      </p:sp>
      <p:sp>
        <p:nvSpPr>
          <p:cNvPr id="5" name="14 Dikdörtgen"/>
          <p:cNvSpPr/>
          <p:nvPr/>
        </p:nvSpPr>
        <p:spPr>
          <a:xfrm>
            <a:off x="619262" y="1455132"/>
            <a:ext cx="7106462" cy="430887"/>
          </a:xfrm>
          <a:prstGeom prst="rect">
            <a:avLst/>
          </a:prstGeom>
        </p:spPr>
        <p:txBody>
          <a:bodyPr>
            <a:spAutoFit/>
          </a:bodyPr>
          <a:lstStyle/>
          <a:p>
            <a:pPr>
              <a:defRPr/>
            </a:pPr>
            <a:r>
              <a:rPr lang="tr-TR" sz="2200" b="1" dirty="0">
                <a:solidFill>
                  <a:srgbClr val="C00000"/>
                </a:solidFill>
                <a:latin typeface="Gill Sans MT"/>
              </a:rPr>
              <a:t>Konaklama Yapıları</a:t>
            </a:r>
          </a:p>
        </p:txBody>
      </p:sp>
      <p:pic>
        <p:nvPicPr>
          <p:cNvPr id="6" name="Resim 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91801" y="3738433"/>
            <a:ext cx="3811222" cy="2370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Resim 4"/>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52007" y="1707561"/>
            <a:ext cx="3397851" cy="225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448469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7" cy="6839709"/>
          </a:xfrm>
          <a:prstGeom prst="rect">
            <a:avLst/>
          </a:prstGeom>
        </p:spPr>
      </p:pic>
      <p:sp>
        <p:nvSpPr>
          <p:cNvPr id="4" name="15 Dikdörtgen"/>
          <p:cNvSpPr/>
          <p:nvPr/>
        </p:nvSpPr>
        <p:spPr>
          <a:xfrm>
            <a:off x="568236" y="1864661"/>
            <a:ext cx="4191973" cy="3810274"/>
          </a:xfrm>
          <a:prstGeom prst="rect">
            <a:avLst/>
          </a:prstGeom>
        </p:spPr>
        <p:txBody>
          <a:bodyPr wrap="square">
            <a:spAutoFit/>
          </a:bodyPr>
          <a:lstStyle/>
          <a:p>
            <a:pPr>
              <a:defRPr/>
            </a:pPr>
            <a:r>
              <a:rPr lang="tr-TR" sz="2000" dirty="0">
                <a:solidFill>
                  <a:schemeClr val="tx2"/>
                </a:solidFill>
                <a:latin typeface="Gill Sans MT"/>
              </a:rPr>
              <a:t>Derslik, kütüphane, konferans salonu, idari mekanlar öncelikle duvar ve döşemelerinde ses yalıtımı yapılmalı, belirlenen ses geçiş kaybını sağlayacak detaylar oluşturulmalıdır.</a:t>
            </a:r>
          </a:p>
          <a:p>
            <a:pPr>
              <a:defRPr/>
            </a:pPr>
            <a:r>
              <a:rPr lang="tr-TR" sz="2000" dirty="0">
                <a:solidFill>
                  <a:schemeClr val="tx2"/>
                </a:solidFill>
                <a:latin typeface="Gill Sans MT"/>
              </a:rPr>
              <a:t>Laboratuvar, yemekhane, atölyeler, spor salonları gibi geniş hacimli mekanların yankılanma süreleri temel alınarak gerekli ses yutuculuk hesaplanmalıdır</a:t>
            </a:r>
            <a:r>
              <a:rPr lang="tr-TR" dirty="0">
                <a:latin typeface="Gill Sans MT" pitchFamily="34" charset="0"/>
              </a:rPr>
              <a:t>.</a:t>
            </a:r>
          </a:p>
          <a:p>
            <a:pPr algn="just">
              <a:spcBef>
                <a:spcPct val="20000"/>
              </a:spcBef>
              <a:defRPr/>
            </a:pPr>
            <a:endParaRPr lang="tr-TR" dirty="0">
              <a:latin typeface="Gill Sans MT" pitchFamily="34" charset="0"/>
            </a:endParaRPr>
          </a:p>
        </p:txBody>
      </p:sp>
      <p:sp>
        <p:nvSpPr>
          <p:cNvPr id="5" name="17 Dikdörtgen"/>
          <p:cNvSpPr/>
          <p:nvPr/>
        </p:nvSpPr>
        <p:spPr>
          <a:xfrm>
            <a:off x="568236" y="1333329"/>
            <a:ext cx="7106462" cy="430887"/>
          </a:xfrm>
          <a:prstGeom prst="rect">
            <a:avLst/>
          </a:prstGeom>
        </p:spPr>
        <p:txBody>
          <a:bodyPr>
            <a:spAutoFit/>
          </a:bodyPr>
          <a:lstStyle/>
          <a:p>
            <a:pPr>
              <a:defRPr/>
            </a:pPr>
            <a:r>
              <a:rPr lang="tr-TR" sz="2200" b="1" dirty="0">
                <a:solidFill>
                  <a:srgbClr val="C00000"/>
                </a:solidFill>
                <a:latin typeface="Gill Sans MT"/>
              </a:rPr>
              <a:t>Sosyal ve Kültürel Yapılar</a:t>
            </a:r>
          </a:p>
        </p:txBody>
      </p:sp>
      <p:pic>
        <p:nvPicPr>
          <p:cNvPr id="6" name="Picture 2" descr="D:\ortak\uygulama\referans uygulamalar\referans uyg.fotolar\Açı High School.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48654" y="1664684"/>
            <a:ext cx="3452088" cy="2590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60209" y="3600521"/>
            <a:ext cx="3501926" cy="2546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754579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7" cy="6839709"/>
          </a:xfrm>
          <a:prstGeom prst="rect">
            <a:avLst/>
          </a:prstGeom>
        </p:spPr>
      </p:pic>
      <p:sp>
        <p:nvSpPr>
          <p:cNvPr id="4" name="17 Dikdörtgen"/>
          <p:cNvSpPr/>
          <p:nvPr/>
        </p:nvSpPr>
        <p:spPr>
          <a:xfrm>
            <a:off x="669223" y="1799224"/>
            <a:ext cx="9103867" cy="707886"/>
          </a:xfrm>
          <a:prstGeom prst="rect">
            <a:avLst/>
          </a:prstGeom>
        </p:spPr>
        <p:txBody>
          <a:bodyPr wrap="square">
            <a:spAutoFit/>
          </a:bodyPr>
          <a:lstStyle/>
          <a:p>
            <a:pPr>
              <a:defRPr/>
            </a:pPr>
            <a:r>
              <a:rPr lang="tr-TR" sz="2000" dirty="0">
                <a:solidFill>
                  <a:schemeClr val="tx2"/>
                </a:solidFill>
                <a:latin typeface="Gill Sans MT"/>
              </a:rPr>
              <a:t>Çeşitli kategorilerde ürünlerle ses yalıtımı yaptırarak olası gürültünün insan sağlığını da olumsuz etkilemesinin önüne rahatlıkla geçebiliriz. </a:t>
            </a:r>
          </a:p>
        </p:txBody>
      </p:sp>
      <p:pic>
        <p:nvPicPr>
          <p:cNvPr id="5" name="Resim 4"/>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54688" y="3078635"/>
            <a:ext cx="6147794" cy="3457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82516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7" cy="6839709"/>
          </a:xfrm>
          <a:prstGeom prst="rect">
            <a:avLst/>
          </a:prstGeom>
        </p:spPr>
      </p:pic>
      <p:sp>
        <p:nvSpPr>
          <p:cNvPr id="4" name="16 Dikdörtgen"/>
          <p:cNvSpPr>
            <a:spLocks noChangeArrowheads="1"/>
          </p:cNvSpPr>
          <p:nvPr/>
        </p:nvSpPr>
        <p:spPr bwMode="auto">
          <a:xfrm>
            <a:off x="4290527" y="1410789"/>
            <a:ext cx="98937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tr-TR" altLang="tr-TR" sz="2200" b="1" dirty="0">
                <a:solidFill>
                  <a:srgbClr val="C00000"/>
                </a:solidFill>
                <a:latin typeface="Gill Sans MT"/>
              </a:rPr>
              <a:t>Ulaşım</a:t>
            </a:r>
          </a:p>
        </p:txBody>
      </p:sp>
      <p:pic>
        <p:nvPicPr>
          <p:cNvPr id="5" name="Resim 4"/>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64584" y="2013892"/>
            <a:ext cx="6948150" cy="3922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094717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7" cy="6839709"/>
          </a:xfrm>
          <a:prstGeom prst="rect">
            <a:avLst/>
          </a:prstGeom>
        </p:spPr>
      </p:pic>
      <p:sp>
        <p:nvSpPr>
          <p:cNvPr id="4" name="15 Dikdörtgen"/>
          <p:cNvSpPr/>
          <p:nvPr/>
        </p:nvSpPr>
        <p:spPr>
          <a:xfrm>
            <a:off x="849910" y="2042577"/>
            <a:ext cx="8704637" cy="1323439"/>
          </a:xfrm>
          <a:prstGeom prst="rect">
            <a:avLst/>
          </a:prstGeom>
        </p:spPr>
        <p:txBody>
          <a:bodyPr wrap="square">
            <a:spAutoFit/>
          </a:bodyPr>
          <a:lstStyle/>
          <a:p>
            <a:pPr>
              <a:defRPr/>
            </a:pPr>
            <a:r>
              <a:rPr lang="tr-TR" sz="2000" dirty="0">
                <a:solidFill>
                  <a:schemeClr val="tx2"/>
                </a:solidFill>
                <a:latin typeface="Gill Sans MT"/>
              </a:rPr>
              <a:t>Hastaneler, ameliyathaneler, mr ve röntgen odaları, acil odalar gibi bölümlerde dış ortam gürültüsünün minimuma indirilmesi gerekmektedir. Dış gürültülerin hem hastalar hem de hastane çalışanları üzerinde olumsuz etkileri olduğundan yalıtım son derece önemli bir konudur. </a:t>
            </a:r>
          </a:p>
        </p:txBody>
      </p:sp>
      <p:sp>
        <p:nvSpPr>
          <p:cNvPr id="5" name="25 Dikdörtgen"/>
          <p:cNvSpPr>
            <a:spLocks noChangeArrowheads="1"/>
          </p:cNvSpPr>
          <p:nvPr/>
        </p:nvSpPr>
        <p:spPr bwMode="auto">
          <a:xfrm>
            <a:off x="3910000" y="1642071"/>
            <a:ext cx="207990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r>
              <a:rPr lang="tr-TR" altLang="tr-TR" sz="2200" b="1" dirty="0">
                <a:solidFill>
                  <a:srgbClr val="C00000"/>
                </a:solidFill>
                <a:latin typeface="Gill Sans MT"/>
              </a:rPr>
              <a:t>Sağlık Yapıları</a:t>
            </a:r>
          </a:p>
        </p:txBody>
      </p:sp>
      <p:pic>
        <p:nvPicPr>
          <p:cNvPr id="6" name="Resim 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89397" y="3419855"/>
            <a:ext cx="6625662" cy="2365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934047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7" cy="6839709"/>
          </a:xfrm>
          <a:prstGeom prst="rect">
            <a:avLst/>
          </a:prstGeom>
        </p:spPr>
      </p:pic>
      <p:sp>
        <p:nvSpPr>
          <p:cNvPr id="4" name="Metin kutusu 3"/>
          <p:cNvSpPr txBox="1"/>
          <p:nvPr/>
        </p:nvSpPr>
        <p:spPr>
          <a:xfrm>
            <a:off x="4949951" y="1478125"/>
            <a:ext cx="4178562" cy="4924425"/>
          </a:xfrm>
          <a:prstGeom prst="rect">
            <a:avLst/>
          </a:prstGeom>
          <a:noFill/>
        </p:spPr>
        <p:txBody>
          <a:bodyPr wrap="square" rtlCol="0">
            <a:spAutoFit/>
          </a:bodyPr>
          <a:lstStyle/>
          <a:p>
            <a:pPr>
              <a:spcBef>
                <a:spcPct val="0"/>
              </a:spcBef>
            </a:pPr>
            <a:r>
              <a:rPr lang="tr-TR" sz="2200" b="1" dirty="0">
                <a:solidFill>
                  <a:srgbClr val="C00000"/>
                </a:solidFill>
                <a:latin typeface="Gill Sans MT"/>
              </a:rPr>
              <a:t>Kullanılabilecek Malzemeler;</a:t>
            </a:r>
          </a:p>
          <a:p>
            <a:pPr>
              <a:spcBef>
                <a:spcPct val="0"/>
              </a:spcBef>
            </a:pPr>
            <a:r>
              <a:rPr lang="tr-TR" sz="2200" b="1" dirty="0">
                <a:solidFill>
                  <a:srgbClr val="C00000"/>
                </a:solidFill>
                <a:latin typeface="Gill Sans MT"/>
              </a:rPr>
              <a:t>Duvar Ses Yalıtımı </a:t>
            </a:r>
          </a:p>
          <a:p>
            <a:pPr>
              <a:spcBef>
                <a:spcPct val="0"/>
              </a:spcBef>
            </a:pPr>
            <a:r>
              <a:rPr lang="tr-TR" b="1" dirty="0">
                <a:solidFill>
                  <a:schemeClr val="tx2"/>
                </a:solidFill>
                <a:latin typeface="Gill Sans MT"/>
              </a:rPr>
              <a:t>Yalıtım Malzemeleri</a:t>
            </a:r>
          </a:p>
          <a:p>
            <a:pPr marL="1200150" lvl="2" indent="-285750">
              <a:buFont typeface="Arial" panose="020B0604020202020204" pitchFamily="34" charset="0"/>
              <a:buChar char="•"/>
            </a:pPr>
            <a:r>
              <a:rPr lang="tr-TR" dirty="0">
                <a:solidFill>
                  <a:schemeClr val="tx2"/>
                </a:solidFill>
                <a:latin typeface="Gill Sans MT"/>
              </a:rPr>
              <a:t>Titreşim Yalıtımlı Duvar Askısı</a:t>
            </a:r>
          </a:p>
          <a:p>
            <a:pPr marL="1200150" lvl="2" indent="-285750">
              <a:buFont typeface="Arial" panose="020B0604020202020204" pitchFamily="34" charset="0"/>
              <a:buChar char="•"/>
            </a:pPr>
            <a:r>
              <a:rPr lang="tr-TR" dirty="0">
                <a:solidFill>
                  <a:schemeClr val="tx2"/>
                </a:solidFill>
                <a:latin typeface="Gill Sans MT"/>
              </a:rPr>
              <a:t>Ağır Ses Bariyerleri (Bitüm, PVC, EPDM)</a:t>
            </a:r>
          </a:p>
          <a:p>
            <a:pPr marL="1200150" lvl="2" indent="-285750">
              <a:buFont typeface="Arial" panose="020B0604020202020204" pitchFamily="34" charset="0"/>
              <a:buChar char="•"/>
            </a:pPr>
            <a:r>
              <a:rPr lang="tr-TR" dirty="0">
                <a:solidFill>
                  <a:schemeClr val="tx2"/>
                </a:solidFill>
                <a:latin typeface="Gill Sans MT"/>
              </a:rPr>
              <a:t>Duvar Altı Yalıtım Bandı</a:t>
            </a:r>
          </a:p>
          <a:p>
            <a:pPr marL="0" lvl="2">
              <a:spcBef>
                <a:spcPct val="0"/>
              </a:spcBef>
            </a:pPr>
            <a:r>
              <a:rPr lang="tr-TR" b="1" dirty="0">
                <a:solidFill>
                  <a:schemeClr val="tx2"/>
                </a:solidFill>
                <a:latin typeface="Gill Sans MT"/>
              </a:rPr>
              <a:t>Yutucu Malzemeler</a:t>
            </a:r>
          </a:p>
          <a:p>
            <a:pPr marL="1200150" lvl="2" indent="-285750">
              <a:buFont typeface="Arial" panose="020B0604020202020204" pitchFamily="34" charset="0"/>
              <a:buChar char="•"/>
            </a:pPr>
            <a:r>
              <a:rPr lang="tr-TR" dirty="0">
                <a:solidFill>
                  <a:schemeClr val="tx2"/>
                </a:solidFill>
                <a:latin typeface="Gill Sans MT"/>
              </a:rPr>
              <a:t>Taş Yünü</a:t>
            </a:r>
          </a:p>
          <a:p>
            <a:pPr marL="1200150" lvl="2" indent="-285750">
              <a:buFont typeface="Arial" panose="020B0604020202020204" pitchFamily="34" charset="0"/>
              <a:buChar char="•"/>
            </a:pPr>
            <a:r>
              <a:rPr lang="tr-TR" dirty="0">
                <a:solidFill>
                  <a:schemeClr val="tx2"/>
                </a:solidFill>
                <a:latin typeface="Gill Sans MT"/>
              </a:rPr>
              <a:t>Cam Yünü</a:t>
            </a:r>
          </a:p>
          <a:p>
            <a:pPr marL="0" lvl="2">
              <a:spcBef>
                <a:spcPct val="0"/>
              </a:spcBef>
            </a:pPr>
            <a:r>
              <a:rPr lang="tr-TR" b="1" dirty="0" err="1">
                <a:solidFill>
                  <a:schemeClr val="tx2"/>
                </a:solidFill>
                <a:latin typeface="Gill Sans MT"/>
              </a:rPr>
              <a:t>İnşai</a:t>
            </a:r>
            <a:r>
              <a:rPr lang="tr-TR" b="1" dirty="0">
                <a:solidFill>
                  <a:schemeClr val="tx2"/>
                </a:solidFill>
                <a:latin typeface="Gill Sans MT"/>
              </a:rPr>
              <a:t> Malzemeler</a:t>
            </a:r>
          </a:p>
          <a:p>
            <a:pPr marL="1200150" lvl="2" indent="-285750">
              <a:buFont typeface="Arial" panose="020B0604020202020204" pitchFamily="34" charset="0"/>
              <a:buChar char="•"/>
            </a:pPr>
            <a:r>
              <a:rPr lang="tr-TR" dirty="0">
                <a:solidFill>
                  <a:schemeClr val="tx2"/>
                </a:solidFill>
                <a:latin typeface="Gill Sans MT"/>
              </a:rPr>
              <a:t>Betonarme</a:t>
            </a:r>
          </a:p>
          <a:p>
            <a:pPr marL="1200150" lvl="2" indent="-285750">
              <a:buFont typeface="Arial" panose="020B0604020202020204" pitchFamily="34" charset="0"/>
              <a:buChar char="•"/>
            </a:pPr>
            <a:r>
              <a:rPr lang="tr-TR" dirty="0">
                <a:solidFill>
                  <a:schemeClr val="tx2"/>
                </a:solidFill>
                <a:latin typeface="Gill Sans MT"/>
              </a:rPr>
              <a:t>Tuğla</a:t>
            </a:r>
          </a:p>
          <a:p>
            <a:pPr marL="1200150" lvl="2" indent="-285750">
              <a:buFont typeface="Arial" panose="020B0604020202020204" pitchFamily="34" charset="0"/>
              <a:buChar char="•"/>
            </a:pPr>
            <a:r>
              <a:rPr lang="tr-TR" dirty="0" err="1">
                <a:solidFill>
                  <a:schemeClr val="tx2"/>
                </a:solidFill>
                <a:latin typeface="Gill Sans MT"/>
              </a:rPr>
              <a:t>Gazbeton</a:t>
            </a:r>
            <a:endParaRPr lang="tr-TR" dirty="0">
              <a:solidFill>
                <a:schemeClr val="tx2"/>
              </a:solidFill>
              <a:latin typeface="Gill Sans MT"/>
            </a:endParaRPr>
          </a:p>
          <a:p>
            <a:pPr marL="1200150" lvl="2" indent="-285750">
              <a:buFont typeface="Arial" panose="020B0604020202020204" pitchFamily="34" charset="0"/>
              <a:buChar char="•"/>
            </a:pPr>
            <a:r>
              <a:rPr lang="tr-TR" dirty="0">
                <a:solidFill>
                  <a:schemeClr val="tx2"/>
                </a:solidFill>
                <a:latin typeface="Gill Sans MT"/>
              </a:rPr>
              <a:t>Alçı Plaka</a:t>
            </a:r>
          </a:p>
          <a:p>
            <a:pPr marL="1200150" lvl="2" indent="-285750">
              <a:buFont typeface="Arial" panose="020B0604020202020204" pitchFamily="34" charset="0"/>
              <a:buChar char="•"/>
            </a:pPr>
            <a:r>
              <a:rPr lang="tr-TR" dirty="0">
                <a:solidFill>
                  <a:schemeClr val="tx2"/>
                </a:solidFill>
                <a:latin typeface="Gill Sans MT"/>
              </a:rPr>
              <a:t>Beton Fiber Plakalar</a:t>
            </a:r>
          </a:p>
          <a:p>
            <a:pPr lvl="1"/>
            <a:endParaRPr lang="tr-TR" dirty="0"/>
          </a:p>
        </p:txBody>
      </p:sp>
      <p:sp>
        <p:nvSpPr>
          <p:cNvPr id="5" name="Metin kutusu 4"/>
          <p:cNvSpPr txBox="1"/>
          <p:nvPr/>
        </p:nvSpPr>
        <p:spPr>
          <a:xfrm>
            <a:off x="839609" y="1888750"/>
            <a:ext cx="4110342" cy="4339650"/>
          </a:xfrm>
          <a:prstGeom prst="rect">
            <a:avLst/>
          </a:prstGeom>
          <a:noFill/>
        </p:spPr>
        <p:txBody>
          <a:bodyPr wrap="square" rtlCol="0">
            <a:spAutoFit/>
          </a:bodyPr>
          <a:lstStyle/>
          <a:p>
            <a:pPr>
              <a:spcBef>
                <a:spcPct val="0"/>
              </a:spcBef>
            </a:pPr>
            <a:r>
              <a:rPr lang="tr-TR" sz="2200" b="1" dirty="0">
                <a:solidFill>
                  <a:srgbClr val="C00000"/>
                </a:solidFill>
                <a:latin typeface="Gill Sans MT"/>
              </a:rPr>
              <a:t>Kullanılabilecek Malzemeler;</a:t>
            </a:r>
          </a:p>
          <a:p>
            <a:pPr>
              <a:spcBef>
                <a:spcPct val="0"/>
              </a:spcBef>
            </a:pPr>
            <a:r>
              <a:rPr lang="tr-TR" sz="2200" b="1" dirty="0">
                <a:solidFill>
                  <a:srgbClr val="C00000"/>
                </a:solidFill>
                <a:latin typeface="Gill Sans MT"/>
              </a:rPr>
              <a:t>Döşeme Ses Yalıtımı</a:t>
            </a:r>
          </a:p>
          <a:p>
            <a:pPr marL="0" lvl="2">
              <a:spcBef>
                <a:spcPct val="0"/>
              </a:spcBef>
            </a:pPr>
            <a:r>
              <a:rPr lang="tr-TR" b="1" dirty="0">
                <a:solidFill>
                  <a:schemeClr val="tx2"/>
                </a:solidFill>
                <a:latin typeface="Gill Sans MT"/>
              </a:rPr>
              <a:t>Yalıtım Malzemeleri</a:t>
            </a:r>
          </a:p>
          <a:p>
            <a:pPr marL="1200150" lvl="2" indent="-285750">
              <a:buFont typeface="Arial" panose="020B0604020202020204" pitchFamily="34" charset="0"/>
              <a:buChar char="•"/>
            </a:pPr>
            <a:r>
              <a:rPr lang="tr-TR" dirty="0">
                <a:solidFill>
                  <a:schemeClr val="tx2"/>
                </a:solidFill>
                <a:latin typeface="Gill Sans MT"/>
              </a:rPr>
              <a:t>Kauçuk Şilte</a:t>
            </a:r>
          </a:p>
          <a:p>
            <a:pPr marL="1200150" lvl="2" indent="-285750">
              <a:buFont typeface="Arial" panose="020B0604020202020204" pitchFamily="34" charset="0"/>
              <a:buChar char="•"/>
            </a:pPr>
            <a:r>
              <a:rPr lang="tr-TR" dirty="0">
                <a:solidFill>
                  <a:schemeClr val="tx2"/>
                </a:solidFill>
                <a:latin typeface="Gill Sans MT"/>
              </a:rPr>
              <a:t>Kauçuk Yüzer Döşeme Ayağı</a:t>
            </a:r>
          </a:p>
          <a:p>
            <a:pPr marL="1200150" lvl="2" indent="-285750">
              <a:buFont typeface="Arial" panose="020B0604020202020204" pitchFamily="34" charset="0"/>
              <a:buChar char="•"/>
            </a:pPr>
            <a:r>
              <a:rPr lang="tr-TR" dirty="0" err="1">
                <a:solidFill>
                  <a:schemeClr val="tx2"/>
                </a:solidFill>
                <a:latin typeface="Gill Sans MT"/>
              </a:rPr>
              <a:t>Kauçuklu</a:t>
            </a:r>
            <a:r>
              <a:rPr lang="tr-TR" dirty="0">
                <a:solidFill>
                  <a:schemeClr val="tx2"/>
                </a:solidFill>
                <a:latin typeface="Gill Sans MT"/>
              </a:rPr>
              <a:t> ve Yaylı Yüzer Döşeme Ayakları</a:t>
            </a:r>
          </a:p>
          <a:p>
            <a:pPr marL="0" lvl="2">
              <a:spcBef>
                <a:spcPct val="0"/>
              </a:spcBef>
            </a:pPr>
            <a:r>
              <a:rPr lang="tr-TR" b="1" dirty="0">
                <a:solidFill>
                  <a:schemeClr val="tx2"/>
                </a:solidFill>
                <a:latin typeface="Gill Sans MT"/>
              </a:rPr>
              <a:t>Yutucu Malzemeler</a:t>
            </a:r>
          </a:p>
          <a:p>
            <a:pPr marL="1200150" lvl="2" indent="-285750">
              <a:buFont typeface="Arial" panose="020B0604020202020204" pitchFamily="34" charset="0"/>
              <a:buChar char="•"/>
            </a:pPr>
            <a:r>
              <a:rPr lang="tr-TR" dirty="0">
                <a:solidFill>
                  <a:schemeClr val="tx2"/>
                </a:solidFill>
                <a:latin typeface="Gill Sans MT"/>
              </a:rPr>
              <a:t>Taş Yünü</a:t>
            </a:r>
          </a:p>
          <a:p>
            <a:pPr marL="1200150" lvl="2" indent="-285750">
              <a:buFont typeface="Arial" panose="020B0604020202020204" pitchFamily="34" charset="0"/>
              <a:buChar char="•"/>
            </a:pPr>
            <a:r>
              <a:rPr lang="tr-TR" dirty="0">
                <a:solidFill>
                  <a:schemeClr val="tx2"/>
                </a:solidFill>
                <a:latin typeface="Gill Sans MT"/>
              </a:rPr>
              <a:t>Cam Yünü</a:t>
            </a:r>
          </a:p>
          <a:p>
            <a:pPr marL="0" lvl="2">
              <a:spcBef>
                <a:spcPct val="0"/>
              </a:spcBef>
            </a:pPr>
            <a:r>
              <a:rPr lang="tr-TR" b="1" dirty="0" err="1">
                <a:solidFill>
                  <a:schemeClr val="tx2"/>
                </a:solidFill>
                <a:latin typeface="Gill Sans MT"/>
              </a:rPr>
              <a:t>İnşai</a:t>
            </a:r>
            <a:r>
              <a:rPr lang="tr-TR" b="1" dirty="0">
                <a:solidFill>
                  <a:schemeClr val="tx2"/>
                </a:solidFill>
                <a:latin typeface="Gill Sans MT"/>
              </a:rPr>
              <a:t> Malzemeler</a:t>
            </a:r>
          </a:p>
          <a:p>
            <a:pPr marL="1200150" lvl="2" indent="-285750">
              <a:buFont typeface="Arial" panose="020B0604020202020204" pitchFamily="34" charset="0"/>
              <a:buChar char="•"/>
            </a:pPr>
            <a:r>
              <a:rPr lang="tr-TR" dirty="0" err="1">
                <a:solidFill>
                  <a:schemeClr val="tx2"/>
                </a:solidFill>
                <a:latin typeface="Gill Sans MT"/>
              </a:rPr>
              <a:t>Plywood</a:t>
            </a:r>
            <a:endParaRPr lang="tr-TR" dirty="0">
              <a:solidFill>
                <a:schemeClr val="tx2"/>
              </a:solidFill>
              <a:latin typeface="Gill Sans MT"/>
            </a:endParaRPr>
          </a:p>
          <a:p>
            <a:pPr marL="1200150" lvl="2" indent="-285750">
              <a:buFont typeface="Arial" panose="020B0604020202020204" pitchFamily="34" charset="0"/>
              <a:buChar char="•"/>
            </a:pPr>
            <a:r>
              <a:rPr lang="tr-TR" dirty="0">
                <a:solidFill>
                  <a:schemeClr val="tx2"/>
                </a:solidFill>
                <a:latin typeface="Gill Sans MT"/>
              </a:rPr>
              <a:t>Hasırlı Şap</a:t>
            </a:r>
          </a:p>
          <a:p>
            <a:pPr marL="742950" lvl="1" indent="-285750">
              <a:buFont typeface="Arial" panose="020B0604020202020204" pitchFamily="34" charset="0"/>
              <a:buChar char="•"/>
            </a:pPr>
            <a:endParaRPr lang="tr-TR" sz="1600" dirty="0"/>
          </a:p>
        </p:txBody>
      </p:sp>
    </p:spTree>
    <p:extLst>
      <p:ext uri="{BB962C8B-B14F-4D97-AF65-F5344CB8AC3E}">
        <p14:creationId xmlns:p14="http://schemas.microsoft.com/office/powerpoint/2010/main" val="34307211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7" cy="6839709"/>
          </a:xfrm>
          <a:prstGeom prst="rect">
            <a:avLst/>
          </a:prstGeom>
        </p:spPr>
      </p:pic>
      <p:sp>
        <p:nvSpPr>
          <p:cNvPr id="4" name="Rectangle 2"/>
          <p:cNvSpPr txBox="1">
            <a:spLocks noChangeArrowheads="1"/>
          </p:cNvSpPr>
          <p:nvPr/>
        </p:nvSpPr>
        <p:spPr>
          <a:xfrm>
            <a:off x="785154" y="1585806"/>
            <a:ext cx="7467600" cy="526337"/>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altLang="tr-TR" sz="2200" b="1" dirty="0">
                <a:solidFill>
                  <a:srgbClr val="C00000"/>
                </a:solidFill>
                <a:latin typeface="Gill Sans MT"/>
                <a:ea typeface="+mn-ea"/>
                <a:cs typeface="+mn-cs"/>
              </a:rPr>
              <a:t>Ses Nedir?</a:t>
            </a:r>
          </a:p>
        </p:txBody>
      </p:sp>
      <p:sp>
        <p:nvSpPr>
          <p:cNvPr id="5" name="Rectangle 3"/>
          <p:cNvSpPr txBox="1">
            <a:spLocks noChangeArrowheads="1"/>
          </p:cNvSpPr>
          <p:nvPr/>
        </p:nvSpPr>
        <p:spPr>
          <a:xfrm>
            <a:off x="1099054" y="2570486"/>
            <a:ext cx="8004004" cy="280661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endParaRPr lang="tr-TR" altLang="tr-TR" sz="2000" dirty="0">
              <a:solidFill>
                <a:schemeClr val="tx2"/>
              </a:solidFill>
              <a:latin typeface="Gill Sans MT"/>
            </a:endParaRPr>
          </a:p>
          <a:p>
            <a:pPr marL="0" indent="0">
              <a:buFont typeface="Wingdings" pitchFamily="2" charset="2"/>
              <a:buNone/>
            </a:pPr>
            <a:r>
              <a:rPr lang="tr-TR" altLang="tr-TR" sz="2000" b="1" dirty="0">
                <a:solidFill>
                  <a:schemeClr val="tx2"/>
                </a:solidFill>
                <a:latin typeface="Gill Sans MT"/>
              </a:rPr>
              <a:t>Sesin Fiziksel Tanımı:</a:t>
            </a:r>
            <a:endParaRPr lang="tr-TR" altLang="tr-TR" sz="2000" dirty="0">
              <a:solidFill>
                <a:schemeClr val="tx2"/>
              </a:solidFill>
              <a:latin typeface="Gill Sans MT"/>
            </a:endParaRPr>
          </a:p>
          <a:p>
            <a:pPr marL="0" indent="0">
              <a:buFont typeface="Wingdings" pitchFamily="2" charset="2"/>
              <a:buNone/>
            </a:pPr>
            <a:r>
              <a:rPr lang="tr-TR" altLang="tr-TR" sz="2000" dirty="0">
                <a:solidFill>
                  <a:schemeClr val="tx2"/>
                </a:solidFill>
                <a:latin typeface="Gill Sans MT"/>
              </a:rPr>
              <a:t>Esnek bir ortam içinde periyodik titreşimler yapan bir kaynağın, ortamın denge basıncında değişimler meydana getirmesi ve bu  basınç değişimlerinin sabit bir hız ve belirli bir faz farkı ile ortamın uzak noktalarına kadar iletilmesidir. </a:t>
            </a:r>
          </a:p>
          <a:p>
            <a:pPr marL="0" indent="0">
              <a:buFont typeface="Wingdings" pitchFamily="2" charset="2"/>
              <a:buNone/>
            </a:pPr>
            <a:r>
              <a:rPr lang="tr-TR" altLang="tr-TR" sz="2000" dirty="0">
                <a:solidFill>
                  <a:schemeClr val="tx2"/>
                </a:solidFill>
                <a:latin typeface="Gill Sans MT"/>
              </a:rPr>
              <a:t>Kısaca sesin oluşumu için titreşim yapan bir ses kaynağı ve esnek bir ortam gereklidir. (katı, sıvı, gaz)</a:t>
            </a:r>
          </a:p>
          <a:p>
            <a:pPr marL="0" indent="0">
              <a:buFont typeface="Wingdings" pitchFamily="2" charset="2"/>
              <a:buNone/>
            </a:pPr>
            <a:endParaRPr lang="tr-TR" altLang="tr-TR" sz="2300" b="1" dirty="0"/>
          </a:p>
          <a:p>
            <a:pPr marL="0" indent="0" algn="ctr">
              <a:buFont typeface="Wingdings" pitchFamily="2" charset="2"/>
              <a:buNone/>
            </a:pPr>
            <a:endParaRPr lang="tr-TR" altLang="tr-TR" sz="2300" b="1" dirty="0">
              <a:solidFill>
                <a:srgbClr val="FF0000"/>
              </a:solidFill>
            </a:endParaRPr>
          </a:p>
        </p:txBody>
      </p:sp>
      <p:sp>
        <p:nvSpPr>
          <p:cNvPr id="6" name="Dikdörtgen 5"/>
          <p:cNvSpPr/>
          <p:nvPr/>
        </p:nvSpPr>
        <p:spPr>
          <a:xfrm>
            <a:off x="990558" y="2261763"/>
            <a:ext cx="8912267" cy="400110"/>
          </a:xfrm>
          <a:prstGeom prst="rect">
            <a:avLst/>
          </a:prstGeom>
        </p:spPr>
        <p:txBody>
          <a:bodyPr wrap="square">
            <a:spAutoFit/>
          </a:bodyPr>
          <a:lstStyle/>
          <a:p>
            <a:r>
              <a:rPr lang="tr-TR" altLang="tr-TR" dirty="0">
                <a:solidFill>
                  <a:schemeClr val="tx2"/>
                </a:solidFill>
                <a:latin typeface="Gill Sans MT"/>
              </a:rPr>
              <a:t> </a:t>
            </a:r>
            <a:r>
              <a:rPr lang="tr-TR" altLang="tr-TR" sz="2000" dirty="0">
                <a:solidFill>
                  <a:schemeClr val="tx2"/>
                </a:solidFill>
                <a:latin typeface="Gill Sans MT"/>
              </a:rPr>
              <a:t>İnsan kulağının algılayabildiği maddesel ortam titreşimlerine SES denir. </a:t>
            </a:r>
          </a:p>
        </p:txBody>
      </p:sp>
    </p:spTree>
    <p:extLst>
      <p:ext uri="{BB962C8B-B14F-4D97-AF65-F5344CB8AC3E}">
        <p14:creationId xmlns:p14="http://schemas.microsoft.com/office/powerpoint/2010/main" val="5727122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7" cy="6839709"/>
          </a:xfrm>
          <a:prstGeom prst="rect">
            <a:avLst/>
          </a:prstGeom>
        </p:spPr>
      </p:pic>
      <p:sp>
        <p:nvSpPr>
          <p:cNvPr id="4" name="Metin kutusu 3"/>
          <p:cNvSpPr txBox="1"/>
          <p:nvPr/>
        </p:nvSpPr>
        <p:spPr>
          <a:xfrm>
            <a:off x="923002" y="1644882"/>
            <a:ext cx="4372950" cy="4585871"/>
          </a:xfrm>
          <a:prstGeom prst="rect">
            <a:avLst/>
          </a:prstGeom>
          <a:noFill/>
        </p:spPr>
        <p:txBody>
          <a:bodyPr wrap="square" rtlCol="0">
            <a:spAutoFit/>
          </a:bodyPr>
          <a:lstStyle/>
          <a:p>
            <a:pPr>
              <a:spcBef>
                <a:spcPct val="0"/>
              </a:spcBef>
            </a:pPr>
            <a:r>
              <a:rPr lang="tr-TR" sz="2200" b="1" dirty="0">
                <a:solidFill>
                  <a:srgbClr val="C00000"/>
                </a:solidFill>
                <a:latin typeface="Gill Sans MT"/>
              </a:rPr>
              <a:t>Kullanılabilecek Malzemeler;</a:t>
            </a:r>
          </a:p>
          <a:p>
            <a:pPr>
              <a:spcBef>
                <a:spcPct val="0"/>
              </a:spcBef>
            </a:pPr>
            <a:r>
              <a:rPr lang="tr-TR" sz="2200" b="1" dirty="0">
                <a:solidFill>
                  <a:srgbClr val="C00000"/>
                </a:solidFill>
                <a:latin typeface="Gill Sans MT"/>
              </a:rPr>
              <a:t>Tavan Ses Yalıtımı</a:t>
            </a:r>
          </a:p>
          <a:p>
            <a:pPr marL="0" lvl="2">
              <a:spcBef>
                <a:spcPct val="0"/>
              </a:spcBef>
            </a:pPr>
            <a:r>
              <a:rPr lang="tr-TR" b="1" dirty="0">
                <a:solidFill>
                  <a:schemeClr val="tx2"/>
                </a:solidFill>
                <a:latin typeface="Gill Sans MT"/>
              </a:rPr>
              <a:t>Yalıtım Malzemeleri</a:t>
            </a:r>
          </a:p>
          <a:p>
            <a:pPr marL="1200150" lvl="2" indent="-285750">
              <a:buFont typeface="Arial" panose="020B0604020202020204" pitchFamily="34" charset="0"/>
              <a:buChar char="•"/>
            </a:pPr>
            <a:r>
              <a:rPr lang="tr-TR" dirty="0">
                <a:solidFill>
                  <a:schemeClr val="tx2"/>
                </a:solidFill>
                <a:latin typeface="Gill Sans MT"/>
              </a:rPr>
              <a:t>Titreşim Yalıtımlı Tavan Askısı</a:t>
            </a:r>
          </a:p>
          <a:p>
            <a:pPr marL="1200150" lvl="2" indent="-285750">
              <a:buFont typeface="Arial" panose="020B0604020202020204" pitchFamily="34" charset="0"/>
              <a:buChar char="•"/>
            </a:pPr>
            <a:r>
              <a:rPr lang="tr-TR" dirty="0">
                <a:solidFill>
                  <a:schemeClr val="tx2"/>
                </a:solidFill>
                <a:latin typeface="Gill Sans MT"/>
              </a:rPr>
              <a:t>Titreşim Alıcı Kauçuk </a:t>
            </a:r>
            <a:r>
              <a:rPr lang="tr-TR" dirty="0" err="1">
                <a:solidFill>
                  <a:schemeClr val="tx2"/>
                </a:solidFill>
                <a:latin typeface="Gill Sans MT"/>
              </a:rPr>
              <a:t>Pad</a:t>
            </a:r>
            <a:endParaRPr lang="tr-TR" dirty="0">
              <a:solidFill>
                <a:schemeClr val="tx2"/>
              </a:solidFill>
              <a:latin typeface="Gill Sans MT"/>
            </a:endParaRPr>
          </a:p>
          <a:p>
            <a:pPr marL="1200150" lvl="2" indent="-285750">
              <a:buFont typeface="Arial" panose="020B0604020202020204" pitchFamily="34" charset="0"/>
              <a:buChar char="•"/>
            </a:pPr>
            <a:r>
              <a:rPr lang="tr-TR" dirty="0">
                <a:solidFill>
                  <a:schemeClr val="tx2"/>
                </a:solidFill>
                <a:latin typeface="Gill Sans MT"/>
              </a:rPr>
              <a:t>Ağır Ses Bariyeri</a:t>
            </a:r>
          </a:p>
          <a:p>
            <a:pPr marL="0" lvl="2">
              <a:spcBef>
                <a:spcPct val="0"/>
              </a:spcBef>
            </a:pPr>
            <a:r>
              <a:rPr lang="tr-TR" b="1" dirty="0">
                <a:solidFill>
                  <a:schemeClr val="tx2"/>
                </a:solidFill>
                <a:latin typeface="Gill Sans MT"/>
              </a:rPr>
              <a:t>Yutucu Malzemeler</a:t>
            </a:r>
          </a:p>
          <a:p>
            <a:pPr marL="1200150" lvl="2" indent="-285750">
              <a:buFont typeface="Arial" panose="020B0604020202020204" pitchFamily="34" charset="0"/>
              <a:buChar char="•"/>
            </a:pPr>
            <a:r>
              <a:rPr lang="tr-TR" dirty="0">
                <a:solidFill>
                  <a:schemeClr val="tx2"/>
                </a:solidFill>
                <a:latin typeface="Gill Sans MT"/>
              </a:rPr>
              <a:t>Yüksek Yutuculuk Özelliğine Sahip Bariyerli Akustik Süngerler</a:t>
            </a:r>
          </a:p>
          <a:p>
            <a:pPr marL="1200150" lvl="2" indent="-285750">
              <a:buFont typeface="Arial" panose="020B0604020202020204" pitchFamily="34" charset="0"/>
              <a:buChar char="•"/>
            </a:pPr>
            <a:r>
              <a:rPr lang="tr-TR" dirty="0">
                <a:solidFill>
                  <a:schemeClr val="tx2"/>
                </a:solidFill>
                <a:latin typeface="Gill Sans MT"/>
              </a:rPr>
              <a:t>Taş Yünü</a:t>
            </a:r>
          </a:p>
          <a:p>
            <a:pPr marL="1200150" lvl="2" indent="-285750">
              <a:buFont typeface="Arial" panose="020B0604020202020204" pitchFamily="34" charset="0"/>
              <a:buChar char="•"/>
            </a:pPr>
            <a:r>
              <a:rPr lang="tr-TR" dirty="0">
                <a:solidFill>
                  <a:schemeClr val="tx2"/>
                </a:solidFill>
                <a:latin typeface="Gill Sans MT"/>
              </a:rPr>
              <a:t>Cam Yünü</a:t>
            </a:r>
          </a:p>
          <a:p>
            <a:pPr marL="0" lvl="2">
              <a:spcBef>
                <a:spcPct val="0"/>
              </a:spcBef>
            </a:pPr>
            <a:r>
              <a:rPr lang="tr-TR" b="1" dirty="0" err="1">
                <a:solidFill>
                  <a:schemeClr val="tx2"/>
                </a:solidFill>
                <a:latin typeface="Gill Sans MT"/>
              </a:rPr>
              <a:t>İnşai</a:t>
            </a:r>
            <a:r>
              <a:rPr lang="tr-TR" b="1" dirty="0">
                <a:solidFill>
                  <a:schemeClr val="tx2"/>
                </a:solidFill>
                <a:latin typeface="Gill Sans MT"/>
              </a:rPr>
              <a:t> Malzemeler</a:t>
            </a:r>
          </a:p>
          <a:p>
            <a:pPr marL="1200150" lvl="2" indent="-285750">
              <a:buFont typeface="Arial" panose="020B0604020202020204" pitchFamily="34" charset="0"/>
              <a:buChar char="•"/>
            </a:pPr>
            <a:r>
              <a:rPr lang="tr-TR" dirty="0">
                <a:solidFill>
                  <a:schemeClr val="tx2"/>
                </a:solidFill>
                <a:latin typeface="Gill Sans MT"/>
              </a:rPr>
              <a:t>Alçı Plaka</a:t>
            </a:r>
          </a:p>
          <a:p>
            <a:pPr lvl="1"/>
            <a:endParaRPr lang="tr-TR" sz="1600" dirty="0"/>
          </a:p>
        </p:txBody>
      </p:sp>
      <p:sp>
        <p:nvSpPr>
          <p:cNvPr id="5" name="Metin kutusu 4"/>
          <p:cNvSpPr txBox="1"/>
          <p:nvPr/>
        </p:nvSpPr>
        <p:spPr>
          <a:xfrm>
            <a:off x="5295952" y="1644882"/>
            <a:ext cx="4477139" cy="3200876"/>
          </a:xfrm>
          <a:prstGeom prst="rect">
            <a:avLst/>
          </a:prstGeom>
          <a:noFill/>
        </p:spPr>
        <p:txBody>
          <a:bodyPr wrap="square" rtlCol="0">
            <a:spAutoFit/>
          </a:bodyPr>
          <a:lstStyle/>
          <a:p>
            <a:pPr>
              <a:spcBef>
                <a:spcPct val="0"/>
              </a:spcBef>
            </a:pPr>
            <a:r>
              <a:rPr lang="tr-TR" sz="2200" b="1" dirty="0">
                <a:solidFill>
                  <a:srgbClr val="C00000"/>
                </a:solidFill>
                <a:latin typeface="Gill Sans MT"/>
              </a:rPr>
              <a:t>Kullanılabilecek Malzemeler;</a:t>
            </a:r>
          </a:p>
          <a:p>
            <a:pPr>
              <a:spcBef>
                <a:spcPct val="0"/>
              </a:spcBef>
            </a:pPr>
            <a:r>
              <a:rPr lang="tr-TR" sz="2200" b="1" dirty="0">
                <a:solidFill>
                  <a:srgbClr val="C00000"/>
                </a:solidFill>
                <a:latin typeface="Gill Sans MT"/>
              </a:rPr>
              <a:t>Titreşim Yalıtımı</a:t>
            </a:r>
          </a:p>
          <a:p>
            <a:pPr>
              <a:spcBef>
                <a:spcPct val="0"/>
              </a:spcBef>
            </a:pPr>
            <a:r>
              <a:rPr lang="tr-TR" b="1" dirty="0">
                <a:solidFill>
                  <a:schemeClr val="tx2"/>
                </a:solidFill>
                <a:latin typeface="Gill Sans MT"/>
              </a:rPr>
              <a:t>Yalıtım Malzemeleri</a:t>
            </a:r>
          </a:p>
          <a:p>
            <a:pPr marL="1200150" lvl="2" indent="-285750">
              <a:buFont typeface="Arial" panose="020B0604020202020204" pitchFamily="34" charset="0"/>
              <a:buChar char="•"/>
            </a:pPr>
            <a:r>
              <a:rPr lang="tr-TR" dirty="0">
                <a:solidFill>
                  <a:schemeClr val="tx2"/>
                </a:solidFill>
                <a:latin typeface="Gill Sans MT"/>
              </a:rPr>
              <a:t>Sismik Sınırlandırıcılı Titreşim Alıcı Yaylar</a:t>
            </a:r>
          </a:p>
          <a:p>
            <a:pPr marL="1200150" lvl="2" indent="-285750">
              <a:buFont typeface="Arial" panose="020B0604020202020204" pitchFamily="34" charset="0"/>
              <a:buChar char="•"/>
            </a:pPr>
            <a:r>
              <a:rPr lang="tr-TR" dirty="0">
                <a:solidFill>
                  <a:schemeClr val="tx2"/>
                </a:solidFill>
                <a:latin typeface="Gill Sans MT"/>
              </a:rPr>
              <a:t>Titreşim Alıcı Kauçuk </a:t>
            </a:r>
            <a:r>
              <a:rPr lang="tr-TR" dirty="0" err="1">
                <a:solidFill>
                  <a:schemeClr val="tx2"/>
                </a:solidFill>
                <a:latin typeface="Gill Sans MT"/>
              </a:rPr>
              <a:t>Pad</a:t>
            </a:r>
            <a:endParaRPr lang="tr-TR" dirty="0">
              <a:solidFill>
                <a:schemeClr val="tx2"/>
              </a:solidFill>
              <a:latin typeface="Gill Sans MT"/>
            </a:endParaRPr>
          </a:p>
          <a:p>
            <a:pPr marL="0" lvl="1">
              <a:spcBef>
                <a:spcPct val="0"/>
              </a:spcBef>
            </a:pPr>
            <a:r>
              <a:rPr lang="tr-TR" b="1" dirty="0" err="1">
                <a:solidFill>
                  <a:schemeClr val="tx2"/>
                </a:solidFill>
                <a:latin typeface="Gill Sans MT"/>
              </a:rPr>
              <a:t>İnşai</a:t>
            </a:r>
            <a:r>
              <a:rPr lang="tr-TR" b="1" dirty="0">
                <a:solidFill>
                  <a:schemeClr val="tx2"/>
                </a:solidFill>
                <a:latin typeface="Gill Sans MT"/>
              </a:rPr>
              <a:t> Malzemeler</a:t>
            </a:r>
          </a:p>
          <a:p>
            <a:pPr marL="1200150" lvl="2" indent="-285750">
              <a:buFont typeface="Arial" panose="020B0604020202020204" pitchFamily="34" charset="0"/>
              <a:buChar char="•"/>
            </a:pPr>
            <a:r>
              <a:rPr lang="tr-TR" dirty="0">
                <a:solidFill>
                  <a:schemeClr val="tx2"/>
                </a:solidFill>
                <a:latin typeface="Gill Sans MT"/>
              </a:rPr>
              <a:t>Betonarme Kaide</a:t>
            </a:r>
          </a:p>
          <a:p>
            <a:pPr marL="1200150" lvl="2" indent="-285750">
              <a:buFont typeface="Arial" panose="020B0604020202020204" pitchFamily="34" charset="0"/>
              <a:buChar char="•"/>
            </a:pPr>
            <a:r>
              <a:rPr lang="tr-TR" dirty="0">
                <a:solidFill>
                  <a:schemeClr val="tx2"/>
                </a:solidFill>
                <a:latin typeface="Gill Sans MT"/>
              </a:rPr>
              <a:t>Çelik Kaide</a:t>
            </a:r>
          </a:p>
          <a:p>
            <a:pPr marL="1200150" lvl="2" indent="-285750">
              <a:buFont typeface="Arial" panose="020B0604020202020204" pitchFamily="34" charset="0"/>
              <a:buChar char="•"/>
            </a:pPr>
            <a:r>
              <a:rPr lang="tr-TR" dirty="0">
                <a:solidFill>
                  <a:schemeClr val="tx2"/>
                </a:solidFill>
                <a:latin typeface="Gill Sans MT"/>
              </a:rPr>
              <a:t>Atalet Kütlesi</a:t>
            </a:r>
          </a:p>
          <a:p>
            <a:pPr lvl="1"/>
            <a:endParaRPr lang="tr-TR" sz="1600" dirty="0"/>
          </a:p>
        </p:txBody>
      </p:sp>
      <p:sp>
        <p:nvSpPr>
          <p:cNvPr id="6" name="Metin kutusu 5"/>
          <p:cNvSpPr txBox="1"/>
          <p:nvPr/>
        </p:nvSpPr>
        <p:spPr>
          <a:xfrm>
            <a:off x="5295952" y="4603167"/>
            <a:ext cx="5184035" cy="1569660"/>
          </a:xfrm>
          <a:prstGeom prst="rect">
            <a:avLst/>
          </a:prstGeom>
          <a:noFill/>
        </p:spPr>
        <p:txBody>
          <a:bodyPr wrap="square" rtlCol="0">
            <a:spAutoFit/>
          </a:bodyPr>
          <a:lstStyle/>
          <a:p>
            <a:pPr>
              <a:spcBef>
                <a:spcPct val="0"/>
              </a:spcBef>
            </a:pPr>
            <a:r>
              <a:rPr lang="tr-TR" sz="2200" b="1" dirty="0">
                <a:solidFill>
                  <a:srgbClr val="C00000"/>
                </a:solidFill>
                <a:latin typeface="Gill Sans MT"/>
              </a:rPr>
              <a:t>Kullanılabilecek Malzemeler;</a:t>
            </a:r>
          </a:p>
          <a:p>
            <a:pPr>
              <a:spcBef>
                <a:spcPct val="0"/>
              </a:spcBef>
            </a:pPr>
            <a:r>
              <a:rPr lang="tr-TR" sz="2200" b="1" dirty="0">
                <a:solidFill>
                  <a:srgbClr val="C00000"/>
                </a:solidFill>
                <a:latin typeface="Gill Sans MT"/>
              </a:rPr>
              <a:t>Ekipman Ses Yalıtımı</a:t>
            </a:r>
          </a:p>
          <a:p>
            <a:pPr marL="1200150" lvl="2" indent="-285750">
              <a:buFont typeface="Arial" panose="020B0604020202020204" pitchFamily="34" charset="0"/>
              <a:buChar char="•"/>
            </a:pPr>
            <a:r>
              <a:rPr lang="tr-TR" dirty="0">
                <a:solidFill>
                  <a:schemeClr val="tx2"/>
                </a:solidFill>
                <a:latin typeface="Gill Sans MT"/>
              </a:rPr>
              <a:t>Susturucular</a:t>
            </a:r>
          </a:p>
          <a:p>
            <a:pPr marL="1200150" lvl="2" indent="-285750">
              <a:buFont typeface="Arial" panose="020B0604020202020204" pitchFamily="34" charset="0"/>
              <a:buChar char="•"/>
            </a:pPr>
            <a:r>
              <a:rPr lang="tr-TR" dirty="0">
                <a:solidFill>
                  <a:schemeClr val="tx2"/>
                </a:solidFill>
                <a:latin typeface="Gill Sans MT"/>
              </a:rPr>
              <a:t>Ses Kabinleri</a:t>
            </a:r>
          </a:p>
          <a:p>
            <a:pPr lvl="1"/>
            <a:endParaRPr lang="tr-TR" sz="1600" dirty="0"/>
          </a:p>
        </p:txBody>
      </p:sp>
    </p:spTree>
    <p:extLst>
      <p:ext uri="{BB962C8B-B14F-4D97-AF65-F5344CB8AC3E}">
        <p14:creationId xmlns:p14="http://schemas.microsoft.com/office/powerpoint/2010/main" val="39755009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7" cy="6839709"/>
          </a:xfrm>
          <a:prstGeom prst="rect">
            <a:avLst/>
          </a:prstGeom>
        </p:spPr>
      </p:pic>
      <p:pic>
        <p:nvPicPr>
          <p:cNvPr id="4" name="Resim 3"/>
          <p:cNvPicPr>
            <a:picLocks noChangeAspect="1"/>
          </p:cNvPicPr>
          <p:nvPr/>
        </p:nvPicPr>
        <p:blipFill>
          <a:blip r:embed="rId3"/>
          <a:stretch>
            <a:fillRect/>
          </a:stretch>
        </p:blipFill>
        <p:spPr>
          <a:xfrm>
            <a:off x="1011389" y="1387365"/>
            <a:ext cx="1565397" cy="1679587"/>
          </a:xfrm>
          <a:prstGeom prst="rect">
            <a:avLst/>
          </a:prstGeom>
        </p:spPr>
      </p:pic>
      <p:pic>
        <p:nvPicPr>
          <p:cNvPr id="5" name="Resim 4"/>
          <p:cNvPicPr>
            <a:picLocks noChangeAspect="1"/>
          </p:cNvPicPr>
          <p:nvPr/>
        </p:nvPicPr>
        <p:blipFill>
          <a:blip r:embed="rId4"/>
          <a:stretch>
            <a:fillRect/>
          </a:stretch>
        </p:blipFill>
        <p:spPr>
          <a:xfrm>
            <a:off x="969253" y="3724166"/>
            <a:ext cx="2165810" cy="1797671"/>
          </a:xfrm>
          <a:prstGeom prst="rect">
            <a:avLst/>
          </a:prstGeom>
        </p:spPr>
      </p:pic>
      <p:pic>
        <p:nvPicPr>
          <p:cNvPr id="6" name="Resim 5"/>
          <p:cNvPicPr>
            <a:picLocks noChangeAspect="1"/>
          </p:cNvPicPr>
          <p:nvPr/>
        </p:nvPicPr>
        <p:blipFill>
          <a:blip r:embed="rId5"/>
          <a:stretch>
            <a:fillRect/>
          </a:stretch>
        </p:blipFill>
        <p:spPr>
          <a:xfrm>
            <a:off x="5721017" y="1808252"/>
            <a:ext cx="3162871" cy="1990481"/>
          </a:xfrm>
          <a:prstGeom prst="rect">
            <a:avLst/>
          </a:prstGeom>
        </p:spPr>
      </p:pic>
      <p:pic>
        <p:nvPicPr>
          <p:cNvPr id="7" name="Resim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01137" y="1253395"/>
            <a:ext cx="1595646" cy="1595646"/>
          </a:xfrm>
          <a:prstGeom prst="rect">
            <a:avLst/>
          </a:prstGeom>
        </p:spPr>
      </p:pic>
      <p:pic>
        <p:nvPicPr>
          <p:cNvPr id="8" name="Resim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021673" y="3839768"/>
            <a:ext cx="2127545" cy="2127545"/>
          </a:xfrm>
          <a:prstGeom prst="rect">
            <a:avLst/>
          </a:prstGeom>
        </p:spPr>
      </p:pic>
      <p:pic>
        <p:nvPicPr>
          <p:cNvPr id="9" name="Resim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925183" y="2775106"/>
            <a:ext cx="2743200" cy="1827657"/>
          </a:xfrm>
          <a:prstGeom prst="rect">
            <a:avLst/>
          </a:prstGeom>
        </p:spPr>
      </p:pic>
      <p:pic>
        <p:nvPicPr>
          <p:cNvPr id="10" name="Resim 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803001" y="4125572"/>
            <a:ext cx="2143125" cy="2143125"/>
          </a:xfrm>
          <a:prstGeom prst="rect">
            <a:avLst/>
          </a:prstGeom>
        </p:spPr>
      </p:pic>
      <p:pic>
        <p:nvPicPr>
          <p:cNvPr id="11" name="Resim 1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419359" y="4873447"/>
            <a:ext cx="1101976" cy="787126"/>
          </a:xfrm>
          <a:prstGeom prst="rect">
            <a:avLst/>
          </a:prstGeom>
        </p:spPr>
      </p:pic>
    </p:spTree>
    <p:extLst>
      <p:ext uri="{BB962C8B-B14F-4D97-AF65-F5344CB8AC3E}">
        <p14:creationId xmlns:p14="http://schemas.microsoft.com/office/powerpoint/2010/main" val="10331746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7" cy="6839709"/>
          </a:xfrm>
          <a:prstGeom prst="rect">
            <a:avLst/>
          </a:prstGeom>
        </p:spPr>
      </p:pic>
      <p:pic>
        <p:nvPicPr>
          <p:cNvPr id="4" name="Picture 2"/>
          <p:cNvPicPr>
            <a:picLocks noChangeAspect="1" noChangeArrowheads="1"/>
          </p:cNvPicPr>
          <p:nvPr/>
        </p:nvPicPr>
        <p:blipFill>
          <a:blip r:embed="rId3" cstate="print">
            <a:extLst/>
          </a:blip>
          <a:srcRect/>
          <a:stretch>
            <a:fillRect/>
          </a:stretch>
        </p:blipFill>
        <p:spPr bwMode="auto">
          <a:xfrm>
            <a:off x="1703442" y="1917129"/>
            <a:ext cx="3088289" cy="4105664"/>
          </a:xfrm>
          <a:prstGeom prst="rect">
            <a:avLst/>
          </a:prstGeom>
          <a:noFill/>
          <a:ln>
            <a:noFill/>
          </a:ln>
          <a:effectLst>
            <a:outerShdw dist="35921" dir="2700000" algn="ctr" rotWithShape="0">
              <a:schemeClr val="bg2"/>
            </a:outerShdw>
            <a:softEdge rad="31750"/>
          </a:effectLst>
          <a:extLst/>
        </p:spPr>
      </p:pic>
      <p:pic>
        <p:nvPicPr>
          <p:cNvPr id="5" name="Resim 4"/>
          <p:cNvPicPr>
            <a:picLocks noChangeAspect="1"/>
          </p:cNvPicPr>
          <p:nvPr/>
        </p:nvPicPr>
        <p:blipFill>
          <a:blip r:embed="rId4" cstate="print">
            <a:extLst/>
          </a:blip>
          <a:stretch>
            <a:fillRect/>
          </a:stretch>
        </p:blipFill>
        <p:spPr>
          <a:xfrm>
            <a:off x="5451017" y="1917129"/>
            <a:ext cx="2875667" cy="4105233"/>
          </a:xfrm>
          <a:prstGeom prst="rect">
            <a:avLst/>
          </a:prstGeom>
          <a:ln>
            <a:noFill/>
          </a:ln>
          <a:effectLst>
            <a:softEdge rad="31750"/>
          </a:effectLst>
          <a:scene3d>
            <a:camera prst="orthographicFront">
              <a:rot lat="0" lon="0" rev="0"/>
            </a:camera>
            <a:lightRig rig="contrasting" dir="t">
              <a:rot lat="0" lon="0" rev="7800000"/>
            </a:lightRig>
          </a:scene3d>
          <a:sp3d>
            <a:bevelT w="139700" h="139700"/>
          </a:sp3d>
        </p:spPr>
      </p:pic>
      <p:sp>
        <p:nvSpPr>
          <p:cNvPr id="6" name="Metin kutusu 4"/>
          <p:cNvSpPr txBox="1">
            <a:spLocks noChangeArrowheads="1"/>
          </p:cNvSpPr>
          <p:nvPr/>
        </p:nvSpPr>
        <p:spPr bwMode="auto">
          <a:xfrm>
            <a:off x="4521536" y="1384022"/>
            <a:ext cx="132921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defRPr/>
            </a:pPr>
            <a:r>
              <a:rPr lang="tr-TR" altLang="tr-TR" sz="2200" b="1" dirty="0">
                <a:solidFill>
                  <a:srgbClr val="C00000"/>
                </a:solidFill>
                <a:latin typeface="Gill Sans MT"/>
              </a:rPr>
              <a:t>Duvarlar</a:t>
            </a:r>
          </a:p>
        </p:txBody>
      </p:sp>
    </p:spTree>
    <p:extLst>
      <p:ext uri="{BB962C8B-B14F-4D97-AF65-F5344CB8AC3E}">
        <p14:creationId xmlns:p14="http://schemas.microsoft.com/office/powerpoint/2010/main" val="16526877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7" cy="6839709"/>
          </a:xfrm>
          <a:prstGeom prst="rect">
            <a:avLst/>
          </a:prstGeom>
        </p:spPr>
      </p:pic>
      <p:pic>
        <p:nvPicPr>
          <p:cNvPr id="4" name="Picture 2"/>
          <p:cNvPicPr>
            <a:picLocks noChangeAspect="1" noChangeArrowheads="1"/>
          </p:cNvPicPr>
          <p:nvPr/>
        </p:nvPicPr>
        <p:blipFill>
          <a:blip r:embed="rId3" cstate="print">
            <a:extLst/>
          </a:blip>
          <a:srcRect/>
          <a:stretch>
            <a:fillRect/>
          </a:stretch>
        </p:blipFill>
        <p:spPr bwMode="auto">
          <a:xfrm rot="855091">
            <a:off x="4946119" y="2213947"/>
            <a:ext cx="3740315" cy="3532330"/>
          </a:xfrm>
          <a:prstGeom prst="rect">
            <a:avLst/>
          </a:prstGeom>
          <a:noFill/>
          <a:ln>
            <a:noFill/>
          </a:ln>
          <a:effectLst>
            <a:outerShdw dist="35921" dir="2700000" algn="ctr" rotWithShape="0">
              <a:schemeClr val="bg2"/>
            </a:outerShdw>
            <a:softEdge rad="63500"/>
          </a:effectLst>
          <a:extLst/>
        </p:spPr>
      </p:pic>
      <p:pic>
        <p:nvPicPr>
          <p:cNvPr id="5" name="Picture 2"/>
          <p:cNvPicPr>
            <a:picLocks noChangeAspect="1" noChangeArrowheads="1"/>
          </p:cNvPicPr>
          <p:nvPr/>
        </p:nvPicPr>
        <p:blipFill>
          <a:blip r:embed="rId4" cstate="print">
            <a:extLst/>
          </a:blip>
          <a:srcRect/>
          <a:stretch>
            <a:fillRect/>
          </a:stretch>
        </p:blipFill>
        <p:spPr bwMode="auto">
          <a:xfrm rot="20217258">
            <a:off x="1036752" y="1706919"/>
            <a:ext cx="3266226" cy="3971268"/>
          </a:xfrm>
          <a:prstGeom prst="rect">
            <a:avLst/>
          </a:prstGeom>
          <a:noFill/>
          <a:ln>
            <a:noFill/>
          </a:ln>
          <a:effectLst>
            <a:outerShdw dist="35921" dir="2700000" algn="ctr" rotWithShape="0">
              <a:schemeClr val="bg2"/>
            </a:outerShdw>
            <a:softEdge rad="63500"/>
          </a:effectLst>
          <a:extLst/>
        </p:spPr>
      </p:pic>
      <p:sp>
        <p:nvSpPr>
          <p:cNvPr id="6" name="Metin kutusu 5"/>
          <p:cNvSpPr txBox="1">
            <a:spLocks noChangeArrowheads="1"/>
          </p:cNvSpPr>
          <p:nvPr/>
        </p:nvSpPr>
        <p:spPr bwMode="auto">
          <a:xfrm>
            <a:off x="4335147" y="1397158"/>
            <a:ext cx="175039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defRPr/>
            </a:pPr>
            <a:r>
              <a:rPr lang="tr-TR" altLang="tr-TR" sz="2200" b="1" dirty="0">
                <a:solidFill>
                  <a:srgbClr val="C00000"/>
                </a:solidFill>
                <a:latin typeface="Gill Sans MT"/>
              </a:rPr>
              <a:t>Döşemeler</a:t>
            </a:r>
          </a:p>
        </p:txBody>
      </p:sp>
    </p:spTree>
    <p:extLst>
      <p:ext uri="{BB962C8B-B14F-4D97-AF65-F5344CB8AC3E}">
        <p14:creationId xmlns:p14="http://schemas.microsoft.com/office/powerpoint/2010/main" val="4433487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7" cy="6839709"/>
          </a:xfrm>
          <a:prstGeom prst="rect">
            <a:avLst/>
          </a:prstGeom>
        </p:spPr>
      </p:pic>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85306" y="3062277"/>
            <a:ext cx="5173388" cy="310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10975" y="2011259"/>
            <a:ext cx="4151300" cy="274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Dikdörtgen 1"/>
          <p:cNvSpPr>
            <a:spLocks noChangeArrowheads="1"/>
          </p:cNvSpPr>
          <p:nvPr/>
        </p:nvSpPr>
        <p:spPr bwMode="auto">
          <a:xfrm>
            <a:off x="1669549" y="1499820"/>
            <a:ext cx="339272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defRPr/>
            </a:pPr>
            <a:r>
              <a:rPr lang="tr-TR" altLang="tr-TR" sz="2200" b="1" dirty="0">
                <a:solidFill>
                  <a:srgbClr val="C00000"/>
                </a:solidFill>
                <a:latin typeface="Gill Sans MT"/>
              </a:rPr>
              <a:t>Klima dış üniteleri</a:t>
            </a:r>
          </a:p>
        </p:txBody>
      </p:sp>
      <p:sp>
        <p:nvSpPr>
          <p:cNvPr id="7" name="Dikdörtgen 2"/>
          <p:cNvSpPr>
            <a:spLocks noChangeArrowheads="1"/>
          </p:cNvSpPr>
          <p:nvPr/>
        </p:nvSpPr>
        <p:spPr bwMode="auto">
          <a:xfrm>
            <a:off x="6411058" y="2446948"/>
            <a:ext cx="137086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tr-TR" altLang="tr-TR" sz="2200" b="1" dirty="0">
                <a:solidFill>
                  <a:srgbClr val="C00000"/>
                </a:solidFill>
                <a:latin typeface="Gill Sans MT"/>
              </a:rPr>
              <a:t>Brulör</a:t>
            </a:r>
          </a:p>
        </p:txBody>
      </p:sp>
    </p:spTree>
    <p:extLst>
      <p:ext uri="{BB962C8B-B14F-4D97-AF65-F5344CB8AC3E}">
        <p14:creationId xmlns:p14="http://schemas.microsoft.com/office/powerpoint/2010/main" val="28995298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7" cy="6839709"/>
          </a:xfrm>
          <a:prstGeom prst="rect">
            <a:avLst/>
          </a:prstGeom>
        </p:spPr>
      </p:pic>
      <p:pic>
        <p:nvPicPr>
          <p:cNvPr id="4"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9585" y="1765841"/>
            <a:ext cx="4577864" cy="3032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Resim 9"/>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07449" y="2248690"/>
            <a:ext cx="3056307" cy="3723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959570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7" cy="6839709"/>
          </a:xfrm>
          <a:prstGeom prst="rect">
            <a:avLst/>
          </a:prstGeom>
        </p:spPr>
      </p:pic>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00885" y="1788904"/>
            <a:ext cx="6498132" cy="4196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865237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7" cy="6839709"/>
          </a:xfrm>
          <a:prstGeom prst="rect">
            <a:avLst/>
          </a:prstGeom>
        </p:spPr>
      </p:pic>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84311" y="2637233"/>
            <a:ext cx="4766959" cy="3523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Resim 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5438" y="1488003"/>
            <a:ext cx="4753766" cy="2546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890959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7" cy="6839709"/>
          </a:xfrm>
          <a:prstGeom prst="rect">
            <a:avLst/>
          </a:prstGeom>
        </p:spPr>
      </p:pic>
      <p:sp>
        <p:nvSpPr>
          <p:cNvPr id="4" name="Rectangle 2"/>
          <p:cNvSpPr txBox="1">
            <a:spLocks noChangeArrowheads="1"/>
          </p:cNvSpPr>
          <p:nvPr/>
        </p:nvSpPr>
        <p:spPr>
          <a:xfrm>
            <a:off x="1046062" y="1413280"/>
            <a:ext cx="7467600" cy="526337"/>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altLang="tr-TR" sz="2200" b="1" dirty="0">
                <a:solidFill>
                  <a:srgbClr val="C00000"/>
                </a:solidFill>
                <a:latin typeface="Gill Sans MT"/>
                <a:ea typeface="+mn-ea"/>
                <a:cs typeface="+mn-cs"/>
              </a:rPr>
              <a:t>Titreşim</a:t>
            </a:r>
          </a:p>
        </p:txBody>
      </p:sp>
      <p:sp>
        <p:nvSpPr>
          <p:cNvPr id="5" name="Metin kutusu 4"/>
          <p:cNvSpPr txBox="1"/>
          <p:nvPr/>
        </p:nvSpPr>
        <p:spPr>
          <a:xfrm>
            <a:off x="646399" y="1928121"/>
            <a:ext cx="9341458" cy="4154984"/>
          </a:xfrm>
          <a:prstGeom prst="rect">
            <a:avLst/>
          </a:prstGeom>
          <a:noFill/>
        </p:spPr>
        <p:txBody>
          <a:bodyPr wrap="square" rtlCol="0">
            <a:spAutoFit/>
          </a:bodyPr>
          <a:lstStyle/>
          <a:p>
            <a:r>
              <a:rPr lang="tr-TR" dirty="0">
                <a:solidFill>
                  <a:schemeClr val="tx2"/>
                </a:solidFill>
                <a:latin typeface="Gill Sans MT"/>
              </a:rPr>
              <a:t>Titreşim, bir sistemin denge konun civarında yapmış olduğu salınım hareketidir.</a:t>
            </a:r>
          </a:p>
          <a:p>
            <a:r>
              <a:rPr lang="tr-TR" dirty="0">
                <a:solidFill>
                  <a:schemeClr val="tx2"/>
                </a:solidFill>
                <a:latin typeface="Gill Sans MT"/>
              </a:rPr>
              <a:t>Yapılan hareket T saniyede kendini tekrar ediyorsa harekete periyodik hareket denir.</a:t>
            </a:r>
          </a:p>
          <a:p>
            <a:pPr defTabSz="914400">
              <a:spcBef>
                <a:spcPct val="0"/>
              </a:spcBef>
            </a:pPr>
            <a:endParaRPr lang="tr-TR" sz="2200" b="1" dirty="0">
              <a:solidFill>
                <a:srgbClr val="C00000"/>
              </a:solidFill>
              <a:latin typeface="Gill Sans MT"/>
            </a:endParaRPr>
          </a:p>
          <a:p>
            <a:pPr defTabSz="914400">
              <a:spcBef>
                <a:spcPct val="0"/>
              </a:spcBef>
            </a:pPr>
            <a:r>
              <a:rPr lang="tr-TR" sz="2000" b="1" dirty="0">
                <a:solidFill>
                  <a:schemeClr val="tx2"/>
                </a:solidFill>
                <a:latin typeface="Gill Sans MT"/>
              </a:rPr>
              <a:t>Titreşimin Nedenleri</a:t>
            </a:r>
          </a:p>
          <a:p>
            <a:pPr indent="-285750">
              <a:buFont typeface="Arial" panose="020B0604020202020204" pitchFamily="34" charset="0"/>
              <a:buChar char="•"/>
            </a:pPr>
            <a:r>
              <a:rPr lang="tr-TR" dirty="0">
                <a:solidFill>
                  <a:schemeClr val="tx2"/>
                </a:solidFill>
                <a:latin typeface="Gill Sans MT"/>
              </a:rPr>
              <a:t>Sistemin bağlı olduğu temelden gelen kuvvet</a:t>
            </a:r>
          </a:p>
          <a:p>
            <a:pPr indent="-285750">
              <a:buFont typeface="Arial" panose="020B0604020202020204" pitchFamily="34" charset="0"/>
              <a:buChar char="•"/>
            </a:pPr>
            <a:r>
              <a:rPr lang="tr-TR" dirty="0">
                <a:solidFill>
                  <a:schemeClr val="tx2"/>
                </a:solidFill>
                <a:latin typeface="Gill Sans MT"/>
              </a:rPr>
              <a:t>Dönen sistemlerde dengelenmemiş kütleler</a:t>
            </a:r>
          </a:p>
          <a:p>
            <a:pPr indent="-285750">
              <a:buFont typeface="Arial" panose="020B0604020202020204" pitchFamily="34" charset="0"/>
              <a:buChar char="•"/>
            </a:pPr>
            <a:r>
              <a:rPr lang="tr-TR" dirty="0">
                <a:solidFill>
                  <a:schemeClr val="tx2"/>
                </a:solidFill>
                <a:latin typeface="Gill Sans MT"/>
              </a:rPr>
              <a:t>Motorlarda gidip-gelen kütleler</a:t>
            </a:r>
          </a:p>
          <a:p>
            <a:pPr indent="-285750">
              <a:buFont typeface="Arial" panose="020B0604020202020204" pitchFamily="34" charset="0"/>
              <a:buChar char="•"/>
            </a:pPr>
            <a:r>
              <a:rPr lang="tr-TR" dirty="0">
                <a:solidFill>
                  <a:schemeClr val="tx2"/>
                </a:solidFill>
                <a:latin typeface="Gill Sans MT"/>
              </a:rPr>
              <a:t>Darbe, </a:t>
            </a:r>
            <a:r>
              <a:rPr lang="tr-TR" dirty="0" err="1">
                <a:solidFill>
                  <a:schemeClr val="tx2"/>
                </a:solidFill>
                <a:latin typeface="Gill Sans MT"/>
              </a:rPr>
              <a:t>Depremvb</a:t>
            </a:r>
            <a:r>
              <a:rPr lang="tr-TR" dirty="0">
                <a:solidFill>
                  <a:schemeClr val="tx2"/>
                </a:solidFill>
                <a:latin typeface="Gill Sans MT"/>
              </a:rPr>
              <a:t>. Nedenlerle oluşan herhangi bir kuvvet olabilir.</a:t>
            </a:r>
          </a:p>
          <a:p>
            <a:pPr marL="285750" indent="-285750">
              <a:buFont typeface="Arial" panose="020B0604020202020204" pitchFamily="34" charset="0"/>
              <a:buChar char="•"/>
            </a:pPr>
            <a:endParaRPr lang="tr-TR" dirty="0"/>
          </a:p>
          <a:p>
            <a:pPr defTabSz="914400">
              <a:spcBef>
                <a:spcPct val="0"/>
              </a:spcBef>
            </a:pPr>
            <a:r>
              <a:rPr lang="tr-TR" sz="2000" b="1" dirty="0">
                <a:solidFill>
                  <a:schemeClr val="tx2"/>
                </a:solidFill>
                <a:latin typeface="Gill Sans MT"/>
              </a:rPr>
              <a:t>Titreşimin Etkileri</a:t>
            </a:r>
          </a:p>
          <a:p>
            <a:pPr indent="-285750">
              <a:buFont typeface="Arial" panose="020B0604020202020204" pitchFamily="34" charset="0"/>
              <a:buChar char="•"/>
            </a:pPr>
            <a:r>
              <a:rPr lang="tr-TR" dirty="0">
                <a:solidFill>
                  <a:schemeClr val="tx2"/>
                </a:solidFill>
                <a:latin typeface="Gill Sans MT"/>
              </a:rPr>
              <a:t>Gürültü </a:t>
            </a:r>
          </a:p>
          <a:p>
            <a:pPr indent="-285750">
              <a:buFont typeface="Arial" panose="020B0604020202020204" pitchFamily="34" charset="0"/>
              <a:buChar char="•"/>
            </a:pPr>
            <a:r>
              <a:rPr lang="tr-TR" dirty="0">
                <a:solidFill>
                  <a:schemeClr val="tx2"/>
                </a:solidFill>
                <a:latin typeface="Gill Sans MT"/>
              </a:rPr>
              <a:t>Yüksek gerilmeler</a:t>
            </a:r>
          </a:p>
          <a:p>
            <a:pPr indent="-285750">
              <a:buFont typeface="Arial" panose="020B0604020202020204" pitchFamily="34" charset="0"/>
              <a:buChar char="•"/>
            </a:pPr>
            <a:r>
              <a:rPr lang="tr-TR" dirty="0">
                <a:solidFill>
                  <a:schemeClr val="tx2"/>
                </a:solidFill>
                <a:latin typeface="Gill Sans MT"/>
              </a:rPr>
              <a:t>Aşınma </a:t>
            </a:r>
          </a:p>
          <a:p>
            <a:pPr indent="-285750">
              <a:buFont typeface="Arial" panose="020B0604020202020204" pitchFamily="34" charset="0"/>
              <a:buChar char="•"/>
            </a:pPr>
            <a:r>
              <a:rPr lang="tr-TR" dirty="0">
                <a:solidFill>
                  <a:schemeClr val="tx2"/>
                </a:solidFill>
                <a:latin typeface="Gill Sans MT"/>
              </a:rPr>
              <a:t>Malzeme yorulması </a:t>
            </a:r>
          </a:p>
        </p:txBody>
      </p:sp>
    </p:spTree>
    <p:extLst>
      <p:ext uri="{BB962C8B-B14F-4D97-AF65-F5344CB8AC3E}">
        <p14:creationId xmlns:p14="http://schemas.microsoft.com/office/powerpoint/2010/main" val="1326792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7" cy="6839709"/>
          </a:xfrm>
          <a:prstGeom prst="rect">
            <a:avLst/>
          </a:prstGeom>
        </p:spPr>
      </p:pic>
      <p:sp>
        <p:nvSpPr>
          <p:cNvPr id="4" name="Metin kutusu 3"/>
          <p:cNvSpPr txBox="1"/>
          <p:nvPr/>
        </p:nvSpPr>
        <p:spPr>
          <a:xfrm>
            <a:off x="947281" y="1896381"/>
            <a:ext cx="8825810" cy="3170099"/>
          </a:xfrm>
          <a:prstGeom prst="rect">
            <a:avLst/>
          </a:prstGeom>
          <a:noFill/>
        </p:spPr>
        <p:txBody>
          <a:bodyPr wrap="square" rtlCol="0">
            <a:spAutoFit/>
          </a:bodyPr>
          <a:lstStyle/>
          <a:p>
            <a:r>
              <a:rPr lang="tr-TR" sz="2000" b="1" dirty="0">
                <a:solidFill>
                  <a:schemeClr val="tx2"/>
                </a:solidFill>
                <a:latin typeface="Gill Sans MT"/>
              </a:rPr>
              <a:t>Titreşim Türleri </a:t>
            </a:r>
          </a:p>
          <a:p>
            <a:r>
              <a:rPr lang="tr-TR" u="sng" dirty="0">
                <a:solidFill>
                  <a:schemeClr val="tx2"/>
                </a:solidFill>
                <a:latin typeface="Gill Sans MT"/>
              </a:rPr>
              <a:t>Kararlı titreşimler: </a:t>
            </a:r>
            <a:r>
              <a:rPr lang="tr-TR" dirty="0">
                <a:solidFill>
                  <a:schemeClr val="tx2"/>
                </a:solidFill>
                <a:latin typeface="Gill Sans MT"/>
              </a:rPr>
              <a:t>Mekanik sistemler, pompalar, asansörler, ev aletleri</a:t>
            </a:r>
          </a:p>
          <a:p>
            <a:r>
              <a:rPr lang="tr-TR" u="sng" dirty="0">
                <a:solidFill>
                  <a:schemeClr val="tx2"/>
                </a:solidFill>
                <a:latin typeface="Gill Sans MT"/>
              </a:rPr>
              <a:t>Geçici Titreşimler: </a:t>
            </a:r>
            <a:r>
              <a:rPr lang="tr-TR" dirty="0">
                <a:solidFill>
                  <a:schemeClr val="tx2"/>
                </a:solidFill>
                <a:latin typeface="Gill Sans MT"/>
              </a:rPr>
              <a:t>Sıhhi tesisat, su ve buhar boruları, armatürler</a:t>
            </a:r>
          </a:p>
          <a:p>
            <a:r>
              <a:rPr lang="tr-TR" dirty="0">
                <a:solidFill>
                  <a:schemeClr val="tx2"/>
                </a:solidFill>
                <a:latin typeface="Gill Sans MT"/>
              </a:rPr>
              <a:t>Titreşimin fiziksel parametreleri</a:t>
            </a:r>
          </a:p>
          <a:p>
            <a:r>
              <a:rPr lang="tr-TR" dirty="0">
                <a:solidFill>
                  <a:schemeClr val="tx2"/>
                </a:solidFill>
                <a:latin typeface="Gill Sans MT"/>
              </a:rPr>
              <a:t>Titreşim hızı, ivmesi ve yer değişimi</a:t>
            </a:r>
          </a:p>
          <a:p>
            <a:r>
              <a:rPr lang="tr-TR" dirty="0">
                <a:solidFill>
                  <a:schemeClr val="tx2"/>
                </a:solidFill>
                <a:latin typeface="Gill Sans MT"/>
              </a:rPr>
              <a:t>Titreşimin frekansı</a:t>
            </a:r>
          </a:p>
          <a:p>
            <a:r>
              <a:rPr lang="tr-TR" dirty="0">
                <a:solidFill>
                  <a:schemeClr val="tx2"/>
                </a:solidFill>
                <a:latin typeface="Gill Sans MT"/>
              </a:rPr>
              <a:t>Etki kuvvet</a:t>
            </a:r>
          </a:p>
          <a:p>
            <a:r>
              <a:rPr lang="tr-TR" dirty="0">
                <a:solidFill>
                  <a:schemeClr val="tx2"/>
                </a:solidFill>
                <a:latin typeface="Gill Sans MT"/>
              </a:rPr>
              <a:t>Alıcı noktadaki katı ortamın mekanik empedansı</a:t>
            </a:r>
          </a:p>
          <a:p>
            <a:endParaRPr lang="tr-TR" dirty="0">
              <a:solidFill>
                <a:schemeClr val="tx2"/>
              </a:solidFill>
              <a:latin typeface="Gill Sans MT"/>
            </a:endParaRPr>
          </a:p>
          <a:p>
            <a:pPr algn="ctr"/>
            <a:r>
              <a:rPr lang="tr-TR" b="1" dirty="0">
                <a:solidFill>
                  <a:schemeClr val="tx2"/>
                </a:solidFill>
                <a:latin typeface="Gill Sans MT"/>
              </a:rPr>
              <a:t>Titreşimin Kaynakları</a:t>
            </a:r>
          </a:p>
          <a:p>
            <a:r>
              <a:rPr lang="tr-TR" b="1" dirty="0">
                <a:solidFill>
                  <a:schemeClr val="tx2"/>
                </a:solidFill>
                <a:latin typeface="Gill Sans MT"/>
              </a:rPr>
              <a:t>Yapı Dışı                                                                                   Yapı İçi</a:t>
            </a:r>
          </a:p>
        </p:txBody>
      </p:sp>
      <p:sp>
        <p:nvSpPr>
          <p:cNvPr id="5" name="Metin kutusu 4"/>
          <p:cNvSpPr txBox="1"/>
          <p:nvPr/>
        </p:nvSpPr>
        <p:spPr>
          <a:xfrm>
            <a:off x="947281" y="5035702"/>
            <a:ext cx="3280278" cy="923330"/>
          </a:xfrm>
          <a:prstGeom prst="rect">
            <a:avLst/>
          </a:prstGeom>
          <a:noFill/>
        </p:spPr>
        <p:txBody>
          <a:bodyPr wrap="square" rtlCol="0">
            <a:spAutoFit/>
          </a:bodyPr>
          <a:lstStyle/>
          <a:p>
            <a:r>
              <a:rPr lang="tr-TR" dirty="0">
                <a:solidFill>
                  <a:schemeClr val="tx2"/>
                </a:solidFill>
                <a:latin typeface="Gill Sans MT"/>
              </a:rPr>
              <a:t>Madenler, taş ocakları</a:t>
            </a:r>
          </a:p>
          <a:p>
            <a:r>
              <a:rPr lang="tr-TR" dirty="0" err="1">
                <a:solidFill>
                  <a:schemeClr val="tx2"/>
                </a:solidFill>
                <a:latin typeface="Gill Sans MT"/>
              </a:rPr>
              <a:t>Sonik</a:t>
            </a:r>
            <a:r>
              <a:rPr lang="tr-TR" dirty="0">
                <a:solidFill>
                  <a:schemeClr val="tx2"/>
                </a:solidFill>
                <a:latin typeface="Gill Sans MT"/>
              </a:rPr>
              <a:t> Patlamalar </a:t>
            </a:r>
          </a:p>
          <a:p>
            <a:r>
              <a:rPr lang="tr-TR" dirty="0">
                <a:solidFill>
                  <a:schemeClr val="tx2"/>
                </a:solidFill>
                <a:latin typeface="Gill Sans MT"/>
              </a:rPr>
              <a:t>Ağır taşıtlar, yapım işleri</a:t>
            </a:r>
          </a:p>
        </p:txBody>
      </p:sp>
      <p:sp>
        <p:nvSpPr>
          <p:cNvPr id="6" name="Metin kutusu 5"/>
          <p:cNvSpPr txBox="1"/>
          <p:nvPr/>
        </p:nvSpPr>
        <p:spPr>
          <a:xfrm>
            <a:off x="7169126" y="5035702"/>
            <a:ext cx="2068138" cy="646331"/>
          </a:xfrm>
          <a:prstGeom prst="rect">
            <a:avLst/>
          </a:prstGeom>
          <a:noFill/>
        </p:spPr>
        <p:txBody>
          <a:bodyPr wrap="square" rtlCol="0">
            <a:spAutoFit/>
          </a:bodyPr>
          <a:lstStyle/>
          <a:p>
            <a:r>
              <a:rPr lang="tr-TR" dirty="0">
                <a:solidFill>
                  <a:schemeClr val="tx2"/>
                </a:solidFill>
                <a:latin typeface="Gill Sans MT"/>
              </a:rPr>
              <a:t>Mekanik Ekipmanlar</a:t>
            </a:r>
          </a:p>
        </p:txBody>
      </p:sp>
      <p:sp>
        <p:nvSpPr>
          <p:cNvPr id="7" name="Rectangle 2"/>
          <p:cNvSpPr txBox="1">
            <a:spLocks noChangeArrowheads="1"/>
          </p:cNvSpPr>
          <p:nvPr/>
        </p:nvSpPr>
        <p:spPr>
          <a:xfrm>
            <a:off x="1046062" y="1413280"/>
            <a:ext cx="7467600" cy="526337"/>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altLang="tr-TR" sz="2200" b="1" dirty="0">
                <a:solidFill>
                  <a:srgbClr val="C00000"/>
                </a:solidFill>
                <a:latin typeface="Gill Sans MT"/>
                <a:ea typeface="+mn-ea"/>
                <a:cs typeface="+mn-cs"/>
              </a:rPr>
              <a:t>Titreşim</a:t>
            </a:r>
          </a:p>
        </p:txBody>
      </p:sp>
    </p:spTree>
    <p:extLst>
      <p:ext uri="{BB962C8B-B14F-4D97-AF65-F5344CB8AC3E}">
        <p14:creationId xmlns:p14="http://schemas.microsoft.com/office/powerpoint/2010/main" val="19273760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7" cy="6839709"/>
          </a:xfrm>
          <a:prstGeom prst="rect">
            <a:avLst/>
          </a:prstGeom>
        </p:spPr>
      </p:pic>
      <p:sp>
        <p:nvSpPr>
          <p:cNvPr id="4" name="Rectangle 2"/>
          <p:cNvSpPr txBox="1">
            <a:spLocks noChangeArrowheads="1"/>
          </p:cNvSpPr>
          <p:nvPr/>
        </p:nvSpPr>
        <p:spPr>
          <a:xfrm>
            <a:off x="1083860" y="1624009"/>
            <a:ext cx="7467600" cy="526337"/>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ct val="20000"/>
              </a:spcBef>
            </a:pPr>
            <a:r>
              <a:rPr lang="tr-TR" altLang="tr-TR" sz="2200" b="1" dirty="0">
                <a:solidFill>
                  <a:srgbClr val="C00000"/>
                </a:solidFill>
                <a:latin typeface="Gill Sans MT"/>
                <a:ea typeface="+mn-ea"/>
                <a:cs typeface="+mn-cs"/>
              </a:rPr>
              <a:t>Sesin Yayılma Hızı</a:t>
            </a:r>
          </a:p>
        </p:txBody>
      </p:sp>
      <mc:AlternateContent xmlns:mc="http://schemas.openxmlformats.org/markup-compatibility/2006" xmlns:a14="http://schemas.microsoft.com/office/drawing/2010/main">
        <mc:Choice Requires="a14">
          <p:sp>
            <p:nvSpPr>
              <p:cNvPr id="5" name="Rectangle 3"/>
              <p:cNvSpPr txBox="1">
                <a:spLocks noChangeArrowheads="1"/>
              </p:cNvSpPr>
              <p:nvPr/>
            </p:nvSpPr>
            <p:spPr>
              <a:xfrm>
                <a:off x="1106968" y="2668577"/>
                <a:ext cx="3710692" cy="1459194"/>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tr-TR" altLang="tr-TR" sz="1800" dirty="0">
                    <a:solidFill>
                      <a:schemeClr val="tx2"/>
                    </a:solidFill>
                    <a:latin typeface="Gill Sans MT"/>
                  </a:rPr>
                  <a:t>C=</a:t>
                </a:r>
                <a14:m>
                  <m:oMath xmlns:m="http://schemas.openxmlformats.org/officeDocument/2006/math">
                    <m:rad>
                      <m:radPr>
                        <m:degHide m:val="on"/>
                        <m:ctrlPr>
                          <a:rPr lang="tr-TR" altLang="tr-TR" sz="1800" i="1">
                            <a:solidFill>
                              <a:schemeClr val="tx2"/>
                            </a:solidFill>
                            <a:latin typeface="Cambria Math" panose="02040503050406030204" pitchFamily="18" charset="0"/>
                          </a:rPr>
                        </m:ctrlPr>
                      </m:radPr>
                      <m:deg/>
                      <m:e>
                        <m:r>
                          <a:rPr lang="tr-TR" altLang="tr-TR" sz="1800">
                            <a:solidFill>
                              <a:schemeClr val="tx2"/>
                            </a:solidFill>
                            <a:latin typeface="Cambria Math" panose="02040503050406030204" pitchFamily="18" charset="0"/>
                          </a:rPr>
                          <m:t>𝚬</m:t>
                        </m:r>
                      </m:e>
                    </m:rad>
                    <m:r>
                      <a:rPr lang="tr-TR" altLang="tr-TR" sz="1800">
                        <a:solidFill>
                          <a:schemeClr val="tx2"/>
                        </a:solidFill>
                        <a:latin typeface="Cambria Math" panose="02040503050406030204" pitchFamily="18" charset="0"/>
                      </a:rPr>
                      <m:t>/</m:t>
                    </m:r>
                    <m:r>
                      <a:rPr lang="tr-TR" altLang="tr-TR" sz="1800">
                        <a:solidFill>
                          <a:schemeClr val="tx2"/>
                        </a:solidFill>
                        <a:latin typeface="Cambria Math" panose="02040503050406030204" pitchFamily="18" charset="0"/>
                      </a:rPr>
                      <m:t>𝝆</m:t>
                    </m:r>
                  </m:oMath>
                </a14:m>
                <a:endParaRPr lang="tr-TR" altLang="tr-TR" sz="1800" dirty="0">
                  <a:solidFill>
                    <a:schemeClr val="tx2"/>
                  </a:solidFill>
                  <a:latin typeface="Gill Sans MT"/>
                </a:endParaRPr>
              </a:p>
              <a:p>
                <a:pPr marL="0" indent="0">
                  <a:buFont typeface="Wingdings" pitchFamily="2" charset="2"/>
                  <a:buNone/>
                </a:pPr>
                <a:r>
                  <a:rPr lang="tr-TR" altLang="tr-TR" sz="1800" dirty="0">
                    <a:solidFill>
                      <a:schemeClr val="tx2"/>
                    </a:solidFill>
                    <a:latin typeface="Gill Sans MT"/>
                  </a:rPr>
                  <a:t>C: Sesin yayılma hızı (m/</a:t>
                </a:r>
                <a:r>
                  <a:rPr lang="tr-TR" altLang="tr-TR" sz="1800" dirty="0" err="1">
                    <a:solidFill>
                      <a:schemeClr val="tx2"/>
                    </a:solidFill>
                    <a:latin typeface="Gill Sans MT"/>
                  </a:rPr>
                  <a:t>sn</a:t>
                </a:r>
                <a:r>
                  <a:rPr lang="tr-TR" altLang="tr-TR" sz="1800" dirty="0">
                    <a:solidFill>
                      <a:schemeClr val="tx2"/>
                    </a:solidFill>
                    <a:latin typeface="Gill Sans MT"/>
                  </a:rPr>
                  <a:t>)</a:t>
                </a:r>
              </a:p>
              <a:p>
                <a:pPr marL="0" indent="0">
                  <a:buFont typeface="Wingdings" pitchFamily="2" charset="2"/>
                  <a:buNone/>
                </a:pPr>
                <a:r>
                  <a:rPr lang="tr-TR" altLang="tr-TR" sz="1800" dirty="0">
                    <a:solidFill>
                      <a:schemeClr val="tx2"/>
                    </a:solidFill>
                    <a:latin typeface="Gill Sans MT"/>
                  </a:rPr>
                  <a:t>E:Ortamın esneklik katsayısı</a:t>
                </a:r>
              </a:p>
              <a:p>
                <a:pPr marL="0" indent="0">
                  <a:buNone/>
                </a:pPr>
                <a14:m>
                  <m:oMath xmlns:m="http://schemas.openxmlformats.org/officeDocument/2006/math">
                    <m:r>
                      <a:rPr lang="tr-TR" altLang="tr-TR" sz="1800">
                        <a:solidFill>
                          <a:schemeClr val="tx2"/>
                        </a:solidFill>
                        <a:latin typeface="Cambria Math" panose="02040503050406030204" pitchFamily="18" charset="0"/>
                      </a:rPr>
                      <m:t>𝝆</m:t>
                    </m:r>
                    <m:r>
                      <a:rPr lang="tr-TR" altLang="tr-TR" sz="1800">
                        <a:solidFill>
                          <a:schemeClr val="tx2"/>
                        </a:solidFill>
                        <a:latin typeface="Cambria Math" panose="02040503050406030204" pitchFamily="18" charset="0"/>
                      </a:rPr>
                      <m:t>:</m:t>
                    </m:r>
                  </m:oMath>
                </a14:m>
                <a:r>
                  <a:rPr lang="tr-TR" altLang="tr-TR" sz="1800" dirty="0">
                    <a:solidFill>
                      <a:schemeClr val="tx2"/>
                    </a:solidFill>
                    <a:latin typeface="Gill Sans MT"/>
                  </a:rPr>
                  <a:t> Ortamın Özgül Ağırlığı</a:t>
                </a:r>
              </a:p>
              <a:p>
                <a:pPr marL="0" indent="0" algn="ctr">
                  <a:buNone/>
                </a:pPr>
                <a:endParaRPr lang="tr-TR" altLang="tr-TR" sz="1600" b="1" dirty="0">
                  <a:solidFill>
                    <a:srgbClr val="FF0000"/>
                  </a:solidFill>
                </a:endParaRPr>
              </a:p>
              <a:p>
                <a:pPr marL="0" indent="0" algn="ctr">
                  <a:buNone/>
                </a:pPr>
                <a:endParaRPr lang="tr-TR" altLang="tr-TR" sz="1600" b="1" dirty="0">
                  <a:solidFill>
                    <a:srgbClr val="FF0000"/>
                  </a:solidFill>
                </a:endParaRPr>
              </a:p>
              <a:p>
                <a:pPr marL="0" indent="0" algn="ctr">
                  <a:buFont typeface="Wingdings" pitchFamily="2" charset="2"/>
                  <a:buNone/>
                </a:pPr>
                <a:endParaRPr lang="tr-TR" altLang="tr-TR" sz="2300" b="1" dirty="0">
                  <a:solidFill>
                    <a:srgbClr val="FF0000"/>
                  </a:solidFill>
                </a:endParaRPr>
              </a:p>
              <a:p>
                <a:pPr marL="0" indent="0" algn="ctr">
                  <a:buFont typeface="Wingdings" pitchFamily="2" charset="2"/>
                  <a:buNone/>
                </a:pPr>
                <a:endParaRPr lang="tr-TR" altLang="tr-TR" sz="2300" b="1" dirty="0">
                  <a:solidFill>
                    <a:srgbClr val="FF0000"/>
                  </a:solidFill>
                </a:endParaRPr>
              </a:p>
            </p:txBody>
          </p:sp>
        </mc:Choice>
        <mc:Fallback xmlns="">
          <p:sp>
            <p:nvSpPr>
              <p:cNvPr id="5" name="Rectangle 3"/>
              <p:cNvSpPr txBox="1">
                <a:spLocks noRot="1" noChangeAspect="1" noMove="1" noResize="1" noEditPoints="1" noAdjustHandles="1" noChangeArrowheads="1" noChangeShapeType="1" noTextEdit="1"/>
              </p:cNvSpPr>
              <p:nvPr/>
            </p:nvSpPr>
            <p:spPr>
              <a:xfrm>
                <a:off x="1106968" y="2668577"/>
                <a:ext cx="3710692" cy="1459194"/>
              </a:xfrm>
              <a:prstGeom prst="rect">
                <a:avLst/>
              </a:prstGeom>
              <a:blipFill rotWithShape="0">
                <a:blip r:embed="rId3"/>
                <a:stretch>
                  <a:fillRect l="-1480" t="-418" b="-1674"/>
                </a:stretch>
              </a:blipFill>
            </p:spPr>
            <p:txBody>
              <a:bodyPr/>
              <a:lstStyle/>
              <a:p>
                <a:r>
                  <a:rPr lang="tr-TR">
                    <a:noFill/>
                  </a:rPr>
                  <a:t> </a:t>
                </a:r>
              </a:p>
            </p:txBody>
          </p:sp>
        </mc:Fallback>
      </mc:AlternateContent>
      <p:pic>
        <p:nvPicPr>
          <p:cNvPr id="6" name="Resim 5"/>
          <p:cNvPicPr>
            <a:picLocks noChangeAspect="1"/>
          </p:cNvPicPr>
          <p:nvPr/>
        </p:nvPicPr>
        <p:blipFill>
          <a:blip r:embed="rId4"/>
          <a:stretch>
            <a:fillRect/>
          </a:stretch>
        </p:blipFill>
        <p:spPr>
          <a:xfrm>
            <a:off x="4952393" y="2714341"/>
            <a:ext cx="4246198" cy="2894225"/>
          </a:xfrm>
          <a:prstGeom prst="rect">
            <a:avLst/>
          </a:prstGeom>
        </p:spPr>
      </p:pic>
      <p:sp>
        <p:nvSpPr>
          <p:cNvPr id="7" name="Rectangle 3"/>
          <p:cNvSpPr txBox="1">
            <a:spLocks noChangeArrowheads="1"/>
          </p:cNvSpPr>
          <p:nvPr/>
        </p:nvSpPr>
        <p:spPr>
          <a:xfrm>
            <a:off x="1106968" y="4405547"/>
            <a:ext cx="3096542" cy="1544877"/>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tr-TR" altLang="tr-TR" sz="1800" dirty="0">
                <a:solidFill>
                  <a:schemeClr val="tx2"/>
                </a:solidFill>
                <a:latin typeface="Gill Sans MT"/>
              </a:rPr>
              <a:t>İncelik – Kalınlık </a:t>
            </a:r>
          </a:p>
          <a:p>
            <a:pPr marL="0" indent="0">
              <a:buNone/>
            </a:pPr>
            <a:r>
              <a:rPr lang="tr-TR" altLang="tr-TR" sz="1800" dirty="0">
                <a:solidFill>
                  <a:schemeClr val="tx2"/>
                </a:solidFill>
                <a:latin typeface="Gill Sans MT"/>
              </a:rPr>
              <a:t>Azlık – Çokluk</a:t>
            </a:r>
          </a:p>
          <a:p>
            <a:pPr marL="0" indent="0">
              <a:buNone/>
            </a:pPr>
            <a:r>
              <a:rPr lang="tr-TR" altLang="tr-TR" sz="1800" dirty="0">
                <a:solidFill>
                  <a:schemeClr val="tx2"/>
                </a:solidFill>
                <a:latin typeface="Gill Sans MT"/>
              </a:rPr>
              <a:t>Tını</a:t>
            </a:r>
          </a:p>
          <a:p>
            <a:pPr marL="0" indent="0">
              <a:buNone/>
            </a:pPr>
            <a:r>
              <a:rPr lang="tr-TR" altLang="tr-TR" sz="1800" dirty="0">
                <a:solidFill>
                  <a:schemeClr val="tx2"/>
                </a:solidFill>
                <a:latin typeface="Gill Sans MT"/>
              </a:rPr>
              <a:t>ve ses Zaman içinde değişir</a:t>
            </a:r>
            <a:r>
              <a:rPr lang="tr-TR" altLang="tr-TR" sz="2000" dirty="0">
                <a:solidFill>
                  <a:schemeClr val="tx2"/>
                </a:solidFill>
                <a:latin typeface="Gill Sans MT"/>
              </a:rPr>
              <a:t>.</a:t>
            </a:r>
          </a:p>
        </p:txBody>
      </p:sp>
      <p:sp>
        <p:nvSpPr>
          <p:cNvPr id="8" name="Dikdörtgen 7"/>
          <p:cNvSpPr/>
          <p:nvPr/>
        </p:nvSpPr>
        <p:spPr>
          <a:xfrm>
            <a:off x="842211" y="2095007"/>
            <a:ext cx="9060614" cy="400110"/>
          </a:xfrm>
          <a:prstGeom prst="rect">
            <a:avLst/>
          </a:prstGeom>
        </p:spPr>
        <p:txBody>
          <a:bodyPr wrap="square">
            <a:spAutoFit/>
          </a:bodyPr>
          <a:lstStyle/>
          <a:p>
            <a:r>
              <a:rPr lang="tr-TR" altLang="tr-TR" sz="2000" dirty="0">
                <a:solidFill>
                  <a:schemeClr val="tx2"/>
                </a:solidFill>
                <a:latin typeface="Gill Sans MT"/>
              </a:rPr>
              <a:t> Sesin yayılma hızı ortamın özgül ağırlığına ve esneklik katsayısına bağlıdır</a:t>
            </a:r>
            <a:r>
              <a:rPr lang="tr-TR" altLang="tr-TR" dirty="0">
                <a:solidFill>
                  <a:schemeClr val="tx2"/>
                </a:solidFill>
                <a:latin typeface="Gill Sans MT"/>
              </a:rPr>
              <a:t>. </a:t>
            </a:r>
          </a:p>
        </p:txBody>
      </p:sp>
    </p:spTree>
    <p:extLst>
      <p:ext uri="{BB962C8B-B14F-4D97-AF65-F5344CB8AC3E}">
        <p14:creationId xmlns:p14="http://schemas.microsoft.com/office/powerpoint/2010/main" val="31500067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7" cy="6839709"/>
          </a:xfrm>
          <a:prstGeom prst="rect">
            <a:avLst/>
          </a:prstGeom>
        </p:spPr>
      </p:pic>
      <p:sp>
        <p:nvSpPr>
          <p:cNvPr id="4" name="Metin kutusu 3"/>
          <p:cNvSpPr txBox="1"/>
          <p:nvPr/>
        </p:nvSpPr>
        <p:spPr>
          <a:xfrm>
            <a:off x="1046062" y="2775686"/>
            <a:ext cx="8160529" cy="2246769"/>
          </a:xfrm>
          <a:prstGeom prst="rect">
            <a:avLst/>
          </a:prstGeom>
          <a:noFill/>
        </p:spPr>
        <p:txBody>
          <a:bodyPr wrap="square" rtlCol="0">
            <a:spAutoFit/>
          </a:bodyPr>
          <a:lstStyle/>
          <a:p>
            <a:r>
              <a:rPr lang="tr-TR" sz="2000" b="1" dirty="0">
                <a:solidFill>
                  <a:schemeClr val="tx2"/>
                </a:solidFill>
                <a:latin typeface="Gill Sans MT"/>
              </a:rPr>
              <a:t>Ölçüm Sistemleri</a:t>
            </a:r>
          </a:p>
          <a:p>
            <a:r>
              <a:rPr lang="tr-TR" sz="2000" dirty="0">
                <a:solidFill>
                  <a:schemeClr val="tx2"/>
                </a:solidFill>
                <a:latin typeface="Gill Sans MT"/>
              </a:rPr>
              <a:t>Titreşim parametrelerinden titreşim hızı, ivmesi ve yer değişimi ölçülebilir, Frekanslara ve zamana göre değişimler analiz edilir. </a:t>
            </a:r>
          </a:p>
          <a:p>
            <a:endParaRPr lang="tr-TR" sz="2000" dirty="0">
              <a:solidFill>
                <a:schemeClr val="tx2"/>
              </a:solidFill>
              <a:latin typeface="Gill Sans MT"/>
            </a:endParaRPr>
          </a:p>
          <a:p>
            <a:r>
              <a:rPr lang="tr-TR" sz="2000" b="1" dirty="0">
                <a:solidFill>
                  <a:schemeClr val="tx2"/>
                </a:solidFill>
                <a:latin typeface="Gill Sans MT"/>
              </a:rPr>
              <a:t>Titreşim ölçümü ve analizleri için kullanılan sensorlar 2 ye ayrılır</a:t>
            </a:r>
            <a:r>
              <a:rPr lang="tr-TR" sz="2000" dirty="0">
                <a:solidFill>
                  <a:schemeClr val="tx2"/>
                </a:solidFill>
                <a:latin typeface="Gill Sans MT"/>
              </a:rPr>
              <a:t>:</a:t>
            </a:r>
          </a:p>
          <a:p>
            <a:r>
              <a:rPr lang="tr-TR" sz="2000" dirty="0">
                <a:solidFill>
                  <a:schemeClr val="tx2"/>
                </a:solidFill>
                <a:latin typeface="Gill Sans MT"/>
              </a:rPr>
              <a:t>İvmeölçer(Akselerometre)</a:t>
            </a:r>
          </a:p>
          <a:p>
            <a:r>
              <a:rPr lang="tr-TR" sz="2000" dirty="0">
                <a:solidFill>
                  <a:schemeClr val="tx2"/>
                </a:solidFill>
                <a:latin typeface="Gill Sans MT"/>
              </a:rPr>
              <a:t>Lazerli </a:t>
            </a:r>
            <a:r>
              <a:rPr lang="tr-TR" sz="2000" dirty="0" err="1">
                <a:solidFill>
                  <a:schemeClr val="tx2"/>
                </a:solidFill>
                <a:latin typeface="Gill Sans MT"/>
              </a:rPr>
              <a:t>Vibrometre</a:t>
            </a:r>
            <a:endParaRPr lang="tr-TR" sz="2000" dirty="0">
              <a:solidFill>
                <a:schemeClr val="tx2"/>
              </a:solidFill>
              <a:latin typeface="Gill Sans MT"/>
            </a:endParaRPr>
          </a:p>
        </p:txBody>
      </p:sp>
      <p:sp>
        <p:nvSpPr>
          <p:cNvPr id="5" name="Rectangle 2"/>
          <p:cNvSpPr txBox="1">
            <a:spLocks noChangeArrowheads="1"/>
          </p:cNvSpPr>
          <p:nvPr/>
        </p:nvSpPr>
        <p:spPr>
          <a:xfrm>
            <a:off x="1046062" y="1886436"/>
            <a:ext cx="7467600" cy="526337"/>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altLang="tr-TR" sz="2200" b="1" dirty="0">
                <a:solidFill>
                  <a:srgbClr val="C00000"/>
                </a:solidFill>
                <a:latin typeface="Gill Sans MT"/>
                <a:ea typeface="+mn-ea"/>
                <a:cs typeface="+mn-cs"/>
              </a:rPr>
              <a:t>Titreşim</a:t>
            </a:r>
          </a:p>
        </p:txBody>
      </p:sp>
    </p:spTree>
    <p:extLst>
      <p:ext uri="{BB962C8B-B14F-4D97-AF65-F5344CB8AC3E}">
        <p14:creationId xmlns:p14="http://schemas.microsoft.com/office/powerpoint/2010/main" val="39231945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7" cy="6839709"/>
          </a:xfrm>
          <a:prstGeom prst="rect">
            <a:avLst/>
          </a:prstGeom>
        </p:spPr>
      </p:pic>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2556" y="1799493"/>
            <a:ext cx="1223605" cy="4361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71171" y="1799493"/>
            <a:ext cx="3235157" cy="425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3"/>
          <p:cNvSpPr txBox="1">
            <a:spLocks noChangeArrowheads="1"/>
          </p:cNvSpPr>
          <p:nvPr/>
        </p:nvSpPr>
        <p:spPr bwMode="auto">
          <a:xfrm>
            <a:off x="3435372" y="1799493"/>
            <a:ext cx="2335799"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spcBef>
                <a:spcPct val="50000"/>
              </a:spcBef>
            </a:pPr>
            <a:r>
              <a:rPr lang="tr-TR" altLang="tr-TR" sz="2000" dirty="0">
                <a:solidFill>
                  <a:schemeClr val="tx2"/>
                </a:solidFill>
                <a:latin typeface="Gill Sans MT"/>
              </a:rPr>
              <a:t>Mekanik-Elektrik Oda, Balo ve Sinema Salonu Örnek Duvar-Döşeme-Tavan Detayı</a:t>
            </a:r>
          </a:p>
        </p:txBody>
      </p:sp>
    </p:spTree>
    <p:extLst>
      <p:ext uri="{BB962C8B-B14F-4D97-AF65-F5344CB8AC3E}">
        <p14:creationId xmlns:p14="http://schemas.microsoft.com/office/powerpoint/2010/main" val="8930326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7" cy="6839709"/>
          </a:xfrm>
          <a:prstGeom prst="rect">
            <a:avLst/>
          </a:prstGeom>
        </p:spPr>
      </p:pic>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0712" y="2267523"/>
            <a:ext cx="4792983" cy="342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55912" y="3239553"/>
            <a:ext cx="2501964" cy="2590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Metin kutusu 5"/>
          <p:cNvSpPr txBox="1"/>
          <p:nvPr/>
        </p:nvSpPr>
        <p:spPr>
          <a:xfrm>
            <a:off x="6247595" y="2267523"/>
            <a:ext cx="2645905" cy="707886"/>
          </a:xfrm>
          <a:prstGeom prst="rect">
            <a:avLst/>
          </a:prstGeom>
          <a:noFill/>
        </p:spPr>
        <p:txBody>
          <a:bodyPr wrap="square" rtlCol="0">
            <a:spAutoFit/>
          </a:bodyPr>
          <a:lstStyle/>
          <a:p>
            <a:r>
              <a:rPr lang="tr-TR" sz="2000" dirty="0">
                <a:solidFill>
                  <a:schemeClr val="tx2"/>
                </a:solidFill>
                <a:latin typeface="Gill Sans MT"/>
              </a:rPr>
              <a:t>Ses ve Titreşim Yalıtımlı Tavan Detayı</a:t>
            </a:r>
          </a:p>
        </p:txBody>
      </p:sp>
    </p:spTree>
    <p:extLst>
      <p:ext uri="{BB962C8B-B14F-4D97-AF65-F5344CB8AC3E}">
        <p14:creationId xmlns:p14="http://schemas.microsoft.com/office/powerpoint/2010/main" val="6126522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813" y="0"/>
            <a:ext cx="9646277" cy="6839709"/>
          </a:xfrm>
          <a:prstGeom prst="rect">
            <a:avLst/>
          </a:prstGeom>
        </p:spPr>
      </p:pic>
      <p:graphicFrame>
        <p:nvGraphicFramePr>
          <p:cNvPr id="4" name="Object 2"/>
          <p:cNvGraphicFramePr>
            <a:graphicFrameLocks noChangeAspect="1"/>
          </p:cNvGraphicFramePr>
          <p:nvPr>
            <p:extLst>
              <p:ext uri="{D42A27DB-BD31-4B8C-83A1-F6EECF244321}">
                <p14:modId xmlns:p14="http://schemas.microsoft.com/office/powerpoint/2010/main" val="244056191"/>
              </p:ext>
            </p:extLst>
          </p:nvPr>
        </p:nvGraphicFramePr>
        <p:xfrm>
          <a:off x="469324" y="1740300"/>
          <a:ext cx="6069012" cy="4103688"/>
        </p:xfrm>
        <a:graphic>
          <a:graphicData uri="http://schemas.openxmlformats.org/presentationml/2006/ole">
            <mc:AlternateContent xmlns:mc="http://schemas.openxmlformats.org/markup-compatibility/2006">
              <mc:Choice xmlns:v="urn:schemas-microsoft-com:vml" Requires="v">
                <p:oleObj spid="_x0000_s1028" r:id="rId4" imgW="10295238" imgH="4533333" progId="Paint.Picture">
                  <p:embed/>
                </p:oleObj>
              </mc:Choice>
              <mc:Fallback>
                <p:oleObj r:id="rId4" imgW="10295238" imgH="4533333" progId="Paint.Pictur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9324" y="1740300"/>
                        <a:ext cx="6069012" cy="410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 name="Metin kutusu 4"/>
          <p:cNvSpPr txBox="1"/>
          <p:nvPr/>
        </p:nvSpPr>
        <p:spPr>
          <a:xfrm>
            <a:off x="6880848" y="3069805"/>
            <a:ext cx="2449764" cy="707886"/>
          </a:xfrm>
          <a:prstGeom prst="rect">
            <a:avLst/>
          </a:prstGeom>
          <a:noFill/>
        </p:spPr>
        <p:txBody>
          <a:bodyPr wrap="square" rtlCol="0">
            <a:spAutoFit/>
          </a:bodyPr>
          <a:lstStyle/>
          <a:p>
            <a:r>
              <a:rPr lang="tr-TR" sz="2000" dirty="0">
                <a:solidFill>
                  <a:schemeClr val="tx2"/>
                </a:solidFill>
                <a:latin typeface="Gill Sans MT"/>
              </a:rPr>
              <a:t>Yüzer Döşeme Uygulama Detayı</a:t>
            </a:r>
          </a:p>
        </p:txBody>
      </p:sp>
    </p:spTree>
    <p:extLst>
      <p:ext uri="{BB962C8B-B14F-4D97-AF65-F5344CB8AC3E}">
        <p14:creationId xmlns:p14="http://schemas.microsoft.com/office/powerpoint/2010/main" val="39924155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7" cy="6839709"/>
          </a:xfrm>
          <a:prstGeom prst="rect">
            <a:avLst/>
          </a:prstGeom>
        </p:spPr>
      </p:pic>
      <p:pic>
        <p:nvPicPr>
          <p:cNvPr id="4" name="Picture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98100" y="1673044"/>
            <a:ext cx="3742556" cy="4343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Metin kutusu 4"/>
          <p:cNvSpPr txBox="1"/>
          <p:nvPr/>
        </p:nvSpPr>
        <p:spPr>
          <a:xfrm>
            <a:off x="5691040" y="1698067"/>
            <a:ext cx="2841753" cy="707886"/>
          </a:xfrm>
          <a:prstGeom prst="rect">
            <a:avLst/>
          </a:prstGeom>
          <a:noFill/>
        </p:spPr>
        <p:txBody>
          <a:bodyPr wrap="square" rtlCol="0">
            <a:spAutoFit/>
          </a:bodyPr>
          <a:lstStyle/>
          <a:p>
            <a:r>
              <a:rPr lang="tr-TR" sz="2000" dirty="0">
                <a:solidFill>
                  <a:schemeClr val="tx2"/>
                </a:solidFill>
                <a:latin typeface="Gill Sans MT"/>
              </a:rPr>
              <a:t>Mekanik Ekipmanların Bağlantı Örnek Detayı</a:t>
            </a:r>
          </a:p>
        </p:txBody>
      </p:sp>
      <p:pic>
        <p:nvPicPr>
          <p:cNvPr id="6" name="Picture 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91040" y="2501270"/>
            <a:ext cx="3188366" cy="3678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29089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7" cy="6839709"/>
          </a:xfrm>
          <a:prstGeom prst="rect">
            <a:avLst/>
          </a:prstGeom>
        </p:spPr>
      </p:pic>
      <p:pic>
        <p:nvPicPr>
          <p:cNvPr id="4"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2250" y="1793596"/>
            <a:ext cx="3900639" cy="2871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38620" y="2110106"/>
            <a:ext cx="2547655" cy="3377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24472" y="3489208"/>
            <a:ext cx="3685158" cy="2677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ikdörtgen 3"/>
          <p:cNvSpPr>
            <a:spLocks noChangeArrowheads="1"/>
          </p:cNvSpPr>
          <p:nvPr/>
        </p:nvSpPr>
        <p:spPr bwMode="auto">
          <a:xfrm>
            <a:off x="4617499" y="2110106"/>
            <a:ext cx="206321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defRPr/>
            </a:pPr>
            <a:r>
              <a:rPr lang="tr-TR" altLang="tr-TR" sz="2000" dirty="0">
                <a:solidFill>
                  <a:schemeClr val="tx2"/>
                </a:solidFill>
                <a:latin typeface="Gill Sans MT"/>
              </a:rPr>
              <a:t>Ekipman kaynaklı titreşimin kontrolü</a:t>
            </a:r>
          </a:p>
        </p:txBody>
      </p:sp>
    </p:spTree>
    <p:extLst>
      <p:ext uri="{BB962C8B-B14F-4D97-AF65-F5344CB8AC3E}">
        <p14:creationId xmlns:p14="http://schemas.microsoft.com/office/powerpoint/2010/main" val="22104468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7" cy="6839709"/>
          </a:xfrm>
          <a:prstGeom prst="rect">
            <a:avLst/>
          </a:prstGeom>
        </p:spPr>
      </p:pic>
      <p:pic>
        <p:nvPicPr>
          <p:cNvPr id="4" name="Resim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8640" y="1241523"/>
            <a:ext cx="3598180" cy="2166787"/>
          </a:xfrm>
          <a:prstGeom prst="rect">
            <a:avLst/>
          </a:prstGeom>
        </p:spPr>
      </p:pic>
      <p:pic>
        <p:nvPicPr>
          <p:cNvPr id="5" name="Resim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8640" y="3536289"/>
            <a:ext cx="3598180" cy="2445906"/>
          </a:xfrm>
          <a:prstGeom prst="rect">
            <a:avLst/>
          </a:prstGeom>
        </p:spPr>
      </p:pic>
      <p:sp>
        <p:nvSpPr>
          <p:cNvPr id="6" name="Metin kutusu 5"/>
          <p:cNvSpPr txBox="1"/>
          <p:nvPr/>
        </p:nvSpPr>
        <p:spPr>
          <a:xfrm>
            <a:off x="5248861" y="2206491"/>
            <a:ext cx="3429001" cy="707886"/>
          </a:xfrm>
          <a:prstGeom prst="rect">
            <a:avLst/>
          </a:prstGeom>
          <a:noFill/>
        </p:spPr>
        <p:txBody>
          <a:bodyPr wrap="square" rtlCol="0">
            <a:spAutoFit/>
          </a:bodyPr>
          <a:lstStyle/>
          <a:p>
            <a:pPr>
              <a:defRPr/>
            </a:pPr>
            <a:r>
              <a:rPr lang="tr-TR" sz="2000" dirty="0">
                <a:solidFill>
                  <a:schemeClr val="tx2"/>
                </a:solidFill>
                <a:latin typeface="Gill Sans MT"/>
              </a:rPr>
              <a:t>Elektrik ve mekanik tesisatın </a:t>
            </a:r>
            <a:r>
              <a:rPr lang="tr-TR" sz="2000" dirty="0" err="1">
                <a:solidFill>
                  <a:schemeClr val="tx2"/>
                </a:solidFill>
                <a:latin typeface="Gill Sans MT"/>
              </a:rPr>
              <a:t>betorname</a:t>
            </a:r>
            <a:r>
              <a:rPr lang="tr-TR" sz="2000" dirty="0">
                <a:solidFill>
                  <a:schemeClr val="tx2"/>
                </a:solidFill>
                <a:latin typeface="Gill Sans MT"/>
              </a:rPr>
              <a:t> ile bağlantı detayları</a:t>
            </a:r>
          </a:p>
        </p:txBody>
      </p:sp>
      <p:pic>
        <p:nvPicPr>
          <p:cNvPr id="7" name="Resim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49951" y="3497661"/>
            <a:ext cx="4026823" cy="2441950"/>
          </a:xfrm>
          <a:prstGeom prst="rect">
            <a:avLst/>
          </a:prstGeom>
        </p:spPr>
      </p:pic>
    </p:spTree>
    <p:extLst>
      <p:ext uri="{BB962C8B-B14F-4D97-AF65-F5344CB8AC3E}">
        <p14:creationId xmlns:p14="http://schemas.microsoft.com/office/powerpoint/2010/main" val="406539535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7" cy="6839709"/>
          </a:xfrm>
          <a:prstGeom prst="rect">
            <a:avLst/>
          </a:prstGeom>
        </p:spPr>
      </p:pic>
      <p:sp>
        <p:nvSpPr>
          <p:cNvPr id="4" name="Metin kutusu 7">
            <a:extLst>
              <a:ext uri="{FF2B5EF4-FFF2-40B4-BE49-F238E27FC236}">
                <a16:creationId xmlns:a16="http://schemas.microsoft.com/office/drawing/2014/main" id="{E9314B28-9435-4103-B9F3-09C8223EC12C}"/>
              </a:ext>
            </a:extLst>
          </p:cNvPr>
          <p:cNvSpPr txBox="1"/>
          <p:nvPr/>
        </p:nvSpPr>
        <p:spPr>
          <a:xfrm>
            <a:off x="677621" y="2035128"/>
            <a:ext cx="8544659" cy="375487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tr-TR" dirty="0">
              <a:solidFill>
                <a:schemeClr val="accent5">
                  <a:lumMod val="50000"/>
                </a:schemeClr>
              </a:solidFill>
              <a:latin typeface="Gill Sans MT" pitchFamily="34" charset="0"/>
            </a:endParaRPr>
          </a:p>
          <a:p>
            <a:pPr defTabSz="914400">
              <a:spcBef>
                <a:spcPct val="20000"/>
              </a:spcBef>
            </a:pPr>
            <a:r>
              <a:rPr lang="tr-TR" sz="2000" dirty="0">
                <a:solidFill>
                  <a:schemeClr val="tx2"/>
                </a:solidFill>
                <a:latin typeface="Gill Sans MT"/>
              </a:rPr>
              <a:t>Mimari projede, esas itibariyle yatırımcı (veya </a:t>
            </a:r>
            <a:r>
              <a:rPr lang="tr-TR" sz="2000" dirty="0" err="1">
                <a:solidFill>
                  <a:schemeClr val="tx2"/>
                </a:solidFill>
                <a:latin typeface="Gill Sans MT"/>
              </a:rPr>
              <a:t>şartnameli</a:t>
            </a:r>
            <a:r>
              <a:rPr lang="tr-TR" sz="2000" dirty="0">
                <a:solidFill>
                  <a:schemeClr val="tx2"/>
                </a:solidFill>
                <a:latin typeface="Gill Sans MT"/>
              </a:rPr>
              <a:t> kamu binası, mal sahibi, …) istekleri başta olmak üzere bir tasarımın ilk başından itibaren; </a:t>
            </a:r>
          </a:p>
          <a:p>
            <a:pPr defTabSz="914400">
              <a:spcBef>
                <a:spcPct val="20000"/>
              </a:spcBef>
            </a:pPr>
            <a:endParaRPr lang="tr-TR" sz="2000" dirty="0">
              <a:solidFill>
                <a:schemeClr val="tx2"/>
              </a:solidFill>
              <a:latin typeface="Gill Sans MT"/>
            </a:endParaRPr>
          </a:p>
          <a:p>
            <a:pPr defTabSz="914400">
              <a:spcBef>
                <a:spcPct val="20000"/>
              </a:spcBef>
            </a:pPr>
            <a:r>
              <a:rPr lang="tr-TR" sz="2000" dirty="0">
                <a:solidFill>
                  <a:schemeClr val="tx2"/>
                </a:solidFill>
                <a:latin typeface="Gill Sans MT"/>
              </a:rPr>
              <a:t>Mimari, </a:t>
            </a:r>
          </a:p>
          <a:p>
            <a:pPr defTabSz="914400">
              <a:spcBef>
                <a:spcPct val="20000"/>
              </a:spcBef>
            </a:pPr>
            <a:r>
              <a:rPr lang="tr-TR" sz="2000" dirty="0">
                <a:solidFill>
                  <a:schemeClr val="tx2"/>
                </a:solidFill>
                <a:latin typeface="Gill Sans MT"/>
              </a:rPr>
              <a:t>Statik, </a:t>
            </a:r>
          </a:p>
          <a:p>
            <a:pPr defTabSz="914400">
              <a:spcBef>
                <a:spcPct val="20000"/>
              </a:spcBef>
            </a:pPr>
            <a:r>
              <a:rPr lang="tr-TR" sz="2000" dirty="0">
                <a:solidFill>
                  <a:schemeClr val="tx2"/>
                </a:solidFill>
                <a:latin typeface="Gill Sans MT"/>
              </a:rPr>
              <a:t>Mekanik Tesisat ve Elektrik Tesisatı tasarımcılarının bir araya gelerek, ön projeden itibaren birlikte yaptıkları çalışmalara, “</a:t>
            </a:r>
            <a:r>
              <a:rPr lang="tr-TR" sz="2000" b="1" dirty="0">
                <a:solidFill>
                  <a:schemeClr val="tx2"/>
                </a:solidFill>
                <a:latin typeface="Gill Sans MT"/>
              </a:rPr>
              <a:t>Bütünleşik Tasarım</a:t>
            </a:r>
            <a:r>
              <a:rPr lang="tr-TR" sz="2000" dirty="0">
                <a:solidFill>
                  <a:schemeClr val="tx2"/>
                </a:solidFill>
                <a:latin typeface="Gill Sans MT"/>
              </a:rPr>
              <a:t>” adını veriyoruz.</a:t>
            </a:r>
          </a:p>
          <a:p>
            <a:endParaRPr lang="tr-TR" dirty="0">
              <a:solidFill>
                <a:schemeClr val="accent5">
                  <a:lumMod val="50000"/>
                </a:schemeClr>
              </a:solidFill>
              <a:latin typeface="Gill Sans MT" pitchFamily="34" charset="0"/>
            </a:endParaRPr>
          </a:p>
          <a:p>
            <a:endParaRPr lang="tr-TR" dirty="0"/>
          </a:p>
        </p:txBody>
      </p:sp>
    </p:spTree>
    <p:extLst>
      <p:ext uri="{BB962C8B-B14F-4D97-AF65-F5344CB8AC3E}">
        <p14:creationId xmlns:p14="http://schemas.microsoft.com/office/powerpoint/2010/main" val="26913959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7" cy="6839709"/>
          </a:xfrm>
          <a:prstGeom prst="rect">
            <a:avLst/>
          </a:prstGeom>
        </p:spPr>
      </p:pic>
      <p:sp>
        <p:nvSpPr>
          <p:cNvPr id="4" name="16 Dikdörtgen">
            <a:extLst>
              <a:ext uri="{FF2B5EF4-FFF2-40B4-BE49-F238E27FC236}">
                <a16:creationId xmlns:a16="http://schemas.microsoft.com/office/drawing/2014/main" id="{38D8A5FD-BAE2-4F8D-B128-CB86DCF12E7F}"/>
              </a:ext>
            </a:extLst>
          </p:cNvPr>
          <p:cNvSpPr/>
          <p:nvPr/>
        </p:nvSpPr>
        <p:spPr>
          <a:xfrm>
            <a:off x="1951020" y="1704332"/>
            <a:ext cx="5779496" cy="430887"/>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tr-TR" sz="2200" b="1" dirty="0">
                <a:solidFill>
                  <a:srgbClr val="C00000"/>
                </a:solidFill>
                <a:latin typeface="Gill Sans MT" pitchFamily="34" charset="0"/>
              </a:rPr>
              <a:t>Bütünleşik Bina Tasarımı</a:t>
            </a:r>
            <a:endParaRPr lang="tr-TR" sz="2200" dirty="0">
              <a:solidFill>
                <a:srgbClr val="C00000"/>
              </a:solidFill>
              <a:latin typeface="Gill Sans MT" pitchFamily="34" charset="0"/>
            </a:endParaRPr>
          </a:p>
        </p:txBody>
      </p:sp>
      <p:pic>
        <p:nvPicPr>
          <p:cNvPr id="5" name="Picture 2">
            <a:extLst>
              <a:ext uri="{FF2B5EF4-FFF2-40B4-BE49-F238E27FC236}">
                <a16:creationId xmlns:a16="http://schemas.microsoft.com/office/drawing/2014/main" id="{FC18AE40-A6C3-43FE-9764-E353717EF3C9}"/>
              </a:ext>
            </a:extLst>
          </p:cNvPr>
          <p:cNvPicPr>
            <a:picLocks noChangeAspect="1" noChangeArrowheads="1"/>
          </p:cNvPicPr>
          <p:nvPr/>
        </p:nvPicPr>
        <p:blipFill>
          <a:blip r:embed="rId3">
            <a:lum contrast="20000"/>
            <a:extLst>
              <a:ext uri="{28A0092B-C50C-407E-A947-70E740481C1C}">
                <a14:useLocalDpi xmlns:a14="http://schemas.microsoft.com/office/drawing/2010/main" val="0"/>
              </a:ext>
            </a:extLst>
          </a:blip>
          <a:srcRect/>
          <a:stretch>
            <a:fillRect/>
          </a:stretch>
        </p:blipFill>
        <p:spPr bwMode="auto">
          <a:xfrm>
            <a:off x="2948526" y="2248295"/>
            <a:ext cx="4275803" cy="3867523"/>
          </a:xfrm>
          <a:prstGeom prst="ellipse">
            <a:avLst/>
          </a:prstGeom>
          <a:ln w="9525">
            <a:noFill/>
            <a:miter lim="800000"/>
            <a:headEnd/>
            <a:tailEnd/>
          </a:ln>
          <a:effectLst>
            <a:outerShdw sx="1000" sy="1000" algn="ctr" rotWithShape="0">
              <a:srgbClr val="000000"/>
            </a:outerShdw>
            <a:softEdge rad="31750"/>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61936794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7" cy="6839709"/>
          </a:xfrm>
          <a:prstGeom prst="rect">
            <a:avLst/>
          </a:prstGeom>
        </p:spPr>
      </p:pic>
      <p:sp>
        <p:nvSpPr>
          <p:cNvPr id="4" name="14 Dikdörtgen"/>
          <p:cNvSpPr/>
          <p:nvPr/>
        </p:nvSpPr>
        <p:spPr>
          <a:xfrm>
            <a:off x="7333828" y="2421347"/>
            <a:ext cx="7696200" cy="400110"/>
          </a:xfrm>
          <a:prstGeom prst="rect">
            <a:avLst/>
          </a:prstGeom>
        </p:spPr>
        <p:txBody>
          <a:bodyPr>
            <a:spAutoFit/>
          </a:bodyPr>
          <a:lstStyle/>
          <a:p>
            <a:pPr eaLnBrk="1" fontAlgn="auto" hangingPunct="1">
              <a:spcBef>
                <a:spcPts val="0"/>
              </a:spcBef>
              <a:spcAft>
                <a:spcPts val="0"/>
              </a:spcAft>
              <a:defRPr/>
            </a:pPr>
            <a:r>
              <a:rPr lang="tr-TR" sz="2000" dirty="0">
                <a:solidFill>
                  <a:schemeClr val="tx2"/>
                </a:solidFill>
                <a:latin typeface="Gill Sans MT"/>
              </a:rPr>
              <a:t>Optimum Dizayn</a:t>
            </a:r>
          </a:p>
        </p:txBody>
      </p:sp>
      <p:pic>
        <p:nvPicPr>
          <p:cNvPr id="5" name="Resim 3" descr="image001"/>
          <p:cNvPicPr>
            <a:picLocks noChangeAspect="1" noChangeArrowheads="1"/>
          </p:cNvPicPr>
          <p:nvPr/>
        </p:nvPicPr>
        <p:blipFill>
          <a:blip r:embed="rId3" cstate="print"/>
          <a:srcRect/>
          <a:stretch>
            <a:fillRect/>
          </a:stretch>
        </p:blipFill>
        <p:spPr bwMode="auto">
          <a:xfrm>
            <a:off x="3120038" y="1526636"/>
            <a:ext cx="3800475" cy="4479875"/>
          </a:xfrm>
          <a:prstGeom prst="rect">
            <a:avLst/>
          </a:prstGeom>
          <a:noFill/>
          <a:ln w="9525">
            <a:noFill/>
            <a:miter lim="800000"/>
            <a:headEnd/>
            <a:tailEnd/>
          </a:ln>
        </p:spPr>
      </p:pic>
      <p:pic>
        <p:nvPicPr>
          <p:cNvPr id="6" name="Resim 4" descr="image002"/>
          <p:cNvPicPr>
            <a:picLocks noChangeAspect="1" noChangeArrowheads="1"/>
          </p:cNvPicPr>
          <p:nvPr/>
        </p:nvPicPr>
        <p:blipFill>
          <a:blip r:embed="rId4" cstate="print"/>
          <a:srcRect/>
          <a:stretch>
            <a:fillRect/>
          </a:stretch>
        </p:blipFill>
        <p:spPr bwMode="auto">
          <a:xfrm>
            <a:off x="7053910" y="3272836"/>
            <a:ext cx="2553869" cy="2733675"/>
          </a:xfrm>
          <a:prstGeom prst="rect">
            <a:avLst/>
          </a:prstGeom>
          <a:noFill/>
          <a:ln w="9525">
            <a:noFill/>
            <a:miter lim="800000"/>
            <a:headEnd/>
            <a:tailEnd/>
          </a:ln>
        </p:spPr>
      </p:pic>
      <p:pic>
        <p:nvPicPr>
          <p:cNvPr id="7" name="Resim 3" descr="image001"/>
          <p:cNvPicPr>
            <a:picLocks noChangeAspect="1" noChangeArrowheads="1"/>
          </p:cNvPicPr>
          <p:nvPr/>
        </p:nvPicPr>
        <p:blipFill>
          <a:blip r:embed="rId5" cstate="print"/>
          <a:srcRect/>
          <a:stretch>
            <a:fillRect/>
          </a:stretch>
        </p:blipFill>
        <p:spPr bwMode="auto">
          <a:xfrm>
            <a:off x="494267" y="2740462"/>
            <a:ext cx="2492374" cy="3266049"/>
          </a:xfrm>
          <a:prstGeom prst="rect">
            <a:avLst/>
          </a:prstGeom>
          <a:noFill/>
          <a:ln w="9525">
            <a:noFill/>
            <a:miter lim="800000"/>
            <a:headEnd/>
            <a:tailEnd/>
          </a:ln>
        </p:spPr>
      </p:pic>
    </p:spTree>
    <p:extLst>
      <p:ext uri="{BB962C8B-B14F-4D97-AF65-F5344CB8AC3E}">
        <p14:creationId xmlns:p14="http://schemas.microsoft.com/office/powerpoint/2010/main" val="8843705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7" cy="6839709"/>
          </a:xfrm>
          <a:prstGeom prst="rect">
            <a:avLst/>
          </a:prstGeom>
        </p:spPr>
      </p:pic>
      <p:sp>
        <p:nvSpPr>
          <p:cNvPr id="4" name="Rectangle 2"/>
          <p:cNvSpPr txBox="1">
            <a:spLocks noChangeArrowheads="1"/>
          </p:cNvSpPr>
          <p:nvPr/>
        </p:nvSpPr>
        <p:spPr>
          <a:xfrm>
            <a:off x="1117044" y="1532534"/>
            <a:ext cx="7467600" cy="526337"/>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altLang="tr-TR" sz="2200" b="1" dirty="0">
                <a:solidFill>
                  <a:srgbClr val="C00000"/>
                </a:solidFill>
                <a:latin typeface="Gill Sans MT"/>
                <a:ea typeface="+mn-ea"/>
                <a:cs typeface="+mn-cs"/>
              </a:rPr>
              <a:t>Ses ile ilgili Fiziksel Olaylar</a:t>
            </a:r>
          </a:p>
        </p:txBody>
      </p:sp>
      <p:sp>
        <p:nvSpPr>
          <p:cNvPr id="5" name="Rectangle 3"/>
          <p:cNvSpPr txBox="1">
            <a:spLocks noChangeArrowheads="1"/>
          </p:cNvSpPr>
          <p:nvPr/>
        </p:nvSpPr>
        <p:spPr>
          <a:xfrm>
            <a:off x="885033" y="2040034"/>
            <a:ext cx="8584996" cy="3439836"/>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tr-TR" altLang="tr-TR" sz="2000" b="1" dirty="0">
                <a:solidFill>
                  <a:srgbClr val="C00000"/>
                </a:solidFill>
                <a:latin typeface="Gill Sans MT"/>
              </a:rPr>
              <a:t>Sesin Doğması</a:t>
            </a:r>
          </a:p>
          <a:p>
            <a:pPr marL="0" indent="0">
              <a:buFont typeface="Wingdings" pitchFamily="2" charset="2"/>
              <a:buNone/>
            </a:pPr>
            <a:r>
              <a:rPr lang="tr-TR" altLang="tr-TR" sz="2000" dirty="0">
                <a:solidFill>
                  <a:schemeClr val="tx2"/>
                </a:solidFill>
                <a:latin typeface="Gill Sans MT"/>
              </a:rPr>
              <a:t>Değişik tür bir enerjinin ses enerjisine dönüşmesi ile ses ortaya çıkar.</a:t>
            </a:r>
          </a:p>
          <a:p>
            <a:pPr marL="0" indent="0">
              <a:buFont typeface="Wingdings" pitchFamily="2" charset="2"/>
              <a:buNone/>
            </a:pPr>
            <a:r>
              <a:rPr lang="tr-TR" altLang="tr-TR" sz="2000" dirty="0">
                <a:solidFill>
                  <a:schemeClr val="tx2"/>
                </a:solidFill>
                <a:latin typeface="Gill Sans MT"/>
              </a:rPr>
              <a:t>Ses katılarda, sıvılarda ve gazlarda doğup yayılabilir. Sesin yayılma hızı ortamın özelliklerine göre değişeceğinden sesin nerede doğduğu alınacak önlemler açısından önem kazanır.</a:t>
            </a:r>
          </a:p>
          <a:p>
            <a:pPr marL="0" indent="0">
              <a:buFont typeface="Wingdings" pitchFamily="2" charset="2"/>
              <a:buNone/>
            </a:pPr>
            <a:endParaRPr lang="tr-TR" altLang="tr-TR" sz="2000" dirty="0">
              <a:solidFill>
                <a:schemeClr val="tx2"/>
              </a:solidFill>
              <a:latin typeface="Gill Sans MT"/>
            </a:endParaRPr>
          </a:p>
          <a:p>
            <a:pPr marL="0" indent="0">
              <a:buFont typeface="Wingdings" pitchFamily="2" charset="2"/>
              <a:buNone/>
            </a:pPr>
            <a:r>
              <a:rPr lang="tr-TR" altLang="tr-TR" sz="2000" b="1" u="sng" dirty="0">
                <a:solidFill>
                  <a:schemeClr val="tx2"/>
                </a:solidFill>
                <a:latin typeface="Gill Sans MT"/>
              </a:rPr>
              <a:t>Havada Doğan Sesler</a:t>
            </a:r>
            <a:r>
              <a:rPr lang="tr-TR" altLang="tr-TR" sz="2000" u="sng" dirty="0">
                <a:solidFill>
                  <a:schemeClr val="tx2"/>
                </a:solidFill>
                <a:latin typeface="Gill Sans MT"/>
              </a:rPr>
              <a:t>: </a:t>
            </a:r>
            <a:r>
              <a:rPr lang="tr-TR" altLang="tr-TR" sz="2000" dirty="0">
                <a:solidFill>
                  <a:schemeClr val="tx2"/>
                </a:solidFill>
                <a:latin typeface="Gill Sans MT"/>
              </a:rPr>
              <a:t>Bir ses kaynağının titreşimleri havaya geçmesi ve havada yayılmasıdır. Canlı sesleri, gök gürültüsü, </a:t>
            </a:r>
            <a:r>
              <a:rPr lang="tr-TR" altLang="tr-TR" sz="2000" dirty="0" err="1">
                <a:solidFill>
                  <a:schemeClr val="tx2"/>
                </a:solidFill>
                <a:latin typeface="Gill Sans MT"/>
              </a:rPr>
              <a:t>tv</a:t>
            </a:r>
            <a:r>
              <a:rPr lang="tr-TR" altLang="tr-TR" sz="2000" dirty="0">
                <a:solidFill>
                  <a:schemeClr val="tx2"/>
                </a:solidFill>
                <a:latin typeface="Gill Sans MT"/>
              </a:rPr>
              <a:t> sesi, müzik sesi </a:t>
            </a:r>
            <a:r>
              <a:rPr lang="tr-TR" altLang="tr-TR" sz="2000" dirty="0" err="1">
                <a:solidFill>
                  <a:schemeClr val="tx2"/>
                </a:solidFill>
                <a:latin typeface="Gill Sans MT"/>
              </a:rPr>
              <a:t>v.b</a:t>
            </a:r>
            <a:r>
              <a:rPr lang="tr-TR" altLang="tr-TR" sz="2000" dirty="0">
                <a:solidFill>
                  <a:schemeClr val="tx2"/>
                </a:solidFill>
                <a:latin typeface="Gill Sans MT"/>
              </a:rPr>
              <a:t>.</a:t>
            </a:r>
          </a:p>
          <a:p>
            <a:pPr marL="0" indent="0">
              <a:buFont typeface="Wingdings" pitchFamily="2" charset="2"/>
              <a:buNone/>
            </a:pPr>
            <a:endParaRPr lang="tr-TR" altLang="tr-TR" sz="2000" dirty="0">
              <a:solidFill>
                <a:schemeClr val="tx2"/>
              </a:solidFill>
              <a:latin typeface="Gill Sans MT"/>
            </a:endParaRPr>
          </a:p>
          <a:p>
            <a:pPr marL="0" indent="0">
              <a:buFont typeface="Wingdings" pitchFamily="2" charset="2"/>
              <a:buNone/>
            </a:pPr>
            <a:r>
              <a:rPr lang="tr-TR" altLang="tr-TR" sz="2000" b="1" u="sng" dirty="0">
                <a:solidFill>
                  <a:schemeClr val="tx2"/>
                </a:solidFill>
                <a:latin typeface="Gill Sans MT"/>
              </a:rPr>
              <a:t>Katıda Doğan Sesler</a:t>
            </a:r>
            <a:r>
              <a:rPr lang="tr-TR" altLang="tr-TR" sz="2000" u="sng" dirty="0">
                <a:solidFill>
                  <a:schemeClr val="tx2"/>
                </a:solidFill>
                <a:latin typeface="Gill Sans MT"/>
              </a:rPr>
              <a:t>: </a:t>
            </a:r>
            <a:r>
              <a:rPr lang="tr-TR" altLang="tr-TR" sz="2000" dirty="0">
                <a:solidFill>
                  <a:schemeClr val="tx2"/>
                </a:solidFill>
                <a:latin typeface="Gill Sans MT"/>
              </a:rPr>
              <a:t>Bir ses kaynağının titreşimlerinin katıda doğup yayılmasıdır. Tesisat, havalandırma, jeneratör, adım sesleri </a:t>
            </a:r>
            <a:r>
              <a:rPr lang="tr-TR" altLang="tr-TR" sz="2000" dirty="0" err="1">
                <a:solidFill>
                  <a:schemeClr val="tx2"/>
                </a:solidFill>
                <a:latin typeface="Gill Sans MT"/>
              </a:rPr>
              <a:t>v.b</a:t>
            </a:r>
            <a:r>
              <a:rPr lang="tr-TR" altLang="tr-TR" sz="2000" dirty="0">
                <a:solidFill>
                  <a:schemeClr val="tx2"/>
                </a:solidFill>
                <a:latin typeface="Gill Sans MT"/>
              </a:rPr>
              <a:t>.</a:t>
            </a:r>
            <a:endParaRPr lang="tr-TR" altLang="tr-TR" sz="2300" b="1" u="sng" dirty="0"/>
          </a:p>
        </p:txBody>
      </p:sp>
    </p:spTree>
    <p:extLst>
      <p:ext uri="{BB962C8B-B14F-4D97-AF65-F5344CB8AC3E}">
        <p14:creationId xmlns:p14="http://schemas.microsoft.com/office/powerpoint/2010/main" val="250973156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7" cy="6839709"/>
          </a:xfrm>
          <a:prstGeom prst="rect">
            <a:avLst/>
          </a:prstGeom>
        </p:spPr>
      </p:pic>
      <p:sp>
        <p:nvSpPr>
          <p:cNvPr id="4" name="14 Dikdörtgen"/>
          <p:cNvSpPr/>
          <p:nvPr/>
        </p:nvSpPr>
        <p:spPr>
          <a:xfrm>
            <a:off x="3289100" y="1494930"/>
            <a:ext cx="5313724" cy="430887"/>
          </a:xfrm>
          <a:prstGeom prst="rect">
            <a:avLst/>
          </a:prstGeom>
        </p:spPr>
        <p:txBody>
          <a:bodyPr wrap="square">
            <a:spAutoFit/>
          </a:bodyPr>
          <a:lstStyle/>
          <a:p>
            <a:pPr eaLnBrk="1" fontAlgn="auto" hangingPunct="1">
              <a:spcBef>
                <a:spcPts val="0"/>
              </a:spcBef>
              <a:spcAft>
                <a:spcPts val="0"/>
              </a:spcAft>
              <a:defRPr/>
            </a:pPr>
            <a:r>
              <a:rPr lang="tr-TR" sz="2200" b="1" dirty="0">
                <a:solidFill>
                  <a:srgbClr val="C00000"/>
                </a:solidFill>
                <a:latin typeface="Gill Sans MT" pitchFamily="34" charset="0"/>
              </a:rPr>
              <a:t>Hesaplanmış Detay Çözümleri</a:t>
            </a:r>
          </a:p>
        </p:txBody>
      </p:sp>
      <p:pic>
        <p:nvPicPr>
          <p:cNvPr id="5" name="Picture 2"/>
          <p:cNvPicPr>
            <a:picLocks noChangeAspect="1" noChangeArrowheads="1"/>
          </p:cNvPicPr>
          <p:nvPr/>
        </p:nvPicPr>
        <p:blipFill>
          <a:blip r:embed="rId3" cstate="print"/>
          <a:srcRect/>
          <a:stretch>
            <a:fillRect/>
          </a:stretch>
        </p:blipFill>
        <p:spPr bwMode="auto">
          <a:xfrm>
            <a:off x="2238226" y="2049605"/>
            <a:ext cx="3281802" cy="4016252"/>
          </a:xfrm>
          <a:prstGeom prst="rect">
            <a:avLst/>
          </a:prstGeom>
          <a:noFill/>
          <a:ln w="9525">
            <a:noFill/>
            <a:miter lim="800000"/>
            <a:headEnd/>
            <a:tailEnd/>
          </a:ln>
        </p:spPr>
      </p:pic>
      <p:pic>
        <p:nvPicPr>
          <p:cNvPr id="6" name="Picture 3"/>
          <p:cNvPicPr>
            <a:picLocks noChangeAspect="1" noChangeArrowheads="1"/>
          </p:cNvPicPr>
          <p:nvPr/>
        </p:nvPicPr>
        <p:blipFill>
          <a:blip r:embed="rId4" cstate="print"/>
          <a:srcRect/>
          <a:stretch>
            <a:fillRect/>
          </a:stretch>
        </p:blipFill>
        <p:spPr bwMode="auto">
          <a:xfrm>
            <a:off x="5520028" y="2049605"/>
            <a:ext cx="3330365" cy="4016252"/>
          </a:xfrm>
          <a:prstGeom prst="rect">
            <a:avLst/>
          </a:prstGeom>
          <a:noFill/>
          <a:ln w="9525">
            <a:noFill/>
            <a:miter lim="800000"/>
            <a:headEnd/>
            <a:tailEnd/>
          </a:ln>
        </p:spPr>
      </p:pic>
    </p:spTree>
    <p:extLst>
      <p:ext uri="{BB962C8B-B14F-4D97-AF65-F5344CB8AC3E}">
        <p14:creationId xmlns:p14="http://schemas.microsoft.com/office/powerpoint/2010/main" val="80841347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7" cy="6839709"/>
          </a:xfrm>
          <a:prstGeom prst="rect">
            <a:avLst/>
          </a:prstGeom>
        </p:spPr>
      </p:pic>
      <p:sp>
        <p:nvSpPr>
          <p:cNvPr id="4" name="14 Dikdörtgen"/>
          <p:cNvSpPr/>
          <p:nvPr/>
        </p:nvSpPr>
        <p:spPr>
          <a:xfrm>
            <a:off x="-946524" y="1436790"/>
            <a:ext cx="8305800" cy="430887"/>
          </a:xfrm>
          <a:prstGeom prst="rect">
            <a:avLst/>
          </a:prstGeom>
        </p:spPr>
        <p:txBody>
          <a:bodyPr wrap="square">
            <a:spAutoFit/>
          </a:bodyPr>
          <a:lstStyle/>
          <a:p>
            <a:pPr algn="ctr" eaLnBrk="1" fontAlgn="auto" hangingPunct="1">
              <a:spcBef>
                <a:spcPts val="0"/>
              </a:spcBef>
              <a:spcAft>
                <a:spcPts val="0"/>
              </a:spcAft>
              <a:defRPr/>
            </a:pPr>
            <a:r>
              <a:rPr lang="tr-TR" sz="2200" b="1" dirty="0">
                <a:solidFill>
                  <a:srgbClr val="C00000"/>
                </a:solidFill>
                <a:latin typeface="Gill Sans MT" pitchFamily="34" charset="0"/>
              </a:rPr>
              <a:t>Onaylı, Test edilmiş, Sertifikalı Malzemeler</a:t>
            </a:r>
          </a:p>
        </p:txBody>
      </p:sp>
      <p:pic>
        <p:nvPicPr>
          <p:cNvPr id="5" name="Picture 2"/>
          <p:cNvPicPr>
            <a:picLocks noChangeAspect="1" noChangeArrowheads="1"/>
          </p:cNvPicPr>
          <p:nvPr/>
        </p:nvPicPr>
        <p:blipFill>
          <a:blip r:embed="rId3" cstate="print"/>
          <a:srcRect/>
          <a:stretch>
            <a:fillRect/>
          </a:stretch>
        </p:blipFill>
        <p:spPr bwMode="auto">
          <a:xfrm rot="21003877">
            <a:off x="1155786" y="2207342"/>
            <a:ext cx="3533775" cy="1704975"/>
          </a:xfrm>
          <a:prstGeom prst="rect">
            <a:avLst/>
          </a:prstGeom>
          <a:noFill/>
          <a:ln w="9525">
            <a:noFill/>
            <a:miter lim="800000"/>
            <a:headEnd/>
            <a:tailEnd/>
          </a:ln>
        </p:spPr>
      </p:pic>
      <p:pic>
        <p:nvPicPr>
          <p:cNvPr id="6" name="Picture 4"/>
          <p:cNvPicPr>
            <a:picLocks noChangeAspect="1" noChangeArrowheads="1"/>
          </p:cNvPicPr>
          <p:nvPr/>
        </p:nvPicPr>
        <p:blipFill>
          <a:blip r:embed="rId4" cstate="print"/>
          <a:srcRect/>
          <a:stretch>
            <a:fillRect/>
          </a:stretch>
        </p:blipFill>
        <p:spPr bwMode="auto">
          <a:xfrm>
            <a:off x="1182569" y="4250950"/>
            <a:ext cx="1619250" cy="1800225"/>
          </a:xfrm>
          <a:prstGeom prst="rect">
            <a:avLst/>
          </a:prstGeom>
          <a:noFill/>
          <a:ln w="9525">
            <a:noFill/>
            <a:miter lim="800000"/>
            <a:headEnd/>
            <a:tailEnd/>
          </a:ln>
        </p:spPr>
      </p:pic>
      <p:pic>
        <p:nvPicPr>
          <p:cNvPr id="7" name="Picture 6"/>
          <p:cNvPicPr>
            <a:picLocks noChangeAspect="1" noChangeArrowheads="1"/>
          </p:cNvPicPr>
          <p:nvPr/>
        </p:nvPicPr>
        <p:blipFill>
          <a:blip r:embed="rId5" cstate="print"/>
          <a:srcRect/>
          <a:stretch>
            <a:fillRect/>
          </a:stretch>
        </p:blipFill>
        <p:spPr bwMode="auto">
          <a:xfrm>
            <a:off x="5302397" y="3943833"/>
            <a:ext cx="3733800" cy="2152915"/>
          </a:xfrm>
          <a:prstGeom prst="rect">
            <a:avLst/>
          </a:prstGeom>
          <a:noFill/>
          <a:ln w="9525">
            <a:noFill/>
            <a:miter lim="800000"/>
            <a:headEnd/>
            <a:tailEnd/>
          </a:ln>
        </p:spPr>
      </p:pic>
      <p:pic>
        <p:nvPicPr>
          <p:cNvPr id="8" name="Picture 3"/>
          <p:cNvPicPr>
            <a:picLocks noChangeAspect="1" noChangeArrowheads="1"/>
          </p:cNvPicPr>
          <p:nvPr/>
        </p:nvPicPr>
        <p:blipFill>
          <a:blip r:embed="rId6" cstate="print"/>
          <a:srcRect/>
          <a:stretch>
            <a:fillRect/>
          </a:stretch>
        </p:blipFill>
        <p:spPr bwMode="auto">
          <a:xfrm rot="1054967">
            <a:off x="5822803" y="2156818"/>
            <a:ext cx="3819525" cy="1914525"/>
          </a:xfrm>
          <a:prstGeom prst="rect">
            <a:avLst/>
          </a:prstGeom>
          <a:noFill/>
          <a:ln w="9525">
            <a:noFill/>
            <a:miter lim="800000"/>
            <a:headEnd/>
            <a:tailEnd/>
          </a:ln>
        </p:spPr>
      </p:pic>
      <p:pic>
        <p:nvPicPr>
          <p:cNvPr id="9" name="Picture 5"/>
          <p:cNvPicPr>
            <a:picLocks noChangeAspect="1" noChangeArrowheads="1"/>
          </p:cNvPicPr>
          <p:nvPr/>
        </p:nvPicPr>
        <p:blipFill>
          <a:blip r:embed="rId7" cstate="print"/>
          <a:srcRect/>
          <a:stretch>
            <a:fillRect/>
          </a:stretch>
        </p:blipFill>
        <p:spPr bwMode="auto">
          <a:xfrm>
            <a:off x="2940197" y="3210673"/>
            <a:ext cx="4152900" cy="1343025"/>
          </a:xfrm>
          <a:prstGeom prst="rect">
            <a:avLst/>
          </a:prstGeom>
          <a:noFill/>
          <a:ln w="9525">
            <a:noFill/>
            <a:miter lim="800000"/>
            <a:headEnd/>
            <a:tailEnd/>
          </a:ln>
        </p:spPr>
      </p:pic>
      <p:pic>
        <p:nvPicPr>
          <p:cNvPr id="10" name="Picture 7"/>
          <p:cNvPicPr>
            <a:picLocks noChangeAspect="1" noChangeArrowheads="1"/>
          </p:cNvPicPr>
          <p:nvPr/>
        </p:nvPicPr>
        <p:blipFill>
          <a:blip r:embed="rId8" cstate="print"/>
          <a:srcRect/>
          <a:stretch>
            <a:fillRect/>
          </a:stretch>
        </p:blipFill>
        <p:spPr bwMode="auto">
          <a:xfrm>
            <a:off x="2940197" y="4810873"/>
            <a:ext cx="2641600" cy="1219200"/>
          </a:xfrm>
          <a:prstGeom prst="rect">
            <a:avLst/>
          </a:prstGeom>
          <a:noFill/>
          <a:ln w="9525">
            <a:noFill/>
            <a:miter lim="800000"/>
            <a:headEnd/>
            <a:tailEnd/>
          </a:ln>
        </p:spPr>
      </p:pic>
    </p:spTree>
    <p:extLst>
      <p:ext uri="{BB962C8B-B14F-4D97-AF65-F5344CB8AC3E}">
        <p14:creationId xmlns:p14="http://schemas.microsoft.com/office/powerpoint/2010/main" val="214392209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7" cy="6839709"/>
          </a:xfrm>
          <a:prstGeom prst="rect">
            <a:avLst/>
          </a:prstGeom>
        </p:spPr>
      </p:pic>
      <p:sp>
        <p:nvSpPr>
          <p:cNvPr id="4" name="Dikdörtgen 3"/>
          <p:cNvSpPr/>
          <p:nvPr/>
        </p:nvSpPr>
        <p:spPr>
          <a:xfrm>
            <a:off x="580822" y="3611208"/>
            <a:ext cx="8390631" cy="2876813"/>
          </a:xfrm>
          <a:prstGeom prst="rect">
            <a:avLst/>
          </a:prstGeom>
        </p:spPr>
        <p:txBody>
          <a:bodyPr wrap="square">
            <a:spAutoFit/>
          </a:bodyPr>
          <a:lstStyle/>
          <a:p>
            <a:pPr>
              <a:spcBef>
                <a:spcPct val="0"/>
              </a:spcBef>
              <a:defRPr/>
            </a:pPr>
            <a:r>
              <a:rPr lang="tr-TR" sz="2770" b="1" dirty="0">
                <a:latin typeface="Gill Sans MT" panose="020B0502020104020203" pitchFamily="34" charset="0"/>
              </a:rPr>
              <a:t>   </a:t>
            </a:r>
            <a:r>
              <a:rPr lang="tr-TR" sz="2200" b="1" dirty="0">
                <a:solidFill>
                  <a:srgbClr val="C00000"/>
                </a:solidFill>
                <a:latin typeface="Gill Sans MT" pitchFamily="34" charset="0"/>
              </a:rPr>
              <a:t>Sonuç; </a:t>
            </a:r>
            <a:endParaRPr lang="tr-TR" sz="2000" dirty="0">
              <a:solidFill>
                <a:schemeClr val="tx2"/>
              </a:solidFill>
              <a:latin typeface="Gill Sans MT"/>
            </a:endParaRPr>
          </a:p>
          <a:p>
            <a:pPr marL="285750" indent="-285750">
              <a:buFont typeface="Arial" panose="020B0604020202020204" pitchFamily="34" charset="0"/>
              <a:buChar char="•"/>
              <a:defRPr/>
            </a:pPr>
            <a:r>
              <a:rPr lang="tr-TR" sz="2000" dirty="0">
                <a:solidFill>
                  <a:schemeClr val="tx2"/>
                </a:solidFill>
                <a:latin typeface="Gill Sans MT"/>
              </a:rPr>
              <a:t>Başlangıç bütçesine göre %25 düşüş,</a:t>
            </a:r>
          </a:p>
          <a:p>
            <a:pPr marL="285750" indent="-285750">
              <a:buFont typeface="Arial" panose="020B0604020202020204" pitchFamily="34" charset="0"/>
              <a:buChar char="•"/>
              <a:defRPr/>
            </a:pPr>
            <a:r>
              <a:rPr lang="tr-TR" sz="2000" dirty="0">
                <a:solidFill>
                  <a:schemeClr val="tx2"/>
                </a:solidFill>
                <a:latin typeface="Gill Sans MT"/>
              </a:rPr>
              <a:t>İşçilik maliyetlerinde  %10 düşüş,</a:t>
            </a:r>
          </a:p>
          <a:p>
            <a:pPr marL="285750" indent="-285750">
              <a:buFont typeface="Arial" panose="020B0604020202020204" pitchFamily="34" charset="0"/>
              <a:buChar char="•"/>
              <a:defRPr/>
            </a:pPr>
            <a:r>
              <a:rPr lang="tr-TR" sz="2000" dirty="0">
                <a:solidFill>
                  <a:schemeClr val="tx2"/>
                </a:solidFill>
                <a:latin typeface="Gill Sans MT"/>
              </a:rPr>
              <a:t>Tüm imalatlar ve detaylar planlı olarak uygulandığı için, ürün tedarikinde zamanında teslim ,</a:t>
            </a:r>
          </a:p>
          <a:p>
            <a:pPr marL="285750" indent="-285750">
              <a:buFont typeface="Arial" panose="020B0604020202020204" pitchFamily="34" charset="0"/>
              <a:buChar char="•"/>
              <a:defRPr/>
            </a:pPr>
            <a:r>
              <a:rPr lang="tr-TR" sz="2000" dirty="0">
                <a:solidFill>
                  <a:schemeClr val="tx2"/>
                </a:solidFill>
                <a:latin typeface="Gill Sans MT"/>
              </a:rPr>
              <a:t>Aynı performansı düşük maliyetli detaylarla sağlama  kazanımları elde edilmektedir.</a:t>
            </a:r>
          </a:p>
          <a:p>
            <a:pPr marL="263862" indent="-263862">
              <a:buFont typeface="Arial" panose="020B0604020202020204" pitchFamily="34" charset="0"/>
              <a:buChar char="•"/>
              <a:defRPr/>
            </a:pPr>
            <a:endParaRPr lang="tr-TR" sz="1662" dirty="0"/>
          </a:p>
          <a:p>
            <a:pPr>
              <a:defRPr/>
            </a:pPr>
            <a:endParaRPr lang="tr-TR" sz="1662" dirty="0"/>
          </a:p>
        </p:txBody>
      </p:sp>
      <p:sp>
        <p:nvSpPr>
          <p:cNvPr id="5" name="Dikdörtgen 4"/>
          <p:cNvSpPr>
            <a:spLocks noChangeArrowheads="1"/>
          </p:cNvSpPr>
          <p:nvPr/>
        </p:nvSpPr>
        <p:spPr bwMode="auto">
          <a:xfrm>
            <a:off x="688195" y="1863088"/>
            <a:ext cx="8175887"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defRPr/>
            </a:pPr>
            <a:r>
              <a:rPr lang="tr-TR" altLang="tr-TR" sz="2000" dirty="0">
                <a:solidFill>
                  <a:schemeClr val="tx2"/>
                </a:solidFill>
                <a:latin typeface="Gill Sans MT"/>
              </a:rPr>
              <a:t>Dizayn konsept oluşturulmalı,</a:t>
            </a:r>
          </a:p>
          <a:p>
            <a:pPr eaLnBrk="1" hangingPunct="1">
              <a:buFont typeface="Arial" panose="020B0604020202020204" pitchFamily="34" charset="0"/>
              <a:buChar char="•"/>
              <a:defRPr/>
            </a:pPr>
            <a:r>
              <a:rPr lang="tr-TR" altLang="tr-TR" sz="2000" dirty="0">
                <a:solidFill>
                  <a:schemeClr val="tx2"/>
                </a:solidFill>
                <a:latin typeface="Gill Sans MT"/>
              </a:rPr>
              <a:t>Mevcut projelere göre teknik çalışmalar yapılmalı, </a:t>
            </a:r>
          </a:p>
          <a:p>
            <a:pPr eaLnBrk="1" hangingPunct="1">
              <a:buFont typeface="Arial" panose="020B0604020202020204" pitchFamily="34" charset="0"/>
              <a:buChar char="•"/>
              <a:defRPr/>
            </a:pPr>
            <a:r>
              <a:rPr lang="tr-TR" altLang="tr-TR" sz="2000" dirty="0">
                <a:solidFill>
                  <a:schemeClr val="tx2"/>
                </a:solidFill>
                <a:latin typeface="Gill Sans MT"/>
              </a:rPr>
              <a:t>Uygulama proje çalışmalarında tüm mekanik ve elektrik grupları ile koordineli çalışılarak sismik-titreşim ve ses problemleri birlikte çözülmeli.</a:t>
            </a:r>
          </a:p>
        </p:txBody>
      </p:sp>
      <p:sp>
        <p:nvSpPr>
          <p:cNvPr id="6" name="Metin kutusu 1"/>
          <p:cNvSpPr txBox="1">
            <a:spLocks noChangeArrowheads="1"/>
          </p:cNvSpPr>
          <p:nvPr/>
        </p:nvSpPr>
        <p:spPr bwMode="auto">
          <a:xfrm>
            <a:off x="887551" y="1441004"/>
            <a:ext cx="576227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tr-TR" altLang="tr-TR" sz="2200" b="1" dirty="0">
                <a:solidFill>
                  <a:srgbClr val="C00000"/>
                </a:solidFill>
                <a:latin typeface="Gill Sans MT" pitchFamily="34" charset="0"/>
              </a:rPr>
              <a:t>Örnek Proje;</a:t>
            </a:r>
          </a:p>
        </p:txBody>
      </p:sp>
    </p:spTree>
    <p:extLst>
      <p:ext uri="{BB962C8B-B14F-4D97-AF65-F5344CB8AC3E}">
        <p14:creationId xmlns:p14="http://schemas.microsoft.com/office/powerpoint/2010/main" val="238497469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7" cy="6839709"/>
          </a:xfrm>
          <a:prstGeom prst="rect">
            <a:avLst/>
          </a:prstGeom>
        </p:spPr>
      </p:pic>
      <p:sp>
        <p:nvSpPr>
          <p:cNvPr id="4" name="Metin kutusu 3">
            <a:extLst>
              <a:ext uri="{FF2B5EF4-FFF2-40B4-BE49-F238E27FC236}">
                <a16:creationId xmlns:a16="http://schemas.microsoft.com/office/drawing/2014/main" id="{A14D5D97-157A-4C01-889D-D882255A8500}"/>
              </a:ext>
            </a:extLst>
          </p:cNvPr>
          <p:cNvSpPr txBox="1"/>
          <p:nvPr/>
        </p:nvSpPr>
        <p:spPr>
          <a:xfrm>
            <a:off x="3906416" y="3303260"/>
            <a:ext cx="4038600" cy="523220"/>
          </a:xfrm>
          <a:prstGeom prst="rect">
            <a:avLst/>
          </a:prstGeom>
          <a:noFill/>
        </p:spPr>
        <p:txBody>
          <a:bodyPr wrap="square" rtlCol="0">
            <a:spAutoFit/>
          </a:bodyPr>
          <a:lstStyle/>
          <a:p>
            <a:r>
              <a:rPr lang="tr-TR" sz="2800" b="1" dirty="0">
                <a:solidFill>
                  <a:schemeClr val="tx2">
                    <a:lumMod val="75000"/>
                  </a:schemeClr>
                </a:solidFill>
              </a:rPr>
              <a:t>TEŞEKKÜRLER</a:t>
            </a:r>
          </a:p>
        </p:txBody>
      </p:sp>
    </p:spTree>
    <p:extLst>
      <p:ext uri="{BB962C8B-B14F-4D97-AF65-F5344CB8AC3E}">
        <p14:creationId xmlns:p14="http://schemas.microsoft.com/office/powerpoint/2010/main" val="13839158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7" cy="6839709"/>
          </a:xfrm>
          <a:prstGeom prst="rect">
            <a:avLst/>
          </a:prstGeom>
        </p:spPr>
      </p:pic>
      <p:sp>
        <p:nvSpPr>
          <p:cNvPr id="4" name="Rectangle 2"/>
          <p:cNvSpPr txBox="1">
            <a:spLocks noChangeArrowheads="1"/>
          </p:cNvSpPr>
          <p:nvPr/>
        </p:nvSpPr>
        <p:spPr>
          <a:xfrm>
            <a:off x="1185658" y="1646439"/>
            <a:ext cx="7467600" cy="526337"/>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altLang="tr-TR" sz="2200" b="1" dirty="0">
                <a:solidFill>
                  <a:srgbClr val="C00000"/>
                </a:solidFill>
                <a:latin typeface="Gill Sans MT"/>
                <a:ea typeface="+mn-ea"/>
                <a:cs typeface="+mn-cs"/>
              </a:rPr>
              <a:t>Mimari Akustik</a:t>
            </a:r>
          </a:p>
          <a:p>
            <a:endParaRPr lang="tr-TR" altLang="tr-TR" sz="3200" b="1" dirty="0"/>
          </a:p>
        </p:txBody>
      </p:sp>
      <p:sp>
        <p:nvSpPr>
          <p:cNvPr id="5" name="Rectangle 3"/>
          <p:cNvSpPr txBox="1">
            <a:spLocks noChangeArrowheads="1"/>
          </p:cNvSpPr>
          <p:nvPr/>
        </p:nvSpPr>
        <p:spPr>
          <a:xfrm>
            <a:off x="508804" y="2419088"/>
            <a:ext cx="4410654" cy="330948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tr-TR" altLang="tr-TR" sz="2300" b="1" dirty="0"/>
              <a:t>                 </a:t>
            </a:r>
            <a:r>
              <a:rPr lang="tr-TR" altLang="tr-TR" sz="2000" b="1" dirty="0">
                <a:solidFill>
                  <a:srgbClr val="C00000"/>
                </a:solidFill>
                <a:latin typeface="Gill Sans MT"/>
              </a:rPr>
              <a:t>Yapı Akustiği</a:t>
            </a:r>
          </a:p>
          <a:p>
            <a:pPr marL="0" indent="0">
              <a:buFont typeface="Wingdings" pitchFamily="2" charset="2"/>
              <a:buNone/>
            </a:pPr>
            <a:r>
              <a:rPr lang="tr-TR" altLang="tr-TR" sz="1800" b="1" dirty="0">
                <a:solidFill>
                  <a:schemeClr val="tx2"/>
                </a:solidFill>
                <a:latin typeface="Gill Sans MT"/>
              </a:rPr>
              <a:t>(Gürültü Denetimi/Sessizleştirme)</a:t>
            </a:r>
          </a:p>
          <a:p>
            <a:pPr marL="0" indent="0">
              <a:buNone/>
            </a:pPr>
            <a:r>
              <a:rPr lang="tr-TR" altLang="tr-TR" sz="2000" dirty="0">
                <a:solidFill>
                  <a:schemeClr val="tx2"/>
                </a:solidFill>
                <a:latin typeface="Gill Sans MT"/>
              </a:rPr>
              <a:t>Bireylerin yaşadıkları ortamlarda (Açık hava/kapalı mekan) gürültünün olumsuz etkilerini ortadan kaldırmak amacıyla alınması gereken önlemlerin ele alındığı akustik dalıdır.</a:t>
            </a:r>
          </a:p>
          <a:p>
            <a:pPr marL="0" indent="0">
              <a:buFont typeface="Wingdings" pitchFamily="2" charset="2"/>
              <a:buNone/>
            </a:pPr>
            <a:endParaRPr lang="tr-TR" altLang="tr-TR" sz="1600" b="1" dirty="0">
              <a:solidFill>
                <a:srgbClr val="FF0000"/>
              </a:solidFill>
            </a:endParaRPr>
          </a:p>
        </p:txBody>
      </p:sp>
      <p:sp>
        <p:nvSpPr>
          <p:cNvPr id="6" name="Rectangle 3"/>
          <p:cNvSpPr txBox="1">
            <a:spLocks noChangeArrowheads="1"/>
          </p:cNvSpPr>
          <p:nvPr/>
        </p:nvSpPr>
        <p:spPr>
          <a:xfrm>
            <a:off x="5111460" y="2419088"/>
            <a:ext cx="4428325" cy="3310813"/>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tr-TR" altLang="tr-TR" sz="2300" b="1" dirty="0"/>
              <a:t>                 </a:t>
            </a:r>
            <a:r>
              <a:rPr lang="tr-TR" altLang="tr-TR" sz="2000" b="1" dirty="0">
                <a:solidFill>
                  <a:srgbClr val="C00000"/>
                </a:solidFill>
                <a:latin typeface="Gill Sans MT"/>
              </a:rPr>
              <a:t>Hacim Akustiği</a:t>
            </a:r>
          </a:p>
          <a:p>
            <a:pPr marL="0" indent="0">
              <a:buFont typeface="Wingdings" pitchFamily="2" charset="2"/>
              <a:buNone/>
            </a:pPr>
            <a:endParaRPr lang="tr-TR" altLang="tr-TR" sz="1100" b="1" dirty="0"/>
          </a:p>
          <a:p>
            <a:pPr marL="0" indent="0">
              <a:buFont typeface="Wingdings" pitchFamily="2" charset="2"/>
              <a:buNone/>
            </a:pPr>
            <a:r>
              <a:rPr lang="tr-TR" altLang="tr-TR" sz="2000" dirty="0">
                <a:solidFill>
                  <a:schemeClr val="tx2"/>
                </a:solidFill>
                <a:latin typeface="Gill Sans MT"/>
              </a:rPr>
              <a:t>İşitsel algılamanın önemli olduğu mekanlarda, kaynaktan çıkan seslerin en iyi şekilde dinleyicilere ulaşmasını sağlamak üzere gereken önlemlerin ele alındığı akustik dalıdır.</a:t>
            </a:r>
          </a:p>
          <a:p>
            <a:pPr marL="0" indent="0">
              <a:buFont typeface="Wingdings" pitchFamily="2" charset="2"/>
              <a:buNone/>
            </a:pPr>
            <a:endParaRPr lang="tr-TR" altLang="tr-TR" sz="1600" b="1" dirty="0"/>
          </a:p>
        </p:txBody>
      </p:sp>
    </p:spTree>
    <p:extLst>
      <p:ext uri="{BB962C8B-B14F-4D97-AF65-F5344CB8AC3E}">
        <p14:creationId xmlns:p14="http://schemas.microsoft.com/office/powerpoint/2010/main" val="21295228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7" cy="6839709"/>
          </a:xfrm>
          <a:prstGeom prst="rect">
            <a:avLst/>
          </a:prstGeom>
        </p:spPr>
      </p:pic>
      <p:sp>
        <p:nvSpPr>
          <p:cNvPr id="4" name="Rectangle 2"/>
          <p:cNvSpPr txBox="1">
            <a:spLocks noChangeArrowheads="1"/>
          </p:cNvSpPr>
          <p:nvPr/>
        </p:nvSpPr>
        <p:spPr>
          <a:xfrm>
            <a:off x="524262" y="1712714"/>
            <a:ext cx="7467600" cy="526337"/>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altLang="tr-TR" sz="2200" b="1" dirty="0">
                <a:solidFill>
                  <a:srgbClr val="C00000"/>
                </a:solidFill>
                <a:latin typeface="Gill Sans MT"/>
                <a:ea typeface="+mn-ea"/>
                <a:cs typeface="+mn-cs"/>
              </a:rPr>
              <a:t>Gürültü Nedir?</a:t>
            </a:r>
          </a:p>
        </p:txBody>
      </p:sp>
      <p:sp>
        <p:nvSpPr>
          <p:cNvPr id="5" name="Rectangle 3"/>
          <p:cNvSpPr txBox="1">
            <a:spLocks noChangeArrowheads="1"/>
          </p:cNvSpPr>
          <p:nvPr/>
        </p:nvSpPr>
        <p:spPr>
          <a:xfrm>
            <a:off x="714212" y="2475656"/>
            <a:ext cx="5494863" cy="3296311"/>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tr-TR" altLang="tr-TR" sz="2000" dirty="0">
                <a:solidFill>
                  <a:schemeClr val="tx2"/>
                </a:solidFill>
                <a:latin typeface="Gill Sans MT"/>
              </a:rPr>
              <a:t>İstenmeyen ve hoşa gitmeyen her türlü ses </a:t>
            </a:r>
            <a:r>
              <a:rPr lang="tr-TR" altLang="tr-TR" sz="2000" b="1" dirty="0">
                <a:solidFill>
                  <a:schemeClr val="tx2"/>
                </a:solidFill>
                <a:latin typeface="Gill Sans MT"/>
              </a:rPr>
              <a:t>gürültü</a:t>
            </a:r>
            <a:r>
              <a:rPr lang="tr-TR" altLang="tr-TR" sz="2000" dirty="0">
                <a:solidFill>
                  <a:schemeClr val="tx2"/>
                </a:solidFill>
                <a:latin typeface="Gill Sans MT"/>
              </a:rPr>
              <a:t> olarak tanımlanır.</a:t>
            </a:r>
          </a:p>
          <a:p>
            <a:pPr marL="0" indent="0">
              <a:buFont typeface="Wingdings" pitchFamily="2" charset="2"/>
              <a:buNone/>
            </a:pPr>
            <a:endParaRPr lang="tr-TR" altLang="tr-TR" sz="2000" dirty="0">
              <a:solidFill>
                <a:schemeClr val="tx2"/>
              </a:solidFill>
              <a:latin typeface="Gill Sans MT"/>
            </a:endParaRPr>
          </a:p>
          <a:p>
            <a:pPr marL="0" indent="0">
              <a:buFont typeface="Wingdings" pitchFamily="2" charset="2"/>
              <a:buNone/>
            </a:pPr>
            <a:r>
              <a:rPr lang="tr-TR" altLang="tr-TR" sz="2000" dirty="0">
                <a:solidFill>
                  <a:schemeClr val="tx2"/>
                </a:solidFill>
                <a:latin typeface="Gill Sans MT"/>
              </a:rPr>
              <a:t>Akustik açıdan tanımlarsak; gelişigüzel bir dalga biçimine ve birbiriyle </a:t>
            </a:r>
            <a:r>
              <a:rPr lang="tr-TR" altLang="tr-TR" sz="2000" dirty="0" err="1">
                <a:solidFill>
                  <a:schemeClr val="tx2"/>
                </a:solidFill>
                <a:latin typeface="Gill Sans MT"/>
              </a:rPr>
              <a:t>harmonik</a:t>
            </a:r>
            <a:r>
              <a:rPr lang="tr-TR" altLang="tr-TR" sz="2000" dirty="0">
                <a:solidFill>
                  <a:schemeClr val="tx2"/>
                </a:solidFill>
                <a:latin typeface="Gill Sans MT"/>
              </a:rPr>
              <a:t> ilişkisi olmayan birden çok frekans bileşenine sahip, yüksek basınçlı ve basıncı zaman içinde değişebilen, ani veya sürekli karmaşık sesler topluluğuna gürültü denir.</a:t>
            </a:r>
          </a:p>
        </p:txBody>
      </p:sp>
      <p:pic>
        <p:nvPicPr>
          <p:cNvPr id="6" name="Resim 5"/>
          <p:cNvPicPr>
            <a:picLocks noChangeAspect="1"/>
          </p:cNvPicPr>
          <p:nvPr/>
        </p:nvPicPr>
        <p:blipFill>
          <a:blip r:embed="rId3"/>
          <a:stretch>
            <a:fillRect/>
          </a:stretch>
        </p:blipFill>
        <p:spPr>
          <a:xfrm>
            <a:off x="6796475" y="1904817"/>
            <a:ext cx="2390775" cy="3867150"/>
          </a:xfrm>
          <a:prstGeom prst="rect">
            <a:avLst/>
          </a:prstGeom>
        </p:spPr>
      </p:pic>
    </p:spTree>
    <p:extLst>
      <p:ext uri="{BB962C8B-B14F-4D97-AF65-F5344CB8AC3E}">
        <p14:creationId xmlns:p14="http://schemas.microsoft.com/office/powerpoint/2010/main" val="19020648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7" cy="6839709"/>
          </a:xfrm>
          <a:prstGeom prst="rect">
            <a:avLst/>
          </a:prstGeom>
        </p:spPr>
      </p:pic>
      <p:sp>
        <p:nvSpPr>
          <p:cNvPr id="4" name="Rectangle 3"/>
          <p:cNvSpPr txBox="1">
            <a:spLocks noChangeArrowheads="1"/>
          </p:cNvSpPr>
          <p:nvPr/>
        </p:nvSpPr>
        <p:spPr>
          <a:xfrm>
            <a:off x="643641" y="2367441"/>
            <a:ext cx="5156658" cy="2853451"/>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tr-TR" altLang="tr-TR" sz="2000" b="1" dirty="0">
                <a:solidFill>
                  <a:schemeClr val="tx2"/>
                </a:solidFill>
                <a:latin typeface="Gill Sans MT"/>
              </a:rPr>
              <a:t>Özetle gürültü;</a:t>
            </a:r>
          </a:p>
          <a:p>
            <a:r>
              <a:rPr lang="tr-TR" altLang="tr-TR" sz="2000" dirty="0">
                <a:solidFill>
                  <a:schemeClr val="tx2"/>
                </a:solidFill>
                <a:latin typeface="Gill Sans MT"/>
              </a:rPr>
              <a:t>Düzensiz dalga biçimli</a:t>
            </a:r>
          </a:p>
          <a:p>
            <a:r>
              <a:rPr lang="tr-TR" altLang="tr-TR" sz="2000" dirty="0">
                <a:solidFill>
                  <a:schemeClr val="tx2"/>
                </a:solidFill>
                <a:latin typeface="Gill Sans MT"/>
              </a:rPr>
              <a:t>Genellikle yüksek basınçlı</a:t>
            </a:r>
          </a:p>
          <a:p>
            <a:r>
              <a:rPr lang="tr-TR" altLang="tr-TR" sz="2000" dirty="0">
                <a:solidFill>
                  <a:schemeClr val="tx2"/>
                </a:solidFill>
                <a:latin typeface="Gill Sans MT"/>
              </a:rPr>
              <a:t>Basıncı zaman içinde değişebilen</a:t>
            </a:r>
          </a:p>
          <a:p>
            <a:r>
              <a:rPr lang="tr-TR" altLang="tr-TR" sz="2000" dirty="0">
                <a:solidFill>
                  <a:schemeClr val="tx2"/>
                </a:solidFill>
                <a:latin typeface="Gill Sans MT"/>
              </a:rPr>
              <a:t>Ani veya sürekli birbiriyle </a:t>
            </a:r>
            <a:r>
              <a:rPr lang="tr-TR" altLang="tr-TR" sz="2000" dirty="0" err="1">
                <a:solidFill>
                  <a:schemeClr val="tx2"/>
                </a:solidFill>
                <a:latin typeface="Gill Sans MT"/>
              </a:rPr>
              <a:t>harmonik</a:t>
            </a:r>
            <a:r>
              <a:rPr lang="tr-TR" altLang="tr-TR" sz="2000" dirty="0">
                <a:solidFill>
                  <a:schemeClr val="tx2"/>
                </a:solidFill>
                <a:latin typeface="Gill Sans MT"/>
              </a:rPr>
              <a:t> ilişkisi olmayan birden çok frekans bileşenlidir.</a:t>
            </a:r>
          </a:p>
        </p:txBody>
      </p:sp>
      <p:pic>
        <p:nvPicPr>
          <p:cNvPr id="5" name="Resim 4"/>
          <p:cNvPicPr>
            <a:picLocks noChangeAspect="1"/>
          </p:cNvPicPr>
          <p:nvPr/>
        </p:nvPicPr>
        <p:blipFill>
          <a:blip r:embed="rId3"/>
          <a:stretch>
            <a:fillRect/>
          </a:stretch>
        </p:blipFill>
        <p:spPr>
          <a:xfrm>
            <a:off x="5088987" y="2368209"/>
            <a:ext cx="4465515" cy="2009937"/>
          </a:xfrm>
          <a:prstGeom prst="rect">
            <a:avLst/>
          </a:prstGeom>
        </p:spPr>
      </p:pic>
    </p:spTree>
    <p:extLst>
      <p:ext uri="{BB962C8B-B14F-4D97-AF65-F5344CB8AC3E}">
        <p14:creationId xmlns:p14="http://schemas.microsoft.com/office/powerpoint/2010/main" val="4961608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7" cy="6839709"/>
          </a:xfrm>
          <a:prstGeom prst="rect">
            <a:avLst/>
          </a:prstGeom>
        </p:spPr>
      </p:pic>
      <p:sp>
        <p:nvSpPr>
          <p:cNvPr id="4" name="Rectangle 3"/>
          <p:cNvSpPr txBox="1">
            <a:spLocks noChangeArrowheads="1"/>
          </p:cNvSpPr>
          <p:nvPr/>
        </p:nvSpPr>
        <p:spPr>
          <a:xfrm>
            <a:off x="957584" y="2239985"/>
            <a:ext cx="8445723" cy="3563367"/>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tr-TR" altLang="tr-TR" sz="2000" b="1" dirty="0">
                <a:solidFill>
                  <a:schemeClr val="tx2"/>
                </a:solidFill>
                <a:latin typeface="Gill Sans MT"/>
              </a:rPr>
              <a:t>Akustik Travma</a:t>
            </a:r>
          </a:p>
          <a:p>
            <a:pPr marL="0" indent="0">
              <a:buNone/>
            </a:pPr>
            <a:r>
              <a:rPr lang="tr-TR" altLang="tr-TR" sz="2000" dirty="0">
                <a:solidFill>
                  <a:schemeClr val="tx2"/>
                </a:solidFill>
                <a:latin typeface="Gill Sans MT"/>
              </a:rPr>
              <a:t>Ses basınç düzeyi 120dB’ in üzerinde olduğunda, kulak zarının ve orta kulak elemanlarının büyük genlikli titreşimleri, genelde dokunma </a:t>
            </a:r>
            <a:r>
              <a:rPr lang="tr-TR" altLang="tr-TR" sz="2000" dirty="0" err="1">
                <a:solidFill>
                  <a:schemeClr val="tx2"/>
                </a:solidFill>
                <a:latin typeface="Gill Sans MT"/>
              </a:rPr>
              <a:t>duyulanmasına</a:t>
            </a:r>
            <a:r>
              <a:rPr lang="tr-TR" altLang="tr-TR" sz="2000" dirty="0">
                <a:solidFill>
                  <a:schemeClr val="tx2"/>
                </a:solidFill>
                <a:latin typeface="Gill Sans MT"/>
              </a:rPr>
              <a:t> benzer bir </a:t>
            </a:r>
            <a:r>
              <a:rPr lang="tr-TR" altLang="tr-TR" sz="2000" dirty="0" err="1">
                <a:solidFill>
                  <a:schemeClr val="tx2"/>
                </a:solidFill>
                <a:latin typeface="Gill Sans MT"/>
              </a:rPr>
              <a:t>duyulanma</a:t>
            </a:r>
            <a:r>
              <a:rPr lang="tr-TR" altLang="tr-TR" sz="2000" dirty="0">
                <a:solidFill>
                  <a:schemeClr val="tx2"/>
                </a:solidFill>
                <a:latin typeface="Gill Sans MT"/>
              </a:rPr>
              <a:t> yaratır. </a:t>
            </a:r>
          </a:p>
          <a:p>
            <a:pPr marL="0" indent="0">
              <a:buNone/>
            </a:pPr>
            <a:endParaRPr lang="tr-TR" altLang="tr-TR" sz="2000" dirty="0">
              <a:solidFill>
                <a:schemeClr val="tx2"/>
              </a:solidFill>
              <a:latin typeface="Gill Sans MT"/>
            </a:endParaRPr>
          </a:p>
          <a:p>
            <a:pPr marL="0" indent="0">
              <a:buNone/>
            </a:pPr>
            <a:r>
              <a:rPr lang="tr-TR" altLang="tr-TR" sz="2000" dirty="0">
                <a:solidFill>
                  <a:schemeClr val="tx2"/>
                </a:solidFill>
                <a:latin typeface="Gill Sans MT"/>
              </a:rPr>
              <a:t>İç kulak ve dengenin bozulması söz konusudur. 130dB’ in üzerindeki düzeylerde ise büyük oranda akustik travma oluşur.</a:t>
            </a:r>
          </a:p>
          <a:p>
            <a:pPr marL="0" indent="0">
              <a:buNone/>
            </a:pPr>
            <a:r>
              <a:rPr lang="tr-TR" altLang="tr-TR" sz="2000" dirty="0">
                <a:solidFill>
                  <a:schemeClr val="tx2"/>
                </a:solidFill>
                <a:latin typeface="Gill Sans MT"/>
              </a:rPr>
              <a:t> </a:t>
            </a:r>
          </a:p>
          <a:p>
            <a:pPr marL="0" indent="0">
              <a:buNone/>
            </a:pPr>
            <a:r>
              <a:rPr lang="tr-TR" altLang="tr-TR" sz="2000" dirty="0">
                <a:solidFill>
                  <a:schemeClr val="tx2"/>
                </a:solidFill>
                <a:latin typeface="Gill Sans MT"/>
              </a:rPr>
              <a:t>80-100dB arası zararlı, 120dB’ in üstü ise acıya neden olmakta, 140dB ise dayanılmaz kabul edilmektedir.  </a:t>
            </a:r>
          </a:p>
          <a:p>
            <a:pPr marL="0" indent="0" algn="ctr">
              <a:buFont typeface="Wingdings" pitchFamily="2" charset="2"/>
              <a:buNone/>
            </a:pPr>
            <a:endParaRPr lang="tr-TR" altLang="tr-TR" sz="2300" b="1" dirty="0">
              <a:solidFill>
                <a:srgbClr val="FF0000"/>
              </a:solidFill>
            </a:endParaRPr>
          </a:p>
        </p:txBody>
      </p:sp>
      <p:sp>
        <p:nvSpPr>
          <p:cNvPr id="5" name="Rectangle 2"/>
          <p:cNvSpPr txBox="1">
            <a:spLocks noChangeArrowheads="1"/>
          </p:cNvSpPr>
          <p:nvPr/>
        </p:nvSpPr>
        <p:spPr>
          <a:xfrm>
            <a:off x="957584" y="1657530"/>
            <a:ext cx="7769157" cy="526337"/>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altLang="tr-TR" sz="2200" b="1" dirty="0">
                <a:solidFill>
                  <a:srgbClr val="C00000"/>
                </a:solidFill>
                <a:latin typeface="Gill Sans MT"/>
                <a:ea typeface="+mn-ea"/>
                <a:cs typeface="+mn-cs"/>
              </a:rPr>
              <a:t>Gürültünün İnsan Üzerindeki Etkileri</a:t>
            </a:r>
          </a:p>
        </p:txBody>
      </p:sp>
    </p:spTree>
    <p:extLst>
      <p:ext uri="{BB962C8B-B14F-4D97-AF65-F5344CB8AC3E}">
        <p14:creationId xmlns:p14="http://schemas.microsoft.com/office/powerpoint/2010/main" val="32019111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3" y="0"/>
            <a:ext cx="9646277" cy="6839709"/>
          </a:xfrm>
          <a:prstGeom prst="rect">
            <a:avLst/>
          </a:prstGeom>
        </p:spPr>
      </p:pic>
      <p:pic>
        <p:nvPicPr>
          <p:cNvPr id="4" name="Resim 3"/>
          <p:cNvPicPr>
            <a:picLocks noChangeAspect="1"/>
          </p:cNvPicPr>
          <p:nvPr/>
        </p:nvPicPr>
        <p:blipFill rotWithShape="1">
          <a:blip r:embed="rId3"/>
          <a:srcRect b="218"/>
          <a:stretch/>
        </p:blipFill>
        <p:spPr>
          <a:xfrm>
            <a:off x="2570328" y="2406822"/>
            <a:ext cx="4935940" cy="3620867"/>
          </a:xfrm>
          <a:prstGeom prst="rect">
            <a:avLst/>
          </a:prstGeom>
        </p:spPr>
      </p:pic>
      <p:sp>
        <p:nvSpPr>
          <p:cNvPr id="5" name="Metin kutusu 4"/>
          <p:cNvSpPr txBox="1"/>
          <p:nvPr/>
        </p:nvSpPr>
        <p:spPr>
          <a:xfrm>
            <a:off x="2061980" y="1604434"/>
            <a:ext cx="8034070" cy="537391"/>
          </a:xfrm>
          <a:prstGeom prst="rect">
            <a:avLst/>
          </a:prstGeom>
          <a:noFill/>
        </p:spPr>
        <p:txBody>
          <a:bodyPr wrap="square" rtlCol="0">
            <a:spAutoFit/>
          </a:bodyPr>
          <a:lstStyle/>
          <a:p>
            <a:pPr algn="just">
              <a:lnSpc>
                <a:spcPct val="150000"/>
              </a:lnSpc>
            </a:pPr>
            <a:r>
              <a:rPr lang="tr-TR" sz="2200" b="1" dirty="0">
                <a:solidFill>
                  <a:srgbClr val="C00000"/>
                </a:solidFill>
                <a:latin typeface="Gill Sans MT"/>
              </a:rPr>
              <a:t>BAZI GÜRÜLTÜ DEĞERLERİ VE ETKİLERİ</a:t>
            </a:r>
          </a:p>
        </p:txBody>
      </p:sp>
    </p:spTree>
    <p:extLst>
      <p:ext uri="{BB962C8B-B14F-4D97-AF65-F5344CB8AC3E}">
        <p14:creationId xmlns:p14="http://schemas.microsoft.com/office/powerpoint/2010/main" val="268002597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129</TotalTime>
  <Words>1308</Words>
  <Application>Microsoft Office PowerPoint</Application>
  <PresentationFormat>Özel</PresentationFormat>
  <Paragraphs>206</Paragraphs>
  <Slides>43</Slides>
  <Notes>0</Notes>
  <HiddenSlides>0</HiddenSlides>
  <MMClips>0</MMClips>
  <ScaleCrop>false</ScaleCrop>
  <HeadingPairs>
    <vt:vector size="8" baseType="variant">
      <vt:variant>
        <vt:lpstr>Kullanılan Yazı Tipleri</vt:lpstr>
      </vt:variant>
      <vt:variant>
        <vt:i4>5</vt:i4>
      </vt:variant>
      <vt:variant>
        <vt:lpstr>Tema</vt:lpstr>
      </vt:variant>
      <vt:variant>
        <vt:i4>1</vt:i4>
      </vt:variant>
      <vt:variant>
        <vt:lpstr>Eklenmiş OLE Hizmet Programları</vt:lpstr>
      </vt:variant>
      <vt:variant>
        <vt:i4>1</vt:i4>
      </vt:variant>
      <vt:variant>
        <vt:lpstr>Slayt Başlıkları</vt:lpstr>
      </vt:variant>
      <vt:variant>
        <vt:i4>43</vt:i4>
      </vt:variant>
    </vt:vector>
  </HeadingPairs>
  <TitlesOfParts>
    <vt:vector size="50" baseType="lpstr">
      <vt:lpstr>Arial</vt:lpstr>
      <vt:lpstr>Calibri</vt:lpstr>
      <vt:lpstr>Cambria Math</vt:lpstr>
      <vt:lpstr>Gill Sans MT</vt:lpstr>
      <vt:lpstr>Wingdings</vt:lpstr>
      <vt:lpstr>Office Theme</vt:lpstr>
      <vt:lpstr>Bitmap Image</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Mac</dc:creator>
  <cp:lastModifiedBy>ilgi</cp:lastModifiedBy>
  <cp:revision>17</cp:revision>
  <dcterms:created xsi:type="dcterms:W3CDTF">2017-10-30T09:13:00Z</dcterms:created>
  <dcterms:modified xsi:type="dcterms:W3CDTF">2018-04-19T05:37:39Z</dcterms:modified>
</cp:coreProperties>
</file>