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2" r:id="rId3"/>
    <p:sldId id="261" r:id="rId4"/>
    <p:sldId id="260" r:id="rId5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68" d="100"/>
          <a:sy n="68" d="100"/>
        </p:scale>
        <p:origin x="1284" y="72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10"/>
          </a:xfrm>
          <a:prstGeom prst="rect">
            <a:avLst/>
          </a:prstGeom>
        </p:spPr>
      </p:pic>
      <p:sp>
        <p:nvSpPr>
          <p:cNvPr id="25" name="8 Dikdörtgen"/>
          <p:cNvSpPr>
            <a:spLocks noChangeArrowheads="1"/>
          </p:cNvSpPr>
          <p:nvPr/>
        </p:nvSpPr>
        <p:spPr bwMode="auto">
          <a:xfrm>
            <a:off x="664278" y="1391936"/>
            <a:ext cx="4285673" cy="4708981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2000" dirty="0">
                <a:solidFill>
                  <a:srgbClr val="FF0000"/>
                </a:solidFill>
              </a:rPr>
              <a:t>Su Yalıtım Yönetmeliği Niçin Hazırlandı?</a:t>
            </a:r>
          </a:p>
          <a:p>
            <a:pPr eaLnBrk="1" hangingPunct="1"/>
            <a:endParaRPr lang="tr-TR" altLang="tr-TR" sz="2000" dirty="0">
              <a:solidFill>
                <a:srgbClr val="FF0000"/>
              </a:solidFill>
            </a:endParaRPr>
          </a:p>
          <a:p>
            <a:pPr eaLnBrk="1" hangingPunct="1"/>
            <a:r>
              <a:rPr lang="tr-TR" altLang="tr-TR" sz="2000" dirty="0">
                <a:solidFill>
                  <a:srgbClr val="FF0000"/>
                </a:solidFill>
              </a:rPr>
              <a:t>Yapı Malzemeleri Yönetmeliği </a:t>
            </a:r>
          </a:p>
          <a:p>
            <a:pPr eaLnBrk="1" hangingPunct="1"/>
            <a:r>
              <a:rPr lang="tr-TR" altLang="tr-TR" sz="2000" dirty="0">
                <a:solidFill>
                  <a:srgbClr val="FF0000"/>
                </a:solidFill>
              </a:rPr>
              <a:t>(7 temel gerek)</a:t>
            </a:r>
          </a:p>
          <a:p>
            <a:pPr marL="216000" indent="-252000" eaLnBrk="1" hangingPunct="1">
              <a:buFont typeface="+mj-lt"/>
              <a:buAutoNum type="arabicPeriod"/>
            </a:pPr>
            <a:r>
              <a:rPr lang="tr-TR" altLang="tr-TR" sz="2000" dirty="0"/>
              <a:t>Mekanik dayanım ve </a:t>
            </a:r>
            <a:r>
              <a:rPr lang="tr-TR" altLang="tr-TR" sz="2000" dirty="0" err="1"/>
              <a:t>stabilite</a:t>
            </a:r>
            <a:endParaRPr lang="tr-TR" altLang="tr-TR" sz="2000" dirty="0"/>
          </a:p>
          <a:p>
            <a:pPr marL="216000" indent="-252000" eaLnBrk="1" hangingPunct="1">
              <a:buFont typeface="+mj-lt"/>
              <a:buAutoNum type="arabicPeriod"/>
            </a:pPr>
            <a:r>
              <a:rPr lang="tr-TR" altLang="tr-TR" sz="2000" dirty="0"/>
              <a:t>Yangın durumda emniyet</a:t>
            </a:r>
          </a:p>
          <a:p>
            <a:pPr marL="216000" indent="-252000" eaLnBrk="1" hangingPunct="1">
              <a:buFont typeface="+mj-lt"/>
              <a:buAutoNum type="arabicPeriod"/>
            </a:pPr>
            <a:r>
              <a:rPr lang="tr-TR" altLang="tr-TR" sz="2000" dirty="0"/>
              <a:t>Hijyen, sağlık ve çevre</a:t>
            </a:r>
          </a:p>
          <a:p>
            <a:pPr marL="216000" indent="-252000" eaLnBrk="1" hangingPunct="1">
              <a:buFont typeface="+mj-lt"/>
              <a:buAutoNum type="arabicPeriod"/>
            </a:pPr>
            <a:r>
              <a:rPr lang="tr-TR" altLang="tr-TR" sz="2000" dirty="0"/>
              <a:t>Kullanımda erişilebilirlik ve güvenlik</a:t>
            </a:r>
          </a:p>
          <a:p>
            <a:pPr marL="216000" indent="-252000" eaLnBrk="1" hangingPunct="1">
              <a:buFont typeface="+mj-lt"/>
              <a:buAutoNum type="arabicPeriod"/>
            </a:pPr>
            <a:r>
              <a:rPr lang="tr-TR" altLang="tr-TR" sz="2000" dirty="0"/>
              <a:t>Gürültüye karşı koruma</a:t>
            </a:r>
          </a:p>
          <a:p>
            <a:pPr marL="216000" indent="-252000" eaLnBrk="1" hangingPunct="1">
              <a:buFont typeface="+mj-lt"/>
              <a:buAutoNum type="arabicPeriod"/>
            </a:pPr>
            <a:r>
              <a:rPr lang="tr-TR" altLang="tr-TR" sz="2000" dirty="0"/>
              <a:t>Enerjiden tasarruf ve ısı muhafazası</a:t>
            </a:r>
          </a:p>
          <a:p>
            <a:pPr marL="216000" indent="-252000" eaLnBrk="1" hangingPunct="1">
              <a:buFont typeface="+mj-lt"/>
              <a:buAutoNum type="arabicPeriod"/>
            </a:pPr>
            <a:r>
              <a:rPr lang="tr-TR" altLang="tr-TR" sz="2000" dirty="0"/>
              <a:t>Doğal kaynakların sürdürülebilir kullanımı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223952" y="4452619"/>
            <a:ext cx="4275137" cy="1631216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0000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9pPr>
          </a:lstStyle>
          <a:p>
            <a:r>
              <a:rPr lang="tr-TR" altLang="en-US" dirty="0"/>
              <a:t>İnşaat sektörü:</a:t>
            </a:r>
          </a:p>
          <a:p>
            <a:r>
              <a:rPr lang="tr-TR" altLang="en-US" dirty="0">
                <a:solidFill>
                  <a:schemeClr val="tx1"/>
                </a:solidFill>
              </a:rPr>
              <a:t>380 binden fazla kayıtlı müteahhit</a:t>
            </a:r>
          </a:p>
          <a:p>
            <a:r>
              <a:rPr lang="tr-TR" dirty="0">
                <a:solidFill>
                  <a:schemeClr val="tx1"/>
                </a:solidFill>
              </a:rPr>
              <a:t>2.000’e yakın yapı denetim kuruluşu</a:t>
            </a:r>
          </a:p>
          <a:p>
            <a:r>
              <a:rPr lang="tr-TR" dirty="0">
                <a:solidFill>
                  <a:schemeClr val="tx1"/>
                </a:solidFill>
              </a:rPr>
              <a:t>30.000 civarında denetçi   </a:t>
            </a:r>
          </a:p>
          <a:p>
            <a:r>
              <a:rPr lang="tr-TR" dirty="0">
                <a:solidFill>
                  <a:schemeClr val="tx1"/>
                </a:solidFill>
              </a:rPr>
              <a:t>70.000 civarında şantiye şefi</a:t>
            </a:r>
            <a:endParaRPr lang="tr-T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58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10"/>
          </a:xfrm>
          <a:prstGeom prst="rect">
            <a:avLst/>
          </a:prstGeom>
        </p:spPr>
      </p:pic>
      <p:grpSp>
        <p:nvGrpSpPr>
          <p:cNvPr id="8" name="Grup 7"/>
          <p:cNvGrpSpPr/>
          <p:nvPr/>
        </p:nvGrpSpPr>
        <p:grpSpPr>
          <a:xfrm>
            <a:off x="628074" y="1391145"/>
            <a:ext cx="6309608" cy="2949946"/>
            <a:chOff x="628074" y="1391145"/>
            <a:chExt cx="6309608" cy="2949946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074" y="1391145"/>
              <a:ext cx="6309608" cy="2949946"/>
            </a:xfrm>
            <a:prstGeom prst="rect">
              <a:avLst/>
            </a:prstGeom>
          </p:spPr>
        </p:pic>
        <p:sp>
          <p:nvSpPr>
            <p:cNvPr id="7" name="8 Dikdörtgen"/>
            <p:cNvSpPr>
              <a:spLocks noChangeArrowheads="1"/>
            </p:cNvSpPr>
            <p:nvPr/>
          </p:nvSpPr>
          <p:spPr bwMode="auto">
            <a:xfrm rot="19641889">
              <a:off x="1121989" y="2206498"/>
              <a:ext cx="363473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tr-TR" altLang="tr-TR" sz="2000" b="1" dirty="0">
                  <a:solidFill>
                    <a:srgbClr val="FF0000"/>
                  </a:solidFill>
                </a:rPr>
                <a:t>Resmi Gazete 03 Temmuz 2017</a:t>
              </a:r>
              <a:endParaRPr lang="tr-TR" altLang="tr-TR" sz="2000" dirty="0"/>
            </a:p>
          </p:txBody>
        </p:sp>
      </p:grpSp>
      <p:grpSp>
        <p:nvGrpSpPr>
          <p:cNvPr id="10" name="Grup 9"/>
          <p:cNvGrpSpPr/>
          <p:nvPr/>
        </p:nvGrpSpPr>
        <p:grpSpPr>
          <a:xfrm>
            <a:off x="3943927" y="2835564"/>
            <a:ext cx="5405467" cy="3073677"/>
            <a:chOff x="3943927" y="2835564"/>
            <a:chExt cx="5405467" cy="3073677"/>
          </a:xfrm>
        </p:grpSpPr>
        <p:pic>
          <p:nvPicPr>
            <p:cNvPr id="4" name="Resim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43927" y="2835564"/>
              <a:ext cx="5405467" cy="3073677"/>
            </a:xfrm>
            <a:prstGeom prst="rect">
              <a:avLst/>
            </a:prstGeom>
          </p:spPr>
        </p:pic>
        <p:sp>
          <p:nvSpPr>
            <p:cNvPr id="9" name="8 Dikdörtgen"/>
            <p:cNvSpPr>
              <a:spLocks noChangeArrowheads="1"/>
            </p:cNvSpPr>
            <p:nvPr/>
          </p:nvSpPr>
          <p:spPr bwMode="auto">
            <a:xfrm rot="19641889">
              <a:off x="5227552" y="4009077"/>
              <a:ext cx="363473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tr-TR" altLang="tr-TR" sz="2000" b="1" dirty="0">
                  <a:solidFill>
                    <a:srgbClr val="FF0000"/>
                  </a:solidFill>
                </a:rPr>
                <a:t>Resmi Gazete 27 Ekim 2017</a:t>
              </a:r>
              <a:endParaRPr lang="tr-TR" altLang="tr-TR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98117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10"/>
          </a:xfrm>
          <a:prstGeom prst="rect">
            <a:avLst/>
          </a:prstGeom>
        </p:spPr>
      </p:pic>
      <p:pic>
        <p:nvPicPr>
          <p:cNvPr id="4" name="3 Resim" descr="p6_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26" y="1787930"/>
            <a:ext cx="9296400" cy="4335780"/>
          </a:xfrm>
          <a:prstGeom prst="rect">
            <a:avLst/>
          </a:prstGeom>
        </p:spPr>
      </p:pic>
      <p:sp>
        <p:nvSpPr>
          <p:cNvPr id="5" name="8 Dikdörtgen"/>
          <p:cNvSpPr>
            <a:spLocks noChangeArrowheads="1"/>
          </p:cNvSpPr>
          <p:nvPr/>
        </p:nvSpPr>
        <p:spPr bwMode="auto">
          <a:xfrm>
            <a:off x="599624" y="1749723"/>
            <a:ext cx="279012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2000" b="1" dirty="0">
                <a:solidFill>
                  <a:srgbClr val="FF0000"/>
                </a:solidFill>
              </a:rPr>
              <a:t>Yalıtım yöntemleri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tr-TR" altLang="tr-TR" sz="2000" dirty="0"/>
              <a:t>Yüzeysel</a:t>
            </a:r>
          </a:p>
          <a:p>
            <a:pPr eaLnBrk="1" hangingPunct="1"/>
            <a:r>
              <a:rPr lang="tr-TR" altLang="tr-TR" sz="2000" dirty="0"/>
              <a:t>        Örtü tipi</a:t>
            </a:r>
          </a:p>
          <a:p>
            <a:pPr eaLnBrk="1" hangingPunct="1"/>
            <a:r>
              <a:rPr lang="tr-TR" altLang="tr-TR" sz="2000" dirty="0"/>
              <a:t>        Sürme tipi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tr-TR" altLang="tr-TR" sz="2000" dirty="0"/>
              <a:t>Yapısal</a:t>
            </a:r>
          </a:p>
          <a:p>
            <a:pPr eaLnBrk="1" hangingPunct="1"/>
            <a:r>
              <a:rPr lang="tr-TR" altLang="tr-TR" sz="2000" dirty="0"/>
              <a:t>      Geçirimsiz beton</a:t>
            </a:r>
          </a:p>
          <a:p>
            <a:pPr eaLnBrk="1" hangingPunct="1"/>
            <a:r>
              <a:rPr lang="tr-TR" altLang="tr-TR" sz="2000" dirty="0"/>
              <a:t>      (C35/+katkı)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01626" y="1607126"/>
            <a:ext cx="9297986" cy="4516583"/>
          </a:xfrm>
          <a:prstGeom prst="rect">
            <a:avLst/>
          </a:prstGeom>
          <a:noFill/>
          <a:ln w="19050" cmpd="sng"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593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3" y="0"/>
            <a:ext cx="9646277" cy="6839710"/>
          </a:xfrm>
          <a:prstGeom prst="rect">
            <a:avLst/>
          </a:prstGeom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071" y="3063070"/>
            <a:ext cx="1510128" cy="109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859" y="1566739"/>
            <a:ext cx="962960" cy="698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646" y="4863587"/>
            <a:ext cx="1152086" cy="911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653" y="4502448"/>
            <a:ext cx="1046694" cy="146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370" y="4678487"/>
            <a:ext cx="753620" cy="114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523" y="4822167"/>
            <a:ext cx="2159800" cy="99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720" y="1496841"/>
            <a:ext cx="666997" cy="96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740" y="2919392"/>
            <a:ext cx="1019264" cy="76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5" name="Grup 84"/>
          <p:cNvGrpSpPr/>
          <p:nvPr/>
        </p:nvGrpSpPr>
        <p:grpSpPr>
          <a:xfrm>
            <a:off x="2990723" y="1573211"/>
            <a:ext cx="1735348" cy="2109880"/>
            <a:chOff x="2990723" y="1573211"/>
            <a:chExt cx="1735348" cy="2109880"/>
          </a:xfrm>
        </p:grpSpPr>
        <p:pic>
          <p:nvPicPr>
            <p:cNvPr id="64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0723" y="1573211"/>
              <a:ext cx="1173742" cy="1115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2" name="Dirsek Bağlayıcısı 71"/>
            <p:cNvCxnSpPr>
              <a:cxnSpLocks noChangeAspect="1"/>
              <a:stCxn id="64" idx="2"/>
            </p:cNvCxnSpPr>
            <p:nvPr/>
          </p:nvCxnSpPr>
          <p:spPr>
            <a:xfrm rot="16200000" flipH="1">
              <a:off x="3654420" y="2611440"/>
              <a:ext cx="994103" cy="1149199"/>
            </a:xfrm>
            <a:prstGeom prst="bentConnector2">
              <a:avLst/>
            </a:prstGeom>
            <a:ln w="3175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Düz Ok Bağlayıcısı 72"/>
          <p:cNvCxnSpPr>
            <a:cxnSpLocks noChangeAspect="1"/>
          </p:cNvCxnSpPr>
          <p:nvPr/>
        </p:nvCxnSpPr>
        <p:spPr>
          <a:xfrm>
            <a:off x="4170240" y="1978359"/>
            <a:ext cx="561605" cy="0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Düz Ok Bağlayıcısı 73"/>
          <p:cNvCxnSpPr>
            <a:cxnSpLocks noChangeAspect="1"/>
            <a:endCxn id="71" idx="1"/>
          </p:cNvCxnSpPr>
          <p:nvPr/>
        </p:nvCxnSpPr>
        <p:spPr>
          <a:xfrm>
            <a:off x="6236199" y="3301241"/>
            <a:ext cx="691541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Düz Ok Bağlayıcısı 74"/>
          <p:cNvCxnSpPr>
            <a:cxnSpLocks noChangeAspect="1"/>
            <a:stCxn id="71" idx="0"/>
          </p:cNvCxnSpPr>
          <p:nvPr/>
        </p:nvCxnSpPr>
        <p:spPr>
          <a:xfrm flipH="1" flipV="1">
            <a:off x="7437371" y="2459878"/>
            <a:ext cx="0" cy="45951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Düz Ok Bağlayıcısı 75"/>
          <p:cNvCxnSpPr>
            <a:cxnSpLocks noChangeAspect="1"/>
            <a:endCxn id="64" idx="1"/>
          </p:cNvCxnSpPr>
          <p:nvPr/>
        </p:nvCxnSpPr>
        <p:spPr>
          <a:xfrm>
            <a:off x="2238547" y="2131099"/>
            <a:ext cx="752176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Eğri Bağlayıcı 76"/>
          <p:cNvCxnSpPr>
            <a:cxnSpLocks noChangeAspect="1"/>
          </p:cNvCxnSpPr>
          <p:nvPr/>
        </p:nvCxnSpPr>
        <p:spPr>
          <a:xfrm rot="5400000">
            <a:off x="1548394" y="3181352"/>
            <a:ext cx="2164244" cy="1179517"/>
          </a:xfrm>
          <a:prstGeom prst="curvedConnector3">
            <a:avLst>
              <a:gd name="adj1" fmla="val 79323"/>
            </a:avLst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Düz Ok Bağlayıcısı 77"/>
          <p:cNvCxnSpPr>
            <a:cxnSpLocks noChangeAspect="1"/>
          </p:cNvCxnSpPr>
          <p:nvPr/>
        </p:nvCxnSpPr>
        <p:spPr>
          <a:xfrm>
            <a:off x="927653" y="4361359"/>
            <a:ext cx="0" cy="4608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Düz Ok Bağlayıcısı 78"/>
          <p:cNvCxnSpPr>
            <a:cxnSpLocks noChangeAspect="1"/>
          </p:cNvCxnSpPr>
          <p:nvPr/>
        </p:nvCxnSpPr>
        <p:spPr>
          <a:xfrm>
            <a:off x="2040758" y="5236376"/>
            <a:ext cx="459102" cy="142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Düz Ok Bağlayıcısı 79"/>
          <p:cNvCxnSpPr>
            <a:cxnSpLocks noChangeAspect="1"/>
          </p:cNvCxnSpPr>
          <p:nvPr/>
        </p:nvCxnSpPr>
        <p:spPr>
          <a:xfrm>
            <a:off x="3576872" y="5031860"/>
            <a:ext cx="873449" cy="0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Düz Ok Bağlayıcısı 80"/>
          <p:cNvCxnSpPr>
            <a:cxnSpLocks noChangeAspect="1"/>
            <a:stCxn id="66" idx="3"/>
          </p:cNvCxnSpPr>
          <p:nvPr/>
        </p:nvCxnSpPr>
        <p:spPr>
          <a:xfrm>
            <a:off x="5619732" y="5319218"/>
            <a:ext cx="397022" cy="6472"/>
          </a:xfrm>
          <a:prstGeom prst="straightConnector1">
            <a:avLst/>
          </a:prstGeom>
          <a:ln w="317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18" y="1566739"/>
            <a:ext cx="1575095" cy="279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Metin kutusu 82"/>
          <p:cNvSpPr txBox="1">
            <a:spLocks noChangeAspect="1" noChangeArrowheads="1"/>
          </p:cNvSpPr>
          <p:nvPr/>
        </p:nvSpPr>
        <p:spPr bwMode="auto">
          <a:xfrm>
            <a:off x="5043689" y="5853807"/>
            <a:ext cx="2590028" cy="251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tr-TR" altLang="en-US" sz="1400" b="1" dirty="0">
                <a:solidFill>
                  <a:srgbClr val="FF0000"/>
                </a:solidFill>
                <a:latin typeface="Arial" panose="020B0604020202020204" pitchFamily="34" charset="0"/>
              </a:rPr>
              <a:t>Piyasa gözetim ve denetimi</a:t>
            </a:r>
            <a:endParaRPr lang="en-US" altLang="en-US" sz="1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4" name="Dikdörtgen 83"/>
          <p:cNvSpPr/>
          <p:nvPr/>
        </p:nvSpPr>
        <p:spPr>
          <a:xfrm>
            <a:off x="301626" y="1301093"/>
            <a:ext cx="8389791" cy="4921617"/>
          </a:xfrm>
          <a:prstGeom prst="rect">
            <a:avLst/>
          </a:prstGeom>
          <a:noFill/>
          <a:ln w="19050" cmpd="sng"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788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95</Words>
  <Application>Microsoft Office PowerPoint</Application>
  <PresentationFormat>Özel</PresentationFormat>
  <Paragraphs>26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8" baseType="lpstr">
      <vt:lpstr>Arial</vt:lpstr>
      <vt:lpstr>Calibri</vt:lpstr>
      <vt:lpstr>Wingdings</vt:lpstr>
      <vt:lpstr>Office Theme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32</cp:revision>
  <dcterms:created xsi:type="dcterms:W3CDTF">2017-10-30T09:13:00Z</dcterms:created>
  <dcterms:modified xsi:type="dcterms:W3CDTF">2018-04-18T11:23:08Z</dcterms:modified>
</cp:coreProperties>
</file>