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7" r:id="rId4"/>
    <p:sldId id="257" r:id="rId5"/>
    <p:sldId id="266" r:id="rId6"/>
    <p:sldId id="258" r:id="rId7"/>
    <p:sldId id="268" r:id="rId8"/>
    <p:sldId id="265" r:id="rId9"/>
    <p:sldId id="269" r:id="rId10"/>
    <p:sldId id="260" r:id="rId11"/>
    <p:sldId id="264" r:id="rId12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68" d="100"/>
          <a:sy n="68" d="100"/>
        </p:scale>
        <p:origin x="1284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6" y="0"/>
            <a:ext cx="967207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668193" y="3143404"/>
            <a:ext cx="806608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tr-TR" altLang="en-US" sz="2400" b="1" dirty="0">
                <a:solidFill>
                  <a:srgbClr val="FF0000"/>
                </a:solidFill>
                <a:cs typeface="Times New Roman" pitchFamily="18" charset="0"/>
              </a:rPr>
              <a:t>Mimari akustik rapor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tr-TR" altLang="en-US" sz="2400" dirty="0">
                <a:cs typeface="Times New Roman" pitchFamily="18" charset="0"/>
              </a:rPr>
              <a:t>Bodrum katı ve çatı arası dışında en çok dört katlı konutlar,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tr-TR" altLang="en-US" sz="2400" b="1" dirty="0">
                <a:solidFill>
                  <a:srgbClr val="FF0000"/>
                </a:solidFill>
                <a:cs typeface="Times New Roman" pitchFamily="18" charset="0"/>
              </a:rPr>
              <a:t>Akustik proje (akustik uzman)</a:t>
            </a:r>
          </a:p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tr-TR" altLang="en-US" sz="2400" dirty="0">
                <a:cs typeface="Times New Roman" pitchFamily="18" charset="0"/>
              </a:rPr>
              <a:t>Kamuya açık mekanların bulunduğu ve farklı kullanımları içeren binalar, </a:t>
            </a:r>
          </a:p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tr-TR" altLang="en-US" sz="2400" dirty="0">
                <a:cs typeface="Times New Roman" pitchFamily="18" charset="0"/>
              </a:rPr>
              <a:t>Konser ve dinleme salonları gibi özel akustik tasarım gerektiren kullanımları içeren binalar</a:t>
            </a:r>
          </a:p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tr-TR" altLang="en-US" sz="2400" dirty="0">
                <a:cs typeface="Times New Roman" pitchFamily="18" charset="0"/>
              </a:rPr>
              <a:t>A veya B akustik performans sınıfını hedefleyen binalar</a:t>
            </a:r>
            <a:endParaRPr lang="tr-TR" altLang="en-US" sz="1600" dirty="0">
              <a:cs typeface="Times New Roman" pitchFamily="18" charset="0"/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11175" y="1239404"/>
            <a:ext cx="8786041" cy="1560670"/>
            <a:chOff x="511175" y="1239404"/>
            <a:chExt cx="8786041" cy="1560670"/>
          </a:xfrm>
        </p:grpSpPr>
        <p:grpSp>
          <p:nvGrpSpPr>
            <p:cNvPr id="4" name="Grup 3"/>
            <p:cNvGrpSpPr/>
            <p:nvPr/>
          </p:nvGrpSpPr>
          <p:grpSpPr>
            <a:xfrm>
              <a:off x="511175" y="1802699"/>
              <a:ext cx="8786041" cy="997375"/>
              <a:chOff x="311777" y="3833243"/>
              <a:chExt cx="8786041" cy="997375"/>
            </a:xfrm>
          </p:grpSpPr>
          <p:pic>
            <p:nvPicPr>
              <p:cNvPr id="5" name="Resim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1777" y="3833243"/>
                <a:ext cx="8684240" cy="885350"/>
              </a:xfrm>
              <a:prstGeom prst="rect">
                <a:avLst/>
              </a:prstGeom>
            </p:spPr>
          </p:pic>
          <p:sp>
            <p:nvSpPr>
              <p:cNvPr id="6" name="Dikdörtgen 5"/>
              <p:cNvSpPr/>
              <p:nvPr/>
            </p:nvSpPr>
            <p:spPr>
              <a:xfrm>
                <a:off x="344103" y="3833243"/>
                <a:ext cx="8753715" cy="997375"/>
              </a:xfrm>
              <a:prstGeom prst="rect">
                <a:avLst/>
              </a:prstGeom>
              <a:noFill/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2" name="Dikdörtgen 1"/>
            <p:cNvSpPr/>
            <p:nvPr/>
          </p:nvSpPr>
          <p:spPr>
            <a:xfrm>
              <a:off x="511175" y="1239404"/>
              <a:ext cx="16818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lang="tr-TR" altLang="en-US" sz="2400" b="1" dirty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PATİY</a:t>
              </a:r>
              <a:r>
                <a:rPr lang="tr-TR" altLang="en-US" b="1" dirty="0">
                  <a:solidFill>
                    <a:srgbClr val="FF0000"/>
                  </a:solidFill>
                  <a:cs typeface="Times New Roman" pitchFamily="18" charset="0"/>
                </a:rPr>
                <a:t> - </a:t>
              </a:r>
              <a:r>
                <a:rPr lang="tr-TR" altLang="en-US" sz="2400" b="1" dirty="0">
                  <a:solidFill>
                    <a:srgbClr val="FF0000"/>
                  </a:solidFill>
                  <a:latin typeface="Calibri" pitchFamily="34" charset="0"/>
                  <a:cs typeface="Times New Roman" pitchFamily="18" charset="0"/>
                </a:rPr>
                <a:t>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78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18290"/>
            <a:ext cx="9646277" cy="6839710"/>
          </a:xfrm>
          <a:prstGeom prst="rect">
            <a:avLst/>
          </a:prstGeom>
        </p:spPr>
      </p:pic>
      <p:sp>
        <p:nvSpPr>
          <p:cNvPr id="5" name="Dikdörtgen 2"/>
          <p:cNvSpPr>
            <a:spLocks noChangeArrowheads="1"/>
          </p:cNvSpPr>
          <p:nvPr/>
        </p:nvSpPr>
        <p:spPr bwMode="auto">
          <a:xfrm>
            <a:off x="770846" y="4718593"/>
            <a:ext cx="755967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accent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tr-TR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tr-TR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Akustik Uzmanlık Sertifika Programı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tr-TR" altLang="en-US" sz="2000" b="1" dirty="0">
                <a:solidFill>
                  <a:schemeClr val="tx1"/>
                </a:solidFill>
                <a:latin typeface="+mn-lt"/>
              </a:rPr>
              <a:t>D1</a:t>
            </a: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  Temel Bina Akustiği – (Akustik proje için) - 72 Saat</a:t>
            </a:r>
          </a:p>
          <a:p>
            <a:pPr eaLnBrk="1" hangingPunct="1">
              <a:defRPr/>
            </a:pPr>
            <a:r>
              <a:rPr lang="tr-TR" altLang="en-US" sz="2000" b="1" dirty="0">
                <a:solidFill>
                  <a:schemeClr val="tx1"/>
                </a:solidFill>
                <a:latin typeface="+mn-lt"/>
              </a:rPr>
              <a:t>D2 </a:t>
            </a: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Bina Akustiği Ölçümleri  </a:t>
            </a:r>
            <a:r>
              <a:rPr lang="tr-TR" altLang="en-US" sz="2000" dirty="0">
                <a:solidFill>
                  <a:schemeClr val="tx1"/>
                </a:solidFill>
              </a:rPr>
              <a:t>– (Akustik ölçüm için) - 38 Saat</a:t>
            </a:r>
          </a:p>
          <a:p>
            <a:pPr eaLnBrk="1" hangingPunct="1">
              <a:defRPr/>
            </a:pPr>
            <a:endParaRPr lang="tr-TR" altLang="en-US" sz="2000" dirty="0">
              <a:solidFill>
                <a:schemeClr val="tx1"/>
              </a:solidFill>
            </a:endParaRPr>
          </a:p>
        </p:txBody>
      </p:sp>
      <p:grpSp>
        <p:nvGrpSpPr>
          <p:cNvPr id="10" name="Grup 9"/>
          <p:cNvGrpSpPr/>
          <p:nvPr/>
        </p:nvGrpSpPr>
        <p:grpSpPr>
          <a:xfrm>
            <a:off x="603319" y="1781212"/>
            <a:ext cx="7850230" cy="2937381"/>
            <a:chOff x="480291" y="1394474"/>
            <a:chExt cx="6400800" cy="2394613"/>
          </a:xfrm>
        </p:grpSpPr>
        <p:pic>
          <p:nvPicPr>
            <p:cNvPr id="4" name="Resim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0604" y="1394474"/>
              <a:ext cx="5711553" cy="2394613"/>
            </a:xfrm>
            <a:prstGeom prst="rect">
              <a:avLst/>
            </a:prstGeom>
          </p:spPr>
        </p:pic>
        <p:sp>
          <p:nvSpPr>
            <p:cNvPr id="7" name="Dikdörtgen 6"/>
            <p:cNvSpPr/>
            <p:nvPr/>
          </p:nvSpPr>
          <p:spPr>
            <a:xfrm>
              <a:off x="480291" y="1394474"/>
              <a:ext cx="6400800" cy="2394613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510885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grpSp>
        <p:nvGrpSpPr>
          <p:cNvPr id="4" name="Grup 3"/>
          <p:cNvGrpSpPr/>
          <p:nvPr/>
        </p:nvGrpSpPr>
        <p:grpSpPr>
          <a:xfrm>
            <a:off x="4124262" y="1820726"/>
            <a:ext cx="5148262" cy="3960812"/>
            <a:chOff x="3995738" y="1989138"/>
            <a:chExt cx="5148262" cy="3960812"/>
          </a:xfrm>
        </p:grpSpPr>
        <p:sp>
          <p:nvSpPr>
            <p:cNvPr id="5" name="Rectangle 12"/>
            <p:cNvSpPr>
              <a:spLocks noChangeArrowheads="1"/>
            </p:cNvSpPr>
            <p:nvPr/>
          </p:nvSpPr>
          <p:spPr bwMode="auto">
            <a:xfrm>
              <a:off x="3995738" y="1989138"/>
              <a:ext cx="4752975" cy="3960812"/>
            </a:xfrm>
            <a:prstGeom prst="rect">
              <a:avLst/>
            </a:prstGeom>
            <a:solidFill>
              <a:srgbClr val="FFFF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 eaLnBrk="0" hangingPunct="0"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l"/>
              </a:pPr>
              <a:endParaRPr lang="en-US" altLang="en-US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4067175" y="2997200"/>
              <a:ext cx="2879725" cy="2879725"/>
              <a:chOff x="2154" y="1979"/>
              <a:chExt cx="1814" cy="1633"/>
            </a:xfrm>
          </p:grpSpPr>
          <p:sp>
            <p:nvSpPr>
              <p:cNvPr id="20" name="Rectangle 17" descr="Çim parçası"/>
              <p:cNvSpPr>
                <a:spLocks noChangeArrowheads="1"/>
              </p:cNvSpPr>
              <p:nvPr/>
            </p:nvSpPr>
            <p:spPr bwMode="auto">
              <a:xfrm>
                <a:off x="2154" y="1979"/>
                <a:ext cx="1814" cy="1633"/>
              </a:xfrm>
              <a:prstGeom prst="rect">
                <a:avLst/>
              </a:prstGeom>
              <a:pattFill prst="divot">
                <a:fgClr>
                  <a:srgbClr val="FFCC99">
                    <a:alpha val="76077"/>
                  </a:srgbClr>
                </a:fgClr>
                <a:bgClr>
                  <a:srgbClr val="FFFF9E">
                    <a:alpha val="76077"/>
                  </a:srgbClr>
                </a:bgClr>
              </a:pattFill>
              <a:ln w="22225">
                <a:solidFill>
                  <a:srgbClr val="FFCC66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buFont typeface="Wingdings" panose="05000000000000000000" pitchFamily="2" charset="2"/>
                  <a:buChar char="l"/>
                </a:pPr>
                <a:endParaRPr lang="en-US" alt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 Box 18"/>
              <p:cNvSpPr txBox="1">
                <a:spLocks noChangeArrowheads="1"/>
              </p:cNvSpPr>
              <p:nvPr/>
            </p:nvSpPr>
            <p:spPr bwMode="auto">
              <a:xfrm>
                <a:off x="2200" y="1979"/>
                <a:ext cx="726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 typeface="Wingdings" panose="05000000000000000000" pitchFamily="2" charset="2"/>
                  <a:buNone/>
                  <a:defRPr/>
                </a:pPr>
                <a:r>
                  <a:rPr lang="tr-TR" sz="1600" b="1" dirty="0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cs typeface="Arial" charset="0"/>
                  </a:rPr>
                  <a:t>Tarım alanları</a:t>
                </a:r>
              </a:p>
            </p:txBody>
          </p: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5580063" y="2060575"/>
              <a:ext cx="3563937" cy="3651250"/>
              <a:chOff x="3742" y="1207"/>
              <a:chExt cx="1860" cy="2345"/>
            </a:xfrm>
          </p:grpSpPr>
          <p:sp>
            <p:nvSpPr>
              <p:cNvPr id="18" name="AutoShape 20" descr="Açık dikey"/>
              <p:cNvSpPr>
                <a:spLocks noChangeArrowheads="1"/>
              </p:cNvSpPr>
              <p:nvPr/>
            </p:nvSpPr>
            <p:spPr bwMode="auto">
              <a:xfrm>
                <a:off x="3742" y="1207"/>
                <a:ext cx="1860" cy="2345"/>
              </a:xfrm>
              <a:prstGeom prst="diamond">
                <a:avLst/>
              </a:prstGeom>
              <a:pattFill prst="ltVert">
                <a:fgClr>
                  <a:srgbClr val="B26C4C"/>
                </a:fgClr>
                <a:bgClr>
                  <a:srgbClr val="FFFFFF"/>
                </a:bgClr>
              </a:patt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buFont typeface="Wingdings" panose="05000000000000000000" pitchFamily="2" charset="2"/>
                  <a:buChar char="l"/>
                </a:pPr>
                <a:endParaRPr lang="en-US" alt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21"/>
              <p:cNvSpPr>
                <a:spLocks noChangeArrowheads="1"/>
              </p:cNvSpPr>
              <p:nvPr/>
            </p:nvSpPr>
            <p:spPr bwMode="auto">
              <a:xfrm>
                <a:off x="4513" y="1903"/>
                <a:ext cx="9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buFont typeface="Wingdings" panose="05000000000000000000" pitchFamily="2" charset="2"/>
                  <a:buNone/>
                  <a:defRPr/>
                </a:pPr>
                <a:r>
                  <a:rPr lang="tr-TR" sz="1600" b="1" dirty="0">
                    <a:solidFill>
                      <a:srgbClr val="8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cs typeface="Arial" charset="0"/>
                  </a:rPr>
                  <a:t>şehirleşme</a:t>
                </a:r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6300788" y="2420938"/>
              <a:ext cx="947737" cy="3076575"/>
              <a:chOff x="3925" y="1134"/>
              <a:chExt cx="649" cy="3067"/>
            </a:xfrm>
          </p:grpSpPr>
          <p:sp>
            <p:nvSpPr>
              <p:cNvPr id="16" name="Rectangle 24" descr="Granit"/>
              <p:cNvSpPr>
                <a:spLocks noChangeArrowheads="1"/>
              </p:cNvSpPr>
              <p:nvPr/>
            </p:nvSpPr>
            <p:spPr bwMode="auto">
              <a:xfrm rot="5400000">
                <a:off x="2585" y="2546"/>
                <a:ext cx="3039" cy="272"/>
              </a:xfrm>
              <a:prstGeom prst="rect">
                <a:avLst/>
              </a:prstGeom>
              <a:blipFill dpi="0" rotWithShape="1">
                <a:blip r:embed="rId3">
                  <a:alphaModFix amt="48000"/>
                </a:blip>
                <a:srcRect/>
                <a:tile tx="0" ty="0" sx="100000" sy="100000" flip="none" algn="tl"/>
              </a:blipFill>
              <a:ln w="381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buFont typeface="Wingdings" panose="05000000000000000000" pitchFamily="2" charset="2"/>
                  <a:buChar char="l"/>
                </a:pPr>
                <a:endParaRPr lang="en-US" alt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3925" y="1134"/>
                <a:ext cx="649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buFont typeface="Wingdings" panose="05000000000000000000" pitchFamily="2" charset="2"/>
                  <a:buNone/>
                  <a:defRPr/>
                </a:pPr>
                <a:r>
                  <a:rPr lang="tr-TR" sz="16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cs typeface="Arial" charset="0"/>
                  </a:rPr>
                  <a:t>ulaşım</a:t>
                </a:r>
              </a:p>
            </p:txBody>
          </p:sp>
        </p:grp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5724525" y="3284538"/>
              <a:ext cx="2447925" cy="1657350"/>
              <a:chOff x="3198" y="1344"/>
              <a:chExt cx="1542" cy="1248"/>
            </a:xfrm>
          </p:grpSpPr>
          <p:sp>
            <p:nvSpPr>
              <p:cNvPr id="14" name="AutoShape 31" descr="Büyük kılavuz"/>
              <p:cNvSpPr>
                <a:spLocks noChangeArrowheads="1"/>
              </p:cNvSpPr>
              <p:nvPr/>
            </p:nvSpPr>
            <p:spPr bwMode="auto">
              <a:xfrm>
                <a:off x="3198" y="1344"/>
                <a:ext cx="1542" cy="1248"/>
              </a:xfrm>
              <a:prstGeom prst="triangle">
                <a:avLst>
                  <a:gd name="adj" fmla="val 50000"/>
                </a:avLst>
              </a:prstGeom>
              <a:pattFill prst="lgGrid">
                <a:fgClr>
                  <a:srgbClr val="DC7ADC">
                    <a:alpha val="52156"/>
                  </a:srgbClr>
                </a:fgClr>
                <a:bgClr>
                  <a:srgbClr val="FFFFFF">
                    <a:alpha val="52156"/>
                  </a:srgbClr>
                </a:bgClr>
              </a:pattFill>
              <a:ln w="38100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buFont typeface="Wingdings" panose="05000000000000000000" pitchFamily="2" charset="2"/>
                  <a:buChar char="l"/>
                </a:pPr>
                <a:endParaRPr lang="en-US" alt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Rectangle 32"/>
              <p:cNvSpPr>
                <a:spLocks noChangeArrowheads="1"/>
              </p:cNvSpPr>
              <p:nvPr/>
            </p:nvSpPr>
            <p:spPr bwMode="auto">
              <a:xfrm>
                <a:off x="3726" y="1733"/>
                <a:ext cx="740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rIns="0">
                <a:spAutoFit/>
              </a:bodyPr>
              <a:lstStyle/>
              <a:p>
                <a:pPr>
                  <a:buFont typeface="Wingdings" panose="05000000000000000000" pitchFamily="2" charset="2"/>
                  <a:buNone/>
                  <a:defRPr/>
                </a:pPr>
                <a:r>
                  <a:rPr lang="tr-TR" sz="1600" b="1" dirty="0">
                    <a:solidFill>
                      <a:srgbClr val="FF0066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cs typeface="Arial" charset="0"/>
                  </a:rPr>
                  <a:t>yapılaşma</a:t>
                </a:r>
              </a:p>
            </p:txBody>
          </p:sp>
        </p:grpSp>
        <p:grpSp>
          <p:nvGrpSpPr>
            <p:cNvPr id="10" name="Group 33"/>
            <p:cNvGrpSpPr>
              <a:grpSpLocks/>
            </p:cNvGrpSpPr>
            <p:nvPr/>
          </p:nvGrpSpPr>
          <p:grpSpPr bwMode="auto">
            <a:xfrm>
              <a:off x="5970588" y="4799013"/>
              <a:ext cx="1581150" cy="1150937"/>
              <a:chOff x="2949" y="1940"/>
              <a:chExt cx="1225" cy="1187"/>
            </a:xfrm>
          </p:grpSpPr>
          <p:sp>
            <p:nvSpPr>
              <p:cNvPr id="12" name="Oval 34" descr="Anahatlı elmas"/>
              <p:cNvSpPr>
                <a:spLocks noChangeArrowheads="1"/>
              </p:cNvSpPr>
              <p:nvPr/>
            </p:nvSpPr>
            <p:spPr bwMode="auto">
              <a:xfrm>
                <a:off x="2949" y="1940"/>
                <a:ext cx="1225" cy="1187"/>
              </a:xfrm>
              <a:prstGeom prst="ellipse">
                <a:avLst/>
              </a:prstGeom>
              <a:pattFill prst="openDmnd">
                <a:fgClr>
                  <a:srgbClr val="FF9900">
                    <a:alpha val="65881"/>
                  </a:srgbClr>
                </a:fgClr>
                <a:bgClr>
                  <a:srgbClr val="FFFFFF">
                    <a:alpha val="65881"/>
                  </a:srgbClr>
                </a:bgClr>
              </a:pattFill>
              <a:ln w="381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buFont typeface="Wingdings" panose="05000000000000000000" pitchFamily="2" charset="2"/>
                  <a:buChar char="l"/>
                </a:pPr>
                <a:endParaRPr lang="en-US" altLang="en-US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35"/>
              <p:cNvSpPr>
                <a:spLocks noChangeArrowheads="1"/>
              </p:cNvSpPr>
              <p:nvPr/>
            </p:nvSpPr>
            <p:spPr bwMode="auto">
              <a:xfrm>
                <a:off x="3242" y="2349"/>
                <a:ext cx="638" cy="4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buFont typeface="Wingdings" panose="05000000000000000000" pitchFamily="2" charset="2"/>
                  <a:buNone/>
                  <a:defRPr/>
                </a:pPr>
                <a:r>
                  <a:rPr lang="tr-T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cs typeface="Arial" charset="0"/>
                  </a:rPr>
                  <a:t>Korunan</a:t>
                </a:r>
              </a:p>
              <a:p>
                <a:pPr>
                  <a:buFont typeface="Wingdings" panose="05000000000000000000" pitchFamily="2" charset="2"/>
                  <a:buNone/>
                  <a:defRPr/>
                </a:pPr>
                <a:r>
                  <a:rPr lang="tr-TR" sz="16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cs typeface="Arial" charset="0"/>
                  </a:rPr>
                  <a:t> alanlar</a:t>
                </a:r>
              </a:p>
            </p:txBody>
          </p:sp>
        </p:grpSp>
        <p:sp>
          <p:nvSpPr>
            <p:cNvPr id="11" name="Dikdörtgen 10"/>
            <p:cNvSpPr/>
            <p:nvPr/>
          </p:nvSpPr>
          <p:spPr>
            <a:xfrm>
              <a:off x="4098925" y="2066925"/>
              <a:ext cx="1625600" cy="5238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 typeface="Wingdings" panose="05000000000000000000" pitchFamily="2" charset="2"/>
                <a:buNone/>
                <a:defRPr/>
              </a:pPr>
              <a:r>
                <a:rPr lang="tr-TR" b="1" dirty="0">
                  <a:solidFill>
                    <a:srgbClr val="FF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cs typeface="Arial" charset="0"/>
                </a:rPr>
                <a:t>Çevre</a:t>
              </a:r>
              <a:endParaRPr lang="en-US" dirty="0">
                <a:latin typeface="Arial" charset="0"/>
              </a:endParaRPr>
            </a:p>
          </p:txBody>
        </p:sp>
      </p:grp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592138" y="1713922"/>
            <a:ext cx="3391388" cy="4883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altLang="en-US" sz="2800" b="1" dirty="0">
                <a:solidFill>
                  <a:srgbClr val="FF0000"/>
                </a:solidFill>
                <a:latin typeface="+mn-lt"/>
                <a:cs typeface="Arial" charset="0"/>
              </a:rPr>
              <a:t>Yapı mevzuatı</a:t>
            </a:r>
            <a:endParaRPr lang="tr-TR" altLang="en-US" sz="2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0662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466629" y="1469741"/>
            <a:ext cx="3391388" cy="4883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altLang="en-US" sz="2800" b="1" dirty="0">
                <a:solidFill>
                  <a:srgbClr val="FF0000"/>
                </a:solidFill>
                <a:latin typeface="+mn-lt"/>
                <a:cs typeface="Arial" charset="0"/>
              </a:rPr>
              <a:t>Yapı mevzuatı tarihçe</a:t>
            </a:r>
            <a:endParaRPr lang="tr-TR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66629" y="5314384"/>
            <a:ext cx="9093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>
                <a:latin typeface="Century Gothic" pitchFamily="34" charset="0"/>
              </a:rPr>
              <a:t>Hammurabi</a:t>
            </a:r>
            <a:r>
              <a:rPr lang="tr-TR" dirty="0">
                <a:latin typeface="Century Gothic" pitchFamily="34" charset="0"/>
              </a:rPr>
              <a:t>: «Bir yapı, mühendisin hatası yüzünden yıkılır ve yıkılma sonunda yapı sahibi ölürse, mühendis ölümle cezalandırılır.»</a:t>
            </a:r>
            <a:endParaRPr lang="en-US" dirty="0">
              <a:latin typeface="Century Gothic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629" y="2051056"/>
            <a:ext cx="8886396" cy="3124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20662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92137" y="1713922"/>
            <a:ext cx="8208963" cy="4883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r-TR" altLang="en-US" sz="2400" b="1" dirty="0">
                <a:solidFill>
                  <a:srgbClr val="FF0000"/>
                </a:solidFill>
                <a:latin typeface="+mn-lt"/>
                <a:cs typeface="Arial" charset="0"/>
              </a:rPr>
              <a:t>Binaların Gürültüye Karşı Korunması Hakkında </a:t>
            </a:r>
            <a:br>
              <a:rPr lang="tr-TR" altLang="en-US" sz="2400" b="1" dirty="0">
                <a:solidFill>
                  <a:srgbClr val="FF0000"/>
                </a:solidFill>
                <a:latin typeface="+mn-lt"/>
                <a:cs typeface="Arial" charset="0"/>
              </a:rPr>
            </a:br>
            <a:r>
              <a:rPr lang="tr-TR" altLang="en-US" sz="2400" b="1" dirty="0">
                <a:solidFill>
                  <a:srgbClr val="FF0000"/>
                </a:solidFill>
                <a:latin typeface="+mn-lt"/>
                <a:cs typeface="Arial" charset="0"/>
              </a:rPr>
              <a:t>Yönetmelik</a:t>
            </a:r>
            <a:endParaRPr lang="tr-TR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725920" y="2612781"/>
            <a:ext cx="33934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tr-TR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Kapsam (yeni/esaslı tadilat)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Konut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Eğitim yapıları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Sağlık yapıları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latin typeface="+mj-lt"/>
                <a:cs typeface="Arial" panose="020B0604020202020204" pitchFamily="34" charset="0"/>
              </a:rPr>
              <a:t>Ticari yapılar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Konaklama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latin typeface="+mj-lt"/>
                <a:cs typeface="Arial" panose="020B0604020202020204" pitchFamily="34" charset="0"/>
              </a:rPr>
              <a:t>…….</a:t>
            </a:r>
            <a:endParaRPr lang="tr-TR" sz="20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Kapsam dışı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tr-T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Özel akustik tasarım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057838" y="2612781"/>
            <a:ext cx="4392612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tr-TR" sz="20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İçerik</a:t>
            </a:r>
          </a:p>
          <a:p>
            <a:pPr>
              <a:buFont typeface="Wingdings" panose="05000000000000000000" pitchFamily="2" charset="2"/>
              <a:buNone/>
            </a:pPr>
            <a:r>
              <a:rPr lang="tr-TR" sz="2000" dirty="0">
                <a:latin typeface="+mj-lt"/>
                <a:cs typeface="Arial" panose="020B0604020202020204" pitchFamily="34" charset="0"/>
              </a:rPr>
              <a:t>Tasarım</a:t>
            </a:r>
          </a:p>
          <a:p>
            <a:pPr>
              <a:buFont typeface="Wingdings" panose="05000000000000000000" pitchFamily="2" charset="2"/>
              <a:buNone/>
            </a:pPr>
            <a:r>
              <a:rPr lang="tr-TR" altLang="en-US" sz="2000" dirty="0">
                <a:latin typeface="+mj-lt"/>
                <a:cs typeface="Arial" panose="020B0604020202020204" pitchFamily="34" charset="0"/>
              </a:rPr>
              <a:t>Kullanım amacı, gürültü kaynakları, Akustik uzman/sertifika programları</a:t>
            </a:r>
          </a:p>
          <a:p>
            <a:pPr>
              <a:buFont typeface="Wingdings" panose="05000000000000000000" pitchFamily="2" charset="2"/>
              <a:buNone/>
            </a:pPr>
            <a:r>
              <a:rPr lang="tr-TR" sz="2000" dirty="0">
                <a:latin typeface="+mj-lt"/>
                <a:cs typeface="Arial" panose="020B0604020202020204" pitchFamily="34" charset="0"/>
              </a:rPr>
              <a:t>Malzeme</a:t>
            </a:r>
          </a:p>
          <a:p>
            <a:pPr>
              <a:buFont typeface="Wingdings" panose="05000000000000000000" pitchFamily="2" charset="2"/>
              <a:buNone/>
            </a:pPr>
            <a:r>
              <a:rPr lang="tr-TR" altLang="en-US" sz="2000" dirty="0">
                <a:latin typeface="+mj-lt"/>
                <a:cs typeface="Arial" panose="020B0604020202020204" pitchFamily="34" charset="0"/>
              </a:rPr>
              <a:t>Sistem performansı, denenmiş detay,  akustik beyan</a:t>
            </a:r>
            <a:endParaRPr lang="tr-TR" sz="20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sp>
        <p:nvSpPr>
          <p:cNvPr id="8" name="Dikdörtgen 2"/>
          <p:cNvSpPr>
            <a:spLocks noChangeArrowheads="1"/>
          </p:cNvSpPr>
          <p:nvPr/>
        </p:nvSpPr>
        <p:spPr bwMode="auto">
          <a:xfrm>
            <a:off x="832996" y="4787821"/>
            <a:ext cx="858195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accent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tr-TR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Gürültü kaynaklarını belirle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Dış çevresel gürültü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Komşuluk gürültüsü – bitişik mekanların kullanım amacı (hava </a:t>
            </a:r>
            <a:r>
              <a:rPr lang="tr-TR" altLang="en-US" sz="2000" dirty="0" err="1">
                <a:solidFill>
                  <a:schemeClr val="tx1"/>
                </a:solidFill>
                <a:latin typeface="+mn-lt"/>
              </a:rPr>
              <a:t>doğuşlu</a:t>
            </a: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/darbe)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Tesisat (iklimlendirme, ısıtma, elektrik,..)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54" y="1265696"/>
            <a:ext cx="8460596" cy="354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048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pic>
        <p:nvPicPr>
          <p:cNvPr id="5" name="4 Resim" descr="p1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15" y="1512381"/>
            <a:ext cx="8011340" cy="4506379"/>
          </a:xfrm>
          <a:prstGeom prst="rect">
            <a:avLst/>
          </a:prstGeom>
        </p:spPr>
      </p:pic>
      <p:pic>
        <p:nvPicPr>
          <p:cNvPr id="6" name="5 Resim" descr="p3_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8795" y="1850620"/>
            <a:ext cx="3354296" cy="367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1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grpSp>
        <p:nvGrpSpPr>
          <p:cNvPr id="2" name="Grup 1"/>
          <p:cNvGrpSpPr/>
          <p:nvPr/>
        </p:nvGrpSpPr>
        <p:grpSpPr>
          <a:xfrm>
            <a:off x="126813" y="1274782"/>
            <a:ext cx="3289384" cy="4691452"/>
            <a:chOff x="126813" y="1274782"/>
            <a:chExt cx="3289384" cy="4691452"/>
          </a:xfrm>
        </p:grpSpPr>
        <p:pic>
          <p:nvPicPr>
            <p:cNvPr id="8" name="7 Resim" descr="p10_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813" y="1702901"/>
              <a:ext cx="3169203" cy="4263333"/>
            </a:xfrm>
            <a:prstGeom prst="rect">
              <a:avLst/>
            </a:prstGeom>
            <a:ln w="12700">
              <a:solidFill>
                <a:srgbClr val="FF0000"/>
              </a:solidFill>
            </a:ln>
          </p:spPr>
        </p:pic>
        <p:sp>
          <p:nvSpPr>
            <p:cNvPr id="11" name="Dikdörtgen 2"/>
            <p:cNvSpPr>
              <a:spLocks noChangeArrowheads="1"/>
            </p:cNvSpPr>
            <p:nvPr/>
          </p:nvSpPr>
          <p:spPr bwMode="auto">
            <a:xfrm>
              <a:off x="126813" y="1274782"/>
              <a:ext cx="328938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tr-TR" altLang="en-US" sz="20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Geleneksel duvar (harçlı)</a:t>
              </a:r>
              <a:endParaRPr lang="tr-TR" altLang="en-US" sz="2000" dirty="0">
                <a:solidFill>
                  <a:schemeClr val="tx1"/>
                </a:solidFill>
                <a:latin typeface="+mn-lt"/>
              </a:endParaRPr>
            </a:p>
          </p:txBody>
        </p:sp>
      </p:grpSp>
      <p:grpSp>
        <p:nvGrpSpPr>
          <p:cNvPr id="4" name="Grup 3"/>
          <p:cNvGrpSpPr/>
          <p:nvPr/>
        </p:nvGrpSpPr>
        <p:grpSpPr>
          <a:xfrm>
            <a:off x="3391128" y="1311007"/>
            <a:ext cx="3079501" cy="4683236"/>
            <a:chOff x="3391128" y="1311007"/>
            <a:chExt cx="3079501" cy="4683236"/>
          </a:xfrm>
        </p:grpSpPr>
        <p:pic>
          <p:nvPicPr>
            <p:cNvPr id="9" name="8 Resim" descr="p20_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47895" y="1702901"/>
              <a:ext cx="3022734" cy="4291342"/>
            </a:xfrm>
            <a:prstGeom prst="rect">
              <a:avLst/>
            </a:prstGeom>
            <a:ln w="12700">
              <a:solidFill>
                <a:srgbClr val="FF0000"/>
              </a:solidFill>
            </a:ln>
          </p:spPr>
        </p:pic>
        <p:sp>
          <p:nvSpPr>
            <p:cNvPr id="12" name="Dikdörtgen 2"/>
            <p:cNvSpPr>
              <a:spLocks noChangeArrowheads="1"/>
            </p:cNvSpPr>
            <p:nvPr/>
          </p:nvSpPr>
          <p:spPr bwMode="auto">
            <a:xfrm>
              <a:off x="3391128" y="1311007"/>
              <a:ext cx="155882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tr-TR" altLang="en-US" sz="20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Kuru duvar</a:t>
              </a:r>
              <a:endParaRPr lang="tr-TR" altLang="en-US" sz="2000" dirty="0">
                <a:solidFill>
                  <a:schemeClr val="tx1"/>
                </a:solidFill>
                <a:latin typeface="+mn-lt"/>
              </a:endParaRPr>
            </a:p>
          </p:txBody>
        </p:sp>
      </p:grpSp>
      <p:grpSp>
        <p:nvGrpSpPr>
          <p:cNvPr id="5" name="Grup 4"/>
          <p:cNvGrpSpPr/>
          <p:nvPr/>
        </p:nvGrpSpPr>
        <p:grpSpPr>
          <a:xfrm>
            <a:off x="6588437" y="1319416"/>
            <a:ext cx="3152955" cy="4704473"/>
            <a:chOff x="6588437" y="1319416"/>
            <a:chExt cx="3152955" cy="4704473"/>
          </a:xfrm>
        </p:grpSpPr>
        <p:pic>
          <p:nvPicPr>
            <p:cNvPr id="10" name="9 Resim" descr="p30_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8618" y="1674892"/>
              <a:ext cx="3032774" cy="4348997"/>
            </a:xfrm>
            <a:prstGeom prst="rect">
              <a:avLst/>
            </a:prstGeom>
            <a:ln w="12700">
              <a:solidFill>
                <a:srgbClr val="FF0000"/>
              </a:solidFill>
            </a:ln>
          </p:spPr>
        </p:pic>
        <p:sp>
          <p:nvSpPr>
            <p:cNvPr id="15" name="Dikdörtgen 2"/>
            <p:cNvSpPr>
              <a:spLocks noChangeArrowheads="1"/>
            </p:cNvSpPr>
            <p:nvPr/>
          </p:nvSpPr>
          <p:spPr bwMode="auto">
            <a:xfrm>
              <a:off x="6588437" y="1319416"/>
              <a:ext cx="8614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tr-TR" altLang="en-US" sz="20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Cam</a:t>
              </a:r>
              <a:endParaRPr lang="tr-TR" altLang="en-US" sz="2000" dirty="0">
                <a:solidFill>
                  <a:schemeClr val="tx1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861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grpSp>
        <p:nvGrpSpPr>
          <p:cNvPr id="7" name="Grup 6"/>
          <p:cNvGrpSpPr/>
          <p:nvPr/>
        </p:nvGrpSpPr>
        <p:grpSpPr>
          <a:xfrm>
            <a:off x="3971636" y="2112734"/>
            <a:ext cx="5641204" cy="4090646"/>
            <a:chOff x="347297" y="1712624"/>
            <a:chExt cx="5641204" cy="4090646"/>
          </a:xfrm>
        </p:grpSpPr>
        <p:sp>
          <p:nvSpPr>
            <p:cNvPr id="5" name="Dikdörtgen 2"/>
            <p:cNvSpPr>
              <a:spLocks noChangeArrowheads="1"/>
            </p:cNvSpPr>
            <p:nvPr/>
          </p:nvSpPr>
          <p:spPr bwMode="auto">
            <a:xfrm>
              <a:off x="430430" y="1712624"/>
              <a:ext cx="46772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1pPr>
              <a:lvl2pPr marL="742950" indent="-28575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2pPr>
              <a:lvl3pPr marL="11430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3pPr>
              <a:lvl4pPr marL="16002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4pPr>
              <a:lvl5pPr marL="2057400" indent="-228600" eaLnBrk="0" hangingPunct="0">
                <a:defRPr sz="2800">
                  <a:solidFill>
                    <a:schemeClr val="accent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defRPr sz="2800">
                  <a:solidFill>
                    <a:schemeClr val="accent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tr-TR" altLang="en-US" sz="20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Yönetmelik sınır değerler</a:t>
              </a:r>
              <a:endParaRPr lang="tr-TR" altLang="en-US" sz="2000" b="1" dirty="0">
                <a:solidFill>
                  <a:schemeClr val="tx1"/>
                </a:solidFill>
                <a:latin typeface="+mn-lt"/>
              </a:endParaRPr>
            </a:p>
          </p:txBody>
        </p:sp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297" y="2129565"/>
              <a:ext cx="5641204" cy="3673705"/>
            </a:xfrm>
            <a:prstGeom prst="rect">
              <a:avLst/>
            </a:prstGeom>
          </p:spPr>
        </p:pic>
      </p:grpSp>
      <p:sp>
        <p:nvSpPr>
          <p:cNvPr id="6" name="Dikdörtgen 2"/>
          <p:cNvSpPr>
            <a:spLocks noChangeArrowheads="1"/>
          </p:cNvSpPr>
          <p:nvPr/>
        </p:nvSpPr>
        <p:spPr bwMode="auto">
          <a:xfrm>
            <a:off x="630907" y="1899409"/>
            <a:ext cx="334072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accent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accent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accent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tr-TR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Akustik performansı hesapla/kontrol et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tr-TR" altLang="en-US" sz="2000" b="1" dirty="0">
              <a:solidFill>
                <a:schemeClr val="tx1"/>
              </a:solidFill>
              <a:latin typeface="+mn-lt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İç-dış duvar (hava </a:t>
            </a:r>
            <a:r>
              <a:rPr lang="tr-TR" altLang="en-US" sz="2000" dirty="0" err="1">
                <a:solidFill>
                  <a:schemeClr val="tx1"/>
                </a:solidFill>
                <a:latin typeface="+mn-lt"/>
              </a:rPr>
              <a:t>doğuşlu</a:t>
            </a: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 ses)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Döşeme (hava doğuş ve darbe)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İç mekan çınlama süresi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tr-TR" altLang="en-US" sz="2000" dirty="0">
                <a:solidFill>
                  <a:schemeClr val="tx1"/>
                </a:solidFill>
                <a:latin typeface="+mn-lt"/>
              </a:rPr>
              <a:t>Tesisat (sürekli/kesikli ses)</a:t>
            </a:r>
          </a:p>
        </p:txBody>
      </p:sp>
      <p:sp>
        <p:nvSpPr>
          <p:cNvPr id="4" name="Oval 3"/>
          <p:cNvSpPr/>
          <p:nvPr/>
        </p:nvSpPr>
        <p:spPr>
          <a:xfrm>
            <a:off x="7599404" y="3560727"/>
            <a:ext cx="434109" cy="4156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904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512" y="1274617"/>
            <a:ext cx="6750179" cy="4810869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1061499" y="1450230"/>
            <a:ext cx="14606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Dış gürültü</a:t>
            </a:r>
          </a:p>
        </p:txBody>
      </p:sp>
    </p:spTree>
    <p:extLst>
      <p:ext uri="{BB962C8B-B14F-4D97-AF65-F5344CB8AC3E}">
        <p14:creationId xmlns:p14="http://schemas.microsoft.com/office/powerpoint/2010/main" val="967272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238</Words>
  <Application>Microsoft Office PowerPoint</Application>
  <PresentationFormat>Özel</PresentationFormat>
  <Paragraphs>51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Verdana</vt:lpstr>
      <vt:lpstr>Wingdings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50</cp:revision>
  <dcterms:created xsi:type="dcterms:W3CDTF">2017-10-30T09:13:00Z</dcterms:created>
  <dcterms:modified xsi:type="dcterms:W3CDTF">2018-04-18T11:24:19Z</dcterms:modified>
</cp:coreProperties>
</file>