
<file path=[Content_Types].xml><?xml version="1.0" encoding="utf-8"?>
<Types xmlns="http://schemas.openxmlformats.org/package/2006/content-types">
  <Default Extension="png" ContentType="image/png"/>
  <Default Extension="svg" ContentType="image/svg+xml"/>
  <Default Extension="jpeg" ContentType="image/jpeg"/>
  <Default Extension="emf" ContentType="image/x-emf"/>
  <Default Extension="wmf" ContentType="image/x-w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3"/>
  </p:notesMasterIdLst>
  <p:sldIdLst>
    <p:sldId id="29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98" r:id="rId32"/>
    <p:sldId id="299" r:id="rId33"/>
    <p:sldId id="288" r:id="rId34"/>
    <p:sldId id="289" r:id="rId35"/>
    <p:sldId id="290" r:id="rId36"/>
    <p:sldId id="291" r:id="rId37"/>
    <p:sldId id="292" r:id="rId38"/>
    <p:sldId id="293" r:id="rId39"/>
    <p:sldId id="294" r:id="rId40"/>
    <p:sldId id="295" r:id="rId41"/>
    <p:sldId id="296" r:id="rId42"/>
  </p:sldIdLst>
  <p:sldSz cx="9902825"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11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74"/>
  </p:normalViewPr>
  <p:slideViewPr>
    <p:cSldViewPr snapToGrid="0" snapToObjects="1">
      <p:cViewPr varScale="1">
        <p:scale>
          <a:sx n="65" d="100"/>
          <a:sy n="65" d="100"/>
        </p:scale>
        <p:origin x="1302" y="60"/>
      </p:cViewPr>
      <p:guideLst>
        <p:guide orient="horz" pos="2160"/>
        <p:guide pos="3119"/>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62C5BDD-CBB2-4497-841D-E4E42130C0E0}" type="datetimeFigureOut">
              <a:rPr lang="tr-TR" smtClean="0"/>
              <a:t>16.04.2018</a:t>
            </a:fld>
            <a:endParaRPr lang="tr-TR"/>
          </a:p>
        </p:txBody>
      </p:sp>
      <p:sp>
        <p:nvSpPr>
          <p:cNvPr id="4" name="Slide Image Placeholder 3"/>
          <p:cNvSpPr>
            <a:spLocks noGrp="1" noRot="1" noChangeAspect="1"/>
          </p:cNvSpPr>
          <p:nvPr>
            <p:ph type="sldImg" idx="2"/>
          </p:nvPr>
        </p:nvSpPr>
        <p:spPr>
          <a:xfrm>
            <a:off x="1200150" y="1143000"/>
            <a:ext cx="44577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1ACDF69-506B-4E59-974E-39E7DD6A897D}" type="slidenum">
              <a:rPr lang="tr-TR" smtClean="0"/>
              <a:t>‹#›</a:t>
            </a:fld>
            <a:endParaRPr lang="tr-TR"/>
          </a:p>
        </p:txBody>
      </p:sp>
    </p:spTree>
    <p:extLst>
      <p:ext uri="{BB962C8B-B14F-4D97-AF65-F5344CB8AC3E}">
        <p14:creationId xmlns:p14="http://schemas.microsoft.com/office/powerpoint/2010/main" val="27461429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A3027542-5F86-4F88-87C1-71B3203E0230}" type="slidenum">
              <a:rPr lang="tr-TR" altLang="tr-TR" smtClean="0"/>
              <a:pPr eaLnBrk="1" hangingPunct="1">
                <a:spcBef>
                  <a:spcPct val="0"/>
                </a:spcBef>
              </a:pPr>
              <a:t>2</a:t>
            </a:fld>
            <a:endParaRPr lang="tr-TR" altLang="tr-TR"/>
          </a:p>
        </p:txBody>
      </p:sp>
      <p:sp>
        <p:nvSpPr>
          <p:cNvPr id="104451" name="Rectangle 2"/>
          <p:cNvSpPr>
            <a:spLocks noGrp="1" noRot="1" noChangeAspect="1" noChangeArrowheads="1" noTextEdit="1"/>
          </p:cNvSpPr>
          <p:nvPr>
            <p:ph type="sldImg"/>
          </p:nvPr>
        </p:nvSpPr>
        <p:spPr>
          <a:xfrm>
            <a:off x="954088" y="685800"/>
            <a:ext cx="4949825" cy="3429000"/>
          </a:xfrm>
          <a:ln/>
        </p:spPr>
      </p:sp>
      <p:sp>
        <p:nvSpPr>
          <p:cNvPr id="104452" name="Rectangle 3"/>
          <p:cNvSpPr>
            <a:spLocks noGrp="1" noChangeArrowheads="1"/>
          </p:cNvSpPr>
          <p:nvPr>
            <p:ph type="body" idx="1"/>
          </p:nvPr>
        </p:nvSpPr>
        <p:spPr>
          <a:noFill/>
        </p:spPr>
        <p:txBody>
          <a:bodyPr/>
          <a:lstStyle/>
          <a:p>
            <a:pPr eaLnBrk="1" hangingPunct="1"/>
            <a:endParaRPr lang="de-DE" altLang="tr-TR">
              <a:latin typeface="Arial" charset="0"/>
            </a:endParaRPr>
          </a:p>
        </p:txBody>
      </p:sp>
    </p:spTree>
    <p:extLst>
      <p:ext uri="{BB962C8B-B14F-4D97-AF65-F5344CB8AC3E}">
        <p14:creationId xmlns:p14="http://schemas.microsoft.com/office/powerpoint/2010/main" val="42792110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A3027542-5F86-4F88-87C1-71B3203E0230}" type="slidenum">
              <a:rPr lang="tr-TR" altLang="tr-TR" smtClean="0"/>
              <a:pPr eaLnBrk="1" hangingPunct="1">
                <a:spcBef>
                  <a:spcPct val="0"/>
                </a:spcBef>
              </a:pPr>
              <a:t>10</a:t>
            </a:fld>
            <a:endParaRPr lang="tr-TR" altLang="tr-TR"/>
          </a:p>
        </p:txBody>
      </p:sp>
      <p:sp>
        <p:nvSpPr>
          <p:cNvPr id="104451" name="Rectangle 2"/>
          <p:cNvSpPr>
            <a:spLocks noGrp="1" noRot="1" noChangeAspect="1" noChangeArrowheads="1" noTextEdit="1"/>
          </p:cNvSpPr>
          <p:nvPr>
            <p:ph type="sldImg"/>
          </p:nvPr>
        </p:nvSpPr>
        <p:spPr>
          <a:xfrm>
            <a:off x="954088" y="685800"/>
            <a:ext cx="4949825" cy="3429000"/>
          </a:xfrm>
          <a:ln/>
        </p:spPr>
      </p:sp>
      <p:sp>
        <p:nvSpPr>
          <p:cNvPr id="104452" name="Rectangle 3"/>
          <p:cNvSpPr>
            <a:spLocks noGrp="1" noChangeArrowheads="1"/>
          </p:cNvSpPr>
          <p:nvPr>
            <p:ph type="body" idx="1"/>
          </p:nvPr>
        </p:nvSpPr>
        <p:spPr>
          <a:noFill/>
        </p:spPr>
        <p:txBody>
          <a:bodyPr/>
          <a:lstStyle/>
          <a:p>
            <a:pPr eaLnBrk="1" hangingPunct="1"/>
            <a:endParaRPr lang="de-DE" altLang="tr-TR">
              <a:latin typeface="Arial" charset="0"/>
            </a:endParaRPr>
          </a:p>
        </p:txBody>
      </p:sp>
    </p:spTree>
    <p:extLst>
      <p:ext uri="{BB962C8B-B14F-4D97-AF65-F5344CB8AC3E}">
        <p14:creationId xmlns:p14="http://schemas.microsoft.com/office/powerpoint/2010/main" val="15739174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a:extLst>
              <a:ext uri="{FF2B5EF4-FFF2-40B4-BE49-F238E27FC236}">
                <a16:creationId xmlns:a16="http://schemas.microsoft.com/office/drawing/2014/main" id="{5A3A0F8C-285E-4294-87B8-36F1A93A356E}"/>
              </a:ext>
            </a:extLst>
          </p:cNvPr>
          <p:cNvSpPr>
            <a:spLocks noGrp="1" noRot="1" noChangeAspect="1" noTextEdit="1"/>
          </p:cNvSpPr>
          <p:nvPr>
            <p:ph type="sldImg"/>
          </p:nvPr>
        </p:nvSpPr>
        <p:spPr>
          <a:ln/>
        </p:spPr>
      </p:sp>
      <p:sp>
        <p:nvSpPr>
          <p:cNvPr id="11267" name="Notes Placeholder 2">
            <a:extLst>
              <a:ext uri="{FF2B5EF4-FFF2-40B4-BE49-F238E27FC236}">
                <a16:creationId xmlns:a16="http://schemas.microsoft.com/office/drawing/2014/main" id="{C02855BD-3F81-429C-9D0D-89CB73A0B850}"/>
              </a:ext>
            </a:extLst>
          </p:cNvPr>
          <p:cNvSpPr>
            <a:spLocks noGrp="1"/>
          </p:cNvSpPr>
          <p:nvPr>
            <p:ph type="body" idx="1"/>
          </p:nvPr>
        </p:nvSpPr>
        <p:spPr>
          <a:noFill/>
        </p:spPr>
        <p:txBody>
          <a:bodyPr/>
          <a:lstStyle/>
          <a:p>
            <a:endParaRPr lang="en-US" altLang="en-US"/>
          </a:p>
        </p:txBody>
      </p:sp>
      <p:sp>
        <p:nvSpPr>
          <p:cNvPr id="11268" name="Slide Number Placeholder 3">
            <a:extLst>
              <a:ext uri="{FF2B5EF4-FFF2-40B4-BE49-F238E27FC236}">
                <a16:creationId xmlns:a16="http://schemas.microsoft.com/office/drawing/2014/main" id="{75880A07-A2DE-4228-BD5E-E9D60FF13336}"/>
              </a:ext>
            </a:extLst>
          </p:cNvPr>
          <p:cNvSpPr>
            <a:spLocks noGrp="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E99898A7-5134-4C86-A730-4E71B0D84D5A}" type="slidenum">
              <a:rPr lang="tr-TR" altLang="en-US" smtClean="0"/>
              <a:pPr>
                <a:spcBef>
                  <a:spcPct val="0"/>
                </a:spcBef>
              </a:pPr>
              <a:t>25</a:t>
            </a:fld>
            <a:endParaRPr lang="tr-TR" altLang="en-US"/>
          </a:p>
        </p:txBody>
      </p:sp>
    </p:spTree>
    <p:extLst>
      <p:ext uri="{BB962C8B-B14F-4D97-AF65-F5344CB8AC3E}">
        <p14:creationId xmlns:p14="http://schemas.microsoft.com/office/powerpoint/2010/main" val="13857129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BD5DD82C-BA6C-46D6-82A7-671738A0C7DB}"/>
              </a:ext>
            </a:extLst>
          </p:cNvPr>
          <p:cNvSpPr>
            <a:spLocks noGrp="1" noRot="1" noChangeAspect="1" noTextEdit="1"/>
          </p:cNvSpPr>
          <p:nvPr>
            <p:ph type="sldImg"/>
          </p:nvPr>
        </p:nvSpPr>
        <p:spPr>
          <a:ln/>
        </p:spPr>
      </p:sp>
      <p:sp>
        <p:nvSpPr>
          <p:cNvPr id="21507" name="Notes Placeholder 2">
            <a:extLst>
              <a:ext uri="{FF2B5EF4-FFF2-40B4-BE49-F238E27FC236}">
                <a16:creationId xmlns:a16="http://schemas.microsoft.com/office/drawing/2014/main" id="{474D0405-181E-4E3A-A33F-3B4B1D11070C}"/>
              </a:ext>
            </a:extLst>
          </p:cNvPr>
          <p:cNvSpPr>
            <a:spLocks noGrp="1"/>
          </p:cNvSpPr>
          <p:nvPr>
            <p:ph type="body" idx="1"/>
          </p:nvPr>
        </p:nvSpPr>
        <p:spPr>
          <a:noFill/>
        </p:spPr>
        <p:txBody>
          <a:bodyPr/>
          <a:lstStyle/>
          <a:p>
            <a:endParaRPr lang="en-US" altLang="en-US"/>
          </a:p>
        </p:txBody>
      </p:sp>
      <p:sp>
        <p:nvSpPr>
          <p:cNvPr id="21508" name="Slide Number Placeholder 3">
            <a:extLst>
              <a:ext uri="{FF2B5EF4-FFF2-40B4-BE49-F238E27FC236}">
                <a16:creationId xmlns:a16="http://schemas.microsoft.com/office/drawing/2014/main" id="{26EFFD91-CDD5-4AC4-B373-715C1F3501F6}"/>
              </a:ext>
            </a:extLst>
          </p:cNvPr>
          <p:cNvSpPr>
            <a:spLocks noGrp="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AA9E2486-0950-47AA-AFC8-A11464C7B7C2}" type="slidenum">
              <a:rPr lang="tr-TR" altLang="en-US" smtClean="0"/>
              <a:pPr>
                <a:spcBef>
                  <a:spcPct val="0"/>
                </a:spcBef>
              </a:pPr>
              <a:t>30</a:t>
            </a:fld>
            <a:endParaRPr lang="tr-TR" altLang="en-US"/>
          </a:p>
        </p:txBody>
      </p:sp>
    </p:spTree>
    <p:extLst>
      <p:ext uri="{BB962C8B-B14F-4D97-AF65-F5344CB8AC3E}">
        <p14:creationId xmlns:p14="http://schemas.microsoft.com/office/powerpoint/2010/main" val="18336763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712" y="2130426"/>
            <a:ext cx="8417401" cy="1470025"/>
          </a:xfrm>
        </p:spPr>
        <p:txBody>
          <a:bodyPr/>
          <a:lstStyle/>
          <a:p>
            <a:r>
              <a:rPr lang="tr-TR"/>
              <a:t>Click to edit Master title style</a:t>
            </a:r>
            <a:endParaRPr lang="en-US"/>
          </a:p>
        </p:txBody>
      </p:sp>
      <p:sp>
        <p:nvSpPr>
          <p:cNvPr id="3" name="Subtitle 2"/>
          <p:cNvSpPr>
            <a:spLocks noGrp="1"/>
          </p:cNvSpPr>
          <p:nvPr>
            <p:ph type="subTitle" idx="1"/>
          </p:nvPr>
        </p:nvSpPr>
        <p:spPr>
          <a:xfrm>
            <a:off x="1485424" y="3886200"/>
            <a:ext cx="6931978"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Click to edit Master subtitle style</a:t>
            </a:r>
            <a:endParaRPr lang="en-US"/>
          </a:p>
        </p:txBody>
      </p:sp>
      <p:sp>
        <p:nvSpPr>
          <p:cNvPr id="4" name="Date Placeholder 3"/>
          <p:cNvSpPr>
            <a:spLocks noGrp="1"/>
          </p:cNvSpPr>
          <p:nvPr>
            <p:ph type="dt" sz="half" idx="10"/>
          </p:nvPr>
        </p:nvSpPr>
        <p:spPr/>
        <p:txBody>
          <a:bodyPr/>
          <a:lstStyle/>
          <a:p>
            <a:fld id="{1028A73E-2174-AA44-AE64-F85365C2ADF9}" type="datetimeFigureOut">
              <a:rPr lang="en-US" smtClean="0"/>
              <a:pPr/>
              <a:t>4/16/2018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27173220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Date Placeholder 3"/>
          <p:cNvSpPr>
            <a:spLocks noGrp="1"/>
          </p:cNvSpPr>
          <p:nvPr>
            <p:ph type="dt" sz="half" idx="10"/>
          </p:nvPr>
        </p:nvSpPr>
        <p:spPr/>
        <p:txBody>
          <a:bodyPr/>
          <a:lstStyle/>
          <a:p>
            <a:fld id="{1028A73E-2174-AA44-AE64-F85365C2ADF9}" type="datetimeFigureOut">
              <a:rPr lang="en-US" smtClean="0"/>
              <a:pPr/>
              <a:t>4/16/2018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261288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776125" y="274639"/>
            <a:ext cx="2412094" cy="5851525"/>
          </a:xfrm>
        </p:spPr>
        <p:txBody>
          <a:bodyPr vert="eaVert"/>
          <a:lstStyle/>
          <a:p>
            <a:r>
              <a:rPr lang="tr-TR"/>
              <a:t>Click to edit Master title style</a:t>
            </a:r>
            <a:endParaRPr lang="en-US"/>
          </a:p>
        </p:txBody>
      </p:sp>
      <p:sp>
        <p:nvSpPr>
          <p:cNvPr id="3" name="Vertical Text Placeholder 2"/>
          <p:cNvSpPr>
            <a:spLocks noGrp="1"/>
          </p:cNvSpPr>
          <p:nvPr>
            <p:ph type="body" orient="vert" idx="1"/>
          </p:nvPr>
        </p:nvSpPr>
        <p:spPr>
          <a:xfrm>
            <a:off x="536404" y="274639"/>
            <a:ext cx="7074675" cy="5851525"/>
          </a:xfrm>
        </p:spPr>
        <p:txBody>
          <a:bodyPr vert="eaVert"/>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Date Placeholder 3"/>
          <p:cNvSpPr>
            <a:spLocks noGrp="1"/>
          </p:cNvSpPr>
          <p:nvPr>
            <p:ph type="dt" sz="half" idx="10"/>
          </p:nvPr>
        </p:nvSpPr>
        <p:spPr/>
        <p:txBody>
          <a:bodyPr/>
          <a:lstStyle/>
          <a:p>
            <a:fld id="{1028A73E-2174-AA44-AE64-F85365C2ADF9}" type="datetimeFigureOut">
              <a:rPr lang="en-US" smtClean="0"/>
              <a:pPr/>
              <a:t>4/16/2018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4720680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Click to edit Master title style</a:t>
            </a:r>
            <a:endParaRPr lang="en-US"/>
          </a:p>
        </p:txBody>
      </p:sp>
      <p:sp>
        <p:nvSpPr>
          <p:cNvPr id="3" name="Content Placeholder 2"/>
          <p:cNvSpPr>
            <a:spLocks noGrp="1"/>
          </p:cNvSpPr>
          <p:nvPr>
            <p:ph idx="1"/>
          </p:nvPr>
        </p:nvSpPr>
        <p:spPr/>
        <p:txBody>
          <a:body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Date Placeholder 3"/>
          <p:cNvSpPr>
            <a:spLocks noGrp="1"/>
          </p:cNvSpPr>
          <p:nvPr>
            <p:ph type="dt" sz="half" idx="10"/>
          </p:nvPr>
        </p:nvSpPr>
        <p:spPr/>
        <p:txBody>
          <a:bodyPr/>
          <a:lstStyle/>
          <a:p>
            <a:fld id="{1028A73E-2174-AA44-AE64-F85365C2ADF9}" type="datetimeFigureOut">
              <a:rPr lang="en-US" smtClean="0"/>
              <a:pPr/>
              <a:t>4/16/2018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2652811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255" y="4406901"/>
            <a:ext cx="8417401" cy="1362075"/>
          </a:xfrm>
        </p:spPr>
        <p:txBody>
          <a:bodyPr anchor="t"/>
          <a:lstStyle>
            <a:lvl1pPr algn="l">
              <a:defRPr sz="4000" b="1" cap="all"/>
            </a:lvl1pPr>
          </a:lstStyle>
          <a:p>
            <a:r>
              <a:rPr lang="tr-TR"/>
              <a:t>Click to edit Master title style</a:t>
            </a:r>
            <a:endParaRPr lang="en-US"/>
          </a:p>
        </p:txBody>
      </p:sp>
      <p:sp>
        <p:nvSpPr>
          <p:cNvPr id="3" name="Text Placeholder 2"/>
          <p:cNvSpPr>
            <a:spLocks noGrp="1"/>
          </p:cNvSpPr>
          <p:nvPr>
            <p:ph type="body" idx="1"/>
          </p:nvPr>
        </p:nvSpPr>
        <p:spPr>
          <a:xfrm>
            <a:off x="782255" y="2906713"/>
            <a:ext cx="841740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Click to edit Master text styles</a:t>
            </a:r>
          </a:p>
        </p:txBody>
      </p:sp>
      <p:sp>
        <p:nvSpPr>
          <p:cNvPr id="4" name="Date Placeholder 3"/>
          <p:cNvSpPr>
            <a:spLocks noGrp="1"/>
          </p:cNvSpPr>
          <p:nvPr>
            <p:ph type="dt" sz="half" idx="10"/>
          </p:nvPr>
        </p:nvSpPr>
        <p:spPr/>
        <p:txBody>
          <a:bodyPr/>
          <a:lstStyle/>
          <a:p>
            <a:fld id="{1028A73E-2174-AA44-AE64-F85365C2ADF9}" type="datetimeFigureOut">
              <a:rPr lang="en-US" smtClean="0"/>
              <a:pPr/>
              <a:t>4/16/2018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7273806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Click to edit Master title style</a:t>
            </a:r>
            <a:endParaRPr lang="en-US"/>
          </a:p>
        </p:txBody>
      </p:sp>
      <p:sp>
        <p:nvSpPr>
          <p:cNvPr id="3" name="Content Placeholder 2"/>
          <p:cNvSpPr>
            <a:spLocks noGrp="1"/>
          </p:cNvSpPr>
          <p:nvPr>
            <p:ph sz="half" idx="1"/>
          </p:nvPr>
        </p:nvSpPr>
        <p:spPr>
          <a:xfrm>
            <a:off x="536404" y="1600201"/>
            <a:ext cx="474338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Content Placeholder 3"/>
          <p:cNvSpPr>
            <a:spLocks noGrp="1"/>
          </p:cNvSpPr>
          <p:nvPr>
            <p:ph sz="half" idx="2"/>
          </p:nvPr>
        </p:nvSpPr>
        <p:spPr>
          <a:xfrm>
            <a:off x="5444835" y="1600201"/>
            <a:ext cx="4743384"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5" name="Date Placeholder 4"/>
          <p:cNvSpPr>
            <a:spLocks noGrp="1"/>
          </p:cNvSpPr>
          <p:nvPr>
            <p:ph type="dt" sz="half" idx="10"/>
          </p:nvPr>
        </p:nvSpPr>
        <p:spPr/>
        <p:txBody>
          <a:bodyPr/>
          <a:lstStyle/>
          <a:p>
            <a:fld id="{1028A73E-2174-AA44-AE64-F85365C2ADF9}" type="datetimeFigureOut">
              <a:rPr lang="en-US" smtClean="0"/>
              <a:pPr/>
              <a:t>4/16/2018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594115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95141" y="274638"/>
            <a:ext cx="8912543" cy="1143000"/>
          </a:xfrm>
        </p:spPr>
        <p:txBody>
          <a:bodyPr/>
          <a:lstStyle>
            <a:lvl1pPr>
              <a:defRPr/>
            </a:lvl1pPr>
          </a:lstStyle>
          <a:p>
            <a:r>
              <a:rPr lang="tr-TR"/>
              <a:t>Click to edit Master title style</a:t>
            </a:r>
            <a:endParaRPr lang="en-US"/>
          </a:p>
        </p:txBody>
      </p:sp>
      <p:sp>
        <p:nvSpPr>
          <p:cNvPr id="3" name="Text Placeholder 2"/>
          <p:cNvSpPr>
            <a:spLocks noGrp="1"/>
          </p:cNvSpPr>
          <p:nvPr>
            <p:ph type="body" idx="1"/>
          </p:nvPr>
        </p:nvSpPr>
        <p:spPr>
          <a:xfrm>
            <a:off x="495141" y="1535113"/>
            <a:ext cx="437546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Click to edit Master text styles</a:t>
            </a:r>
          </a:p>
        </p:txBody>
      </p:sp>
      <p:sp>
        <p:nvSpPr>
          <p:cNvPr id="4" name="Content Placeholder 3"/>
          <p:cNvSpPr>
            <a:spLocks noGrp="1"/>
          </p:cNvSpPr>
          <p:nvPr>
            <p:ph sz="half" idx="2"/>
          </p:nvPr>
        </p:nvSpPr>
        <p:spPr>
          <a:xfrm>
            <a:off x="495141" y="2174875"/>
            <a:ext cx="437546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5" name="Text Placeholder 4"/>
          <p:cNvSpPr>
            <a:spLocks noGrp="1"/>
          </p:cNvSpPr>
          <p:nvPr>
            <p:ph type="body" sz="quarter" idx="3"/>
          </p:nvPr>
        </p:nvSpPr>
        <p:spPr>
          <a:xfrm>
            <a:off x="5030498" y="1535113"/>
            <a:ext cx="437718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Click to edit Master text styles</a:t>
            </a:r>
          </a:p>
        </p:txBody>
      </p:sp>
      <p:sp>
        <p:nvSpPr>
          <p:cNvPr id="6" name="Content Placeholder 5"/>
          <p:cNvSpPr>
            <a:spLocks noGrp="1"/>
          </p:cNvSpPr>
          <p:nvPr>
            <p:ph sz="quarter" idx="4"/>
          </p:nvPr>
        </p:nvSpPr>
        <p:spPr>
          <a:xfrm>
            <a:off x="5030498" y="2174875"/>
            <a:ext cx="437718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7" name="Date Placeholder 6"/>
          <p:cNvSpPr>
            <a:spLocks noGrp="1"/>
          </p:cNvSpPr>
          <p:nvPr>
            <p:ph type="dt" sz="half" idx="10"/>
          </p:nvPr>
        </p:nvSpPr>
        <p:spPr/>
        <p:txBody>
          <a:bodyPr/>
          <a:lstStyle/>
          <a:p>
            <a:fld id="{1028A73E-2174-AA44-AE64-F85365C2ADF9}" type="datetimeFigureOut">
              <a:rPr lang="en-US" smtClean="0"/>
              <a:pPr/>
              <a:t>4/16/2018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23299776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Click to edit Master title style</a:t>
            </a:r>
            <a:endParaRPr lang="en-US"/>
          </a:p>
        </p:txBody>
      </p:sp>
      <p:sp>
        <p:nvSpPr>
          <p:cNvPr id="3" name="Date Placeholder 2"/>
          <p:cNvSpPr>
            <a:spLocks noGrp="1"/>
          </p:cNvSpPr>
          <p:nvPr>
            <p:ph type="dt" sz="half" idx="10"/>
          </p:nvPr>
        </p:nvSpPr>
        <p:spPr/>
        <p:txBody>
          <a:bodyPr/>
          <a:lstStyle/>
          <a:p>
            <a:fld id="{1028A73E-2174-AA44-AE64-F85365C2ADF9}" type="datetimeFigureOut">
              <a:rPr lang="en-US" smtClean="0"/>
              <a:pPr/>
              <a:t>4/16/2018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41896885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028A73E-2174-AA44-AE64-F85365C2ADF9}" type="datetimeFigureOut">
              <a:rPr lang="en-US" smtClean="0"/>
              <a:pPr/>
              <a:t>4/16/2018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36296932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142" y="273050"/>
            <a:ext cx="3257961" cy="1162050"/>
          </a:xfrm>
        </p:spPr>
        <p:txBody>
          <a:bodyPr anchor="b"/>
          <a:lstStyle>
            <a:lvl1pPr algn="l">
              <a:defRPr sz="2000" b="1"/>
            </a:lvl1pPr>
          </a:lstStyle>
          <a:p>
            <a:r>
              <a:rPr lang="tr-TR"/>
              <a:t>Click to edit Master title style</a:t>
            </a:r>
            <a:endParaRPr lang="en-US"/>
          </a:p>
        </p:txBody>
      </p:sp>
      <p:sp>
        <p:nvSpPr>
          <p:cNvPr id="3" name="Content Placeholder 2"/>
          <p:cNvSpPr>
            <a:spLocks noGrp="1"/>
          </p:cNvSpPr>
          <p:nvPr>
            <p:ph idx="1"/>
          </p:nvPr>
        </p:nvSpPr>
        <p:spPr>
          <a:xfrm>
            <a:off x="3871730" y="273051"/>
            <a:ext cx="5535954"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Text Placeholder 3"/>
          <p:cNvSpPr>
            <a:spLocks noGrp="1"/>
          </p:cNvSpPr>
          <p:nvPr>
            <p:ph type="body" sz="half" idx="2"/>
          </p:nvPr>
        </p:nvSpPr>
        <p:spPr>
          <a:xfrm>
            <a:off x="495142" y="1435101"/>
            <a:ext cx="3257961"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Click to edit Master text styles</a:t>
            </a:r>
          </a:p>
        </p:txBody>
      </p:sp>
      <p:sp>
        <p:nvSpPr>
          <p:cNvPr id="5" name="Date Placeholder 4"/>
          <p:cNvSpPr>
            <a:spLocks noGrp="1"/>
          </p:cNvSpPr>
          <p:nvPr>
            <p:ph type="dt" sz="half" idx="10"/>
          </p:nvPr>
        </p:nvSpPr>
        <p:spPr/>
        <p:txBody>
          <a:bodyPr/>
          <a:lstStyle/>
          <a:p>
            <a:fld id="{1028A73E-2174-AA44-AE64-F85365C2ADF9}" type="datetimeFigureOut">
              <a:rPr lang="en-US" smtClean="0"/>
              <a:pPr/>
              <a:t>4/16/2018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0362825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023" y="4800600"/>
            <a:ext cx="5941695" cy="566738"/>
          </a:xfrm>
        </p:spPr>
        <p:txBody>
          <a:bodyPr anchor="b"/>
          <a:lstStyle>
            <a:lvl1pPr algn="l">
              <a:defRPr sz="2000" b="1"/>
            </a:lvl1pPr>
          </a:lstStyle>
          <a:p>
            <a:r>
              <a:rPr lang="tr-TR"/>
              <a:t>Click to edit Master title style</a:t>
            </a:r>
            <a:endParaRPr lang="en-US"/>
          </a:p>
        </p:txBody>
      </p:sp>
      <p:sp>
        <p:nvSpPr>
          <p:cNvPr id="3" name="Picture Placeholder 2"/>
          <p:cNvSpPr>
            <a:spLocks noGrp="1"/>
          </p:cNvSpPr>
          <p:nvPr>
            <p:ph type="pic" idx="1"/>
          </p:nvPr>
        </p:nvSpPr>
        <p:spPr>
          <a:xfrm>
            <a:off x="1941023" y="612775"/>
            <a:ext cx="594169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941023" y="5367338"/>
            <a:ext cx="594169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Click to edit Master text styles</a:t>
            </a:r>
          </a:p>
        </p:txBody>
      </p:sp>
      <p:sp>
        <p:nvSpPr>
          <p:cNvPr id="5" name="Date Placeholder 4"/>
          <p:cNvSpPr>
            <a:spLocks noGrp="1"/>
          </p:cNvSpPr>
          <p:nvPr>
            <p:ph type="dt" sz="half" idx="10"/>
          </p:nvPr>
        </p:nvSpPr>
        <p:spPr/>
        <p:txBody>
          <a:bodyPr/>
          <a:lstStyle/>
          <a:p>
            <a:fld id="{1028A73E-2174-AA44-AE64-F85365C2ADF9}" type="datetimeFigureOut">
              <a:rPr lang="en-US" smtClean="0"/>
              <a:pPr/>
              <a:t>4/16/2018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23125201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5141" y="274638"/>
            <a:ext cx="8912543" cy="1143000"/>
          </a:xfrm>
          <a:prstGeom prst="rect">
            <a:avLst/>
          </a:prstGeom>
        </p:spPr>
        <p:txBody>
          <a:bodyPr vert="horz" lIns="91440" tIns="45720" rIns="91440" bIns="45720" rtlCol="0" anchor="ctr">
            <a:normAutofit/>
          </a:bodyPr>
          <a:lstStyle/>
          <a:p>
            <a:r>
              <a:rPr lang="tr-TR"/>
              <a:t>Click to edit Master title style</a:t>
            </a:r>
            <a:endParaRPr lang="en-US"/>
          </a:p>
        </p:txBody>
      </p:sp>
      <p:sp>
        <p:nvSpPr>
          <p:cNvPr id="3" name="Text Placeholder 2"/>
          <p:cNvSpPr>
            <a:spLocks noGrp="1"/>
          </p:cNvSpPr>
          <p:nvPr>
            <p:ph type="body" idx="1"/>
          </p:nvPr>
        </p:nvSpPr>
        <p:spPr>
          <a:xfrm>
            <a:off x="495141" y="1600201"/>
            <a:ext cx="8912543" cy="4525963"/>
          </a:xfrm>
          <a:prstGeom prst="rect">
            <a:avLst/>
          </a:prstGeom>
        </p:spPr>
        <p:txBody>
          <a:bodyPr vert="horz" lIns="91440" tIns="45720" rIns="91440" bIns="45720" rtlCol="0">
            <a:normAutofit/>
          </a:body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Date Placeholder 3"/>
          <p:cNvSpPr>
            <a:spLocks noGrp="1"/>
          </p:cNvSpPr>
          <p:nvPr>
            <p:ph type="dt" sz="half" idx="2"/>
          </p:nvPr>
        </p:nvSpPr>
        <p:spPr>
          <a:xfrm>
            <a:off x="495141" y="6356351"/>
            <a:ext cx="2310659"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028A73E-2174-AA44-AE64-F85365C2ADF9}" type="datetimeFigureOut">
              <a:rPr lang="en-US" smtClean="0"/>
              <a:pPr/>
              <a:t>4/16/2018</a:t>
            </a:fld>
            <a:endParaRPr lang="en-US"/>
          </a:p>
        </p:txBody>
      </p:sp>
      <p:sp>
        <p:nvSpPr>
          <p:cNvPr id="5" name="Footer Placeholder 4"/>
          <p:cNvSpPr>
            <a:spLocks noGrp="1"/>
          </p:cNvSpPr>
          <p:nvPr>
            <p:ph type="ftr" sz="quarter" idx="3"/>
          </p:nvPr>
        </p:nvSpPr>
        <p:spPr>
          <a:xfrm>
            <a:off x="3383465" y="6356351"/>
            <a:ext cx="313589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097025" y="6356351"/>
            <a:ext cx="2310659"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78A9FBF-95F4-804E-B7C5-966F186FE180}" type="slidenum">
              <a:rPr lang="en-US" smtClean="0"/>
              <a:pPr/>
              <a:t>‹#›</a:t>
            </a:fld>
            <a:endParaRPr lang="en-US"/>
          </a:p>
        </p:txBody>
      </p:sp>
    </p:spTree>
    <p:extLst>
      <p:ext uri="{BB962C8B-B14F-4D97-AF65-F5344CB8AC3E}">
        <p14:creationId xmlns:p14="http://schemas.microsoft.com/office/powerpoint/2010/main" val="4291656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g"/><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2.jpg"/><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image" Target="../media/image2.jpg"/><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2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2.jpg"/><Relationship Id="rId1" Type="http://schemas.openxmlformats.org/officeDocument/2006/relationships/slideLayout" Target="../slideLayouts/slideLayout7.xml"/><Relationship Id="rId5" Type="http://schemas.openxmlformats.org/officeDocument/2006/relationships/image" Target="../media/image19.jpeg"/><Relationship Id="rId4" Type="http://schemas.openxmlformats.org/officeDocument/2006/relationships/image" Target="../media/image18.jpeg"/></Relationships>
</file>

<file path=ppt/slides/_rels/slide2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31.x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image" Target="../media/image2.jpg"/><Relationship Id="rId1" Type="http://schemas.openxmlformats.org/officeDocument/2006/relationships/slideLayout" Target="../slideLayouts/slideLayout7.xml"/><Relationship Id="rId4" Type="http://schemas.openxmlformats.org/officeDocument/2006/relationships/image" Target="../media/image24.png"/></Relationships>
</file>

<file path=ppt/slides/_rels/slide3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jpg"/><Relationship Id="rId1" Type="http://schemas.openxmlformats.org/officeDocument/2006/relationships/slideLayout" Target="../slideLayouts/slideLayout7.xml"/><Relationship Id="rId5" Type="http://schemas.openxmlformats.org/officeDocument/2006/relationships/image" Target="../media/image27.JPG"/><Relationship Id="rId4" Type="http://schemas.openxmlformats.org/officeDocument/2006/relationships/image" Target="../media/image26.JPG"/></Relationships>
</file>

<file path=ppt/slides/_rels/slide3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8" Type="http://schemas.openxmlformats.org/officeDocument/2006/relationships/image" Target="../media/image34.sv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image" Target="../media/image2.jpg"/><Relationship Id="rId1" Type="http://schemas.openxmlformats.org/officeDocument/2006/relationships/slideLayout" Target="../slideLayouts/slideLayout7.xml"/><Relationship Id="rId6" Type="http://schemas.openxmlformats.org/officeDocument/2006/relationships/image" Target="../media/image32.svg"/><Relationship Id="rId5" Type="http://schemas.openxmlformats.org/officeDocument/2006/relationships/image" Target="../media/image31.png"/><Relationship Id="rId10" Type="http://schemas.openxmlformats.org/officeDocument/2006/relationships/image" Target="../media/image36.svg"/><Relationship Id="rId4" Type="http://schemas.openxmlformats.org/officeDocument/2006/relationships/image" Target="../media/image30.svg"/><Relationship Id="rId9" Type="http://schemas.openxmlformats.org/officeDocument/2006/relationships/image" Target="../media/image35.png"/></Relationships>
</file>

<file path=ppt/slides/_rels/slide3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2 Resim"/>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5376" y="0"/>
            <a:ext cx="9672070" cy="6857997"/>
          </a:xfrm>
          <a:prstGeom prst="rect">
            <a:avLst/>
          </a:prstGeom>
        </p:spPr>
      </p:pic>
    </p:spTree>
    <p:extLst>
      <p:ext uri="{BB962C8B-B14F-4D97-AF65-F5344CB8AC3E}">
        <p14:creationId xmlns:p14="http://schemas.microsoft.com/office/powerpoint/2010/main" val="39673452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 b="-1000"/>
          </a:stretch>
        </a:blipFill>
        <a:effectLst/>
      </p:bgPr>
    </p:bg>
    <p:spTree>
      <p:nvGrpSpPr>
        <p:cNvPr id="1" name=""/>
        <p:cNvGrpSpPr/>
        <p:nvPr/>
      </p:nvGrpSpPr>
      <p:grpSpPr>
        <a:xfrm>
          <a:off x="0" y="0"/>
          <a:ext cx="0" cy="0"/>
          <a:chOff x="0" y="0"/>
          <a:chExt cx="0" cy="0"/>
        </a:xfrm>
      </p:grpSpPr>
      <p:sp>
        <p:nvSpPr>
          <p:cNvPr id="2" name="Metin kutusu 1">
            <a:extLst>
              <a:ext uri="{FF2B5EF4-FFF2-40B4-BE49-F238E27FC236}">
                <a16:creationId xmlns:a16="http://schemas.microsoft.com/office/drawing/2014/main" id="{236FC3E3-8573-4346-B2C8-35A9C0314905}"/>
              </a:ext>
            </a:extLst>
          </p:cNvPr>
          <p:cNvSpPr txBox="1"/>
          <p:nvPr/>
        </p:nvSpPr>
        <p:spPr>
          <a:xfrm>
            <a:off x="1855068" y="3140968"/>
            <a:ext cx="6408712" cy="923330"/>
          </a:xfrm>
          <a:prstGeom prst="rect">
            <a:avLst/>
          </a:prstGeom>
          <a:noFill/>
        </p:spPr>
        <p:txBody>
          <a:bodyPr wrap="square" rtlCol="0">
            <a:spAutoFit/>
          </a:bodyPr>
          <a:lstStyle/>
          <a:p>
            <a:r>
              <a:rPr lang="tr-TR" sz="5400" b="1" dirty="0">
                <a:latin typeface="Cambria" panose="02040503050406030204" pitchFamily="18" charset="0"/>
                <a:cs typeface="Arial" panose="020B0604020202020204" pitchFamily="34" charset="0"/>
              </a:rPr>
              <a:t>TASARIM ESASLARI</a:t>
            </a:r>
          </a:p>
        </p:txBody>
      </p:sp>
    </p:spTree>
    <p:extLst>
      <p:ext uri="{BB962C8B-B14F-4D97-AF65-F5344CB8AC3E}">
        <p14:creationId xmlns:p14="http://schemas.microsoft.com/office/powerpoint/2010/main" val="5359585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13314" name="Title 1"/>
          <p:cNvSpPr>
            <a:spLocks noGrp="1"/>
          </p:cNvSpPr>
          <p:nvPr>
            <p:ph type="title" idx="4294967295"/>
          </p:nvPr>
        </p:nvSpPr>
        <p:spPr>
          <a:xfrm>
            <a:off x="0" y="1438275"/>
            <a:ext cx="8439150" cy="369888"/>
          </a:xfrm>
        </p:spPr>
        <p:txBody>
          <a:bodyPr>
            <a:noAutofit/>
          </a:bodyPr>
          <a:lstStyle/>
          <a:p>
            <a:pPr algn="ctr"/>
            <a:r>
              <a:rPr lang="tr-TR" altLang="tr-TR" sz="2200" b="1" dirty="0">
                <a:latin typeface="Cambria" panose="02040503050406030204" pitchFamily="18" charset="0"/>
                <a:cs typeface="Arial" panose="020B0604020202020204" pitchFamily="34" charset="0"/>
              </a:rPr>
              <a:t>Yangından Korunma Önlemleri</a:t>
            </a:r>
          </a:p>
        </p:txBody>
      </p:sp>
      <p:sp>
        <p:nvSpPr>
          <p:cNvPr id="13315" name="Rectangle 3"/>
          <p:cNvSpPr txBox="1">
            <a:spLocks noChangeArrowheads="1"/>
          </p:cNvSpPr>
          <p:nvPr/>
        </p:nvSpPr>
        <p:spPr bwMode="auto">
          <a:xfrm>
            <a:off x="486915" y="1772817"/>
            <a:ext cx="9411873" cy="432048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91440" bIns="0"/>
          <a:lstStyle>
            <a:lvl1pPr marL="342900" indent="-342900" defTabSz="900113" eaLnBrk="0" hangingPunct="0">
              <a:spcBef>
                <a:spcPts val="1500"/>
              </a:spcBef>
              <a:buClr>
                <a:schemeClr val="tx1"/>
              </a:buClr>
              <a:buFont typeface="Wingdings" pitchFamily="2" charset="2"/>
              <a:defRPr sz="2000">
                <a:solidFill>
                  <a:srgbClr val="000000"/>
                </a:solidFill>
                <a:latin typeface="Arial" charset="0"/>
              </a:defRPr>
            </a:lvl1pPr>
            <a:lvl2pPr marL="342900" indent="-341313" defTabSz="900113" eaLnBrk="0" hangingPunct="0">
              <a:spcBef>
                <a:spcPts val="1000"/>
              </a:spcBef>
              <a:buClr>
                <a:schemeClr val="tx1"/>
              </a:buClr>
              <a:buFont typeface="Wingdings" pitchFamily="2" charset="2"/>
              <a:buChar char="n"/>
              <a:defRPr sz="2000">
                <a:solidFill>
                  <a:srgbClr val="000000"/>
                </a:solidFill>
                <a:latin typeface="Arial" charset="0"/>
              </a:defRPr>
            </a:lvl2pPr>
            <a:lvl3pPr marL="685800" indent="-341313" defTabSz="900113" eaLnBrk="0" hangingPunct="0">
              <a:spcBef>
                <a:spcPts val="500"/>
              </a:spcBef>
              <a:buClr>
                <a:schemeClr val="tx1"/>
              </a:buClr>
              <a:buFont typeface="Arial" charset="0"/>
              <a:buChar char="–"/>
              <a:defRPr sz="2000">
                <a:solidFill>
                  <a:srgbClr val="000000"/>
                </a:solidFill>
                <a:latin typeface="Arial" charset="0"/>
              </a:defRPr>
            </a:lvl3pPr>
            <a:lvl4pPr marL="1027113" indent="-339725" defTabSz="900113" eaLnBrk="0" hangingPunct="0">
              <a:spcBef>
                <a:spcPts val="500"/>
              </a:spcBef>
              <a:buClr>
                <a:schemeClr val="tx1"/>
              </a:buClr>
              <a:buFont typeface="Arial" charset="0"/>
              <a:buChar char="–"/>
              <a:defRPr sz="2000">
                <a:solidFill>
                  <a:srgbClr val="000000"/>
                </a:solidFill>
                <a:latin typeface="Arial" charset="0"/>
              </a:defRPr>
            </a:lvl4pPr>
            <a:lvl5pPr marL="1368425" indent="-339725" defTabSz="900113" eaLnBrk="0" hangingPunct="0">
              <a:spcBef>
                <a:spcPts val="500"/>
              </a:spcBef>
              <a:buClr>
                <a:schemeClr val="tx1"/>
              </a:buClr>
              <a:buFont typeface="Arial" charset="0"/>
              <a:defRPr sz="2000">
                <a:solidFill>
                  <a:schemeClr val="tx1"/>
                </a:solidFill>
                <a:latin typeface="Arial" charset="0"/>
              </a:defRPr>
            </a:lvl5pPr>
            <a:lvl6pPr marL="1825625" indent="-339725" defTabSz="900113" eaLnBrk="0" fontAlgn="base" hangingPunct="0">
              <a:spcBef>
                <a:spcPts val="500"/>
              </a:spcBef>
              <a:spcAft>
                <a:spcPct val="0"/>
              </a:spcAft>
              <a:buClr>
                <a:schemeClr val="tx1"/>
              </a:buClr>
              <a:buFont typeface="Arial" charset="0"/>
              <a:defRPr sz="2000">
                <a:solidFill>
                  <a:schemeClr val="tx1"/>
                </a:solidFill>
                <a:latin typeface="Arial" charset="0"/>
              </a:defRPr>
            </a:lvl6pPr>
            <a:lvl7pPr marL="2282825" indent="-339725" defTabSz="900113" eaLnBrk="0" fontAlgn="base" hangingPunct="0">
              <a:spcBef>
                <a:spcPts val="500"/>
              </a:spcBef>
              <a:spcAft>
                <a:spcPct val="0"/>
              </a:spcAft>
              <a:buClr>
                <a:schemeClr val="tx1"/>
              </a:buClr>
              <a:buFont typeface="Arial" charset="0"/>
              <a:defRPr sz="2000">
                <a:solidFill>
                  <a:schemeClr val="tx1"/>
                </a:solidFill>
                <a:latin typeface="Arial" charset="0"/>
              </a:defRPr>
            </a:lvl7pPr>
            <a:lvl8pPr marL="2740025" indent="-339725" defTabSz="900113" eaLnBrk="0" fontAlgn="base" hangingPunct="0">
              <a:spcBef>
                <a:spcPts val="500"/>
              </a:spcBef>
              <a:spcAft>
                <a:spcPct val="0"/>
              </a:spcAft>
              <a:buClr>
                <a:schemeClr val="tx1"/>
              </a:buClr>
              <a:buFont typeface="Arial" charset="0"/>
              <a:defRPr sz="2000">
                <a:solidFill>
                  <a:schemeClr val="tx1"/>
                </a:solidFill>
                <a:latin typeface="Arial" charset="0"/>
              </a:defRPr>
            </a:lvl8pPr>
            <a:lvl9pPr marL="3197225" indent="-339725" defTabSz="900113" eaLnBrk="0" fontAlgn="base" hangingPunct="0">
              <a:spcBef>
                <a:spcPts val="500"/>
              </a:spcBef>
              <a:spcAft>
                <a:spcPct val="0"/>
              </a:spcAft>
              <a:buClr>
                <a:schemeClr val="tx1"/>
              </a:buClr>
              <a:buFont typeface="Arial" charset="0"/>
              <a:defRPr sz="2000">
                <a:solidFill>
                  <a:schemeClr val="tx1"/>
                </a:solidFill>
                <a:latin typeface="Arial" charset="0"/>
              </a:defRPr>
            </a:lvl9pPr>
          </a:lstStyle>
          <a:p>
            <a:pPr>
              <a:buClr>
                <a:srgbClr val="FF0000"/>
              </a:buClr>
              <a:buFont typeface="Arial Narrow" pitchFamily="34" charset="0"/>
              <a:buChar char="●"/>
            </a:pPr>
            <a:r>
              <a:rPr lang="tr-TR" altLang="tr-TR" dirty="0">
                <a:latin typeface="Cambria" panose="02040503050406030204" pitchFamily="18" charset="0"/>
                <a:cs typeface="Arial" panose="020B0604020202020204" pitchFamily="34" charset="0"/>
              </a:rPr>
              <a:t>Yapılar; yangın anında açığa çıkan ısı ve dumandan kaynaklanan tehlikeleri en aza indirerek, can ve mal güvenliğini sağlayacak şekilde tasarlanmalıdır. </a:t>
            </a:r>
          </a:p>
          <a:p>
            <a:pPr>
              <a:buClr>
                <a:srgbClr val="FF0000"/>
              </a:buClr>
              <a:buFont typeface="Arial Narrow" pitchFamily="34" charset="0"/>
              <a:buChar char="●"/>
            </a:pPr>
            <a:r>
              <a:rPr lang="tr-TR" altLang="tr-TR" b="1" dirty="0">
                <a:solidFill>
                  <a:srgbClr val="FF0000"/>
                </a:solidFill>
                <a:latin typeface="Cambria" panose="02040503050406030204" pitchFamily="18" charset="0"/>
                <a:cs typeface="Arial" panose="020B0604020202020204" pitchFamily="34" charset="0"/>
              </a:rPr>
              <a:t>Pasif Önlemler: </a:t>
            </a:r>
            <a:r>
              <a:rPr lang="tr-TR" altLang="tr-TR" dirty="0">
                <a:latin typeface="Cambria" panose="02040503050406030204" pitchFamily="18" charset="0"/>
                <a:cs typeface="Arial" panose="020B0604020202020204" pitchFamily="34" charset="0"/>
              </a:rPr>
              <a:t>Tasarım aşamasında alınan yapısal tedbirler, “pasif önlemler” olarak adlandırılır. Kabaca pasif önlemler; yangının ve yanma ürünlerinin yayılmasını yavaşlatır, yanma ürünlerinin yıkıcı etkilerine karşı kalkan görevi görür ve yapı içerisinde yaşayan kişilerin güvenli bir şekilde tahliyesine olanak sağlayarak, yapılarımızın savunma hattını oluşturur.</a:t>
            </a:r>
          </a:p>
          <a:p>
            <a:pPr>
              <a:buClr>
                <a:srgbClr val="FF0000"/>
              </a:buClr>
              <a:buFont typeface="Arial Narrow" pitchFamily="34" charset="0"/>
              <a:buChar char="●"/>
            </a:pPr>
            <a:r>
              <a:rPr lang="tr-TR" altLang="tr-TR" b="1" dirty="0">
                <a:solidFill>
                  <a:srgbClr val="FF0000"/>
                </a:solidFill>
                <a:latin typeface="Cambria" panose="02040503050406030204" pitchFamily="18" charset="0"/>
                <a:cs typeface="Arial" panose="020B0604020202020204" pitchFamily="34" charset="0"/>
              </a:rPr>
              <a:t>Aktif Önlemler: </a:t>
            </a:r>
            <a:r>
              <a:rPr lang="tr-TR" altLang="tr-TR" dirty="0">
                <a:latin typeface="Cambria" panose="02040503050406030204" pitchFamily="18" charset="0"/>
                <a:cs typeface="Arial" panose="020B0604020202020204" pitchFamily="34" charset="0"/>
              </a:rPr>
              <a:t>Yangının algılanarak yapı içerisinde yaşayan kişilerin uyarılması, yangının söndürülmesi ve duman gazlarının tahliye edilmesi gibi yangın anında devreye giren mekanik sistemler ise “aktif önlemler” olarak adlandırılır. Aktif önlemler; yangının ve zararlı etkilerinden korunmada yapılarımızın hücum silahları olarak düşünülebilir. </a:t>
            </a:r>
          </a:p>
        </p:txBody>
      </p:sp>
    </p:spTree>
    <p:extLst>
      <p:ext uri="{BB962C8B-B14F-4D97-AF65-F5344CB8AC3E}">
        <p14:creationId xmlns:p14="http://schemas.microsoft.com/office/powerpoint/2010/main" val="3293222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32771" name="Title 1"/>
          <p:cNvSpPr>
            <a:spLocks noGrp="1"/>
          </p:cNvSpPr>
          <p:nvPr>
            <p:ph type="title" idx="4294967295"/>
          </p:nvPr>
        </p:nvSpPr>
        <p:spPr>
          <a:xfrm>
            <a:off x="522514" y="1628775"/>
            <a:ext cx="8439150" cy="369888"/>
          </a:xfrm>
        </p:spPr>
        <p:txBody>
          <a:bodyPr>
            <a:normAutofit fontScale="90000"/>
          </a:bodyPr>
          <a:lstStyle/>
          <a:p>
            <a:pPr algn="ctr"/>
            <a:r>
              <a:rPr lang="tr-TR" altLang="tr-TR" sz="2400" b="1" dirty="0">
                <a:latin typeface="Cambria" panose="02040503050406030204" pitchFamily="18" charset="0"/>
                <a:cs typeface="Arial" panose="020B0604020202020204" pitchFamily="34" charset="0"/>
              </a:rPr>
              <a:t>Tasarım Esasları – Yapı Malzemeleri Yönetmeliği 305/2011/EU</a:t>
            </a:r>
          </a:p>
        </p:txBody>
      </p:sp>
      <p:sp>
        <p:nvSpPr>
          <p:cNvPr id="41987" name="Rectangle 3"/>
          <p:cNvSpPr>
            <a:spLocks noGrp="1" noChangeArrowheads="1"/>
          </p:cNvSpPr>
          <p:nvPr>
            <p:ph idx="4294967295"/>
          </p:nvPr>
        </p:nvSpPr>
        <p:spPr>
          <a:xfrm>
            <a:off x="680908" y="2133600"/>
            <a:ext cx="8923337" cy="4248150"/>
          </a:xfrm>
        </p:spPr>
        <p:txBody>
          <a:bodyPr>
            <a:normAutofit/>
          </a:bodyPr>
          <a:lstStyle/>
          <a:p>
            <a:pPr marL="342900" indent="-342900">
              <a:lnSpc>
                <a:spcPts val="3000"/>
              </a:lnSpc>
              <a:buClr>
                <a:srgbClr val="FF0000"/>
              </a:buClr>
              <a:buFont typeface="Arial Narrow" panose="020B0606020202030204" pitchFamily="34" charset="0"/>
              <a:buChar char="●"/>
              <a:defRPr/>
            </a:pPr>
            <a:r>
              <a:rPr lang="tr-TR" altLang="tr-TR" sz="2000" kern="1200" dirty="0">
                <a:solidFill>
                  <a:srgbClr val="FF0000"/>
                </a:solidFill>
                <a:latin typeface="Cambria" panose="02040503050406030204" pitchFamily="18" charset="0"/>
                <a:cs typeface="Arial" panose="020B0604020202020204" pitchFamily="34" charset="0"/>
              </a:rPr>
              <a:t>Yük taşıyan yapı elemanları, yangın anında Yönetmelikte tanımlanan minimum zaman aralığı boyunca fonksiyonlarını sürdürecek şekilde korunmalıdır,</a:t>
            </a:r>
          </a:p>
          <a:p>
            <a:pPr marL="342900" indent="-342900">
              <a:lnSpc>
                <a:spcPts val="3000"/>
              </a:lnSpc>
              <a:buClr>
                <a:srgbClr val="FF0000"/>
              </a:buClr>
              <a:buFont typeface="Arial Narrow" panose="020B0606020202030204" pitchFamily="34" charset="0"/>
              <a:buChar char="●"/>
              <a:defRPr/>
            </a:pPr>
            <a:r>
              <a:rPr lang="tr-TR" altLang="tr-TR" sz="2000" kern="1200" dirty="0">
                <a:latin typeface="Cambria" panose="02040503050406030204" pitchFamily="18" charset="0"/>
                <a:cs typeface="Arial" panose="020B0604020202020204" pitchFamily="34" charset="0"/>
              </a:rPr>
              <a:t>Yapılardaki alev ve duman oluşumu ile  yayılımı sınırlandırılmalı,</a:t>
            </a:r>
          </a:p>
          <a:p>
            <a:pPr marL="342900" indent="-342900">
              <a:lnSpc>
                <a:spcPts val="3000"/>
              </a:lnSpc>
              <a:buClr>
                <a:srgbClr val="FF0000"/>
              </a:buClr>
              <a:buFont typeface="Arial Narrow" panose="020B0606020202030204" pitchFamily="34" charset="0"/>
              <a:buChar char="●"/>
              <a:defRPr/>
            </a:pPr>
            <a:r>
              <a:rPr lang="tr-TR" altLang="tr-TR" sz="2000" kern="1200" dirty="0">
                <a:latin typeface="Cambria" panose="02040503050406030204" pitchFamily="18" charset="0"/>
                <a:cs typeface="Arial" panose="020B0604020202020204" pitchFamily="34" charset="0"/>
              </a:rPr>
              <a:t>Komşu yapılara yangın yayılımı sınırlandırılmalı,</a:t>
            </a:r>
          </a:p>
          <a:p>
            <a:pPr marL="342900" indent="-342900">
              <a:lnSpc>
                <a:spcPts val="3000"/>
              </a:lnSpc>
              <a:buClr>
                <a:srgbClr val="FF0000"/>
              </a:buClr>
              <a:buFont typeface="Arial Narrow" panose="020B0606020202030204" pitchFamily="34" charset="0"/>
              <a:buChar char="●"/>
              <a:defRPr/>
            </a:pPr>
            <a:r>
              <a:rPr lang="tr-TR" altLang="tr-TR" sz="2000" kern="1200" dirty="0">
                <a:latin typeface="Cambria" panose="02040503050406030204" pitchFamily="18" charset="0"/>
                <a:cs typeface="Arial" panose="020B0604020202020204" pitchFamily="34" charset="0"/>
              </a:rPr>
              <a:t>Yapı içerisinde yaşayanlar yapıyı terk edebilmeli veya başka şekillerde kurtarılabilmeli,</a:t>
            </a:r>
          </a:p>
          <a:p>
            <a:pPr marL="342900" indent="-342900">
              <a:lnSpc>
                <a:spcPts val="3000"/>
              </a:lnSpc>
              <a:buClr>
                <a:srgbClr val="FF0000"/>
              </a:buClr>
              <a:buFont typeface="Arial Narrow" panose="020B0606020202030204" pitchFamily="34" charset="0"/>
              <a:buChar char="●"/>
              <a:defRPr/>
            </a:pPr>
            <a:r>
              <a:rPr lang="tr-TR" altLang="tr-TR" sz="2000" kern="1200" dirty="0">
                <a:latin typeface="Cambria" panose="02040503050406030204" pitchFamily="18" charset="0"/>
                <a:cs typeface="Arial" panose="020B0604020202020204" pitchFamily="34" charset="0"/>
              </a:rPr>
              <a:t>Kurtarma ekibinin yapı içindeki emniyeti göz önüne alınacak şekilde tasarlanmalıdır.</a:t>
            </a:r>
          </a:p>
        </p:txBody>
      </p:sp>
    </p:spTree>
    <p:extLst>
      <p:ext uri="{BB962C8B-B14F-4D97-AF65-F5344CB8AC3E}">
        <p14:creationId xmlns:p14="http://schemas.microsoft.com/office/powerpoint/2010/main" val="6797387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85204" y="1546944"/>
            <a:ext cx="8439150" cy="369888"/>
          </a:xfrm>
        </p:spPr>
        <p:txBody>
          <a:bodyPr>
            <a:noAutofit/>
          </a:bodyPr>
          <a:lstStyle/>
          <a:p>
            <a:r>
              <a:rPr lang="tr-TR" sz="2200" b="1" dirty="0">
                <a:solidFill>
                  <a:srgbClr val="000000"/>
                </a:solidFill>
                <a:latin typeface="Cambria" panose="02040503050406030204" pitchFamily="18" charset="0"/>
              </a:rPr>
              <a:t>Taşıyıcı Sistemler için Asgari Yangına Dayanım Süreleri</a:t>
            </a:r>
          </a:p>
        </p:txBody>
      </p:sp>
      <p:graphicFrame>
        <p:nvGraphicFramePr>
          <p:cNvPr id="7" name="Table 6"/>
          <p:cNvGraphicFramePr>
            <a:graphicFrameLocks noGrp="1"/>
          </p:cNvGraphicFramePr>
          <p:nvPr>
            <p:extLst/>
          </p:nvPr>
        </p:nvGraphicFramePr>
        <p:xfrm>
          <a:off x="485204" y="2594518"/>
          <a:ext cx="8786688" cy="3413760"/>
        </p:xfrm>
        <a:graphic>
          <a:graphicData uri="http://schemas.openxmlformats.org/drawingml/2006/table">
            <a:tbl>
              <a:tblPr>
                <a:tableStyleId>{5C22544A-7EE6-4342-B048-85BDC9FD1C3A}</a:tableStyleId>
              </a:tblPr>
              <a:tblGrid>
                <a:gridCol w="433760">
                  <a:extLst>
                    <a:ext uri="{9D8B030D-6E8A-4147-A177-3AD203B41FA5}">
                      <a16:colId xmlns:a16="http://schemas.microsoft.com/office/drawing/2014/main" val="20000"/>
                    </a:ext>
                  </a:extLst>
                </a:gridCol>
                <a:gridCol w="5038848">
                  <a:extLst>
                    <a:ext uri="{9D8B030D-6E8A-4147-A177-3AD203B41FA5}">
                      <a16:colId xmlns:a16="http://schemas.microsoft.com/office/drawing/2014/main" val="20001"/>
                    </a:ext>
                  </a:extLst>
                </a:gridCol>
                <a:gridCol w="2088232">
                  <a:extLst>
                    <a:ext uri="{9D8B030D-6E8A-4147-A177-3AD203B41FA5}">
                      <a16:colId xmlns:a16="http://schemas.microsoft.com/office/drawing/2014/main" val="20002"/>
                    </a:ext>
                  </a:extLst>
                </a:gridCol>
                <a:gridCol w="1225848">
                  <a:extLst>
                    <a:ext uri="{9D8B030D-6E8A-4147-A177-3AD203B41FA5}">
                      <a16:colId xmlns:a16="http://schemas.microsoft.com/office/drawing/2014/main" val="20003"/>
                    </a:ext>
                  </a:extLst>
                </a:gridCol>
              </a:tblGrid>
              <a:tr h="234838">
                <a:tc>
                  <a:txBody>
                    <a:bodyPr/>
                    <a:lstStyle/>
                    <a:p>
                      <a:pPr>
                        <a:lnSpc>
                          <a:spcPct val="100000"/>
                        </a:lnSpc>
                        <a:spcAft>
                          <a:spcPts val="0"/>
                        </a:spcAft>
                      </a:pPr>
                      <a:r>
                        <a:rPr lang="tr-TR" sz="1600" dirty="0">
                          <a:solidFill>
                            <a:srgbClr val="000000"/>
                          </a:solidFill>
                          <a:effectLst/>
                        </a:rPr>
                        <a:t> </a:t>
                      </a:r>
                      <a:endParaRPr lang="tr-TR" sz="1800" dirty="0">
                        <a:solidFill>
                          <a:srgbClr val="000000"/>
                        </a:solidFill>
                        <a:effectLst/>
                        <a:latin typeface="Times New Roman"/>
                        <a:ea typeface="Times New Roman"/>
                      </a:endParaRPr>
                    </a:p>
                  </a:txBody>
                  <a:tcPr marL="52839" marR="52839" marT="0" marB="0">
                    <a:solidFill>
                      <a:schemeClr val="bg1">
                        <a:lumMod val="85000"/>
                      </a:schemeClr>
                    </a:solidFill>
                  </a:tcPr>
                </a:tc>
                <a:tc>
                  <a:txBody>
                    <a:bodyPr/>
                    <a:lstStyle/>
                    <a:p>
                      <a:pPr algn="l">
                        <a:lnSpc>
                          <a:spcPct val="100000"/>
                        </a:lnSpc>
                        <a:spcAft>
                          <a:spcPts val="0"/>
                        </a:spcAft>
                      </a:pPr>
                      <a:r>
                        <a:rPr lang="tr-TR" sz="1600" b="1" dirty="0">
                          <a:solidFill>
                            <a:srgbClr val="000000"/>
                          </a:solidFill>
                          <a:effectLst/>
                        </a:rPr>
                        <a:t>Yapı Elemanı</a:t>
                      </a:r>
                      <a:endParaRPr lang="tr-TR" sz="1800" b="1" dirty="0">
                        <a:solidFill>
                          <a:srgbClr val="000000"/>
                        </a:solidFill>
                        <a:effectLst/>
                        <a:latin typeface="Times New Roman"/>
                        <a:ea typeface="Times New Roman"/>
                      </a:endParaRPr>
                    </a:p>
                  </a:txBody>
                  <a:tcPr marL="52839" marR="52839" marT="0" marB="0" anchor="ctr">
                    <a:solidFill>
                      <a:schemeClr val="bg1">
                        <a:lumMod val="85000"/>
                      </a:schemeClr>
                    </a:solidFill>
                  </a:tcPr>
                </a:tc>
                <a:tc>
                  <a:txBody>
                    <a:bodyPr/>
                    <a:lstStyle/>
                    <a:p>
                      <a:pPr algn="ctr">
                        <a:lnSpc>
                          <a:spcPct val="100000"/>
                        </a:lnSpc>
                        <a:spcAft>
                          <a:spcPts val="0"/>
                        </a:spcAft>
                      </a:pPr>
                      <a:r>
                        <a:rPr lang="tr-TR" sz="1600" b="1" dirty="0">
                          <a:solidFill>
                            <a:srgbClr val="000000"/>
                          </a:solidFill>
                          <a:effectLst/>
                        </a:rPr>
                        <a:t>Yangın Dayanım Süresi (dak)</a:t>
                      </a:r>
                      <a:endParaRPr lang="tr-TR" sz="1800" b="1" dirty="0">
                        <a:solidFill>
                          <a:srgbClr val="000000"/>
                        </a:solidFill>
                        <a:effectLst/>
                        <a:latin typeface="Times New Roman"/>
                        <a:ea typeface="Times New Roman"/>
                      </a:endParaRPr>
                    </a:p>
                  </a:txBody>
                  <a:tcPr marL="52839" marR="52839" marT="0" marB="0" anchor="ctr">
                    <a:solidFill>
                      <a:schemeClr val="bg1">
                        <a:lumMod val="85000"/>
                      </a:schemeClr>
                    </a:solidFill>
                  </a:tcPr>
                </a:tc>
                <a:tc>
                  <a:txBody>
                    <a:bodyPr/>
                    <a:lstStyle/>
                    <a:p>
                      <a:pPr algn="ctr">
                        <a:lnSpc>
                          <a:spcPct val="100000"/>
                        </a:lnSpc>
                        <a:spcAft>
                          <a:spcPts val="0"/>
                        </a:spcAft>
                      </a:pPr>
                      <a:r>
                        <a:rPr lang="tr-TR" sz="1600" b="1" dirty="0">
                          <a:solidFill>
                            <a:srgbClr val="000000"/>
                          </a:solidFill>
                          <a:effectLst/>
                        </a:rPr>
                        <a:t>Etkilenen Yüzey</a:t>
                      </a:r>
                      <a:endParaRPr lang="tr-TR" sz="1800" b="1" dirty="0">
                        <a:solidFill>
                          <a:srgbClr val="000000"/>
                        </a:solidFill>
                        <a:effectLst/>
                        <a:latin typeface="Times New Roman"/>
                        <a:ea typeface="Times New Roman"/>
                      </a:endParaRPr>
                    </a:p>
                  </a:txBody>
                  <a:tcPr marL="52839" marR="52839" marT="0" marB="0" anchor="ctr">
                    <a:solidFill>
                      <a:schemeClr val="bg1">
                        <a:lumMod val="85000"/>
                      </a:schemeClr>
                    </a:solidFill>
                  </a:tcPr>
                </a:tc>
                <a:extLst>
                  <a:ext uri="{0D108BD9-81ED-4DB2-BD59-A6C34878D82A}">
                    <a16:rowId xmlns:a16="http://schemas.microsoft.com/office/drawing/2014/main" val="10000"/>
                  </a:ext>
                </a:extLst>
              </a:tr>
              <a:tr h="117419">
                <a:tc>
                  <a:txBody>
                    <a:bodyPr/>
                    <a:lstStyle/>
                    <a:p>
                      <a:pPr algn="ctr">
                        <a:lnSpc>
                          <a:spcPct val="100000"/>
                        </a:lnSpc>
                        <a:spcAft>
                          <a:spcPts val="0"/>
                        </a:spcAft>
                      </a:pPr>
                      <a:r>
                        <a:rPr lang="tr-TR" sz="1600" b="1" dirty="0">
                          <a:effectLst/>
                        </a:rPr>
                        <a:t>1.</a:t>
                      </a:r>
                      <a:endParaRPr lang="tr-TR" sz="1800" b="1" dirty="0">
                        <a:effectLst/>
                        <a:latin typeface="Times New Roman"/>
                        <a:ea typeface="Times New Roman"/>
                      </a:endParaRPr>
                    </a:p>
                  </a:txBody>
                  <a:tcPr marL="52839" marR="52839" marT="0" marB="0" anchor="ctr"/>
                </a:tc>
                <a:tc>
                  <a:txBody>
                    <a:bodyPr/>
                    <a:lstStyle/>
                    <a:p>
                      <a:pPr>
                        <a:lnSpc>
                          <a:spcPct val="100000"/>
                        </a:lnSpc>
                        <a:spcAft>
                          <a:spcPts val="0"/>
                        </a:spcAft>
                      </a:pPr>
                      <a:r>
                        <a:rPr lang="tr-TR" sz="1600" dirty="0">
                          <a:effectLst/>
                        </a:rPr>
                        <a:t>Taşıyıcı Sistem (çerçeve, kiriş veya kolon)</a:t>
                      </a:r>
                      <a:endParaRPr lang="tr-TR" sz="1800" dirty="0">
                        <a:effectLst/>
                        <a:latin typeface="Times New Roman"/>
                        <a:ea typeface="Times New Roman"/>
                      </a:endParaRPr>
                    </a:p>
                  </a:txBody>
                  <a:tcPr marL="52839" marR="52839" marT="0" marB="0" anchor="ctr"/>
                </a:tc>
                <a:tc>
                  <a:txBody>
                    <a:bodyPr/>
                    <a:lstStyle/>
                    <a:p>
                      <a:pPr algn="ctr">
                        <a:lnSpc>
                          <a:spcPct val="100000"/>
                        </a:lnSpc>
                        <a:spcAft>
                          <a:spcPts val="0"/>
                        </a:spcAft>
                      </a:pPr>
                      <a:r>
                        <a:rPr lang="tr-TR" sz="1600" dirty="0">
                          <a:effectLst/>
                        </a:rPr>
                        <a:t>R Bkz. EK-3c</a:t>
                      </a:r>
                      <a:endParaRPr lang="tr-TR" sz="1800" dirty="0">
                        <a:effectLst/>
                        <a:latin typeface="Times New Roman"/>
                        <a:ea typeface="Times New Roman"/>
                      </a:endParaRPr>
                    </a:p>
                  </a:txBody>
                  <a:tcPr marL="52839" marR="52839" marT="0" marB="0" anchor="ctr"/>
                </a:tc>
                <a:tc>
                  <a:txBody>
                    <a:bodyPr/>
                    <a:lstStyle/>
                    <a:p>
                      <a:pPr algn="ctr">
                        <a:lnSpc>
                          <a:spcPct val="100000"/>
                        </a:lnSpc>
                        <a:spcAft>
                          <a:spcPts val="0"/>
                        </a:spcAft>
                      </a:pPr>
                      <a:r>
                        <a:rPr lang="tr-TR" sz="1600" dirty="0">
                          <a:effectLst/>
                        </a:rPr>
                        <a:t>Etkilenen yüzeyler</a:t>
                      </a:r>
                      <a:endParaRPr lang="tr-TR" sz="1800" dirty="0">
                        <a:effectLst/>
                        <a:latin typeface="Times New Roman"/>
                        <a:ea typeface="Times New Roman"/>
                      </a:endParaRPr>
                    </a:p>
                  </a:txBody>
                  <a:tcPr marL="52839" marR="52839" marT="0" marB="0" anchor="ctr"/>
                </a:tc>
                <a:extLst>
                  <a:ext uri="{0D108BD9-81ED-4DB2-BD59-A6C34878D82A}">
                    <a16:rowId xmlns:a16="http://schemas.microsoft.com/office/drawing/2014/main" val="10001"/>
                  </a:ext>
                </a:extLst>
              </a:tr>
              <a:tr h="234838">
                <a:tc>
                  <a:txBody>
                    <a:bodyPr/>
                    <a:lstStyle/>
                    <a:p>
                      <a:pPr algn="ctr">
                        <a:lnSpc>
                          <a:spcPct val="100000"/>
                        </a:lnSpc>
                        <a:spcAft>
                          <a:spcPts val="0"/>
                        </a:spcAft>
                      </a:pPr>
                      <a:r>
                        <a:rPr lang="tr-TR" sz="1600" b="1" dirty="0">
                          <a:effectLst/>
                        </a:rPr>
                        <a:t>2.</a:t>
                      </a:r>
                      <a:endParaRPr lang="tr-TR" sz="1800" b="1" dirty="0">
                        <a:effectLst/>
                        <a:latin typeface="Times New Roman"/>
                        <a:ea typeface="Times New Roman"/>
                      </a:endParaRPr>
                    </a:p>
                  </a:txBody>
                  <a:tcPr marL="52839" marR="52839" marT="0" marB="0" anchor="ctr"/>
                </a:tc>
                <a:tc>
                  <a:txBody>
                    <a:bodyPr/>
                    <a:lstStyle/>
                    <a:p>
                      <a:pPr>
                        <a:lnSpc>
                          <a:spcPct val="100000"/>
                        </a:lnSpc>
                        <a:spcAft>
                          <a:spcPts val="0"/>
                        </a:spcAft>
                      </a:pPr>
                      <a:r>
                        <a:rPr lang="tr-TR" sz="1600" dirty="0">
                          <a:effectLst/>
                        </a:rPr>
                        <a:t>Yük Taşıyıcı Duvar (aşağıdaki maddelerde de açıklanmayan duvar)</a:t>
                      </a:r>
                      <a:endParaRPr lang="tr-TR" sz="1800" dirty="0">
                        <a:effectLst/>
                        <a:latin typeface="Times New Roman"/>
                        <a:ea typeface="Times New Roman"/>
                      </a:endParaRPr>
                    </a:p>
                  </a:txBody>
                  <a:tcPr marL="52839" marR="52839" marT="0" marB="0" anchor="ctr"/>
                </a:tc>
                <a:tc>
                  <a:txBody>
                    <a:bodyPr/>
                    <a:lstStyle/>
                    <a:p>
                      <a:pPr algn="ctr">
                        <a:lnSpc>
                          <a:spcPct val="100000"/>
                        </a:lnSpc>
                        <a:spcAft>
                          <a:spcPts val="0"/>
                        </a:spcAft>
                      </a:pPr>
                      <a:r>
                        <a:rPr lang="tr-TR" sz="1600" dirty="0">
                          <a:effectLst/>
                        </a:rPr>
                        <a:t>R Bkz. EK-3c</a:t>
                      </a:r>
                      <a:endParaRPr lang="tr-TR" sz="1800" dirty="0">
                        <a:effectLst/>
                        <a:latin typeface="Times New Roman"/>
                        <a:ea typeface="Times New Roman"/>
                      </a:endParaRPr>
                    </a:p>
                  </a:txBody>
                  <a:tcPr marL="52839" marR="52839" marT="0" marB="0" anchor="ctr"/>
                </a:tc>
                <a:tc>
                  <a:txBody>
                    <a:bodyPr/>
                    <a:lstStyle/>
                    <a:p>
                      <a:pPr algn="ctr">
                        <a:lnSpc>
                          <a:spcPct val="100000"/>
                        </a:lnSpc>
                        <a:spcAft>
                          <a:spcPts val="0"/>
                        </a:spcAft>
                      </a:pPr>
                      <a:r>
                        <a:rPr lang="tr-TR" sz="1600" dirty="0">
                          <a:effectLst/>
                        </a:rPr>
                        <a:t>Ayrı ayrı her bir yüzey</a:t>
                      </a:r>
                      <a:endParaRPr lang="tr-TR" sz="1800" dirty="0">
                        <a:effectLst/>
                        <a:latin typeface="Times New Roman"/>
                        <a:ea typeface="Times New Roman"/>
                      </a:endParaRPr>
                    </a:p>
                  </a:txBody>
                  <a:tcPr marL="52839" marR="52839" marT="0" marB="0" anchor="ctr"/>
                </a:tc>
                <a:extLst>
                  <a:ext uri="{0D108BD9-81ED-4DB2-BD59-A6C34878D82A}">
                    <a16:rowId xmlns:a16="http://schemas.microsoft.com/office/drawing/2014/main" val="10002"/>
                  </a:ext>
                </a:extLst>
              </a:tr>
              <a:tr h="117419">
                <a:tc>
                  <a:txBody>
                    <a:bodyPr/>
                    <a:lstStyle/>
                    <a:p>
                      <a:pPr algn="ctr">
                        <a:lnSpc>
                          <a:spcPct val="100000"/>
                        </a:lnSpc>
                        <a:spcAft>
                          <a:spcPts val="0"/>
                        </a:spcAft>
                      </a:pPr>
                      <a:r>
                        <a:rPr lang="tr-TR" sz="1600" b="1" kern="1200" dirty="0">
                          <a:solidFill>
                            <a:schemeClr val="dk1"/>
                          </a:solidFill>
                          <a:effectLst/>
                          <a:latin typeface="+mn-lt"/>
                          <a:ea typeface="+mn-ea"/>
                          <a:cs typeface="+mn-cs"/>
                        </a:rPr>
                        <a:t>3.</a:t>
                      </a:r>
                    </a:p>
                  </a:txBody>
                  <a:tcPr marL="68580" marR="68580" marT="0" marB="0"/>
                </a:tc>
                <a:tc>
                  <a:txBody>
                    <a:bodyPr/>
                    <a:lstStyle/>
                    <a:p>
                      <a:pPr>
                        <a:lnSpc>
                          <a:spcPct val="100000"/>
                        </a:lnSpc>
                        <a:spcAft>
                          <a:spcPts val="0"/>
                        </a:spcAft>
                      </a:pPr>
                      <a:r>
                        <a:rPr lang="tr-TR" sz="1600" kern="1200" dirty="0">
                          <a:solidFill>
                            <a:schemeClr val="dk1"/>
                          </a:solidFill>
                          <a:effectLst/>
                          <a:latin typeface="+mn-lt"/>
                          <a:ea typeface="+mn-ea"/>
                          <a:cs typeface="+mn-cs"/>
                        </a:rPr>
                        <a:t>Döşemeler</a:t>
                      </a:r>
                    </a:p>
                  </a:txBody>
                  <a:tcPr marL="68580" marR="68580" marT="0" marB="0"/>
                </a:tc>
                <a:tc>
                  <a:txBody>
                    <a:bodyPr/>
                    <a:lstStyle/>
                    <a:p>
                      <a:pPr algn="ctr">
                        <a:lnSpc>
                          <a:spcPct val="100000"/>
                        </a:lnSpc>
                        <a:spcAft>
                          <a:spcPts val="0"/>
                        </a:spcAft>
                      </a:pPr>
                      <a:r>
                        <a:rPr lang="tr-TR" sz="1600" kern="1200" dirty="0">
                          <a:solidFill>
                            <a:schemeClr val="dk1"/>
                          </a:solidFill>
                          <a:effectLst/>
                          <a:latin typeface="+mn-lt"/>
                          <a:ea typeface="+mn-ea"/>
                          <a:cs typeface="+mn-cs"/>
                        </a:rPr>
                        <a:t> </a:t>
                      </a:r>
                    </a:p>
                  </a:txBody>
                  <a:tcPr marL="68580" marR="68580" marT="0" marB="0"/>
                </a:tc>
                <a:tc>
                  <a:txBody>
                    <a:bodyPr/>
                    <a:lstStyle/>
                    <a:p>
                      <a:pPr algn="ctr">
                        <a:lnSpc>
                          <a:spcPct val="100000"/>
                        </a:lnSpc>
                        <a:spcAft>
                          <a:spcPts val="0"/>
                        </a:spcAft>
                      </a:pPr>
                      <a:r>
                        <a:rPr lang="tr-TR" sz="1600" kern="1200" dirty="0">
                          <a:solidFill>
                            <a:schemeClr val="dk1"/>
                          </a:solidFill>
                          <a:effectLst/>
                          <a:latin typeface="+mn-lt"/>
                          <a:ea typeface="+mn-ea"/>
                          <a:cs typeface="+mn-cs"/>
                        </a:rPr>
                        <a:t> </a:t>
                      </a:r>
                    </a:p>
                  </a:txBody>
                  <a:tcPr marL="68580" marR="68580" marT="0" marB="0"/>
                </a:tc>
                <a:extLst>
                  <a:ext uri="{0D108BD9-81ED-4DB2-BD59-A6C34878D82A}">
                    <a16:rowId xmlns:a16="http://schemas.microsoft.com/office/drawing/2014/main" val="10003"/>
                  </a:ext>
                </a:extLst>
              </a:tr>
              <a:tr h="117419">
                <a:tc rowSpan="4">
                  <a:txBody>
                    <a:bodyPr/>
                    <a:lstStyle/>
                    <a:p>
                      <a:pPr algn="ctr">
                        <a:lnSpc>
                          <a:spcPct val="100000"/>
                        </a:lnSpc>
                        <a:spcAft>
                          <a:spcPts val="0"/>
                        </a:spcAft>
                      </a:pPr>
                      <a:r>
                        <a:rPr lang="tr-TR" sz="1600" kern="1200" dirty="0">
                          <a:solidFill>
                            <a:schemeClr val="dk1"/>
                          </a:solidFill>
                          <a:effectLst/>
                          <a:latin typeface="+mn-lt"/>
                          <a:ea typeface="+mn-ea"/>
                          <a:cs typeface="+mn-cs"/>
                        </a:rPr>
                        <a:t> </a:t>
                      </a:r>
                    </a:p>
                  </a:txBody>
                  <a:tcPr marL="68580" marR="68580" marT="0" marB="0"/>
                </a:tc>
                <a:tc>
                  <a:txBody>
                    <a:bodyPr/>
                    <a:lstStyle/>
                    <a:p>
                      <a:pPr>
                        <a:lnSpc>
                          <a:spcPct val="100000"/>
                        </a:lnSpc>
                        <a:spcAft>
                          <a:spcPts val="0"/>
                        </a:spcAft>
                      </a:pPr>
                      <a:r>
                        <a:rPr lang="tr-TR" sz="1600" kern="1200" dirty="0">
                          <a:solidFill>
                            <a:schemeClr val="dk1"/>
                          </a:solidFill>
                          <a:effectLst/>
                          <a:latin typeface="+mn-lt"/>
                          <a:ea typeface="+mn-ea"/>
                          <a:cs typeface="+mn-cs"/>
                        </a:rPr>
                        <a:t>a) İki katlı konutun ikinci katında (garaj veya bodrum kat üstü hariç)</a:t>
                      </a:r>
                    </a:p>
                  </a:txBody>
                  <a:tcPr marL="68580" marR="68580" marT="0" marB="0"/>
                </a:tc>
                <a:tc>
                  <a:txBody>
                    <a:bodyPr/>
                    <a:lstStyle/>
                    <a:p>
                      <a:pPr algn="ctr">
                        <a:lnSpc>
                          <a:spcPct val="100000"/>
                        </a:lnSpc>
                        <a:spcAft>
                          <a:spcPts val="0"/>
                        </a:spcAft>
                      </a:pPr>
                      <a:r>
                        <a:rPr lang="tr-TR" sz="1600" kern="1200" dirty="0">
                          <a:solidFill>
                            <a:schemeClr val="dk1"/>
                          </a:solidFill>
                          <a:effectLst/>
                          <a:latin typeface="+mn-lt"/>
                          <a:ea typeface="+mn-ea"/>
                          <a:cs typeface="+mn-cs"/>
                        </a:rPr>
                        <a:t>REI 30 </a:t>
                      </a:r>
                    </a:p>
                  </a:txBody>
                  <a:tcPr marL="68580" marR="68580" marT="0" marB="0"/>
                </a:tc>
                <a:tc rowSpan="4">
                  <a:txBody>
                    <a:bodyPr/>
                    <a:lstStyle/>
                    <a:p>
                      <a:pPr algn="ctr">
                        <a:lnSpc>
                          <a:spcPct val="100000"/>
                        </a:lnSpc>
                        <a:spcAft>
                          <a:spcPts val="0"/>
                        </a:spcAft>
                      </a:pPr>
                      <a:r>
                        <a:rPr lang="tr-TR" sz="1600" kern="1200" dirty="0">
                          <a:solidFill>
                            <a:schemeClr val="dk1"/>
                          </a:solidFill>
                          <a:effectLst/>
                          <a:latin typeface="+mn-lt"/>
                          <a:ea typeface="+mn-ea"/>
                          <a:cs typeface="+mn-cs"/>
                        </a:rPr>
                        <a:t>Alt yüzeyden</a:t>
                      </a:r>
                    </a:p>
                  </a:txBody>
                  <a:tcPr marL="68580" marR="68580" marT="0" marB="0" anchor="ctr"/>
                </a:tc>
                <a:extLst>
                  <a:ext uri="{0D108BD9-81ED-4DB2-BD59-A6C34878D82A}">
                    <a16:rowId xmlns:a16="http://schemas.microsoft.com/office/drawing/2014/main" val="10004"/>
                  </a:ext>
                </a:extLst>
              </a:tr>
              <a:tr h="117419">
                <a:tc vMerge="1">
                  <a:txBody>
                    <a:bodyPr/>
                    <a:lstStyle/>
                    <a:p>
                      <a:endParaRPr lang="tr-TR"/>
                    </a:p>
                  </a:txBody>
                  <a:tcPr/>
                </a:tc>
                <a:tc>
                  <a:txBody>
                    <a:bodyPr/>
                    <a:lstStyle/>
                    <a:p>
                      <a:pPr>
                        <a:lnSpc>
                          <a:spcPct val="100000"/>
                        </a:lnSpc>
                        <a:spcAft>
                          <a:spcPts val="0"/>
                        </a:spcAft>
                      </a:pPr>
                      <a:r>
                        <a:rPr lang="tr-TR" sz="1600" kern="1200" dirty="0">
                          <a:solidFill>
                            <a:schemeClr val="dk1"/>
                          </a:solidFill>
                          <a:effectLst/>
                          <a:latin typeface="+mn-lt"/>
                          <a:ea typeface="+mn-ea"/>
                          <a:cs typeface="+mn-cs"/>
                        </a:rPr>
                        <a:t>b) Bir dükkân ve üstündeki kat arasında</a:t>
                      </a:r>
                    </a:p>
                  </a:txBody>
                  <a:tcPr marL="68580" marR="68580" marT="0" marB="0" anchor="ctr"/>
                </a:tc>
                <a:tc>
                  <a:txBody>
                    <a:bodyPr/>
                    <a:lstStyle/>
                    <a:p>
                      <a:pPr>
                        <a:lnSpc>
                          <a:spcPct val="100000"/>
                        </a:lnSpc>
                        <a:spcAft>
                          <a:spcPts val="0"/>
                        </a:spcAft>
                      </a:pPr>
                      <a:r>
                        <a:rPr lang="tr-TR" sz="1600" kern="1200" dirty="0">
                          <a:solidFill>
                            <a:schemeClr val="dk1"/>
                          </a:solidFill>
                          <a:effectLst/>
                          <a:latin typeface="+mn-lt"/>
                          <a:ea typeface="+mn-ea"/>
                          <a:cs typeface="+mn-cs"/>
                        </a:rPr>
                        <a:t>REI 60 veya Bkz. EK-3c (hangisi daha büyükse)</a:t>
                      </a:r>
                    </a:p>
                  </a:txBody>
                  <a:tcPr marL="68580" marR="68580" marT="0" marB="0"/>
                </a:tc>
                <a:tc vMerge="1">
                  <a:txBody>
                    <a:bodyPr/>
                    <a:lstStyle/>
                    <a:p>
                      <a:endParaRPr lang="tr-TR"/>
                    </a:p>
                  </a:txBody>
                  <a:tcPr/>
                </a:tc>
                <a:extLst>
                  <a:ext uri="{0D108BD9-81ED-4DB2-BD59-A6C34878D82A}">
                    <a16:rowId xmlns:a16="http://schemas.microsoft.com/office/drawing/2014/main" val="10005"/>
                  </a:ext>
                </a:extLst>
              </a:tr>
              <a:tr h="117419">
                <a:tc vMerge="1">
                  <a:txBody>
                    <a:bodyPr/>
                    <a:lstStyle/>
                    <a:p>
                      <a:endParaRPr lang="tr-TR"/>
                    </a:p>
                  </a:txBody>
                  <a:tcPr/>
                </a:tc>
                <a:tc>
                  <a:txBody>
                    <a:bodyPr/>
                    <a:lstStyle/>
                    <a:p>
                      <a:pPr>
                        <a:lnSpc>
                          <a:spcPct val="100000"/>
                        </a:lnSpc>
                        <a:spcAft>
                          <a:spcPts val="0"/>
                        </a:spcAft>
                      </a:pPr>
                      <a:r>
                        <a:rPr lang="tr-TR" sz="1600" kern="1200" dirty="0">
                          <a:solidFill>
                            <a:schemeClr val="dk1"/>
                          </a:solidFill>
                          <a:effectLst/>
                          <a:latin typeface="+mn-lt"/>
                          <a:ea typeface="+mn-ea"/>
                          <a:cs typeface="+mn-cs"/>
                        </a:rPr>
                        <a:t>c) Kompartıman döşemeleri dahil her türlü diğer döşemeler</a:t>
                      </a:r>
                    </a:p>
                  </a:txBody>
                  <a:tcPr marL="68580" marR="68580" marT="0" marB="0" anchor="ctr"/>
                </a:tc>
                <a:tc>
                  <a:txBody>
                    <a:bodyPr/>
                    <a:lstStyle/>
                    <a:p>
                      <a:pPr>
                        <a:lnSpc>
                          <a:spcPct val="100000"/>
                        </a:lnSpc>
                        <a:spcAft>
                          <a:spcPts val="0"/>
                        </a:spcAft>
                      </a:pPr>
                      <a:r>
                        <a:rPr lang="tr-TR" sz="1600" kern="1200" dirty="0">
                          <a:solidFill>
                            <a:schemeClr val="dk1"/>
                          </a:solidFill>
                          <a:effectLst/>
                          <a:latin typeface="+mn-lt"/>
                          <a:ea typeface="+mn-ea"/>
                          <a:cs typeface="+mn-cs"/>
                        </a:rPr>
                        <a:t>REI Bkz. EK-3c</a:t>
                      </a:r>
                    </a:p>
                  </a:txBody>
                  <a:tcPr marL="68580" marR="68580" marT="0" marB="0"/>
                </a:tc>
                <a:tc vMerge="1">
                  <a:txBody>
                    <a:bodyPr/>
                    <a:lstStyle/>
                    <a:p>
                      <a:endParaRPr lang="tr-TR"/>
                    </a:p>
                  </a:txBody>
                  <a:tcPr/>
                </a:tc>
                <a:extLst>
                  <a:ext uri="{0D108BD9-81ED-4DB2-BD59-A6C34878D82A}">
                    <a16:rowId xmlns:a16="http://schemas.microsoft.com/office/drawing/2014/main" val="10006"/>
                  </a:ext>
                </a:extLst>
              </a:tr>
              <a:tr h="117419">
                <a:tc vMerge="1">
                  <a:txBody>
                    <a:bodyPr/>
                    <a:lstStyle/>
                    <a:p>
                      <a:endParaRPr lang="tr-TR"/>
                    </a:p>
                  </a:txBody>
                  <a:tcPr/>
                </a:tc>
                <a:tc>
                  <a:txBody>
                    <a:bodyPr/>
                    <a:lstStyle/>
                    <a:p>
                      <a:pPr>
                        <a:lnSpc>
                          <a:spcPct val="100000"/>
                        </a:lnSpc>
                        <a:spcAft>
                          <a:spcPts val="0"/>
                        </a:spcAft>
                      </a:pPr>
                      <a:r>
                        <a:rPr lang="tr-TR" sz="1600" kern="1200" dirty="0">
                          <a:solidFill>
                            <a:schemeClr val="dk1"/>
                          </a:solidFill>
                          <a:effectLst/>
                          <a:latin typeface="+mn-lt"/>
                          <a:ea typeface="+mn-ea"/>
                          <a:cs typeface="+mn-cs"/>
                        </a:rPr>
                        <a:t>d) Bodrum kat ile zemin kat arası döşeme</a:t>
                      </a:r>
                    </a:p>
                  </a:txBody>
                  <a:tcPr marL="68580" marR="68580" marT="0" marB="0" anchor="ctr"/>
                </a:tc>
                <a:tc>
                  <a:txBody>
                    <a:bodyPr/>
                    <a:lstStyle/>
                    <a:p>
                      <a:pPr>
                        <a:lnSpc>
                          <a:spcPct val="100000"/>
                        </a:lnSpc>
                        <a:spcAft>
                          <a:spcPts val="0"/>
                        </a:spcAft>
                      </a:pPr>
                      <a:r>
                        <a:rPr lang="tr-TR" sz="1600" kern="1200" dirty="0">
                          <a:solidFill>
                            <a:schemeClr val="dk1"/>
                          </a:solidFill>
                          <a:effectLst/>
                          <a:latin typeface="+mn-lt"/>
                          <a:ea typeface="+mn-ea"/>
                          <a:cs typeface="+mn-cs"/>
                        </a:rPr>
                        <a:t>REI 90 veya Bkz. EK-3c (hangisi daha büyükse)</a:t>
                      </a:r>
                    </a:p>
                  </a:txBody>
                  <a:tcPr marL="68580" marR="68580" marT="0" marB="0"/>
                </a:tc>
                <a:tc vMerge="1">
                  <a:txBody>
                    <a:bodyPr/>
                    <a:lstStyle/>
                    <a:p>
                      <a:endParaRPr lang="tr-TR"/>
                    </a:p>
                  </a:txBody>
                  <a:tcPr/>
                </a:tc>
                <a:extLst>
                  <a:ext uri="{0D108BD9-81ED-4DB2-BD59-A6C34878D82A}">
                    <a16:rowId xmlns:a16="http://schemas.microsoft.com/office/drawing/2014/main" val="10007"/>
                  </a:ext>
                </a:extLst>
              </a:tr>
            </a:tbl>
          </a:graphicData>
        </a:graphic>
      </p:graphicFrame>
      <p:sp>
        <p:nvSpPr>
          <p:cNvPr id="3" name="Rectangle 2"/>
          <p:cNvSpPr/>
          <p:nvPr/>
        </p:nvSpPr>
        <p:spPr>
          <a:xfrm>
            <a:off x="342900" y="1837319"/>
            <a:ext cx="9433048" cy="861774"/>
          </a:xfrm>
          <a:prstGeom prst="rect">
            <a:avLst/>
          </a:prstGeom>
        </p:spPr>
        <p:txBody>
          <a:bodyPr wrap="square">
            <a:spAutoFit/>
          </a:bodyPr>
          <a:lstStyle/>
          <a:p>
            <a:pPr marL="342900" indent="-342900">
              <a:lnSpc>
                <a:spcPts val="3000"/>
              </a:lnSpc>
              <a:buClr>
                <a:srgbClr val="FF0000"/>
              </a:buClr>
              <a:buFont typeface="Arial Narrow" panose="020B0606020202030204" pitchFamily="34" charset="0"/>
              <a:buChar char="●"/>
              <a:defRPr/>
            </a:pPr>
            <a:r>
              <a:rPr lang="tr-TR" altLang="tr-TR" sz="2000" dirty="0">
                <a:solidFill>
                  <a:srgbClr val="000000"/>
                </a:solidFill>
                <a:latin typeface="Cambria" panose="02040503050406030204" pitchFamily="18" charset="0"/>
              </a:rPr>
              <a:t>Yük taşıyan yapı elemanlarının sağlaması gereken asgari yangına dayanım süreleri yönetmelik Ek-3B’de verilmiştir.</a:t>
            </a:r>
          </a:p>
        </p:txBody>
      </p:sp>
    </p:spTree>
    <p:extLst>
      <p:ext uri="{BB962C8B-B14F-4D97-AF65-F5344CB8AC3E}">
        <p14:creationId xmlns:p14="http://schemas.microsoft.com/office/powerpoint/2010/main" val="22930001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pic>
        <p:nvPicPr>
          <p:cNvPr id="11" name="Picture 7">
            <a:extLst>
              <a:ext uri="{FF2B5EF4-FFF2-40B4-BE49-F238E27FC236}">
                <a16:creationId xmlns:a16="http://schemas.microsoft.com/office/drawing/2014/main" id="{D08A274F-ACC3-4842-B6AA-0513A9897BC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6068" t="29144" r="20680" b="18065"/>
          <a:stretch>
            <a:fillRect/>
          </a:stretch>
        </p:blipFill>
        <p:spPr>
          <a:xfrm>
            <a:off x="503853" y="2002697"/>
            <a:ext cx="3693730" cy="2745666"/>
          </a:xfrm>
          <a:prstGeom prst="rect">
            <a:avLst/>
          </a:prstGeom>
          <a:noFill/>
          <a:ln/>
        </p:spPr>
      </p:pic>
      <p:pic>
        <p:nvPicPr>
          <p:cNvPr id="2" name="Resim 1">
            <a:extLst>
              <a:ext uri="{FF2B5EF4-FFF2-40B4-BE49-F238E27FC236}">
                <a16:creationId xmlns:a16="http://schemas.microsoft.com/office/drawing/2014/main" id="{B6ED5AAC-6730-4902-BD3E-AA582C764B80}"/>
              </a:ext>
            </a:extLst>
          </p:cNvPr>
          <p:cNvPicPr>
            <a:picLocks noChangeAspect="1"/>
          </p:cNvPicPr>
          <p:nvPr/>
        </p:nvPicPr>
        <p:blipFill rotWithShape="1">
          <a:blip r:embed="rId4"/>
          <a:srcRect r="31860"/>
          <a:stretch/>
        </p:blipFill>
        <p:spPr>
          <a:xfrm>
            <a:off x="7016620" y="2002696"/>
            <a:ext cx="1847793" cy="2746394"/>
          </a:xfrm>
          <a:prstGeom prst="rect">
            <a:avLst/>
          </a:prstGeom>
        </p:spPr>
      </p:pic>
      <p:sp>
        <p:nvSpPr>
          <p:cNvPr id="12" name="Title 1">
            <a:extLst>
              <a:ext uri="{FF2B5EF4-FFF2-40B4-BE49-F238E27FC236}">
                <a16:creationId xmlns:a16="http://schemas.microsoft.com/office/drawing/2014/main" id="{41B9D54D-8FBF-4248-AC8D-AB032A7A4D62}"/>
              </a:ext>
            </a:extLst>
          </p:cNvPr>
          <p:cNvSpPr txBox="1">
            <a:spLocks/>
          </p:cNvSpPr>
          <p:nvPr/>
        </p:nvSpPr>
        <p:spPr>
          <a:xfrm>
            <a:off x="1357893" y="1516142"/>
            <a:ext cx="8439150" cy="36933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pPr>
            <a:r>
              <a:rPr lang="tr-TR" sz="2200" b="1" dirty="0">
                <a:solidFill>
                  <a:srgbClr val="000000"/>
                </a:solidFill>
                <a:latin typeface="Cambria" panose="02040503050406030204" pitchFamily="18" charset="0"/>
              </a:rPr>
              <a:t>Çelik Konstrüksiyon Yapılarda Yangın Güvenliği</a:t>
            </a:r>
          </a:p>
        </p:txBody>
      </p:sp>
      <p:pic>
        <p:nvPicPr>
          <p:cNvPr id="3" name="Resim 2">
            <a:extLst>
              <a:ext uri="{FF2B5EF4-FFF2-40B4-BE49-F238E27FC236}">
                <a16:creationId xmlns:a16="http://schemas.microsoft.com/office/drawing/2014/main" id="{308A557B-1685-4968-B7D6-8E326B279EE6}"/>
              </a:ext>
            </a:extLst>
          </p:cNvPr>
          <p:cNvPicPr>
            <a:picLocks noChangeAspect="1"/>
          </p:cNvPicPr>
          <p:nvPr/>
        </p:nvPicPr>
        <p:blipFill>
          <a:blip r:embed="rId5"/>
          <a:stretch>
            <a:fillRect/>
          </a:stretch>
        </p:blipFill>
        <p:spPr>
          <a:xfrm>
            <a:off x="4425074" y="2002696"/>
            <a:ext cx="2013048" cy="2745667"/>
          </a:xfrm>
          <a:prstGeom prst="rect">
            <a:avLst/>
          </a:prstGeom>
        </p:spPr>
      </p:pic>
      <p:sp>
        <p:nvSpPr>
          <p:cNvPr id="4" name="Rectangle 3">
            <a:extLst>
              <a:ext uri="{FF2B5EF4-FFF2-40B4-BE49-F238E27FC236}">
                <a16:creationId xmlns:a16="http://schemas.microsoft.com/office/drawing/2014/main" id="{971862EB-3FBE-4E0E-883F-CE16157A22D5}"/>
              </a:ext>
            </a:extLst>
          </p:cNvPr>
          <p:cNvSpPr/>
          <p:nvPr/>
        </p:nvSpPr>
        <p:spPr>
          <a:xfrm>
            <a:off x="289249" y="4749090"/>
            <a:ext cx="8910635" cy="1246495"/>
          </a:xfrm>
          <a:prstGeom prst="rect">
            <a:avLst/>
          </a:prstGeom>
        </p:spPr>
        <p:txBody>
          <a:bodyPr wrap="square">
            <a:spAutoFit/>
          </a:bodyPr>
          <a:lstStyle/>
          <a:p>
            <a:pPr marL="342900" indent="-342900">
              <a:lnSpc>
                <a:spcPts val="3000"/>
              </a:lnSpc>
              <a:buClr>
                <a:srgbClr val="FF0000"/>
              </a:buClr>
              <a:buFont typeface="Arial Narrow" panose="020B0606020202030204" pitchFamily="34" charset="0"/>
              <a:buChar char="●"/>
              <a:defRPr/>
            </a:pPr>
            <a:r>
              <a:rPr lang="tr-TR" altLang="tr-TR" dirty="0">
                <a:solidFill>
                  <a:srgbClr val="000000"/>
                </a:solidFill>
                <a:latin typeface="Cambria" panose="02040503050406030204" pitchFamily="18" charset="0"/>
              </a:rPr>
              <a:t>Bütün malzemeler gibi çeliğin de sıcaklığın artması ile mukavemeti zayıflar. Çelikteki mukavemet kaybının 300°C’de başladığı kabul edilir ve 400°C’den sonra hızla artar, 550°C’ de çelik oda sıcaklığındaki gerilme mukavemetini % 60’ına kadar düşer.</a:t>
            </a:r>
          </a:p>
        </p:txBody>
      </p:sp>
    </p:spTree>
    <p:extLst>
      <p:ext uri="{BB962C8B-B14F-4D97-AF65-F5344CB8AC3E}">
        <p14:creationId xmlns:p14="http://schemas.microsoft.com/office/powerpoint/2010/main" val="34159592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pic>
        <p:nvPicPr>
          <p:cNvPr id="4" name="Picture 4" descr="IMG_0164">
            <a:extLst>
              <a:ext uri="{FF2B5EF4-FFF2-40B4-BE49-F238E27FC236}">
                <a16:creationId xmlns:a16="http://schemas.microsoft.com/office/drawing/2014/main" id="{E2BBE837-2283-4C9E-A069-60BB217C8F4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6653708" y="2046036"/>
            <a:ext cx="2396885" cy="197399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 name="Picture 6" descr="West Point Sheffield 6">
            <a:extLst>
              <a:ext uri="{FF2B5EF4-FFF2-40B4-BE49-F238E27FC236}">
                <a16:creationId xmlns:a16="http://schemas.microsoft.com/office/drawing/2014/main" id="{746DF75F-55C5-4DD1-A500-FBFCF519542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a:xfrm>
            <a:off x="6630401" y="4320072"/>
            <a:ext cx="2420193" cy="198924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 name="Rectangle 3">
            <a:extLst>
              <a:ext uri="{FF2B5EF4-FFF2-40B4-BE49-F238E27FC236}">
                <a16:creationId xmlns:a16="http://schemas.microsoft.com/office/drawing/2014/main" id="{B04845D7-93D4-4020-A5D2-34B7AEA429A5}"/>
              </a:ext>
            </a:extLst>
          </p:cNvPr>
          <p:cNvSpPr txBox="1">
            <a:spLocks noChangeArrowheads="1"/>
          </p:cNvSpPr>
          <p:nvPr/>
        </p:nvSpPr>
        <p:spPr>
          <a:xfrm>
            <a:off x="393511" y="1877276"/>
            <a:ext cx="5466114" cy="4627175"/>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fontAlgn="auto">
              <a:lnSpc>
                <a:spcPts val="3000"/>
              </a:lnSpc>
              <a:spcBef>
                <a:spcPct val="0"/>
              </a:spcBef>
              <a:spcAft>
                <a:spcPts val="0"/>
              </a:spcAft>
              <a:buClr>
                <a:srgbClr val="FF0000"/>
              </a:buClr>
              <a:buFont typeface="Arial Narrow" panose="020B0606020202030204" pitchFamily="34" charset="0"/>
              <a:buChar char="●"/>
              <a:defRPr/>
            </a:pPr>
            <a:r>
              <a:rPr lang="tr-TR" altLang="tr-TR" sz="2000" dirty="0">
                <a:latin typeface="Cambria" panose="02040503050406030204" pitchFamily="18" charset="0"/>
              </a:rPr>
              <a:t>Yangınların neden olduğu hızlı sıcaklık artışına maruz kalan yapısal elemanının yüzeyinden katman veya parçalar halinde betonun kırılıp ayrılma meydana gelebilir (</a:t>
            </a:r>
            <a:r>
              <a:rPr lang="tr-TR" altLang="tr-TR" sz="2000" b="1" dirty="0">
                <a:latin typeface="Cambria" panose="02040503050406030204" pitchFamily="18" charset="0"/>
              </a:rPr>
              <a:t>Dökülme - Spalling)</a:t>
            </a:r>
            <a:r>
              <a:rPr lang="tr-TR" altLang="tr-TR" sz="2000" dirty="0">
                <a:latin typeface="Cambria" panose="02040503050406030204" pitchFamily="18" charset="0"/>
              </a:rPr>
              <a:t>.  </a:t>
            </a:r>
          </a:p>
          <a:p>
            <a:pPr marL="342900" indent="-342900">
              <a:lnSpc>
                <a:spcPts val="3000"/>
              </a:lnSpc>
              <a:spcBef>
                <a:spcPct val="0"/>
              </a:spcBef>
              <a:buClr>
                <a:srgbClr val="FF0000"/>
              </a:buClr>
              <a:buFont typeface="Arial Narrow" panose="020B0606020202030204" pitchFamily="34" charset="0"/>
              <a:buChar char="●"/>
              <a:defRPr/>
            </a:pPr>
            <a:r>
              <a:rPr lang="tr-TR" altLang="tr-TR" sz="2000" dirty="0">
                <a:latin typeface="Cambria" panose="02040503050406030204" pitchFamily="18" charset="0"/>
              </a:rPr>
              <a:t>Meydana gelen dökülme ve kırılmalar nedeniyle beton kesitinin azalmasına bağlı olarak merkezdeki sıcaklık yükselmesinin daha hızlı olmasına yol açarak yapı elemanının yük taşıma kapasitesinin önemli ölçüde azalmasına sebep olur.</a:t>
            </a:r>
          </a:p>
        </p:txBody>
      </p:sp>
      <p:sp>
        <p:nvSpPr>
          <p:cNvPr id="7" name="Title 1">
            <a:extLst>
              <a:ext uri="{FF2B5EF4-FFF2-40B4-BE49-F238E27FC236}">
                <a16:creationId xmlns:a16="http://schemas.microsoft.com/office/drawing/2014/main" id="{F00827FB-9EE2-4C3A-9AF8-8268EC9A4464}"/>
              </a:ext>
            </a:extLst>
          </p:cNvPr>
          <p:cNvSpPr txBox="1">
            <a:spLocks/>
          </p:cNvSpPr>
          <p:nvPr/>
        </p:nvSpPr>
        <p:spPr>
          <a:xfrm>
            <a:off x="1917729" y="1622346"/>
            <a:ext cx="8439150" cy="36933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pPr>
            <a:r>
              <a:rPr lang="tr-TR" sz="2200" b="1" dirty="0">
                <a:solidFill>
                  <a:srgbClr val="000000"/>
                </a:solidFill>
                <a:latin typeface="Cambria" panose="02040503050406030204" pitchFamily="18" charset="0"/>
              </a:rPr>
              <a:t>Betonarme Yapılarda Yangın Güvenliği</a:t>
            </a:r>
          </a:p>
        </p:txBody>
      </p:sp>
    </p:spTree>
    <p:extLst>
      <p:ext uri="{BB962C8B-B14F-4D97-AF65-F5344CB8AC3E}">
        <p14:creationId xmlns:p14="http://schemas.microsoft.com/office/powerpoint/2010/main" val="37690785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402435" name="Text Box 3"/>
          <p:cNvSpPr txBox="1">
            <a:spLocks noChangeArrowheads="1"/>
          </p:cNvSpPr>
          <p:nvPr/>
        </p:nvSpPr>
        <p:spPr bwMode="auto">
          <a:xfrm>
            <a:off x="381295" y="2007090"/>
            <a:ext cx="8100232" cy="39395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342900" indent="-342900" defTabSz="900113" eaLnBrk="0" hangingPunct="0">
              <a:lnSpc>
                <a:spcPts val="3000"/>
              </a:lnSpc>
              <a:buClr>
                <a:srgbClr val="FF0000"/>
              </a:buClr>
              <a:buFont typeface="Arial Narrow" panose="020B0606020202030204" pitchFamily="34" charset="0"/>
              <a:buChar char="●"/>
              <a:defRPr/>
            </a:pPr>
            <a:r>
              <a:rPr lang="tr-TR" altLang="tr-TR" sz="2000" dirty="0">
                <a:solidFill>
                  <a:srgbClr val="000000"/>
                </a:solidFill>
                <a:latin typeface="Cambria" panose="02040503050406030204" pitchFamily="18" charset="0"/>
              </a:rPr>
              <a:t>Beton (beton tipine bağlı olarak) eğer nemi % 2-3’den daha fazlaysa ve yangına maruz kalırsa parçalanır. </a:t>
            </a:r>
          </a:p>
          <a:p>
            <a:pPr marL="342900" indent="-342900" defTabSz="900113" eaLnBrk="0" hangingPunct="0">
              <a:lnSpc>
                <a:spcPts val="3000"/>
              </a:lnSpc>
              <a:buClr>
                <a:srgbClr val="FF0000"/>
              </a:buClr>
              <a:buFont typeface="Arial Narrow" panose="020B0606020202030204" pitchFamily="34" charset="0"/>
              <a:buChar char="●"/>
              <a:defRPr/>
            </a:pPr>
            <a:r>
              <a:rPr lang="tr-TR" altLang="tr-TR" sz="2000" dirty="0">
                <a:solidFill>
                  <a:srgbClr val="000000"/>
                </a:solidFill>
                <a:latin typeface="Cambria" panose="02040503050406030204" pitchFamily="18" charset="0"/>
              </a:rPr>
              <a:t>Beton döşeme kalınlığı betonun yalıtımına ve mukavemetine katkıda bulunur, fakat en alttaki döşem demirlerini saran pas payı kritiktir.</a:t>
            </a:r>
          </a:p>
          <a:p>
            <a:pPr marL="800100" lvl="1" indent="-342900" defTabSz="900113" eaLnBrk="0" hangingPunct="0">
              <a:lnSpc>
                <a:spcPts val="3000"/>
              </a:lnSpc>
              <a:buClr>
                <a:srgbClr val="FF0000"/>
              </a:buClr>
              <a:buFont typeface="Arial Narrow" panose="020B0606020202030204" pitchFamily="34" charset="0"/>
              <a:buChar char="●"/>
              <a:defRPr/>
            </a:pPr>
            <a:r>
              <a:rPr lang="tr-TR" altLang="tr-TR" sz="2000" b="1" dirty="0">
                <a:solidFill>
                  <a:srgbClr val="000000"/>
                </a:solidFill>
                <a:latin typeface="Cambria" panose="02040503050406030204" pitchFamily="18" charset="0"/>
              </a:rPr>
              <a:t>Eğer pas payları yetersizse (minimum 4 cm beton ve ikinci etriye) beton döşeme iyileştirilmelidir. </a:t>
            </a:r>
          </a:p>
          <a:p>
            <a:pPr marL="342900" indent="-342900" defTabSz="900113" eaLnBrk="0" hangingPunct="0">
              <a:lnSpc>
                <a:spcPts val="3000"/>
              </a:lnSpc>
              <a:buClr>
                <a:srgbClr val="FF0000"/>
              </a:buClr>
              <a:buFont typeface="Arial Narrow" panose="020B0606020202030204" pitchFamily="34" charset="0"/>
              <a:buChar char="●"/>
              <a:defRPr/>
            </a:pPr>
            <a:r>
              <a:rPr lang="tr-TR" altLang="tr-TR" sz="2000" dirty="0">
                <a:solidFill>
                  <a:srgbClr val="000000"/>
                </a:solidFill>
                <a:latin typeface="Cambria" panose="02040503050406030204" pitchFamily="18" charset="0"/>
              </a:rPr>
              <a:t>Betonarme döşemeyi taşıyan çelik elemanlar yangına karşı korunmalıdır.</a:t>
            </a:r>
          </a:p>
          <a:p>
            <a:pPr marL="342900" indent="-342900" defTabSz="900113" eaLnBrk="0" hangingPunct="0">
              <a:lnSpc>
                <a:spcPts val="3000"/>
              </a:lnSpc>
              <a:buClr>
                <a:srgbClr val="FF0000"/>
              </a:buClr>
              <a:buFont typeface="Arial Narrow" panose="020B0606020202030204" pitchFamily="34" charset="0"/>
              <a:buChar char="●"/>
              <a:defRPr/>
            </a:pPr>
            <a:r>
              <a:rPr lang="tr-TR" altLang="tr-TR" sz="2000" dirty="0">
                <a:solidFill>
                  <a:srgbClr val="000000"/>
                </a:solidFill>
                <a:latin typeface="Cambria" panose="02040503050406030204" pitchFamily="18" charset="0"/>
              </a:rPr>
              <a:t>Asma tavanlar, aydınlatma elemanları, döşemeyi delen servis elemanları, boşluk bariyerleri çok iyi dizayn edilmelidir.</a:t>
            </a:r>
          </a:p>
        </p:txBody>
      </p:sp>
      <p:sp>
        <p:nvSpPr>
          <p:cNvPr id="3" name="Title 1">
            <a:extLst>
              <a:ext uri="{FF2B5EF4-FFF2-40B4-BE49-F238E27FC236}">
                <a16:creationId xmlns:a16="http://schemas.microsoft.com/office/drawing/2014/main" id="{1B0FF09F-BCD0-4CFA-9594-3ADD9CD4E8BD}"/>
              </a:ext>
            </a:extLst>
          </p:cNvPr>
          <p:cNvSpPr txBox="1">
            <a:spLocks/>
          </p:cNvSpPr>
          <p:nvPr/>
        </p:nvSpPr>
        <p:spPr>
          <a:xfrm>
            <a:off x="1898163" y="1633557"/>
            <a:ext cx="8439150" cy="36933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pPr>
            <a:r>
              <a:rPr lang="tr-TR" sz="2200" b="1" dirty="0">
                <a:solidFill>
                  <a:srgbClr val="000000"/>
                </a:solidFill>
                <a:latin typeface="Cambria" panose="02040503050406030204" pitchFamily="18" charset="0"/>
              </a:rPr>
              <a:t>Betonarme Yapılarda Yangın Güvenliği</a:t>
            </a:r>
          </a:p>
        </p:txBody>
      </p:sp>
      <p:pic>
        <p:nvPicPr>
          <p:cNvPr id="4" name="Picture 4">
            <a:extLst>
              <a:ext uri="{FF2B5EF4-FFF2-40B4-BE49-F238E27FC236}">
                <a16:creationId xmlns:a16="http://schemas.microsoft.com/office/drawing/2014/main" id="{77B79F31-E446-4656-9A74-8CF203F0DAE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7705152" y="4299786"/>
            <a:ext cx="1324947" cy="1765887"/>
          </a:xfrm>
          <a:prstGeom prst="rect">
            <a:avLst/>
          </a:prstGeom>
          <a:noFill/>
          <a:ln/>
        </p:spPr>
      </p:pic>
    </p:spTree>
    <p:extLst>
      <p:ext uri="{BB962C8B-B14F-4D97-AF65-F5344CB8AC3E}">
        <p14:creationId xmlns:p14="http://schemas.microsoft.com/office/powerpoint/2010/main" val="2233296248"/>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32771" name="Title 1"/>
          <p:cNvSpPr>
            <a:spLocks noGrp="1"/>
          </p:cNvSpPr>
          <p:nvPr>
            <p:ph type="title" idx="4294967295"/>
          </p:nvPr>
        </p:nvSpPr>
        <p:spPr>
          <a:xfrm>
            <a:off x="429209" y="1672270"/>
            <a:ext cx="8439150" cy="369888"/>
          </a:xfrm>
        </p:spPr>
        <p:txBody>
          <a:bodyPr>
            <a:normAutofit fontScale="90000"/>
          </a:bodyPr>
          <a:lstStyle/>
          <a:p>
            <a:pPr algn="ctr"/>
            <a:r>
              <a:rPr lang="tr-TR" altLang="tr-TR" sz="2400" b="1" dirty="0">
                <a:latin typeface="Cambria" panose="02040503050406030204" pitchFamily="18" charset="0"/>
                <a:cs typeface="Arial" panose="020B0604020202020204" pitchFamily="34" charset="0"/>
              </a:rPr>
              <a:t>Tasarım Esasları – Yapı Malzemeleri Yönetmeliği 305/2011/EU</a:t>
            </a:r>
          </a:p>
        </p:txBody>
      </p:sp>
      <p:sp>
        <p:nvSpPr>
          <p:cNvPr id="41987" name="Rectangle 3"/>
          <p:cNvSpPr>
            <a:spLocks noGrp="1" noChangeArrowheads="1"/>
          </p:cNvSpPr>
          <p:nvPr>
            <p:ph idx="4294967295"/>
          </p:nvPr>
        </p:nvSpPr>
        <p:spPr>
          <a:xfrm>
            <a:off x="531618" y="2090479"/>
            <a:ext cx="8923337" cy="4248150"/>
          </a:xfrm>
        </p:spPr>
        <p:txBody>
          <a:bodyPr>
            <a:normAutofit/>
          </a:bodyPr>
          <a:lstStyle/>
          <a:p>
            <a:pPr marL="342900" indent="-342900">
              <a:lnSpc>
                <a:spcPts val="3000"/>
              </a:lnSpc>
              <a:buClr>
                <a:srgbClr val="FF0000"/>
              </a:buClr>
              <a:buFont typeface="Arial Narrow" panose="020B0606020202030204" pitchFamily="34" charset="0"/>
              <a:buChar char="●"/>
              <a:defRPr/>
            </a:pPr>
            <a:r>
              <a:rPr lang="tr-TR" altLang="tr-TR" sz="2000" dirty="0">
                <a:latin typeface="Cambria" panose="02040503050406030204" pitchFamily="18" charset="0"/>
                <a:cs typeface="Arial" panose="020B0604020202020204" pitchFamily="34" charset="0"/>
              </a:rPr>
              <a:t>Yük taşıyan yapı elemanları, yangın anında Yönetmelikte tanımlanan minimum zaman aralığı boyunca fonksiyonlarını sürdürecek şekilde korunmalıdır,</a:t>
            </a:r>
          </a:p>
          <a:p>
            <a:pPr marL="342900" indent="-342900">
              <a:lnSpc>
                <a:spcPts val="3000"/>
              </a:lnSpc>
              <a:buClr>
                <a:srgbClr val="FF0000"/>
              </a:buClr>
              <a:buFont typeface="Arial Narrow" panose="020B0606020202030204" pitchFamily="34" charset="0"/>
              <a:buChar char="●"/>
              <a:defRPr/>
            </a:pPr>
            <a:r>
              <a:rPr lang="tr-TR" altLang="tr-TR" sz="2000" kern="1200" dirty="0">
                <a:solidFill>
                  <a:srgbClr val="FF0000"/>
                </a:solidFill>
                <a:latin typeface="Cambria" panose="02040503050406030204" pitchFamily="18" charset="0"/>
                <a:cs typeface="Arial" panose="020B0604020202020204" pitchFamily="34" charset="0"/>
              </a:rPr>
              <a:t>Yapılardaki alev ve duman oluşumu ile  yayılımı sınırlandırılmalı,</a:t>
            </a:r>
          </a:p>
          <a:p>
            <a:pPr marL="342900" indent="-342900">
              <a:lnSpc>
                <a:spcPts val="3000"/>
              </a:lnSpc>
              <a:buClr>
                <a:srgbClr val="FF0000"/>
              </a:buClr>
              <a:buFont typeface="Arial Narrow" panose="020B0606020202030204" pitchFamily="34" charset="0"/>
              <a:buChar char="●"/>
              <a:defRPr/>
            </a:pPr>
            <a:r>
              <a:rPr lang="tr-TR" altLang="tr-TR" sz="2000" kern="1200" dirty="0">
                <a:latin typeface="Cambria" panose="02040503050406030204" pitchFamily="18" charset="0"/>
                <a:cs typeface="Arial" panose="020B0604020202020204" pitchFamily="34" charset="0"/>
              </a:rPr>
              <a:t>Komşu yapılara yangın yayılımı sınırlandırılmalı,</a:t>
            </a:r>
          </a:p>
          <a:p>
            <a:pPr marL="342900" indent="-342900">
              <a:lnSpc>
                <a:spcPts val="3000"/>
              </a:lnSpc>
              <a:buClr>
                <a:srgbClr val="FF0000"/>
              </a:buClr>
              <a:buFont typeface="Arial Narrow" panose="020B0606020202030204" pitchFamily="34" charset="0"/>
              <a:buChar char="●"/>
              <a:defRPr/>
            </a:pPr>
            <a:r>
              <a:rPr lang="tr-TR" altLang="tr-TR" sz="2000" kern="1200" dirty="0">
                <a:latin typeface="Cambria" panose="02040503050406030204" pitchFamily="18" charset="0"/>
                <a:cs typeface="Arial" panose="020B0604020202020204" pitchFamily="34" charset="0"/>
              </a:rPr>
              <a:t>Yapı içerisinde yaşayanlar yapıyı terk edebilmeli veya başka şekillerde kurtarılabilmeli,</a:t>
            </a:r>
          </a:p>
          <a:p>
            <a:pPr marL="342900" indent="-342900">
              <a:lnSpc>
                <a:spcPts val="3000"/>
              </a:lnSpc>
              <a:buClr>
                <a:srgbClr val="FF0000"/>
              </a:buClr>
              <a:buFont typeface="Arial Narrow" panose="020B0606020202030204" pitchFamily="34" charset="0"/>
              <a:buChar char="●"/>
              <a:defRPr/>
            </a:pPr>
            <a:r>
              <a:rPr lang="tr-TR" altLang="tr-TR" sz="2000" kern="1200" dirty="0">
                <a:latin typeface="Cambria" panose="02040503050406030204" pitchFamily="18" charset="0"/>
                <a:cs typeface="Arial" panose="020B0604020202020204" pitchFamily="34" charset="0"/>
              </a:rPr>
              <a:t>Kurtarma ekibinin yapı içindeki emniyeti göz önüne alınacak şekilde tasarlanmalıdır.</a:t>
            </a:r>
          </a:p>
        </p:txBody>
      </p:sp>
    </p:spTree>
    <p:extLst>
      <p:ext uri="{BB962C8B-B14F-4D97-AF65-F5344CB8AC3E}">
        <p14:creationId xmlns:p14="http://schemas.microsoft.com/office/powerpoint/2010/main" val="8410724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32771" name="Title 1"/>
          <p:cNvSpPr>
            <a:spLocks noGrp="1"/>
          </p:cNvSpPr>
          <p:nvPr>
            <p:ph type="title" idx="4294967295"/>
          </p:nvPr>
        </p:nvSpPr>
        <p:spPr>
          <a:xfrm>
            <a:off x="486916" y="1578963"/>
            <a:ext cx="8439150" cy="369888"/>
          </a:xfrm>
        </p:spPr>
        <p:txBody>
          <a:bodyPr>
            <a:normAutofit fontScale="90000"/>
          </a:bodyPr>
          <a:lstStyle/>
          <a:p>
            <a:pPr algn="ctr"/>
            <a:r>
              <a:rPr lang="tr-TR" altLang="tr-TR" sz="2400" b="1" dirty="0">
                <a:latin typeface="Cambria" panose="02040503050406030204" pitchFamily="18" charset="0"/>
                <a:cs typeface="Arial" panose="020B0604020202020204" pitchFamily="34" charset="0"/>
              </a:rPr>
              <a:t>Yapılardaki alev ve duman oluşumunun sınırlandırılması</a:t>
            </a:r>
          </a:p>
        </p:txBody>
      </p:sp>
      <p:sp>
        <p:nvSpPr>
          <p:cNvPr id="41987" name="Rectangle 3"/>
          <p:cNvSpPr>
            <a:spLocks noGrp="1" noChangeArrowheads="1"/>
          </p:cNvSpPr>
          <p:nvPr>
            <p:ph idx="4294967295"/>
          </p:nvPr>
        </p:nvSpPr>
        <p:spPr>
          <a:xfrm>
            <a:off x="486916" y="1929754"/>
            <a:ext cx="9072562" cy="863600"/>
          </a:xfrm>
        </p:spPr>
        <p:txBody>
          <a:bodyPr>
            <a:noAutofit/>
          </a:bodyPr>
          <a:lstStyle/>
          <a:p>
            <a:pPr marL="342900" indent="-342900">
              <a:lnSpc>
                <a:spcPts val="3000"/>
              </a:lnSpc>
              <a:buClr>
                <a:srgbClr val="FF0000"/>
              </a:buClr>
              <a:buFont typeface="Arial Narrow" panose="020B0606020202030204" pitchFamily="34" charset="0"/>
              <a:buChar char="●"/>
              <a:defRPr/>
            </a:pPr>
            <a:r>
              <a:rPr lang="tr-TR" sz="2000" dirty="0">
                <a:latin typeface="Cambria" panose="02040503050406030204" pitchFamily="18" charset="0"/>
                <a:cs typeface="Arial" panose="020B0604020202020204" pitchFamily="34" charset="0"/>
              </a:rPr>
              <a:t>Yangınların başlangıç aşamasında can ve mal kaybı büyümeden söndürülmesi daha kolaydır. Bu amaçla; yangın algılama, alarm ve söndürme  sistemleri tesis edilmelidir.</a:t>
            </a:r>
          </a:p>
          <a:p>
            <a:pPr marL="342900" indent="-342900">
              <a:lnSpc>
                <a:spcPts val="3000"/>
              </a:lnSpc>
              <a:buClr>
                <a:srgbClr val="FF0000"/>
              </a:buClr>
              <a:buFont typeface="Arial Narrow" panose="020B0606020202030204" pitchFamily="34" charset="0"/>
              <a:buChar char="●"/>
              <a:defRPr/>
            </a:pPr>
            <a:r>
              <a:rPr lang="tr-TR" sz="2000" dirty="0">
                <a:latin typeface="Cambria" panose="02040503050406030204" pitchFamily="18" charset="0"/>
                <a:cs typeface="Arial" panose="020B0604020202020204" pitchFamily="34" charset="0"/>
              </a:rPr>
              <a:t>İç yüzeylerde kullanılan malzemelerin yangına karşı tepki sınıfları Yönetmeliğe uygun olmalıdır.  </a:t>
            </a:r>
          </a:p>
        </p:txBody>
      </p:sp>
      <p:sp>
        <p:nvSpPr>
          <p:cNvPr id="5" name="Dikdörtgen 2">
            <a:extLst>
              <a:ext uri="{FF2B5EF4-FFF2-40B4-BE49-F238E27FC236}">
                <a16:creationId xmlns:a16="http://schemas.microsoft.com/office/drawing/2014/main" id="{9559F8DF-1EBA-40A9-94F3-4AFDD6BBCA88}"/>
              </a:ext>
            </a:extLst>
          </p:cNvPr>
          <p:cNvSpPr>
            <a:spLocks noChangeArrowheads="1"/>
          </p:cNvSpPr>
          <p:nvPr/>
        </p:nvSpPr>
        <p:spPr bwMode="auto">
          <a:xfrm>
            <a:off x="486470" y="3813787"/>
            <a:ext cx="9073008" cy="2400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a:solidFill>
                  <a:schemeClr val="tx1"/>
                </a:solidFill>
                <a:latin typeface="Arial" panose="020B0604020202020204" pitchFamily="34" charset="0"/>
              </a:defRPr>
            </a:lvl1pPr>
            <a:lvl2pPr marL="742950" indent="-285750">
              <a:defRPr sz="1400">
                <a:solidFill>
                  <a:schemeClr val="tx1"/>
                </a:solidFill>
                <a:latin typeface="Arial" panose="020B0604020202020204" pitchFamily="34" charset="0"/>
              </a:defRPr>
            </a:lvl2pPr>
            <a:lvl3pPr marL="1143000" indent="-228600">
              <a:defRPr sz="1400">
                <a:solidFill>
                  <a:schemeClr val="tx1"/>
                </a:solidFill>
                <a:latin typeface="Arial" panose="020B0604020202020204" pitchFamily="34" charset="0"/>
              </a:defRPr>
            </a:lvl3pPr>
            <a:lvl4pPr marL="1600200" indent="-228600">
              <a:defRPr sz="1400">
                <a:solidFill>
                  <a:schemeClr val="tx1"/>
                </a:solidFill>
                <a:latin typeface="Arial" panose="020B0604020202020204" pitchFamily="34" charset="0"/>
              </a:defRPr>
            </a:lvl4pPr>
            <a:lvl5pPr marL="2057400" indent="-228600">
              <a:defRPr sz="1400">
                <a:solidFill>
                  <a:schemeClr val="tx1"/>
                </a:solidFill>
                <a:latin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lnSpc>
                <a:spcPct val="150000"/>
              </a:lnSpc>
              <a:buClr>
                <a:srgbClr val="FF0000"/>
              </a:buClr>
            </a:pPr>
            <a:r>
              <a:rPr lang="tr-TR" altLang="en-US" sz="2000" b="1" i="1" dirty="0">
                <a:solidFill>
                  <a:srgbClr val="0037A4"/>
                </a:solidFill>
                <a:latin typeface="Cambria" panose="02040503050406030204" pitchFamily="18" charset="0"/>
              </a:rPr>
              <a:t>Madde 29: Binalarda Kullanılacak Yapı Malzemeleri : (ÖRNEK 1)</a:t>
            </a:r>
          </a:p>
          <a:p>
            <a:pPr eaLnBrk="1" hangingPunct="1">
              <a:lnSpc>
                <a:spcPct val="150000"/>
              </a:lnSpc>
              <a:buClr>
                <a:srgbClr val="FF0000"/>
              </a:buClr>
            </a:pPr>
            <a:r>
              <a:rPr lang="tr-TR" altLang="en-US" sz="2000" i="1" dirty="0">
                <a:solidFill>
                  <a:srgbClr val="0037A4"/>
                </a:solidFill>
                <a:latin typeface="Cambria" panose="02040503050406030204" pitchFamily="18" charset="0"/>
              </a:rPr>
              <a:t>"(3) Duvarlarda iç kaplamalar ile içte uygulanacak ısı ve ses yalıtımları; en az normal alevlenici, yüksek binalarda ve kapasitesi 100 kişiden fazla olan sinema, tiyatro, konferans ve düğün salonu gibi yerlerde ise en az zor alevlenici (en az C - s3, d2) malzemeden yapılır.</a:t>
            </a:r>
          </a:p>
        </p:txBody>
      </p:sp>
    </p:spTree>
    <p:extLst>
      <p:ext uri="{BB962C8B-B14F-4D97-AF65-F5344CB8AC3E}">
        <p14:creationId xmlns:p14="http://schemas.microsoft.com/office/powerpoint/2010/main" val="37234193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32771" name="Title 1"/>
          <p:cNvSpPr>
            <a:spLocks noGrp="1"/>
          </p:cNvSpPr>
          <p:nvPr>
            <p:ph type="title" idx="4294967295"/>
          </p:nvPr>
        </p:nvSpPr>
        <p:spPr>
          <a:xfrm>
            <a:off x="497070" y="1596378"/>
            <a:ext cx="8439150" cy="369888"/>
          </a:xfrm>
        </p:spPr>
        <p:txBody>
          <a:bodyPr>
            <a:normAutofit fontScale="90000"/>
          </a:bodyPr>
          <a:lstStyle/>
          <a:p>
            <a:pPr algn="ctr"/>
            <a:r>
              <a:rPr lang="tr-TR" altLang="tr-TR" sz="2400" b="1" dirty="0">
                <a:latin typeface="Cambria" panose="02040503050406030204" pitchFamily="18" charset="0"/>
                <a:cs typeface="Arial" panose="020B0604020202020204" pitchFamily="34" charset="0"/>
              </a:rPr>
              <a:t>Yapılardaki alev ve duman oluşumunun sınırlandırılması</a:t>
            </a:r>
          </a:p>
        </p:txBody>
      </p:sp>
      <p:sp>
        <p:nvSpPr>
          <p:cNvPr id="4" name="Dikdörtgen 2">
            <a:extLst>
              <a:ext uri="{FF2B5EF4-FFF2-40B4-BE49-F238E27FC236}">
                <a16:creationId xmlns:a16="http://schemas.microsoft.com/office/drawing/2014/main" id="{A09C70DE-5385-442E-BCD3-E1611A519810}"/>
              </a:ext>
            </a:extLst>
          </p:cNvPr>
          <p:cNvSpPr>
            <a:spLocks noChangeArrowheads="1"/>
          </p:cNvSpPr>
          <p:nvPr/>
        </p:nvSpPr>
        <p:spPr bwMode="auto">
          <a:xfrm>
            <a:off x="515732" y="2468186"/>
            <a:ext cx="9073007" cy="332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a:solidFill>
                  <a:schemeClr val="tx1"/>
                </a:solidFill>
                <a:latin typeface="Arial" panose="020B0604020202020204" pitchFamily="34" charset="0"/>
              </a:defRPr>
            </a:lvl1pPr>
            <a:lvl2pPr marL="742950" indent="-285750">
              <a:defRPr sz="1400">
                <a:solidFill>
                  <a:schemeClr val="tx1"/>
                </a:solidFill>
                <a:latin typeface="Arial" panose="020B0604020202020204" pitchFamily="34" charset="0"/>
              </a:defRPr>
            </a:lvl2pPr>
            <a:lvl3pPr marL="1143000" indent="-228600">
              <a:defRPr sz="1400">
                <a:solidFill>
                  <a:schemeClr val="tx1"/>
                </a:solidFill>
                <a:latin typeface="Arial" panose="020B0604020202020204" pitchFamily="34" charset="0"/>
              </a:defRPr>
            </a:lvl3pPr>
            <a:lvl4pPr marL="1600200" indent="-228600">
              <a:defRPr sz="1400">
                <a:solidFill>
                  <a:schemeClr val="tx1"/>
                </a:solidFill>
                <a:latin typeface="Arial" panose="020B0604020202020204" pitchFamily="34" charset="0"/>
              </a:defRPr>
            </a:lvl4pPr>
            <a:lvl5pPr marL="2057400" indent="-228600">
              <a:defRPr sz="1400">
                <a:solidFill>
                  <a:schemeClr val="tx1"/>
                </a:solidFill>
                <a:latin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lnSpc>
                <a:spcPct val="150000"/>
              </a:lnSpc>
              <a:buClr>
                <a:srgbClr val="FF0000"/>
              </a:buClr>
            </a:pPr>
            <a:r>
              <a:rPr lang="tr-TR" altLang="en-US" sz="2000" b="1" i="1" dirty="0">
                <a:solidFill>
                  <a:srgbClr val="0037A4"/>
                </a:solidFill>
                <a:latin typeface="Cambria" panose="02040503050406030204" pitchFamily="18" charset="0"/>
              </a:rPr>
              <a:t>Madde 26: Döşemeler :  (ÖRNEK 2)</a:t>
            </a:r>
          </a:p>
          <a:p>
            <a:pPr eaLnBrk="1" hangingPunct="1">
              <a:lnSpc>
                <a:spcPct val="150000"/>
              </a:lnSpc>
              <a:buClr>
                <a:srgbClr val="FF0000"/>
              </a:buClr>
            </a:pPr>
            <a:r>
              <a:rPr lang="tr-TR" altLang="en-US" sz="2000" i="1" dirty="0">
                <a:solidFill>
                  <a:srgbClr val="0037A4"/>
                </a:solidFill>
                <a:latin typeface="Cambria" panose="02040503050406030204" pitchFamily="18" charset="0"/>
              </a:rPr>
              <a:t>(2) Döşeme kaplamaları en az normal alevlenici, yüksek binalarda ise en az zor alevlenici (en az C - s3, d2) malzemeden yapılır.</a:t>
            </a:r>
          </a:p>
          <a:p>
            <a:pPr eaLnBrk="1" hangingPunct="1">
              <a:lnSpc>
                <a:spcPct val="150000"/>
              </a:lnSpc>
              <a:buClr>
                <a:srgbClr val="FF0000"/>
              </a:buClr>
            </a:pPr>
            <a:r>
              <a:rPr lang="tr-TR" altLang="en-US" sz="2000" i="1" dirty="0">
                <a:solidFill>
                  <a:srgbClr val="0037A4"/>
                </a:solidFill>
                <a:latin typeface="Cambria" panose="02040503050406030204" pitchFamily="18" charset="0"/>
              </a:rPr>
              <a:t>(3) Döşeme üzerinde kolay alevlenen (F) malzemeden ısı yalıtımı yapılmasına, üzeri en az 2 cm kalınlığında şap tabakası ile örtülmek şartı ile müsaade edilir.</a:t>
            </a:r>
          </a:p>
          <a:p>
            <a:pPr eaLnBrk="1" hangingPunct="1">
              <a:lnSpc>
                <a:spcPct val="150000"/>
              </a:lnSpc>
              <a:buClr>
                <a:srgbClr val="FF0000"/>
              </a:buClr>
            </a:pPr>
            <a:r>
              <a:rPr lang="tr-TR" altLang="en-US" sz="2000" i="1" dirty="0">
                <a:solidFill>
                  <a:srgbClr val="0037A4"/>
                </a:solidFill>
                <a:latin typeface="Cambria" panose="02040503050406030204" pitchFamily="18" charset="0"/>
              </a:rPr>
              <a:t>(4) Ayrık nizamda müstakil konutlar dışındaki binaların tavan kaplamaları ve asma tavanlarının malzemesinin en az zor alevlenici (en az C - s3, d2) olması gerekir.</a:t>
            </a:r>
            <a:endParaRPr lang="en-GB" altLang="en-US" sz="2000" i="1" dirty="0">
              <a:solidFill>
                <a:srgbClr val="0037A4"/>
              </a:solidFill>
              <a:latin typeface="Cambria" panose="02040503050406030204" pitchFamily="18" charset="0"/>
            </a:endParaRPr>
          </a:p>
        </p:txBody>
      </p:sp>
    </p:spTree>
    <p:extLst>
      <p:ext uri="{BB962C8B-B14F-4D97-AF65-F5344CB8AC3E}">
        <p14:creationId xmlns:p14="http://schemas.microsoft.com/office/powerpoint/2010/main" val="26838063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 b="-1000"/>
          </a:stretch>
        </a:blipFill>
        <a:effectLst/>
      </p:bgPr>
    </p:bg>
    <p:spTree>
      <p:nvGrpSpPr>
        <p:cNvPr id="1" name=""/>
        <p:cNvGrpSpPr/>
        <p:nvPr/>
      </p:nvGrpSpPr>
      <p:grpSpPr>
        <a:xfrm>
          <a:off x="0" y="0"/>
          <a:ext cx="0" cy="0"/>
          <a:chOff x="0" y="0"/>
          <a:chExt cx="0" cy="0"/>
        </a:xfrm>
      </p:grpSpPr>
      <p:sp>
        <p:nvSpPr>
          <p:cNvPr id="2" name="Metin kutusu 1">
            <a:extLst>
              <a:ext uri="{FF2B5EF4-FFF2-40B4-BE49-F238E27FC236}">
                <a16:creationId xmlns:a16="http://schemas.microsoft.com/office/drawing/2014/main" id="{236FC3E3-8573-4346-B2C8-35A9C0314905}"/>
              </a:ext>
            </a:extLst>
          </p:cNvPr>
          <p:cNvSpPr txBox="1"/>
          <p:nvPr/>
        </p:nvSpPr>
        <p:spPr>
          <a:xfrm>
            <a:off x="2143100" y="2996952"/>
            <a:ext cx="6192688" cy="923330"/>
          </a:xfrm>
          <a:prstGeom prst="rect">
            <a:avLst/>
          </a:prstGeom>
          <a:noFill/>
        </p:spPr>
        <p:txBody>
          <a:bodyPr wrap="square" rtlCol="0">
            <a:spAutoFit/>
          </a:bodyPr>
          <a:lstStyle/>
          <a:p>
            <a:r>
              <a:rPr lang="tr-TR" sz="5400" b="1" dirty="0">
                <a:latin typeface="Cambria" panose="02040503050406030204" pitchFamily="18" charset="0"/>
                <a:cs typeface="Arial" panose="020B0604020202020204" pitchFamily="34" charset="0"/>
              </a:rPr>
              <a:t>TEMEL BİLGİLER</a:t>
            </a:r>
          </a:p>
        </p:txBody>
      </p:sp>
    </p:spTree>
    <p:extLst>
      <p:ext uri="{BB962C8B-B14F-4D97-AF65-F5344CB8AC3E}">
        <p14:creationId xmlns:p14="http://schemas.microsoft.com/office/powerpoint/2010/main" val="319096025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32771" name="Title 1"/>
          <p:cNvSpPr>
            <a:spLocks noGrp="1"/>
          </p:cNvSpPr>
          <p:nvPr>
            <p:ph type="title" idx="4294967295"/>
          </p:nvPr>
        </p:nvSpPr>
        <p:spPr>
          <a:xfrm>
            <a:off x="494523" y="1509672"/>
            <a:ext cx="8439150" cy="369888"/>
          </a:xfrm>
        </p:spPr>
        <p:txBody>
          <a:bodyPr>
            <a:normAutofit fontScale="90000"/>
          </a:bodyPr>
          <a:lstStyle/>
          <a:p>
            <a:pPr algn="ctr"/>
            <a:r>
              <a:rPr lang="tr-TR" altLang="tr-TR" sz="2400" b="1" dirty="0">
                <a:latin typeface="Cambria" panose="02040503050406030204" pitchFamily="18" charset="0"/>
                <a:cs typeface="Arial" panose="020B0604020202020204" pitchFamily="34" charset="0"/>
              </a:rPr>
              <a:t>Yapılardaki alev ve duman yayılımının sınırlandırılması</a:t>
            </a:r>
          </a:p>
        </p:txBody>
      </p:sp>
      <p:sp>
        <p:nvSpPr>
          <p:cNvPr id="41987" name="Rectangle 3"/>
          <p:cNvSpPr>
            <a:spLocks noGrp="1" noChangeArrowheads="1"/>
          </p:cNvSpPr>
          <p:nvPr>
            <p:ph idx="4294967295"/>
          </p:nvPr>
        </p:nvSpPr>
        <p:spPr>
          <a:xfrm>
            <a:off x="494524" y="1767372"/>
            <a:ext cx="9408302" cy="863600"/>
          </a:xfrm>
        </p:spPr>
        <p:txBody>
          <a:bodyPr>
            <a:noAutofit/>
          </a:bodyPr>
          <a:lstStyle/>
          <a:p>
            <a:pPr marL="342900" indent="-342900">
              <a:lnSpc>
                <a:spcPts val="3000"/>
              </a:lnSpc>
              <a:buClr>
                <a:srgbClr val="FF0000"/>
              </a:buClr>
              <a:buFont typeface="Arial Narrow" panose="020B0606020202030204" pitchFamily="34" charset="0"/>
              <a:buChar char="●"/>
              <a:defRPr/>
            </a:pPr>
            <a:r>
              <a:rPr lang="tr-TR" sz="2000" dirty="0">
                <a:latin typeface="Cambria" panose="02040503050406030204" pitchFamily="18" charset="0"/>
                <a:cs typeface="Arial" panose="020B0604020202020204" pitchFamily="34" charset="0"/>
              </a:rPr>
              <a:t>Yapılar; kullanım amacına, kullanıcı sayısı ve yanıcı yük miktarına bağlı olarak; yangın ayırıcı özelliğe sahip duvar, döşeme ve tavandan oluşan  Yönetmelikte verilen alanlara uygun olarak yangın kompartımanlarına ayrılmalıdır.</a:t>
            </a:r>
          </a:p>
        </p:txBody>
      </p:sp>
      <p:graphicFrame>
        <p:nvGraphicFramePr>
          <p:cNvPr id="6" name="Table 2">
            <a:extLst>
              <a:ext uri="{FF2B5EF4-FFF2-40B4-BE49-F238E27FC236}">
                <a16:creationId xmlns:a16="http://schemas.microsoft.com/office/drawing/2014/main" id="{8C506456-60E9-42C9-BD9F-CA148E52E0E8}"/>
              </a:ext>
            </a:extLst>
          </p:cNvPr>
          <p:cNvGraphicFramePr>
            <a:graphicFrameLocks noGrp="1"/>
          </p:cNvGraphicFramePr>
          <p:nvPr>
            <p:extLst/>
          </p:nvPr>
        </p:nvGraphicFramePr>
        <p:xfrm>
          <a:off x="702939" y="2905586"/>
          <a:ext cx="8856985" cy="3145107"/>
        </p:xfrm>
        <a:graphic>
          <a:graphicData uri="http://schemas.openxmlformats.org/drawingml/2006/table">
            <a:tbl>
              <a:tblPr>
                <a:tableStyleId>{616DA210-FB5B-4158-B5E0-FEB733F419BA}</a:tableStyleId>
              </a:tblPr>
              <a:tblGrid>
                <a:gridCol w="504056">
                  <a:extLst>
                    <a:ext uri="{9D8B030D-6E8A-4147-A177-3AD203B41FA5}">
                      <a16:colId xmlns:a16="http://schemas.microsoft.com/office/drawing/2014/main" val="20000"/>
                    </a:ext>
                  </a:extLst>
                </a:gridCol>
                <a:gridCol w="2016224">
                  <a:extLst>
                    <a:ext uri="{9D8B030D-6E8A-4147-A177-3AD203B41FA5}">
                      <a16:colId xmlns:a16="http://schemas.microsoft.com/office/drawing/2014/main" val="20001"/>
                    </a:ext>
                  </a:extLst>
                </a:gridCol>
                <a:gridCol w="3744416">
                  <a:extLst>
                    <a:ext uri="{9D8B030D-6E8A-4147-A177-3AD203B41FA5}">
                      <a16:colId xmlns:a16="http://schemas.microsoft.com/office/drawing/2014/main" val="20002"/>
                    </a:ext>
                  </a:extLst>
                </a:gridCol>
                <a:gridCol w="2592289">
                  <a:extLst>
                    <a:ext uri="{9D8B030D-6E8A-4147-A177-3AD203B41FA5}">
                      <a16:colId xmlns:a16="http://schemas.microsoft.com/office/drawing/2014/main" val="20003"/>
                    </a:ext>
                  </a:extLst>
                </a:gridCol>
              </a:tblGrid>
              <a:tr h="206177">
                <a:tc gridSpan="3">
                  <a:txBody>
                    <a:bodyPr/>
                    <a:lstStyle/>
                    <a:p>
                      <a:pPr algn="l">
                        <a:lnSpc>
                          <a:spcPts val="2000"/>
                        </a:lnSpc>
                        <a:spcAft>
                          <a:spcPts val="0"/>
                        </a:spcAft>
                      </a:pPr>
                      <a:r>
                        <a:rPr lang="tr-TR" sz="1200" b="1" dirty="0">
                          <a:solidFill>
                            <a:srgbClr val="000000"/>
                          </a:solidFill>
                          <a:effectLst/>
                        </a:rPr>
                        <a:t>Bina kullanım sınıfları</a:t>
                      </a:r>
                      <a:endParaRPr lang="tr-TR" sz="1200" b="1" dirty="0">
                        <a:solidFill>
                          <a:srgbClr val="000000"/>
                        </a:solidFill>
                        <a:effectLst/>
                        <a:latin typeface="Times New Roman"/>
                        <a:ea typeface="Times New Roman"/>
                      </a:endParaRPr>
                    </a:p>
                  </a:txBody>
                  <a:tcPr marL="57200" marR="57200" marT="0" marB="0" anchor="ctr">
                    <a:solidFill>
                      <a:schemeClr val="bg1">
                        <a:lumMod val="85000"/>
                      </a:schemeClr>
                    </a:solidFill>
                  </a:tcPr>
                </a:tc>
                <a:tc hMerge="1">
                  <a:txBody>
                    <a:bodyPr/>
                    <a:lstStyle/>
                    <a:p>
                      <a:endParaRPr lang="tr-TR"/>
                    </a:p>
                  </a:txBody>
                  <a:tcPr/>
                </a:tc>
                <a:tc hMerge="1">
                  <a:txBody>
                    <a:bodyPr/>
                    <a:lstStyle/>
                    <a:p>
                      <a:endParaRPr lang="tr-TR"/>
                    </a:p>
                  </a:txBody>
                  <a:tcPr/>
                </a:tc>
                <a:tc>
                  <a:txBody>
                    <a:bodyPr/>
                    <a:lstStyle/>
                    <a:p>
                      <a:pPr algn="ctr">
                        <a:lnSpc>
                          <a:spcPts val="2000"/>
                        </a:lnSpc>
                        <a:spcAft>
                          <a:spcPts val="0"/>
                        </a:spcAft>
                      </a:pPr>
                      <a:r>
                        <a:rPr lang="tr-TR" sz="1200" b="1" dirty="0">
                          <a:solidFill>
                            <a:srgbClr val="000000"/>
                          </a:solidFill>
                          <a:effectLst/>
                        </a:rPr>
                        <a:t>En fazla kompartıman alanı </a:t>
                      </a:r>
                      <a:endParaRPr lang="tr-TR" sz="1200" b="1" dirty="0">
                        <a:solidFill>
                          <a:srgbClr val="000000"/>
                        </a:solidFill>
                        <a:effectLst/>
                        <a:latin typeface="Times New Roman"/>
                        <a:ea typeface="Times New Roman"/>
                      </a:endParaRPr>
                    </a:p>
                  </a:txBody>
                  <a:tcPr marL="57200" marR="57200" marT="0" marB="0" anchor="ctr">
                    <a:solidFill>
                      <a:schemeClr val="bg1">
                        <a:lumMod val="85000"/>
                      </a:schemeClr>
                    </a:solidFill>
                  </a:tcPr>
                </a:tc>
                <a:extLst>
                  <a:ext uri="{0D108BD9-81ED-4DB2-BD59-A6C34878D82A}">
                    <a16:rowId xmlns:a16="http://schemas.microsoft.com/office/drawing/2014/main" val="10000"/>
                  </a:ext>
                </a:extLst>
              </a:tr>
              <a:tr h="130818">
                <a:tc>
                  <a:txBody>
                    <a:bodyPr/>
                    <a:lstStyle/>
                    <a:p>
                      <a:pPr algn="ctr">
                        <a:lnSpc>
                          <a:spcPts val="2000"/>
                        </a:lnSpc>
                        <a:spcAft>
                          <a:spcPts val="0"/>
                        </a:spcAft>
                      </a:pPr>
                      <a:r>
                        <a:rPr lang="tr-TR" sz="1200" dirty="0">
                          <a:effectLst/>
                        </a:rPr>
                        <a:t>1</a:t>
                      </a:r>
                      <a:endParaRPr lang="tr-TR" sz="1200" dirty="0">
                        <a:effectLst/>
                        <a:latin typeface="Times New Roman"/>
                        <a:ea typeface="Times New Roman"/>
                      </a:endParaRPr>
                    </a:p>
                  </a:txBody>
                  <a:tcPr marL="57200" marR="57200" marT="0" marB="0" anchor="ctr"/>
                </a:tc>
                <a:tc gridSpan="2">
                  <a:txBody>
                    <a:bodyPr/>
                    <a:lstStyle/>
                    <a:p>
                      <a:pPr algn="l">
                        <a:lnSpc>
                          <a:spcPts val="2000"/>
                        </a:lnSpc>
                        <a:spcAft>
                          <a:spcPts val="0"/>
                        </a:spcAft>
                      </a:pPr>
                      <a:r>
                        <a:rPr lang="tr-TR" sz="1200" dirty="0">
                          <a:effectLst/>
                        </a:rPr>
                        <a:t>Konutlar</a:t>
                      </a:r>
                      <a:endParaRPr lang="tr-TR" sz="1200" dirty="0">
                        <a:effectLst/>
                        <a:latin typeface="Times New Roman"/>
                        <a:ea typeface="Times New Roman"/>
                      </a:endParaRPr>
                    </a:p>
                  </a:txBody>
                  <a:tcPr marL="57200" marR="57200" marT="0" marB="0" anchor="ctr"/>
                </a:tc>
                <a:tc hMerge="1">
                  <a:txBody>
                    <a:bodyPr/>
                    <a:lstStyle/>
                    <a:p>
                      <a:endParaRPr lang="tr-TR"/>
                    </a:p>
                  </a:txBody>
                  <a:tcPr/>
                </a:tc>
                <a:tc>
                  <a:txBody>
                    <a:bodyPr/>
                    <a:lstStyle/>
                    <a:p>
                      <a:pPr algn="ctr">
                        <a:lnSpc>
                          <a:spcPts val="2000"/>
                        </a:lnSpc>
                        <a:spcAft>
                          <a:spcPts val="0"/>
                        </a:spcAft>
                      </a:pPr>
                      <a:r>
                        <a:rPr lang="tr-TR" sz="1200" dirty="0">
                          <a:effectLst/>
                        </a:rPr>
                        <a:t>sınırsız</a:t>
                      </a:r>
                      <a:endParaRPr lang="tr-TR" sz="1200" dirty="0">
                        <a:effectLst/>
                        <a:latin typeface="Times New Roman"/>
                        <a:ea typeface="Times New Roman"/>
                      </a:endParaRPr>
                    </a:p>
                  </a:txBody>
                  <a:tcPr marL="57200" marR="57200" marT="0" marB="0" anchor="ctr"/>
                </a:tc>
                <a:extLst>
                  <a:ext uri="{0D108BD9-81ED-4DB2-BD59-A6C34878D82A}">
                    <a16:rowId xmlns:a16="http://schemas.microsoft.com/office/drawing/2014/main" val="10001"/>
                  </a:ext>
                </a:extLst>
              </a:tr>
              <a:tr h="127110">
                <a:tc>
                  <a:txBody>
                    <a:bodyPr/>
                    <a:lstStyle/>
                    <a:p>
                      <a:pPr algn="ctr">
                        <a:lnSpc>
                          <a:spcPts val="2000"/>
                        </a:lnSpc>
                        <a:spcAft>
                          <a:spcPts val="0"/>
                        </a:spcAft>
                      </a:pPr>
                      <a:r>
                        <a:rPr lang="tr-TR" sz="1200" dirty="0">
                          <a:effectLst/>
                        </a:rPr>
                        <a:t>2</a:t>
                      </a:r>
                      <a:endParaRPr lang="tr-TR" sz="1200" dirty="0">
                        <a:effectLst/>
                        <a:latin typeface="Times New Roman"/>
                        <a:ea typeface="Times New Roman"/>
                      </a:endParaRPr>
                    </a:p>
                  </a:txBody>
                  <a:tcPr marL="57200" marR="57200" marT="0" marB="0" anchor="ctr"/>
                </a:tc>
                <a:tc gridSpan="2">
                  <a:txBody>
                    <a:bodyPr/>
                    <a:lstStyle/>
                    <a:p>
                      <a:pPr algn="l">
                        <a:lnSpc>
                          <a:spcPts val="2000"/>
                        </a:lnSpc>
                        <a:spcAft>
                          <a:spcPts val="0"/>
                        </a:spcAft>
                      </a:pPr>
                      <a:r>
                        <a:rPr lang="tr-TR" sz="1200" dirty="0">
                          <a:effectLst/>
                        </a:rPr>
                        <a:t>Konaklama</a:t>
                      </a:r>
                      <a:endParaRPr lang="tr-TR" sz="1200" dirty="0">
                        <a:effectLst/>
                        <a:latin typeface="Times New Roman"/>
                        <a:ea typeface="Times New Roman"/>
                      </a:endParaRPr>
                    </a:p>
                  </a:txBody>
                  <a:tcPr marL="57200" marR="57200" marT="0" marB="0" anchor="ctr"/>
                </a:tc>
                <a:tc hMerge="1">
                  <a:txBody>
                    <a:bodyPr/>
                    <a:lstStyle/>
                    <a:p>
                      <a:endParaRPr lang="tr-TR"/>
                    </a:p>
                  </a:txBody>
                  <a:tcPr/>
                </a:tc>
                <a:tc>
                  <a:txBody>
                    <a:bodyPr/>
                    <a:lstStyle/>
                    <a:p>
                      <a:pPr algn="ctr">
                        <a:lnSpc>
                          <a:spcPts val="2000"/>
                        </a:lnSpc>
                        <a:spcAft>
                          <a:spcPts val="0"/>
                        </a:spcAft>
                      </a:pPr>
                      <a:r>
                        <a:rPr lang="tr-TR" sz="1200" dirty="0">
                          <a:effectLst/>
                        </a:rPr>
                        <a:t>4000</a:t>
                      </a:r>
                      <a:r>
                        <a:rPr lang="tr-TR" sz="1200" b="0" dirty="0">
                          <a:effectLst/>
                        </a:rPr>
                        <a:t>m</a:t>
                      </a:r>
                      <a:r>
                        <a:rPr lang="tr-TR" sz="1200" b="0" baseline="30000" dirty="0">
                          <a:effectLst/>
                        </a:rPr>
                        <a:t>2</a:t>
                      </a:r>
                      <a:r>
                        <a:rPr lang="tr-TR" sz="1200" dirty="0">
                          <a:effectLst/>
                        </a:rPr>
                        <a:t> </a:t>
                      </a:r>
                      <a:r>
                        <a:rPr lang="tr-TR" sz="1200" baseline="30000" dirty="0">
                          <a:effectLst/>
                        </a:rPr>
                        <a:t>(1)</a:t>
                      </a:r>
                      <a:endParaRPr lang="tr-TR" sz="1200" dirty="0">
                        <a:effectLst/>
                        <a:latin typeface="Times New Roman"/>
                        <a:ea typeface="Times New Roman"/>
                      </a:endParaRPr>
                    </a:p>
                  </a:txBody>
                  <a:tcPr marL="57200" marR="57200" marT="0" marB="0" anchor="ctr"/>
                </a:tc>
                <a:extLst>
                  <a:ext uri="{0D108BD9-81ED-4DB2-BD59-A6C34878D82A}">
                    <a16:rowId xmlns:a16="http://schemas.microsoft.com/office/drawing/2014/main" val="10002"/>
                  </a:ext>
                </a:extLst>
              </a:tr>
              <a:tr h="254221">
                <a:tc rowSpan="2">
                  <a:txBody>
                    <a:bodyPr/>
                    <a:lstStyle/>
                    <a:p>
                      <a:pPr algn="ctr">
                        <a:lnSpc>
                          <a:spcPts val="2000"/>
                        </a:lnSpc>
                        <a:spcAft>
                          <a:spcPts val="0"/>
                        </a:spcAft>
                      </a:pPr>
                      <a:r>
                        <a:rPr lang="tr-TR" sz="1200" dirty="0">
                          <a:effectLst/>
                        </a:rPr>
                        <a:t>3</a:t>
                      </a:r>
                      <a:endParaRPr lang="tr-TR" sz="1200" dirty="0">
                        <a:effectLst/>
                        <a:latin typeface="Times New Roman"/>
                        <a:ea typeface="Times New Roman"/>
                      </a:endParaRPr>
                    </a:p>
                  </a:txBody>
                  <a:tcPr marL="57200" marR="57200" marT="0" marB="0" anchor="ctr"/>
                </a:tc>
                <a:tc rowSpan="2">
                  <a:txBody>
                    <a:bodyPr/>
                    <a:lstStyle/>
                    <a:p>
                      <a:pPr algn="l">
                        <a:lnSpc>
                          <a:spcPts val="2000"/>
                        </a:lnSpc>
                        <a:spcAft>
                          <a:spcPts val="0"/>
                        </a:spcAft>
                      </a:pPr>
                      <a:r>
                        <a:rPr lang="tr-TR" sz="1200" dirty="0">
                          <a:effectLst/>
                        </a:rPr>
                        <a:t>Kurumsal Binalar</a:t>
                      </a:r>
                      <a:endParaRPr lang="tr-TR" sz="1200" dirty="0">
                        <a:effectLst/>
                        <a:latin typeface="Times New Roman"/>
                        <a:ea typeface="Times New Roman"/>
                      </a:endParaRPr>
                    </a:p>
                  </a:txBody>
                  <a:tcPr marL="57200" marR="57200" marT="0" marB="0" anchor="ctr"/>
                </a:tc>
                <a:tc>
                  <a:txBody>
                    <a:bodyPr/>
                    <a:lstStyle/>
                    <a:p>
                      <a:pPr algn="l">
                        <a:lnSpc>
                          <a:spcPts val="2000"/>
                        </a:lnSpc>
                        <a:spcAft>
                          <a:spcPts val="0"/>
                        </a:spcAft>
                      </a:pPr>
                      <a:r>
                        <a:rPr lang="tr-TR" sz="1200" dirty="0">
                          <a:effectLst/>
                        </a:rPr>
                        <a:t>Sağlık hizmeti amaçlı binalar </a:t>
                      </a:r>
                      <a:endParaRPr lang="tr-TR" sz="1200" dirty="0">
                        <a:effectLst/>
                        <a:latin typeface="Times New Roman"/>
                        <a:ea typeface="Times New Roman"/>
                      </a:endParaRPr>
                    </a:p>
                  </a:txBody>
                  <a:tcPr marL="57200" marR="57200" marT="0" marB="0" anchor="ctr"/>
                </a:tc>
                <a:tc>
                  <a:txBody>
                    <a:bodyPr/>
                    <a:lstStyle/>
                    <a:p>
                      <a:pPr algn="ctr">
                        <a:lnSpc>
                          <a:spcPts val="2000"/>
                        </a:lnSpc>
                        <a:spcAft>
                          <a:spcPts val="0"/>
                        </a:spcAft>
                      </a:pPr>
                      <a:r>
                        <a:rPr lang="tr-TR" sz="1200" dirty="0">
                          <a:effectLst/>
                        </a:rPr>
                        <a:t>1500</a:t>
                      </a:r>
                      <a:r>
                        <a:rPr lang="tr-TR" sz="1200" b="0" dirty="0">
                          <a:effectLst/>
                        </a:rPr>
                        <a:t>m</a:t>
                      </a:r>
                      <a:r>
                        <a:rPr lang="tr-TR" sz="1200" b="0" baseline="30000" dirty="0">
                          <a:effectLst/>
                        </a:rPr>
                        <a:t>2</a:t>
                      </a:r>
                      <a:r>
                        <a:rPr lang="tr-TR" sz="1200" dirty="0">
                          <a:effectLst/>
                        </a:rPr>
                        <a:t> </a:t>
                      </a:r>
                      <a:r>
                        <a:rPr lang="tr-TR" sz="1200" baseline="30000" dirty="0">
                          <a:effectLst/>
                        </a:rPr>
                        <a:t>(1)</a:t>
                      </a:r>
                      <a:endParaRPr lang="tr-TR" sz="1200" dirty="0">
                        <a:effectLst/>
                        <a:latin typeface="Times New Roman"/>
                        <a:ea typeface="Times New Roman"/>
                      </a:endParaRPr>
                    </a:p>
                  </a:txBody>
                  <a:tcPr marL="57200" marR="57200" marT="0" marB="0" anchor="ctr"/>
                </a:tc>
                <a:extLst>
                  <a:ext uri="{0D108BD9-81ED-4DB2-BD59-A6C34878D82A}">
                    <a16:rowId xmlns:a16="http://schemas.microsoft.com/office/drawing/2014/main" val="10003"/>
                  </a:ext>
                </a:extLst>
              </a:tr>
              <a:tr h="147766">
                <a:tc vMerge="1">
                  <a:txBody>
                    <a:bodyPr/>
                    <a:lstStyle/>
                    <a:p>
                      <a:endParaRPr lang="tr-TR"/>
                    </a:p>
                  </a:txBody>
                  <a:tcPr/>
                </a:tc>
                <a:tc vMerge="1">
                  <a:txBody>
                    <a:bodyPr/>
                    <a:lstStyle/>
                    <a:p>
                      <a:endParaRPr lang="tr-TR"/>
                    </a:p>
                  </a:txBody>
                  <a:tcPr/>
                </a:tc>
                <a:tc>
                  <a:txBody>
                    <a:bodyPr/>
                    <a:lstStyle/>
                    <a:p>
                      <a:pPr algn="l">
                        <a:lnSpc>
                          <a:spcPts val="2000"/>
                        </a:lnSpc>
                        <a:spcAft>
                          <a:spcPts val="0"/>
                        </a:spcAft>
                      </a:pPr>
                      <a:r>
                        <a:rPr lang="tr-TR" sz="1200" dirty="0">
                          <a:effectLst/>
                        </a:rPr>
                        <a:t>Eğitim tesisleri</a:t>
                      </a:r>
                      <a:endParaRPr lang="tr-TR" sz="1200" dirty="0">
                        <a:effectLst/>
                        <a:latin typeface="Times New Roman"/>
                        <a:ea typeface="Times New Roman"/>
                      </a:endParaRPr>
                    </a:p>
                  </a:txBody>
                  <a:tcPr marL="57200" marR="57200" marT="0" marB="0" anchor="ctr"/>
                </a:tc>
                <a:tc>
                  <a:txBody>
                    <a:bodyPr/>
                    <a:lstStyle/>
                    <a:p>
                      <a:pPr algn="ctr">
                        <a:lnSpc>
                          <a:spcPts val="2000"/>
                        </a:lnSpc>
                        <a:spcAft>
                          <a:spcPts val="0"/>
                        </a:spcAft>
                      </a:pPr>
                      <a:r>
                        <a:rPr lang="tr-TR" sz="1200" dirty="0">
                          <a:effectLst/>
                        </a:rPr>
                        <a:t>6000</a:t>
                      </a:r>
                      <a:r>
                        <a:rPr lang="tr-TR" sz="1200" b="0" dirty="0">
                          <a:effectLst/>
                        </a:rPr>
                        <a:t>m</a:t>
                      </a:r>
                      <a:r>
                        <a:rPr lang="tr-TR" sz="1200" b="0" baseline="30000" dirty="0">
                          <a:effectLst/>
                        </a:rPr>
                        <a:t>2</a:t>
                      </a:r>
                      <a:r>
                        <a:rPr lang="tr-TR" sz="1200" dirty="0">
                          <a:effectLst/>
                        </a:rPr>
                        <a:t> </a:t>
                      </a:r>
                      <a:r>
                        <a:rPr lang="tr-TR" sz="1200" baseline="30000" dirty="0">
                          <a:effectLst/>
                        </a:rPr>
                        <a:t>(2)</a:t>
                      </a:r>
                      <a:endParaRPr lang="tr-TR" sz="1200" dirty="0">
                        <a:effectLst/>
                        <a:latin typeface="Times New Roman"/>
                        <a:ea typeface="Times New Roman"/>
                      </a:endParaRPr>
                    </a:p>
                  </a:txBody>
                  <a:tcPr marL="57200" marR="57200" marT="0" marB="0" anchor="ctr"/>
                </a:tc>
                <a:extLst>
                  <a:ext uri="{0D108BD9-81ED-4DB2-BD59-A6C34878D82A}">
                    <a16:rowId xmlns:a16="http://schemas.microsoft.com/office/drawing/2014/main" val="10004"/>
                  </a:ext>
                </a:extLst>
              </a:tr>
              <a:tr h="169196">
                <a:tc>
                  <a:txBody>
                    <a:bodyPr/>
                    <a:lstStyle/>
                    <a:p>
                      <a:pPr algn="ctr">
                        <a:lnSpc>
                          <a:spcPts val="2000"/>
                        </a:lnSpc>
                        <a:spcAft>
                          <a:spcPts val="0"/>
                        </a:spcAft>
                      </a:pPr>
                      <a:r>
                        <a:rPr lang="tr-TR" sz="1200" dirty="0">
                          <a:effectLst/>
                        </a:rPr>
                        <a:t>4</a:t>
                      </a:r>
                      <a:endParaRPr lang="tr-TR" sz="1200" dirty="0">
                        <a:effectLst/>
                        <a:latin typeface="Times New Roman"/>
                        <a:ea typeface="Times New Roman"/>
                      </a:endParaRPr>
                    </a:p>
                  </a:txBody>
                  <a:tcPr marL="57200" marR="57200" marT="0" marB="0" anchor="ctr"/>
                </a:tc>
                <a:tc gridSpan="2">
                  <a:txBody>
                    <a:bodyPr/>
                    <a:lstStyle/>
                    <a:p>
                      <a:pPr algn="l">
                        <a:lnSpc>
                          <a:spcPts val="2000"/>
                        </a:lnSpc>
                        <a:spcAft>
                          <a:spcPts val="0"/>
                        </a:spcAft>
                      </a:pPr>
                      <a:r>
                        <a:rPr lang="tr-TR" sz="1200" dirty="0">
                          <a:effectLst/>
                        </a:rPr>
                        <a:t>Büro Binaları</a:t>
                      </a:r>
                      <a:endParaRPr lang="tr-TR" sz="1200" dirty="0">
                        <a:effectLst/>
                        <a:latin typeface="Times New Roman"/>
                        <a:ea typeface="Times New Roman"/>
                      </a:endParaRPr>
                    </a:p>
                  </a:txBody>
                  <a:tcPr marL="57200" marR="57200" marT="0" marB="0" anchor="ctr"/>
                </a:tc>
                <a:tc hMerge="1">
                  <a:txBody>
                    <a:bodyPr/>
                    <a:lstStyle/>
                    <a:p>
                      <a:endParaRPr lang="tr-TR"/>
                    </a:p>
                  </a:txBody>
                  <a:tcPr/>
                </a:tc>
                <a:tc>
                  <a:txBody>
                    <a:bodyPr/>
                    <a:lstStyle/>
                    <a:p>
                      <a:pPr algn="ctr">
                        <a:lnSpc>
                          <a:spcPts val="2000"/>
                        </a:lnSpc>
                        <a:spcAft>
                          <a:spcPts val="0"/>
                        </a:spcAft>
                      </a:pPr>
                      <a:r>
                        <a:rPr lang="tr-TR" sz="1200" dirty="0">
                          <a:effectLst/>
                        </a:rPr>
                        <a:t>8000</a:t>
                      </a:r>
                      <a:r>
                        <a:rPr lang="tr-TR" sz="1200" b="0" dirty="0">
                          <a:effectLst/>
                        </a:rPr>
                        <a:t>m</a:t>
                      </a:r>
                      <a:r>
                        <a:rPr lang="tr-TR" sz="1200" b="0" baseline="30000" dirty="0">
                          <a:effectLst/>
                        </a:rPr>
                        <a:t>2</a:t>
                      </a:r>
                      <a:r>
                        <a:rPr lang="tr-TR" sz="1200" dirty="0">
                          <a:effectLst/>
                        </a:rPr>
                        <a:t> </a:t>
                      </a:r>
                      <a:r>
                        <a:rPr lang="tr-TR" sz="1200" baseline="30000" dirty="0">
                          <a:effectLst/>
                        </a:rPr>
                        <a:t>(1)</a:t>
                      </a:r>
                      <a:endParaRPr lang="tr-TR" sz="1200" dirty="0">
                        <a:effectLst/>
                        <a:latin typeface="Times New Roman"/>
                        <a:ea typeface="Times New Roman"/>
                      </a:endParaRPr>
                    </a:p>
                  </a:txBody>
                  <a:tcPr marL="57200" marR="57200" marT="0" marB="0" anchor="ctr"/>
                </a:tc>
                <a:extLst>
                  <a:ext uri="{0D108BD9-81ED-4DB2-BD59-A6C34878D82A}">
                    <a16:rowId xmlns:a16="http://schemas.microsoft.com/office/drawing/2014/main" val="10005"/>
                  </a:ext>
                </a:extLst>
              </a:tr>
              <a:tr h="117047">
                <a:tc>
                  <a:txBody>
                    <a:bodyPr/>
                    <a:lstStyle/>
                    <a:p>
                      <a:pPr algn="ctr">
                        <a:lnSpc>
                          <a:spcPts val="2000"/>
                        </a:lnSpc>
                        <a:spcAft>
                          <a:spcPts val="0"/>
                        </a:spcAft>
                      </a:pPr>
                      <a:r>
                        <a:rPr lang="tr-TR" sz="1200" dirty="0">
                          <a:effectLst/>
                        </a:rPr>
                        <a:t>5</a:t>
                      </a:r>
                      <a:endParaRPr lang="tr-TR" sz="1200" dirty="0">
                        <a:effectLst/>
                        <a:latin typeface="Times New Roman"/>
                        <a:ea typeface="Times New Roman"/>
                      </a:endParaRPr>
                    </a:p>
                  </a:txBody>
                  <a:tcPr marL="57200" marR="57200" marT="0" marB="0" anchor="ctr"/>
                </a:tc>
                <a:tc gridSpan="2">
                  <a:txBody>
                    <a:bodyPr/>
                    <a:lstStyle/>
                    <a:p>
                      <a:pPr algn="l">
                        <a:lnSpc>
                          <a:spcPts val="2000"/>
                        </a:lnSpc>
                        <a:spcAft>
                          <a:spcPts val="0"/>
                        </a:spcAft>
                      </a:pPr>
                      <a:r>
                        <a:rPr lang="tr-TR" sz="1200" dirty="0">
                          <a:effectLst/>
                        </a:rPr>
                        <a:t>Ticaret Amaçlı Binalar </a:t>
                      </a:r>
                      <a:r>
                        <a:rPr lang="tr-TR" sz="1200" baseline="30000" dirty="0">
                          <a:effectLst/>
                        </a:rPr>
                        <a:t>(4)</a:t>
                      </a:r>
                      <a:r>
                        <a:rPr lang="tr-TR" sz="1200" dirty="0">
                          <a:effectLst/>
                        </a:rPr>
                        <a:t> </a:t>
                      </a:r>
                      <a:endParaRPr lang="tr-TR" sz="1200" dirty="0">
                        <a:effectLst/>
                        <a:latin typeface="Times New Roman"/>
                        <a:ea typeface="Times New Roman"/>
                      </a:endParaRPr>
                    </a:p>
                  </a:txBody>
                  <a:tcPr marL="57200" marR="57200" marT="0" marB="0" anchor="ctr"/>
                </a:tc>
                <a:tc hMerge="1">
                  <a:txBody>
                    <a:bodyPr/>
                    <a:lstStyle/>
                    <a:p>
                      <a:endParaRPr lang="tr-TR"/>
                    </a:p>
                  </a:txBody>
                  <a:tcPr/>
                </a:tc>
                <a:tc>
                  <a:txBody>
                    <a:bodyPr/>
                    <a:lstStyle/>
                    <a:p>
                      <a:pPr algn="ctr">
                        <a:lnSpc>
                          <a:spcPts val="2000"/>
                        </a:lnSpc>
                        <a:spcAft>
                          <a:spcPts val="0"/>
                        </a:spcAft>
                      </a:pPr>
                      <a:r>
                        <a:rPr lang="tr-TR" sz="1200" dirty="0">
                          <a:effectLst/>
                        </a:rPr>
                        <a:t>2000</a:t>
                      </a:r>
                      <a:r>
                        <a:rPr lang="tr-TR" sz="1200" b="0" dirty="0">
                          <a:effectLst/>
                        </a:rPr>
                        <a:t>m</a:t>
                      </a:r>
                      <a:r>
                        <a:rPr lang="tr-TR" sz="1200" b="0" baseline="30000" dirty="0">
                          <a:effectLst/>
                        </a:rPr>
                        <a:t>2</a:t>
                      </a:r>
                      <a:r>
                        <a:rPr lang="tr-TR" sz="1200" dirty="0">
                          <a:effectLst/>
                        </a:rPr>
                        <a:t> </a:t>
                      </a:r>
                      <a:r>
                        <a:rPr lang="tr-TR" sz="1200" baseline="30000" dirty="0">
                          <a:effectLst/>
                        </a:rPr>
                        <a:t>(2)</a:t>
                      </a:r>
                      <a:endParaRPr lang="tr-TR" sz="1200" dirty="0">
                        <a:effectLst/>
                        <a:latin typeface="Times New Roman"/>
                        <a:ea typeface="Times New Roman"/>
                      </a:endParaRPr>
                    </a:p>
                  </a:txBody>
                  <a:tcPr marL="57200" marR="57200" marT="0" marB="0" anchor="ctr"/>
                </a:tc>
                <a:extLst>
                  <a:ext uri="{0D108BD9-81ED-4DB2-BD59-A6C34878D82A}">
                    <a16:rowId xmlns:a16="http://schemas.microsoft.com/office/drawing/2014/main" val="10006"/>
                  </a:ext>
                </a:extLst>
              </a:tr>
              <a:tr h="292623">
                <a:tc rowSpan="2">
                  <a:txBody>
                    <a:bodyPr/>
                    <a:lstStyle/>
                    <a:p>
                      <a:pPr algn="ctr">
                        <a:lnSpc>
                          <a:spcPts val="2000"/>
                        </a:lnSpc>
                        <a:spcAft>
                          <a:spcPts val="0"/>
                        </a:spcAft>
                      </a:pPr>
                      <a:r>
                        <a:rPr lang="tr-TR" sz="1200" dirty="0">
                          <a:effectLst/>
                        </a:rPr>
                        <a:t>6</a:t>
                      </a:r>
                      <a:endParaRPr lang="tr-TR" sz="1200" dirty="0">
                        <a:effectLst/>
                        <a:latin typeface="Times New Roman"/>
                        <a:ea typeface="Times New Roman"/>
                      </a:endParaRPr>
                    </a:p>
                  </a:txBody>
                  <a:tcPr marL="57200" marR="57200" marT="0" marB="0" anchor="ctr"/>
                </a:tc>
                <a:tc rowSpan="2">
                  <a:txBody>
                    <a:bodyPr/>
                    <a:lstStyle/>
                    <a:p>
                      <a:pPr algn="l">
                        <a:lnSpc>
                          <a:spcPts val="2000"/>
                        </a:lnSpc>
                        <a:spcAft>
                          <a:spcPts val="0"/>
                        </a:spcAft>
                      </a:pPr>
                      <a:r>
                        <a:rPr lang="tr-TR" sz="1200" dirty="0">
                          <a:effectLst/>
                        </a:rPr>
                        <a:t>Toplanma Amaçlı Binalar </a:t>
                      </a:r>
                      <a:endParaRPr lang="tr-TR" sz="1200" dirty="0">
                        <a:effectLst/>
                        <a:latin typeface="Times New Roman"/>
                        <a:ea typeface="Times New Roman"/>
                      </a:endParaRPr>
                    </a:p>
                  </a:txBody>
                  <a:tcPr marL="57200" marR="57200" marT="0" marB="0" anchor="ctr"/>
                </a:tc>
                <a:tc>
                  <a:txBody>
                    <a:bodyPr/>
                    <a:lstStyle/>
                    <a:p>
                      <a:pPr algn="l">
                        <a:lnSpc>
                          <a:spcPts val="2000"/>
                        </a:lnSpc>
                        <a:spcAft>
                          <a:spcPts val="0"/>
                        </a:spcAft>
                      </a:pPr>
                      <a:r>
                        <a:rPr lang="tr-TR" sz="1200" dirty="0">
                          <a:effectLst/>
                        </a:rPr>
                        <a:t>Yeme içme, Eğlence</a:t>
                      </a:r>
                      <a:r>
                        <a:rPr lang="tr-TR" sz="1200" baseline="0" dirty="0">
                          <a:effectLst/>
                        </a:rPr>
                        <a:t> </a:t>
                      </a:r>
                      <a:r>
                        <a:rPr lang="tr-TR" sz="1200" dirty="0">
                          <a:effectLst/>
                        </a:rPr>
                        <a:t>Müzeler ve sergi yerleri</a:t>
                      </a:r>
                      <a:endParaRPr lang="tr-TR" sz="1200" dirty="0">
                        <a:effectLst/>
                        <a:latin typeface="Times New Roman"/>
                        <a:ea typeface="Times New Roman"/>
                      </a:endParaRPr>
                    </a:p>
                  </a:txBody>
                  <a:tcPr marL="57200" marR="57200" marT="0" marB="0" anchor="ctr"/>
                </a:tc>
                <a:tc>
                  <a:txBody>
                    <a:bodyPr/>
                    <a:lstStyle/>
                    <a:p>
                      <a:pPr algn="ctr">
                        <a:lnSpc>
                          <a:spcPts val="2000"/>
                        </a:lnSpc>
                        <a:spcAft>
                          <a:spcPts val="0"/>
                        </a:spcAft>
                      </a:pPr>
                      <a:r>
                        <a:rPr lang="tr-TR" sz="1200" dirty="0">
                          <a:effectLst/>
                        </a:rPr>
                        <a:t>4000</a:t>
                      </a:r>
                      <a:r>
                        <a:rPr lang="tr-TR" sz="1200" b="0" dirty="0">
                          <a:effectLst/>
                        </a:rPr>
                        <a:t>m</a:t>
                      </a:r>
                      <a:r>
                        <a:rPr lang="tr-TR" sz="1200" b="0" baseline="30000" dirty="0">
                          <a:effectLst/>
                        </a:rPr>
                        <a:t>2</a:t>
                      </a:r>
                      <a:r>
                        <a:rPr lang="tr-TR" sz="1200" dirty="0">
                          <a:effectLst/>
                        </a:rPr>
                        <a:t> </a:t>
                      </a:r>
                      <a:r>
                        <a:rPr lang="tr-TR" sz="1200" baseline="30000" dirty="0">
                          <a:effectLst/>
                        </a:rPr>
                        <a:t>(2)</a:t>
                      </a:r>
                      <a:endParaRPr lang="tr-TR" sz="1200" dirty="0">
                        <a:effectLst/>
                        <a:latin typeface="Times New Roman"/>
                        <a:ea typeface="Times New Roman"/>
                      </a:endParaRPr>
                    </a:p>
                  </a:txBody>
                  <a:tcPr marL="57200" marR="57200" marT="0" marB="0" anchor="ctr"/>
                </a:tc>
                <a:extLst>
                  <a:ext uri="{0D108BD9-81ED-4DB2-BD59-A6C34878D82A}">
                    <a16:rowId xmlns:a16="http://schemas.microsoft.com/office/drawing/2014/main" val="10007"/>
                  </a:ext>
                </a:extLst>
              </a:tr>
              <a:tr h="254221">
                <a:tc vMerge="1">
                  <a:txBody>
                    <a:bodyPr/>
                    <a:lstStyle/>
                    <a:p>
                      <a:endParaRPr lang="tr-TR"/>
                    </a:p>
                  </a:txBody>
                  <a:tcPr/>
                </a:tc>
                <a:tc vMerge="1">
                  <a:txBody>
                    <a:bodyPr/>
                    <a:lstStyle/>
                    <a:p>
                      <a:endParaRPr lang="tr-TR"/>
                    </a:p>
                  </a:txBody>
                  <a:tcPr/>
                </a:tc>
                <a:tc>
                  <a:txBody>
                    <a:bodyPr/>
                    <a:lstStyle/>
                    <a:p>
                      <a:pPr algn="l">
                        <a:lnSpc>
                          <a:spcPts val="2000"/>
                        </a:lnSpc>
                        <a:spcAft>
                          <a:spcPts val="0"/>
                        </a:spcAft>
                      </a:pPr>
                      <a:r>
                        <a:rPr lang="tr-TR" sz="1200" dirty="0">
                          <a:effectLst/>
                        </a:rPr>
                        <a:t>Diğer toplanma amaçlı binalar</a:t>
                      </a:r>
                      <a:endParaRPr lang="tr-TR" sz="1200" dirty="0">
                        <a:effectLst/>
                        <a:latin typeface="Times New Roman"/>
                        <a:ea typeface="Times New Roman"/>
                      </a:endParaRPr>
                    </a:p>
                  </a:txBody>
                  <a:tcPr marL="57200" marR="57200" marT="0" marB="0" anchor="ctr"/>
                </a:tc>
                <a:tc>
                  <a:txBody>
                    <a:bodyPr/>
                    <a:lstStyle/>
                    <a:p>
                      <a:pPr algn="ctr">
                        <a:lnSpc>
                          <a:spcPts val="2000"/>
                        </a:lnSpc>
                        <a:spcAft>
                          <a:spcPts val="0"/>
                        </a:spcAft>
                      </a:pPr>
                      <a:r>
                        <a:rPr lang="tr-TR" sz="1200" dirty="0">
                          <a:effectLst/>
                        </a:rPr>
                        <a:t>6000</a:t>
                      </a:r>
                      <a:r>
                        <a:rPr lang="tr-TR" sz="1200" b="0" dirty="0">
                          <a:effectLst/>
                        </a:rPr>
                        <a:t>m</a:t>
                      </a:r>
                      <a:r>
                        <a:rPr lang="tr-TR" sz="1200" b="0" baseline="30000" dirty="0">
                          <a:effectLst/>
                        </a:rPr>
                        <a:t>2</a:t>
                      </a:r>
                      <a:r>
                        <a:rPr lang="tr-TR" sz="1200" dirty="0">
                          <a:effectLst/>
                        </a:rPr>
                        <a:t> </a:t>
                      </a:r>
                      <a:r>
                        <a:rPr lang="tr-TR" sz="1200" baseline="30000" dirty="0">
                          <a:effectLst/>
                        </a:rPr>
                        <a:t>(2)</a:t>
                      </a:r>
                      <a:endParaRPr lang="tr-TR" sz="1200" dirty="0">
                        <a:effectLst/>
                        <a:latin typeface="Times New Roman"/>
                        <a:ea typeface="Times New Roman"/>
                      </a:endParaRPr>
                    </a:p>
                  </a:txBody>
                  <a:tcPr marL="57200" marR="57200" marT="0" marB="0" anchor="ctr"/>
                </a:tc>
                <a:extLst>
                  <a:ext uri="{0D108BD9-81ED-4DB2-BD59-A6C34878D82A}">
                    <a16:rowId xmlns:a16="http://schemas.microsoft.com/office/drawing/2014/main" val="10008"/>
                  </a:ext>
                </a:extLst>
              </a:tr>
              <a:tr h="683746">
                <a:tc gridSpan="4">
                  <a:txBody>
                    <a:bodyPr/>
                    <a:lstStyle/>
                    <a:p>
                      <a:pPr algn="just">
                        <a:lnSpc>
                          <a:spcPts val="2000"/>
                        </a:lnSpc>
                        <a:spcAft>
                          <a:spcPts val="0"/>
                        </a:spcAft>
                      </a:pPr>
                      <a:r>
                        <a:rPr lang="tr-TR" sz="1200" b="1" dirty="0">
                          <a:effectLst/>
                        </a:rPr>
                        <a:t>Not : </a:t>
                      </a:r>
                    </a:p>
                    <a:p>
                      <a:pPr algn="just">
                        <a:lnSpc>
                          <a:spcPts val="1400"/>
                        </a:lnSpc>
                        <a:spcAft>
                          <a:spcPts val="0"/>
                        </a:spcAft>
                      </a:pPr>
                      <a:r>
                        <a:rPr lang="tr-TR" sz="1200" dirty="0">
                          <a:effectLst/>
                        </a:rPr>
                        <a:t>(1) Binalarda uygun yangın kontrol sistemleri (otomatik algılama, yağmurlama sistemi, duman tahliye sistemi ve benzeri) yapılmış ise kompartıman alanı 2 katına çıkarılabilir.</a:t>
                      </a:r>
                    </a:p>
                    <a:p>
                      <a:pPr algn="just">
                        <a:lnSpc>
                          <a:spcPts val="1400"/>
                        </a:lnSpc>
                        <a:spcAft>
                          <a:spcPts val="0"/>
                        </a:spcAft>
                      </a:pPr>
                      <a:r>
                        <a:rPr lang="tr-TR" sz="1200" dirty="0">
                          <a:effectLst/>
                        </a:rPr>
                        <a:t>(2) Binalarda uygun yangın kontrol sistemleri (otomatik algılama, yağmurlama sistemi, duman tahliye sistemi ve benzeri) yapılmış ise kompartıman alanı sınırsızdır. </a:t>
                      </a:r>
                    </a:p>
                  </a:txBody>
                  <a:tcPr marL="57200" marR="57200" marT="0" marB="0" anchor="ctr"/>
                </a:tc>
                <a:tc hMerge="1">
                  <a:txBody>
                    <a:bodyPr/>
                    <a:lstStyle/>
                    <a:p>
                      <a:endParaRPr lang="tr-TR"/>
                    </a:p>
                  </a:txBody>
                  <a:tcPr/>
                </a:tc>
                <a:tc hMerge="1">
                  <a:txBody>
                    <a:bodyPr/>
                    <a:lstStyle/>
                    <a:p>
                      <a:endParaRPr lang="tr-TR"/>
                    </a:p>
                  </a:txBody>
                  <a:tcPr/>
                </a:tc>
                <a:tc hMerge="1">
                  <a:txBody>
                    <a:bodyPr/>
                    <a:lstStyle/>
                    <a:p>
                      <a:endParaRPr lang="tr-TR"/>
                    </a:p>
                  </a:txBody>
                  <a:tcPr/>
                </a:tc>
                <a:extLst>
                  <a:ext uri="{0D108BD9-81ED-4DB2-BD59-A6C34878D82A}">
                    <a16:rowId xmlns:a16="http://schemas.microsoft.com/office/drawing/2014/main" val="10014"/>
                  </a:ext>
                </a:extLst>
              </a:tr>
            </a:tbl>
          </a:graphicData>
        </a:graphic>
      </p:graphicFrame>
    </p:spTree>
    <p:extLst>
      <p:ext uri="{BB962C8B-B14F-4D97-AF65-F5344CB8AC3E}">
        <p14:creationId xmlns:p14="http://schemas.microsoft.com/office/powerpoint/2010/main" val="20647440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32771" name="Title 1"/>
          <p:cNvSpPr>
            <a:spLocks noGrp="1"/>
          </p:cNvSpPr>
          <p:nvPr>
            <p:ph type="title" idx="4294967295"/>
          </p:nvPr>
        </p:nvSpPr>
        <p:spPr>
          <a:xfrm>
            <a:off x="504156" y="1524949"/>
            <a:ext cx="8439150" cy="369888"/>
          </a:xfrm>
        </p:spPr>
        <p:txBody>
          <a:bodyPr>
            <a:normAutofit fontScale="90000"/>
          </a:bodyPr>
          <a:lstStyle/>
          <a:p>
            <a:pPr algn="ctr"/>
            <a:r>
              <a:rPr lang="tr-TR" altLang="tr-TR" sz="2400" b="1" dirty="0">
                <a:latin typeface="Cambria" panose="02040503050406030204" pitchFamily="18" charset="0"/>
                <a:cs typeface="Arial" panose="020B0604020202020204" pitchFamily="34" charset="0"/>
              </a:rPr>
              <a:t>Yapılardaki alev ve duman yayılımının sınırlandırılması</a:t>
            </a:r>
          </a:p>
        </p:txBody>
      </p:sp>
      <p:sp>
        <p:nvSpPr>
          <p:cNvPr id="8" name="Rectangle 7">
            <a:extLst>
              <a:ext uri="{FF2B5EF4-FFF2-40B4-BE49-F238E27FC236}">
                <a16:creationId xmlns:a16="http://schemas.microsoft.com/office/drawing/2014/main" id="{06A9E98F-372D-41C0-8380-8EFF373FAD22}"/>
              </a:ext>
            </a:extLst>
          </p:cNvPr>
          <p:cNvSpPr>
            <a:spLocks noChangeArrowheads="1"/>
          </p:cNvSpPr>
          <p:nvPr/>
        </p:nvSpPr>
        <p:spPr bwMode="auto">
          <a:xfrm>
            <a:off x="541480" y="2128467"/>
            <a:ext cx="5472608" cy="43627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ts val="1500"/>
              </a:spcBef>
              <a:buClr>
                <a:schemeClr val="tx1"/>
              </a:buClr>
              <a:buFont typeface="Wingdings" pitchFamily="2" charset="2"/>
              <a:defRPr sz="2000">
                <a:solidFill>
                  <a:srgbClr val="000000"/>
                </a:solidFill>
                <a:latin typeface="Arial" charset="0"/>
              </a:defRPr>
            </a:lvl1pPr>
            <a:lvl2pPr marL="742950" indent="-285750" eaLnBrk="0" hangingPunct="0">
              <a:spcBef>
                <a:spcPts val="1000"/>
              </a:spcBef>
              <a:buClr>
                <a:schemeClr val="tx1"/>
              </a:buClr>
              <a:buFont typeface="Wingdings" pitchFamily="2" charset="2"/>
              <a:buChar char="n"/>
              <a:defRPr sz="2000">
                <a:solidFill>
                  <a:srgbClr val="000000"/>
                </a:solidFill>
                <a:latin typeface="Arial" charset="0"/>
              </a:defRPr>
            </a:lvl2pPr>
            <a:lvl3pPr marL="1143000" indent="-228600" eaLnBrk="0" hangingPunct="0">
              <a:spcBef>
                <a:spcPts val="500"/>
              </a:spcBef>
              <a:buClr>
                <a:schemeClr val="tx1"/>
              </a:buClr>
              <a:buFont typeface="Arial" charset="0"/>
              <a:buChar char="–"/>
              <a:defRPr sz="2000">
                <a:solidFill>
                  <a:srgbClr val="000000"/>
                </a:solidFill>
                <a:latin typeface="Arial" charset="0"/>
              </a:defRPr>
            </a:lvl3pPr>
            <a:lvl4pPr marL="1600200" indent="-228600" eaLnBrk="0" hangingPunct="0">
              <a:spcBef>
                <a:spcPts val="500"/>
              </a:spcBef>
              <a:buClr>
                <a:schemeClr val="tx1"/>
              </a:buClr>
              <a:buFont typeface="Arial" charset="0"/>
              <a:buChar char="–"/>
              <a:defRPr sz="2000">
                <a:solidFill>
                  <a:srgbClr val="000000"/>
                </a:solidFill>
                <a:latin typeface="Arial" charset="0"/>
              </a:defRPr>
            </a:lvl4pPr>
            <a:lvl5pPr marL="2057400" indent="-228600" eaLnBrk="0" hangingPunct="0">
              <a:spcBef>
                <a:spcPts val="500"/>
              </a:spcBef>
              <a:buClr>
                <a:schemeClr val="tx1"/>
              </a:buClr>
              <a:buFont typeface="Arial" charset="0"/>
              <a:defRPr sz="2000">
                <a:solidFill>
                  <a:schemeClr val="tx1"/>
                </a:solidFill>
                <a:latin typeface="Arial" charset="0"/>
              </a:defRPr>
            </a:lvl5pPr>
            <a:lvl6pPr marL="2514600" indent="-228600" eaLnBrk="0" fontAlgn="base" hangingPunct="0">
              <a:spcBef>
                <a:spcPts val="500"/>
              </a:spcBef>
              <a:spcAft>
                <a:spcPct val="0"/>
              </a:spcAft>
              <a:buClr>
                <a:schemeClr val="tx1"/>
              </a:buClr>
              <a:buFont typeface="Arial" charset="0"/>
              <a:defRPr sz="2000">
                <a:solidFill>
                  <a:schemeClr val="tx1"/>
                </a:solidFill>
                <a:latin typeface="Arial" charset="0"/>
              </a:defRPr>
            </a:lvl6pPr>
            <a:lvl7pPr marL="2971800" indent="-228600" eaLnBrk="0" fontAlgn="base" hangingPunct="0">
              <a:spcBef>
                <a:spcPts val="500"/>
              </a:spcBef>
              <a:spcAft>
                <a:spcPct val="0"/>
              </a:spcAft>
              <a:buClr>
                <a:schemeClr val="tx1"/>
              </a:buClr>
              <a:buFont typeface="Arial" charset="0"/>
              <a:defRPr sz="2000">
                <a:solidFill>
                  <a:schemeClr val="tx1"/>
                </a:solidFill>
                <a:latin typeface="Arial" charset="0"/>
              </a:defRPr>
            </a:lvl7pPr>
            <a:lvl8pPr marL="3429000" indent="-228600" eaLnBrk="0" fontAlgn="base" hangingPunct="0">
              <a:spcBef>
                <a:spcPts val="500"/>
              </a:spcBef>
              <a:spcAft>
                <a:spcPct val="0"/>
              </a:spcAft>
              <a:buClr>
                <a:schemeClr val="tx1"/>
              </a:buClr>
              <a:buFont typeface="Arial" charset="0"/>
              <a:defRPr sz="2000">
                <a:solidFill>
                  <a:schemeClr val="tx1"/>
                </a:solidFill>
                <a:latin typeface="Arial" charset="0"/>
              </a:defRPr>
            </a:lvl8pPr>
            <a:lvl9pPr marL="3886200" indent="-228600" eaLnBrk="0" fontAlgn="base" hangingPunct="0">
              <a:spcBef>
                <a:spcPts val="500"/>
              </a:spcBef>
              <a:spcAft>
                <a:spcPct val="0"/>
              </a:spcAft>
              <a:buClr>
                <a:schemeClr val="tx1"/>
              </a:buClr>
              <a:buFont typeface="Arial" charset="0"/>
              <a:defRPr sz="2000">
                <a:solidFill>
                  <a:schemeClr val="tx1"/>
                </a:solidFill>
                <a:latin typeface="Arial" charset="0"/>
              </a:defRPr>
            </a:lvl9pPr>
          </a:lstStyle>
          <a:p>
            <a:pPr marL="285750" indent="-285750" eaLnBrk="1" hangingPunct="1">
              <a:lnSpc>
                <a:spcPts val="3000"/>
              </a:lnSpc>
              <a:spcBef>
                <a:spcPct val="50000"/>
              </a:spcBef>
              <a:buClrTx/>
              <a:buFont typeface="Wingdings" panose="05000000000000000000" pitchFamily="2" charset="2"/>
              <a:buChar char="Ø"/>
            </a:pPr>
            <a:r>
              <a:rPr lang="tr-TR" altLang="tr-TR" b="1" dirty="0">
                <a:solidFill>
                  <a:srgbClr val="FF0000"/>
                </a:solidFill>
                <a:latin typeface="Cambria" panose="02040503050406030204" pitchFamily="18" charset="0"/>
                <a:cs typeface="Arial" panose="020B0604020202020204" pitchFamily="34" charset="0"/>
              </a:rPr>
              <a:t>A:</a:t>
            </a:r>
            <a:r>
              <a:rPr lang="tr-TR" altLang="tr-TR" dirty="0">
                <a:solidFill>
                  <a:srgbClr val="FF0000"/>
                </a:solidFill>
                <a:latin typeface="Cambria" panose="02040503050406030204" pitchFamily="18" charset="0"/>
                <a:cs typeface="Arial" panose="020B0604020202020204" pitchFamily="34" charset="0"/>
              </a:rPr>
              <a:t> </a:t>
            </a:r>
            <a:r>
              <a:rPr lang="tr-TR" altLang="tr-TR" dirty="0">
                <a:latin typeface="Cambria" panose="02040503050406030204" pitchFamily="18" charset="0"/>
                <a:cs typeface="Arial" panose="020B0604020202020204" pitchFamily="34" charset="0"/>
              </a:rPr>
              <a:t>binayı 2 yangın kompartımanına bölüyor. </a:t>
            </a:r>
            <a:endParaRPr lang="tr-TR" altLang="tr-TR" b="1" dirty="0">
              <a:solidFill>
                <a:srgbClr val="FF0000"/>
              </a:solidFill>
              <a:latin typeface="Cambria" panose="02040503050406030204" pitchFamily="18" charset="0"/>
              <a:cs typeface="Arial" panose="020B0604020202020204" pitchFamily="34" charset="0"/>
            </a:endParaRPr>
          </a:p>
          <a:p>
            <a:pPr marL="285750" indent="-285750" eaLnBrk="1" hangingPunct="1">
              <a:lnSpc>
                <a:spcPts val="3000"/>
              </a:lnSpc>
              <a:spcBef>
                <a:spcPct val="50000"/>
              </a:spcBef>
              <a:buClrTx/>
              <a:buFont typeface="Wingdings" panose="05000000000000000000" pitchFamily="2" charset="2"/>
              <a:buChar char="Ø"/>
            </a:pPr>
            <a:r>
              <a:rPr lang="tr-TR" altLang="tr-TR" b="1" dirty="0">
                <a:solidFill>
                  <a:srgbClr val="FF0000"/>
                </a:solidFill>
                <a:latin typeface="Cambria" panose="02040503050406030204" pitchFamily="18" charset="0"/>
                <a:cs typeface="Arial" panose="020B0604020202020204" pitchFamily="34" charset="0"/>
              </a:rPr>
              <a:t>B:</a:t>
            </a:r>
            <a:r>
              <a:rPr lang="tr-TR" altLang="tr-TR" dirty="0">
                <a:solidFill>
                  <a:srgbClr val="FF0000"/>
                </a:solidFill>
                <a:latin typeface="Cambria" panose="02040503050406030204" pitchFamily="18" charset="0"/>
                <a:cs typeface="Arial" panose="020B0604020202020204" pitchFamily="34" charset="0"/>
              </a:rPr>
              <a:t> </a:t>
            </a:r>
            <a:r>
              <a:rPr lang="tr-TR" altLang="tr-TR" dirty="0">
                <a:latin typeface="Cambria" panose="02040503050406030204" pitchFamily="18" charset="0"/>
                <a:cs typeface="Arial" panose="020B0604020202020204" pitchFamily="34" charset="0"/>
              </a:rPr>
              <a:t>3. kompartıman alanını oluşturuyor. </a:t>
            </a:r>
          </a:p>
          <a:p>
            <a:pPr marL="285750" indent="-285750" eaLnBrk="1" hangingPunct="1">
              <a:lnSpc>
                <a:spcPts val="3000"/>
              </a:lnSpc>
              <a:spcBef>
                <a:spcPct val="50000"/>
              </a:spcBef>
              <a:buClrTx/>
              <a:buFont typeface="Wingdings" panose="05000000000000000000" pitchFamily="2" charset="2"/>
              <a:buChar char="Ø"/>
            </a:pPr>
            <a:r>
              <a:rPr lang="tr-TR" altLang="tr-TR" dirty="0">
                <a:latin typeface="Cambria" panose="02040503050406030204" pitchFamily="18" charset="0"/>
                <a:cs typeface="Arial" panose="020B0604020202020204" pitchFamily="34" charset="0"/>
              </a:rPr>
              <a:t>Nispeten daha tehlikeli maddelerin bulunduğu bir </a:t>
            </a:r>
            <a:r>
              <a:rPr lang="tr-TR" altLang="tr-TR" b="1" dirty="0">
                <a:solidFill>
                  <a:srgbClr val="FF0000"/>
                </a:solidFill>
                <a:latin typeface="Cambria" panose="02040503050406030204" pitchFamily="18" charset="0"/>
                <a:cs typeface="Arial" panose="020B0604020202020204" pitchFamily="34" charset="0"/>
              </a:rPr>
              <a:t>C odası</a:t>
            </a:r>
            <a:r>
              <a:rPr lang="tr-TR" altLang="tr-TR" dirty="0">
                <a:solidFill>
                  <a:srgbClr val="FF0000"/>
                </a:solidFill>
                <a:latin typeface="Cambria" panose="02040503050406030204" pitchFamily="18" charset="0"/>
                <a:cs typeface="Arial" panose="020B0604020202020204" pitchFamily="34" charset="0"/>
              </a:rPr>
              <a:t> </a:t>
            </a:r>
            <a:r>
              <a:rPr lang="tr-TR" altLang="tr-TR" dirty="0">
                <a:latin typeface="Cambria" panose="02040503050406030204" pitchFamily="18" charset="0"/>
                <a:cs typeface="Arial" panose="020B0604020202020204" pitchFamily="34" charset="0"/>
              </a:rPr>
              <a:t>binadan ayırıyor. </a:t>
            </a:r>
          </a:p>
          <a:p>
            <a:pPr marL="285750" indent="-285750" eaLnBrk="1" hangingPunct="1">
              <a:lnSpc>
                <a:spcPts val="3000"/>
              </a:lnSpc>
              <a:spcBef>
                <a:spcPct val="50000"/>
              </a:spcBef>
              <a:buClrTx/>
              <a:buFont typeface="Wingdings" panose="05000000000000000000" pitchFamily="2" charset="2"/>
              <a:buChar char="Ø"/>
            </a:pPr>
            <a:r>
              <a:rPr lang="tr-TR" altLang="tr-TR" dirty="0">
                <a:latin typeface="Cambria" panose="02040503050406030204" pitchFamily="18" charset="0"/>
                <a:cs typeface="Arial" panose="020B0604020202020204" pitchFamily="34" charset="0"/>
              </a:rPr>
              <a:t>Dışarı açılan </a:t>
            </a:r>
            <a:r>
              <a:rPr lang="tr-TR" altLang="tr-TR" b="1" dirty="0">
                <a:solidFill>
                  <a:srgbClr val="FF0000"/>
                </a:solidFill>
                <a:latin typeface="Cambria" panose="02040503050406030204" pitchFamily="18" charset="0"/>
                <a:cs typeface="Arial" panose="020B0604020202020204" pitchFamily="34" charset="0"/>
              </a:rPr>
              <a:t>D koridoru</a:t>
            </a:r>
            <a:r>
              <a:rPr lang="tr-TR" altLang="tr-TR" dirty="0">
                <a:solidFill>
                  <a:srgbClr val="FF0000"/>
                </a:solidFill>
                <a:latin typeface="Cambria" panose="02040503050406030204" pitchFamily="18" charset="0"/>
                <a:cs typeface="Arial" panose="020B0604020202020204" pitchFamily="34" charset="0"/>
              </a:rPr>
              <a:t> </a:t>
            </a:r>
            <a:r>
              <a:rPr lang="tr-TR" altLang="tr-TR" dirty="0">
                <a:latin typeface="Cambria" panose="02040503050406030204" pitchFamily="18" charset="0"/>
                <a:cs typeface="Arial" panose="020B0604020202020204" pitchFamily="34" charset="0"/>
              </a:rPr>
              <a:t>yangın bariyeri ile diğer odalardan ayrılıyor.</a:t>
            </a:r>
          </a:p>
          <a:p>
            <a:pPr marL="285750" indent="-285750" eaLnBrk="1" hangingPunct="1">
              <a:lnSpc>
                <a:spcPts val="3000"/>
              </a:lnSpc>
              <a:spcBef>
                <a:spcPct val="50000"/>
              </a:spcBef>
              <a:buClrTx/>
              <a:buFont typeface="Wingdings" panose="05000000000000000000" pitchFamily="2" charset="2"/>
              <a:buChar char="Ø"/>
            </a:pPr>
            <a:r>
              <a:rPr lang="tr-TR" dirty="0">
                <a:latin typeface="Cambria" panose="02040503050406030204" pitchFamily="18" charset="0"/>
                <a:cs typeface="Arial" panose="020B0604020202020204" pitchFamily="34" charset="0"/>
              </a:rPr>
              <a:t>Yangın kompartımanları hem düşeyde hem de yatayda sürekli olmalıdır. </a:t>
            </a:r>
          </a:p>
          <a:p>
            <a:pPr marL="285750" indent="-285750" eaLnBrk="1" hangingPunct="1">
              <a:lnSpc>
                <a:spcPts val="3000"/>
              </a:lnSpc>
              <a:spcBef>
                <a:spcPct val="50000"/>
              </a:spcBef>
              <a:buClrTx/>
              <a:buFont typeface="Wingdings" panose="05000000000000000000" pitchFamily="2" charset="2"/>
              <a:buChar char="Ø"/>
            </a:pPr>
            <a:endParaRPr lang="tr-TR" altLang="tr-TR" dirty="0">
              <a:latin typeface="Cambria" panose="02040503050406030204" pitchFamily="18" charset="0"/>
              <a:cs typeface="Arial" panose="020B0604020202020204" pitchFamily="34" charset="0"/>
            </a:endParaRPr>
          </a:p>
        </p:txBody>
      </p:sp>
      <p:pic>
        <p:nvPicPr>
          <p:cNvPr id="3" name="Resim 2">
            <a:extLst>
              <a:ext uri="{FF2B5EF4-FFF2-40B4-BE49-F238E27FC236}">
                <a16:creationId xmlns:a16="http://schemas.microsoft.com/office/drawing/2014/main" id="{1D2344D0-4F02-49AC-9BF0-AFA0660BBA35}"/>
              </a:ext>
            </a:extLst>
          </p:cNvPr>
          <p:cNvPicPr>
            <a:picLocks noChangeAspect="1"/>
          </p:cNvPicPr>
          <p:nvPr/>
        </p:nvPicPr>
        <p:blipFill>
          <a:blip r:embed="rId3"/>
          <a:stretch>
            <a:fillRect/>
          </a:stretch>
        </p:blipFill>
        <p:spPr>
          <a:xfrm>
            <a:off x="5927060" y="2230015"/>
            <a:ext cx="3704873" cy="3114817"/>
          </a:xfrm>
          <a:prstGeom prst="rect">
            <a:avLst/>
          </a:prstGeom>
        </p:spPr>
      </p:pic>
    </p:spTree>
    <p:extLst>
      <p:ext uri="{BB962C8B-B14F-4D97-AF65-F5344CB8AC3E}">
        <p14:creationId xmlns:p14="http://schemas.microsoft.com/office/powerpoint/2010/main" val="2556380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1301B0B5-F8C8-4BD1-98BC-50A8E9E75BE3}"/>
              </a:ext>
            </a:extLst>
          </p:cNvPr>
          <p:cNvSpPr txBox="1">
            <a:spLocks/>
          </p:cNvSpPr>
          <p:nvPr/>
        </p:nvSpPr>
        <p:spPr>
          <a:xfrm>
            <a:off x="503144" y="1557649"/>
            <a:ext cx="8439150" cy="369887"/>
          </a:xfrm>
          <a:prstGeom prst="rect">
            <a:avLst/>
          </a:prstGeom>
        </p:spPr>
        <p:txBody>
          <a:bodyPr vert="horz" lIns="91440" tIns="45720" rIns="91440" bIns="45720" rtlCol="0" anchor="ctr">
            <a:normAutofit fontScale="90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pPr>
            <a:r>
              <a:rPr lang="tr-TR" altLang="tr-TR" sz="2400" b="1" dirty="0">
                <a:latin typeface="Cambria" panose="02040503050406030204" pitchFamily="18" charset="0"/>
                <a:cs typeface="Arial" panose="020B0604020202020204" pitchFamily="34" charset="0"/>
              </a:rPr>
              <a:t>Yapılardaki alev ve duman yayılımının sınırlandırılması</a:t>
            </a:r>
          </a:p>
        </p:txBody>
      </p:sp>
      <p:sp>
        <p:nvSpPr>
          <p:cNvPr id="9" name="Rectangle 3">
            <a:extLst>
              <a:ext uri="{FF2B5EF4-FFF2-40B4-BE49-F238E27FC236}">
                <a16:creationId xmlns:a16="http://schemas.microsoft.com/office/drawing/2014/main" id="{DCE7D0CB-41DF-48F6-972F-32620399464A}"/>
              </a:ext>
            </a:extLst>
          </p:cNvPr>
          <p:cNvSpPr txBox="1">
            <a:spLocks noChangeArrowheads="1"/>
          </p:cNvSpPr>
          <p:nvPr/>
        </p:nvSpPr>
        <p:spPr>
          <a:xfrm>
            <a:off x="475151" y="1967211"/>
            <a:ext cx="8982329" cy="57606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fontAlgn="auto">
              <a:lnSpc>
                <a:spcPts val="3000"/>
              </a:lnSpc>
              <a:spcAft>
                <a:spcPts val="0"/>
              </a:spcAft>
              <a:buClr>
                <a:srgbClr val="FF0000"/>
              </a:buClr>
              <a:buFont typeface="Arial Narrow" panose="020B0606020202030204" pitchFamily="34" charset="0"/>
              <a:buChar char="●"/>
              <a:defRPr/>
            </a:pPr>
            <a:r>
              <a:rPr lang="tr-TR" sz="2000" dirty="0">
                <a:latin typeface="Cambria" panose="02040503050406030204" pitchFamily="18" charset="0"/>
                <a:cs typeface="Arial" panose="020B0604020202020204" pitchFamily="34" charset="0"/>
              </a:rPr>
              <a:t>Kompartıman duvarlarında bulunan kapılar; duvarların yangın dayanımının en az yarısına sahip olmalı ve duman geçişini önleyecek şekilde tasarlanmış olmalıdır. </a:t>
            </a:r>
          </a:p>
        </p:txBody>
      </p:sp>
      <p:pic>
        <p:nvPicPr>
          <p:cNvPr id="11" name="Picture 5">
            <a:extLst>
              <a:ext uri="{FF2B5EF4-FFF2-40B4-BE49-F238E27FC236}">
                <a16:creationId xmlns:a16="http://schemas.microsoft.com/office/drawing/2014/main" id="{8726ACED-BFE7-4855-A55C-8AC5F108D45D}"/>
              </a:ext>
            </a:extLst>
          </p:cNvPr>
          <p:cNvPicPr>
            <a:picLocks noChangeArrowheads="1"/>
          </p:cNvPicPr>
          <p:nvPr/>
        </p:nvPicPr>
        <p:blipFill>
          <a:blip r:embed="rId3" cstate="print">
            <a:extLst>
              <a:ext uri="{28A0092B-C50C-407E-A947-70E740481C1C}">
                <a14:useLocalDpi xmlns:a14="http://schemas.microsoft.com/office/drawing/2010/main" val="0"/>
              </a:ext>
            </a:extLst>
          </a:blip>
          <a:srcRect l="1080" t="1855" r="2550" b="3944"/>
          <a:stretch>
            <a:fillRect/>
          </a:stretch>
        </p:blipFill>
        <p:spPr>
          <a:xfrm>
            <a:off x="905069" y="3349690"/>
            <a:ext cx="3789657" cy="2589898"/>
          </a:xfrm>
          <a:prstGeom prst="rect">
            <a:avLst/>
          </a:prstGeom>
        </p:spPr>
      </p:pic>
      <p:grpSp>
        <p:nvGrpSpPr>
          <p:cNvPr id="12" name="Group 17">
            <a:extLst>
              <a:ext uri="{FF2B5EF4-FFF2-40B4-BE49-F238E27FC236}">
                <a16:creationId xmlns:a16="http://schemas.microsoft.com/office/drawing/2014/main" id="{CFFD9BE0-0927-4B57-A9A2-BA29C026C1C7}"/>
              </a:ext>
            </a:extLst>
          </p:cNvPr>
          <p:cNvGrpSpPr>
            <a:grpSpLocks/>
          </p:cNvGrpSpPr>
          <p:nvPr/>
        </p:nvGrpSpPr>
        <p:grpSpPr bwMode="auto">
          <a:xfrm>
            <a:off x="5069398" y="2953295"/>
            <a:ext cx="4519254" cy="2986293"/>
            <a:chOff x="3334" y="2256"/>
            <a:chExt cx="2548" cy="1957"/>
          </a:xfrm>
        </p:grpSpPr>
        <p:pic>
          <p:nvPicPr>
            <p:cNvPr id="13" name="Picture 8" descr="Timur&amp;2">
              <a:extLst>
                <a:ext uri="{FF2B5EF4-FFF2-40B4-BE49-F238E27FC236}">
                  <a16:creationId xmlns:a16="http://schemas.microsoft.com/office/drawing/2014/main" id="{D630712E-C4CF-4273-8A03-652DFE0B3B6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24420" r="3218"/>
            <a:stretch>
              <a:fillRect/>
            </a:stretch>
          </p:blipFill>
          <p:spPr bwMode="auto">
            <a:xfrm>
              <a:off x="3405" y="2256"/>
              <a:ext cx="1724" cy="1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 Box 10">
              <a:extLst>
                <a:ext uri="{FF2B5EF4-FFF2-40B4-BE49-F238E27FC236}">
                  <a16:creationId xmlns:a16="http://schemas.microsoft.com/office/drawing/2014/main" id="{7CEAD64F-C7AC-43CE-A57E-BEAEFC1E2A91}"/>
                </a:ext>
              </a:extLst>
            </p:cNvPr>
            <p:cNvSpPr txBox="1">
              <a:spLocks noChangeArrowheads="1"/>
            </p:cNvSpPr>
            <p:nvPr/>
          </p:nvSpPr>
          <p:spPr bwMode="auto">
            <a:xfrm>
              <a:off x="4092" y="2402"/>
              <a:ext cx="813" cy="141"/>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eaLnBrk="0" hangingPunct="0">
                <a:spcBef>
                  <a:spcPts val="1500"/>
                </a:spcBef>
                <a:buClr>
                  <a:schemeClr val="tx1"/>
                </a:buClr>
                <a:buFont typeface="Wingdings" pitchFamily="2" charset="2"/>
                <a:defRPr sz="2000">
                  <a:solidFill>
                    <a:srgbClr val="000000"/>
                  </a:solidFill>
                  <a:latin typeface="Arial" charset="0"/>
                </a:defRPr>
              </a:lvl1pPr>
              <a:lvl2pPr marL="742950" indent="-285750" eaLnBrk="0" hangingPunct="0">
                <a:spcBef>
                  <a:spcPts val="1000"/>
                </a:spcBef>
                <a:buClr>
                  <a:schemeClr val="tx1"/>
                </a:buClr>
                <a:buFont typeface="Wingdings" pitchFamily="2" charset="2"/>
                <a:buChar char="n"/>
                <a:defRPr sz="2000">
                  <a:solidFill>
                    <a:srgbClr val="000000"/>
                  </a:solidFill>
                  <a:latin typeface="Arial" charset="0"/>
                </a:defRPr>
              </a:lvl2pPr>
              <a:lvl3pPr marL="1143000" indent="-228600" eaLnBrk="0" hangingPunct="0">
                <a:spcBef>
                  <a:spcPts val="500"/>
                </a:spcBef>
                <a:buClr>
                  <a:schemeClr val="tx1"/>
                </a:buClr>
                <a:buFont typeface="Arial" charset="0"/>
                <a:buChar char="–"/>
                <a:defRPr sz="2000">
                  <a:solidFill>
                    <a:srgbClr val="000000"/>
                  </a:solidFill>
                  <a:latin typeface="Arial" charset="0"/>
                </a:defRPr>
              </a:lvl3pPr>
              <a:lvl4pPr marL="1600200" indent="-228600" eaLnBrk="0" hangingPunct="0">
                <a:spcBef>
                  <a:spcPts val="500"/>
                </a:spcBef>
                <a:buClr>
                  <a:schemeClr val="tx1"/>
                </a:buClr>
                <a:buFont typeface="Arial" charset="0"/>
                <a:buChar char="–"/>
                <a:defRPr sz="2000">
                  <a:solidFill>
                    <a:srgbClr val="000000"/>
                  </a:solidFill>
                  <a:latin typeface="Arial" charset="0"/>
                </a:defRPr>
              </a:lvl4pPr>
              <a:lvl5pPr marL="2057400" indent="-228600" eaLnBrk="0" hangingPunct="0">
                <a:spcBef>
                  <a:spcPts val="500"/>
                </a:spcBef>
                <a:buClr>
                  <a:schemeClr val="tx1"/>
                </a:buClr>
                <a:buFont typeface="Arial" charset="0"/>
                <a:defRPr sz="2000">
                  <a:solidFill>
                    <a:schemeClr val="tx1"/>
                  </a:solidFill>
                  <a:latin typeface="Arial" charset="0"/>
                </a:defRPr>
              </a:lvl5pPr>
              <a:lvl6pPr marL="2514600" indent="-228600" eaLnBrk="0" fontAlgn="base" hangingPunct="0">
                <a:spcBef>
                  <a:spcPts val="500"/>
                </a:spcBef>
                <a:spcAft>
                  <a:spcPct val="0"/>
                </a:spcAft>
                <a:buClr>
                  <a:schemeClr val="tx1"/>
                </a:buClr>
                <a:buFont typeface="Arial" charset="0"/>
                <a:defRPr sz="2000">
                  <a:solidFill>
                    <a:schemeClr val="tx1"/>
                  </a:solidFill>
                  <a:latin typeface="Arial" charset="0"/>
                </a:defRPr>
              </a:lvl6pPr>
              <a:lvl7pPr marL="2971800" indent="-228600" eaLnBrk="0" fontAlgn="base" hangingPunct="0">
                <a:spcBef>
                  <a:spcPts val="500"/>
                </a:spcBef>
                <a:spcAft>
                  <a:spcPct val="0"/>
                </a:spcAft>
                <a:buClr>
                  <a:schemeClr val="tx1"/>
                </a:buClr>
                <a:buFont typeface="Arial" charset="0"/>
                <a:defRPr sz="2000">
                  <a:solidFill>
                    <a:schemeClr val="tx1"/>
                  </a:solidFill>
                  <a:latin typeface="Arial" charset="0"/>
                </a:defRPr>
              </a:lvl7pPr>
              <a:lvl8pPr marL="3429000" indent="-228600" eaLnBrk="0" fontAlgn="base" hangingPunct="0">
                <a:spcBef>
                  <a:spcPts val="500"/>
                </a:spcBef>
                <a:spcAft>
                  <a:spcPct val="0"/>
                </a:spcAft>
                <a:buClr>
                  <a:schemeClr val="tx1"/>
                </a:buClr>
                <a:buFont typeface="Arial" charset="0"/>
                <a:defRPr sz="2000">
                  <a:solidFill>
                    <a:schemeClr val="tx1"/>
                  </a:solidFill>
                  <a:latin typeface="Arial" charset="0"/>
                </a:defRPr>
              </a:lvl8pPr>
              <a:lvl9pPr marL="3886200" indent="-228600" eaLnBrk="0" fontAlgn="base" hangingPunct="0">
                <a:spcBef>
                  <a:spcPts val="500"/>
                </a:spcBef>
                <a:spcAft>
                  <a:spcPct val="0"/>
                </a:spcAft>
                <a:buClr>
                  <a:schemeClr val="tx1"/>
                </a:buClr>
                <a:buFont typeface="Arial" charset="0"/>
                <a:defRPr sz="2000">
                  <a:solidFill>
                    <a:schemeClr val="tx1"/>
                  </a:solidFill>
                  <a:latin typeface="Arial" charset="0"/>
                </a:defRPr>
              </a:lvl9pPr>
            </a:lstStyle>
            <a:p>
              <a:pPr eaLnBrk="1" hangingPunct="1">
                <a:spcBef>
                  <a:spcPct val="50000"/>
                </a:spcBef>
                <a:buClrTx/>
                <a:buFontTx/>
                <a:buNone/>
              </a:pPr>
              <a:r>
                <a:rPr lang="tr-TR" altLang="tr-TR" sz="1400" dirty="0">
                  <a:solidFill>
                    <a:schemeClr val="tx1"/>
                  </a:solidFill>
                  <a:latin typeface="Arial" panose="020B0604020202020204" pitchFamily="34" charset="0"/>
                  <a:cs typeface="Arial" panose="020B0604020202020204" pitchFamily="34" charset="0"/>
                </a:rPr>
                <a:t>Yangın Damperi</a:t>
              </a:r>
            </a:p>
          </p:txBody>
        </p:sp>
        <p:sp>
          <p:nvSpPr>
            <p:cNvPr id="15" name="Text Box 11">
              <a:extLst>
                <a:ext uri="{FF2B5EF4-FFF2-40B4-BE49-F238E27FC236}">
                  <a16:creationId xmlns:a16="http://schemas.microsoft.com/office/drawing/2014/main" id="{90041D00-667F-4431-B673-4EA8FF22E674}"/>
                </a:ext>
              </a:extLst>
            </p:cNvPr>
            <p:cNvSpPr txBox="1">
              <a:spLocks noChangeArrowheads="1"/>
            </p:cNvSpPr>
            <p:nvPr/>
          </p:nvSpPr>
          <p:spPr bwMode="auto">
            <a:xfrm>
              <a:off x="4395" y="2578"/>
              <a:ext cx="734" cy="141"/>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eaLnBrk="0" hangingPunct="0">
                <a:spcBef>
                  <a:spcPts val="1500"/>
                </a:spcBef>
                <a:buClr>
                  <a:schemeClr val="tx1"/>
                </a:buClr>
                <a:buFont typeface="Wingdings" pitchFamily="2" charset="2"/>
                <a:defRPr sz="2000">
                  <a:solidFill>
                    <a:srgbClr val="000000"/>
                  </a:solidFill>
                  <a:latin typeface="Arial" charset="0"/>
                </a:defRPr>
              </a:lvl1pPr>
              <a:lvl2pPr marL="742950" indent="-285750" eaLnBrk="0" hangingPunct="0">
                <a:spcBef>
                  <a:spcPts val="1000"/>
                </a:spcBef>
                <a:buClr>
                  <a:schemeClr val="tx1"/>
                </a:buClr>
                <a:buFont typeface="Wingdings" pitchFamily="2" charset="2"/>
                <a:buChar char="n"/>
                <a:defRPr sz="2000">
                  <a:solidFill>
                    <a:srgbClr val="000000"/>
                  </a:solidFill>
                  <a:latin typeface="Arial" charset="0"/>
                </a:defRPr>
              </a:lvl2pPr>
              <a:lvl3pPr marL="1143000" indent="-228600" eaLnBrk="0" hangingPunct="0">
                <a:spcBef>
                  <a:spcPts val="500"/>
                </a:spcBef>
                <a:buClr>
                  <a:schemeClr val="tx1"/>
                </a:buClr>
                <a:buFont typeface="Arial" charset="0"/>
                <a:buChar char="–"/>
                <a:defRPr sz="2000">
                  <a:solidFill>
                    <a:srgbClr val="000000"/>
                  </a:solidFill>
                  <a:latin typeface="Arial" charset="0"/>
                </a:defRPr>
              </a:lvl3pPr>
              <a:lvl4pPr marL="1600200" indent="-228600" eaLnBrk="0" hangingPunct="0">
                <a:spcBef>
                  <a:spcPts val="500"/>
                </a:spcBef>
                <a:buClr>
                  <a:schemeClr val="tx1"/>
                </a:buClr>
                <a:buFont typeface="Arial" charset="0"/>
                <a:buChar char="–"/>
                <a:defRPr sz="2000">
                  <a:solidFill>
                    <a:srgbClr val="000000"/>
                  </a:solidFill>
                  <a:latin typeface="Arial" charset="0"/>
                </a:defRPr>
              </a:lvl4pPr>
              <a:lvl5pPr marL="2057400" indent="-228600" eaLnBrk="0" hangingPunct="0">
                <a:spcBef>
                  <a:spcPts val="500"/>
                </a:spcBef>
                <a:buClr>
                  <a:schemeClr val="tx1"/>
                </a:buClr>
                <a:buFont typeface="Arial" charset="0"/>
                <a:defRPr sz="2000">
                  <a:solidFill>
                    <a:schemeClr val="tx1"/>
                  </a:solidFill>
                  <a:latin typeface="Arial" charset="0"/>
                </a:defRPr>
              </a:lvl5pPr>
              <a:lvl6pPr marL="2514600" indent="-228600" eaLnBrk="0" fontAlgn="base" hangingPunct="0">
                <a:spcBef>
                  <a:spcPts val="500"/>
                </a:spcBef>
                <a:spcAft>
                  <a:spcPct val="0"/>
                </a:spcAft>
                <a:buClr>
                  <a:schemeClr val="tx1"/>
                </a:buClr>
                <a:buFont typeface="Arial" charset="0"/>
                <a:defRPr sz="2000">
                  <a:solidFill>
                    <a:schemeClr val="tx1"/>
                  </a:solidFill>
                  <a:latin typeface="Arial" charset="0"/>
                </a:defRPr>
              </a:lvl6pPr>
              <a:lvl7pPr marL="2971800" indent="-228600" eaLnBrk="0" fontAlgn="base" hangingPunct="0">
                <a:spcBef>
                  <a:spcPts val="500"/>
                </a:spcBef>
                <a:spcAft>
                  <a:spcPct val="0"/>
                </a:spcAft>
                <a:buClr>
                  <a:schemeClr val="tx1"/>
                </a:buClr>
                <a:buFont typeface="Arial" charset="0"/>
                <a:defRPr sz="2000">
                  <a:solidFill>
                    <a:schemeClr val="tx1"/>
                  </a:solidFill>
                  <a:latin typeface="Arial" charset="0"/>
                </a:defRPr>
              </a:lvl7pPr>
              <a:lvl8pPr marL="3429000" indent="-228600" eaLnBrk="0" fontAlgn="base" hangingPunct="0">
                <a:spcBef>
                  <a:spcPts val="500"/>
                </a:spcBef>
                <a:spcAft>
                  <a:spcPct val="0"/>
                </a:spcAft>
                <a:buClr>
                  <a:schemeClr val="tx1"/>
                </a:buClr>
                <a:buFont typeface="Arial" charset="0"/>
                <a:defRPr sz="2000">
                  <a:solidFill>
                    <a:schemeClr val="tx1"/>
                  </a:solidFill>
                  <a:latin typeface="Arial" charset="0"/>
                </a:defRPr>
              </a:lvl8pPr>
              <a:lvl9pPr marL="3886200" indent="-228600" eaLnBrk="0" fontAlgn="base" hangingPunct="0">
                <a:spcBef>
                  <a:spcPts val="500"/>
                </a:spcBef>
                <a:spcAft>
                  <a:spcPct val="0"/>
                </a:spcAft>
                <a:buClr>
                  <a:schemeClr val="tx1"/>
                </a:buClr>
                <a:buFont typeface="Arial" charset="0"/>
                <a:defRPr sz="2000">
                  <a:solidFill>
                    <a:schemeClr val="tx1"/>
                  </a:solidFill>
                  <a:latin typeface="Arial" charset="0"/>
                </a:defRPr>
              </a:lvl9pPr>
            </a:lstStyle>
            <a:p>
              <a:pPr eaLnBrk="1" hangingPunct="1">
                <a:spcBef>
                  <a:spcPct val="50000"/>
                </a:spcBef>
                <a:buClrTx/>
                <a:buFontTx/>
                <a:buNone/>
              </a:pPr>
              <a:r>
                <a:rPr lang="tr-TR" altLang="tr-TR" sz="1400" dirty="0">
                  <a:solidFill>
                    <a:schemeClr val="tx1"/>
                  </a:solidFill>
                  <a:latin typeface="Arial" panose="020B0604020202020204" pitchFamily="34" charset="0"/>
                  <a:cs typeface="Arial" panose="020B0604020202020204" pitchFamily="34" charset="0"/>
                </a:rPr>
                <a:t>Asma Tavan</a:t>
              </a:r>
            </a:p>
          </p:txBody>
        </p:sp>
        <p:sp>
          <p:nvSpPr>
            <p:cNvPr id="16" name="Text Box 12">
              <a:extLst>
                <a:ext uri="{FF2B5EF4-FFF2-40B4-BE49-F238E27FC236}">
                  <a16:creationId xmlns:a16="http://schemas.microsoft.com/office/drawing/2014/main" id="{1A0B149C-49D7-4D70-A6B5-89947769DA13}"/>
                </a:ext>
              </a:extLst>
            </p:cNvPr>
            <p:cNvSpPr txBox="1">
              <a:spLocks noChangeArrowheads="1"/>
            </p:cNvSpPr>
            <p:nvPr/>
          </p:nvSpPr>
          <p:spPr bwMode="auto">
            <a:xfrm>
              <a:off x="4780" y="3749"/>
              <a:ext cx="995" cy="271"/>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eaLnBrk="0" hangingPunct="0">
                <a:spcBef>
                  <a:spcPts val="1500"/>
                </a:spcBef>
                <a:buClr>
                  <a:schemeClr val="tx1"/>
                </a:buClr>
                <a:buFont typeface="Wingdings" pitchFamily="2" charset="2"/>
                <a:defRPr sz="2000">
                  <a:solidFill>
                    <a:srgbClr val="000000"/>
                  </a:solidFill>
                  <a:latin typeface="Arial" charset="0"/>
                </a:defRPr>
              </a:lvl1pPr>
              <a:lvl2pPr marL="742950" indent="-285750" eaLnBrk="0" hangingPunct="0">
                <a:spcBef>
                  <a:spcPts val="1000"/>
                </a:spcBef>
                <a:buClr>
                  <a:schemeClr val="tx1"/>
                </a:buClr>
                <a:buFont typeface="Wingdings" pitchFamily="2" charset="2"/>
                <a:buChar char="n"/>
                <a:defRPr sz="2000">
                  <a:solidFill>
                    <a:srgbClr val="000000"/>
                  </a:solidFill>
                  <a:latin typeface="Arial" charset="0"/>
                </a:defRPr>
              </a:lvl2pPr>
              <a:lvl3pPr marL="1143000" indent="-228600" eaLnBrk="0" hangingPunct="0">
                <a:spcBef>
                  <a:spcPts val="500"/>
                </a:spcBef>
                <a:buClr>
                  <a:schemeClr val="tx1"/>
                </a:buClr>
                <a:buFont typeface="Arial" charset="0"/>
                <a:buChar char="–"/>
                <a:defRPr sz="2000">
                  <a:solidFill>
                    <a:srgbClr val="000000"/>
                  </a:solidFill>
                  <a:latin typeface="Arial" charset="0"/>
                </a:defRPr>
              </a:lvl3pPr>
              <a:lvl4pPr marL="1600200" indent="-228600" eaLnBrk="0" hangingPunct="0">
                <a:spcBef>
                  <a:spcPts val="500"/>
                </a:spcBef>
                <a:buClr>
                  <a:schemeClr val="tx1"/>
                </a:buClr>
                <a:buFont typeface="Arial" charset="0"/>
                <a:buChar char="–"/>
                <a:defRPr sz="2000">
                  <a:solidFill>
                    <a:srgbClr val="000000"/>
                  </a:solidFill>
                  <a:latin typeface="Arial" charset="0"/>
                </a:defRPr>
              </a:lvl4pPr>
              <a:lvl5pPr marL="2057400" indent="-228600" eaLnBrk="0" hangingPunct="0">
                <a:spcBef>
                  <a:spcPts val="500"/>
                </a:spcBef>
                <a:buClr>
                  <a:schemeClr val="tx1"/>
                </a:buClr>
                <a:buFont typeface="Arial" charset="0"/>
                <a:defRPr sz="2000">
                  <a:solidFill>
                    <a:schemeClr val="tx1"/>
                  </a:solidFill>
                  <a:latin typeface="Arial" charset="0"/>
                </a:defRPr>
              </a:lvl5pPr>
              <a:lvl6pPr marL="2514600" indent="-228600" eaLnBrk="0" fontAlgn="base" hangingPunct="0">
                <a:spcBef>
                  <a:spcPts val="500"/>
                </a:spcBef>
                <a:spcAft>
                  <a:spcPct val="0"/>
                </a:spcAft>
                <a:buClr>
                  <a:schemeClr val="tx1"/>
                </a:buClr>
                <a:buFont typeface="Arial" charset="0"/>
                <a:defRPr sz="2000">
                  <a:solidFill>
                    <a:schemeClr val="tx1"/>
                  </a:solidFill>
                  <a:latin typeface="Arial" charset="0"/>
                </a:defRPr>
              </a:lvl6pPr>
              <a:lvl7pPr marL="2971800" indent="-228600" eaLnBrk="0" fontAlgn="base" hangingPunct="0">
                <a:spcBef>
                  <a:spcPts val="500"/>
                </a:spcBef>
                <a:spcAft>
                  <a:spcPct val="0"/>
                </a:spcAft>
                <a:buClr>
                  <a:schemeClr val="tx1"/>
                </a:buClr>
                <a:buFont typeface="Arial" charset="0"/>
                <a:defRPr sz="2000">
                  <a:solidFill>
                    <a:schemeClr val="tx1"/>
                  </a:solidFill>
                  <a:latin typeface="Arial" charset="0"/>
                </a:defRPr>
              </a:lvl7pPr>
              <a:lvl8pPr marL="3429000" indent="-228600" eaLnBrk="0" fontAlgn="base" hangingPunct="0">
                <a:spcBef>
                  <a:spcPts val="500"/>
                </a:spcBef>
                <a:spcAft>
                  <a:spcPct val="0"/>
                </a:spcAft>
                <a:buClr>
                  <a:schemeClr val="tx1"/>
                </a:buClr>
                <a:buFont typeface="Arial" charset="0"/>
                <a:defRPr sz="2000">
                  <a:solidFill>
                    <a:schemeClr val="tx1"/>
                  </a:solidFill>
                  <a:latin typeface="Arial" charset="0"/>
                </a:defRPr>
              </a:lvl8pPr>
              <a:lvl9pPr marL="3886200" indent="-228600" eaLnBrk="0" fontAlgn="base" hangingPunct="0">
                <a:spcBef>
                  <a:spcPts val="500"/>
                </a:spcBef>
                <a:spcAft>
                  <a:spcPct val="0"/>
                </a:spcAft>
                <a:buClr>
                  <a:schemeClr val="tx1"/>
                </a:buClr>
                <a:buFont typeface="Arial" charset="0"/>
                <a:defRPr sz="2000">
                  <a:solidFill>
                    <a:schemeClr val="tx1"/>
                  </a:solidFill>
                  <a:latin typeface="Arial" charset="0"/>
                </a:defRPr>
              </a:lvl9pPr>
            </a:lstStyle>
            <a:p>
              <a:pPr eaLnBrk="1" hangingPunct="1">
                <a:spcBef>
                  <a:spcPct val="50000"/>
                </a:spcBef>
                <a:buClrTx/>
                <a:buFontTx/>
                <a:buNone/>
              </a:pPr>
              <a:r>
                <a:rPr lang="tr-TR" altLang="tr-TR" sz="1400" dirty="0">
                  <a:solidFill>
                    <a:schemeClr val="tx1"/>
                  </a:solidFill>
                  <a:latin typeface="Arial" panose="020B0604020202020204" pitchFamily="34" charset="0"/>
                  <a:cs typeface="Arial" panose="020B0604020202020204" pitchFamily="34" charset="0"/>
                </a:rPr>
                <a:t>Yangın Dayanımlı Duvar (120 dak)</a:t>
              </a:r>
            </a:p>
          </p:txBody>
        </p:sp>
        <p:sp>
          <p:nvSpPr>
            <p:cNvPr id="17" name="Text Box 13">
              <a:extLst>
                <a:ext uri="{FF2B5EF4-FFF2-40B4-BE49-F238E27FC236}">
                  <a16:creationId xmlns:a16="http://schemas.microsoft.com/office/drawing/2014/main" id="{07FA52EF-A282-4DDD-9F9E-E6ACDE84C3FC}"/>
                </a:ext>
              </a:extLst>
            </p:cNvPr>
            <p:cNvSpPr txBox="1">
              <a:spLocks noChangeArrowheads="1"/>
            </p:cNvSpPr>
            <p:nvPr/>
          </p:nvSpPr>
          <p:spPr bwMode="auto">
            <a:xfrm>
              <a:off x="3539" y="3806"/>
              <a:ext cx="813" cy="407"/>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eaLnBrk="0" hangingPunct="0">
                <a:spcBef>
                  <a:spcPts val="1500"/>
                </a:spcBef>
                <a:buClr>
                  <a:schemeClr val="tx1"/>
                </a:buClr>
                <a:buFont typeface="Wingdings" pitchFamily="2" charset="2"/>
                <a:defRPr sz="2000">
                  <a:solidFill>
                    <a:srgbClr val="000000"/>
                  </a:solidFill>
                  <a:latin typeface="Arial" charset="0"/>
                </a:defRPr>
              </a:lvl1pPr>
              <a:lvl2pPr marL="742950" indent="-285750" eaLnBrk="0" hangingPunct="0">
                <a:spcBef>
                  <a:spcPts val="1000"/>
                </a:spcBef>
                <a:buClr>
                  <a:schemeClr val="tx1"/>
                </a:buClr>
                <a:buFont typeface="Wingdings" pitchFamily="2" charset="2"/>
                <a:buChar char="n"/>
                <a:defRPr sz="2000">
                  <a:solidFill>
                    <a:srgbClr val="000000"/>
                  </a:solidFill>
                  <a:latin typeface="Arial" charset="0"/>
                </a:defRPr>
              </a:lvl2pPr>
              <a:lvl3pPr marL="1143000" indent="-228600" eaLnBrk="0" hangingPunct="0">
                <a:spcBef>
                  <a:spcPts val="500"/>
                </a:spcBef>
                <a:buClr>
                  <a:schemeClr val="tx1"/>
                </a:buClr>
                <a:buFont typeface="Arial" charset="0"/>
                <a:buChar char="–"/>
                <a:defRPr sz="2000">
                  <a:solidFill>
                    <a:srgbClr val="000000"/>
                  </a:solidFill>
                  <a:latin typeface="Arial" charset="0"/>
                </a:defRPr>
              </a:lvl3pPr>
              <a:lvl4pPr marL="1600200" indent="-228600" eaLnBrk="0" hangingPunct="0">
                <a:spcBef>
                  <a:spcPts val="500"/>
                </a:spcBef>
                <a:buClr>
                  <a:schemeClr val="tx1"/>
                </a:buClr>
                <a:buFont typeface="Arial" charset="0"/>
                <a:buChar char="–"/>
                <a:defRPr sz="2000">
                  <a:solidFill>
                    <a:srgbClr val="000000"/>
                  </a:solidFill>
                  <a:latin typeface="Arial" charset="0"/>
                </a:defRPr>
              </a:lvl4pPr>
              <a:lvl5pPr marL="2057400" indent="-228600" eaLnBrk="0" hangingPunct="0">
                <a:spcBef>
                  <a:spcPts val="500"/>
                </a:spcBef>
                <a:buClr>
                  <a:schemeClr val="tx1"/>
                </a:buClr>
                <a:buFont typeface="Arial" charset="0"/>
                <a:defRPr sz="2000">
                  <a:solidFill>
                    <a:schemeClr val="tx1"/>
                  </a:solidFill>
                  <a:latin typeface="Arial" charset="0"/>
                </a:defRPr>
              </a:lvl5pPr>
              <a:lvl6pPr marL="2514600" indent="-228600" eaLnBrk="0" fontAlgn="base" hangingPunct="0">
                <a:spcBef>
                  <a:spcPts val="500"/>
                </a:spcBef>
                <a:spcAft>
                  <a:spcPct val="0"/>
                </a:spcAft>
                <a:buClr>
                  <a:schemeClr val="tx1"/>
                </a:buClr>
                <a:buFont typeface="Arial" charset="0"/>
                <a:defRPr sz="2000">
                  <a:solidFill>
                    <a:schemeClr val="tx1"/>
                  </a:solidFill>
                  <a:latin typeface="Arial" charset="0"/>
                </a:defRPr>
              </a:lvl6pPr>
              <a:lvl7pPr marL="2971800" indent="-228600" eaLnBrk="0" fontAlgn="base" hangingPunct="0">
                <a:spcBef>
                  <a:spcPts val="500"/>
                </a:spcBef>
                <a:spcAft>
                  <a:spcPct val="0"/>
                </a:spcAft>
                <a:buClr>
                  <a:schemeClr val="tx1"/>
                </a:buClr>
                <a:buFont typeface="Arial" charset="0"/>
                <a:defRPr sz="2000">
                  <a:solidFill>
                    <a:schemeClr val="tx1"/>
                  </a:solidFill>
                  <a:latin typeface="Arial" charset="0"/>
                </a:defRPr>
              </a:lvl7pPr>
              <a:lvl8pPr marL="3429000" indent="-228600" eaLnBrk="0" fontAlgn="base" hangingPunct="0">
                <a:spcBef>
                  <a:spcPts val="500"/>
                </a:spcBef>
                <a:spcAft>
                  <a:spcPct val="0"/>
                </a:spcAft>
                <a:buClr>
                  <a:schemeClr val="tx1"/>
                </a:buClr>
                <a:buFont typeface="Arial" charset="0"/>
                <a:defRPr sz="2000">
                  <a:solidFill>
                    <a:schemeClr val="tx1"/>
                  </a:solidFill>
                  <a:latin typeface="Arial" charset="0"/>
                </a:defRPr>
              </a:lvl8pPr>
              <a:lvl9pPr marL="3886200" indent="-228600" eaLnBrk="0" fontAlgn="base" hangingPunct="0">
                <a:spcBef>
                  <a:spcPts val="500"/>
                </a:spcBef>
                <a:spcAft>
                  <a:spcPct val="0"/>
                </a:spcAft>
                <a:buClr>
                  <a:schemeClr val="tx1"/>
                </a:buClr>
                <a:buFont typeface="Arial" charset="0"/>
                <a:defRPr sz="2000">
                  <a:solidFill>
                    <a:schemeClr val="tx1"/>
                  </a:solidFill>
                  <a:latin typeface="Arial" charset="0"/>
                </a:defRPr>
              </a:lvl9pPr>
            </a:lstStyle>
            <a:p>
              <a:pPr algn="ctr" eaLnBrk="1" hangingPunct="1">
                <a:spcBef>
                  <a:spcPct val="50000"/>
                </a:spcBef>
                <a:buClrTx/>
                <a:buFontTx/>
                <a:buNone/>
              </a:pPr>
              <a:r>
                <a:rPr lang="tr-TR" altLang="tr-TR" sz="1400">
                  <a:solidFill>
                    <a:schemeClr val="tx1"/>
                  </a:solidFill>
                  <a:latin typeface="Arial" panose="020B0604020202020204" pitchFamily="34" charset="0"/>
                  <a:cs typeface="Arial" panose="020B0604020202020204" pitchFamily="34" charset="0"/>
                </a:rPr>
                <a:t> Yangın Dayanımlı  Kapı (90dak)</a:t>
              </a:r>
            </a:p>
          </p:txBody>
        </p:sp>
        <p:sp>
          <p:nvSpPr>
            <p:cNvPr id="18" name="Rectangle 14">
              <a:extLst>
                <a:ext uri="{FF2B5EF4-FFF2-40B4-BE49-F238E27FC236}">
                  <a16:creationId xmlns:a16="http://schemas.microsoft.com/office/drawing/2014/main" id="{F5EC5E96-C050-48ED-8A1A-A8BB37EC0290}"/>
                </a:ext>
              </a:extLst>
            </p:cNvPr>
            <p:cNvSpPr>
              <a:spLocks noChangeArrowheads="1"/>
            </p:cNvSpPr>
            <p:nvPr/>
          </p:nvSpPr>
          <p:spPr bwMode="auto">
            <a:xfrm>
              <a:off x="3334" y="3496"/>
              <a:ext cx="318" cy="227"/>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ts val="1500"/>
                </a:spcBef>
                <a:buClr>
                  <a:schemeClr val="tx1"/>
                </a:buClr>
                <a:buFont typeface="Wingdings" pitchFamily="2" charset="2"/>
                <a:defRPr sz="2000">
                  <a:solidFill>
                    <a:srgbClr val="000000"/>
                  </a:solidFill>
                  <a:latin typeface="Arial" charset="0"/>
                </a:defRPr>
              </a:lvl1pPr>
              <a:lvl2pPr marL="742950" indent="-285750" eaLnBrk="0" hangingPunct="0">
                <a:spcBef>
                  <a:spcPts val="1000"/>
                </a:spcBef>
                <a:buClr>
                  <a:schemeClr val="tx1"/>
                </a:buClr>
                <a:buFont typeface="Wingdings" pitchFamily="2" charset="2"/>
                <a:buChar char="n"/>
                <a:defRPr sz="2000">
                  <a:solidFill>
                    <a:srgbClr val="000000"/>
                  </a:solidFill>
                  <a:latin typeface="Arial" charset="0"/>
                </a:defRPr>
              </a:lvl2pPr>
              <a:lvl3pPr marL="1143000" indent="-228600" eaLnBrk="0" hangingPunct="0">
                <a:spcBef>
                  <a:spcPts val="500"/>
                </a:spcBef>
                <a:buClr>
                  <a:schemeClr val="tx1"/>
                </a:buClr>
                <a:buFont typeface="Arial" charset="0"/>
                <a:buChar char="–"/>
                <a:defRPr sz="2000">
                  <a:solidFill>
                    <a:srgbClr val="000000"/>
                  </a:solidFill>
                  <a:latin typeface="Arial" charset="0"/>
                </a:defRPr>
              </a:lvl3pPr>
              <a:lvl4pPr marL="1600200" indent="-228600" eaLnBrk="0" hangingPunct="0">
                <a:spcBef>
                  <a:spcPts val="500"/>
                </a:spcBef>
                <a:buClr>
                  <a:schemeClr val="tx1"/>
                </a:buClr>
                <a:buFont typeface="Arial" charset="0"/>
                <a:buChar char="–"/>
                <a:defRPr sz="2000">
                  <a:solidFill>
                    <a:srgbClr val="000000"/>
                  </a:solidFill>
                  <a:latin typeface="Arial" charset="0"/>
                </a:defRPr>
              </a:lvl4pPr>
              <a:lvl5pPr marL="2057400" indent="-228600" eaLnBrk="0" hangingPunct="0">
                <a:spcBef>
                  <a:spcPts val="500"/>
                </a:spcBef>
                <a:buClr>
                  <a:schemeClr val="tx1"/>
                </a:buClr>
                <a:buFont typeface="Arial" charset="0"/>
                <a:defRPr sz="2000">
                  <a:solidFill>
                    <a:schemeClr val="tx1"/>
                  </a:solidFill>
                  <a:latin typeface="Arial" charset="0"/>
                </a:defRPr>
              </a:lvl5pPr>
              <a:lvl6pPr marL="2514600" indent="-228600" eaLnBrk="0" fontAlgn="base" hangingPunct="0">
                <a:spcBef>
                  <a:spcPts val="500"/>
                </a:spcBef>
                <a:spcAft>
                  <a:spcPct val="0"/>
                </a:spcAft>
                <a:buClr>
                  <a:schemeClr val="tx1"/>
                </a:buClr>
                <a:buFont typeface="Arial" charset="0"/>
                <a:defRPr sz="2000">
                  <a:solidFill>
                    <a:schemeClr val="tx1"/>
                  </a:solidFill>
                  <a:latin typeface="Arial" charset="0"/>
                </a:defRPr>
              </a:lvl6pPr>
              <a:lvl7pPr marL="2971800" indent="-228600" eaLnBrk="0" fontAlgn="base" hangingPunct="0">
                <a:spcBef>
                  <a:spcPts val="500"/>
                </a:spcBef>
                <a:spcAft>
                  <a:spcPct val="0"/>
                </a:spcAft>
                <a:buClr>
                  <a:schemeClr val="tx1"/>
                </a:buClr>
                <a:buFont typeface="Arial" charset="0"/>
                <a:defRPr sz="2000">
                  <a:solidFill>
                    <a:schemeClr val="tx1"/>
                  </a:solidFill>
                  <a:latin typeface="Arial" charset="0"/>
                </a:defRPr>
              </a:lvl7pPr>
              <a:lvl8pPr marL="3429000" indent="-228600" eaLnBrk="0" fontAlgn="base" hangingPunct="0">
                <a:spcBef>
                  <a:spcPts val="500"/>
                </a:spcBef>
                <a:spcAft>
                  <a:spcPct val="0"/>
                </a:spcAft>
                <a:buClr>
                  <a:schemeClr val="tx1"/>
                </a:buClr>
                <a:buFont typeface="Arial" charset="0"/>
                <a:defRPr sz="2000">
                  <a:solidFill>
                    <a:schemeClr val="tx1"/>
                  </a:solidFill>
                  <a:latin typeface="Arial" charset="0"/>
                </a:defRPr>
              </a:lvl8pPr>
              <a:lvl9pPr marL="3886200" indent="-228600" eaLnBrk="0" fontAlgn="base" hangingPunct="0">
                <a:spcBef>
                  <a:spcPts val="500"/>
                </a:spcBef>
                <a:spcAft>
                  <a:spcPct val="0"/>
                </a:spcAft>
                <a:buClr>
                  <a:schemeClr val="tx1"/>
                </a:buClr>
                <a:buFont typeface="Arial" charset="0"/>
                <a:defRPr sz="2000">
                  <a:solidFill>
                    <a:schemeClr val="tx1"/>
                  </a:solidFill>
                  <a:latin typeface="Arial" charset="0"/>
                </a:defRPr>
              </a:lvl9pPr>
            </a:lstStyle>
            <a:p>
              <a:pPr eaLnBrk="1" hangingPunct="1">
                <a:spcBef>
                  <a:spcPct val="0"/>
                </a:spcBef>
                <a:buClrTx/>
                <a:buFontTx/>
                <a:buNone/>
              </a:pPr>
              <a:endParaRPr lang="tr-TR" altLang="tr-TR" sz="1400">
                <a:solidFill>
                  <a:schemeClr val="tx1"/>
                </a:solidFill>
                <a:latin typeface="Arial" panose="020B0604020202020204" pitchFamily="34" charset="0"/>
                <a:cs typeface="Arial" panose="020B0604020202020204" pitchFamily="34" charset="0"/>
              </a:endParaRPr>
            </a:p>
          </p:txBody>
        </p:sp>
        <p:sp>
          <p:nvSpPr>
            <p:cNvPr id="19" name="Text Box 16">
              <a:extLst>
                <a:ext uri="{FF2B5EF4-FFF2-40B4-BE49-F238E27FC236}">
                  <a16:creationId xmlns:a16="http://schemas.microsoft.com/office/drawing/2014/main" id="{36758C28-419A-4E71-AC02-08DB5FE541B4}"/>
                </a:ext>
              </a:extLst>
            </p:cNvPr>
            <p:cNvSpPr txBox="1">
              <a:spLocks noChangeArrowheads="1"/>
            </p:cNvSpPr>
            <p:nvPr/>
          </p:nvSpPr>
          <p:spPr bwMode="auto">
            <a:xfrm>
              <a:off x="4672" y="3296"/>
              <a:ext cx="1210" cy="28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eaLnBrk="0" hangingPunct="0">
                <a:spcBef>
                  <a:spcPts val="1500"/>
                </a:spcBef>
                <a:buClr>
                  <a:schemeClr val="tx1"/>
                </a:buClr>
                <a:buFont typeface="Wingdings" pitchFamily="2" charset="2"/>
                <a:defRPr sz="2000">
                  <a:solidFill>
                    <a:srgbClr val="000000"/>
                  </a:solidFill>
                  <a:latin typeface="Arial" charset="0"/>
                </a:defRPr>
              </a:lvl1pPr>
              <a:lvl2pPr marL="742950" indent="-285750" eaLnBrk="0" hangingPunct="0">
                <a:spcBef>
                  <a:spcPts val="1000"/>
                </a:spcBef>
                <a:buClr>
                  <a:schemeClr val="tx1"/>
                </a:buClr>
                <a:buFont typeface="Wingdings" pitchFamily="2" charset="2"/>
                <a:buChar char="n"/>
                <a:defRPr sz="2000">
                  <a:solidFill>
                    <a:srgbClr val="000000"/>
                  </a:solidFill>
                  <a:latin typeface="Arial" charset="0"/>
                </a:defRPr>
              </a:lvl2pPr>
              <a:lvl3pPr marL="1143000" indent="-228600" eaLnBrk="0" hangingPunct="0">
                <a:spcBef>
                  <a:spcPts val="500"/>
                </a:spcBef>
                <a:buClr>
                  <a:schemeClr val="tx1"/>
                </a:buClr>
                <a:buFont typeface="Arial" charset="0"/>
                <a:buChar char="–"/>
                <a:defRPr sz="2000">
                  <a:solidFill>
                    <a:srgbClr val="000000"/>
                  </a:solidFill>
                  <a:latin typeface="Arial" charset="0"/>
                </a:defRPr>
              </a:lvl3pPr>
              <a:lvl4pPr marL="1600200" indent="-228600" eaLnBrk="0" hangingPunct="0">
                <a:spcBef>
                  <a:spcPts val="500"/>
                </a:spcBef>
                <a:buClr>
                  <a:schemeClr val="tx1"/>
                </a:buClr>
                <a:buFont typeface="Arial" charset="0"/>
                <a:buChar char="–"/>
                <a:defRPr sz="2000">
                  <a:solidFill>
                    <a:srgbClr val="000000"/>
                  </a:solidFill>
                  <a:latin typeface="Arial" charset="0"/>
                </a:defRPr>
              </a:lvl4pPr>
              <a:lvl5pPr marL="2057400" indent="-228600" eaLnBrk="0" hangingPunct="0">
                <a:spcBef>
                  <a:spcPts val="500"/>
                </a:spcBef>
                <a:buClr>
                  <a:schemeClr val="tx1"/>
                </a:buClr>
                <a:buFont typeface="Arial" charset="0"/>
                <a:defRPr sz="2000">
                  <a:solidFill>
                    <a:schemeClr val="tx1"/>
                  </a:solidFill>
                  <a:latin typeface="Arial" charset="0"/>
                </a:defRPr>
              </a:lvl5pPr>
              <a:lvl6pPr marL="2514600" indent="-228600" eaLnBrk="0" fontAlgn="base" hangingPunct="0">
                <a:spcBef>
                  <a:spcPts val="500"/>
                </a:spcBef>
                <a:spcAft>
                  <a:spcPct val="0"/>
                </a:spcAft>
                <a:buClr>
                  <a:schemeClr val="tx1"/>
                </a:buClr>
                <a:buFont typeface="Arial" charset="0"/>
                <a:defRPr sz="2000">
                  <a:solidFill>
                    <a:schemeClr val="tx1"/>
                  </a:solidFill>
                  <a:latin typeface="Arial" charset="0"/>
                </a:defRPr>
              </a:lvl6pPr>
              <a:lvl7pPr marL="2971800" indent="-228600" eaLnBrk="0" fontAlgn="base" hangingPunct="0">
                <a:spcBef>
                  <a:spcPts val="500"/>
                </a:spcBef>
                <a:spcAft>
                  <a:spcPct val="0"/>
                </a:spcAft>
                <a:buClr>
                  <a:schemeClr val="tx1"/>
                </a:buClr>
                <a:buFont typeface="Arial" charset="0"/>
                <a:defRPr sz="2000">
                  <a:solidFill>
                    <a:schemeClr val="tx1"/>
                  </a:solidFill>
                  <a:latin typeface="Arial" charset="0"/>
                </a:defRPr>
              </a:lvl7pPr>
              <a:lvl8pPr marL="3429000" indent="-228600" eaLnBrk="0" fontAlgn="base" hangingPunct="0">
                <a:spcBef>
                  <a:spcPts val="500"/>
                </a:spcBef>
                <a:spcAft>
                  <a:spcPct val="0"/>
                </a:spcAft>
                <a:buClr>
                  <a:schemeClr val="tx1"/>
                </a:buClr>
                <a:buFont typeface="Arial" charset="0"/>
                <a:defRPr sz="2000">
                  <a:solidFill>
                    <a:schemeClr val="tx1"/>
                  </a:solidFill>
                  <a:latin typeface="Arial" charset="0"/>
                </a:defRPr>
              </a:lvl8pPr>
              <a:lvl9pPr marL="3886200" indent="-228600" eaLnBrk="0" fontAlgn="base" hangingPunct="0">
                <a:spcBef>
                  <a:spcPts val="500"/>
                </a:spcBef>
                <a:spcAft>
                  <a:spcPct val="0"/>
                </a:spcAft>
                <a:buClr>
                  <a:schemeClr val="tx1"/>
                </a:buClr>
                <a:buFont typeface="Arial" charset="0"/>
                <a:defRPr sz="2000">
                  <a:solidFill>
                    <a:schemeClr val="tx1"/>
                  </a:solidFill>
                  <a:latin typeface="Arial" charset="0"/>
                </a:defRPr>
              </a:lvl9pPr>
            </a:lstStyle>
            <a:p>
              <a:pPr eaLnBrk="1" hangingPunct="1">
                <a:spcBef>
                  <a:spcPts val="1000"/>
                </a:spcBef>
                <a:buClrTx/>
                <a:buFontTx/>
                <a:buNone/>
              </a:pPr>
              <a:r>
                <a:rPr lang="tr-TR" altLang="tr-TR" sz="1400" dirty="0">
                  <a:solidFill>
                    <a:schemeClr val="tx1"/>
                  </a:solidFill>
                  <a:latin typeface="Arial" panose="020B0604020202020204" pitchFamily="34" charset="0"/>
                  <a:cs typeface="Arial" panose="020B0604020202020204" pitchFamily="34" charset="0"/>
                </a:rPr>
                <a:t>Önlem alınmış tesisat geçişi (120 dak)</a:t>
              </a:r>
            </a:p>
          </p:txBody>
        </p:sp>
      </p:grpSp>
    </p:spTree>
    <p:extLst>
      <p:ext uri="{BB962C8B-B14F-4D97-AF65-F5344CB8AC3E}">
        <p14:creationId xmlns:p14="http://schemas.microsoft.com/office/powerpoint/2010/main" val="7763342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1301B0B5-F8C8-4BD1-98BC-50A8E9E75BE3}"/>
              </a:ext>
            </a:extLst>
          </p:cNvPr>
          <p:cNvSpPr txBox="1">
            <a:spLocks/>
          </p:cNvSpPr>
          <p:nvPr/>
        </p:nvSpPr>
        <p:spPr>
          <a:xfrm>
            <a:off x="505578" y="1558371"/>
            <a:ext cx="8439150" cy="369887"/>
          </a:xfrm>
          <a:prstGeom prst="rect">
            <a:avLst/>
          </a:prstGeom>
        </p:spPr>
        <p:txBody>
          <a:bodyPr vert="horz" lIns="91440" tIns="45720" rIns="91440" bIns="45720" rtlCol="0" anchor="ctr">
            <a:normAutofit fontScale="90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pPr>
            <a:r>
              <a:rPr lang="tr-TR" altLang="tr-TR" sz="2400" b="1" dirty="0">
                <a:latin typeface="Cambria" panose="02040503050406030204" pitchFamily="18" charset="0"/>
                <a:cs typeface="Arial" panose="020B0604020202020204" pitchFamily="34" charset="0"/>
              </a:rPr>
              <a:t>Yapılardaki alev ve duman yayılımının sınırlandırılması</a:t>
            </a:r>
          </a:p>
        </p:txBody>
      </p:sp>
      <p:sp>
        <p:nvSpPr>
          <p:cNvPr id="9" name="Rectangle 3">
            <a:extLst>
              <a:ext uri="{FF2B5EF4-FFF2-40B4-BE49-F238E27FC236}">
                <a16:creationId xmlns:a16="http://schemas.microsoft.com/office/drawing/2014/main" id="{DCE7D0CB-41DF-48F6-972F-32620399464A}"/>
              </a:ext>
            </a:extLst>
          </p:cNvPr>
          <p:cNvSpPr txBox="1">
            <a:spLocks noChangeArrowheads="1"/>
          </p:cNvSpPr>
          <p:nvPr/>
        </p:nvSpPr>
        <p:spPr>
          <a:xfrm>
            <a:off x="486916" y="1922321"/>
            <a:ext cx="9073008" cy="57606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fontAlgn="auto">
              <a:lnSpc>
                <a:spcPts val="3000"/>
              </a:lnSpc>
              <a:spcAft>
                <a:spcPts val="0"/>
              </a:spcAft>
              <a:buClr>
                <a:srgbClr val="FF0000"/>
              </a:buClr>
              <a:buFont typeface="Arial Narrow" panose="020B0606020202030204" pitchFamily="34" charset="0"/>
              <a:buChar char="●"/>
              <a:defRPr/>
            </a:pPr>
            <a:r>
              <a:rPr lang="tr-TR" sz="2000" dirty="0">
                <a:latin typeface="Cambria" panose="02040503050406030204" pitchFamily="18" charset="0"/>
                <a:cs typeface="Arial" panose="020B0604020202020204" pitchFamily="34" charset="0"/>
              </a:rPr>
              <a:t>Yangın </a:t>
            </a:r>
            <a:r>
              <a:rPr lang="tr-TR" sz="2000" dirty="0" err="1">
                <a:latin typeface="Cambria" panose="02040503050406030204" pitchFamily="18" charset="0"/>
                <a:cs typeface="Arial" panose="020B0604020202020204" pitchFamily="34" charset="0"/>
              </a:rPr>
              <a:t>kompartımalarındaki</a:t>
            </a:r>
            <a:r>
              <a:rPr lang="tr-TR" sz="2000" dirty="0">
                <a:latin typeface="Cambria" panose="02040503050406030204" pitchFamily="18" charset="0"/>
                <a:cs typeface="Arial" panose="020B0604020202020204" pitchFamily="34" charset="0"/>
              </a:rPr>
              <a:t> duvar veya döşemeyi delip geçen tesisatlar için özel önlemler alınmalı ve yangın güvenliğini etkileyebilecek en küçük açıklıklarda bile duvar ile eşdeğer performansı sağlayacak şekilde yangın durdurucu malzemeler kullanılmalıdır.</a:t>
            </a:r>
          </a:p>
        </p:txBody>
      </p:sp>
      <p:pic>
        <p:nvPicPr>
          <p:cNvPr id="20" name="Picture 6" descr="HarcDoseme02">
            <a:extLst>
              <a:ext uri="{FF2B5EF4-FFF2-40B4-BE49-F238E27FC236}">
                <a16:creationId xmlns:a16="http://schemas.microsoft.com/office/drawing/2014/main" id="{BBE1D0C0-6958-468F-9953-BA034EAD5A3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t="4047" r="3673"/>
          <a:stretch>
            <a:fillRect/>
          </a:stretch>
        </p:blipFill>
        <p:spPr>
          <a:xfrm>
            <a:off x="918963" y="3501032"/>
            <a:ext cx="2374899" cy="215597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1" name="Picture 8" descr="elktava03">
            <a:extLst>
              <a:ext uri="{FF2B5EF4-FFF2-40B4-BE49-F238E27FC236}">
                <a16:creationId xmlns:a16="http://schemas.microsoft.com/office/drawing/2014/main" id="{76A49CF8-BE09-4C93-99AC-AAE3329270D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t="3004" r="2766" b="1286"/>
          <a:stretch>
            <a:fillRect/>
          </a:stretch>
        </p:blipFill>
        <p:spPr>
          <a:xfrm>
            <a:off x="3634610" y="3535821"/>
            <a:ext cx="2319280" cy="210252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2" name="Picture 10" descr="elktava02">
            <a:extLst>
              <a:ext uri="{FF2B5EF4-FFF2-40B4-BE49-F238E27FC236}">
                <a16:creationId xmlns:a16="http://schemas.microsoft.com/office/drawing/2014/main" id="{A562938C-3016-4FCE-A545-AA7158C1DD6A}"/>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285294" y="3538375"/>
            <a:ext cx="2332519" cy="2118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 Box 12">
            <a:extLst>
              <a:ext uri="{FF2B5EF4-FFF2-40B4-BE49-F238E27FC236}">
                <a16:creationId xmlns:a16="http://schemas.microsoft.com/office/drawing/2014/main" id="{A1FE17BA-2A26-4D6B-8A07-3AE19581843E}"/>
              </a:ext>
            </a:extLst>
          </p:cNvPr>
          <p:cNvSpPr txBox="1">
            <a:spLocks noChangeArrowheads="1"/>
          </p:cNvSpPr>
          <p:nvPr/>
        </p:nvSpPr>
        <p:spPr bwMode="auto">
          <a:xfrm>
            <a:off x="1062980" y="5713511"/>
            <a:ext cx="2232025"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ts val="1500"/>
              </a:spcBef>
              <a:buClr>
                <a:schemeClr val="tx1"/>
              </a:buClr>
              <a:buFont typeface="Wingdings" pitchFamily="2" charset="2"/>
              <a:defRPr sz="2000">
                <a:solidFill>
                  <a:srgbClr val="000000"/>
                </a:solidFill>
                <a:latin typeface="Arial" charset="0"/>
              </a:defRPr>
            </a:lvl1pPr>
            <a:lvl2pPr marL="742950" indent="-285750" eaLnBrk="0" hangingPunct="0">
              <a:spcBef>
                <a:spcPts val="1000"/>
              </a:spcBef>
              <a:buClr>
                <a:schemeClr val="tx1"/>
              </a:buClr>
              <a:buFont typeface="Wingdings" pitchFamily="2" charset="2"/>
              <a:buChar char="n"/>
              <a:defRPr sz="2000">
                <a:solidFill>
                  <a:srgbClr val="000000"/>
                </a:solidFill>
                <a:latin typeface="Arial" charset="0"/>
              </a:defRPr>
            </a:lvl2pPr>
            <a:lvl3pPr marL="1143000" indent="-228600" eaLnBrk="0" hangingPunct="0">
              <a:spcBef>
                <a:spcPts val="500"/>
              </a:spcBef>
              <a:buClr>
                <a:schemeClr val="tx1"/>
              </a:buClr>
              <a:buFont typeface="Arial" charset="0"/>
              <a:buChar char="–"/>
              <a:defRPr sz="2000">
                <a:solidFill>
                  <a:srgbClr val="000000"/>
                </a:solidFill>
                <a:latin typeface="Arial" charset="0"/>
              </a:defRPr>
            </a:lvl3pPr>
            <a:lvl4pPr marL="1600200" indent="-228600" eaLnBrk="0" hangingPunct="0">
              <a:spcBef>
                <a:spcPts val="500"/>
              </a:spcBef>
              <a:buClr>
                <a:schemeClr val="tx1"/>
              </a:buClr>
              <a:buFont typeface="Arial" charset="0"/>
              <a:buChar char="–"/>
              <a:defRPr sz="2000">
                <a:solidFill>
                  <a:srgbClr val="000000"/>
                </a:solidFill>
                <a:latin typeface="Arial" charset="0"/>
              </a:defRPr>
            </a:lvl4pPr>
            <a:lvl5pPr marL="2057400" indent="-228600" eaLnBrk="0" hangingPunct="0">
              <a:spcBef>
                <a:spcPts val="500"/>
              </a:spcBef>
              <a:buClr>
                <a:schemeClr val="tx1"/>
              </a:buClr>
              <a:buFont typeface="Arial" charset="0"/>
              <a:defRPr sz="2000">
                <a:solidFill>
                  <a:schemeClr val="tx1"/>
                </a:solidFill>
                <a:latin typeface="Arial" charset="0"/>
              </a:defRPr>
            </a:lvl5pPr>
            <a:lvl6pPr marL="2514600" indent="-228600" eaLnBrk="0" fontAlgn="base" hangingPunct="0">
              <a:spcBef>
                <a:spcPts val="500"/>
              </a:spcBef>
              <a:spcAft>
                <a:spcPct val="0"/>
              </a:spcAft>
              <a:buClr>
                <a:schemeClr val="tx1"/>
              </a:buClr>
              <a:buFont typeface="Arial" charset="0"/>
              <a:defRPr sz="2000">
                <a:solidFill>
                  <a:schemeClr val="tx1"/>
                </a:solidFill>
                <a:latin typeface="Arial" charset="0"/>
              </a:defRPr>
            </a:lvl6pPr>
            <a:lvl7pPr marL="2971800" indent="-228600" eaLnBrk="0" fontAlgn="base" hangingPunct="0">
              <a:spcBef>
                <a:spcPts val="500"/>
              </a:spcBef>
              <a:spcAft>
                <a:spcPct val="0"/>
              </a:spcAft>
              <a:buClr>
                <a:schemeClr val="tx1"/>
              </a:buClr>
              <a:buFont typeface="Arial" charset="0"/>
              <a:defRPr sz="2000">
                <a:solidFill>
                  <a:schemeClr val="tx1"/>
                </a:solidFill>
                <a:latin typeface="Arial" charset="0"/>
              </a:defRPr>
            </a:lvl7pPr>
            <a:lvl8pPr marL="3429000" indent="-228600" eaLnBrk="0" fontAlgn="base" hangingPunct="0">
              <a:spcBef>
                <a:spcPts val="500"/>
              </a:spcBef>
              <a:spcAft>
                <a:spcPct val="0"/>
              </a:spcAft>
              <a:buClr>
                <a:schemeClr val="tx1"/>
              </a:buClr>
              <a:buFont typeface="Arial" charset="0"/>
              <a:defRPr sz="2000">
                <a:solidFill>
                  <a:schemeClr val="tx1"/>
                </a:solidFill>
                <a:latin typeface="Arial" charset="0"/>
              </a:defRPr>
            </a:lvl8pPr>
            <a:lvl9pPr marL="3886200" indent="-228600" eaLnBrk="0" fontAlgn="base" hangingPunct="0">
              <a:spcBef>
                <a:spcPts val="500"/>
              </a:spcBef>
              <a:spcAft>
                <a:spcPct val="0"/>
              </a:spcAft>
              <a:buClr>
                <a:schemeClr val="tx1"/>
              </a:buClr>
              <a:buFont typeface="Arial" charset="0"/>
              <a:defRPr sz="2000">
                <a:solidFill>
                  <a:schemeClr val="tx1"/>
                </a:solidFill>
                <a:latin typeface="Arial" charset="0"/>
              </a:defRPr>
            </a:lvl9pPr>
          </a:lstStyle>
          <a:p>
            <a:pPr algn="ctr" eaLnBrk="1" hangingPunct="1">
              <a:spcBef>
                <a:spcPct val="50000"/>
              </a:spcBef>
              <a:buClrTx/>
              <a:buFontTx/>
              <a:buNone/>
            </a:pPr>
            <a:r>
              <a:rPr lang="tr-TR" altLang="tr-TR" sz="1400" b="1" dirty="0">
                <a:solidFill>
                  <a:srgbClr val="0000FF"/>
                </a:solidFill>
                <a:latin typeface="Arial" panose="020B0604020202020204" pitchFamily="34" charset="0"/>
                <a:cs typeface="Arial" panose="020B0604020202020204" pitchFamily="34" charset="0"/>
              </a:rPr>
              <a:t>Yanmaz Harçlar</a:t>
            </a:r>
          </a:p>
        </p:txBody>
      </p:sp>
      <p:sp>
        <p:nvSpPr>
          <p:cNvPr id="24" name="Text Box 13">
            <a:extLst>
              <a:ext uri="{FF2B5EF4-FFF2-40B4-BE49-F238E27FC236}">
                <a16:creationId xmlns:a16="http://schemas.microsoft.com/office/drawing/2014/main" id="{000E5D43-FC82-4865-88AE-6CAA7A9976F0}"/>
              </a:ext>
            </a:extLst>
          </p:cNvPr>
          <p:cNvSpPr txBox="1">
            <a:spLocks noChangeArrowheads="1"/>
          </p:cNvSpPr>
          <p:nvPr/>
        </p:nvSpPr>
        <p:spPr bwMode="auto">
          <a:xfrm>
            <a:off x="3727499" y="5707161"/>
            <a:ext cx="2232025"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ts val="1500"/>
              </a:spcBef>
              <a:buClr>
                <a:schemeClr val="tx1"/>
              </a:buClr>
              <a:buFont typeface="Wingdings" pitchFamily="2" charset="2"/>
              <a:defRPr sz="2000">
                <a:solidFill>
                  <a:srgbClr val="000000"/>
                </a:solidFill>
                <a:latin typeface="Arial" charset="0"/>
              </a:defRPr>
            </a:lvl1pPr>
            <a:lvl2pPr marL="742950" indent="-285750" eaLnBrk="0" hangingPunct="0">
              <a:spcBef>
                <a:spcPts val="1000"/>
              </a:spcBef>
              <a:buClr>
                <a:schemeClr val="tx1"/>
              </a:buClr>
              <a:buFont typeface="Wingdings" pitchFamily="2" charset="2"/>
              <a:buChar char="n"/>
              <a:defRPr sz="2000">
                <a:solidFill>
                  <a:srgbClr val="000000"/>
                </a:solidFill>
                <a:latin typeface="Arial" charset="0"/>
              </a:defRPr>
            </a:lvl2pPr>
            <a:lvl3pPr marL="1143000" indent="-228600" eaLnBrk="0" hangingPunct="0">
              <a:spcBef>
                <a:spcPts val="500"/>
              </a:spcBef>
              <a:buClr>
                <a:schemeClr val="tx1"/>
              </a:buClr>
              <a:buFont typeface="Arial" charset="0"/>
              <a:buChar char="–"/>
              <a:defRPr sz="2000">
                <a:solidFill>
                  <a:srgbClr val="000000"/>
                </a:solidFill>
                <a:latin typeface="Arial" charset="0"/>
              </a:defRPr>
            </a:lvl3pPr>
            <a:lvl4pPr marL="1600200" indent="-228600" eaLnBrk="0" hangingPunct="0">
              <a:spcBef>
                <a:spcPts val="500"/>
              </a:spcBef>
              <a:buClr>
                <a:schemeClr val="tx1"/>
              </a:buClr>
              <a:buFont typeface="Arial" charset="0"/>
              <a:buChar char="–"/>
              <a:defRPr sz="2000">
                <a:solidFill>
                  <a:srgbClr val="000000"/>
                </a:solidFill>
                <a:latin typeface="Arial" charset="0"/>
              </a:defRPr>
            </a:lvl4pPr>
            <a:lvl5pPr marL="2057400" indent="-228600" eaLnBrk="0" hangingPunct="0">
              <a:spcBef>
                <a:spcPts val="500"/>
              </a:spcBef>
              <a:buClr>
                <a:schemeClr val="tx1"/>
              </a:buClr>
              <a:buFont typeface="Arial" charset="0"/>
              <a:defRPr sz="2000">
                <a:solidFill>
                  <a:schemeClr val="tx1"/>
                </a:solidFill>
                <a:latin typeface="Arial" charset="0"/>
              </a:defRPr>
            </a:lvl5pPr>
            <a:lvl6pPr marL="2514600" indent="-228600" eaLnBrk="0" fontAlgn="base" hangingPunct="0">
              <a:spcBef>
                <a:spcPts val="500"/>
              </a:spcBef>
              <a:spcAft>
                <a:spcPct val="0"/>
              </a:spcAft>
              <a:buClr>
                <a:schemeClr val="tx1"/>
              </a:buClr>
              <a:buFont typeface="Arial" charset="0"/>
              <a:defRPr sz="2000">
                <a:solidFill>
                  <a:schemeClr val="tx1"/>
                </a:solidFill>
                <a:latin typeface="Arial" charset="0"/>
              </a:defRPr>
            </a:lvl6pPr>
            <a:lvl7pPr marL="2971800" indent="-228600" eaLnBrk="0" fontAlgn="base" hangingPunct="0">
              <a:spcBef>
                <a:spcPts val="500"/>
              </a:spcBef>
              <a:spcAft>
                <a:spcPct val="0"/>
              </a:spcAft>
              <a:buClr>
                <a:schemeClr val="tx1"/>
              </a:buClr>
              <a:buFont typeface="Arial" charset="0"/>
              <a:defRPr sz="2000">
                <a:solidFill>
                  <a:schemeClr val="tx1"/>
                </a:solidFill>
                <a:latin typeface="Arial" charset="0"/>
              </a:defRPr>
            </a:lvl7pPr>
            <a:lvl8pPr marL="3429000" indent="-228600" eaLnBrk="0" fontAlgn="base" hangingPunct="0">
              <a:spcBef>
                <a:spcPts val="500"/>
              </a:spcBef>
              <a:spcAft>
                <a:spcPct val="0"/>
              </a:spcAft>
              <a:buClr>
                <a:schemeClr val="tx1"/>
              </a:buClr>
              <a:buFont typeface="Arial" charset="0"/>
              <a:defRPr sz="2000">
                <a:solidFill>
                  <a:schemeClr val="tx1"/>
                </a:solidFill>
                <a:latin typeface="Arial" charset="0"/>
              </a:defRPr>
            </a:lvl8pPr>
            <a:lvl9pPr marL="3886200" indent="-228600" eaLnBrk="0" fontAlgn="base" hangingPunct="0">
              <a:spcBef>
                <a:spcPts val="500"/>
              </a:spcBef>
              <a:spcAft>
                <a:spcPct val="0"/>
              </a:spcAft>
              <a:buClr>
                <a:schemeClr val="tx1"/>
              </a:buClr>
              <a:buFont typeface="Arial" charset="0"/>
              <a:defRPr sz="2000">
                <a:solidFill>
                  <a:schemeClr val="tx1"/>
                </a:solidFill>
                <a:latin typeface="Arial" charset="0"/>
              </a:defRPr>
            </a:lvl9pPr>
          </a:lstStyle>
          <a:p>
            <a:pPr algn="ctr" eaLnBrk="1" hangingPunct="1">
              <a:spcBef>
                <a:spcPct val="50000"/>
              </a:spcBef>
              <a:buClrTx/>
              <a:buFontTx/>
              <a:buNone/>
            </a:pPr>
            <a:r>
              <a:rPr lang="tr-TR" altLang="tr-TR" sz="1400" b="1" dirty="0">
                <a:solidFill>
                  <a:srgbClr val="0000FF"/>
                </a:solidFill>
                <a:latin typeface="Arial" panose="020B0604020202020204" pitchFamily="34" charset="0"/>
                <a:cs typeface="Arial" panose="020B0604020202020204" pitchFamily="34" charset="0"/>
              </a:rPr>
              <a:t>Yastıklar</a:t>
            </a:r>
          </a:p>
        </p:txBody>
      </p:sp>
      <p:sp>
        <p:nvSpPr>
          <p:cNvPr id="25" name="Text Box 14">
            <a:extLst>
              <a:ext uri="{FF2B5EF4-FFF2-40B4-BE49-F238E27FC236}">
                <a16:creationId xmlns:a16="http://schemas.microsoft.com/office/drawing/2014/main" id="{950CD7E4-0727-4FEC-9EBD-CA942FFEE2D7}"/>
              </a:ext>
            </a:extLst>
          </p:cNvPr>
          <p:cNvSpPr txBox="1">
            <a:spLocks noChangeArrowheads="1"/>
          </p:cNvSpPr>
          <p:nvPr/>
        </p:nvSpPr>
        <p:spPr bwMode="auto">
          <a:xfrm>
            <a:off x="6319564" y="5707161"/>
            <a:ext cx="2232025"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ts val="1500"/>
              </a:spcBef>
              <a:buClr>
                <a:schemeClr val="tx1"/>
              </a:buClr>
              <a:buFont typeface="Wingdings" pitchFamily="2" charset="2"/>
              <a:defRPr sz="2000">
                <a:solidFill>
                  <a:srgbClr val="000000"/>
                </a:solidFill>
                <a:latin typeface="Arial" charset="0"/>
              </a:defRPr>
            </a:lvl1pPr>
            <a:lvl2pPr marL="742950" indent="-285750" eaLnBrk="0" hangingPunct="0">
              <a:spcBef>
                <a:spcPts val="1000"/>
              </a:spcBef>
              <a:buClr>
                <a:schemeClr val="tx1"/>
              </a:buClr>
              <a:buFont typeface="Wingdings" pitchFamily="2" charset="2"/>
              <a:buChar char="n"/>
              <a:defRPr sz="2000">
                <a:solidFill>
                  <a:srgbClr val="000000"/>
                </a:solidFill>
                <a:latin typeface="Arial" charset="0"/>
              </a:defRPr>
            </a:lvl2pPr>
            <a:lvl3pPr marL="1143000" indent="-228600" eaLnBrk="0" hangingPunct="0">
              <a:spcBef>
                <a:spcPts val="500"/>
              </a:spcBef>
              <a:buClr>
                <a:schemeClr val="tx1"/>
              </a:buClr>
              <a:buFont typeface="Arial" charset="0"/>
              <a:buChar char="–"/>
              <a:defRPr sz="2000">
                <a:solidFill>
                  <a:srgbClr val="000000"/>
                </a:solidFill>
                <a:latin typeface="Arial" charset="0"/>
              </a:defRPr>
            </a:lvl3pPr>
            <a:lvl4pPr marL="1600200" indent="-228600" eaLnBrk="0" hangingPunct="0">
              <a:spcBef>
                <a:spcPts val="500"/>
              </a:spcBef>
              <a:buClr>
                <a:schemeClr val="tx1"/>
              </a:buClr>
              <a:buFont typeface="Arial" charset="0"/>
              <a:buChar char="–"/>
              <a:defRPr sz="2000">
                <a:solidFill>
                  <a:srgbClr val="000000"/>
                </a:solidFill>
                <a:latin typeface="Arial" charset="0"/>
              </a:defRPr>
            </a:lvl4pPr>
            <a:lvl5pPr marL="2057400" indent="-228600" eaLnBrk="0" hangingPunct="0">
              <a:spcBef>
                <a:spcPts val="500"/>
              </a:spcBef>
              <a:buClr>
                <a:schemeClr val="tx1"/>
              </a:buClr>
              <a:buFont typeface="Arial" charset="0"/>
              <a:defRPr sz="2000">
                <a:solidFill>
                  <a:schemeClr val="tx1"/>
                </a:solidFill>
                <a:latin typeface="Arial" charset="0"/>
              </a:defRPr>
            </a:lvl5pPr>
            <a:lvl6pPr marL="2514600" indent="-228600" eaLnBrk="0" fontAlgn="base" hangingPunct="0">
              <a:spcBef>
                <a:spcPts val="500"/>
              </a:spcBef>
              <a:spcAft>
                <a:spcPct val="0"/>
              </a:spcAft>
              <a:buClr>
                <a:schemeClr val="tx1"/>
              </a:buClr>
              <a:buFont typeface="Arial" charset="0"/>
              <a:defRPr sz="2000">
                <a:solidFill>
                  <a:schemeClr val="tx1"/>
                </a:solidFill>
                <a:latin typeface="Arial" charset="0"/>
              </a:defRPr>
            </a:lvl6pPr>
            <a:lvl7pPr marL="2971800" indent="-228600" eaLnBrk="0" fontAlgn="base" hangingPunct="0">
              <a:spcBef>
                <a:spcPts val="500"/>
              </a:spcBef>
              <a:spcAft>
                <a:spcPct val="0"/>
              </a:spcAft>
              <a:buClr>
                <a:schemeClr val="tx1"/>
              </a:buClr>
              <a:buFont typeface="Arial" charset="0"/>
              <a:defRPr sz="2000">
                <a:solidFill>
                  <a:schemeClr val="tx1"/>
                </a:solidFill>
                <a:latin typeface="Arial" charset="0"/>
              </a:defRPr>
            </a:lvl7pPr>
            <a:lvl8pPr marL="3429000" indent="-228600" eaLnBrk="0" fontAlgn="base" hangingPunct="0">
              <a:spcBef>
                <a:spcPts val="500"/>
              </a:spcBef>
              <a:spcAft>
                <a:spcPct val="0"/>
              </a:spcAft>
              <a:buClr>
                <a:schemeClr val="tx1"/>
              </a:buClr>
              <a:buFont typeface="Arial" charset="0"/>
              <a:defRPr sz="2000">
                <a:solidFill>
                  <a:schemeClr val="tx1"/>
                </a:solidFill>
                <a:latin typeface="Arial" charset="0"/>
              </a:defRPr>
            </a:lvl8pPr>
            <a:lvl9pPr marL="3886200" indent="-228600" eaLnBrk="0" fontAlgn="base" hangingPunct="0">
              <a:spcBef>
                <a:spcPts val="500"/>
              </a:spcBef>
              <a:spcAft>
                <a:spcPct val="0"/>
              </a:spcAft>
              <a:buClr>
                <a:schemeClr val="tx1"/>
              </a:buClr>
              <a:buFont typeface="Arial" charset="0"/>
              <a:defRPr sz="2000">
                <a:solidFill>
                  <a:schemeClr val="tx1"/>
                </a:solidFill>
                <a:latin typeface="Arial" charset="0"/>
              </a:defRPr>
            </a:lvl9pPr>
          </a:lstStyle>
          <a:p>
            <a:pPr algn="ctr" eaLnBrk="1" hangingPunct="1">
              <a:spcBef>
                <a:spcPct val="50000"/>
              </a:spcBef>
              <a:buClrTx/>
              <a:buFontTx/>
              <a:buNone/>
            </a:pPr>
            <a:r>
              <a:rPr lang="tr-TR" altLang="tr-TR" sz="1400" b="1">
                <a:solidFill>
                  <a:srgbClr val="0000FF"/>
                </a:solidFill>
                <a:latin typeface="Arial" panose="020B0604020202020204" pitchFamily="34" charset="0"/>
                <a:cs typeface="Arial" panose="020B0604020202020204" pitchFamily="34" charset="0"/>
              </a:rPr>
              <a:t>Macunlar</a:t>
            </a:r>
          </a:p>
        </p:txBody>
      </p:sp>
    </p:spTree>
    <p:extLst>
      <p:ext uri="{BB962C8B-B14F-4D97-AF65-F5344CB8AC3E}">
        <p14:creationId xmlns:p14="http://schemas.microsoft.com/office/powerpoint/2010/main" val="288994712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8194" name="Unvan 1">
            <a:extLst>
              <a:ext uri="{FF2B5EF4-FFF2-40B4-BE49-F238E27FC236}">
                <a16:creationId xmlns:a16="http://schemas.microsoft.com/office/drawing/2014/main" id="{8E79DA79-AB46-422A-8D74-19DABB68AB08}"/>
              </a:ext>
            </a:extLst>
          </p:cNvPr>
          <p:cNvSpPr>
            <a:spLocks noGrp="1"/>
          </p:cNvSpPr>
          <p:nvPr>
            <p:ph type="title" idx="4294967295"/>
          </p:nvPr>
        </p:nvSpPr>
        <p:spPr>
          <a:xfrm>
            <a:off x="558800" y="1403350"/>
            <a:ext cx="8439150" cy="369888"/>
          </a:xfrm>
        </p:spPr>
        <p:txBody>
          <a:bodyPr>
            <a:noAutofit/>
          </a:bodyPr>
          <a:lstStyle/>
          <a:p>
            <a:pPr algn="ctr"/>
            <a:r>
              <a:rPr lang="tr-TR" altLang="en-US" sz="2200" b="1" dirty="0">
                <a:solidFill>
                  <a:srgbClr val="000000"/>
                </a:solidFill>
                <a:latin typeface="Cambria" panose="02040503050406030204" pitchFamily="18" charset="0"/>
              </a:rPr>
              <a:t>Dış Duvar/Cephelerde yangın güvenliği</a:t>
            </a:r>
            <a:endParaRPr lang="en-GB" altLang="en-US" sz="2200" b="1" dirty="0">
              <a:solidFill>
                <a:srgbClr val="000000"/>
              </a:solidFill>
              <a:latin typeface="Cambria" panose="02040503050406030204" pitchFamily="18" charset="0"/>
            </a:endParaRPr>
          </a:p>
        </p:txBody>
      </p:sp>
      <p:graphicFrame>
        <p:nvGraphicFramePr>
          <p:cNvPr id="3" name="Tablo 2">
            <a:extLst>
              <a:ext uri="{FF2B5EF4-FFF2-40B4-BE49-F238E27FC236}">
                <a16:creationId xmlns:a16="http://schemas.microsoft.com/office/drawing/2014/main" id="{DF701346-D2C5-47F9-9D27-CA46F635ADFA}"/>
              </a:ext>
            </a:extLst>
          </p:cNvPr>
          <p:cNvGraphicFramePr>
            <a:graphicFrameLocks noGrp="1"/>
          </p:cNvGraphicFramePr>
          <p:nvPr>
            <p:extLst/>
          </p:nvPr>
        </p:nvGraphicFramePr>
        <p:xfrm>
          <a:off x="558800" y="1844824"/>
          <a:ext cx="9217148" cy="4110043"/>
        </p:xfrm>
        <a:graphic>
          <a:graphicData uri="http://schemas.openxmlformats.org/drawingml/2006/table">
            <a:tbl>
              <a:tblPr firstRow="1" bandRow="1">
                <a:tableStyleId>{7E9639D4-E3E2-4D34-9284-5A2195B3D0D7}</a:tableStyleId>
              </a:tblPr>
              <a:tblGrid>
                <a:gridCol w="4271646">
                  <a:extLst>
                    <a:ext uri="{9D8B030D-6E8A-4147-A177-3AD203B41FA5}">
                      <a16:colId xmlns:a16="http://schemas.microsoft.com/office/drawing/2014/main" val="3656038192"/>
                    </a:ext>
                  </a:extLst>
                </a:gridCol>
                <a:gridCol w="4945502">
                  <a:extLst>
                    <a:ext uri="{9D8B030D-6E8A-4147-A177-3AD203B41FA5}">
                      <a16:colId xmlns:a16="http://schemas.microsoft.com/office/drawing/2014/main" val="3875078612"/>
                    </a:ext>
                  </a:extLst>
                </a:gridCol>
              </a:tblGrid>
              <a:tr h="344438">
                <a:tc>
                  <a:txBody>
                    <a:bodyPr/>
                    <a:lstStyle/>
                    <a:p>
                      <a:r>
                        <a:rPr lang="tr-TR" sz="1600" dirty="0">
                          <a:latin typeface="Cambria" panose="02040503050406030204" pitchFamily="18" charset="0"/>
                        </a:rPr>
                        <a:t>Temel Strateji</a:t>
                      </a:r>
                      <a:r>
                        <a:rPr lang="tr-TR" sz="1600" baseline="0" dirty="0">
                          <a:latin typeface="Cambria" panose="02040503050406030204" pitchFamily="18" charset="0"/>
                        </a:rPr>
                        <a:t> ve h</a:t>
                      </a:r>
                      <a:r>
                        <a:rPr lang="tr-TR" sz="1600" dirty="0">
                          <a:latin typeface="Cambria" panose="02040503050406030204" pitchFamily="18" charset="0"/>
                        </a:rPr>
                        <a:t>edefler </a:t>
                      </a:r>
                      <a:endParaRPr lang="en-GB" sz="1600" dirty="0">
                        <a:solidFill>
                          <a:srgbClr val="000000"/>
                        </a:solidFill>
                        <a:latin typeface="Cambria" panose="02040503050406030204" pitchFamily="18" charset="0"/>
                      </a:endParaRPr>
                    </a:p>
                  </a:txBody>
                  <a:tcPr marL="91437" marR="91437" marT="45711" marB="45711"/>
                </a:tc>
                <a:tc>
                  <a:txBody>
                    <a:bodyPr/>
                    <a:lstStyle/>
                    <a:p>
                      <a:r>
                        <a:rPr lang="tr-TR" sz="1600" dirty="0">
                          <a:latin typeface="Cambria" panose="02040503050406030204" pitchFamily="18" charset="0"/>
                        </a:rPr>
                        <a:t>Örnek tedbirler</a:t>
                      </a:r>
                      <a:endParaRPr lang="en-GB" sz="1600" dirty="0">
                        <a:solidFill>
                          <a:srgbClr val="000000"/>
                        </a:solidFill>
                        <a:latin typeface="Cambria" panose="02040503050406030204" pitchFamily="18" charset="0"/>
                      </a:endParaRPr>
                    </a:p>
                  </a:txBody>
                  <a:tcPr marL="91437" marR="91437" marT="45711" marB="45711"/>
                </a:tc>
                <a:extLst>
                  <a:ext uri="{0D108BD9-81ED-4DB2-BD59-A6C34878D82A}">
                    <a16:rowId xmlns:a16="http://schemas.microsoft.com/office/drawing/2014/main" val="473825515"/>
                  </a:ext>
                </a:extLst>
              </a:tr>
              <a:tr h="763316">
                <a:tc>
                  <a:txBody>
                    <a:bodyPr/>
                    <a:lstStyle/>
                    <a:p>
                      <a:pPr marL="0" indent="-285750" algn="l" defTabSz="914400" rtl="0" eaLnBrk="1" latinLnBrk="0" hangingPunct="1">
                        <a:lnSpc>
                          <a:spcPts val="3000"/>
                        </a:lnSpc>
                        <a:buClr>
                          <a:srgbClr val="FF0000"/>
                        </a:buClr>
                        <a:buFont typeface="Arial Narrow" panose="020B0606020202030204" pitchFamily="34" charset="0"/>
                        <a:buChar char="●"/>
                        <a:defRPr/>
                      </a:pPr>
                      <a:r>
                        <a:rPr lang="tr-TR" altLang="en-US" sz="1600" b="1" kern="1200" dirty="0">
                          <a:solidFill>
                            <a:srgbClr val="000000"/>
                          </a:solidFill>
                          <a:latin typeface="Cambria" panose="02040503050406030204" pitchFamily="18" charset="0"/>
                        </a:rPr>
                        <a:t>Yangının başladığı hacim içerisinde tutulması ve yayılımını sınırlandırması </a:t>
                      </a:r>
                      <a:endParaRPr lang="en-GB" sz="1600" b="1" kern="1200" dirty="0">
                        <a:solidFill>
                          <a:srgbClr val="000000"/>
                        </a:solidFill>
                        <a:latin typeface="Cambria" panose="02040503050406030204" pitchFamily="18" charset="0"/>
                        <a:ea typeface="+mn-ea"/>
                        <a:cs typeface="+mn-cs"/>
                      </a:endParaRPr>
                    </a:p>
                  </a:txBody>
                  <a:tcPr marL="91437" marR="91437" marT="45711" marB="45711"/>
                </a:tc>
                <a:tc>
                  <a:txBody>
                    <a:bodyPr/>
                    <a:lstStyle/>
                    <a:p>
                      <a:pPr marL="0" marR="0" lvl="0" indent="-285750" algn="l" defTabSz="914400" rtl="0" eaLnBrk="1" fontAlgn="auto" latinLnBrk="0" hangingPunct="1">
                        <a:lnSpc>
                          <a:spcPts val="3000"/>
                        </a:lnSpc>
                        <a:spcBef>
                          <a:spcPts val="0"/>
                        </a:spcBef>
                        <a:spcAft>
                          <a:spcPts val="0"/>
                        </a:spcAft>
                        <a:buClr>
                          <a:srgbClr val="FF0000"/>
                        </a:buClr>
                        <a:buSzTx/>
                        <a:buFont typeface="Arial Narrow" panose="020B0606020202030204" pitchFamily="34" charset="0"/>
                        <a:buChar char="●"/>
                        <a:tabLst/>
                        <a:defRPr/>
                      </a:pPr>
                      <a:r>
                        <a:rPr lang="tr-TR" altLang="en-US" sz="1600" kern="1200" dirty="0">
                          <a:solidFill>
                            <a:srgbClr val="000000"/>
                          </a:solidFill>
                          <a:latin typeface="Cambria" panose="02040503050406030204" pitchFamily="18" charset="0"/>
                        </a:rPr>
                        <a:t>İç yüzeylerde kullanılacak olan malzemelerin yangına karşı tepki sınıflarına göre seçilmesi,</a:t>
                      </a:r>
                      <a:endParaRPr lang="tr-TR" altLang="en-US" sz="1600" kern="1200" dirty="0">
                        <a:solidFill>
                          <a:srgbClr val="000000"/>
                        </a:solidFill>
                        <a:latin typeface="Cambria" panose="02040503050406030204" pitchFamily="18" charset="0"/>
                        <a:ea typeface="+mn-ea"/>
                        <a:cs typeface="+mn-cs"/>
                      </a:endParaRPr>
                    </a:p>
                  </a:txBody>
                  <a:tcPr marL="91437" marR="91437" marT="45711" marB="45711"/>
                </a:tc>
                <a:extLst>
                  <a:ext uri="{0D108BD9-81ED-4DB2-BD59-A6C34878D82A}">
                    <a16:rowId xmlns:a16="http://schemas.microsoft.com/office/drawing/2014/main" val="608440534"/>
                  </a:ext>
                </a:extLst>
              </a:tr>
              <a:tr h="1839410">
                <a:tc>
                  <a:txBody>
                    <a:bodyPr/>
                    <a:lstStyle/>
                    <a:p>
                      <a:pPr marL="0" marR="0" lvl="0" indent="-285750" algn="l" defTabSz="914400" rtl="0" eaLnBrk="1" fontAlgn="auto" latinLnBrk="0" hangingPunct="1">
                        <a:lnSpc>
                          <a:spcPts val="3000"/>
                        </a:lnSpc>
                        <a:spcBef>
                          <a:spcPts val="0"/>
                        </a:spcBef>
                        <a:spcAft>
                          <a:spcPts val="0"/>
                        </a:spcAft>
                        <a:buClr>
                          <a:srgbClr val="FF0000"/>
                        </a:buClr>
                        <a:buSzTx/>
                        <a:buFont typeface="Arial Narrow" panose="020B0606020202030204" pitchFamily="34" charset="0"/>
                        <a:buChar char="●"/>
                        <a:tabLst/>
                        <a:defRPr/>
                      </a:pPr>
                      <a:r>
                        <a:rPr lang="tr-TR" altLang="en-US" sz="1600" b="1" kern="1200" dirty="0">
                          <a:solidFill>
                            <a:srgbClr val="000000"/>
                          </a:solidFill>
                          <a:latin typeface="Cambria" panose="02040503050406030204" pitchFamily="18" charset="0"/>
                        </a:rPr>
                        <a:t>Yangının bir kattan diğerine atlamasının / cephe boyunca yayılımının  önlenmesi</a:t>
                      </a:r>
                      <a:endParaRPr lang="en-GB" sz="1600" b="1" kern="1200" dirty="0">
                        <a:solidFill>
                          <a:srgbClr val="000000"/>
                        </a:solidFill>
                        <a:latin typeface="Cambria" panose="02040503050406030204" pitchFamily="18" charset="0"/>
                        <a:ea typeface="+mn-ea"/>
                        <a:cs typeface="+mn-cs"/>
                      </a:endParaRPr>
                    </a:p>
                  </a:txBody>
                  <a:tcPr marL="91437" marR="91437" marT="45711" marB="45711"/>
                </a:tc>
                <a:tc>
                  <a:txBody>
                    <a:bodyPr/>
                    <a:lstStyle/>
                    <a:p>
                      <a:pPr marL="0" marR="0" lvl="0" indent="-285750" algn="l" defTabSz="914400" rtl="0" eaLnBrk="1" fontAlgn="auto" latinLnBrk="0" hangingPunct="1">
                        <a:lnSpc>
                          <a:spcPts val="3000"/>
                        </a:lnSpc>
                        <a:spcBef>
                          <a:spcPts val="0"/>
                        </a:spcBef>
                        <a:spcAft>
                          <a:spcPts val="0"/>
                        </a:spcAft>
                        <a:buClr>
                          <a:srgbClr val="FF0000"/>
                        </a:buClr>
                        <a:buSzTx/>
                        <a:buFont typeface="Arial Narrow" panose="020B0606020202030204" pitchFamily="34" charset="0"/>
                        <a:buChar char="●"/>
                        <a:tabLst/>
                        <a:defRPr/>
                      </a:pPr>
                      <a:r>
                        <a:rPr lang="tr-TR" altLang="en-US" sz="1600" kern="1200" dirty="0">
                          <a:solidFill>
                            <a:srgbClr val="000000"/>
                          </a:solidFill>
                          <a:latin typeface="Cambria" panose="02040503050406030204" pitchFamily="18" charset="0"/>
                        </a:rPr>
                        <a:t>Cephelerde</a:t>
                      </a:r>
                      <a:r>
                        <a:rPr lang="tr-TR" altLang="en-US" sz="1600" kern="1200" baseline="0" dirty="0">
                          <a:solidFill>
                            <a:srgbClr val="000000"/>
                          </a:solidFill>
                          <a:latin typeface="Cambria" panose="02040503050406030204" pitchFamily="18" charset="0"/>
                        </a:rPr>
                        <a:t> </a:t>
                      </a:r>
                      <a:r>
                        <a:rPr lang="tr-TR" altLang="en-US" sz="1600" kern="1200" dirty="0">
                          <a:solidFill>
                            <a:srgbClr val="000000"/>
                          </a:solidFill>
                          <a:latin typeface="Cambria" panose="02040503050406030204" pitchFamily="18" charset="0"/>
                        </a:rPr>
                        <a:t>kullanılacak olan malzemelerin yangına karşı tepki sınıflarına göre seçilmesi,</a:t>
                      </a:r>
                      <a:endParaRPr lang="tr-TR" altLang="en-US" sz="1600" kern="1200" dirty="0">
                        <a:solidFill>
                          <a:srgbClr val="000000"/>
                        </a:solidFill>
                        <a:latin typeface="Cambria" panose="02040503050406030204" pitchFamily="18" charset="0"/>
                        <a:ea typeface="+mn-ea"/>
                        <a:cs typeface="+mn-cs"/>
                      </a:endParaRPr>
                    </a:p>
                    <a:p>
                      <a:pPr marL="0" marR="0" lvl="0" indent="-285750" algn="l" defTabSz="914400" rtl="0" eaLnBrk="1" fontAlgn="auto" latinLnBrk="0" hangingPunct="1">
                        <a:lnSpc>
                          <a:spcPts val="3000"/>
                        </a:lnSpc>
                        <a:spcBef>
                          <a:spcPts val="0"/>
                        </a:spcBef>
                        <a:spcAft>
                          <a:spcPts val="0"/>
                        </a:spcAft>
                        <a:buClr>
                          <a:srgbClr val="FF0000"/>
                        </a:buClr>
                        <a:buSzTx/>
                        <a:buFont typeface="Arial Narrow" panose="020B0606020202030204" pitchFamily="34" charset="0"/>
                        <a:buChar char="●"/>
                        <a:tabLst/>
                        <a:defRPr/>
                      </a:pPr>
                      <a:r>
                        <a:rPr lang="tr-TR" altLang="en-US" sz="1600" kern="1200" dirty="0">
                          <a:solidFill>
                            <a:srgbClr val="000000"/>
                          </a:solidFill>
                          <a:latin typeface="Cambria" panose="02040503050406030204" pitchFamily="18" charset="0"/>
                        </a:rPr>
                        <a:t>Kat geçişleri veya pencere kenarlarında bariyer uygulamaları, betonarme çıkma tasarımları vb.</a:t>
                      </a:r>
                      <a:endParaRPr lang="tr-TR" altLang="en-US" sz="1600" kern="1200" dirty="0">
                        <a:solidFill>
                          <a:srgbClr val="000000"/>
                        </a:solidFill>
                        <a:latin typeface="Cambria" panose="02040503050406030204" pitchFamily="18" charset="0"/>
                        <a:ea typeface="+mn-ea"/>
                        <a:cs typeface="+mn-cs"/>
                      </a:endParaRPr>
                    </a:p>
                  </a:txBody>
                  <a:tcPr marL="91437" marR="91437" marT="45711" marB="45711"/>
                </a:tc>
                <a:extLst>
                  <a:ext uri="{0D108BD9-81ED-4DB2-BD59-A6C34878D82A}">
                    <a16:rowId xmlns:a16="http://schemas.microsoft.com/office/drawing/2014/main" val="293647269"/>
                  </a:ext>
                </a:extLst>
              </a:tr>
              <a:tr h="1121795">
                <a:tc>
                  <a:txBody>
                    <a:bodyPr/>
                    <a:lstStyle/>
                    <a:p>
                      <a:pPr eaLnBrk="1" hangingPunct="1">
                        <a:lnSpc>
                          <a:spcPts val="3000"/>
                        </a:lnSpc>
                        <a:buClr>
                          <a:srgbClr val="FF0000"/>
                        </a:buClr>
                        <a:buFont typeface="Arial Narrow" panose="020B0606020202030204" pitchFamily="34" charset="0"/>
                        <a:buChar char="●"/>
                        <a:defRPr/>
                      </a:pPr>
                      <a:r>
                        <a:rPr lang="tr-TR" altLang="en-US" sz="1600" b="1" dirty="0">
                          <a:solidFill>
                            <a:srgbClr val="000000"/>
                          </a:solidFill>
                          <a:latin typeface="Cambria" panose="02040503050406030204" pitchFamily="18" charset="0"/>
                        </a:rPr>
                        <a:t> Çevredeki binalarda başlamış olan bir yangının bina içine girmesini önlenmesi</a:t>
                      </a:r>
                    </a:p>
                  </a:txBody>
                  <a:tcPr marL="91437" marR="91437" marT="45711" marB="45711"/>
                </a:tc>
                <a:tc>
                  <a:txBody>
                    <a:bodyPr/>
                    <a:lstStyle/>
                    <a:p>
                      <a:pPr marL="0" indent="-285750" algn="l" defTabSz="914400" rtl="0" eaLnBrk="1" latinLnBrk="0" hangingPunct="1">
                        <a:lnSpc>
                          <a:spcPts val="3000"/>
                        </a:lnSpc>
                        <a:buClr>
                          <a:srgbClr val="FF0000"/>
                        </a:buClr>
                        <a:buFont typeface="Arial Narrow" panose="020B0606020202030204" pitchFamily="34" charset="0"/>
                        <a:buChar char="●"/>
                        <a:defRPr/>
                      </a:pPr>
                      <a:r>
                        <a:rPr lang="tr-TR" altLang="en-US" sz="1600" kern="1200" dirty="0">
                          <a:solidFill>
                            <a:srgbClr val="000000"/>
                          </a:solidFill>
                          <a:latin typeface="Cambria" panose="02040503050406030204" pitchFamily="18" charset="0"/>
                        </a:rPr>
                        <a:t>Pencere vb. açıklıklarda alınacak önlemler, binalar arası mesafeler,</a:t>
                      </a:r>
                      <a:endParaRPr lang="en-GB" sz="1600" kern="1200" dirty="0">
                        <a:solidFill>
                          <a:srgbClr val="000000"/>
                        </a:solidFill>
                        <a:latin typeface="Cambria" panose="02040503050406030204" pitchFamily="18" charset="0"/>
                        <a:ea typeface="+mn-ea"/>
                        <a:cs typeface="+mn-cs"/>
                      </a:endParaRPr>
                    </a:p>
                  </a:txBody>
                  <a:tcPr marL="91437" marR="91437" marT="45711" marB="45711"/>
                </a:tc>
                <a:extLst>
                  <a:ext uri="{0D108BD9-81ED-4DB2-BD59-A6C34878D82A}">
                    <a16:rowId xmlns:a16="http://schemas.microsoft.com/office/drawing/2014/main" val="2031475970"/>
                  </a:ext>
                </a:extLst>
              </a:tr>
            </a:tbl>
          </a:graphicData>
        </a:graphic>
      </p:graphicFrame>
    </p:spTree>
    <p:extLst>
      <p:ext uri="{BB962C8B-B14F-4D97-AF65-F5344CB8AC3E}">
        <p14:creationId xmlns:p14="http://schemas.microsoft.com/office/powerpoint/2010/main" val="1428447583"/>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 b="-1000"/>
          </a:stretch>
        </a:blip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B6FDBC9-95BE-4B5D-B886-29A52548795A}"/>
              </a:ext>
            </a:extLst>
          </p:cNvPr>
          <p:cNvSpPr>
            <a:spLocks noChangeArrowheads="1"/>
          </p:cNvSpPr>
          <p:nvPr/>
        </p:nvSpPr>
        <p:spPr bwMode="auto">
          <a:xfrm>
            <a:off x="457324" y="3303296"/>
            <a:ext cx="8642350"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pPr eaLnBrk="1" hangingPunct="1">
              <a:lnSpc>
                <a:spcPct val="150000"/>
              </a:lnSpc>
              <a:buClr>
                <a:srgbClr val="FF0000"/>
              </a:buClr>
              <a:defRPr/>
            </a:pPr>
            <a:r>
              <a:rPr lang="tr-TR" sz="2000" b="1" dirty="0">
                <a:solidFill>
                  <a:schemeClr val="accent2">
                    <a:lumMod val="10000"/>
                  </a:schemeClr>
                </a:solidFill>
                <a:latin typeface="Cambria" panose="02040503050406030204" pitchFamily="18" charset="0"/>
              </a:rPr>
              <a:t>Madde 27: Cepheler: </a:t>
            </a:r>
            <a:r>
              <a:rPr lang="tr-TR" sz="2000" dirty="0">
                <a:solidFill>
                  <a:schemeClr val="accent2">
                    <a:lumMod val="10000"/>
                  </a:schemeClr>
                </a:solidFill>
                <a:latin typeface="Cambria" panose="02040503050406030204" pitchFamily="18" charset="0"/>
              </a:rPr>
              <a:t> </a:t>
            </a:r>
          </a:p>
          <a:p>
            <a:pPr eaLnBrk="1" hangingPunct="1">
              <a:lnSpc>
                <a:spcPct val="150000"/>
              </a:lnSpc>
              <a:buClr>
                <a:srgbClr val="FF0000"/>
              </a:buClr>
              <a:defRPr/>
            </a:pPr>
            <a:r>
              <a:rPr lang="tr-TR" sz="2000" b="1" dirty="0">
                <a:solidFill>
                  <a:schemeClr val="accent2">
                    <a:lumMod val="10000"/>
                  </a:schemeClr>
                </a:solidFill>
                <a:latin typeface="Cambria" panose="02040503050406030204" pitchFamily="18" charset="0"/>
              </a:rPr>
              <a:t>(1)</a:t>
            </a:r>
            <a:r>
              <a:rPr lang="tr-TR" sz="2000" dirty="0">
                <a:solidFill>
                  <a:schemeClr val="accent2">
                    <a:lumMod val="10000"/>
                  </a:schemeClr>
                </a:solidFill>
                <a:latin typeface="Cambria" panose="02040503050406030204" pitchFamily="18" charset="0"/>
              </a:rPr>
              <a:t> Dış cephelerin, </a:t>
            </a:r>
            <a:r>
              <a:rPr lang="tr-TR" sz="2000" b="1" dirty="0">
                <a:solidFill>
                  <a:srgbClr val="FF0000"/>
                </a:solidFill>
                <a:latin typeface="Cambria" panose="02040503050406030204" pitchFamily="18" charset="0"/>
              </a:rPr>
              <a:t>bina yüksekliği 28.50 m'den fazla olan binalarda (en az) zor yanıcı malzemeden (A2 - s1, d0)</a:t>
            </a:r>
            <a:r>
              <a:rPr lang="tr-TR" sz="2000" b="1" dirty="0">
                <a:solidFill>
                  <a:schemeClr val="accent2">
                    <a:lumMod val="10000"/>
                  </a:schemeClr>
                </a:solidFill>
                <a:latin typeface="Cambria" panose="02040503050406030204" pitchFamily="18" charset="0"/>
              </a:rPr>
              <a:t> </a:t>
            </a:r>
            <a:r>
              <a:rPr lang="tr-TR" sz="2000" dirty="0">
                <a:solidFill>
                  <a:schemeClr val="accent2">
                    <a:lumMod val="10000"/>
                  </a:schemeClr>
                </a:solidFill>
                <a:latin typeface="Cambria" panose="02040503050406030204" pitchFamily="18" charset="0"/>
              </a:rPr>
              <a:t>ve </a:t>
            </a:r>
            <a:r>
              <a:rPr lang="tr-TR" sz="2000" b="1" dirty="0">
                <a:latin typeface="Cambria" panose="02040503050406030204" pitchFamily="18" charset="0"/>
              </a:rPr>
              <a:t>diğer binalarda ise en az zor alevlenici (C - s3, d2) malzemeden</a:t>
            </a:r>
            <a:r>
              <a:rPr lang="tr-TR" sz="2000" dirty="0">
                <a:solidFill>
                  <a:schemeClr val="accent2">
                    <a:lumMod val="10000"/>
                  </a:schemeClr>
                </a:solidFill>
                <a:latin typeface="Cambria" panose="02040503050406030204" pitchFamily="18" charset="0"/>
              </a:rPr>
              <a:t> olması gerekir.  </a:t>
            </a:r>
          </a:p>
        </p:txBody>
      </p:sp>
      <p:sp>
        <p:nvSpPr>
          <p:cNvPr id="7" name="Unvan 1">
            <a:extLst>
              <a:ext uri="{FF2B5EF4-FFF2-40B4-BE49-F238E27FC236}">
                <a16:creationId xmlns:a16="http://schemas.microsoft.com/office/drawing/2014/main" id="{60C3F690-40AD-4675-8978-74EC6893BE2B}"/>
              </a:ext>
            </a:extLst>
          </p:cNvPr>
          <p:cNvSpPr>
            <a:spLocks noGrp="1"/>
          </p:cNvSpPr>
          <p:nvPr>
            <p:ph type="title" idx="4294967295"/>
          </p:nvPr>
        </p:nvSpPr>
        <p:spPr>
          <a:xfrm>
            <a:off x="457324" y="2012026"/>
            <a:ext cx="8642350" cy="731838"/>
          </a:xfrm>
        </p:spPr>
        <p:txBody>
          <a:bodyPr>
            <a:noAutofit/>
          </a:bodyPr>
          <a:lstStyle/>
          <a:p>
            <a:pPr marL="342900" indent="-342900" algn="l">
              <a:lnSpc>
                <a:spcPts val="3000"/>
              </a:lnSpc>
              <a:buClr>
                <a:srgbClr val="FF0000"/>
              </a:buClr>
              <a:buFont typeface="Arial Narrow" panose="020B0606020202030204" pitchFamily="34" charset="0"/>
              <a:buChar char="●"/>
              <a:defRPr/>
            </a:pPr>
            <a:r>
              <a:rPr lang="tr-TR" sz="2000" dirty="0">
                <a:solidFill>
                  <a:schemeClr val="accent2">
                    <a:lumMod val="10000"/>
                  </a:schemeClr>
                </a:solidFill>
                <a:latin typeface="Cambria" panose="02040503050406030204" pitchFamily="18" charset="0"/>
                <a:ea typeface="+mn-ea"/>
                <a:cs typeface="+mn-cs"/>
              </a:rPr>
              <a:t>Dış cephelerde kullanılan malzemelerin yangına karşı tepki sınıfları </a:t>
            </a:r>
            <a:r>
              <a:rPr lang="tr-TR" altLang="en-US" sz="2000" b="1" dirty="0">
                <a:solidFill>
                  <a:srgbClr val="FF0000"/>
                </a:solidFill>
                <a:latin typeface="Cambria" pitchFamily="18" charset="0"/>
              </a:rPr>
              <a:t>Binaların Yangından Korunması Hakkındaki Yönetmelik’e </a:t>
            </a:r>
            <a:r>
              <a:rPr lang="tr-TR" sz="2000" dirty="0">
                <a:solidFill>
                  <a:schemeClr val="accent2">
                    <a:lumMod val="10000"/>
                  </a:schemeClr>
                </a:solidFill>
                <a:latin typeface="Cambria" panose="02040503050406030204" pitchFamily="18" charset="0"/>
                <a:ea typeface="+mn-ea"/>
                <a:cs typeface="+mn-cs"/>
              </a:rPr>
              <a:t>uygun olmalıdır. </a:t>
            </a:r>
            <a:endParaRPr lang="en-GB" sz="2000" dirty="0">
              <a:solidFill>
                <a:schemeClr val="accent2">
                  <a:lumMod val="10000"/>
                </a:schemeClr>
              </a:solidFill>
              <a:latin typeface="Cambria" panose="02040503050406030204" pitchFamily="18" charset="0"/>
              <a:ea typeface="+mn-ea"/>
              <a:cs typeface="+mn-cs"/>
            </a:endParaRPr>
          </a:p>
        </p:txBody>
      </p:sp>
      <p:sp>
        <p:nvSpPr>
          <p:cNvPr id="5" name="Unvan 1">
            <a:extLst>
              <a:ext uri="{FF2B5EF4-FFF2-40B4-BE49-F238E27FC236}">
                <a16:creationId xmlns:a16="http://schemas.microsoft.com/office/drawing/2014/main" id="{9584FC00-8E70-48A0-B814-1566B2107FEF}"/>
              </a:ext>
            </a:extLst>
          </p:cNvPr>
          <p:cNvSpPr txBox="1">
            <a:spLocks/>
          </p:cNvSpPr>
          <p:nvPr/>
        </p:nvSpPr>
        <p:spPr>
          <a:xfrm>
            <a:off x="558924" y="1402928"/>
            <a:ext cx="8439150" cy="36988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pPr>
            <a:r>
              <a:rPr lang="tr-TR" altLang="en-US" sz="2200" b="1">
                <a:solidFill>
                  <a:srgbClr val="000000"/>
                </a:solidFill>
                <a:latin typeface="Cambria" panose="02040503050406030204" pitchFamily="18" charset="0"/>
              </a:rPr>
              <a:t>Dış Duvar/Cephelerde yangın güvenliği</a:t>
            </a:r>
            <a:endParaRPr lang="en-GB" altLang="en-US" sz="2200" b="1" dirty="0">
              <a:solidFill>
                <a:srgbClr val="000000"/>
              </a:solidFill>
              <a:latin typeface="Cambria" panose="02040503050406030204" pitchFamily="18" charset="0"/>
            </a:endParaRPr>
          </a:p>
        </p:txBody>
      </p:sp>
    </p:spTree>
    <p:extLst>
      <p:ext uri="{BB962C8B-B14F-4D97-AF65-F5344CB8AC3E}">
        <p14:creationId xmlns:p14="http://schemas.microsoft.com/office/powerpoint/2010/main" val="766616523"/>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pic>
        <p:nvPicPr>
          <p:cNvPr id="12290" name="Picture 2">
            <a:extLst>
              <a:ext uri="{FF2B5EF4-FFF2-40B4-BE49-F238E27FC236}">
                <a16:creationId xmlns:a16="http://schemas.microsoft.com/office/drawing/2014/main" id="{38F297FB-DC77-4811-B627-1F4CC9595F6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6007" r="11015"/>
          <a:stretch>
            <a:fillRect/>
          </a:stretch>
        </p:blipFill>
        <p:spPr bwMode="auto">
          <a:xfrm>
            <a:off x="731839" y="2204864"/>
            <a:ext cx="2743948" cy="40324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Rectangle 3">
            <a:extLst>
              <a:ext uri="{FF2B5EF4-FFF2-40B4-BE49-F238E27FC236}">
                <a16:creationId xmlns:a16="http://schemas.microsoft.com/office/drawing/2014/main" id="{8BBBDB22-5F9B-401B-BABB-465C989B0E92}"/>
              </a:ext>
            </a:extLst>
          </p:cNvPr>
          <p:cNvSpPr txBox="1">
            <a:spLocks noChangeArrowheads="1"/>
          </p:cNvSpPr>
          <p:nvPr/>
        </p:nvSpPr>
        <p:spPr bwMode="auto">
          <a:xfrm>
            <a:off x="731837" y="1682563"/>
            <a:ext cx="8712200" cy="5588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91440" bIns="0"/>
          <a:lstStyle>
            <a:lvl1pPr algn="l" defTabSz="900113" rtl="0" eaLnBrk="0" fontAlgn="base" hangingPunct="0">
              <a:spcBef>
                <a:spcPts val="1500"/>
              </a:spcBef>
              <a:spcAft>
                <a:spcPct val="0"/>
              </a:spcAft>
              <a:buClr>
                <a:schemeClr val="tx1"/>
              </a:buClr>
              <a:buFont typeface="Wingdings" pitchFamily="2" charset="2"/>
              <a:defRPr sz="2000">
                <a:solidFill>
                  <a:srgbClr val="000000"/>
                </a:solidFill>
                <a:latin typeface="+mn-lt"/>
                <a:ea typeface="+mn-ea"/>
                <a:cs typeface="+mn-cs"/>
              </a:defRPr>
            </a:lvl1pPr>
            <a:lvl2pPr marL="342900" indent="-341313" algn="l" defTabSz="900113" rtl="0" eaLnBrk="0" fontAlgn="base" hangingPunct="0">
              <a:spcBef>
                <a:spcPts val="1000"/>
              </a:spcBef>
              <a:spcAft>
                <a:spcPct val="0"/>
              </a:spcAft>
              <a:buClr>
                <a:schemeClr val="tx1"/>
              </a:buClr>
              <a:buFont typeface="Wingdings" pitchFamily="2" charset="2"/>
              <a:buChar char="n"/>
              <a:defRPr sz="2000">
                <a:solidFill>
                  <a:srgbClr val="000000"/>
                </a:solidFill>
                <a:latin typeface="+mn-lt"/>
              </a:defRPr>
            </a:lvl2pPr>
            <a:lvl3pPr marL="685800" indent="-341313" algn="l" defTabSz="900113" rtl="0" eaLnBrk="0" fontAlgn="base" hangingPunct="0">
              <a:spcBef>
                <a:spcPts val="500"/>
              </a:spcBef>
              <a:spcAft>
                <a:spcPct val="0"/>
              </a:spcAft>
              <a:buClr>
                <a:schemeClr val="tx1"/>
              </a:buClr>
              <a:buFont typeface="Arial" charset="0"/>
              <a:buChar char="–"/>
              <a:defRPr sz="2000">
                <a:solidFill>
                  <a:srgbClr val="000000"/>
                </a:solidFill>
                <a:latin typeface="+mn-lt"/>
              </a:defRPr>
            </a:lvl3pPr>
            <a:lvl4pPr marL="1027113" indent="-339725" algn="l" defTabSz="900113" rtl="0" eaLnBrk="0" fontAlgn="base" hangingPunct="0">
              <a:spcBef>
                <a:spcPts val="500"/>
              </a:spcBef>
              <a:spcAft>
                <a:spcPct val="0"/>
              </a:spcAft>
              <a:buClr>
                <a:schemeClr val="tx1"/>
              </a:buClr>
              <a:buFont typeface="Arial" charset="0"/>
              <a:buChar char="–"/>
              <a:defRPr sz="2000">
                <a:solidFill>
                  <a:srgbClr val="000000"/>
                </a:solidFill>
                <a:latin typeface="+mn-lt"/>
              </a:defRPr>
            </a:lvl4pPr>
            <a:lvl5pPr marL="1368425" indent="-339725" algn="l" defTabSz="900113" rtl="0" eaLnBrk="0" fontAlgn="base" hangingPunct="0">
              <a:spcBef>
                <a:spcPts val="500"/>
              </a:spcBef>
              <a:spcAft>
                <a:spcPct val="0"/>
              </a:spcAft>
              <a:buClr>
                <a:schemeClr val="tx1"/>
              </a:buClr>
              <a:buFont typeface="Arial" charset="0"/>
              <a:defRPr sz="2000">
                <a:solidFill>
                  <a:schemeClr val="tx1"/>
                </a:solidFill>
                <a:latin typeface="+mn-lt"/>
              </a:defRPr>
            </a:lvl5pPr>
            <a:lvl6pPr marL="1825625" indent="-339725" algn="l" defTabSz="900113" rtl="0" fontAlgn="base">
              <a:spcBef>
                <a:spcPts val="500"/>
              </a:spcBef>
              <a:spcAft>
                <a:spcPct val="0"/>
              </a:spcAft>
              <a:buClr>
                <a:schemeClr val="tx1"/>
              </a:buClr>
              <a:buFont typeface="Arial" pitchFamily="34" charset="0"/>
              <a:defRPr sz="2000">
                <a:solidFill>
                  <a:schemeClr val="tx1"/>
                </a:solidFill>
                <a:latin typeface="+mn-lt"/>
              </a:defRPr>
            </a:lvl6pPr>
            <a:lvl7pPr marL="2282825" indent="-339725" algn="l" defTabSz="900113" rtl="0" fontAlgn="base">
              <a:spcBef>
                <a:spcPts val="500"/>
              </a:spcBef>
              <a:spcAft>
                <a:spcPct val="0"/>
              </a:spcAft>
              <a:buClr>
                <a:schemeClr val="tx1"/>
              </a:buClr>
              <a:buFont typeface="Arial" pitchFamily="34" charset="0"/>
              <a:defRPr sz="2000">
                <a:solidFill>
                  <a:schemeClr val="tx1"/>
                </a:solidFill>
                <a:latin typeface="+mn-lt"/>
              </a:defRPr>
            </a:lvl7pPr>
            <a:lvl8pPr marL="2740025" indent="-339725" algn="l" defTabSz="900113" rtl="0" fontAlgn="base">
              <a:spcBef>
                <a:spcPts val="500"/>
              </a:spcBef>
              <a:spcAft>
                <a:spcPct val="0"/>
              </a:spcAft>
              <a:buClr>
                <a:schemeClr val="tx1"/>
              </a:buClr>
              <a:buFont typeface="Arial" pitchFamily="34" charset="0"/>
              <a:defRPr sz="2000">
                <a:solidFill>
                  <a:schemeClr val="tx1"/>
                </a:solidFill>
                <a:latin typeface="+mn-lt"/>
              </a:defRPr>
            </a:lvl8pPr>
            <a:lvl9pPr marL="3197225" indent="-339725" algn="l" defTabSz="900113" rtl="0" fontAlgn="base">
              <a:spcBef>
                <a:spcPts val="500"/>
              </a:spcBef>
              <a:spcAft>
                <a:spcPct val="0"/>
              </a:spcAft>
              <a:buClr>
                <a:schemeClr val="tx1"/>
              </a:buClr>
              <a:buFont typeface="Arial" pitchFamily="34" charset="0"/>
              <a:defRPr sz="2000">
                <a:solidFill>
                  <a:schemeClr val="tx1"/>
                </a:solidFill>
                <a:latin typeface="+mn-lt"/>
              </a:defRPr>
            </a:lvl9pPr>
          </a:lstStyle>
          <a:p>
            <a:pPr marL="342900" indent="-342900">
              <a:lnSpc>
                <a:spcPts val="3000"/>
              </a:lnSpc>
              <a:buClr>
                <a:srgbClr val="FF0000"/>
              </a:buClr>
              <a:buFont typeface="Arial Narrow" panose="020B0606020202030204" pitchFamily="34" charset="0"/>
              <a:buChar char="●"/>
              <a:defRPr/>
            </a:pPr>
            <a:r>
              <a:rPr lang="tr-TR" altLang="tr-TR" dirty="0">
                <a:latin typeface="Cambria" panose="02040503050406030204" pitchFamily="18" charset="0"/>
              </a:rPr>
              <a:t>Cepheler, yangının yayılmasını önleyecek şekilde tasarlanmalıdır,</a:t>
            </a:r>
            <a:endParaRPr lang="tr-TR" dirty="0">
              <a:latin typeface="Cambria" panose="02040503050406030204" pitchFamily="18" charset="0"/>
            </a:endParaRPr>
          </a:p>
          <a:p>
            <a:pPr eaLnBrk="1" hangingPunct="1">
              <a:defRPr/>
            </a:pPr>
            <a:endParaRPr lang="tr-TR" kern="0" dirty="0">
              <a:latin typeface="Cambria" panose="02040503050406030204" pitchFamily="18" charset="0"/>
            </a:endParaRPr>
          </a:p>
        </p:txBody>
      </p:sp>
      <p:sp>
        <p:nvSpPr>
          <p:cNvPr id="12" name="Rectangle 4">
            <a:extLst>
              <a:ext uri="{FF2B5EF4-FFF2-40B4-BE49-F238E27FC236}">
                <a16:creationId xmlns:a16="http://schemas.microsoft.com/office/drawing/2014/main" id="{6F72B66C-F7F6-45F2-BD17-A547E247F79B}"/>
              </a:ext>
            </a:extLst>
          </p:cNvPr>
          <p:cNvSpPr>
            <a:spLocks noChangeArrowheads="1"/>
          </p:cNvSpPr>
          <p:nvPr/>
        </p:nvSpPr>
        <p:spPr bwMode="auto">
          <a:xfrm>
            <a:off x="3727276" y="2090846"/>
            <a:ext cx="5372100" cy="42094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defRPr/>
            </a:pPr>
            <a:r>
              <a:rPr lang="tr-TR" sz="2000" b="1" dirty="0">
                <a:solidFill>
                  <a:srgbClr val="FF0000"/>
                </a:solidFill>
                <a:latin typeface="Cambria" pitchFamily="18" charset="0"/>
              </a:rPr>
              <a:t>Yönetmelik 2015</a:t>
            </a:r>
          </a:p>
          <a:p>
            <a:pPr marL="342900" indent="-342900">
              <a:lnSpc>
                <a:spcPts val="3000"/>
              </a:lnSpc>
              <a:buClr>
                <a:srgbClr val="FF0000"/>
              </a:buClr>
              <a:buFont typeface="Arial Narrow" panose="020B0606020202030204" pitchFamily="34" charset="0"/>
              <a:buChar char="●"/>
              <a:defRPr/>
            </a:pPr>
            <a:r>
              <a:rPr lang="tr-TR" sz="2000" b="1" dirty="0">
                <a:solidFill>
                  <a:schemeClr val="accent2">
                    <a:lumMod val="10000"/>
                  </a:schemeClr>
                </a:solidFill>
                <a:latin typeface="Cambria" panose="02040503050406030204" pitchFamily="18" charset="0"/>
              </a:rPr>
              <a:t> Madde 27: Cepheler: </a:t>
            </a:r>
            <a:r>
              <a:rPr lang="tr-TR" sz="2000" dirty="0">
                <a:solidFill>
                  <a:schemeClr val="accent2">
                    <a:lumMod val="10000"/>
                  </a:schemeClr>
                </a:solidFill>
                <a:latin typeface="Cambria" panose="02040503050406030204" pitchFamily="18" charset="0"/>
              </a:rPr>
              <a:t> </a:t>
            </a:r>
          </a:p>
          <a:p>
            <a:pPr>
              <a:lnSpc>
                <a:spcPts val="3000"/>
              </a:lnSpc>
              <a:buClr>
                <a:srgbClr val="FF0000"/>
              </a:buClr>
              <a:defRPr/>
            </a:pPr>
            <a:r>
              <a:rPr lang="tr-TR" sz="2000" b="1" dirty="0">
                <a:solidFill>
                  <a:schemeClr val="accent2">
                    <a:lumMod val="10000"/>
                  </a:schemeClr>
                </a:solidFill>
                <a:latin typeface="Cambria" panose="02040503050406030204" pitchFamily="18" charset="0"/>
              </a:rPr>
              <a:t>(1 Devamı) </a:t>
            </a:r>
            <a:r>
              <a:rPr lang="tr-TR" sz="2000" dirty="0">
                <a:solidFill>
                  <a:schemeClr val="accent2">
                    <a:lumMod val="10000"/>
                  </a:schemeClr>
                </a:solidFill>
                <a:latin typeface="Cambria" panose="02040503050406030204" pitchFamily="18" charset="0"/>
              </a:rPr>
              <a:t>Alevlerin bir kattan diğer bir kata geçmesini engellemek için iki katın pencere gibi korumasız boşlukları arasında düşeyde en az 100 cm yüksekliğinde yangına dayanıklı cephe elemanıyla dolu yüzeyler oluşturulur veya cephe iç kısmına en çok 2 m aralıklarla 1,5 m mesafede yağmurlama başlıkları yerleştirilerek cephe otomatik yağmurlama sistemi ile korunur. </a:t>
            </a:r>
          </a:p>
        </p:txBody>
      </p:sp>
      <p:sp>
        <p:nvSpPr>
          <p:cNvPr id="6" name="Unvan 1">
            <a:extLst>
              <a:ext uri="{FF2B5EF4-FFF2-40B4-BE49-F238E27FC236}">
                <a16:creationId xmlns:a16="http://schemas.microsoft.com/office/drawing/2014/main" id="{AFCAD85E-1475-4778-A54A-BF9B1ECC26A7}"/>
              </a:ext>
            </a:extLst>
          </p:cNvPr>
          <p:cNvSpPr txBox="1">
            <a:spLocks/>
          </p:cNvSpPr>
          <p:nvPr/>
        </p:nvSpPr>
        <p:spPr>
          <a:xfrm>
            <a:off x="558924" y="1402928"/>
            <a:ext cx="8439150" cy="36988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pPr>
            <a:r>
              <a:rPr lang="tr-TR" altLang="en-US" sz="2200" b="1">
                <a:solidFill>
                  <a:srgbClr val="000000"/>
                </a:solidFill>
                <a:latin typeface="Cambria" panose="02040503050406030204" pitchFamily="18" charset="0"/>
              </a:rPr>
              <a:t>Dış Duvar/Cephelerde yangın güvenliği</a:t>
            </a:r>
            <a:endParaRPr lang="en-GB" altLang="en-US" sz="2200" b="1" dirty="0">
              <a:solidFill>
                <a:srgbClr val="000000"/>
              </a:solidFill>
              <a:latin typeface="Cambria" panose="02040503050406030204" pitchFamily="18" charset="0"/>
            </a:endParaRPr>
          </a:p>
        </p:txBody>
      </p:sp>
    </p:spTree>
    <p:extLst>
      <p:ext uri="{BB962C8B-B14F-4D97-AF65-F5344CB8AC3E}">
        <p14:creationId xmlns:p14="http://schemas.microsoft.com/office/powerpoint/2010/main" val="425758044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6" name="Rectangle 9">
            <a:extLst>
              <a:ext uri="{FF2B5EF4-FFF2-40B4-BE49-F238E27FC236}">
                <a16:creationId xmlns:a16="http://schemas.microsoft.com/office/drawing/2014/main" id="{95FEC52F-A2AC-47B8-8B8F-D6CB1F07C0BB}"/>
              </a:ext>
            </a:extLst>
          </p:cNvPr>
          <p:cNvSpPr>
            <a:spLocks noChangeArrowheads="1"/>
          </p:cNvSpPr>
          <p:nvPr/>
        </p:nvSpPr>
        <p:spPr bwMode="auto">
          <a:xfrm>
            <a:off x="630237" y="1718500"/>
            <a:ext cx="8642350"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pPr eaLnBrk="1" hangingPunct="1">
              <a:lnSpc>
                <a:spcPct val="150000"/>
              </a:lnSpc>
              <a:buClr>
                <a:srgbClr val="FF0000"/>
              </a:buClr>
              <a:defRPr/>
            </a:pPr>
            <a:r>
              <a:rPr lang="tr-TR" sz="2000" b="1" dirty="0">
                <a:solidFill>
                  <a:schemeClr val="accent2">
                    <a:lumMod val="10000"/>
                  </a:schemeClr>
                </a:solidFill>
                <a:latin typeface="Cambria" panose="02040503050406030204" pitchFamily="18" charset="0"/>
              </a:rPr>
              <a:t>Madde 27 (2) Geleneksel cephe sistemleri: </a:t>
            </a:r>
          </a:p>
          <a:p>
            <a:pPr eaLnBrk="1" hangingPunct="1">
              <a:lnSpc>
                <a:spcPct val="150000"/>
              </a:lnSpc>
              <a:buClr>
                <a:srgbClr val="FF0000"/>
              </a:buClr>
              <a:defRPr/>
            </a:pPr>
            <a:r>
              <a:rPr lang="tr-TR" sz="2000" dirty="0">
                <a:solidFill>
                  <a:schemeClr val="accent2">
                    <a:lumMod val="10000"/>
                  </a:schemeClr>
                </a:solidFill>
                <a:latin typeface="Cambria" panose="02040503050406030204" pitchFamily="18" charset="0"/>
              </a:rPr>
              <a:t>a) Isı yalıtım malzemesi, ısı yalıtım yapıştırıcısı, dübel, sıva filesi, sıva ve benzeri diğer teçhizat kullanılarak teşkil edilen ısı yalıtım sistemi uygulandığında, sistem, ilgili standartlar kapsamında akredite bir laboratuvar tarafından sertifikalandırılmalıdır. Sertifikalandırılan sistem detayları ve teknik özellikleri piyasaya arz dokümanlarında yer alır.</a:t>
            </a:r>
          </a:p>
        </p:txBody>
      </p:sp>
      <p:sp>
        <p:nvSpPr>
          <p:cNvPr id="7" name="TextBox 2">
            <a:extLst>
              <a:ext uri="{FF2B5EF4-FFF2-40B4-BE49-F238E27FC236}">
                <a16:creationId xmlns:a16="http://schemas.microsoft.com/office/drawing/2014/main" id="{510B8108-46AB-487F-BA2B-EFBBCEF07E35}"/>
              </a:ext>
            </a:extLst>
          </p:cNvPr>
          <p:cNvSpPr txBox="1">
            <a:spLocks noChangeArrowheads="1"/>
          </p:cNvSpPr>
          <p:nvPr/>
        </p:nvSpPr>
        <p:spPr bwMode="auto">
          <a:xfrm>
            <a:off x="606425" y="5003015"/>
            <a:ext cx="8658225" cy="818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panose="020B0604020202020204" pitchFamily="34" charset="0"/>
              </a:defRPr>
            </a:lvl1pPr>
            <a:lvl2pPr marL="742950" indent="-285750">
              <a:defRPr sz="1400">
                <a:solidFill>
                  <a:schemeClr val="tx1"/>
                </a:solidFill>
                <a:latin typeface="Arial" panose="020B0604020202020204" pitchFamily="34" charset="0"/>
              </a:defRPr>
            </a:lvl2pPr>
            <a:lvl3pPr marL="1143000" indent="-228600">
              <a:defRPr sz="1400">
                <a:solidFill>
                  <a:schemeClr val="tx1"/>
                </a:solidFill>
                <a:latin typeface="Arial" panose="020B0604020202020204" pitchFamily="34" charset="0"/>
              </a:defRPr>
            </a:lvl3pPr>
            <a:lvl4pPr marL="1600200" indent="-228600">
              <a:defRPr sz="1400">
                <a:solidFill>
                  <a:schemeClr val="tx1"/>
                </a:solidFill>
                <a:latin typeface="Arial" panose="020B0604020202020204" pitchFamily="34" charset="0"/>
              </a:defRPr>
            </a:lvl4pPr>
            <a:lvl5pPr marL="2057400" indent="-228600">
              <a:defRPr sz="1400">
                <a:solidFill>
                  <a:schemeClr val="tx1"/>
                </a:solidFill>
                <a:latin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defRPr>
            </a:lvl9pPr>
          </a:lstStyle>
          <a:p>
            <a:pPr indent="-285750" fontAlgn="auto">
              <a:lnSpc>
                <a:spcPts val="3000"/>
              </a:lnSpc>
              <a:spcBef>
                <a:spcPts val="0"/>
              </a:spcBef>
              <a:spcAft>
                <a:spcPts val="0"/>
              </a:spcAft>
              <a:buClr>
                <a:srgbClr val="FF0000"/>
              </a:buClr>
              <a:buFont typeface="Arial Narrow" panose="020B0606020202030204" pitchFamily="34" charset="0"/>
              <a:buChar char="●"/>
              <a:defRPr/>
            </a:pPr>
            <a:r>
              <a:rPr lang="en-US" altLang="en-US" sz="1800" b="1" dirty="0" err="1">
                <a:solidFill>
                  <a:srgbClr val="FF0000"/>
                </a:solidFill>
                <a:latin typeface="Cambria" panose="02040503050406030204" pitchFamily="18" charset="0"/>
              </a:rPr>
              <a:t>Sertifika</a:t>
            </a:r>
            <a:r>
              <a:rPr lang="en-US" altLang="en-US" sz="1800" b="1" dirty="0">
                <a:solidFill>
                  <a:srgbClr val="FF0000"/>
                </a:solidFill>
                <a:latin typeface="Cambria" panose="02040503050406030204" pitchFamily="18" charset="0"/>
              </a:rPr>
              <a:t>: </a:t>
            </a:r>
            <a:r>
              <a:rPr lang="en-US" altLang="en-US" sz="1800" dirty="0" err="1">
                <a:solidFill>
                  <a:srgbClr val="FF0000"/>
                </a:solidFill>
                <a:latin typeface="Cambria" panose="02040503050406030204" pitchFamily="18" charset="0"/>
              </a:rPr>
              <a:t>Dış</a:t>
            </a:r>
            <a:r>
              <a:rPr lang="en-US" altLang="en-US" sz="1800" dirty="0">
                <a:solidFill>
                  <a:srgbClr val="FF0000"/>
                </a:solidFill>
                <a:latin typeface="Cambria" panose="02040503050406030204" pitchFamily="18" charset="0"/>
              </a:rPr>
              <a:t> </a:t>
            </a:r>
            <a:r>
              <a:rPr lang="en-US" altLang="en-US" sz="1800" dirty="0" err="1">
                <a:solidFill>
                  <a:srgbClr val="FF0000"/>
                </a:solidFill>
                <a:latin typeface="Cambria" panose="02040503050406030204" pitchFamily="18" charset="0"/>
              </a:rPr>
              <a:t>cephe</a:t>
            </a:r>
            <a:r>
              <a:rPr lang="en-US" altLang="en-US" sz="1800" dirty="0">
                <a:solidFill>
                  <a:srgbClr val="FF0000"/>
                </a:solidFill>
                <a:latin typeface="Cambria" panose="02040503050406030204" pitchFamily="18" charset="0"/>
              </a:rPr>
              <a:t> </a:t>
            </a:r>
            <a:r>
              <a:rPr lang="en-US" altLang="en-US" sz="1800" dirty="0" err="1">
                <a:solidFill>
                  <a:srgbClr val="FF0000"/>
                </a:solidFill>
                <a:latin typeface="Cambria" panose="02040503050406030204" pitchFamily="18" charset="0"/>
              </a:rPr>
              <a:t>ısı</a:t>
            </a:r>
            <a:r>
              <a:rPr lang="en-US" altLang="en-US" sz="1800" dirty="0">
                <a:solidFill>
                  <a:srgbClr val="FF0000"/>
                </a:solidFill>
                <a:latin typeface="Cambria" panose="02040503050406030204" pitchFamily="18" charset="0"/>
              </a:rPr>
              <a:t> </a:t>
            </a:r>
            <a:r>
              <a:rPr lang="en-US" altLang="en-US" sz="1800" dirty="0" err="1">
                <a:solidFill>
                  <a:srgbClr val="FF0000"/>
                </a:solidFill>
                <a:latin typeface="Cambria" panose="02040503050406030204" pitchFamily="18" charset="0"/>
              </a:rPr>
              <a:t>yalıtım</a:t>
            </a:r>
            <a:r>
              <a:rPr lang="en-US" altLang="en-US" sz="1800" dirty="0">
                <a:solidFill>
                  <a:srgbClr val="FF0000"/>
                </a:solidFill>
                <a:latin typeface="Cambria" panose="02040503050406030204" pitchFamily="18" charset="0"/>
              </a:rPr>
              <a:t> </a:t>
            </a:r>
            <a:r>
              <a:rPr lang="en-US" altLang="en-US" sz="1800" dirty="0" err="1">
                <a:solidFill>
                  <a:srgbClr val="FF0000"/>
                </a:solidFill>
                <a:latin typeface="Cambria" panose="02040503050406030204" pitchFamily="18" charset="0"/>
              </a:rPr>
              <a:t>sistemi</a:t>
            </a:r>
            <a:r>
              <a:rPr lang="en-US" altLang="en-US" sz="1800" dirty="0">
                <a:solidFill>
                  <a:srgbClr val="FF0000"/>
                </a:solidFill>
                <a:latin typeface="Cambria" panose="02040503050406030204" pitchFamily="18" charset="0"/>
              </a:rPr>
              <a:t> TS EN 13501-1</a:t>
            </a:r>
            <a:r>
              <a:rPr lang="tr-TR" altLang="en-US" sz="1800" dirty="0">
                <a:solidFill>
                  <a:srgbClr val="FF0000"/>
                </a:solidFill>
                <a:latin typeface="Cambria" panose="02040503050406030204" pitchFamily="18" charset="0"/>
              </a:rPr>
              <a:t> </a:t>
            </a:r>
            <a:r>
              <a:rPr lang="en-US" altLang="en-US" sz="1800" dirty="0" err="1">
                <a:solidFill>
                  <a:srgbClr val="FF0000"/>
                </a:solidFill>
                <a:latin typeface="Cambria" panose="02040503050406030204" pitchFamily="18" charset="0"/>
              </a:rPr>
              <a:t>standardına</a:t>
            </a:r>
            <a:r>
              <a:rPr lang="en-US" altLang="en-US" sz="1800" dirty="0">
                <a:solidFill>
                  <a:srgbClr val="FF0000"/>
                </a:solidFill>
                <a:latin typeface="Cambria" panose="02040503050406030204" pitchFamily="18" charset="0"/>
              </a:rPr>
              <a:t> </a:t>
            </a:r>
            <a:r>
              <a:rPr lang="en-US" altLang="en-US" sz="1800" dirty="0" err="1">
                <a:solidFill>
                  <a:srgbClr val="FF0000"/>
                </a:solidFill>
                <a:latin typeface="Cambria" panose="02040503050406030204" pitchFamily="18" charset="0"/>
              </a:rPr>
              <a:t>göre</a:t>
            </a:r>
            <a:r>
              <a:rPr lang="tr-TR" altLang="en-US" sz="1800" dirty="0">
                <a:solidFill>
                  <a:srgbClr val="FF0000"/>
                </a:solidFill>
                <a:latin typeface="Cambria" panose="02040503050406030204" pitchFamily="18" charset="0"/>
              </a:rPr>
              <a:t> hazırlanmış</a:t>
            </a:r>
            <a:r>
              <a:rPr lang="en-US" altLang="en-US" sz="1800" dirty="0">
                <a:solidFill>
                  <a:srgbClr val="FF0000"/>
                </a:solidFill>
                <a:latin typeface="Cambria" panose="02040503050406030204" pitchFamily="18" charset="0"/>
              </a:rPr>
              <a:t> </a:t>
            </a:r>
            <a:r>
              <a:rPr lang="en-US" altLang="en-US" sz="1800" dirty="0" err="1">
                <a:solidFill>
                  <a:srgbClr val="FF0000"/>
                </a:solidFill>
                <a:latin typeface="Cambria" panose="02040503050406030204" pitchFamily="18" charset="0"/>
              </a:rPr>
              <a:t>yangına</a:t>
            </a:r>
            <a:r>
              <a:rPr lang="en-US" altLang="en-US" sz="1800" dirty="0">
                <a:solidFill>
                  <a:srgbClr val="FF0000"/>
                </a:solidFill>
                <a:latin typeface="Cambria" panose="02040503050406030204" pitchFamily="18" charset="0"/>
              </a:rPr>
              <a:t> </a:t>
            </a:r>
            <a:r>
              <a:rPr lang="en-US" altLang="en-US" sz="1800" dirty="0" err="1">
                <a:solidFill>
                  <a:srgbClr val="FF0000"/>
                </a:solidFill>
                <a:latin typeface="Cambria" panose="02040503050406030204" pitchFamily="18" charset="0"/>
              </a:rPr>
              <a:t>tepki</a:t>
            </a:r>
            <a:r>
              <a:rPr lang="en-US" altLang="en-US" sz="1800" dirty="0">
                <a:solidFill>
                  <a:srgbClr val="FF0000"/>
                </a:solidFill>
                <a:latin typeface="Cambria" panose="02040503050406030204" pitchFamily="18" charset="0"/>
              </a:rPr>
              <a:t> </a:t>
            </a:r>
            <a:r>
              <a:rPr lang="en-US" altLang="en-US" sz="1800" dirty="0" err="1">
                <a:solidFill>
                  <a:srgbClr val="FF0000"/>
                </a:solidFill>
                <a:latin typeface="Cambria" panose="02040503050406030204" pitchFamily="18" charset="0"/>
              </a:rPr>
              <a:t>sınıflandırma</a:t>
            </a:r>
            <a:r>
              <a:rPr lang="en-US" altLang="en-US" sz="1800" dirty="0">
                <a:solidFill>
                  <a:srgbClr val="FF0000"/>
                </a:solidFill>
                <a:latin typeface="Cambria" panose="02040503050406030204" pitchFamily="18" charset="0"/>
              </a:rPr>
              <a:t> </a:t>
            </a:r>
            <a:r>
              <a:rPr lang="en-US" altLang="en-US" sz="1800" dirty="0" err="1">
                <a:solidFill>
                  <a:srgbClr val="FF0000"/>
                </a:solidFill>
                <a:latin typeface="Cambria" panose="02040503050406030204" pitchFamily="18" charset="0"/>
              </a:rPr>
              <a:t>raporu</a:t>
            </a:r>
            <a:r>
              <a:rPr lang="tr-TR" altLang="en-US" sz="1800" dirty="0">
                <a:solidFill>
                  <a:srgbClr val="FF0000"/>
                </a:solidFill>
                <a:latin typeface="Cambria" panose="02040503050406030204" pitchFamily="18" charset="0"/>
              </a:rPr>
              <a:t>dur. </a:t>
            </a:r>
            <a:r>
              <a:rPr lang="en-US" altLang="en-US" sz="1800" dirty="0">
                <a:solidFill>
                  <a:srgbClr val="FF0000"/>
                </a:solidFill>
                <a:latin typeface="Cambria" panose="02040503050406030204" pitchFamily="18" charset="0"/>
              </a:rPr>
              <a:t> </a:t>
            </a:r>
          </a:p>
        </p:txBody>
      </p:sp>
      <p:sp>
        <p:nvSpPr>
          <p:cNvPr id="8" name="Unvan 1">
            <a:extLst>
              <a:ext uri="{FF2B5EF4-FFF2-40B4-BE49-F238E27FC236}">
                <a16:creationId xmlns:a16="http://schemas.microsoft.com/office/drawing/2014/main" id="{063EE85B-43DE-4C84-888A-AAAD2AF543E7}"/>
              </a:ext>
            </a:extLst>
          </p:cNvPr>
          <p:cNvSpPr txBox="1">
            <a:spLocks/>
          </p:cNvSpPr>
          <p:nvPr/>
        </p:nvSpPr>
        <p:spPr>
          <a:xfrm>
            <a:off x="558924" y="1402928"/>
            <a:ext cx="8439150" cy="36988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pPr>
            <a:r>
              <a:rPr lang="tr-TR" altLang="en-US" sz="2200" b="1" dirty="0">
                <a:solidFill>
                  <a:srgbClr val="000000"/>
                </a:solidFill>
                <a:latin typeface="Cambria" panose="02040503050406030204" pitchFamily="18" charset="0"/>
              </a:rPr>
              <a:t>Dış Duvar/Cephelerde yangın güvenliği</a:t>
            </a:r>
            <a:endParaRPr lang="en-GB" altLang="en-US" sz="2200" b="1" dirty="0">
              <a:solidFill>
                <a:srgbClr val="000000"/>
              </a:solidFill>
              <a:latin typeface="Cambria" panose="02040503050406030204" pitchFamily="18" charset="0"/>
            </a:endParaRPr>
          </a:p>
        </p:txBody>
      </p:sp>
    </p:spTree>
    <p:extLst>
      <p:ext uri="{BB962C8B-B14F-4D97-AF65-F5344CB8AC3E}">
        <p14:creationId xmlns:p14="http://schemas.microsoft.com/office/powerpoint/2010/main" val="2291260139"/>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12" name="Rectangle 4">
            <a:extLst>
              <a:ext uri="{FF2B5EF4-FFF2-40B4-BE49-F238E27FC236}">
                <a16:creationId xmlns:a16="http://schemas.microsoft.com/office/drawing/2014/main" id="{A9B95519-A4DA-47EE-BB77-2B8A6E67A915}"/>
              </a:ext>
            </a:extLst>
          </p:cNvPr>
          <p:cNvSpPr>
            <a:spLocks noChangeArrowheads="1"/>
          </p:cNvSpPr>
          <p:nvPr/>
        </p:nvSpPr>
        <p:spPr bwMode="auto">
          <a:xfrm>
            <a:off x="660400" y="1749124"/>
            <a:ext cx="8755062" cy="28623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eaLnBrk="1" hangingPunct="1">
              <a:lnSpc>
                <a:spcPct val="150000"/>
              </a:lnSpc>
              <a:buClr>
                <a:srgbClr val="FF0000"/>
              </a:buClr>
              <a:defRPr/>
            </a:pPr>
            <a:r>
              <a:rPr lang="tr-TR" sz="2000" b="1" i="1" dirty="0">
                <a:solidFill>
                  <a:schemeClr val="accent2">
                    <a:lumMod val="10000"/>
                  </a:schemeClr>
                </a:solidFill>
                <a:latin typeface="Cambria" panose="02040503050406030204" pitchFamily="18" charset="0"/>
              </a:rPr>
              <a:t> (2) Geleneksel cephe sistemleri: </a:t>
            </a:r>
          </a:p>
          <a:p>
            <a:pPr>
              <a:lnSpc>
                <a:spcPts val="3000"/>
              </a:lnSpc>
              <a:buClr>
                <a:srgbClr val="FF0000"/>
              </a:buClr>
              <a:buFont typeface="Arial Narrow" panose="020B0606020202030204" pitchFamily="34" charset="0"/>
              <a:buChar char="●"/>
              <a:defRPr/>
            </a:pPr>
            <a:r>
              <a:rPr lang="tr-TR" sz="2000" dirty="0">
                <a:solidFill>
                  <a:schemeClr val="accent2">
                    <a:lumMod val="10000"/>
                  </a:schemeClr>
                </a:solidFill>
                <a:latin typeface="Cambria" panose="02040503050406030204" pitchFamily="18" charset="0"/>
              </a:rPr>
              <a:t> Dış cephesi zor alevlenici (en az C - s3, d2) malzeme veya sistemden oluşan, yüksekliği 28.50 m'den az olan binalarda, </a:t>
            </a:r>
            <a:r>
              <a:rPr lang="tr-TR" sz="2000" u="sng" dirty="0">
                <a:solidFill>
                  <a:schemeClr val="accent2">
                    <a:lumMod val="10000"/>
                  </a:schemeClr>
                </a:solidFill>
                <a:latin typeface="Cambria" panose="02040503050406030204" pitchFamily="18" charset="0"/>
              </a:rPr>
              <a:t>tabii veya tesviye edilmiş zemin kotu üzerindeki 1.5 m mesafe hiç yanmaz malzeme ile kaplanmalı</a:t>
            </a:r>
            <a:r>
              <a:rPr lang="tr-TR" sz="2000" dirty="0">
                <a:solidFill>
                  <a:schemeClr val="accent2">
                    <a:lumMod val="10000"/>
                  </a:schemeClr>
                </a:solidFill>
                <a:latin typeface="Cambria" panose="02040503050406030204" pitchFamily="18" charset="0"/>
              </a:rPr>
              <a:t>; bina yüksekliği 6.50 m'den fazla olan binalarda pencere ve benzeri boşluklarının yan kenarları en az 15 cm ve üst kenarı en az 30 cm eninde hiç yanmaz malzeme ile yangın bariyerleri oluşturulmalıdır.</a:t>
            </a:r>
          </a:p>
        </p:txBody>
      </p:sp>
      <p:sp>
        <p:nvSpPr>
          <p:cNvPr id="13" name="TextBox 2">
            <a:extLst>
              <a:ext uri="{FF2B5EF4-FFF2-40B4-BE49-F238E27FC236}">
                <a16:creationId xmlns:a16="http://schemas.microsoft.com/office/drawing/2014/main" id="{D2757269-671F-4350-8D0B-F8C61CAC45AB}"/>
              </a:ext>
            </a:extLst>
          </p:cNvPr>
          <p:cNvSpPr txBox="1">
            <a:spLocks noChangeArrowheads="1"/>
          </p:cNvSpPr>
          <p:nvPr/>
        </p:nvSpPr>
        <p:spPr bwMode="auto">
          <a:xfrm>
            <a:off x="660400" y="4498293"/>
            <a:ext cx="8755062"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a:solidFill>
                  <a:schemeClr val="tx1"/>
                </a:solidFill>
                <a:latin typeface="Arial" panose="020B0604020202020204" pitchFamily="34" charset="0"/>
              </a:defRPr>
            </a:lvl1pPr>
            <a:lvl2pPr marL="742950" indent="-285750">
              <a:defRPr sz="1400">
                <a:solidFill>
                  <a:schemeClr val="tx1"/>
                </a:solidFill>
                <a:latin typeface="Arial" panose="020B0604020202020204" pitchFamily="34" charset="0"/>
              </a:defRPr>
            </a:lvl2pPr>
            <a:lvl3pPr marL="1143000" indent="-228600">
              <a:defRPr sz="1400">
                <a:solidFill>
                  <a:schemeClr val="tx1"/>
                </a:solidFill>
                <a:latin typeface="Arial" panose="020B0604020202020204" pitchFamily="34" charset="0"/>
              </a:defRPr>
            </a:lvl3pPr>
            <a:lvl4pPr marL="1600200" indent="-228600">
              <a:defRPr sz="1400">
                <a:solidFill>
                  <a:schemeClr val="tx1"/>
                </a:solidFill>
                <a:latin typeface="Arial" panose="020B0604020202020204" pitchFamily="34" charset="0"/>
              </a:defRPr>
            </a:lvl4pPr>
            <a:lvl5pPr marL="2057400" indent="-228600">
              <a:defRPr sz="1400">
                <a:solidFill>
                  <a:schemeClr val="tx1"/>
                </a:solidFill>
                <a:latin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defRPr>
            </a:lvl9pPr>
          </a:lstStyle>
          <a:p>
            <a:pPr algn="just" fontAlgn="auto">
              <a:lnSpc>
                <a:spcPts val="3000"/>
              </a:lnSpc>
              <a:spcBef>
                <a:spcPts val="0"/>
              </a:spcBef>
              <a:spcAft>
                <a:spcPts val="0"/>
              </a:spcAft>
              <a:buClr>
                <a:srgbClr val="FF0000"/>
              </a:buClr>
              <a:defRPr/>
            </a:pPr>
            <a:r>
              <a:rPr lang="tr-TR" altLang="en-US" sz="1800" b="1" dirty="0">
                <a:solidFill>
                  <a:srgbClr val="FF0000"/>
                </a:solidFill>
                <a:latin typeface="Cambria" panose="02040503050406030204" pitchFamily="18" charset="0"/>
              </a:rPr>
              <a:t>Açıklama: </a:t>
            </a:r>
            <a:r>
              <a:rPr lang="tr-TR" altLang="en-US" sz="1800" dirty="0">
                <a:solidFill>
                  <a:srgbClr val="FF0000"/>
                </a:solidFill>
                <a:latin typeface="Cambria" panose="02040503050406030204" pitchFamily="18" charset="0"/>
              </a:rPr>
              <a:t>Isı yalıtım sistemi en az C-s3, d2 (örneğin EPS veya XPS içeren sistemler) ise ze</a:t>
            </a:r>
            <a:r>
              <a:rPr lang="tr-TR" sz="1800" dirty="0">
                <a:solidFill>
                  <a:srgbClr val="FF0000"/>
                </a:solidFill>
                <a:latin typeface="Cambria" panose="02040503050406030204" pitchFamily="18" charset="0"/>
              </a:rPr>
              <a:t>min kotu üzerindeki 1.5 m mesafenin hiç yanmaz dekoratif tuğla, </a:t>
            </a:r>
            <a:r>
              <a:rPr lang="tr-TR" altLang="en-US" sz="1800" dirty="0">
                <a:solidFill>
                  <a:srgbClr val="FF0000"/>
                </a:solidFill>
                <a:latin typeface="Cambria" panose="02040503050406030204" pitchFamily="18" charset="0"/>
              </a:rPr>
              <a:t>taş vb. ürünler veya A1 sınıfı sıvalar kaplanması gerektiğini ortaya koymaktadır. Bu hüküm ilk 1,5m’lik kısmın yanmaz ısı yalıtım malzemeleri ile kaplanmasını şart koşmaz. </a:t>
            </a:r>
            <a:endParaRPr lang="en-US" altLang="en-US" sz="1800" dirty="0">
              <a:solidFill>
                <a:srgbClr val="FF0000"/>
              </a:solidFill>
              <a:latin typeface="Cambria" panose="02040503050406030204" pitchFamily="18" charset="0"/>
            </a:endParaRPr>
          </a:p>
        </p:txBody>
      </p:sp>
      <p:sp>
        <p:nvSpPr>
          <p:cNvPr id="5" name="Unvan 1">
            <a:extLst>
              <a:ext uri="{FF2B5EF4-FFF2-40B4-BE49-F238E27FC236}">
                <a16:creationId xmlns:a16="http://schemas.microsoft.com/office/drawing/2014/main" id="{588EB831-8AC8-444A-85A4-4B4808F45181}"/>
              </a:ext>
            </a:extLst>
          </p:cNvPr>
          <p:cNvSpPr txBox="1">
            <a:spLocks/>
          </p:cNvSpPr>
          <p:nvPr/>
        </p:nvSpPr>
        <p:spPr>
          <a:xfrm>
            <a:off x="558924" y="1402928"/>
            <a:ext cx="8439150" cy="36988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pPr>
            <a:r>
              <a:rPr lang="tr-TR" altLang="en-US" sz="2200" b="1">
                <a:solidFill>
                  <a:srgbClr val="000000"/>
                </a:solidFill>
                <a:latin typeface="Cambria" panose="02040503050406030204" pitchFamily="18" charset="0"/>
              </a:rPr>
              <a:t>Dış Duvar/Cephelerde yangın güvenliği</a:t>
            </a:r>
            <a:endParaRPr lang="en-GB" altLang="en-US" sz="2200" b="1" dirty="0">
              <a:solidFill>
                <a:srgbClr val="000000"/>
              </a:solidFill>
              <a:latin typeface="Cambria" panose="02040503050406030204" pitchFamily="18" charset="0"/>
            </a:endParaRPr>
          </a:p>
        </p:txBody>
      </p:sp>
    </p:spTree>
    <p:extLst>
      <p:ext uri="{BB962C8B-B14F-4D97-AF65-F5344CB8AC3E}">
        <p14:creationId xmlns:p14="http://schemas.microsoft.com/office/powerpoint/2010/main" val="44246206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pic>
        <p:nvPicPr>
          <p:cNvPr id="18434" name="Picture 1">
            <a:extLst>
              <a:ext uri="{FF2B5EF4-FFF2-40B4-BE49-F238E27FC236}">
                <a16:creationId xmlns:a16="http://schemas.microsoft.com/office/drawing/2014/main" id="{043E2BBF-B407-4B48-8833-D3A141E3DB4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06996" y="1828713"/>
            <a:ext cx="3807916" cy="2445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2">
            <a:extLst>
              <a:ext uri="{FF2B5EF4-FFF2-40B4-BE49-F238E27FC236}">
                <a16:creationId xmlns:a16="http://schemas.microsoft.com/office/drawing/2014/main" id="{176EE568-8D8A-4B24-9654-84F902837F9C}"/>
              </a:ext>
            </a:extLst>
          </p:cNvPr>
          <p:cNvSpPr txBox="1">
            <a:spLocks noChangeArrowheads="1"/>
          </p:cNvSpPr>
          <p:nvPr/>
        </p:nvSpPr>
        <p:spPr bwMode="auto">
          <a:xfrm>
            <a:off x="486916" y="4140880"/>
            <a:ext cx="8801100" cy="201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panose="020B0604020202020204" pitchFamily="34" charset="0"/>
              </a:defRPr>
            </a:lvl1pPr>
            <a:lvl2pPr marL="742950" indent="-285750">
              <a:defRPr sz="1400">
                <a:solidFill>
                  <a:schemeClr val="tx1"/>
                </a:solidFill>
                <a:latin typeface="Arial" panose="020B0604020202020204" pitchFamily="34" charset="0"/>
              </a:defRPr>
            </a:lvl2pPr>
            <a:lvl3pPr marL="1143000" indent="-228600">
              <a:defRPr sz="1400">
                <a:solidFill>
                  <a:schemeClr val="tx1"/>
                </a:solidFill>
                <a:latin typeface="Arial" panose="020B0604020202020204" pitchFamily="34" charset="0"/>
              </a:defRPr>
            </a:lvl3pPr>
            <a:lvl4pPr marL="1600200" indent="-228600">
              <a:defRPr sz="1400">
                <a:solidFill>
                  <a:schemeClr val="tx1"/>
                </a:solidFill>
                <a:latin typeface="Arial" panose="020B0604020202020204" pitchFamily="34" charset="0"/>
              </a:defRPr>
            </a:lvl4pPr>
            <a:lvl5pPr marL="2057400" indent="-228600">
              <a:defRPr sz="1400">
                <a:solidFill>
                  <a:schemeClr val="tx1"/>
                </a:solidFill>
                <a:latin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defRPr>
            </a:lvl9pPr>
          </a:lstStyle>
          <a:p>
            <a:pPr fontAlgn="auto">
              <a:lnSpc>
                <a:spcPts val="3000"/>
              </a:lnSpc>
              <a:spcBef>
                <a:spcPts val="0"/>
              </a:spcBef>
              <a:spcAft>
                <a:spcPts val="0"/>
              </a:spcAft>
              <a:buClr>
                <a:srgbClr val="FF0000"/>
              </a:buClr>
              <a:defRPr/>
            </a:pPr>
            <a:r>
              <a:rPr lang="tr-TR" altLang="en-US" sz="2000" b="1" dirty="0">
                <a:solidFill>
                  <a:srgbClr val="000000"/>
                </a:solidFill>
                <a:latin typeface="Cambria" panose="02040503050406030204" pitchFamily="18" charset="0"/>
              </a:rPr>
              <a:t>Bariyer şartları; </a:t>
            </a:r>
          </a:p>
          <a:p>
            <a:pPr indent="-285750" fontAlgn="auto">
              <a:lnSpc>
                <a:spcPts val="3000"/>
              </a:lnSpc>
              <a:spcBef>
                <a:spcPts val="0"/>
              </a:spcBef>
              <a:spcAft>
                <a:spcPts val="0"/>
              </a:spcAft>
              <a:buClr>
                <a:srgbClr val="FF0000"/>
              </a:buClr>
              <a:buFont typeface="Arial Narrow" panose="020B0606020202030204" pitchFamily="34" charset="0"/>
              <a:buChar char="●"/>
              <a:defRPr/>
            </a:pPr>
            <a:r>
              <a:rPr lang="tr-TR" altLang="en-US" sz="2000" dirty="0">
                <a:solidFill>
                  <a:srgbClr val="000000"/>
                </a:solidFill>
                <a:latin typeface="Cambria" panose="02040503050406030204" pitchFamily="18" charset="0"/>
              </a:rPr>
              <a:t>Bina yüksekliği 6,5m ile 28,5m arasında olmalı. </a:t>
            </a:r>
          </a:p>
          <a:p>
            <a:pPr indent="-285750" fontAlgn="auto">
              <a:lnSpc>
                <a:spcPts val="3000"/>
              </a:lnSpc>
              <a:spcBef>
                <a:spcPts val="0"/>
              </a:spcBef>
              <a:spcAft>
                <a:spcPts val="0"/>
              </a:spcAft>
              <a:buClr>
                <a:srgbClr val="FF0000"/>
              </a:buClr>
              <a:buFont typeface="Arial Narrow" panose="020B0606020202030204" pitchFamily="34" charset="0"/>
              <a:buChar char="●"/>
              <a:defRPr/>
            </a:pPr>
            <a:r>
              <a:rPr lang="tr-TR" altLang="en-US" sz="2000" dirty="0">
                <a:solidFill>
                  <a:srgbClr val="000000"/>
                </a:solidFill>
                <a:latin typeface="Cambria" panose="02040503050406030204" pitchFamily="18" charset="0"/>
              </a:rPr>
              <a:t>Isı yalıtım sistemi en az C-s3, d2 (örneğin çimento sıvalı EPS veya XPS içeren sistemler) olmalı. </a:t>
            </a:r>
          </a:p>
          <a:p>
            <a:pPr indent="-285750" fontAlgn="auto">
              <a:lnSpc>
                <a:spcPts val="3000"/>
              </a:lnSpc>
              <a:spcBef>
                <a:spcPts val="0"/>
              </a:spcBef>
              <a:spcAft>
                <a:spcPts val="0"/>
              </a:spcAft>
              <a:buClr>
                <a:srgbClr val="FF0000"/>
              </a:buClr>
              <a:buFont typeface="Arial Narrow" panose="020B0606020202030204" pitchFamily="34" charset="0"/>
              <a:buChar char="●"/>
              <a:defRPr/>
            </a:pPr>
            <a:r>
              <a:rPr lang="tr-TR" altLang="en-US" sz="2000" dirty="0">
                <a:solidFill>
                  <a:srgbClr val="000000"/>
                </a:solidFill>
                <a:latin typeface="Cambria" panose="02040503050406030204" pitchFamily="18" charset="0"/>
              </a:rPr>
              <a:t>Bina yüksekliği 6,5m’nin altında ise bariyer yapılması şart değildir. </a:t>
            </a:r>
            <a:endParaRPr lang="en-US" altLang="en-US" sz="2000" dirty="0">
              <a:solidFill>
                <a:srgbClr val="000000"/>
              </a:solidFill>
              <a:latin typeface="Cambria" panose="02040503050406030204" pitchFamily="18" charset="0"/>
            </a:endParaRPr>
          </a:p>
        </p:txBody>
      </p:sp>
      <p:sp>
        <p:nvSpPr>
          <p:cNvPr id="6" name="Text Box 5">
            <a:extLst>
              <a:ext uri="{FF2B5EF4-FFF2-40B4-BE49-F238E27FC236}">
                <a16:creationId xmlns:a16="http://schemas.microsoft.com/office/drawing/2014/main" id="{8F2426AE-5FA0-4B21-B24B-555AD2C23893}"/>
              </a:ext>
            </a:extLst>
          </p:cNvPr>
          <p:cNvSpPr txBox="1">
            <a:spLocks noChangeArrowheads="1"/>
          </p:cNvSpPr>
          <p:nvPr/>
        </p:nvSpPr>
        <p:spPr bwMode="auto">
          <a:xfrm>
            <a:off x="5476876" y="1821125"/>
            <a:ext cx="3960812" cy="27853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panose="020B0604020202020204" pitchFamily="34" charset="0"/>
              </a:defRPr>
            </a:lvl1pPr>
            <a:lvl2pPr marL="742950" indent="-285750">
              <a:defRPr sz="1400">
                <a:solidFill>
                  <a:schemeClr val="tx1"/>
                </a:solidFill>
                <a:latin typeface="Arial" panose="020B0604020202020204" pitchFamily="34" charset="0"/>
              </a:defRPr>
            </a:lvl2pPr>
            <a:lvl3pPr marL="1143000" indent="-228600">
              <a:defRPr sz="1400">
                <a:solidFill>
                  <a:schemeClr val="tx1"/>
                </a:solidFill>
                <a:latin typeface="Arial" panose="020B0604020202020204" pitchFamily="34" charset="0"/>
              </a:defRPr>
            </a:lvl3pPr>
            <a:lvl4pPr marL="1600200" indent="-228600">
              <a:defRPr sz="1400">
                <a:solidFill>
                  <a:schemeClr val="tx1"/>
                </a:solidFill>
                <a:latin typeface="Arial" panose="020B0604020202020204" pitchFamily="34" charset="0"/>
              </a:defRPr>
            </a:lvl4pPr>
            <a:lvl5pPr marL="2057400" indent="-228600">
              <a:defRPr sz="1400">
                <a:solidFill>
                  <a:schemeClr val="tx1"/>
                </a:solidFill>
                <a:latin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defRPr>
            </a:lvl9pPr>
          </a:lstStyle>
          <a:p>
            <a:pPr>
              <a:lnSpc>
                <a:spcPts val="3000"/>
              </a:lnSpc>
              <a:buClr>
                <a:srgbClr val="FF0000"/>
              </a:buClr>
              <a:defRPr/>
            </a:pPr>
            <a:r>
              <a:rPr lang="tr-TR" altLang="en-US" sz="2000" b="1" dirty="0">
                <a:solidFill>
                  <a:schemeClr val="accent2">
                    <a:lumMod val="10000"/>
                  </a:schemeClr>
                </a:solidFill>
                <a:latin typeface="Cambria" panose="02040503050406030204" pitchFamily="18" charset="0"/>
              </a:rPr>
              <a:t>Uygulama Esasları: </a:t>
            </a:r>
          </a:p>
          <a:p>
            <a:pPr marL="342900" indent="-342900">
              <a:lnSpc>
                <a:spcPts val="3000"/>
              </a:lnSpc>
              <a:buClr>
                <a:srgbClr val="FF0000"/>
              </a:buClr>
              <a:buFont typeface="Arial Narrow" panose="020B0606020202030204" pitchFamily="34" charset="0"/>
              <a:buChar char="●"/>
              <a:defRPr/>
            </a:pPr>
            <a:r>
              <a:rPr lang="tr-TR" altLang="en-US" sz="2000" dirty="0">
                <a:solidFill>
                  <a:schemeClr val="accent2">
                    <a:lumMod val="10000"/>
                  </a:schemeClr>
                </a:solidFill>
                <a:latin typeface="Cambria" panose="02040503050406030204" pitchFamily="18" charset="0"/>
              </a:rPr>
              <a:t> Yalıtım alevle karşılaşacak yüzeyin üstünde olmalı. </a:t>
            </a:r>
          </a:p>
          <a:p>
            <a:pPr marL="342900" indent="-342900">
              <a:lnSpc>
                <a:spcPts val="3000"/>
              </a:lnSpc>
              <a:buClr>
                <a:srgbClr val="FF0000"/>
              </a:buClr>
              <a:buFont typeface="Arial Narrow" panose="020B0606020202030204" pitchFamily="34" charset="0"/>
              <a:buChar char="●"/>
              <a:defRPr/>
            </a:pPr>
            <a:r>
              <a:rPr lang="tr-TR" altLang="en-US" sz="2000" dirty="0">
                <a:solidFill>
                  <a:schemeClr val="accent2">
                    <a:lumMod val="10000"/>
                  </a:schemeClr>
                </a:solidFill>
                <a:latin typeface="Cambria" panose="02040503050406030204" pitchFamily="18" charset="0"/>
              </a:rPr>
              <a:t> </a:t>
            </a:r>
            <a:r>
              <a:rPr lang="tr-TR" altLang="en-US" sz="2000" dirty="0" err="1">
                <a:solidFill>
                  <a:schemeClr val="accent2">
                    <a:lumMod val="10000"/>
                  </a:schemeClr>
                </a:solidFill>
                <a:latin typeface="Cambria" panose="02040503050406030204" pitchFamily="18" charset="0"/>
              </a:rPr>
              <a:t>Taşyünü</a:t>
            </a:r>
            <a:r>
              <a:rPr lang="tr-TR" altLang="en-US" sz="2000" dirty="0">
                <a:solidFill>
                  <a:schemeClr val="accent2">
                    <a:lumMod val="10000"/>
                  </a:schemeClr>
                </a:solidFill>
                <a:latin typeface="Cambria" panose="02040503050406030204" pitchFamily="18" charset="0"/>
              </a:rPr>
              <a:t> levhalar</a:t>
            </a:r>
            <a:r>
              <a:rPr lang="en-US" altLang="en-US" sz="2000" dirty="0">
                <a:solidFill>
                  <a:schemeClr val="accent2">
                    <a:lumMod val="10000"/>
                  </a:schemeClr>
                </a:solidFill>
                <a:latin typeface="Cambria" panose="02040503050406030204" pitchFamily="18" charset="0"/>
              </a:rPr>
              <a:t> </a:t>
            </a:r>
            <a:r>
              <a:rPr lang="tr-TR" altLang="en-US" sz="2000" dirty="0">
                <a:solidFill>
                  <a:schemeClr val="accent2">
                    <a:lumMod val="10000"/>
                  </a:schemeClr>
                </a:solidFill>
                <a:latin typeface="Cambria" panose="02040503050406030204" pitchFamily="18" charset="0"/>
              </a:rPr>
              <a:t>yangında düşmeyecek şekilde</a:t>
            </a:r>
            <a:r>
              <a:rPr lang="en-US" altLang="en-US" sz="2000" dirty="0">
                <a:solidFill>
                  <a:schemeClr val="accent2">
                    <a:lumMod val="10000"/>
                  </a:schemeClr>
                </a:solidFill>
                <a:latin typeface="Cambria" panose="02040503050406030204" pitchFamily="18" charset="0"/>
              </a:rPr>
              <a:t> </a:t>
            </a:r>
            <a:r>
              <a:rPr lang="tr-TR" altLang="en-US" sz="2000" dirty="0">
                <a:solidFill>
                  <a:schemeClr val="accent2">
                    <a:lumMod val="10000"/>
                  </a:schemeClr>
                </a:solidFill>
                <a:latin typeface="Cambria" panose="02040503050406030204" pitchFamily="18" charset="0"/>
              </a:rPr>
              <a:t>yapı elemanına </a:t>
            </a:r>
            <a:r>
              <a:rPr lang="en-US" altLang="en-US" sz="2000" dirty="0" err="1">
                <a:solidFill>
                  <a:schemeClr val="accent2">
                    <a:lumMod val="10000"/>
                  </a:schemeClr>
                </a:solidFill>
                <a:latin typeface="Cambria" panose="02040503050406030204" pitchFamily="18" charset="0"/>
              </a:rPr>
              <a:t>çelik</a:t>
            </a:r>
            <a:r>
              <a:rPr lang="en-US" altLang="en-US" sz="2000" dirty="0">
                <a:solidFill>
                  <a:schemeClr val="accent2">
                    <a:lumMod val="10000"/>
                  </a:schemeClr>
                </a:solidFill>
                <a:latin typeface="Cambria" panose="02040503050406030204" pitchFamily="18" charset="0"/>
              </a:rPr>
              <a:t> </a:t>
            </a:r>
            <a:r>
              <a:rPr lang="en-US" altLang="en-US" sz="2000" dirty="0" err="1">
                <a:solidFill>
                  <a:schemeClr val="accent2">
                    <a:lumMod val="10000"/>
                  </a:schemeClr>
                </a:solidFill>
                <a:latin typeface="Cambria" panose="02040503050406030204" pitchFamily="18" charset="0"/>
              </a:rPr>
              <a:t>çivili</a:t>
            </a:r>
            <a:r>
              <a:rPr lang="en-US" altLang="en-US" sz="2000" dirty="0">
                <a:solidFill>
                  <a:schemeClr val="accent2">
                    <a:lumMod val="10000"/>
                  </a:schemeClr>
                </a:solidFill>
                <a:latin typeface="Cambria" panose="02040503050406030204" pitchFamily="18" charset="0"/>
              </a:rPr>
              <a:t> </a:t>
            </a:r>
            <a:r>
              <a:rPr lang="en-US" altLang="en-US" sz="2000" dirty="0" err="1">
                <a:solidFill>
                  <a:schemeClr val="accent2">
                    <a:lumMod val="10000"/>
                  </a:schemeClr>
                </a:solidFill>
                <a:latin typeface="Cambria" panose="02040503050406030204" pitchFamily="18" charset="0"/>
              </a:rPr>
              <a:t>dübellerle</a:t>
            </a:r>
            <a:r>
              <a:rPr lang="tr-TR" altLang="en-US" sz="2000" dirty="0">
                <a:solidFill>
                  <a:schemeClr val="accent2">
                    <a:lumMod val="10000"/>
                  </a:schemeClr>
                </a:solidFill>
                <a:latin typeface="Cambria" panose="02040503050406030204" pitchFamily="18" charset="0"/>
              </a:rPr>
              <a:t> monte edilmelidir.</a:t>
            </a:r>
          </a:p>
        </p:txBody>
      </p:sp>
      <p:sp>
        <p:nvSpPr>
          <p:cNvPr id="8" name="Unvan 1">
            <a:extLst>
              <a:ext uri="{FF2B5EF4-FFF2-40B4-BE49-F238E27FC236}">
                <a16:creationId xmlns:a16="http://schemas.microsoft.com/office/drawing/2014/main" id="{085238C1-725D-4C74-8E35-B5B48973B76C}"/>
              </a:ext>
            </a:extLst>
          </p:cNvPr>
          <p:cNvSpPr txBox="1">
            <a:spLocks/>
          </p:cNvSpPr>
          <p:nvPr/>
        </p:nvSpPr>
        <p:spPr>
          <a:xfrm>
            <a:off x="558924" y="1402928"/>
            <a:ext cx="8439150" cy="36988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pPr>
            <a:r>
              <a:rPr lang="tr-TR" altLang="en-US" sz="2200" b="1" dirty="0">
                <a:solidFill>
                  <a:srgbClr val="000000"/>
                </a:solidFill>
                <a:latin typeface="Cambria" panose="02040503050406030204" pitchFamily="18" charset="0"/>
              </a:rPr>
              <a:t>Dış Duvar/Cephelerde yangın güvenliği</a:t>
            </a:r>
            <a:endParaRPr lang="en-GB" altLang="en-US" sz="2200" b="1" dirty="0">
              <a:solidFill>
                <a:srgbClr val="000000"/>
              </a:solidFill>
              <a:latin typeface="Cambria" panose="02040503050406030204" pitchFamily="18" charset="0"/>
            </a:endParaRPr>
          </a:p>
        </p:txBody>
      </p:sp>
    </p:spTree>
    <p:extLst>
      <p:ext uri="{BB962C8B-B14F-4D97-AF65-F5344CB8AC3E}">
        <p14:creationId xmlns:p14="http://schemas.microsoft.com/office/powerpoint/2010/main" val="10904023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5124" name="Title 1"/>
          <p:cNvSpPr>
            <a:spLocks noGrp="1"/>
          </p:cNvSpPr>
          <p:nvPr>
            <p:ph type="title" idx="4294967295"/>
          </p:nvPr>
        </p:nvSpPr>
        <p:spPr>
          <a:xfrm>
            <a:off x="529315" y="1617077"/>
            <a:ext cx="8439150" cy="368300"/>
          </a:xfrm>
        </p:spPr>
        <p:txBody>
          <a:bodyPr>
            <a:noAutofit/>
          </a:bodyPr>
          <a:lstStyle/>
          <a:p>
            <a:r>
              <a:rPr lang="tr-TR" altLang="tr-TR" sz="2200" b="1" dirty="0">
                <a:latin typeface="Cambria" panose="02040503050406030204" pitchFamily="18" charset="0"/>
                <a:cs typeface="Arial" panose="020B0604020202020204" pitchFamily="34" charset="0"/>
              </a:rPr>
              <a:t>Yangının Tanımı ve Yanma Üçgeni</a:t>
            </a:r>
          </a:p>
        </p:txBody>
      </p:sp>
      <p:pic>
        <p:nvPicPr>
          <p:cNvPr id="5122" name="Picture 4"/>
          <p:cNvPicPr>
            <a:picLocks noGrp="1" noChangeAspect="1" noChangeArrowheads="1"/>
          </p:cNvPicPr>
          <p:nvPr>
            <p:ph idx="4294967295"/>
          </p:nvPr>
        </p:nvPicPr>
        <p:blipFill>
          <a:blip r:embed="rId3">
            <a:extLst>
              <a:ext uri="{28A0092B-C50C-407E-A947-70E740481C1C}">
                <a14:useLocalDpi xmlns:a14="http://schemas.microsoft.com/office/drawing/2010/main" val="0"/>
              </a:ext>
            </a:extLst>
          </a:blip>
          <a:srcRect l="22368" t="15387" r="23438" b="19725"/>
          <a:stretch>
            <a:fillRect/>
          </a:stretch>
        </p:blipFill>
        <p:spPr>
          <a:xfrm>
            <a:off x="6863232" y="2644197"/>
            <a:ext cx="2409356" cy="211724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 name="Rectangle 2"/>
          <p:cNvSpPr/>
          <p:nvPr/>
        </p:nvSpPr>
        <p:spPr>
          <a:xfrm>
            <a:off x="529315" y="2132856"/>
            <a:ext cx="6485137" cy="2785378"/>
          </a:xfrm>
          <a:prstGeom prst="rect">
            <a:avLst/>
          </a:prstGeom>
        </p:spPr>
        <p:txBody>
          <a:bodyPr wrap="square">
            <a:spAutoFit/>
          </a:bodyPr>
          <a:lstStyle/>
          <a:p>
            <a:pPr marL="342900" indent="-342900" defTabSz="900113">
              <a:lnSpc>
                <a:spcPts val="3000"/>
              </a:lnSpc>
              <a:buClr>
                <a:srgbClr val="FF0000"/>
              </a:buClr>
              <a:buFont typeface="Arial Narrow" panose="020B0606020202030204" pitchFamily="34" charset="0"/>
              <a:buChar char="●"/>
              <a:defRPr/>
            </a:pPr>
            <a:r>
              <a:rPr lang="tr-TR" sz="2000" dirty="0">
                <a:solidFill>
                  <a:schemeClr val="accent2">
                    <a:lumMod val="10000"/>
                  </a:schemeClr>
                </a:solidFill>
                <a:latin typeface="Cambria" panose="02040503050406030204" pitchFamily="18" charset="0"/>
                <a:cs typeface="Arial" panose="020B0604020202020204" pitchFamily="34" charset="0"/>
              </a:rPr>
              <a:t>Bir yanma reaksiyonunun başlaması için yanıcı madde ile beraber, oksijenin ve tutuşmayı sağlayacak ısıl enerji kaynağının varlığı gerekir.</a:t>
            </a:r>
          </a:p>
          <a:p>
            <a:pPr marL="1257300" lvl="2" indent="-342900" defTabSz="900113">
              <a:lnSpc>
                <a:spcPts val="3000"/>
              </a:lnSpc>
              <a:buClr>
                <a:srgbClr val="FF0000"/>
              </a:buClr>
              <a:buFont typeface="Arial Narrow" panose="020B0606020202030204" pitchFamily="34" charset="0"/>
              <a:buChar char="●"/>
              <a:defRPr/>
            </a:pPr>
            <a:r>
              <a:rPr lang="tr-TR" sz="2000" b="1" dirty="0">
                <a:solidFill>
                  <a:srgbClr val="FF0000"/>
                </a:solidFill>
                <a:latin typeface="Cambria" panose="02040503050406030204" pitchFamily="18" charset="0"/>
                <a:cs typeface="Arial" panose="020B0604020202020204" pitchFamily="34" charset="0"/>
              </a:rPr>
              <a:t>Oksijen:</a:t>
            </a:r>
            <a:r>
              <a:rPr lang="tr-TR" sz="2000" dirty="0">
                <a:solidFill>
                  <a:schemeClr val="accent2">
                    <a:lumMod val="10000"/>
                  </a:schemeClr>
                </a:solidFill>
                <a:latin typeface="Cambria" panose="02040503050406030204" pitchFamily="18" charset="0"/>
                <a:cs typeface="Arial" panose="020B0604020202020204" pitchFamily="34" charset="0"/>
              </a:rPr>
              <a:t> Atmosfer (%21)             %16 yeterli</a:t>
            </a:r>
          </a:p>
          <a:p>
            <a:pPr marL="1257300" lvl="2" indent="-342900" defTabSz="900113">
              <a:lnSpc>
                <a:spcPts val="3000"/>
              </a:lnSpc>
              <a:buClr>
                <a:srgbClr val="FF0000"/>
              </a:buClr>
              <a:buFont typeface="Arial Narrow" panose="020B0606020202030204" pitchFamily="34" charset="0"/>
              <a:buChar char="●"/>
              <a:defRPr/>
            </a:pPr>
            <a:r>
              <a:rPr lang="tr-TR" sz="2000" b="1" dirty="0">
                <a:solidFill>
                  <a:srgbClr val="FF0000"/>
                </a:solidFill>
                <a:latin typeface="Cambria" panose="02040503050406030204" pitchFamily="18" charset="0"/>
                <a:cs typeface="Arial" panose="020B0604020202020204" pitchFamily="34" charset="0"/>
              </a:rPr>
              <a:t>Yanıcı Madde: </a:t>
            </a:r>
            <a:r>
              <a:rPr lang="tr-TR" sz="2000" dirty="0">
                <a:solidFill>
                  <a:schemeClr val="accent2">
                    <a:lumMod val="10000"/>
                  </a:schemeClr>
                </a:solidFill>
                <a:latin typeface="Cambria" panose="02040503050406030204" pitchFamily="18" charset="0"/>
                <a:cs typeface="Arial" panose="020B0604020202020204" pitchFamily="34" charset="0"/>
              </a:rPr>
              <a:t>Her türlü eşya ve malzemeler</a:t>
            </a:r>
          </a:p>
          <a:p>
            <a:pPr marL="1257300" lvl="2" indent="-342900" defTabSz="900113">
              <a:lnSpc>
                <a:spcPts val="3000"/>
              </a:lnSpc>
              <a:buClr>
                <a:srgbClr val="FF0000"/>
              </a:buClr>
              <a:buFont typeface="Arial Narrow" panose="020B0606020202030204" pitchFamily="34" charset="0"/>
              <a:buChar char="●"/>
              <a:defRPr/>
            </a:pPr>
            <a:r>
              <a:rPr lang="tr-TR" sz="2000" b="1" dirty="0">
                <a:solidFill>
                  <a:srgbClr val="FF0000"/>
                </a:solidFill>
                <a:latin typeface="Cambria" panose="02040503050406030204" pitchFamily="18" charset="0"/>
                <a:cs typeface="Arial" panose="020B0604020202020204" pitchFamily="34" charset="0"/>
              </a:rPr>
              <a:t>Isıl Enerji: </a:t>
            </a:r>
            <a:r>
              <a:rPr lang="tr-TR" sz="2000" dirty="0">
                <a:solidFill>
                  <a:schemeClr val="accent2">
                    <a:lumMod val="10000"/>
                  </a:schemeClr>
                </a:solidFill>
                <a:latin typeface="Cambria" panose="02040503050406030204" pitchFamily="18" charset="0"/>
                <a:cs typeface="Arial" panose="020B0604020202020204" pitchFamily="34" charset="0"/>
              </a:rPr>
              <a:t>Elektriksel, mekanik, kimyasal, solar vb. enerji kaynaklarından sağlanır. </a:t>
            </a:r>
          </a:p>
        </p:txBody>
      </p:sp>
      <p:cxnSp>
        <p:nvCxnSpPr>
          <p:cNvPr id="5" name="Straight Arrow Connector 4"/>
          <p:cNvCxnSpPr/>
          <p:nvPr/>
        </p:nvCxnSpPr>
        <p:spPr>
          <a:xfrm>
            <a:off x="4690418" y="3528046"/>
            <a:ext cx="576262" cy="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0" name="Title 1">
            <a:extLst>
              <a:ext uri="{FF2B5EF4-FFF2-40B4-BE49-F238E27FC236}">
                <a16:creationId xmlns:a16="http://schemas.microsoft.com/office/drawing/2014/main" id="{5642BC01-87B8-44BC-AE8A-A797D002526D}"/>
              </a:ext>
            </a:extLst>
          </p:cNvPr>
          <p:cNvSpPr txBox="1">
            <a:spLocks/>
          </p:cNvSpPr>
          <p:nvPr/>
        </p:nvSpPr>
        <p:spPr>
          <a:xfrm>
            <a:off x="833438" y="5577054"/>
            <a:ext cx="8439150" cy="3683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pPr>
            <a:r>
              <a:rPr lang="tr-TR" altLang="tr-TR" sz="2200" b="1" dirty="0">
                <a:latin typeface="Cambria" panose="02040503050406030204" pitchFamily="18" charset="0"/>
                <a:cs typeface="Arial" panose="020B0604020202020204" pitchFamily="34" charset="0"/>
              </a:rPr>
              <a:t>Yangın oluşma riski sanıldığı kadar az değildir. </a:t>
            </a:r>
          </a:p>
        </p:txBody>
      </p:sp>
    </p:spTree>
    <p:extLst>
      <p:ext uri="{BB962C8B-B14F-4D97-AF65-F5344CB8AC3E}">
        <p14:creationId xmlns:p14="http://schemas.microsoft.com/office/powerpoint/2010/main" val="488716373"/>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 b="-1000"/>
          </a:stretch>
        </a:blip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ECE697B-9990-4524-802A-CF87F2B4B700}"/>
              </a:ext>
            </a:extLst>
          </p:cNvPr>
          <p:cNvSpPr>
            <a:spLocks noChangeArrowheads="1"/>
          </p:cNvSpPr>
          <p:nvPr/>
        </p:nvSpPr>
        <p:spPr bwMode="auto">
          <a:xfrm>
            <a:off x="558924" y="1630203"/>
            <a:ext cx="8642350" cy="2154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pPr eaLnBrk="1" hangingPunct="1">
              <a:lnSpc>
                <a:spcPct val="150000"/>
              </a:lnSpc>
              <a:buClr>
                <a:srgbClr val="FF0000"/>
              </a:buClr>
              <a:defRPr/>
            </a:pPr>
            <a:r>
              <a:rPr lang="tr-TR" altLang="en-US" sz="2000" b="1" i="1" dirty="0">
                <a:solidFill>
                  <a:srgbClr val="FF0000"/>
                </a:solidFill>
                <a:latin typeface="Cambria" pitchFamily="18" charset="0"/>
              </a:rPr>
              <a:t>Binaların Yangından Korunması Hakkındaki Yönetmelik</a:t>
            </a:r>
            <a:endParaRPr lang="tr-TR" sz="2000" b="1" i="1" dirty="0">
              <a:solidFill>
                <a:schemeClr val="accent2">
                  <a:lumMod val="10000"/>
                </a:schemeClr>
              </a:solidFill>
              <a:latin typeface="Cambria" panose="02040503050406030204" pitchFamily="18" charset="0"/>
            </a:endParaRPr>
          </a:p>
          <a:p>
            <a:pPr eaLnBrk="1" hangingPunct="1">
              <a:lnSpc>
                <a:spcPct val="150000"/>
              </a:lnSpc>
              <a:buClr>
                <a:srgbClr val="FF0000"/>
              </a:buClr>
              <a:buFont typeface="Arial Narrow" panose="020B0606020202030204" pitchFamily="34" charset="0"/>
              <a:buChar char="●"/>
              <a:defRPr/>
            </a:pPr>
            <a:r>
              <a:rPr lang="tr-TR" sz="2000" b="1" dirty="0">
                <a:solidFill>
                  <a:schemeClr val="accent2">
                    <a:lumMod val="10000"/>
                  </a:schemeClr>
                </a:solidFill>
                <a:latin typeface="Cambria" panose="02040503050406030204" pitchFamily="18" charset="0"/>
              </a:rPr>
              <a:t>Giydirme cephe:</a:t>
            </a:r>
            <a:r>
              <a:rPr lang="tr-TR" sz="2000" dirty="0">
                <a:solidFill>
                  <a:schemeClr val="accent2">
                    <a:lumMod val="10000"/>
                  </a:schemeClr>
                </a:solidFill>
                <a:latin typeface="Cambria" panose="02040503050406030204" pitchFamily="18" charset="0"/>
              </a:rPr>
              <a:t> Binanın taşıyıcı sistemine kendine ait bir konstrüksiyon yardımı ile asılı olarak yapının kabuğunu oluşturan, binanın yükünü almayan, önceden üretilmiş değişik malzemelerden oluşan dış duvarları,</a:t>
            </a:r>
            <a:endParaRPr lang="en-GB" altLang="en-US" sz="2000" dirty="0">
              <a:solidFill>
                <a:schemeClr val="accent2">
                  <a:lumMod val="10000"/>
                </a:schemeClr>
              </a:solidFill>
            </a:endParaRPr>
          </a:p>
          <a:p>
            <a:pPr eaLnBrk="1" hangingPunct="1">
              <a:defRPr/>
            </a:pPr>
            <a:endParaRPr lang="en-US" altLang="en-US" sz="1400" dirty="0"/>
          </a:p>
        </p:txBody>
      </p:sp>
      <p:sp>
        <p:nvSpPr>
          <p:cNvPr id="20483" name="Rectangle 2">
            <a:extLst>
              <a:ext uri="{FF2B5EF4-FFF2-40B4-BE49-F238E27FC236}">
                <a16:creationId xmlns:a16="http://schemas.microsoft.com/office/drawing/2014/main" id="{07869B78-A72B-43EB-B9BE-1177D2824146}"/>
              </a:ext>
            </a:extLst>
          </p:cNvPr>
          <p:cNvSpPr>
            <a:spLocks noChangeArrowheads="1"/>
          </p:cNvSpPr>
          <p:nvPr/>
        </p:nvSpPr>
        <p:spPr bwMode="auto">
          <a:xfrm>
            <a:off x="2590801" y="5721351"/>
            <a:ext cx="186013" cy="4623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defTabSz="762000">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571500" indent="-341313" defTabSz="76200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341313" defTabSz="7620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714500" indent="-339725" defTabSz="7620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286000" indent="-339725" defTabSz="7620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7432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32004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6576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41148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spcBef>
                <a:spcPct val="0"/>
              </a:spcBef>
              <a:buClrTx/>
              <a:buFontTx/>
              <a:buNone/>
            </a:pPr>
            <a:endParaRPr lang="tr-TR" altLang="tr-TR" sz="2400">
              <a:solidFill>
                <a:schemeClr val="tx1"/>
              </a:solidFill>
              <a:latin typeface="Times New Roman" panose="02020603050405020304" pitchFamily="18" charset="0"/>
            </a:endParaRPr>
          </a:p>
        </p:txBody>
      </p:sp>
      <p:sp>
        <p:nvSpPr>
          <p:cNvPr id="6" name="Rectangle 3">
            <a:extLst>
              <a:ext uri="{FF2B5EF4-FFF2-40B4-BE49-F238E27FC236}">
                <a16:creationId xmlns:a16="http://schemas.microsoft.com/office/drawing/2014/main" id="{ECEFE426-5932-4644-BF1F-E3F8CDB9A205}"/>
              </a:ext>
            </a:extLst>
          </p:cNvPr>
          <p:cNvSpPr>
            <a:spLocks noChangeArrowheads="1"/>
          </p:cNvSpPr>
          <p:nvPr/>
        </p:nvSpPr>
        <p:spPr bwMode="auto">
          <a:xfrm>
            <a:off x="4537883" y="3705226"/>
            <a:ext cx="3363913" cy="2016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lvl1pPr algn="l" defTabSz="762000" eaLnBrk="0" hangingPunct="0">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571500" indent="-341313" algn="l" defTabSz="762000" eaLnBrk="0" hangingPunct="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341313" algn="l" defTabSz="762000" eaLnBrk="0" hangingPunct="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714500" indent="-339725" algn="l" defTabSz="762000" eaLnBrk="0" hangingPunct="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286000" indent="-339725" algn="l" defTabSz="762000" eaLnBrk="0" hangingPunct="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7432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32004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6576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41148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nSpc>
                <a:spcPct val="125000"/>
              </a:lnSpc>
              <a:spcBef>
                <a:spcPct val="0"/>
              </a:spcBef>
              <a:buClrTx/>
              <a:buFontTx/>
              <a:buNone/>
              <a:defRPr/>
            </a:pPr>
            <a:r>
              <a:rPr lang="tr-TR" altLang="tr-TR" b="1" dirty="0">
                <a:solidFill>
                  <a:schemeClr val="accent2">
                    <a:lumMod val="10000"/>
                  </a:schemeClr>
                </a:solidFill>
                <a:latin typeface="Cambria" panose="02040503050406030204" pitchFamily="18" charset="0"/>
              </a:rPr>
              <a:t>1-</a:t>
            </a:r>
            <a:r>
              <a:rPr lang="tr-TR" altLang="tr-TR" dirty="0">
                <a:solidFill>
                  <a:schemeClr val="accent2">
                    <a:lumMod val="10000"/>
                  </a:schemeClr>
                </a:solidFill>
                <a:latin typeface="Cambria" panose="02040503050406030204" pitchFamily="18" charset="0"/>
              </a:rPr>
              <a:t> Dış cephe kaplaması</a:t>
            </a:r>
          </a:p>
          <a:p>
            <a:pPr>
              <a:lnSpc>
                <a:spcPct val="125000"/>
              </a:lnSpc>
              <a:spcBef>
                <a:spcPct val="0"/>
              </a:spcBef>
              <a:buClrTx/>
              <a:buFontTx/>
              <a:buNone/>
              <a:defRPr/>
            </a:pPr>
            <a:r>
              <a:rPr lang="tr-TR" altLang="tr-TR" b="1" dirty="0">
                <a:solidFill>
                  <a:schemeClr val="accent2">
                    <a:lumMod val="10000"/>
                  </a:schemeClr>
                </a:solidFill>
                <a:latin typeface="Cambria" panose="02040503050406030204" pitchFamily="18" charset="0"/>
              </a:rPr>
              <a:t>2-</a:t>
            </a:r>
            <a:r>
              <a:rPr lang="tr-TR" altLang="tr-TR" dirty="0">
                <a:solidFill>
                  <a:schemeClr val="accent2">
                    <a:lumMod val="10000"/>
                  </a:schemeClr>
                </a:solidFill>
                <a:latin typeface="Cambria" panose="02040503050406030204" pitchFamily="18" charset="0"/>
              </a:rPr>
              <a:t> Havalandırma boşluğu</a:t>
            </a:r>
          </a:p>
          <a:p>
            <a:pPr>
              <a:lnSpc>
                <a:spcPct val="125000"/>
              </a:lnSpc>
              <a:spcBef>
                <a:spcPct val="0"/>
              </a:spcBef>
              <a:buClrTx/>
              <a:buFontTx/>
              <a:buNone/>
              <a:defRPr/>
            </a:pPr>
            <a:r>
              <a:rPr lang="tr-TR" altLang="tr-TR" b="1" dirty="0">
                <a:solidFill>
                  <a:schemeClr val="accent2">
                    <a:lumMod val="10000"/>
                  </a:schemeClr>
                </a:solidFill>
                <a:latin typeface="Cambria" panose="02040503050406030204" pitchFamily="18" charset="0"/>
              </a:rPr>
              <a:t>3-</a:t>
            </a:r>
            <a:r>
              <a:rPr lang="tr-TR" altLang="tr-TR" dirty="0">
                <a:solidFill>
                  <a:schemeClr val="accent2">
                    <a:lumMod val="10000"/>
                  </a:schemeClr>
                </a:solidFill>
                <a:latin typeface="Cambria" panose="02040503050406030204" pitchFamily="18" charset="0"/>
              </a:rPr>
              <a:t> Profil (metal)</a:t>
            </a:r>
          </a:p>
          <a:p>
            <a:pPr>
              <a:lnSpc>
                <a:spcPct val="125000"/>
              </a:lnSpc>
              <a:spcBef>
                <a:spcPct val="0"/>
              </a:spcBef>
              <a:buClrTx/>
              <a:buFontTx/>
              <a:buNone/>
              <a:defRPr/>
            </a:pPr>
            <a:r>
              <a:rPr lang="tr-TR" altLang="tr-TR" b="1" dirty="0">
                <a:solidFill>
                  <a:schemeClr val="accent2">
                    <a:lumMod val="10000"/>
                  </a:schemeClr>
                </a:solidFill>
                <a:latin typeface="Cambria" panose="02040503050406030204" pitchFamily="18" charset="0"/>
              </a:rPr>
              <a:t>4-</a:t>
            </a:r>
            <a:r>
              <a:rPr lang="tr-TR" altLang="tr-TR" dirty="0">
                <a:solidFill>
                  <a:schemeClr val="accent2">
                    <a:lumMod val="10000"/>
                  </a:schemeClr>
                </a:solidFill>
                <a:latin typeface="Cambria" panose="02040503050406030204" pitchFamily="18" charset="0"/>
              </a:rPr>
              <a:t> Isı yalıtımı</a:t>
            </a:r>
          </a:p>
          <a:p>
            <a:pPr>
              <a:lnSpc>
                <a:spcPct val="125000"/>
              </a:lnSpc>
              <a:spcBef>
                <a:spcPct val="0"/>
              </a:spcBef>
              <a:buClrTx/>
              <a:buFontTx/>
              <a:buNone/>
              <a:defRPr/>
            </a:pPr>
            <a:r>
              <a:rPr lang="tr-TR" altLang="tr-TR" b="1" dirty="0">
                <a:solidFill>
                  <a:schemeClr val="accent2">
                    <a:lumMod val="10000"/>
                  </a:schemeClr>
                </a:solidFill>
                <a:latin typeface="Cambria" panose="02040503050406030204" pitchFamily="18" charset="0"/>
              </a:rPr>
              <a:t>5-</a:t>
            </a:r>
            <a:r>
              <a:rPr lang="tr-TR" altLang="tr-TR" dirty="0">
                <a:solidFill>
                  <a:schemeClr val="accent2">
                    <a:lumMod val="10000"/>
                  </a:schemeClr>
                </a:solidFill>
                <a:latin typeface="Cambria" panose="02040503050406030204" pitchFamily="18" charset="0"/>
              </a:rPr>
              <a:t> Duvar</a:t>
            </a:r>
          </a:p>
        </p:txBody>
      </p:sp>
      <p:grpSp>
        <p:nvGrpSpPr>
          <p:cNvPr id="20485" name="Group 4">
            <a:extLst>
              <a:ext uri="{FF2B5EF4-FFF2-40B4-BE49-F238E27FC236}">
                <a16:creationId xmlns:a16="http://schemas.microsoft.com/office/drawing/2014/main" id="{E9E7AF3B-8A00-4CF9-B8F4-A618136F479B}"/>
              </a:ext>
            </a:extLst>
          </p:cNvPr>
          <p:cNvGrpSpPr>
            <a:grpSpLocks/>
          </p:cNvGrpSpPr>
          <p:nvPr/>
        </p:nvGrpSpPr>
        <p:grpSpPr bwMode="auto">
          <a:xfrm>
            <a:off x="1206996" y="3566401"/>
            <a:ext cx="2284436" cy="2386103"/>
            <a:chOff x="3263" y="1029"/>
            <a:chExt cx="2113" cy="2497"/>
          </a:xfrm>
        </p:grpSpPr>
        <p:grpSp>
          <p:nvGrpSpPr>
            <p:cNvPr id="20487" name="Group 5">
              <a:extLst>
                <a:ext uri="{FF2B5EF4-FFF2-40B4-BE49-F238E27FC236}">
                  <a16:creationId xmlns:a16="http://schemas.microsoft.com/office/drawing/2014/main" id="{5D47952B-F880-4B1E-85A3-1C56CCC3B632}"/>
                </a:ext>
              </a:extLst>
            </p:cNvPr>
            <p:cNvGrpSpPr>
              <a:grpSpLocks/>
            </p:cNvGrpSpPr>
            <p:nvPr/>
          </p:nvGrpSpPr>
          <p:grpSpPr bwMode="auto">
            <a:xfrm>
              <a:off x="3263" y="1074"/>
              <a:ext cx="2113" cy="2452"/>
              <a:chOff x="3263" y="1074"/>
              <a:chExt cx="2113" cy="2452"/>
            </a:xfrm>
          </p:grpSpPr>
          <p:pic>
            <p:nvPicPr>
              <p:cNvPr id="20494" name="Picture 6">
                <a:extLst>
                  <a:ext uri="{FF2B5EF4-FFF2-40B4-BE49-F238E27FC236}">
                    <a16:creationId xmlns:a16="http://schemas.microsoft.com/office/drawing/2014/main" id="{DB1AE088-3F78-4B03-918E-791784C15E8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34375" t="27083" r="39063" b="31250"/>
              <a:stretch>
                <a:fillRect/>
              </a:stretch>
            </p:blipFill>
            <p:spPr bwMode="auto">
              <a:xfrm>
                <a:off x="3785" y="1584"/>
                <a:ext cx="1591" cy="18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0495" name="Group 7">
                <a:extLst>
                  <a:ext uri="{FF2B5EF4-FFF2-40B4-BE49-F238E27FC236}">
                    <a16:creationId xmlns:a16="http://schemas.microsoft.com/office/drawing/2014/main" id="{2BCE7F15-53F0-45A9-A81D-F5A24CD9934E}"/>
                  </a:ext>
                </a:extLst>
              </p:cNvPr>
              <p:cNvGrpSpPr>
                <a:grpSpLocks/>
              </p:cNvGrpSpPr>
              <p:nvPr/>
            </p:nvGrpSpPr>
            <p:grpSpPr bwMode="auto">
              <a:xfrm>
                <a:off x="3291" y="1515"/>
                <a:ext cx="597" cy="386"/>
                <a:chOff x="3291" y="1515"/>
                <a:chExt cx="597" cy="386"/>
              </a:xfrm>
            </p:grpSpPr>
            <p:sp>
              <p:nvSpPr>
                <p:cNvPr id="20502" name="Line 8">
                  <a:extLst>
                    <a:ext uri="{FF2B5EF4-FFF2-40B4-BE49-F238E27FC236}">
                      <a16:creationId xmlns:a16="http://schemas.microsoft.com/office/drawing/2014/main" id="{9F1A77E5-74AA-4D76-AC10-17019B5D97B2}"/>
                    </a:ext>
                  </a:extLst>
                </p:cNvPr>
                <p:cNvSpPr>
                  <a:spLocks noChangeShapeType="1"/>
                </p:cNvSpPr>
                <p:nvPr/>
              </p:nvSpPr>
              <p:spPr bwMode="auto">
                <a:xfrm flipH="1">
                  <a:off x="3504" y="1680"/>
                  <a:ext cx="384"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sz="1800"/>
                </a:p>
              </p:txBody>
            </p:sp>
            <p:sp>
              <p:nvSpPr>
                <p:cNvPr id="20503" name="Text Box 9">
                  <a:extLst>
                    <a:ext uri="{FF2B5EF4-FFF2-40B4-BE49-F238E27FC236}">
                      <a16:creationId xmlns:a16="http://schemas.microsoft.com/office/drawing/2014/main" id="{D8034A51-127B-4114-B404-EFEDB2DDD6A5}"/>
                    </a:ext>
                  </a:extLst>
                </p:cNvPr>
                <p:cNvSpPr txBox="1">
                  <a:spLocks noChangeArrowheads="1"/>
                </p:cNvSpPr>
                <p:nvPr/>
              </p:nvSpPr>
              <p:spPr bwMode="auto">
                <a:xfrm>
                  <a:off x="3291" y="1515"/>
                  <a:ext cx="192" cy="3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r>
                    <a:rPr lang="tr-TR" altLang="tr-TR" sz="1800">
                      <a:solidFill>
                        <a:srgbClr val="3333FF"/>
                      </a:solidFill>
                    </a:rPr>
                    <a:t>1</a:t>
                  </a:r>
                </a:p>
              </p:txBody>
            </p:sp>
          </p:grpSp>
          <p:grpSp>
            <p:nvGrpSpPr>
              <p:cNvPr id="20496" name="Group 10">
                <a:extLst>
                  <a:ext uri="{FF2B5EF4-FFF2-40B4-BE49-F238E27FC236}">
                    <a16:creationId xmlns:a16="http://schemas.microsoft.com/office/drawing/2014/main" id="{C0666351-7600-4E24-8774-A28728B6C529}"/>
                  </a:ext>
                </a:extLst>
              </p:cNvPr>
              <p:cNvGrpSpPr>
                <a:grpSpLocks/>
              </p:cNvGrpSpPr>
              <p:nvPr/>
            </p:nvGrpSpPr>
            <p:grpSpPr bwMode="auto">
              <a:xfrm>
                <a:off x="3263" y="3140"/>
                <a:ext cx="913" cy="386"/>
                <a:chOff x="3263" y="3140"/>
                <a:chExt cx="913" cy="386"/>
              </a:xfrm>
            </p:grpSpPr>
            <p:sp>
              <p:nvSpPr>
                <p:cNvPr id="20500" name="Line 11">
                  <a:extLst>
                    <a:ext uri="{FF2B5EF4-FFF2-40B4-BE49-F238E27FC236}">
                      <a16:creationId xmlns:a16="http://schemas.microsoft.com/office/drawing/2014/main" id="{C99D523E-0EB2-4E22-903A-BC53E074D712}"/>
                    </a:ext>
                  </a:extLst>
                </p:cNvPr>
                <p:cNvSpPr>
                  <a:spLocks noChangeShapeType="1"/>
                </p:cNvSpPr>
                <p:nvPr/>
              </p:nvSpPr>
              <p:spPr bwMode="auto">
                <a:xfrm>
                  <a:off x="3504" y="3309"/>
                  <a:ext cx="672" cy="3"/>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sz="1800"/>
                </a:p>
              </p:txBody>
            </p:sp>
            <p:sp>
              <p:nvSpPr>
                <p:cNvPr id="20501" name="Text Box 12">
                  <a:extLst>
                    <a:ext uri="{FF2B5EF4-FFF2-40B4-BE49-F238E27FC236}">
                      <a16:creationId xmlns:a16="http://schemas.microsoft.com/office/drawing/2014/main" id="{F129B51A-1C8A-4828-90EF-36881EFEB954}"/>
                    </a:ext>
                  </a:extLst>
                </p:cNvPr>
                <p:cNvSpPr txBox="1">
                  <a:spLocks noChangeArrowheads="1"/>
                </p:cNvSpPr>
                <p:nvPr/>
              </p:nvSpPr>
              <p:spPr bwMode="auto">
                <a:xfrm>
                  <a:off x="3263" y="3140"/>
                  <a:ext cx="192" cy="3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r>
                    <a:rPr lang="tr-TR" altLang="tr-TR" sz="1800">
                      <a:solidFill>
                        <a:srgbClr val="3333FF"/>
                      </a:solidFill>
                    </a:rPr>
                    <a:t>2</a:t>
                  </a:r>
                </a:p>
              </p:txBody>
            </p:sp>
          </p:grpSp>
          <p:grpSp>
            <p:nvGrpSpPr>
              <p:cNvPr id="20497" name="Group 13">
                <a:extLst>
                  <a:ext uri="{FF2B5EF4-FFF2-40B4-BE49-F238E27FC236}">
                    <a16:creationId xmlns:a16="http://schemas.microsoft.com/office/drawing/2014/main" id="{8C0785E7-1109-471A-A94D-16036F07B82F}"/>
                  </a:ext>
                </a:extLst>
              </p:cNvPr>
              <p:cNvGrpSpPr>
                <a:grpSpLocks/>
              </p:cNvGrpSpPr>
              <p:nvPr/>
            </p:nvGrpSpPr>
            <p:grpSpPr bwMode="auto">
              <a:xfrm>
                <a:off x="4119" y="1074"/>
                <a:ext cx="192" cy="1230"/>
                <a:chOff x="4119" y="1074"/>
                <a:chExt cx="192" cy="1230"/>
              </a:xfrm>
            </p:grpSpPr>
            <p:sp>
              <p:nvSpPr>
                <p:cNvPr id="20498" name="Line 14">
                  <a:extLst>
                    <a:ext uri="{FF2B5EF4-FFF2-40B4-BE49-F238E27FC236}">
                      <a16:creationId xmlns:a16="http://schemas.microsoft.com/office/drawing/2014/main" id="{5F957A5F-41A2-42C8-A605-DF8F59D6EE30}"/>
                    </a:ext>
                  </a:extLst>
                </p:cNvPr>
                <p:cNvSpPr>
                  <a:spLocks noChangeShapeType="1"/>
                </p:cNvSpPr>
                <p:nvPr/>
              </p:nvSpPr>
              <p:spPr bwMode="auto">
                <a:xfrm flipH="1" flipV="1">
                  <a:off x="4210" y="1415"/>
                  <a:ext cx="14" cy="889"/>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sz="1800"/>
                </a:p>
              </p:txBody>
            </p:sp>
            <p:sp>
              <p:nvSpPr>
                <p:cNvPr id="20499" name="Text Box 15">
                  <a:extLst>
                    <a:ext uri="{FF2B5EF4-FFF2-40B4-BE49-F238E27FC236}">
                      <a16:creationId xmlns:a16="http://schemas.microsoft.com/office/drawing/2014/main" id="{9EF5338F-9AF8-4299-97DC-ECBD0A45B4D8}"/>
                    </a:ext>
                  </a:extLst>
                </p:cNvPr>
                <p:cNvSpPr txBox="1">
                  <a:spLocks noChangeArrowheads="1"/>
                </p:cNvSpPr>
                <p:nvPr/>
              </p:nvSpPr>
              <p:spPr bwMode="auto">
                <a:xfrm>
                  <a:off x="4119" y="1074"/>
                  <a:ext cx="192" cy="3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r>
                    <a:rPr lang="tr-TR" altLang="tr-TR" sz="1800">
                      <a:solidFill>
                        <a:srgbClr val="3333FF"/>
                      </a:solidFill>
                    </a:rPr>
                    <a:t>3</a:t>
                  </a:r>
                </a:p>
              </p:txBody>
            </p:sp>
          </p:grpSp>
        </p:grpSp>
        <p:grpSp>
          <p:nvGrpSpPr>
            <p:cNvPr id="20488" name="Group 16">
              <a:extLst>
                <a:ext uri="{FF2B5EF4-FFF2-40B4-BE49-F238E27FC236}">
                  <a16:creationId xmlns:a16="http://schemas.microsoft.com/office/drawing/2014/main" id="{E8D18272-3609-4519-B64D-772BA745D1AA}"/>
                </a:ext>
              </a:extLst>
            </p:cNvPr>
            <p:cNvGrpSpPr>
              <a:grpSpLocks/>
            </p:cNvGrpSpPr>
            <p:nvPr/>
          </p:nvGrpSpPr>
          <p:grpSpPr bwMode="auto">
            <a:xfrm>
              <a:off x="4416" y="1029"/>
              <a:ext cx="192" cy="663"/>
              <a:chOff x="4416" y="1029"/>
              <a:chExt cx="192" cy="663"/>
            </a:xfrm>
          </p:grpSpPr>
          <p:sp>
            <p:nvSpPr>
              <p:cNvPr id="20492" name="Line 17">
                <a:extLst>
                  <a:ext uri="{FF2B5EF4-FFF2-40B4-BE49-F238E27FC236}">
                    <a16:creationId xmlns:a16="http://schemas.microsoft.com/office/drawing/2014/main" id="{AEBA9822-0C54-481F-9579-1ACF4F97F982}"/>
                  </a:ext>
                </a:extLst>
              </p:cNvPr>
              <p:cNvSpPr>
                <a:spLocks noChangeShapeType="1"/>
              </p:cNvSpPr>
              <p:nvPr/>
            </p:nvSpPr>
            <p:spPr bwMode="auto">
              <a:xfrm flipV="1">
                <a:off x="4537" y="1356"/>
                <a:ext cx="0" cy="336"/>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sz="1800"/>
              </a:p>
            </p:txBody>
          </p:sp>
          <p:sp>
            <p:nvSpPr>
              <p:cNvPr id="20493" name="Text Box 18">
                <a:extLst>
                  <a:ext uri="{FF2B5EF4-FFF2-40B4-BE49-F238E27FC236}">
                    <a16:creationId xmlns:a16="http://schemas.microsoft.com/office/drawing/2014/main" id="{13420546-1DBF-40A7-A7C0-CF77B937853F}"/>
                  </a:ext>
                </a:extLst>
              </p:cNvPr>
              <p:cNvSpPr txBox="1">
                <a:spLocks noChangeArrowheads="1"/>
              </p:cNvSpPr>
              <p:nvPr/>
            </p:nvSpPr>
            <p:spPr bwMode="auto">
              <a:xfrm>
                <a:off x="4416" y="1029"/>
                <a:ext cx="192" cy="3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r>
                  <a:rPr lang="tr-TR" altLang="tr-TR" sz="1800">
                    <a:solidFill>
                      <a:srgbClr val="3333FF"/>
                    </a:solidFill>
                  </a:rPr>
                  <a:t>4</a:t>
                </a:r>
              </a:p>
            </p:txBody>
          </p:sp>
        </p:grpSp>
        <p:grpSp>
          <p:nvGrpSpPr>
            <p:cNvPr id="20489" name="Group 19">
              <a:extLst>
                <a:ext uri="{FF2B5EF4-FFF2-40B4-BE49-F238E27FC236}">
                  <a16:creationId xmlns:a16="http://schemas.microsoft.com/office/drawing/2014/main" id="{5D9F6372-2A7A-4696-9BDB-76568A147A58}"/>
                </a:ext>
              </a:extLst>
            </p:cNvPr>
            <p:cNvGrpSpPr>
              <a:grpSpLocks/>
            </p:cNvGrpSpPr>
            <p:nvPr/>
          </p:nvGrpSpPr>
          <p:grpSpPr bwMode="auto">
            <a:xfrm>
              <a:off x="4884" y="1035"/>
              <a:ext cx="192" cy="639"/>
              <a:chOff x="4884" y="1035"/>
              <a:chExt cx="192" cy="639"/>
            </a:xfrm>
          </p:grpSpPr>
          <p:sp>
            <p:nvSpPr>
              <p:cNvPr id="20490" name="Line 20">
                <a:extLst>
                  <a:ext uri="{FF2B5EF4-FFF2-40B4-BE49-F238E27FC236}">
                    <a16:creationId xmlns:a16="http://schemas.microsoft.com/office/drawing/2014/main" id="{43EE110B-51C7-4E4E-9396-47E884CF87CC}"/>
                  </a:ext>
                </a:extLst>
              </p:cNvPr>
              <p:cNvSpPr>
                <a:spLocks noChangeShapeType="1"/>
              </p:cNvSpPr>
              <p:nvPr/>
            </p:nvSpPr>
            <p:spPr bwMode="auto">
              <a:xfrm flipV="1">
                <a:off x="4992" y="1338"/>
                <a:ext cx="0" cy="336"/>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sz="1800"/>
              </a:p>
            </p:txBody>
          </p:sp>
          <p:sp>
            <p:nvSpPr>
              <p:cNvPr id="20491" name="Text Box 21">
                <a:extLst>
                  <a:ext uri="{FF2B5EF4-FFF2-40B4-BE49-F238E27FC236}">
                    <a16:creationId xmlns:a16="http://schemas.microsoft.com/office/drawing/2014/main" id="{6361979D-81E4-46B9-8035-C5BCD00D47D2}"/>
                  </a:ext>
                </a:extLst>
              </p:cNvPr>
              <p:cNvSpPr txBox="1">
                <a:spLocks noChangeArrowheads="1"/>
              </p:cNvSpPr>
              <p:nvPr/>
            </p:nvSpPr>
            <p:spPr bwMode="auto">
              <a:xfrm>
                <a:off x="4884" y="1035"/>
                <a:ext cx="192" cy="3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r>
                  <a:rPr lang="tr-TR" altLang="tr-TR" sz="1800" dirty="0">
                    <a:solidFill>
                      <a:srgbClr val="3333FF"/>
                    </a:solidFill>
                  </a:rPr>
                  <a:t>5</a:t>
                </a:r>
              </a:p>
            </p:txBody>
          </p:sp>
        </p:grpSp>
      </p:grpSp>
      <p:sp>
        <p:nvSpPr>
          <p:cNvPr id="23" name="Unvan 1">
            <a:extLst>
              <a:ext uri="{FF2B5EF4-FFF2-40B4-BE49-F238E27FC236}">
                <a16:creationId xmlns:a16="http://schemas.microsoft.com/office/drawing/2014/main" id="{64027CF6-4C7D-4D2F-B3EC-2909BCA596C5}"/>
              </a:ext>
            </a:extLst>
          </p:cNvPr>
          <p:cNvSpPr txBox="1">
            <a:spLocks/>
          </p:cNvSpPr>
          <p:nvPr/>
        </p:nvSpPr>
        <p:spPr>
          <a:xfrm>
            <a:off x="558924" y="1402928"/>
            <a:ext cx="8439150" cy="36988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pPr>
            <a:r>
              <a:rPr lang="tr-TR" altLang="en-US" sz="2200" b="1" dirty="0">
                <a:solidFill>
                  <a:srgbClr val="000000"/>
                </a:solidFill>
                <a:latin typeface="Cambria" panose="02040503050406030204" pitchFamily="18" charset="0"/>
              </a:rPr>
              <a:t>Dış Duvar/Cephelerde yangın güvenliği</a:t>
            </a:r>
            <a:endParaRPr lang="en-GB" altLang="en-US" sz="2200" b="1" dirty="0">
              <a:solidFill>
                <a:srgbClr val="000000"/>
              </a:solidFill>
              <a:latin typeface="Cambria" panose="02040503050406030204" pitchFamily="18" charset="0"/>
            </a:endParaRPr>
          </a:p>
        </p:txBody>
      </p:sp>
    </p:spTree>
    <p:extLst>
      <p:ext uri="{BB962C8B-B14F-4D97-AF65-F5344CB8AC3E}">
        <p14:creationId xmlns:p14="http://schemas.microsoft.com/office/powerpoint/2010/main" val="3720116677"/>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12" name="Rectangle 4">
            <a:extLst>
              <a:ext uri="{FF2B5EF4-FFF2-40B4-BE49-F238E27FC236}">
                <a16:creationId xmlns:a16="http://schemas.microsoft.com/office/drawing/2014/main" id="{A645CA6D-12EB-490F-8FBE-DF696FE610CC}"/>
              </a:ext>
            </a:extLst>
          </p:cNvPr>
          <p:cNvSpPr>
            <a:spLocks noChangeArrowheads="1"/>
          </p:cNvSpPr>
          <p:nvPr/>
        </p:nvSpPr>
        <p:spPr bwMode="auto">
          <a:xfrm>
            <a:off x="386011" y="1831484"/>
            <a:ext cx="9516814" cy="1593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lnSpc>
                <a:spcPts val="3000"/>
              </a:lnSpc>
              <a:buClr>
                <a:srgbClr val="FF0000"/>
              </a:buClr>
              <a:defRPr/>
            </a:pPr>
            <a:r>
              <a:rPr lang="tr-TR" sz="2000" b="1" dirty="0">
                <a:solidFill>
                  <a:schemeClr val="accent2">
                    <a:lumMod val="10000"/>
                  </a:schemeClr>
                </a:solidFill>
                <a:latin typeface="Cambria" panose="02040503050406030204" pitchFamily="18" charset="0"/>
              </a:rPr>
              <a:t>Madde 27 (3) Giydirme cephe sistemleri;</a:t>
            </a:r>
          </a:p>
          <a:p>
            <a:pPr marL="457200" indent="-457200">
              <a:lnSpc>
                <a:spcPts val="3000"/>
              </a:lnSpc>
              <a:buClr>
                <a:srgbClr val="FF0000"/>
              </a:buClr>
              <a:buAutoNum type="alphaLcParenR"/>
              <a:defRPr/>
            </a:pPr>
            <a:r>
              <a:rPr lang="tr-TR" sz="2000" dirty="0">
                <a:solidFill>
                  <a:schemeClr val="accent2">
                    <a:lumMod val="10000"/>
                  </a:schemeClr>
                </a:solidFill>
                <a:latin typeface="Cambria" panose="02040503050406030204" pitchFamily="18" charset="0"/>
              </a:rPr>
              <a:t>Cephe elemanları ile alevlerin geçebileceği boşlukları bulunmayan döşemelerin kesiştiği yerler, alevlerin komşu katlara atlamasını engelleyecek şekilde döşeme yangın dayanımını sağlayacak süre kadar yalıtılır.</a:t>
            </a:r>
          </a:p>
        </p:txBody>
      </p:sp>
      <p:pic>
        <p:nvPicPr>
          <p:cNvPr id="22533" name="Picture 12">
            <a:extLst>
              <a:ext uri="{FF2B5EF4-FFF2-40B4-BE49-F238E27FC236}">
                <a16:creationId xmlns:a16="http://schemas.microsoft.com/office/drawing/2014/main" id="{82614FEB-394A-42C9-980B-0A2C18326A3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54720" y="3608683"/>
            <a:ext cx="3045160" cy="25415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2534" name="Picture 16">
            <a:extLst>
              <a:ext uri="{FF2B5EF4-FFF2-40B4-BE49-F238E27FC236}">
                <a16:creationId xmlns:a16="http://schemas.microsoft.com/office/drawing/2014/main" id="{E8DBE7BE-D50B-40A6-B7DD-868D1A8DFA9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45961" y="3608682"/>
            <a:ext cx="3976743" cy="2438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Unvan 1">
            <a:extLst>
              <a:ext uri="{FF2B5EF4-FFF2-40B4-BE49-F238E27FC236}">
                <a16:creationId xmlns:a16="http://schemas.microsoft.com/office/drawing/2014/main" id="{41E7301A-D126-4FEA-AEAE-060D72A9AF40}"/>
              </a:ext>
            </a:extLst>
          </p:cNvPr>
          <p:cNvSpPr txBox="1">
            <a:spLocks/>
          </p:cNvSpPr>
          <p:nvPr/>
        </p:nvSpPr>
        <p:spPr>
          <a:xfrm>
            <a:off x="558924" y="1402928"/>
            <a:ext cx="8439150" cy="36988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pPr>
            <a:r>
              <a:rPr lang="tr-TR" altLang="en-US" sz="2200" b="1" dirty="0">
                <a:solidFill>
                  <a:srgbClr val="000000"/>
                </a:solidFill>
                <a:latin typeface="Cambria" panose="02040503050406030204" pitchFamily="18" charset="0"/>
              </a:rPr>
              <a:t>Dış Duvar/Cephelerde yangın güvenliği</a:t>
            </a:r>
            <a:endParaRPr lang="en-GB" altLang="en-US" sz="2200" b="1" dirty="0">
              <a:solidFill>
                <a:srgbClr val="000000"/>
              </a:solidFill>
              <a:latin typeface="Cambria" panose="02040503050406030204" pitchFamily="18" charset="0"/>
            </a:endParaRPr>
          </a:p>
        </p:txBody>
      </p:sp>
    </p:spTree>
    <p:extLst>
      <p:ext uri="{BB962C8B-B14F-4D97-AF65-F5344CB8AC3E}">
        <p14:creationId xmlns:p14="http://schemas.microsoft.com/office/powerpoint/2010/main" val="256237356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12" name="Rectangle 4">
            <a:extLst>
              <a:ext uri="{FF2B5EF4-FFF2-40B4-BE49-F238E27FC236}">
                <a16:creationId xmlns:a16="http://schemas.microsoft.com/office/drawing/2014/main" id="{A645CA6D-12EB-490F-8FBE-DF696FE610CC}"/>
              </a:ext>
            </a:extLst>
          </p:cNvPr>
          <p:cNvSpPr>
            <a:spLocks noChangeArrowheads="1"/>
          </p:cNvSpPr>
          <p:nvPr/>
        </p:nvSpPr>
        <p:spPr bwMode="auto">
          <a:xfrm>
            <a:off x="386011" y="1870311"/>
            <a:ext cx="9366305" cy="120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lnSpc>
                <a:spcPts val="3000"/>
              </a:lnSpc>
              <a:buClr>
                <a:srgbClr val="FF0000"/>
              </a:buClr>
              <a:defRPr/>
            </a:pPr>
            <a:r>
              <a:rPr lang="tr-TR" sz="2000" b="1" dirty="0">
                <a:solidFill>
                  <a:schemeClr val="accent2">
                    <a:lumMod val="10000"/>
                  </a:schemeClr>
                </a:solidFill>
                <a:latin typeface="Cambria" panose="02040503050406030204" pitchFamily="18" charset="0"/>
              </a:rPr>
              <a:t>Madde 27 (3) Giydirme cephe sistemleri;</a:t>
            </a:r>
          </a:p>
          <a:p>
            <a:pPr>
              <a:lnSpc>
                <a:spcPts val="3000"/>
              </a:lnSpc>
              <a:buClr>
                <a:srgbClr val="FF0000"/>
              </a:buClr>
              <a:defRPr/>
            </a:pPr>
            <a:r>
              <a:rPr lang="tr-TR" sz="2000" dirty="0">
                <a:solidFill>
                  <a:srgbClr val="FF0000"/>
                </a:solidFill>
                <a:latin typeface="Cambria" panose="02040503050406030204" pitchFamily="18" charset="0"/>
              </a:rPr>
              <a:t>b)</a:t>
            </a:r>
            <a:r>
              <a:rPr lang="tr-TR" sz="2000" dirty="0">
                <a:solidFill>
                  <a:schemeClr val="accent2">
                    <a:lumMod val="10000"/>
                  </a:schemeClr>
                </a:solidFill>
                <a:latin typeface="Cambria" panose="02040503050406030204" pitchFamily="18" charset="0"/>
              </a:rPr>
              <a:t> Derzleri açık veya havalandırmalı giydirme cephe sistemli binalarda kullanılan cephe ve yalıtım malzemeleri </a:t>
            </a:r>
            <a:r>
              <a:rPr lang="tr-TR" sz="2000" u="sng" dirty="0">
                <a:solidFill>
                  <a:schemeClr val="accent2">
                    <a:lumMod val="10000"/>
                  </a:schemeClr>
                </a:solidFill>
                <a:latin typeface="Cambria" panose="02040503050406030204" pitchFamily="18" charset="0"/>
              </a:rPr>
              <a:t>en az zor yanıcı (A2 - s1, d0) olmalı</a:t>
            </a:r>
            <a:r>
              <a:rPr lang="tr-TR" sz="2000" dirty="0">
                <a:solidFill>
                  <a:schemeClr val="accent2">
                    <a:lumMod val="10000"/>
                  </a:schemeClr>
                </a:solidFill>
                <a:latin typeface="Cambria" panose="02040503050406030204" pitchFamily="18" charset="0"/>
              </a:rPr>
              <a:t>dır."</a:t>
            </a:r>
          </a:p>
        </p:txBody>
      </p:sp>
      <p:sp>
        <p:nvSpPr>
          <p:cNvPr id="6" name="Unvan 1">
            <a:extLst>
              <a:ext uri="{FF2B5EF4-FFF2-40B4-BE49-F238E27FC236}">
                <a16:creationId xmlns:a16="http://schemas.microsoft.com/office/drawing/2014/main" id="{41E7301A-D126-4FEA-AEAE-060D72A9AF40}"/>
              </a:ext>
            </a:extLst>
          </p:cNvPr>
          <p:cNvSpPr txBox="1">
            <a:spLocks/>
          </p:cNvSpPr>
          <p:nvPr/>
        </p:nvSpPr>
        <p:spPr>
          <a:xfrm>
            <a:off x="558924" y="1402928"/>
            <a:ext cx="8439150" cy="36988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pPr>
            <a:r>
              <a:rPr lang="tr-TR" altLang="en-US" sz="2200" b="1" dirty="0">
                <a:solidFill>
                  <a:srgbClr val="000000"/>
                </a:solidFill>
                <a:latin typeface="Cambria" panose="02040503050406030204" pitchFamily="18" charset="0"/>
              </a:rPr>
              <a:t>Dış Duvar/Cephelerde yangın güvenliği</a:t>
            </a:r>
            <a:endParaRPr lang="en-GB" altLang="en-US" sz="2200" b="1" dirty="0">
              <a:solidFill>
                <a:srgbClr val="000000"/>
              </a:solidFill>
              <a:latin typeface="Cambria" panose="02040503050406030204" pitchFamily="18" charset="0"/>
            </a:endParaRPr>
          </a:p>
        </p:txBody>
      </p:sp>
      <p:pic>
        <p:nvPicPr>
          <p:cNvPr id="11" name="Picture 5">
            <a:extLst>
              <a:ext uri="{FF2B5EF4-FFF2-40B4-BE49-F238E27FC236}">
                <a16:creationId xmlns:a16="http://schemas.microsoft.com/office/drawing/2014/main" id="{EE27DC64-0C4F-42BF-B9D2-62FD5F2E522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0412" y="3167463"/>
            <a:ext cx="3792413" cy="3062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Resim 2" descr="bina, açık hava içeren bir resim&#10;&#10;Çok yüksek güvenilirlikle oluşturulmuş açıklama">
            <a:extLst>
              <a:ext uri="{FF2B5EF4-FFF2-40B4-BE49-F238E27FC236}">
                <a16:creationId xmlns:a16="http://schemas.microsoft.com/office/drawing/2014/main" id="{D99ABC1A-B082-4910-89E8-F668DC9FF1EA}"/>
              </a:ext>
            </a:extLst>
          </p:cNvPr>
          <p:cNvPicPr>
            <a:picLocks noChangeAspect="1"/>
          </p:cNvPicPr>
          <p:nvPr/>
        </p:nvPicPr>
        <p:blipFill rotWithShape="1">
          <a:blip r:embed="rId4"/>
          <a:srcRect r="14413"/>
          <a:stretch/>
        </p:blipFill>
        <p:spPr>
          <a:xfrm>
            <a:off x="4056587" y="3165643"/>
            <a:ext cx="1959458" cy="3052560"/>
          </a:xfrm>
          <a:prstGeom prst="rect">
            <a:avLst/>
          </a:prstGeom>
        </p:spPr>
      </p:pic>
      <p:pic>
        <p:nvPicPr>
          <p:cNvPr id="5" name="Resim 4" descr="bina, açık hava, gök içeren bir resim&#10;&#10;Çok yüksek güvenilirlikle oluşturulmuş açıklama">
            <a:extLst>
              <a:ext uri="{FF2B5EF4-FFF2-40B4-BE49-F238E27FC236}">
                <a16:creationId xmlns:a16="http://schemas.microsoft.com/office/drawing/2014/main" id="{97E300C9-A357-4404-B765-7B133C72A687}"/>
              </a:ext>
            </a:extLst>
          </p:cNvPr>
          <p:cNvPicPr>
            <a:picLocks noChangeAspect="1"/>
          </p:cNvPicPr>
          <p:nvPr/>
        </p:nvPicPr>
        <p:blipFill rotWithShape="1">
          <a:blip r:embed="rId5"/>
          <a:srcRect r="3261"/>
          <a:stretch/>
        </p:blipFill>
        <p:spPr>
          <a:xfrm>
            <a:off x="40316" y="3141048"/>
            <a:ext cx="3969088" cy="3077155"/>
          </a:xfrm>
          <a:prstGeom prst="rect">
            <a:avLst/>
          </a:prstGeom>
        </p:spPr>
      </p:pic>
    </p:spTree>
    <p:extLst>
      <p:ext uri="{BB962C8B-B14F-4D97-AF65-F5344CB8AC3E}">
        <p14:creationId xmlns:p14="http://schemas.microsoft.com/office/powerpoint/2010/main" val="42157440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32771" name="Title 1"/>
          <p:cNvSpPr>
            <a:spLocks noGrp="1"/>
          </p:cNvSpPr>
          <p:nvPr>
            <p:ph type="title" idx="4294967295"/>
          </p:nvPr>
        </p:nvSpPr>
        <p:spPr>
          <a:xfrm>
            <a:off x="503853" y="1628775"/>
            <a:ext cx="8439150" cy="369888"/>
          </a:xfrm>
        </p:spPr>
        <p:txBody>
          <a:bodyPr>
            <a:normAutofit fontScale="90000"/>
          </a:bodyPr>
          <a:lstStyle/>
          <a:p>
            <a:pPr algn="ctr"/>
            <a:r>
              <a:rPr lang="tr-TR" altLang="tr-TR" sz="2400" b="1" dirty="0">
                <a:latin typeface="Cambria" panose="02040503050406030204" pitchFamily="18" charset="0"/>
                <a:cs typeface="Arial" panose="020B0604020202020204" pitchFamily="34" charset="0"/>
              </a:rPr>
              <a:t>Tasarım Esasları – Yapı Malzemeleri Yönetmeliği 305/2011/EU</a:t>
            </a:r>
          </a:p>
        </p:txBody>
      </p:sp>
      <p:sp>
        <p:nvSpPr>
          <p:cNvPr id="41987" name="Rectangle 3"/>
          <p:cNvSpPr>
            <a:spLocks noGrp="1" noChangeArrowheads="1"/>
          </p:cNvSpPr>
          <p:nvPr>
            <p:ph idx="4294967295"/>
          </p:nvPr>
        </p:nvSpPr>
        <p:spPr>
          <a:xfrm>
            <a:off x="587602" y="2121159"/>
            <a:ext cx="8923337" cy="4248150"/>
          </a:xfrm>
        </p:spPr>
        <p:txBody>
          <a:bodyPr>
            <a:normAutofit/>
          </a:bodyPr>
          <a:lstStyle/>
          <a:p>
            <a:pPr marL="342900" indent="-342900">
              <a:lnSpc>
                <a:spcPts val="3000"/>
              </a:lnSpc>
              <a:buClr>
                <a:srgbClr val="FF0000"/>
              </a:buClr>
              <a:buFont typeface="Arial Narrow" panose="020B0606020202030204" pitchFamily="34" charset="0"/>
              <a:buChar char="●"/>
              <a:defRPr/>
            </a:pPr>
            <a:r>
              <a:rPr lang="tr-TR" altLang="tr-TR" sz="2000" dirty="0">
                <a:latin typeface="Cambria" panose="02040503050406030204" pitchFamily="18" charset="0"/>
                <a:cs typeface="Arial" panose="020B0604020202020204" pitchFamily="34" charset="0"/>
              </a:rPr>
              <a:t>Yük taşıyan yapı elemanları, yangın anında Yönetmelikte tanımlanan minimum zaman aralığı boyunca fonksiyonlarını sürdürecek şekilde korunmalıdır,</a:t>
            </a:r>
          </a:p>
          <a:p>
            <a:pPr marL="342900" indent="-342900">
              <a:lnSpc>
                <a:spcPts val="3000"/>
              </a:lnSpc>
              <a:buClr>
                <a:srgbClr val="FF0000"/>
              </a:buClr>
              <a:buFont typeface="Arial Narrow" panose="020B0606020202030204" pitchFamily="34" charset="0"/>
              <a:buChar char="●"/>
              <a:defRPr/>
            </a:pPr>
            <a:r>
              <a:rPr lang="tr-TR" altLang="tr-TR" sz="2000" kern="1200" dirty="0">
                <a:latin typeface="Cambria" panose="02040503050406030204" pitchFamily="18" charset="0"/>
                <a:cs typeface="Arial" panose="020B0604020202020204" pitchFamily="34" charset="0"/>
              </a:rPr>
              <a:t>Yapılardaki alev ve duman oluşumu ile  yayılımı sınırlandırılmalı,</a:t>
            </a:r>
          </a:p>
          <a:p>
            <a:pPr marL="342900" indent="-342900">
              <a:lnSpc>
                <a:spcPts val="3000"/>
              </a:lnSpc>
              <a:buClr>
                <a:srgbClr val="FF0000"/>
              </a:buClr>
              <a:buFont typeface="Arial Narrow" panose="020B0606020202030204" pitchFamily="34" charset="0"/>
              <a:buChar char="●"/>
              <a:defRPr/>
            </a:pPr>
            <a:r>
              <a:rPr lang="tr-TR" altLang="tr-TR" sz="2000" dirty="0">
                <a:solidFill>
                  <a:srgbClr val="FF0000"/>
                </a:solidFill>
                <a:latin typeface="Cambria" panose="02040503050406030204" pitchFamily="18" charset="0"/>
                <a:cs typeface="Arial" panose="020B0604020202020204" pitchFamily="34" charset="0"/>
              </a:rPr>
              <a:t>Komşu yapılara yangın yayılımı sınırlandırılmalı,</a:t>
            </a:r>
          </a:p>
          <a:p>
            <a:pPr marL="342900" indent="-342900">
              <a:lnSpc>
                <a:spcPts val="3000"/>
              </a:lnSpc>
              <a:buClr>
                <a:srgbClr val="FF0000"/>
              </a:buClr>
              <a:buFont typeface="Arial Narrow" panose="020B0606020202030204" pitchFamily="34" charset="0"/>
              <a:buChar char="●"/>
              <a:defRPr/>
            </a:pPr>
            <a:r>
              <a:rPr lang="tr-TR" altLang="tr-TR" sz="2000" kern="1200" dirty="0">
                <a:latin typeface="Cambria" panose="02040503050406030204" pitchFamily="18" charset="0"/>
                <a:cs typeface="Arial" panose="020B0604020202020204" pitchFamily="34" charset="0"/>
              </a:rPr>
              <a:t>Yapı içerisinde yaşayanlar yapıyı terk edebilmeli veya başka şekillerde kurtarılabilmeli,</a:t>
            </a:r>
          </a:p>
          <a:p>
            <a:pPr marL="342900" indent="-342900">
              <a:lnSpc>
                <a:spcPts val="3000"/>
              </a:lnSpc>
              <a:buClr>
                <a:srgbClr val="FF0000"/>
              </a:buClr>
              <a:buFont typeface="Arial Narrow" panose="020B0606020202030204" pitchFamily="34" charset="0"/>
              <a:buChar char="●"/>
              <a:defRPr/>
            </a:pPr>
            <a:r>
              <a:rPr lang="tr-TR" altLang="tr-TR" sz="2000" kern="1200" dirty="0">
                <a:latin typeface="Cambria" panose="02040503050406030204" pitchFamily="18" charset="0"/>
                <a:cs typeface="Arial" panose="020B0604020202020204" pitchFamily="34" charset="0"/>
              </a:rPr>
              <a:t>Kurtarma ekibinin yapı içindeki emniyeti göz önüne alınacak şekilde tasarlanmalıdır.</a:t>
            </a:r>
          </a:p>
        </p:txBody>
      </p:sp>
    </p:spTree>
    <p:extLst>
      <p:ext uri="{BB962C8B-B14F-4D97-AF65-F5344CB8AC3E}">
        <p14:creationId xmlns:p14="http://schemas.microsoft.com/office/powerpoint/2010/main" val="174312355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F77E1B9B-6B19-4A57-9EB8-7CD01ED0D462}"/>
              </a:ext>
            </a:extLst>
          </p:cNvPr>
          <p:cNvPicPr>
            <a:picLocks noChangeAspect="1"/>
          </p:cNvPicPr>
          <p:nvPr/>
        </p:nvPicPr>
        <p:blipFill rotWithShape="1">
          <a:blip r:embed="rId3"/>
          <a:srcRect b="2233"/>
          <a:stretch/>
        </p:blipFill>
        <p:spPr>
          <a:xfrm>
            <a:off x="5752386" y="3747012"/>
            <a:ext cx="3960441" cy="2459397"/>
          </a:xfrm>
          <a:prstGeom prst="rect">
            <a:avLst/>
          </a:prstGeom>
        </p:spPr>
      </p:pic>
      <p:sp>
        <p:nvSpPr>
          <p:cNvPr id="32771" name="Title 1"/>
          <p:cNvSpPr>
            <a:spLocks noGrp="1"/>
          </p:cNvSpPr>
          <p:nvPr>
            <p:ph type="title" idx="4294967295"/>
          </p:nvPr>
        </p:nvSpPr>
        <p:spPr>
          <a:xfrm>
            <a:off x="0" y="1400175"/>
            <a:ext cx="8439150" cy="369888"/>
          </a:xfrm>
        </p:spPr>
        <p:txBody>
          <a:bodyPr>
            <a:normAutofit fontScale="90000"/>
          </a:bodyPr>
          <a:lstStyle/>
          <a:p>
            <a:pPr algn="ctr"/>
            <a:r>
              <a:rPr lang="tr-TR" altLang="tr-TR" sz="2400" b="1" dirty="0">
                <a:latin typeface="Cambria" panose="02040503050406030204" pitchFamily="18" charset="0"/>
                <a:cs typeface="Arial" panose="020B0604020202020204" pitchFamily="34" charset="0"/>
              </a:rPr>
              <a:t>Komşu yapılara yayılımın sınırlandırılması</a:t>
            </a:r>
          </a:p>
        </p:txBody>
      </p:sp>
      <p:sp>
        <p:nvSpPr>
          <p:cNvPr id="41987" name="Rectangle 3"/>
          <p:cNvSpPr>
            <a:spLocks noGrp="1" noChangeArrowheads="1"/>
          </p:cNvSpPr>
          <p:nvPr>
            <p:ph idx="4294967295"/>
          </p:nvPr>
        </p:nvSpPr>
        <p:spPr>
          <a:xfrm>
            <a:off x="559837" y="1844675"/>
            <a:ext cx="8864513" cy="2160588"/>
          </a:xfrm>
        </p:spPr>
        <p:txBody>
          <a:bodyPr>
            <a:noAutofit/>
          </a:bodyPr>
          <a:lstStyle/>
          <a:p>
            <a:pPr marL="0" indent="0">
              <a:lnSpc>
                <a:spcPts val="3000"/>
              </a:lnSpc>
              <a:buClr>
                <a:srgbClr val="FF0000"/>
              </a:buClr>
              <a:buFont typeface="Arial Narrow" panose="020B0606020202030204" pitchFamily="34" charset="0"/>
              <a:buChar char="●"/>
              <a:defRPr/>
            </a:pPr>
            <a:r>
              <a:rPr lang="tr-TR" altLang="tr-TR" sz="2000" dirty="0">
                <a:latin typeface="Cambria" panose="02040503050406030204" pitchFamily="18" charset="0"/>
                <a:cs typeface="Arial" panose="020B0604020202020204" pitchFamily="34" charset="0"/>
              </a:rPr>
              <a:t> Bir binadan diğerine yangın yayılmamalı, komşu binalarda yaşayan kişilerin can emniyetini tehlikeye atmamalı veya kabul edilemeyecek mal kaybına yada toplumsal sonuçlara neden olmamalıdır. </a:t>
            </a:r>
          </a:p>
          <a:p>
            <a:pPr marL="0" indent="0">
              <a:lnSpc>
                <a:spcPts val="3000"/>
              </a:lnSpc>
              <a:buClr>
                <a:srgbClr val="FF0000"/>
              </a:buClr>
              <a:buFont typeface="Arial Narrow" panose="020B0606020202030204" pitchFamily="34" charset="0"/>
              <a:buChar char="●"/>
              <a:defRPr/>
            </a:pPr>
            <a:r>
              <a:rPr lang="tr-TR" altLang="tr-TR" sz="2000" dirty="0">
                <a:latin typeface="Cambria" panose="02040503050406030204" pitchFamily="18" charset="0"/>
                <a:cs typeface="Arial" panose="020B0604020202020204" pitchFamily="34" charset="0"/>
              </a:rPr>
              <a:t> Yangın; aralarından cadde geçen karşılıklı iki bina gibi tamamen ayrı olan yapılar arasında olabileceği gibi birbirine bitişik olan yapılar arasında yayılabilir. </a:t>
            </a:r>
          </a:p>
        </p:txBody>
      </p:sp>
      <p:sp>
        <p:nvSpPr>
          <p:cNvPr id="8" name="Dikdörtgen 7">
            <a:extLst>
              <a:ext uri="{FF2B5EF4-FFF2-40B4-BE49-F238E27FC236}">
                <a16:creationId xmlns:a16="http://schemas.microsoft.com/office/drawing/2014/main" id="{7758A607-FD37-4AE8-9C67-83FEE4544E33}"/>
              </a:ext>
            </a:extLst>
          </p:cNvPr>
          <p:cNvSpPr/>
          <p:nvPr/>
        </p:nvSpPr>
        <p:spPr>
          <a:xfrm>
            <a:off x="559837" y="4139233"/>
            <a:ext cx="5192549" cy="1938992"/>
          </a:xfrm>
          <a:prstGeom prst="rect">
            <a:avLst/>
          </a:prstGeom>
        </p:spPr>
        <p:txBody>
          <a:bodyPr wrap="square">
            <a:spAutoFit/>
          </a:bodyPr>
          <a:lstStyle/>
          <a:p>
            <a:pPr lvl="0">
              <a:lnSpc>
                <a:spcPct val="150000"/>
              </a:lnSpc>
              <a:buClr>
                <a:srgbClr val="FF0000"/>
              </a:buClr>
            </a:pPr>
            <a:r>
              <a:rPr lang="tr-TR" altLang="en-US" sz="2000" b="1" dirty="0">
                <a:solidFill>
                  <a:srgbClr val="0037A4"/>
                </a:solidFill>
                <a:latin typeface="Cambria" panose="02040503050406030204" pitchFamily="18" charset="0"/>
              </a:rPr>
              <a:t>Madde 25: Yangın Duvarları : (ÖRNEK 1)</a:t>
            </a:r>
          </a:p>
          <a:p>
            <a:pPr lvl="0">
              <a:lnSpc>
                <a:spcPct val="150000"/>
              </a:lnSpc>
              <a:buClr>
                <a:srgbClr val="FF0000"/>
              </a:buClr>
            </a:pPr>
            <a:r>
              <a:rPr lang="tr-TR" altLang="en-US" sz="2000" dirty="0">
                <a:solidFill>
                  <a:srgbClr val="0037A4"/>
                </a:solidFill>
                <a:latin typeface="Cambria" panose="02040503050406030204" pitchFamily="18" charset="0"/>
              </a:rPr>
              <a:t>"(3) Bitişik nizam yapıları birbirinden ayıran yangın duvarları, yangına en az 90 dakika dayanıklı olarak projelendirilir. </a:t>
            </a:r>
          </a:p>
        </p:txBody>
      </p:sp>
    </p:spTree>
    <p:extLst>
      <p:ext uri="{BB962C8B-B14F-4D97-AF65-F5344CB8AC3E}">
        <p14:creationId xmlns:p14="http://schemas.microsoft.com/office/powerpoint/2010/main" val="383892503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32771" name="Title 1"/>
          <p:cNvSpPr>
            <a:spLocks noGrp="1"/>
          </p:cNvSpPr>
          <p:nvPr>
            <p:ph type="title" idx="4294967295"/>
          </p:nvPr>
        </p:nvSpPr>
        <p:spPr>
          <a:xfrm>
            <a:off x="0" y="1412875"/>
            <a:ext cx="8439150" cy="369888"/>
          </a:xfrm>
        </p:spPr>
        <p:txBody>
          <a:bodyPr>
            <a:normAutofit fontScale="90000"/>
          </a:bodyPr>
          <a:lstStyle/>
          <a:p>
            <a:pPr algn="ctr"/>
            <a:r>
              <a:rPr lang="tr-TR" altLang="tr-TR" sz="2400" b="1" dirty="0">
                <a:latin typeface="Cambria" panose="02040503050406030204" pitchFamily="18" charset="0"/>
                <a:cs typeface="Arial" panose="020B0604020202020204" pitchFamily="34" charset="0"/>
              </a:rPr>
              <a:t>Komşu yapılara yayılımın sınırlandırılması</a:t>
            </a:r>
          </a:p>
        </p:txBody>
      </p:sp>
      <p:sp>
        <p:nvSpPr>
          <p:cNvPr id="41987" name="Rectangle 3"/>
          <p:cNvSpPr>
            <a:spLocks noGrp="1" noChangeArrowheads="1"/>
          </p:cNvSpPr>
          <p:nvPr>
            <p:ph idx="4294967295"/>
          </p:nvPr>
        </p:nvSpPr>
        <p:spPr>
          <a:xfrm>
            <a:off x="475861" y="1857636"/>
            <a:ext cx="8924925" cy="4724400"/>
          </a:xfrm>
        </p:spPr>
        <p:txBody>
          <a:bodyPr>
            <a:noAutofit/>
          </a:bodyPr>
          <a:lstStyle/>
          <a:p>
            <a:pPr marL="0" indent="0">
              <a:lnSpc>
                <a:spcPts val="3000"/>
              </a:lnSpc>
              <a:buClr>
                <a:srgbClr val="FF0000"/>
              </a:buClr>
              <a:buNone/>
              <a:defRPr/>
            </a:pPr>
            <a:r>
              <a:rPr lang="tr-TR" altLang="en-US" sz="2000" b="1" i="1" dirty="0">
                <a:solidFill>
                  <a:srgbClr val="0037A4"/>
                </a:solidFill>
                <a:latin typeface="Cambria" panose="02040503050406030204" pitchFamily="18" charset="0"/>
              </a:rPr>
              <a:t>Madde 28: Çatılar : (ÖRNEK 2: Bitişik Nizam yapılar ile ilgili hükümler)</a:t>
            </a:r>
            <a:endParaRPr lang="tr-TR" altLang="tr-TR" sz="2000" dirty="0">
              <a:latin typeface="Cambria" panose="02040503050406030204" pitchFamily="18" charset="0"/>
              <a:cs typeface="Arial" panose="020B0604020202020204" pitchFamily="34" charset="0"/>
            </a:endParaRPr>
          </a:p>
          <a:p>
            <a:pPr marL="0" indent="0">
              <a:lnSpc>
                <a:spcPts val="3000"/>
              </a:lnSpc>
              <a:buClr>
                <a:srgbClr val="FF0000"/>
              </a:buClr>
              <a:buNone/>
              <a:defRPr/>
            </a:pPr>
            <a:r>
              <a:rPr lang="tr-TR" altLang="tr-TR" sz="2000" b="1" dirty="0">
                <a:latin typeface="Cambria" panose="02040503050406030204" pitchFamily="18" charset="0"/>
                <a:cs typeface="Arial" panose="020B0604020202020204" pitchFamily="34" charset="0"/>
              </a:rPr>
              <a:t>(1f):</a:t>
            </a:r>
            <a:r>
              <a:rPr lang="tr-TR" altLang="tr-TR" sz="2000" dirty="0">
                <a:latin typeface="Cambria" panose="02040503050406030204" pitchFamily="18" charset="0"/>
                <a:cs typeface="Arial" panose="020B0604020202020204" pitchFamily="34" charset="0"/>
              </a:rPr>
              <a:t> Bitişik nizam binalarda, çatılarda çıkan yangının komşu çatıya geçmesi, ihtimalleri göz önünde bulundurulur. </a:t>
            </a:r>
          </a:p>
          <a:p>
            <a:pPr marL="0" indent="0">
              <a:lnSpc>
                <a:spcPts val="3000"/>
              </a:lnSpc>
              <a:buClr>
                <a:srgbClr val="FF0000"/>
              </a:buClr>
              <a:buNone/>
              <a:defRPr/>
            </a:pPr>
            <a:r>
              <a:rPr lang="tr-TR" altLang="tr-TR" sz="2000" b="1" dirty="0">
                <a:latin typeface="Cambria" panose="02040503050406030204" pitchFamily="18" charset="0"/>
                <a:cs typeface="Arial" panose="020B0604020202020204" pitchFamily="34" charset="0"/>
              </a:rPr>
              <a:t>(3): </a:t>
            </a:r>
            <a:r>
              <a:rPr lang="tr-TR" altLang="tr-TR" sz="2000" dirty="0">
                <a:latin typeface="Cambria" panose="02040503050406030204" pitchFamily="18" charset="0"/>
                <a:cs typeface="Arial" panose="020B0604020202020204" pitchFamily="34" charset="0"/>
              </a:rPr>
              <a:t>Yüksek binalarda ve bitişik nizam yapılarda; </a:t>
            </a:r>
          </a:p>
          <a:p>
            <a:pPr marL="0" indent="0">
              <a:lnSpc>
                <a:spcPts val="3000"/>
              </a:lnSpc>
              <a:buClr>
                <a:srgbClr val="FF0000"/>
              </a:buClr>
              <a:buNone/>
              <a:defRPr/>
            </a:pPr>
            <a:r>
              <a:rPr lang="tr-TR" altLang="tr-TR" sz="2000" dirty="0">
                <a:latin typeface="Cambria" panose="02040503050406030204" pitchFamily="18" charset="0"/>
                <a:cs typeface="Arial" panose="020B0604020202020204" pitchFamily="34" charset="0"/>
              </a:rPr>
              <a:t>a) Çatıların oturdukları döşemelerin yatay yangın kesici niteliğinde, </a:t>
            </a:r>
          </a:p>
          <a:p>
            <a:pPr marL="0" indent="0">
              <a:lnSpc>
                <a:spcPts val="3000"/>
              </a:lnSpc>
              <a:buClr>
                <a:srgbClr val="FF0000"/>
              </a:buClr>
              <a:buNone/>
              <a:defRPr/>
            </a:pPr>
            <a:r>
              <a:rPr lang="tr-TR" altLang="tr-TR" sz="2000" dirty="0">
                <a:latin typeface="Cambria" panose="02040503050406030204" pitchFamily="18" charset="0"/>
                <a:cs typeface="Arial" panose="020B0604020202020204" pitchFamily="34" charset="0"/>
              </a:rPr>
              <a:t>b) Çatı taşıyıcı sistemi ve çatı kaplamalarının yanmaz malzemeden, olması gerekir. </a:t>
            </a:r>
          </a:p>
          <a:p>
            <a:pPr marL="342900" indent="-342900">
              <a:lnSpc>
                <a:spcPts val="3000"/>
              </a:lnSpc>
              <a:buClr>
                <a:srgbClr val="FF0000"/>
              </a:buClr>
              <a:buFont typeface="Arial Narrow" panose="020B0606020202030204" pitchFamily="34" charset="0"/>
              <a:buChar char="●"/>
              <a:defRPr/>
            </a:pPr>
            <a:endParaRPr lang="tr-TR" altLang="tr-TR" sz="2000" dirty="0">
              <a:latin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91720152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pic>
        <p:nvPicPr>
          <p:cNvPr id="20" name="Grafik 19" descr="Bina">
            <a:extLst>
              <a:ext uri="{FF2B5EF4-FFF2-40B4-BE49-F238E27FC236}">
                <a16:creationId xmlns:a16="http://schemas.microsoft.com/office/drawing/2014/main" id="{CCDBE8D3-6D24-4616-BA14-3269CDBDACF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404574" y="3897763"/>
            <a:ext cx="2411557" cy="2411557"/>
          </a:xfrm>
          <a:prstGeom prst="rect">
            <a:avLst/>
          </a:prstGeom>
        </p:spPr>
      </p:pic>
      <p:sp>
        <p:nvSpPr>
          <p:cNvPr id="32771" name="Title 1"/>
          <p:cNvSpPr>
            <a:spLocks noGrp="1"/>
          </p:cNvSpPr>
          <p:nvPr>
            <p:ph type="title" idx="4294967295"/>
          </p:nvPr>
        </p:nvSpPr>
        <p:spPr>
          <a:xfrm>
            <a:off x="0" y="1412875"/>
            <a:ext cx="8439150" cy="369888"/>
          </a:xfrm>
        </p:spPr>
        <p:txBody>
          <a:bodyPr>
            <a:normAutofit fontScale="90000"/>
          </a:bodyPr>
          <a:lstStyle/>
          <a:p>
            <a:pPr algn="ctr"/>
            <a:r>
              <a:rPr lang="tr-TR" altLang="tr-TR" sz="2400" b="1" dirty="0">
                <a:latin typeface="Cambria" panose="02040503050406030204" pitchFamily="18" charset="0"/>
                <a:cs typeface="Arial" panose="020B0604020202020204" pitchFamily="34" charset="0"/>
              </a:rPr>
              <a:t>Komşu yapılara yayılımın sınırlandırılması</a:t>
            </a:r>
          </a:p>
        </p:txBody>
      </p:sp>
      <p:sp>
        <p:nvSpPr>
          <p:cNvPr id="41987" name="Rectangle 3"/>
          <p:cNvSpPr>
            <a:spLocks noGrp="1" noChangeArrowheads="1"/>
          </p:cNvSpPr>
          <p:nvPr>
            <p:ph idx="4294967295"/>
          </p:nvPr>
        </p:nvSpPr>
        <p:spPr>
          <a:xfrm>
            <a:off x="480121" y="1831899"/>
            <a:ext cx="8999537" cy="2519362"/>
          </a:xfrm>
        </p:spPr>
        <p:txBody>
          <a:bodyPr>
            <a:noAutofit/>
          </a:bodyPr>
          <a:lstStyle/>
          <a:p>
            <a:pPr marL="0" indent="0">
              <a:lnSpc>
                <a:spcPts val="3000"/>
              </a:lnSpc>
              <a:buClr>
                <a:srgbClr val="FF0000"/>
              </a:buClr>
              <a:buNone/>
              <a:defRPr/>
            </a:pPr>
            <a:r>
              <a:rPr lang="tr-TR" altLang="en-US" sz="2000" b="1" i="1" dirty="0">
                <a:solidFill>
                  <a:srgbClr val="0037A4"/>
                </a:solidFill>
                <a:latin typeface="Cambria" panose="02040503050406030204" pitchFamily="18" charset="0"/>
              </a:rPr>
              <a:t>Madde 28: Çatılar : (ÖRNEK 2: Ayrık Nizam Yapılar ile ilgili hükümler)</a:t>
            </a:r>
            <a:endParaRPr lang="tr-TR" altLang="tr-TR" sz="2000" dirty="0">
              <a:latin typeface="Cambria" panose="02040503050406030204" pitchFamily="18" charset="0"/>
              <a:cs typeface="Arial" panose="020B0604020202020204" pitchFamily="34" charset="0"/>
            </a:endParaRPr>
          </a:p>
          <a:p>
            <a:pPr marL="0" indent="0">
              <a:lnSpc>
                <a:spcPts val="3000"/>
              </a:lnSpc>
              <a:buClr>
                <a:srgbClr val="FF0000"/>
              </a:buClr>
              <a:buNone/>
              <a:defRPr/>
            </a:pPr>
            <a:r>
              <a:rPr lang="tr-TR" altLang="tr-TR" sz="2000" b="1" dirty="0">
                <a:latin typeface="Cambria" panose="02040503050406030204" pitchFamily="18" charset="0"/>
                <a:cs typeface="Arial" panose="020B0604020202020204" pitchFamily="34" charset="0"/>
              </a:rPr>
              <a:t>(2): </a:t>
            </a:r>
            <a:r>
              <a:rPr lang="tr-TR" altLang="tr-TR" sz="2000" dirty="0">
                <a:latin typeface="Cambria" panose="02040503050406030204" pitchFamily="18" charset="0"/>
                <a:cs typeface="Arial" panose="020B0604020202020204" pitchFamily="34" charset="0"/>
              </a:rPr>
              <a:t>Çatı kaplamalarının B</a:t>
            </a:r>
            <a:r>
              <a:rPr lang="tr-TR" altLang="tr-TR" sz="2000" baseline="-25000" dirty="0">
                <a:latin typeface="Cambria" panose="02040503050406030204" pitchFamily="18" charset="0"/>
                <a:cs typeface="Arial" panose="020B0604020202020204" pitchFamily="34" charset="0"/>
              </a:rPr>
              <a:t>ROOF</a:t>
            </a:r>
            <a:r>
              <a:rPr lang="tr-TR" altLang="tr-TR" sz="2000" dirty="0">
                <a:latin typeface="Cambria" panose="02040503050406030204" pitchFamily="18" charset="0"/>
                <a:cs typeface="Arial" panose="020B0604020202020204" pitchFamily="34" charset="0"/>
              </a:rPr>
              <a:t> sınıfı malzemelerden, çatı kaplamaları altında yer alan yüzeyin veya yalıtımın en az zor alevlenici malzemelerden olması gerekir.  Ancak, çatı kaplaması olarak yanmaz malzemelerin kullanılması durumunda üzerine çatı kaplaması uygulanan yüzeyin en az normal alevlenen malzemelerden olmasına izin verilir. </a:t>
            </a:r>
          </a:p>
        </p:txBody>
      </p:sp>
      <p:pic>
        <p:nvPicPr>
          <p:cNvPr id="10" name="Grafik 9" descr="House">
            <a:extLst>
              <a:ext uri="{FF2B5EF4-FFF2-40B4-BE49-F238E27FC236}">
                <a16:creationId xmlns:a16="http://schemas.microsoft.com/office/drawing/2014/main" id="{B32AFC8C-DBB9-492D-A69C-98AEAAA8F2B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439244" y="4797152"/>
            <a:ext cx="1540646" cy="1540646"/>
          </a:xfrm>
          <a:prstGeom prst="rect">
            <a:avLst/>
          </a:prstGeom>
        </p:spPr>
      </p:pic>
      <p:pic>
        <p:nvPicPr>
          <p:cNvPr id="12" name="Grafik 11" descr="Kamp ateşi">
            <a:extLst>
              <a:ext uri="{FF2B5EF4-FFF2-40B4-BE49-F238E27FC236}">
                <a16:creationId xmlns:a16="http://schemas.microsoft.com/office/drawing/2014/main" id="{7A194EED-4668-4418-A16B-B5970C04FD2E}"/>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241114" y="3753824"/>
            <a:ext cx="738476" cy="738476"/>
          </a:xfrm>
          <a:prstGeom prst="rect">
            <a:avLst/>
          </a:prstGeom>
        </p:spPr>
      </p:pic>
      <p:pic>
        <p:nvPicPr>
          <p:cNvPr id="14" name="Grafik 13" descr="Kuyruklu yıldız">
            <a:extLst>
              <a:ext uri="{FF2B5EF4-FFF2-40B4-BE49-F238E27FC236}">
                <a16:creationId xmlns:a16="http://schemas.microsoft.com/office/drawing/2014/main" id="{5F09C7EC-2FB2-4657-A799-E5A741AE9DE8}"/>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4182510" y="4608118"/>
            <a:ext cx="562553" cy="562553"/>
          </a:xfrm>
          <a:prstGeom prst="rect">
            <a:avLst/>
          </a:prstGeom>
        </p:spPr>
      </p:pic>
      <p:sp>
        <p:nvSpPr>
          <p:cNvPr id="27" name="Yay 26">
            <a:extLst>
              <a:ext uri="{FF2B5EF4-FFF2-40B4-BE49-F238E27FC236}">
                <a16:creationId xmlns:a16="http://schemas.microsoft.com/office/drawing/2014/main" id="{07E26BB8-7727-4E6A-869C-858EF4795A52}"/>
              </a:ext>
            </a:extLst>
          </p:cNvPr>
          <p:cNvSpPr/>
          <p:nvPr/>
        </p:nvSpPr>
        <p:spPr>
          <a:xfrm>
            <a:off x="4633400" y="4149080"/>
            <a:ext cx="4536504" cy="1224136"/>
          </a:xfrm>
          <a:prstGeom prst="arc">
            <a:avLst>
              <a:gd name="adj1" fmla="val 10914345"/>
              <a:gd name="adj2" fmla="val 14725555"/>
            </a:avLst>
          </a:prstGeom>
          <a:ln w="38100" cap="flat" cmpd="sng" algn="ctr">
            <a:solidFill>
              <a:srgbClr val="FF000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tr-TR" dirty="0"/>
          </a:p>
        </p:txBody>
      </p:sp>
    </p:spTree>
    <p:extLst>
      <p:ext uri="{BB962C8B-B14F-4D97-AF65-F5344CB8AC3E}">
        <p14:creationId xmlns:p14="http://schemas.microsoft.com/office/powerpoint/2010/main" val="113424668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32771" name="Title 1"/>
          <p:cNvSpPr>
            <a:spLocks noGrp="1"/>
          </p:cNvSpPr>
          <p:nvPr>
            <p:ph type="title" idx="4294967295"/>
          </p:nvPr>
        </p:nvSpPr>
        <p:spPr>
          <a:xfrm>
            <a:off x="494523" y="1628775"/>
            <a:ext cx="8439150" cy="369888"/>
          </a:xfrm>
        </p:spPr>
        <p:txBody>
          <a:bodyPr>
            <a:normAutofit fontScale="90000"/>
          </a:bodyPr>
          <a:lstStyle/>
          <a:p>
            <a:pPr algn="ctr"/>
            <a:r>
              <a:rPr lang="tr-TR" altLang="tr-TR" sz="2400" b="1" dirty="0">
                <a:latin typeface="Cambria" panose="02040503050406030204" pitchFamily="18" charset="0"/>
                <a:cs typeface="Arial" panose="020B0604020202020204" pitchFamily="34" charset="0"/>
              </a:rPr>
              <a:t>Tasarım Esasları – Yapı Malzemeleri Yönetmeliği 305/2011/EU</a:t>
            </a:r>
          </a:p>
        </p:txBody>
      </p:sp>
      <p:sp>
        <p:nvSpPr>
          <p:cNvPr id="41987" name="Rectangle 3"/>
          <p:cNvSpPr>
            <a:spLocks noGrp="1" noChangeArrowheads="1"/>
          </p:cNvSpPr>
          <p:nvPr>
            <p:ph idx="4294967295"/>
          </p:nvPr>
        </p:nvSpPr>
        <p:spPr>
          <a:xfrm>
            <a:off x="494523" y="2121159"/>
            <a:ext cx="8923337" cy="4248150"/>
          </a:xfrm>
        </p:spPr>
        <p:txBody>
          <a:bodyPr>
            <a:normAutofit/>
          </a:bodyPr>
          <a:lstStyle/>
          <a:p>
            <a:pPr marL="342900" indent="-342900">
              <a:lnSpc>
                <a:spcPts val="3000"/>
              </a:lnSpc>
              <a:buClr>
                <a:srgbClr val="FF0000"/>
              </a:buClr>
              <a:buFont typeface="Arial Narrow" panose="020B0606020202030204" pitchFamily="34" charset="0"/>
              <a:buChar char="●"/>
              <a:defRPr/>
            </a:pPr>
            <a:r>
              <a:rPr lang="tr-TR" altLang="tr-TR" sz="2000" dirty="0">
                <a:latin typeface="Cambria" panose="02040503050406030204" pitchFamily="18" charset="0"/>
                <a:cs typeface="Arial" panose="020B0604020202020204" pitchFamily="34" charset="0"/>
              </a:rPr>
              <a:t>Yük taşıyan yapı elemanları, yangın anında Yönetmelikte tanımlanan minimum zaman aralığı boyunca fonksiyonlarını sürdürecek şekilde korunmalıdır,</a:t>
            </a:r>
          </a:p>
          <a:p>
            <a:pPr marL="342900" indent="-342900">
              <a:lnSpc>
                <a:spcPts val="3000"/>
              </a:lnSpc>
              <a:buClr>
                <a:srgbClr val="FF0000"/>
              </a:buClr>
              <a:buFont typeface="Arial Narrow" panose="020B0606020202030204" pitchFamily="34" charset="0"/>
              <a:buChar char="●"/>
              <a:defRPr/>
            </a:pPr>
            <a:r>
              <a:rPr lang="tr-TR" altLang="tr-TR" sz="2000" kern="1200" dirty="0">
                <a:latin typeface="Cambria" panose="02040503050406030204" pitchFamily="18" charset="0"/>
                <a:cs typeface="Arial" panose="020B0604020202020204" pitchFamily="34" charset="0"/>
              </a:rPr>
              <a:t>Yapılardaki alev ve duman oluşumu ile  yayılımı sınırlandırılmalı,</a:t>
            </a:r>
          </a:p>
          <a:p>
            <a:pPr marL="342900" indent="-342900">
              <a:lnSpc>
                <a:spcPts val="3000"/>
              </a:lnSpc>
              <a:buClr>
                <a:srgbClr val="FF0000"/>
              </a:buClr>
              <a:buFont typeface="Arial Narrow" panose="020B0606020202030204" pitchFamily="34" charset="0"/>
              <a:buChar char="●"/>
              <a:defRPr/>
            </a:pPr>
            <a:r>
              <a:rPr lang="tr-TR" altLang="tr-TR" sz="2000" dirty="0">
                <a:latin typeface="Cambria" panose="02040503050406030204" pitchFamily="18" charset="0"/>
                <a:cs typeface="Arial" panose="020B0604020202020204" pitchFamily="34" charset="0"/>
              </a:rPr>
              <a:t>Komşu yapılara yangın yayılımı sınırlandırılmalı,</a:t>
            </a:r>
          </a:p>
          <a:p>
            <a:pPr marL="342900" indent="-342900">
              <a:lnSpc>
                <a:spcPts val="3000"/>
              </a:lnSpc>
              <a:buClr>
                <a:srgbClr val="FF0000"/>
              </a:buClr>
              <a:buFont typeface="Arial Narrow" panose="020B0606020202030204" pitchFamily="34" charset="0"/>
              <a:buChar char="●"/>
              <a:defRPr/>
            </a:pPr>
            <a:r>
              <a:rPr lang="tr-TR" altLang="tr-TR" sz="2000" dirty="0">
                <a:solidFill>
                  <a:srgbClr val="FF0000"/>
                </a:solidFill>
                <a:latin typeface="Cambria" panose="02040503050406030204" pitchFamily="18" charset="0"/>
                <a:cs typeface="Arial" panose="020B0604020202020204" pitchFamily="34" charset="0"/>
              </a:rPr>
              <a:t>Yapı içerisinde yaşayanlar yapıyı terk edebilmeli veya başka şekillerde kurtarılabilmeli,</a:t>
            </a:r>
          </a:p>
          <a:p>
            <a:pPr marL="342900" indent="-342900">
              <a:lnSpc>
                <a:spcPts val="3000"/>
              </a:lnSpc>
              <a:buClr>
                <a:srgbClr val="FF0000"/>
              </a:buClr>
              <a:buFont typeface="Arial Narrow" panose="020B0606020202030204" pitchFamily="34" charset="0"/>
              <a:buChar char="●"/>
              <a:defRPr/>
            </a:pPr>
            <a:r>
              <a:rPr lang="tr-TR" altLang="tr-TR" sz="2000" kern="1200" dirty="0">
                <a:latin typeface="Cambria" panose="02040503050406030204" pitchFamily="18" charset="0"/>
                <a:cs typeface="Arial" panose="020B0604020202020204" pitchFamily="34" charset="0"/>
              </a:rPr>
              <a:t>Kurtarma ekibinin yapı içindeki emniyeti göz önüne alınacak şekilde tasarlanmalıdır.</a:t>
            </a:r>
          </a:p>
        </p:txBody>
      </p:sp>
    </p:spTree>
    <p:extLst>
      <p:ext uri="{BB962C8B-B14F-4D97-AF65-F5344CB8AC3E}">
        <p14:creationId xmlns:p14="http://schemas.microsoft.com/office/powerpoint/2010/main" val="108694250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32771" name="Title 1"/>
          <p:cNvSpPr>
            <a:spLocks noGrp="1"/>
          </p:cNvSpPr>
          <p:nvPr>
            <p:ph type="title" idx="4294967295"/>
          </p:nvPr>
        </p:nvSpPr>
        <p:spPr>
          <a:xfrm>
            <a:off x="0" y="1412875"/>
            <a:ext cx="8439150" cy="369888"/>
          </a:xfrm>
        </p:spPr>
        <p:txBody>
          <a:bodyPr>
            <a:normAutofit fontScale="90000"/>
          </a:bodyPr>
          <a:lstStyle/>
          <a:p>
            <a:pPr algn="ctr"/>
            <a:r>
              <a:rPr lang="tr-TR" altLang="tr-TR" sz="2400" b="1" dirty="0">
                <a:latin typeface="Cambria" panose="02040503050406030204" pitchFamily="18" charset="0"/>
                <a:cs typeface="Arial" panose="020B0604020202020204" pitchFamily="34" charset="0"/>
              </a:rPr>
              <a:t>Tahliye Tedbirleri </a:t>
            </a:r>
          </a:p>
        </p:txBody>
      </p:sp>
      <p:sp>
        <p:nvSpPr>
          <p:cNvPr id="41987" name="Rectangle 3"/>
          <p:cNvSpPr>
            <a:spLocks noGrp="1" noChangeArrowheads="1"/>
          </p:cNvSpPr>
          <p:nvPr>
            <p:ph idx="4294967295"/>
          </p:nvPr>
        </p:nvSpPr>
        <p:spPr>
          <a:xfrm>
            <a:off x="500063" y="1844675"/>
            <a:ext cx="9402762" cy="4248150"/>
          </a:xfrm>
        </p:spPr>
        <p:txBody>
          <a:bodyPr>
            <a:noAutofit/>
          </a:bodyPr>
          <a:lstStyle/>
          <a:p>
            <a:pPr marL="342900" indent="-342900">
              <a:lnSpc>
                <a:spcPts val="3000"/>
              </a:lnSpc>
              <a:buClr>
                <a:srgbClr val="FF0000"/>
              </a:buClr>
              <a:buFont typeface="Arial Narrow" panose="020B0606020202030204" pitchFamily="34" charset="0"/>
              <a:buChar char="●"/>
              <a:defRPr/>
            </a:pPr>
            <a:r>
              <a:rPr lang="tr-TR" altLang="tr-TR" sz="2000" dirty="0">
                <a:latin typeface="Cambria" panose="02040503050406030204" pitchFamily="18" charset="0"/>
                <a:cs typeface="Arial" panose="020B0604020202020204" pitchFamily="34" charset="0"/>
              </a:rPr>
              <a:t>Yangın anında binanın güvenli bir şekilde boşaltılması mümkün olmalıdır. Yönetmeliğe uygun olarak binada yeterli uzunlukta, genişlikte kolayca geçilebilir, yeterli sayıda ve uygun bir şekilde yerleştirilmiş, yangın anında zemin katından dışarıya ya da diğer güvenli yerlere açılan, çıkışlar bulunmalıdır. </a:t>
            </a:r>
          </a:p>
          <a:p>
            <a:pPr marL="342900" indent="-342900">
              <a:lnSpc>
                <a:spcPts val="3000"/>
              </a:lnSpc>
              <a:buClr>
                <a:srgbClr val="FF0000"/>
              </a:buClr>
              <a:buFont typeface="Arial Narrow" panose="020B0606020202030204" pitchFamily="34" charset="0"/>
              <a:buChar char="●"/>
              <a:defRPr/>
            </a:pPr>
            <a:r>
              <a:rPr lang="tr-TR" altLang="tr-TR" sz="2000" dirty="0">
                <a:latin typeface="Cambria" panose="02040503050406030204" pitchFamily="18" charset="0"/>
                <a:cs typeface="Arial" panose="020B0604020202020204" pitchFamily="34" charset="0"/>
              </a:rPr>
              <a:t>Genel olarak bu çıkışlar</a:t>
            </a:r>
            <a:r>
              <a:rPr lang="tr-TR" altLang="tr-TR" sz="2000" b="1" dirty="0">
                <a:latin typeface="Cambria" panose="02040503050406030204" pitchFamily="18" charset="0"/>
                <a:cs typeface="Arial" panose="020B0604020202020204" pitchFamily="34" charset="0"/>
              </a:rPr>
              <a:t>; yangın kompartımanı</a:t>
            </a:r>
            <a:r>
              <a:rPr lang="tr-TR" altLang="tr-TR" sz="2000" dirty="0">
                <a:latin typeface="Cambria" panose="02040503050406030204" pitchFamily="18" charset="0"/>
                <a:cs typeface="Arial" panose="020B0604020202020204" pitchFamily="34" charset="0"/>
              </a:rPr>
              <a:t> olarak düşünülür. </a:t>
            </a:r>
          </a:p>
          <a:p>
            <a:pPr marL="342900" indent="-342900">
              <a:lnSpc>
                <a:spcPts val="3000"/>
              </a:lnSpc>
              <a:buClr>
                <a:srgbClr val="FF0000"/>
              </a:buClr>
              <a:buFont typeface="Arial Narrow" panose="020B0606020202030204" pitchFamily="34" charset="0"/>
              <a:buChar char="●"/>
              <a:defRPr/>
            </a:pPr>
            <a:r>
              <a:rPr lang="tr-TR" altLang="tr-TR" sz="2000" dirty="0">
                <a:latin typeface="Cambria" panose="02040503050406030204" pitchFamily="18" charset="0"/>
                <a:cs typeface="Arial" panose="020B0604020202020204" pitchFamily="34" charset="0"/>
              </a:rPr>
              <a:t>Yangın çıkışları ve merdivenler yangın ve zararlı etkileri olan ısı ve dumandan arındırılmış olmalıdır.</a:t>
            </a:r>
          </a:p>
          <a:p>
            <a:pPr marL="342900" indent="-342900">
              <a:lnSpc>
                <a:spcPts val="3000"/>
              </a:lnSpc>
              <a:buClr>
                <a:srgbClr val="FF0000"/>
              </a:buClr>
              <a:buFont typeface="Arial Narrow" panose="020B0606020202030204" pitchFamily="34" charset="0"/>
              <a:buChar char="●"/>
              <a:defRPr/>
            </a:pPr>
            <a:endParaRPr lang="tr-TR" altLang="tr-TR" sz="2000" kern="1200" dirty="0">
              <a:latin typeface="Cambria" panose="02040503050406030204" pitchFamily="18" charset="0"/>
              <a:cs typeface="Arial" panose="020B0604020202020204" pitchFamily="34" charset="0"/>
            </a:endParaRPr>
          </a:p>
        </p:txBody>
      </p:sp>
      <p:pic>
        <p:nvPicPr>
          <p:cNvPr id="4" name="Resim 3">
            <a:extLst>
              <a:ext uri="{FF2B5EF4-FFF2-40B4-BE49-F238E27FC236}">
                <a16:creationId xmlns:a16="http://schemas.microsoft.com/office/drawing/2014/main" id="{6465BC6C-EA58-4CC0-A6D3-4A30CC8F0674}"/>
              </a:ext>
            </a:extLst>
          </p:cNvPr>
          <p:cNvPicPr>
            <a:picLocks noChangeAspect="1"/>
          </p:cNvPicPr>
          <p:nvPr/>
        </p:nvPicPr>
        <p:blipFill rotWithShape="1">
          <a:blip r:embed="rId3"/>
          <a:srcRect b="56465"/>
          <a:stretch/>
        </p:blipFill>
        <p:spPr>
          <a:xfrm>
            <a:off x="3367236" y="4437112"/>
            <a:ext cx="4751116" cy="1748901"/>
          </a:xfrm>
          <a:prstGeom prst="rect">
            <a:avLst/>
          </a:prstGeom>
        </p:spPr>
      </p:pic>
    </p:spTree>
    <p:extLst>
      <p:ext uri="{BB962C8B-B14F-4D97-AF65-F5344CB8AC3E}">
        <p14:creationId xmlns:p14="http://schemas.microsoft.com/office/powerpoint/2010/main" val="382915722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32771" name="Title 1"/>
          <p:cNvSpPr>
            <a:spLocks noGrp="1"/>
          </p:cNvSpPr>
          <p:nvPr>
            <p:ph type="title" idx="4294967295"/>
          </p:nvPr>
        </p:nvSpPr>
        <p:spPr>
          <a:xfrm>
            <a:off x="419877" y="1652685"/>
            <a:ext cx="8439150" cy="369888"/>
          </a:xfrm>
        </p:spPr>
        <p:txBody>
          <a:bodyPr>
            <a:normAutofit fontScale="90000"/>
          </a:bodyPr>
          <a:lstStyle/>
          <a:p>
            <a:pPr algn="ctr"/>
            <a:r>
              <a:rPr lang="tr-TR" altLang="tr-TR" sz="2400" b="1" dirty="0">
                <a:latin typeface="Cambria" panose="02040503050406030204" pitchFamily="18" charset="0"/>
                <a:cs typeface="Arial" panose="020B0604020202020204" pitchFamily="34" charset="0"/>
              </a:rPr>
              <a:t>Tasarım Esasları – Yapı Malzemeleri Yönetmeliği 305/2011/EU</a:t>
            </a:r>
          </a:p>
        </p:txBody>
      </p:sp>
      <p:sp>
        <p:nvSpPr>
          <p:cNvPr id="41987" name="Rectangle 3"/>
          <p:cNvSpPr>
            <a:spLocks noGrp="1" noChangeArrowheads="1"/>
          </p:cNvSpPr>
          <p:nvPr>
            <p:ph idx="4294967295"/>
          </p:nvPr>
        </p:nvSpPr>
        <p:spPr>
          <a:xfrm>
            <a:off x="485191" y="2133600"/>
            <a:ext cx="8923337" cy="4248150"/>
          </a:xfrm>
        </p:spPr>
        <p:txBody>
          <a:bodyPr>
            <a:normAutofit/>
          </a:bodyPr>
          <a:lstStyle/>
          <a:p>
            <a:pPr marL="342900" indent="-342900">
              <a:lnSpc>
                <a:spcPts val="3000"/>
              </a:lnSpc>
              <a:buClr>
                <a:srgbClr val="FF0000"/>
              </a:buClr>
              <a:buFont typeface="Arial Narrow" panose="020B0606020202030204" pitchFamily="34" charset="0"/>
              <a:buChar char="●"/>
              <a:defRPr/>
            </a:pPr>
            <a:r>
              <a:rPr lang="tr-TR" altLang="tr-TR" sz="2000" dirty="0">
                <a:latin typeface="Cambria" panose="02040503050406030204" pitchFamily="18" charset="0"/>
                <a:cs typeface="Arial" panose="020B0604020202020204" pitchFamily="34" charset="0"/>
              </a:rPr>
              <a:t>Yük taşıyan yapı elemanları, yangın anında Yönetmelikte tanımlanan minimum zaman aralığı boyunca fonksiyonlarını sürdürecek şekilde korunmalıdır,</a:t>
            </a:r>
          </a:p>
          <a:p>
            <a:pPr marL="342900" indent="-342900">
              <a:lnSpc>
                <a:spcPts val="3000"/>
              </a:lnSpc>
              <a:buClr>
                <a:srgbClr val="FF0000"/>
              </a:buClr>
              <a:buFont typeface="Arial Narrow" panose="020B0606020202030204" pitchFamily="34" charset="0"/>
              <a:buChar char="●"/>
              <a:defRPr/>
            </a:pPr>
            <a:r>
              <a:rPr lang="tr-TR" altLang="tr-TR" sz="2000" kern="1200" dirty="0">
                <a:latin typeface="Cambria" panose="02040503050406030204" pitchFamily="18" charset="0"/>
                <a:cs typeface="Arial" panose="020B0604020202020204" pitchFamily="34" charset="0"/>
              </a:rPr>
              <a:t>Yapılardaki alev ve duman oluşumu ile  yayılımı sınırlandırılmalı,</a:t>
            </a:r>
          </a:p>
          <a:p>
            <a:pPr marL="342900" indent="-342900">
              <a:lnSpc>
                <a:spcPts val="3000"/>
              </a:lnSpc>
              <a:buClr>
                <a:srgbClr val="FF0000"/>
              </a:buClr>
              <a:buFont typeface="Arial Narrow" panose="020B0606020202030204" pitchFamily="34" charset="0"/>
              <a:buChar char="●"/>
              <a:defRPr/>
            </a:pPr>
            <a:r>
              <a:rPr lang="tr-TR" altLang="tr-TR" sz="2000" dirty="0">
                <a:latin typeface="Cambria" panose="02040503050406030204" pitchFamily="18" charset="0"/>
                <a:cs typeface="Arial" panose="020B0604020202020204" pitchFamily="34" charset="0"/>
              </a:rPr>
              <a:t>Komşu yapılara yangın yayılımı sınırlandırılmalı,</a:t>
            </a:r>
          </a:p>
          <a:p>
            <a:pPr marL="342900" indent="-342900">
              <a:lnSpc>
                <a:spcPts val="3000"/>
              </a:lnSpc>
              <a:buClr>
                <a:srgbClr val="FF0000"/>
              </a:buClr>
              <a:buFont typeface="Arial Narrow" panose="020B0606020202030204" pitchFamily="34" charset="0"/>
              <a:buChar char="●"/>
              <a:defRPr/>
            </a:pPr>
            <a:r>
              <a:rPr lang="tr-TR" altLang="tr-TR" sz="2000" dirty="0">
                <a:latin typeface="Cambria" panose="02040503050406030204" pitchFamily="18" charset="0"/>
                <a:cs typeface="Arial" panose="020B0604020202020204" pitchFamily="34" charset="0"/>
              </a:rPr>
              <a:t>Yapı içerisinde yaşayanlar yapıyı terk edebilmeli veya başka şekillerde kurtarılabilmeli,</a:t>
            </a:r>
          </a:p>
          <a:p>
            <a:pPr marL="342900" indent="-342900">
              <a:lnSpc>
                <a:spcPts val="3000"/>
              </a:lnSpc>
              <a:buClr>
                <a:srgbClr val="FF0000"/>
              </a:buClr>
              <a:buFont typeface="Arial Narrow" panose="020B0606020202030204" pitchFamily="34" charset="0"/>
              <a:buChar char="●"/>
              <a:defRPr/>
            </a:pPr>
            <a:r>
              <a:rPr lang="tr-TR" altLang="tr-TR" sz="2000" dirty="0">
                <a:solidFill>
                  <a:srgbClr val="FF0000"/>
                </a:solidFill>
                <a:latin typeface="Cambria" panose="02040503050406030204" pitchFamily="18" charset="0"/>
                <a:cs typeface="Arial" panose="020B0604020202020204" pitchFamily="34" charset="0"/>
              </a:rPr>
              <a:t>Kurtarma ekibinin yapı içindeki emniyeti göz önüne alınacak şekilde tasarlanmalıdır.</a:t>
            </a:r>
          </a:p>
        </p:txBody>
      </p:sp>
    </p:spTree>
    <p:extLst>
      <p:ext uri="{BB962C8B-B14F-4D97-AF65-F5344CB8AC3E}">
        <p14:creationId xmlns:p14="http://schemas.microsoft.com/office/powerpoint/2010/main" val="21704685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5124" name="Title 1"/>
          <p:cNvSpPr>
            <a:spLocks noGrp="1"/>
          </p:cNvSpPr>
          <p:nvPr>
            <p:ph type="title" idx="4294967295"/>
          </p:nvPr>
        </p:nvSpPr>
        <p:spPr>
          <a:xfrm>
            <a:off x="630932" y="1644650"/>
            <a:ext cx="8439150" cy="368300"/>
          </a:xfrm>
        </p:spPr>
        <p:txBody>
          <a:bodyPr>
            <a:noAutofit/>
          </a:bodyPr>
          <a:lstStyle/>
          <a:p>
            <a:pPr algn="ctr"/>
            <a:r>
              <a:rPr lang="tr-TR" altLang="tr-TR" sz="2200" b="1" dirty="0">
                <a:latin typeface="Cambria" panose="02040503050406030204" pitchFamily="18" charset="0"/>
                <a:cs typeface="Arial" panose="020B0604020202020204" pitchFamily="34" charset="0"/>
              </a:rPr>
              <a:t>2012-2017 Yangın İstatistikleri – İstanbul </a:t>
            </a:r>
          </a:p>
        </p:txBody>
      </p:sp>
      <p:graphicFrame>
        <p:nvGraphicFramePr>
          <p:cNvPr id="2" name="Tablo 1">
            <a:extLst>
              <a:ext uri="{FF2B5EF4-FFF2-40B4-BE49-F238E27FC236}">
                <a16:creationId xmlns:a16="http://schemas.microsoft.com/office/drawing/2014/main" id="{19F1D6A2-16B6-4157-9785-0974AB8BE9B1}"/>
              </a:ext>
            </a:extLst>
          </p:cNvPr>
          <p:cNvGraphicFramePr>
            <a:graphicFrameLocks noGrp="1"/>
          </p:cNvGraphicFramePr>
          <p:nvPr>
            <p:extLst/>
          </p:nvPr>
        </p:nvGraphicFramePr>
        <p:xfrm>
          <a:off x="630932" y="2348880"/>
          <a:ext cx="8484372" cy="3528392"/>
        </p:xfrm>
        <a:graphic>
          <a:graphicData uri="http://schemas.openxmlformats.org/drawingml/2006/table">
            <a:tbl>
              <a:tblPr firstRow="1" firstCol="1" bandRow="1">
                <a:tableStyleId>{5C22544A-7EE6-4342-B048-85BDC9FD1C3A}</a:tableStyleId>
              </a:tblPr>
              <a:tblGrid>
                <a:gridCol w="2232248">
                  <a:extLst>
                    <a:ext uri="{9D8B030D-6E8A-4147-A177-3AD203B41FA5}">
                      <a16:colId xmlns:a16="http://schemas.microsoft.com/office/drawing/2014/main" val="1419383723"/>
                    </a:ext>
                  </a:extLst>
                </a:gridCol>
                <a:gridCol w="934503">
                  <a:extLst>
                    <a:ext uri="{9D8B030D-6E8A-4147-A177-3AD203B41FA5}">
                      <a16:colId xmlns:a16="http://schemas.microsoft.com/office/drawing/2014/main" val="574744928"/>
                    </a:ext>
                  </a:extLst>
                </a:gridCol>
                <a:gridCol w="1005103">
                  <a:extLst>
                    <a:ext uri="{9D8B030D-6E8A-4147-A177-3AD203B41FA5}">
                      <a16:colId xmlns:a16="http://schemas.microsoft.com/office/drawing/2014/main" val="3260799344"/>
                    </a:ext>
                  </a:extLst>
                </a:gridCol>
                <a:gridCol w="1005103">
                  <a:extLst>
                    <a:ext uri="{9D8B030D-6E8A-4147-A177-3AD203B41FA5}">
                      <a16:colId xmlns:a16="http://schemas.microsoft.com/office/drawing/2014/main" val="614570528"/>
                    </a:ext>
                  </a:extLst>
                </a:gridCol>
                <a:gridCol w="1005103">
                  <a:extLst>
                    <a:ext uri="{9D8B030D-6E8A-4147-A177-3AD203B41FA5}">
                      <a16:colId xmlns:a16="http://schemas.microsoft.com/office/drawing/2014/main" val="3436534715"/>
                    </a:ext>
                  </a:extLst>
                </a:gridCol>
                <a:gridCol w="1005103">
                  <a:extLst>
                    <a:ext uri="{9D8B030D-6E8A-4147-A177-3AD203B41FA5}">
                      <a16:colId xmlns:a16="http://schemas.microsoft.com/office/drawing/2014/main" val="3499245300"/>
                    </a:ext>
                  </a:extLst>
                </a:gridCol>
                <a:gridCol w="1297209">
                  <a:extLst>
                    <a:ext uri="{9D8B030D-6E8A-4147-A177-3AD203B41FA5}">
                      <a16:colId xmlns:a16="http://schemas.microsoft.com/office/drawing/2014/main" val="3830122742"/>
                    </a:ext>
                  </a:extLst>
                </a:gridCol>
              </a:tblGrid>
              <a:tr h="1176128">
                <a:tc>
                  <a:txBody>
                    <a:bodyPr/>
                    <a:lstStyle/>
                    <a:p>
                      <a:pPr algn="ctr">
                        <a:spcAft>
                          <a:spcPts val="0"/>
                        </a:spcAft>
                      </a:pPr>
                      <a:r>
                        <a:rPr lang="tr-TR" sz="2000" dirty="0">
                          <a:effectLst/>
                        </a:rPr>
                        <a:t>Yıllar</a:t>
                      </a:r>
                      <a:endParaRPr lang="tr-TR" sz="20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tr-TR" sz="2000">
                          <a:effectLst/>
                        </a:rPr>
                        <a:t>2012</a:t>
                      </a:r>
                      <a:endParaRPr lang="tr-TR" sz="20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tr-TR" sz="2000">
                          <a:effectLst/>
                        </a:rPr>
                        <a:t>2013</a:t>
                      </a:r>
                      <a:endParaRPr lang="tr-TR" sz="20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tr-TR" sz="2000">
                          <a:effectLst/>
                        </a:rPr>
                        <a:t>2014</a:t>
                      </a:r>
                      <a:endParaRPr lang="tr-TR" sz="20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tr-TR" sz="2000">
                          <a:effectLst/>
                        </a:rPr>
                        <a:t>2015</a:t>
                      </a:r>
                      <a:endParaRPr lang="tr-TR" sz="20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tr-TR" sz="2000">
                          <a:effectLst/>
                        </a:rPr>
                        <a:t>2016</a:t>
                      </a:r>
                      <a:endParaRPr lang="tr-TR" sz="20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tr-TR" sz="2000">
                          <a:effectLst/>
                        </a:rPr>
                        <a:t>2017 (Ağustos)</a:t>
                      </a:r>
                      <a:endParaRPr lang="tr-TR" sz="200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698257705"/>
                  </a:ext>
                </a:extLst>
              </a:tr>
              <a:tr h="588066">
                <a:tc>
                  <a:txBody>
                    <a:bodyPr/>
                    <a:lstStyle/>
                    <a:p>
                      <a:pPr algn="ctr">
                        <a:spcAft>
                          <a:spcPts val="0"/>
                        </a:spcAft>
                      </a:pPr>
                      <a:r>
                        <a:rPr lang="tr-TR" sz="2000" dirty="0">
                          <a:effectLst/>
                        </a:rPr>
                        <a:t>Konut yangını</a:t>
                      </a:r>
                      <a:endParaRPr lang="tr-TR" sz="20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tr-TR" sz="2000" dirty="0">
                          <a:effectLst/>
                        </a:rPr>
                        <a:t>5.129</a:t>
                      </a:r>
                      <a:endParaRPr lang="tr-TR" sz="20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tr-TR" sz="2000" dirty="0">
                          <a:effectLst/>
                        </a:rPr>
                        <a:t>4.902</a:t>
                      </a:r>
                      <a:endParaRPr lang="tr-TR" sz="20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tr-TR" sz="2000" dirty="0">
                          <a:effectLst/>
                        </a:rPr>
                        <a:t>5.261</a:t>
                      </a:r>
                      <a:endParaRPr lang="tr-TR" sz="20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tr-TR" sz="2000" dirty="0">
                          <a:effectLst/>
                        </a:rPr>
                        <a:t>5.869</a:t>
                      </a:r>
                      <a:endParaRPr lang="tr-TR" sz="20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tr-TR" sz="2000" dirty="0">
                          <a:effectLst/>
                        </a:rPr>
                        <a:t>5.910</a:t>
                      </a:r>
                      <a:endParaRPr lang="tr-TR" sz="20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tr-TR" sz="2000" dirty="0">
                          <a:effectLst/>
                        </a:rPr>
                        <a:t>3.966</a:t>
                      </a:r>
                      <a:endParaRPr lang="tr-TR" sz="2000" dirty="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2939082571"/>
                  </a:ext>
                </a:extLst>
              </a:tr>
              <a:tr h="588066">
                <a:tc>
                  <a:txBody>
                    <a:bodyPr/>
                    <a:lstStyle/>
                    <a:p>
                      <a:pPr algn="ctr">
                        <a:spcAft>
                          <a:spcPts val="0"/>
                        </a:spcAft>
                      </a:pPr>
                      <a:r>
                        <a:rPr lang="tr-TR" sz="2000" dirty="0">
                          <a:effectLst/>
                        </a:rPr>
                        <a:t>Fabrika yangını</a:t>
                      </a:r>
                      <a:endParaRPr lang="tr-TR" sz="20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tr-TR" sz="2000">
                          <a:effectLst/>
                        </a:rPr>
                        <a:t>136</a:t>
                      </a:r>
                      <a:endParaRPr lang="tr-TR" sz="20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tr-TR" sz="2000">
                          <a:effectLst/>
                        </a:rPr>
                        <a:t>159</a:t>
                      </a:r>
                      <a:endParaRPr lang="tr-TR" sz="20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tr-TR" sz="2000">
                          <a:effectLst/>
                        </a:rPr>
                        <a:t>123</a:t>
                      </a:r>
                      <a:endParaRPr lang="tr-TR" sz="20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tr-TR" sz="2000">
                          <a:effectLst/>
                        </a:rPr>
                        <a:t>157</a:t>
                      </a:r>
                      <a:endParaRPr lang="tr-TR" sz="20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tr-TR" sz="2000" dirty="0">
                          <a:effectLst/>
                        </a:rPr>
                        <a:t>153</a:t>
                      </a:r>
                      <a:endParaRPr lang="tr-TR" sz="20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tr-TR" sz="2000" dirty="0">
                          <a:effectLst/>
                        </a:rPr>
                        <a:t>119</a:t>
                      </a:r>
                      <a:endParaRPr lang="tr-TR" sz="2000" dirty="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399925563"/>
                  </a:ext>
                </a:extLst>
              </a:tr>
              <a:tr h="588066">
                <a:tc>
                  <a:txBody>
                    <a:bodyPr/>
                    <a:lstStyle/>
                    <a:p>
                      <a:pPr algn="ctr">
                        <a:spcAft>
                          <a:spcPts val="0"/>
                        </a:spcAft>
                      </a:pPr>
                      <a:r>
                        <a:rPr lang="tr-TR" sz="2000" dirty="0">
                          <a:effectLst/>
                        </a:rPr>
                        <a:t>Diğer bina yangını</a:t>
                      </a:r>
                      <a:endParaRPr lang="tr-TR" sz="20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tr-TR" sz="2000" dirty="0">
                          <a:effectLst/>
                        </a:rPr>
                        <a:t>7.069</a:t>
                      </a:r>
                      <a:endParaRPr lang="tr-TR" sz="20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tr-TR" sz="2000" dirty="0">
                          <a:effectLst/>
                        </a:rPr>
                        <a:t>7.853</a:t>
                      </a:r>
                      <a:endParaRPr lang="tr-TR" sz="20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tr-TR" sz="2000" dirty="0">
                          <a:effectLst/>
                        </a:rPr>
                        <a:t>7.869</a:t>
                      </a:r>
                      <a:endParaRPr lang="tr-TR" sz="20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tr-TR" sz="2000" dirty="0">
                          <a:effectLst/>
                        </a:rPr>
                        <a:t>8.957</a:t>
                      </a:r>
                      <a:endParaRPr lang="tr-TR" sz="20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tr-TR" sz="2000" dirty="0">
                          <a:effectLst/>
                        </a:rPr>
                        <a:t>8.887</a:t>
                      </a:r>
                      <a:endParaRPr lang="tr-TR" sz="20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tr-TR" sz="2000" dirty="0">
                          <a:effectLst/>
                        </a:rPr>
                        <a:t>6.605</a:t>
                      </a:r>
                      <a:endParaRPr lang="tr-TR" sz="2000" dirty="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1244672880"/>
                  </a:ext>
                </a:extLst>
              </a:tr>
              <a:tr h="588066">
                <a:tc>
                  <a:txBody>
                    <a:bodyPr/>
                    <a:lstStyle/>
                    <a:p>
                      <a:pPr algn="ctr">
                        <a:spcAft>
                          <a:spcPts val="0"/>
                        </a:spcAft>
                      </a:pPr>
                      <a:r>
                        <a:rPr lang="tr-TR" sz="2000" dirty="0">
                          <a:effectLst/>
                        </a:rPr>
                        <a:t>Toplam</a:t>
                      </a:r>
                      <a:endParaRPr lang="tr-TR" sz="20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tr-TR" sz="2000" dirty="0">
                          <a:effectLst/>
                        </a:rPr>
                        <a:t>12.334</a:t>
                      </a:r>
                      <a:endParaRPr lang="tr-TR" sz="20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tr-TR" sz="2000" dirty="0">
                          <a:effectLst/>
                        </a:rPr>
                        <a:t>12.914</a:t>
                      </a:r>
                      <a:endParaRPr lang="tr-TR" sz="20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tr-TR" sz="2000" dirty="0">
                          <a:effectLst/>
                        </a:rPr>
                        <a:t>13.253</a:t>
                      </a:r>
                      <a:endParaRPr lang="tr-TR" sz="20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tr-TR" sz="2000" dirty="0">
                          <a:effectLst/>
                        </a:rPr>
                        <a:t>14.983</a:t>
                      </a:r>
                      <a:endParaRPr lang="tr-TR" sz="20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tr-TR" sz="2000" dirty="0">
                          <a:effectLst/>
                        </a:rPr>
                        <a:t>14.950</a:t>
                      </a:r>
                      <a:endParaRPr lang="tr-TR" sz="20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tr-TR" sz="2000" dirty="0">
                          <a:effectLst/>
                        </a:rPr>
                        <a:t>10.690</a:t>
                      </a:r>
                      <a:endParaRPr lang="tr-TR" sz="2000" dirty="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2875861419"/>
                  </a:ext>
                </a:extLst>
              </a:tr>
            </a:tbl>
          </a:graphicData>
        </a:graphic>
      </p:graphicFrame>
    </p:spTree>
    <p:extLst>
      <p:ext uri="{BB962C8B-B14F-4D97-AF65-F5344CB8AC3E}">
        <p14:creationId xmlns:p14="http://schemas.microsoft.com/office/powerpoint/2010/main" val="1240577899"/>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pic>
        <p:nvPicPr>
          <p:cNvPr id="7" name="Picture 5">
            <a:extLst>
              <a:ext uri="{FF2B5EF4-FFF2-40B4-BE49-F238E27FC236}">
                <a16:creationId xmlns:a16="http://schemas.microsoft.com/office/drawing/2014/main" id="{3F106579-CDBD-48D4-B16C-D0F2529ECEE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21622" y="2584580"/>
            <a:ext cx="2221668" cy="30446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2771" name="Title 1"/>
          <p:cNvSpPr>
            <a:spLocks noGrp="1"/>
          </p:cNvSpPr>
          <p:nvPr>
            <p:ph type="title" idx="4294967295"/>
          </p:nvPr>
        </p:nvSpPr>
        <p:spPr>
          <a:xfrm>
            <a:off x="0" y="1484313"/>
            <a:ext cx="8439150" cy="369887"/>
          </a:xfrm>
        </p:spPr>
        <p:txBody>
          <a:bodyPr>
            <a:normAutofit fontScale="90000"/>
          </a:bodyPr>
          <a:lstStyle/>
          <a:p>
            <a:pPr algn="ctr"/>
            <a:r>
              <a:rPr lang="tr-TR" altLang="tr-TR" sz="2400" b="1" dirty="0">
                <a:latin typeface="Cambria" panose="02040503050406030204" pitchFamily="18" charset="0"/>
                <a:cs typeface="Arial" panose="020B0604020202020204" pitchFamily="34" charset="0"/>
              </a:rPr>
              <a:t>Söndürme ve Kurtarma Ekiplerinin Emniyeti</a:t>
            </a:r>
          </a:p>
        </p:txBody>
      </p:sp>
      <p:sp>
        <p:nvSpPr>
          <p:cNvPr id="41987" name="Rectangle 3"/>
          <p:cNvSpPr>
            <a:spLocks noGrp="1" noChangeArrowheads="1"/>
          </p:cNvSpPr>
          <p:nvPr>
            <p:ph idx="4294967295"/>
          </p:nvPr>
        </p:nvSpPr>
        <p:spPr>
          <a:xfrm>
            <a:off x="349018" y="1694656"/>
            <a:ext cx="7072604" cy="4248150"/>
          </a:xfrm>
        </p:spPr>
        <p:txBody>
          <a:bodyPr>
            <a:noAutofit/>
          </a:bodyPr>
          <a:lstStyle/>
          <a:p>
            <a:pPr marL="0" indent="0">
              <a:lnSpc>
                <a:spcPts val="3000"/>
              </a:lnSpc>
              <a:buClr>
                <a:srgbClr val="FF0000"/>
              </a:buClr>
              <a:buFont typeface="Arial Narrow" panose="020B0606020202030204" pitchFamily="34" charset="0"/>
              <a:buChar char="●"/>
              <a:defRPr/>
            </a:pPr>
            <a:r>
              <a:rPr lang="tr-TR" altLang="tr-TR" sz="2000" dirty="0">
                <a:latin typeface="Cambria" panose="02040503050406030204" pitchFamily="18" charset="0"/>
                <a:cs typeface="Arial" panose="020B0604020202020204" pitchFamily="34" charset="0"/>
              </a:rPr>
              <a:t> Yapı söndürme işlemi tamamlanana dek yıkılmayacak şekilde tasarlanmalı ve bina çevresinde; yangınların söndürülmesi ve insanların kurtarılması için gerekli olan tedbirler alınmalıdır. </a:t>
            </a:r>
          </a:p>
          <a:p>
            <a:pPr marL="0" indent="0">
              <a:lnSpc>
                <a:spcPts val="3000"/>
              </a:lnSpc>
              <a:buClr>
                <a:srgbClr val="FF0000"/>
              </a:buClr>
              <a:buFont typeface="Arial Narrow" panose="020B0606020202030204" pitchFamily="34" charset="0"/>
              <a:buChar char="●"/>
              <a:defRPr/>
            </a:pPr>
            <a:r>
              <a:rPr lang="tr-TR" altLang="tr-TR" sz="2000" dirty="0">
                <a:latin typeface="Cambria" panose="02040503050406030204" pitchFamily="18" charset="0"/>
                <a:cs typeface="Arial" panose="020B0604020202020204" pitchFamily="34" charset="0"/>
              </a:rPr>
              <a:t> Yangın boyunca işletilmesi gereken tesisatlar, çalışma düzenini gerekli olan zaman aralığında sürdürecek şekilde tesis edilmelidir. </a:t>
            </a:r>
          </a:p>
          <a:p>
            <a:pPr marL="0" indent="0">
              <a:lnSpc>
                <a:spcPts val="3000"/>
              </a:lnSpc>
              <a:buClr>
                <a:srgbClr val="FF0000"/>
              </a:buClr>
              <a:buFont typeface="Arial Narrow" panose="020B0606020202030204" pitchFamily="34" charset="0"/>
              <a:buChar char="●"/>
              <a:defRPr/>
            </a:pPr>
            <a:r>
              <a:rPr lang="tr-TR" altLang="tr-TR" sz="2000" dirty="0">
                <a:latin typeface="Cambria" panose="02040503050406030204" pitchFamily="18" charset="0"/>
                <a:cs typeface="Arial" panose="020B0604020202020204" pitchFamily="34" charset="0"/>
              </a:rPr>
              <a:t> Yüksek binalarda bulunan asansörler; kurtarma ve söndürme operasyonlarında kullanılabilecek şekilde ayrı güç hatlarından beslenmeli ve gerekli önlemler alınmalıdır.</a:t>
            </a:r>
          </a:p>
          <a:p>
            <a:pPr marL="0" indent="0">
              <a:lnSpc>
                <a:spcPts val="3000"/>
              </a:lnSpc>
              <a:buClr>
                <a:srgbClr val="FF0000"/>
              </a:buClr>
              <a:buFont typeface="Arial Narrow" panose="020B0606020202030204" pitchFamily="34" charset="0"/>
              <a:buChar char="●"/>
              <a:defRPr/>
            </a:pPr>
            <a:r>
              <a:rPr lang="tr-TR" altLang="tr-TR" sz="2000" dirty="0">
                <a:latin typeface="Cambria" panose="02040503050406030204" pitchFamily="18" charset="0"/>
                <a:cs typeface="Arial" panose="020B0604020202020204" pitchFamily="34" charset="0"/>
              </a:rPr>
              <a:t> Tehlikeli maddelerin işaretlenmesi ve yangına müdahale ekiplerine yardımcı olacak işaretler kullanılmalıdır.</a:t>
            </a:r>
          </a:p>
        </p:txBody>
      </p:sp>
      <p:sp>
        <p:nvSpPr>
          <p:cNvPr id="6" name="Rectangle 4">
            <a:extLst>
              <a:ext uri="{FF2B5EF4-FFF2-40B4-BE49-F238E27FC236}">
                <a16:creationId xmlns:a16="http://schemas.microsoft.com/office/drawing/2014/main" id="{EE0F5EF0-7754-4E5D-BADC-424FFE3DB133}"/>
              </a:ext>
            </a:extLst>
          </p:cNvPr>
          <p:cNvSpPr txBox="1">
            <a:spLocks noChangeArrowheads="1"/>
          </p:cNvSpPr>
          <p:nvPr/>
        </p:nvSpPr>
        <p:spPr>
          <a:xfrm>
            <a:off x="7633617" y="5712590"/>
            <a:ext cx="2408039" cy="369887"/>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spcAft>
                <a:spcPts val="0"/>
              </a:spcAft>
              <a:buNone/>
            </a:pPr>
            <a:r>
              <a:rPr lang="tr-TR" altLang="tr-TR" sz="1200" dirty="0">
                <a:solidFill>
                  <a:srgbClr val="0000FF"/>
                </a:solidFill>
                <a:latin typeface="Cambria" panose="02040503050406030204" pitchFamily="18" charset="0"/>
              </a:rPr>
              <a:t>Yangın Müdahale holü</a:t>
            </a:r>
          </a:p>
        </p:txBody>
      </p:sp>
    </p:spTree>
    <p:extLst>
      <p:ext uri="{BB962C8B-B14F-4D97-AF65-F5344CB8AC3E}">
        <p14:creationId xmlns:p14="http://schemas.microsoft.com/office/powerpoint/2010/main" val="6264622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13" name="Rectangle 2">
            <a:extLst>
              <a:ext uri="{FF2B5EF4-FFF2-40B4-BE49-F238E27FC236}">
                <a16:creationId xmlns:a16="http://schemas.microsoft.com/office/drawing/2014/main" id="{BC01132C-95B0-419F-8BCD-39D6A93C4DC4}"/>
              </a:ext>
            </a:extLst>
          </p:cNvPr>
          <p:cNvSpPr>
            <a:spLocks noChangeArrowheads="1"/>
          </p:cNvSpPr>
          <p:nvPr/>
        </p:nvSpPr>
        <p:spPr bwMode="auto">
          <a:xfrm>
            <a:off x="0" y="1439887"/>
            <a:ext cx="9053513" cy="1506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00113" eaLnBrk="0" hangingPunct="0">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1588" indent="-341313" defTabSz="900113" eaLnBrk="0" hangingPunct="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344488" indent="-341313" defTabSz="900113" eaLnBrk="0" hangingPunct="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687388" indent="-339725" defTabSz="900113" eaLnBrk="0" hangingPunct="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1028700" indent="-339725" defTabSz="900113" eaLnBrk="0" hangingPunct="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1485900" indent="-339725" defTabSz="900113"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1943100" indent="-339725" defTabSz="900113"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2400300" indent="-339725" defTabSz="900113"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2857500" indent="-339725" defTabSz="900113"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ctr" eaLnBrk="1" hangingPunct="1">
              <a:spcBef>
                <a:spcPts val="500"/>
              </a:spcBef>
            </a:pPr>
            <a:r>
              <a:rPr lang="tr-TR" altLang="tr-TR" sz="7100" b="1" i="1" dirty="0">
                <a:solidFill>
                  <a:schemeClr val="tx2"/>
                </a:solidFill>
              </a:rPr>
              <a:t>Teşekkürler</a:t>
            </a:r>
            <a:endParaRPr lang="tr-TR" altLang="tr-TR" sz="3400" b="1" i="1" dirty="0">
              <a:solidFill>
                <a:schemeClr val="tx2"/>
              </a:solidFill>
            </a:endParaRPr>
          </a:p>
        </p:txBody>
      </p:sp>
      <p:pic>
        <p:nvPicPr>
          <p:cNvPr id="15" name="Picture 4" descr="Haluk Kafalı 2 copy">
            <a:extLst>
              <a:ext uri="{FF2B5EF4-FFF2-40B4-BE49-F238E27FC236}">
                <a16:creationId xmlns:a16="http://schemas.microsoft.com/office/drawing/2014/main" id="{C4569F70-75E5-439F-8D04-5C2D8821F935}"/>
              </a:ext>
            </a:extLst>
          </p:cNvPr>
          <p:cNvPicPr>
            <a:picLocks noChangeAspect="1" noChangeArrowheads="1"/>
          </p:cNvPicPr>
          <p:nvPr/>
        </p:nvPicPr>
        <p:blipFill>
          <a:blip r:embed="rId3">
            <a:clrChange>
              <a:clrFrom>
                <a:srgbClr val="FBFCFE"/>
              </a:clrFrom>
              <a:clrTo>
                <a:srgbClr val="FBFCFE">
                  <a:alpha val="0"/>
                </a:srgbClr>
              </a:clrTo>
            </a:clrChange>
            <a:extLst>
              <a:ext uri="{28A0092B-C50C-407E-A947-70E740481C1C}">
                <a14:useLocalDpi xmlns:a14="http://schemas.microsoft.com/office/drawing/2010/main" val="0"/>
              </a:ext>
            </a:extLst>
          </a:blip>
          <a:srcRect t="19229"/>
          <a:stretch>
            <a:fillRect/>
          </a:stretch>
        </p:blipFill>
        <p:spPr bwMode="auto">
          <a:xfrm>
            <a:off x="1403350" y="2554312"/>
            <a:ext cx="6480175" cy="368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077512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9E67DC01-DEB4-46DF-8448-1819D81A7FA6}"/>
              </a:ext>
            </a:extLst>
          </p:cNvPr>
          <p:cNvSpPr txBox="1">
            <a:spLocks/>
          </p:cNvSpPr>
          <p:nvPr/>
        </p:nvSpPr>
        <p:spPr>
          <a:xfrm>
            <a:off x="796924" y="1571217"/>
            <a:ext cx="8439150" cy="369887"/>
          </a:xfrm>
          <a:prstGeom prst="rect">
            <a:avLst/>
          </a:prstGeom>
        </p:spPr>
        <p:txBody>
          <a:bodyPr>
            <a:normAutofit fontScale="90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pPr>
            <a:r>
              <a:rPr lang="tr-TR" altLang="tr-TR" sz="2400" b="1" dirty="0">
                <a:latin typeface="Cambria" panose="02040503050406030204" pitchFamily="18" charset="0"/>
                <a:cs typeface="Arial" panose="020B0604020202020204" pitchFamily="34" charset="0"/>
              </a:rPr>
              <a:t>Yangın Güvenli Yapı Tasarım Kriterleri</a:t>
            </a:r>
          </a:p>
        </p:txBody>
      </p:sp>
      <p:sp>
        <p:nvSpPr>
          <p:cNvPr id="8" name="Rectangle 3">
            <a:extLst>
              <a:ext uri="{FF2B5EF4-FFF2-40B4-BE49-F238E27FC236}">
                <a16:creationId xmlns:a16="http://schemas.microsoft.com/office/drawing/2014/main" id="{814B81B8-7440-4238-8F6F-0A445BC0EC93}"/>
              </a:ext>
            </a:extLst>
          </p:cNvPr>
          <p:cNvSpPr txBox="1">
            <a:spLocks noChangeArrowheads="1"/>
          </p:cNvSpPr>
          <p:nvPr/>
        </p:nvSpPr>
        <p:spPr>
          <a:xfrm>
            <a:off x="666749" y="1950435"/>
            <a:ext cx="9037191" cy="3453795"/>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60363" lvl="1" indent="-360363" fontAlgn="auto">
              <a:lnSpc>
                <a:spcPts val="3000"/>
              </a:lnSpc>
              <a:spcAft>
                <a:spcPts val="0"/>
              </a:spcAft>
              <a:buClr>
                <a:srgbClr val="FF0000"/>
              </a:buClr>
              <a:buFont typeface="Wingdings" panose="05000000000000000000" pitchFamily="2" charset="2"/>
              <a:buChar char="Ø"/>
              <a:defRPr/>
            </a:pPr>
            <a:r>
              <a:rPr lang="tr-TR" altLang="tr-TR" sz="2000" dirty="0">
                <a:latin typeface="Cambria" panose="02040503050406030204" pitchFamily="18" charset="0"/>
                <a:cs typeface="Arial" panose="020B0604020202020204" pitchFamily="34" charset="0"/>
              </a:rPr>
              <a:t>Kullanım amacı, tehlike sınıfına göre  ve insan yoğunluğuna göre yapı sınıflandırılmalı;</a:t>
            </a:r>
          </a:p>
          <a:p>
            <a:pPr marL="360363" lvl="1" indent="-360363" fontAlgn="auto">
              <a:lnSpc>
                <a:spcPts val="3000"/>
              </a:lnSpc>
              <a:spcAft>
                <a:spcPts val="0"/>
              </a:spcAft>
              <a:buClr>
                <a:srgbClr val="FF0000"/>
              </a:buClr>
              <a:buFont typeface="Wingdings" panose="05000000000000000000" pitchFamily="2" charset="2"/>
              <a:buChar char="Ø"/>
              <a:defRPr/>
            </a:pPr>
            <a:r>
              <a:rPr lang="tr-TR" altLang="tr-TR" sz="2000" dirty="0">
                <a:latin typeface="Cambria" panose="02040503050406030204" pitchFamily="18" charset="0"/>
                <a:cs typeface="Arial" panose="020B0604020202020204" pitchFamily="34" charset="0"/>
              </a:rPr>
              <a:t>Yapı içerisinde bulunan maddelere göre tehlike sınıflandırması yapılmalı,</a:t>
            </a:r>
          </a:p>
          <a:p>
            <a:pPr marL="360363" lvl="1" indent="-360363" fontAlgn="auto">
              <a:lnSpc>
                <a:spcPts val="3000"/>
              </a:lnSpc>
              <a:spcAft>
                <a:spcPts val="0"/>
              </a:spcAft>
              <a:buClr>
                <a:srgbClr val="FF0000"/>
              </a:buClr>
              <a:buFont typeface="Wingdings" panose="05000000000000000000" pitchFamily="2" charset="2"/>
              <a:buChar char="Ø"/>
              <a:defRPr/>
            </a:pPr>
            <a:r>
              <a:rPr lang="tr-TR" altLang="tr-TR" sz="2000" dirty="0">
                <a:latin typeface="Cambria" panose="02040503050406030204" pitchFamily="18" charset="0"/>
                <a:cs typeface="Arial" panose="020B0604020202020204" pitchFamily="34" charset="0"/>
              </a:rPr>
              <a:t>Güvenli tahliye için gerekli süre tespit edilmeli, </a:t>
            </a:r>
          </a:p>
          <a:p>
            <a:pPr marL="360363" lvl="1" indent="-360363" fontAlgn="auto">
              <a:lnSpc>
                <a:spcPts val="3000"/>
              </a:lnSpc>
              <a:spcAft>
                <a:spcPts val="0"/>
              </a:spcAft>
              <a:buClr>
                <a:srgbClr val="FF0000"/>
              </a:buClr>
              <a:buFont typeface="Wingdings" panose="05000000000000000000" pitchFamily="2" charset="2"/>
              <a:buChar char="Ø"/>
              <a:defRPr/>
            </a:pPr>
            <a:r>
              <a:rPr lang="tr-TR" altLang="tr-TR" sz="2000" b="1" dirty="0">
                <a:solidFill>
                  <a:srgbClr val="000000"/>
                </a:solidFill>
                <a:latin typeface="Cambria" panose="02040503050406030204" pitchFamily="18" charset="0"/>
                <a:cs typeface="Arial" panose="020B0604020202020204" pitchFamily="34" charset="0"/>
              </a:rPr>
              <a:t>İnşaat işlerinde kullanılan yapı malzemelerinin yangın karşısındaki davranışları </a:t>
            </a:r>
            <a:r>
              <a:rPr lang="tr-TR" altLang="tr-TR" sz="2000" b="1" dirty="0">
                <a:solidFill>
                  <a:srgbClr val="FF0000"/>
                </a:solidFill>
                <a:latin typeface="Cambria" panose="02040503050406030204" pitchFamily="18" charset="0"/>
                <a:cs typeface="Arial" panose="020B0604020202020204" pitchFamily="34" charset="0"/>
              </a:rPr>
              <a:t>(yangına karşı tepki sınıfları)  </a:t>
            </a:r>
            <a:r>
              <a:rPr lang="tr-TR" altLang="tr-TR" sz="2000" b="1" dirty="0">
                <a:solidFill>
                  <a:srgbClr val="000000"/>
                </a:solidFill>
                <a:latin typeface="Cambria" panose="02040503050406030204" pitchFamily="18" charset="0"/>
                <a:cs typeface="Arial" panose="020B0604020202020204" pitchFamily="34" charset="0"/>
              </a:rPr>
              <a:t>bilinmeli,</a:t>
            </a:r>
          </a:p>
          <a:p>
            <a:pPr marL="360363" lvl="1" indent="-360363" fontAlgn="auto">
              <a:lnSpc>
                <a:spcPts val="3000"/>
              </a:lnSpc>
              <a:spcAft>
                <a:spcPts val="0"/>
              </a:spcAft>
              <a:buClr>
                <a:srgbClr val="FF0000"/>
              </a:buClr>
              <a:buFont typeface="Wingdings" panose="05000000000000000000" pitchFamily="2" charset="2"/>
              <a:buChar char="Ø"/>
              <a:defRPr/>
            </a:pPr>
            <a:r>
              <a:rPr lang="tr-TR" altLang="tr-TR" sz="2000" b="1" dirty="0">
                <a:solidFill>
                  <a:srgbClr val="000000"/>
                </a:solidFill>
                <a:latin typeface="Cambria" panose="02040503050406030204" pitchFamily="18" charset="0"/>
                <a:cs typeface="Arial" panose="020B0604020202020204" pitchFamily="34" charset="0"/>
              </a:rPr>
              <a:t>Yönetmeliklere uygun</a:t>
            </a:r>
            <a:r>
              <a:rPr lang="tr-TR" altLang="tr-TR" sz="2000" b="1" dirty="0">
                <a:solidFill>
                  <a:srgbClr val="FF0000"/>
                </a:solidFill>
                <a:latin typeface="Cambria" panose="02040503050406030204" pitchFamily="18" charset="0"/>
                <a:cs typeface="Arial" panose="020B0604020202020204" pitchFamily="34" charset="0"/>
              </a:rPr>
              <a:t> yangın dayanıklılık sınıfları</a:t>
            </a:r>
            <a:r>
              <a:rPr lang="tr-TR" altLang="tr-TR" sz="2000" b="1" dirty="0">
                <a:solidFill>
                  <a:srgbClr val="000000"/>
                </a:solidFill>
                <a:latin typeface="Cambria" panose="02040503050406030204" pitchFamily="18" charset="0"/>
                <a:cs typeface="Arial" panose="020B0604020202020204" pitchFamily="34" charset="0"/>
              </a:rPr>
              <a:t>na sahip detaylar oluşturulmalıdır.</a:t>
            </a:r>
          </a:p>
        </p:txBody>
      </p:sp>
    </p:spTree>
    <p:extLst>
      <p:ext uri="{BB962C8B-B14F-4D97-AF65-F5344CB8AC3E}">
        <p14:creationId xmlns:p14="http://schemas.microsoft.com/office/powerpoint/2010/main" val="2338698508"/>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2531" name="Title 1"/>
          <p:cNvSpPr>
            <a:spLocks noGrp="1"/>
          </p:cNvSpPr>
          <p:nvPr>
            <p:ph type="title" idx="4294967295"/>
          </p:nvPr>
        </p:nvSpPr>
        <p:spPr>
          <a:xfrm>
            <a:off x="465302" y="1495501"/>
            <a:ext cx="8439150" cy="369888"/>
          </a:xfrm>
        </p:spPr>
        <p:txBody>
          <a:bodyPr>
            <a:normAutofit fontScale="90000"/>
          </a:bodyPr>
          <a:lstStyle/>
          <a:p>
            <a:pPr algn="ctr"/>
            <a:r>
              <a:rPr lang="tr-TR" altLang="tr-TR" sz="2400" b="1" dirty="0">
                <a:latin typeface="Cambria" panose="02040503050406030204" pitchFamily="18" charset="0"/>
                <a:cs typeface="Arial" panose="020B0604020202020204" pitchFamily="34" charset="0"/>
              </a:rPr>
              <a:t>Yangına Tepki Sınıfı</a:t>
            </a:r>
          </a:p>
        </p:txBody>
      </p:sp>
      <p:sp>
        <p:nvSpPr>
          <p:cNvPr id="29699" name="Rectangle 3"/>
          <p:cNvSpPr>
            <a:spLocks noGrp="1" noChangeArrowheads="1"/>
          </p:cNvSpPr>
          <p:nvPr>
            <p:ph idx="4294967295"/>
          </p:nvPr>
        </p:nvSpPr>
        <p:spPr>
          <a:xfrm>
            <a:off x="390655" y="1962150"/>
            <a:ext cx="8640763" cy="4895850"/>
          </a:xfrm>
        </p:spPr>
        <p:txBody>
          <a:bodyPr>
            <a:normAutofit/>
          </a:bodyPr>
          <a:lstStyle/>
          <a:p>
            <a:pPr eaLnBrk="1" hangingPunct="1">
              <a:lnSpc>
                <a:spcPts val="3000"/>
              </a:lnSpc>
              <a:spcBef>
                <a:spcPct val="40000"/>
              </a:spcBef>
              <a:defRPr/>
            </a:pPr>
            <a:r>
              <a:rPr lang="tr-TR" altLang="tr-TR" sz="2000" b="1" kern="1200" dirty="0">
                <a:solidFill>
                  <a:srgbClr val="FF0000"/>
                </a:solidFill>
                <a:latin typeface="Cambria" panose="02040503050406030204" pitchFamily="18" charset="0"/>
                <a:cs typeface="Arial" panose="020B0604020202020204" pitchFamily="34" charset="0"/>
              </a:rPr>
              <a:t>Döşemelerde kullanılanların dışındaki yapı malzemelerinin sınıfları: </a:t>
            </a:r>
          </a:p>
          <a:p>
            <a:pPr marL="269875" lvl="1" indent="-269875">
              <a:lnSpc>
                <a:spcPts val="3000"/>
              </a:lnSpc>
              <a:spcBef>
                <a:spcPct val="40000"/>
              </a:spcBef>
              <a:buFont typeface="Wingdings" panose="05000000000000000000" pitchFamily="2" charset="2"/>
              <a:buChar char="Ø"/>
              <a:defRPr/>
            </a:pPr>
            <a:r>
              <a:rPr lang="tr-TR" altLang="tr-TR" sz="2000" b="1" kern="1200" dirty="0">
                <a:latin typeface="Cambria" panose="02040503050406030204" pitchFamily="18" charset="0"/>
                <a:cs typeface="Arial" panose="020B0604020202020204" pitchFamily="34" charset="0"/>
              </a:rPr>
              <a:t> A1: </a:t>
            </a:r>
            <a:r>
              <a:rPr lang="tr-TR" altLang="tr-TR" sz="2000" kern="1200" dirty="0">
                <a:latin typeface="Cambria" panose="02040503050406030204" pitchFamily="18" charset="0"/>
                <a:cs typeface="Arial" panose="020B0604020202020204" pitchFamily="34" charset="0"/>
              </a:rPr>
              <a:t>Hiçbir şekilde yangına katkıda bulunmayan malzemeler.</a:t>
            </a:r>
          </a:p>
          <a:p>
            <a:pPr marL="269875" lvl="1" indent="-269875">
              <a:lnSpc>
                <a:spcPts val="3000"/>
              </a:lnSpc>
              <a:spcBef>
                <a:spcPct val="40000"/>
              </a:spcBef>
              <a:buFont typeface="Wingdings" panose="05000000000000000000" pitchFamily="2" charset="2"/>
              <a:buChar char="Ø"/>
              <a:defRPr/>
            </a:pPr>
            <a:r>
              <a:rPr lang="tr-TR" altLang="tr-TR" sz="2000" b="1" kern="1200" dirty="0">
                <a:latin typeface="Cambria" panose="02040503050406030204" pitchFamily="18" charset="0"/>
                <a:cs typeface="Arial" panose="020B0604020202020204" pitchFamily="34" charset="0"/>
              </a:rPr>
              <a:t> A2: </a:t>
            </a:r>
            <a:r>
              <a:rPr lang="tr-TR" altLang="tr-TR" sz="2000" kern="1200" dirty="0">
                <a:latin typeface="Cambria" panose="02040503050406030204" pitchFamily="18" charset="0"/>
                <a:cs typeface="Arial" panose="020B0604020202020204" pitchFamily="34" charset="0"/>
              </a:rPr>
              <a:t>Yangına aşırı derecede sınırlı katkıda bulunan malzemeler.</a:t>
            </a:r>
          </a:p>
          <a:p>
            <a:pPr marL="269875" lvl="1" indent="-269875">
              <a:lnSpc>
                <a:spcPts val="3000"/>
              </a:lnSpc>
              <a:spcBef>
                <a:spcPct val="40000"/>
              </a:spcBef>
              <a:buFont typeface="Wingdings" panose="05000000000000000000" pitchFamily="2" charset="2"/>
              <a:buChar char="Ø"/>
              <a:defRPr/>
            </a:pPr>
            <a:r>
              <a:rPr lang="tr-TR" altLang="tr-TR" sz="2000" b="1" kern="1200" dirty="0">
                <a:latin typeface="Cambria" panose="02040503050406030204" pitchFamily="18" charset="0"/>
                <a:cs typeface="Arial" panose="020B0604020202020204" pitchFamily="34" charset="0"/>
              </a:rPr>
              <a:t> B: </a:t>
            </a:r>
            <a:r>
              <a:rPr lang="tr-TR" altLang="tr-TR" sz="2000" kern="1200" dirty="0">
                <a:latin typeface="Cambria" panose="02040503050406030204" pitchFamily="18" charset="0"/>
                <a:cs typeface="Arial" panose="020B0604020202020204" pitchFamily="34" charset="0"/>
              </a:rPr>
              <a:t>Yangına çok sınırlı boyutlarda katkıda bulunan malzemeler.</a:t>
            </a:r>
          </a:p>
          <a:p>
            <a:pPr marL="269875" lvl="1" indent="-269875">
              <a:lnSpc>
                <a:spcPts val="3000"/>
              </a:lnSpc>
              <a:spcBef>
                <a:spcPct val="40000"/>
              </a:spcBef>
              <a:buFont typeface="Wingdings" panose="05000000000000000000" pitchFamily="2" charset="2"/>
              <a:buChar char="Ø"/>
              <a:defRPr/>
            </a:pPr>
            <a:r>
              <a:rPr lang="tr-TR" altLang="tr-TR" sz="2000" b="1" kern="1200" dirty="0">
                <a:latin typeface="Cambria" panose="02040503050406030204" pitchFamily="18" charset="0"/>
                <a:cs typeface="Arial" panose="020B0604020202020204" pitchFamily="34" charset="0"/>
              </a:rPr>
              <a:t> C: </a:t>
            </a:r>
            <a:r>
              <a:rPr lang="tr-TR" altLang="tr-TR" sz="2000" kern="1200" dirty="0">
                <a:latin typeface="Cambria" panose="02040503050406030204" pitchFamily="18" charset="0"/>
                <a:cs typeface="Arial" panose="020B0604020202020204" pitchFamily="34" charset="0"/>
              </a:rPr>
              <a:t>Yangına sınırlı boyutlarda katkıda bulunan malzemeler.</a:t>
            </a:r>
          </a:p>
          <a:p>
            <a:pPr marL="269875" lvl="1" indent="-269875">
              <a:lnSpc>
                <a:spcPts val="3000"/>
              </a:lnSpc>
              <a:spcBef>
                <a:spcPct val="40000"/>
              </a:spcBef>
              <a:buFont typeface="Wingdings" panose="05000000000000000000" pitchFamily="2" charset="2"/>
              <a:buChar char="Ø"/>
              <a:defRPr/>
            </a:pPr>
            <a:r>
              <a:rPr lang="tr-TR" altLang="tr-TR" sz="2000" b="1" kern="1200" dirty="0">
                <a:latin typeface="Cambria" panose="02040503050406030204" pitchFamily="18" charset="0"/>
                <a:cs typeface="Arial" panose="020B0604020202020204" pitchFamily="34" charset="0"/>
              </a:rPr>
              <a:t> D: </a:t>
            </a:r>
            <a:r>
              <a:rPr lang="tr-TR" altLang="tr-TR" sz="2000" kern="1200" dirty="0">
                <a:latin typeface="Cambria" panose="02040503050406030204" pitchFamily="18" charset="0"/>
                <a:cs typeface="Arial" panose="020B0604020202020204" pitchFamily="34" charset="0"/>
              </a:rPr>
              <a:t>Yangına makul boyutlarda katkıda bulunan malzemeler.</a:t>
            </a:r>
          </a:p>
          <a:p>
            <a:pPr marL="269875" lvl="1" indent="-269875">
              <a:lnSpc>
                <a:spcPts val="3000"/>
              </a:lnSpc>
              <a:spcBef>
                <a:spcPct val="40000"/>
              </a:spcBef>
              <a:buFont typeface="Wingdings" panose="05000000000000000000" pitchFamily="2" charset="2"/>
              <a:buChar char="Ø"/>
              <a:defRPr/>
            </a:pPr>
            <a:r>
              <a:rPr lang="tr-TR" altLang="tr-TR" sz="2000" b="1" kern="1200" dirty="0">
                <a:latin typeface="Cambria" panose="02040503050406030204" pitchFamily="18" charset="0"/>
                <a:cs typeface="Arial" panose="020B0604020202020204" pitchFamily="34" charset="0"/>
              </a:rPr>
              <a:t> E: </a:t>
            </a:r>
            <a:r>
              <a:rPr lang="tr-TR" altLang="tr-TR" sz="2000" kern="1200" dirty="0">
                <a:latin typeface="Cambria" panose="02040503050406030204" pitchFamily="18" charset="0"/>
                <a:cs typeface="Arial" panose="020B0604020202020204" pitchFamily="34" charset="0"/>
              </a:rPr>
              <a:t>Yangına karşı tepki performansı kabul edilebilir olan malz.</a:t>
            </a:r>
          </a:p>
          <a:p>
            <a:pPr marL="269875" lvl="1" indent="-269875">
              <a:lnSpc>
                <a:spcPts val="3000"/>
              </a:lnSpc>
              <a:spcBef>
                <a:spcPct val="40000"/>
              </a:spcBef>
              <a:buFont typeface="Wingdings" panose="05000000000000000000" pitchFamily="2" charset="2"/>
              <a:buChar char="Ø"/>
              <a:defRPr/>
            </a:pPr>
            <a:r>
              <a:rPr lang="tr-TR" altLang="tr-TR" sz="2000" b="1" kern="1200" dirty="0">
                <a:latin typeface="Cambria" panose="02040503050406030204" pitchFamily="18" charset="0"/>
                <a:cs typeface="Arial" panose="020B0604020202020204" pitchFamily="34" charset="0"/>
              </a:rPr>
              <a:t> F: </a:t>
            </a:r>
            <a:r>
              <a:rPr lang="tr-TR" altLang="tr-TR" sz="2000" kern="1200" dirty="0">
                <a:latin typeface="Cambria" panose="02040503050406030204" pitchFamily="18" charset="0"/>
                <a:cs typeface="Arial" panose="020B0604020202020204" pitchFamily="34" charset="0"/>
              </a:rPr>
              <a:t>Yangına karşı tepki performansı belirlenemeyen malz.</a:t>
            </a:r>
          </a:p>
          <a:p>
            <a:pPr eaLnBrk="1" hangingPunct="1">
              <a:lnSpc>
                <a:spcPct val="90000"/>
              </a:lnSpc>
              <a:spcBef>
                <a:spcPct val="40000"/>
              </a:spcBef>
              <a:defRPr/>
            </a:pPr>
            <a:endParaRPr lang="tr-TR" altLang="tr-TR" sz="2000" dirty="0">
              <a:latin typeface="Cambria" panose="02040503050406030204" pitchFamily="18" charset="0"/>
              <a:cs typeface="Arial" panose="020B0604020202020204" pitchFamily="34" charset="0"/>
            </a:endParaRPr>
          </a:p>
        </p:txBody>
      </p:sp>
      <p:pic>
        <p:nvPicPr>
          <p:cNvPr id="5" name="Resim 4" descr="iç mekan, yer, duvar içeren bir resim&#10;&#10;Yüksek güvenilirlikle oluşturulmuş açıklama">
            <a:extLst>
              <a:ext uri="{FF2B5EF4-FFF2-40B4-BE49-F238E27FC236}">
                <a16:creationId xmlns:a16="http://schemas.microsoft.com/office/drawing/2014/main" id="{9029263C-06E9-41F7-8FED-552E667735A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40434" y="2771193"/>
            <a:ext cx="1827582" cy="2687621"/>
          </a:xfrm>
          <a:prstGeom prst="rect">
            <a:avLst/>
          </a:prstGeom>
        </p:spPr>
      </p:pic>
    </p:spTree>
    <p:extLst>
      <p:ext uri="{BB962C8B-B14F-4D97-AF65-F5344CB8AC3E}">
        <p14:creationId xmlns:p14="http://schemas.microsoft.com/office/powerpoint/2010/main" val="28173470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2531" name="Title 1"/>
          <p:cNvSpPr>
            <a:spLocks noGrp="1"/>
          </p:cNvSpPr>
          <p:nvPr>
            <p:ph type="title" idx="4294967295"/>
          </p:nvPr>
        </p:nvSpPr>
        <p:spPr>
          <a:xfrm>
            <a:off x="649606" y="1475728"/>
            <a:ext cx="8439150" cy="369887"/>
          </a:xfrm>
        </p:spPr>
        <p:txBody>
          <a:bodyPr>
            <a:normAutofit fontScale="90000"/>
          </a:bodyPr>
          <a:lstStyle/>
          <a:p>
            <a:pPr algn="ctr"/>
            <a:r>
              <a:rPr lang="tr-TR" altLang="tr-TR" sz="2400" b="1" dirty="0">
                <a:latin typeface="Cambria" panose="02040503050406030204" pitchFamily="18" charset="0"/>
                <a:cs typeface="Arial" panose="020B0604020202020204" pitchFamily="34" charset="0"/>
              </a:rPr>
              <a:t>Yangına Tepki Sınıfları</a:t>
            </a:r>
          </a:p>
        </p:txBody>
      </p:sp>
      <p:sp>
        <p:nvSpPr>
          <p:cNvPr id="5" name="Rectangle 3">
            <a:extLst>
              <a:ext uri="{FF2B5EF4-FFF2-40B4-BE49-F238E27FC236}">
                <a16:creationId xmlns:a16="http://schemas.microsoft.com/office/drawing/2014/main" id="{2E8745FA-22EF-46DA-B3A9-45236EA3C5D1}"/>
              </a:ext>
            </a:extLst>
          </p:cNvPr>
          <p:cNvSpPr txBox="1">
            <a:spLocks noChangeArrowheads="1"/>
          </p:cNvSpPr>
          <p:nvPr/>
        </p:nvSpPr>
        <p:spPr>
          <a:xfrm>
            <a:off x="391886" y="1694139"/>
            <a:ext cx="9023578" cy="436860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ts val="3000"/>
              </a:lnSpc>
              <a:spcAft>
                <a:spcPts val="0"/>
              </a:spcAft>
            </a:pPr>
            <a:r>
              <a:rPr lang="tr-TR" altLang="tr-TR" sz="2000" b="1" dirty="0">
                <a:solidFill>
                  <a:srgbClr val="FF0000"/>
                </a:solidFill>
                <a:latin typeface="Cambria" panose="02040503050406030204" pitchFamily="18" charset="0"/>
                <a:cs typeface="Arial" panose="020B0604020202020204" pitchFamily="34" charset="0"/>
              </a:rPr>
              <a:t>İlave Sınıflandırmalar – Duman Gazı Üretimi</a:t>
            </a:r>
          </a:p>
          <a:p>
            <a:pPr fontAlgn="auto">
              <a:lnSpc>
                <a:spcPts val="3000"/>
              </a:lnSpc>
              <a:spcAft>
                <a:spcPts val="0"/>
              </a:spcAft>
            </a:pPr>
            <a:r>
              <a:rPr lang="tr-TR" altLang="tr-TR" sz="2000" b="1" dirty="0">
                <a:solidFill>
                  <a:srgbClr val="0070C0"/>
                </a:solidFill>
                <a:latin typeface="Cambria" panose="02040503050406030204" pitchFamily="18" charset="0"/>
                <a:cs typeface="Arial" panose="020B0604020202020204" pitchFamily="34" charset="0"/>
              </a:rPr>
              <a:t>s1:</a:t>
            </a:r>
            <a:r>
              <a:rPr lang="tr-TR" altLang="tr-TR" sz="2000" dirty="0">
                <a:solidFill>
                  <a:srgbClr val="0070C0"/>
                </a:solidFill>
                <a:latin typeface="Cambria" panose="02040503050406030204" pitchFamily="18" charset="0"/>
                <a:cs typeface="Arial" panose="020B0604020202020204" pitchFamily="34" charset="0"/>
              </a:rPr>
              <a:t> </a:t>
            </a:r>
            <a:r>
              <a:rPr lang="tr-TR" altLang="tr-TR" sz="2000" dirty="0">
                <a:latin typeface="Cambria" panose="02040503050406030204" pitchFamily="18" charset="0"/>
                <a:cs typeface="Arial" panose="020B0604020202020204" pitchFamily="34" charset="0"/>
              </a:rPr>
              <a:t>Duman gazı üretimi çok sınırlı. </a:t>
            </a:r>
            <a:endParaRPr lang="tr-TR" altLang="tr-TR" sz="2000" b="1" dirty="0">
              <a:latin typeface="Cambria" panose="02040503050406030204" pitchFamily="18" charset="0"/>
              <a:cs typeface="Arial" panose="020B0604020202020204" pitchFamily="34" charset="0"/>
            </a:endParaRPr>
          </a:p>
          <a:p>
            <a:pPr fontAlgn="auto">
              <a:lnSpc>
                <a:spcPts val="3000"/>
              </a:lnSpc>
              <a:spcAft>
                <a:spcPts val="0"/>
              </a:spcAft>
            </a:pPr>
            <a:r>
              <a:rPr lang="tr-TR" altLang="tr-TR" sz="2000" b="1" dirty="0">
                <a:solidFill>
                  <a:srgbClr val="0070C0"/>
                </a:solidFill>
                <a:latin typeface="Cambria" panose="02040503050406030204" pitchFamily="18" charset="0"/>
                <a:cs typeface="Arial" panose="020B0604020202020204" pitchFamily="34" charset="0"/>
              </a:rPr>
              <a:t>s2:</a:t>
            </a:r>
            <a:r>
              <a:rPr lang="tr-TR" altLang="tr-TR" sz="2000" b="1" dirty="0">
                <a:solidFill>
                  <a:srgbClr val="FF0000"/>
                </a:solidFill>
                <a:latin typeface="Cambria" panose="02040503050406030204" pitchFamily="18" charset="0"/>
                <a:cs typeface="Arial" panose="020B0604020202020204" pitchFamily="34" charset="0"/>
              </a:rPr>
              <a:t> </a:t>
            </a:r>
            <a:r>
              <a:rPr lang="tr-TR" altLang="tr-TR" sz="2000" dirty="0">
                <a:latin typeface="Cambria" panose="02040503050406030204" pitchFamily="18" charset="0"/>
                <a:cs typeface="Arial" panose="020B0604020202020204" pitchFamily="34" charset="0"/>
              </a:rPr>
              <a:t>Duman gazı üretimi sınırlı.</a:t>
            </a:r>
            <a:endParaRPr lang="tr-TR" altLang="tr-TR" sz="2000" b="1" dirty="0">
              <a:latin typeface="Cambria" panose="02040503050406030204" pitchFamily="18" charset="0"/>
              <a:cs typeface="Arial" panose="020B0604020202020204" pitchFamily="34" charset="0"/>
            </a:endParaRPr>
          </a:p>
          <a:p>
            <a:pPr fontAlgn="auto">
              <a:lnSpc>
                <a:spcPts val="3000"/>
              </a:lnSpc>
              <a:spcAft>
                <a:spcPts val="0"/>
              </a:spcAft>
            </a:pPr>
            <a:r>
              <a:rPr lang="tr-TR" altLang="tr-TR" sz="2000" b="1" dirty="0">
                <a:solidFill>
                  <a:srgbClr val="0070C0"/>
                </a:solidFill>
                <a:latin typeface="Cambria" panose="02040503050406030204" pitchFamily="18" charset="0"/>
                <a:cs typeface="Arial" panose="020B0604020202020204" pitchFamily="34" charset="0"/>
              </a:rPr>
              <a:t>s3:</a:t>
            </a:r>
            <a:r>
              <a:rPr lang="tr-TR" altLang="tr-TR" sz="2000" b="1" dirty="0">
                <a:solidFill>
                  <a:srgbClr val="FF0000"/>
                </a:solidFill>
                <a:latin typeface="Cambria" panose="02040503050406030204" pitchFamily="18" charset="0"/>
                <a:cs typeface="Arial" panose="020B0604020202020204" pitchFamily="34" charset="0"/>
              </a:rPr>
              <a:t> </a:t>
            </a:r>
            <a:r>
              <a:rPr lang="tr-TR" altLang="tr-TR" sz="2000" dirty="0">
                <a:latin typeface="Cambria" panose="02040503050406030204" pitchFamily="18" charset="0"/>
                <a:cs typeface="Arial" panose="020B0604020202020204" pitchFamily="34" charset="0"/>
              </a:rPr>
              <a:t>Duman gazı üretimi s1 ve s2 sınıflarının gerekliliklerini karşılamayan.</a:t>
            </a:r>
          </a:p>
          <a:p>
            <a:pPr fontAlgn="auto">
              <a:lnSpc>
                <a:spcPts val="3000"/>
              </a:lnSpc>
              <a:spcAft>
                <a:spcPts val="0"/>
              </a:spcAft>
            </a:pPr>
            <a:r>
              <a:rPr lang="tr-TR" altLang="tr-TR" sz="2000" b="1" dirty="0">
                <a:solidFill>
                  <a:srgbClr val="FF0000"/>
                </a:solidFill>
                <a:latin typeface="Cambria" panose="02040503050406030204" pitchFamily="18" charset="0"/>
                <a:cs typeface="Arial" panose="020B0604020202020204" pitchFamily="34" charset="0"/>
              </a:rPr>
              <a:t>İlave Sınıflandırmalar – Damlacık Teşekkülü</a:t>
            </a:r>
          </a:p>
          <a:p>
            <a:pPr fontAlgn="auto">
              <a:lnSpc>
                <a:spcPts val="3000"/>
              </a:lnSpc>
              <a:spcAft>
                <a:spcPts val="0"/>
              </a:spcAft>
            </a:pPr>
            <a:r>
              <a:rPr lang="tr-TR" altLang="tr-TR" sz="2000" b="1" dirty="0">
                <a:solidFill>
                  <a:srgbClr val="0070C0"/>
                </a:solidFill>
                <a:latin typeface="Cambria" panose="02040503050406030204" pitchFamily="18" charset="0"/>
                <a:cs typeface="Arial" panose="020B0604020202020204" pitchFamily="34" charset="0"/>
              </a:rPr>
              <a:t>d0:</a:t>
            </a:r>
            <a:r>
              <a:rPr lang="tr-TR" altLang="tr-TR" sz="2000" dirty="0">
                <a:solidFill>
                  <a:srgbClr val="FF0000"/>
                </a:solidFill>
                <a:latin typeface="Cambria" panose="02040503050406030204" pitchFamily="18" charset="0"/>
                <a:cs typeface="Arial" panose="020B0604020202020204" pitchFamily="34" charset="0"/>
              </a:rPr>
              <a:t> </a:t>
            </a:r>
            <a:r>
              <a:rPr lang="tr-TR" altLang="tr-TR" sz="2000" dirty="0">
                <a:latin typeface="Cambria" panose="02040503050406030204" pitchFamily="18" charset="0"/>
                <a:cs typeface="Arial" panose="020B0604020202020204" pitchFamily="34" charset="0"/>
              </a:rPr>
              <a:t>Alev damlacıkları veya parçacıkları meydana gelmeyen.</a:t>
            </a:r>
          </a:p>
          <a:p>
            <a:pPr fontAlgn="auto">
              <a:lnSpc>
                <a:spcPts val="3000"/>
              </a:lnSpc>
              <a:spcAft>
                <a:spcPts val="0"/>
              </a:spcAft>
            </a:pPr>
            <a:r>
              <a:rPr lang="tr-TR" altLang="tr-TR" sz="2000" b="1" dirty="0">
                <a:solidFill>
                  <a:srgbClr val="0070C0"/>
                </a:solidFill>
                <a:latin typeface="Cambria" panose="02040503050406030204" pitchFamily="18" charset="0"/>
                <a:cs typeface="Arial" panose="020B0604020202020204" pitchFamily="34" charset="0"/>
              </a:rPr>
              <a:t>d1:</a:t>
            </a:r>
            <a:r>
              <a:rPr lang="tr-TR" altLang="tr-TR" sz="2000" dirty="0">
                <a:solidFill>
                  <a:srgbClr val="FF0000"/>
                </a:solidFill>
                <a:latin typeface="Cambria" panose="02040503050406030204" pitchFamily="18" charset="0"/>
                <a:cs typeface="Arial" panose="020B0604020202020204" pitchFamily="34" charset="0"/>
              </a:rPr>
              <a:t> </a:t>
            </a:r>
            <a:r>
              <a:rPr lang="tr-TR" altLang="tr-TR" sz="2000" dirty="0">
                <a:latin typeface="Cambria" panose="02040503050406030204" pitchFamily="18" charset="0"/>
                <a:cs typeface="Arial" panose="020B0604020202020204" pitchFamily="34" charset="0"/>
              </a:rPr>
              <a:t>Alev damlacıkları veya parçacıkları çabucak sönen.</a:t>
            </a:r>
          </a:p>
          <a:p>
            <a:pPr fontAlgn="auto">
              <a:lnSpc>
                <a:spcPts val="3000"/>
              </a:lnSpc>
              <a:spcAft>
                <a:spcPts val="0"/>
              </a:spcAft>
            </a:pPr>
            <a:r>
              <a:rPr lang="tr-TR" altLang="tr-TR" sz="2000" b="1" dirty="0">
                <a:solidFill>
                  <a:srgbClr val="0070C0"/>
                </a:solidFill>
                <a:latin typeface="Cambria" panose="02040503050406030204" pitchFamily="18" charset="0"/>
                <a:cs typeface="Arial" panose="020B0604020202020204" pitchFamily="34" charset="0"/>
              </a:rPr>
              <a:t>d2:</a:t>
            </a:r>
            <a:r>
              <a:rPr lang="tr-TR" altLang="tr-TR" sz="2000" dirty="0">
                <a:solidFill>
                  <a:srgbClr val="FF0000"/>
                </a:solidFill>
                <a:latin typeface="Cambria" panose="02040503050406030204" pitchFamily="18" charset="0"/>
                <a:cs typeface="Arial" panose="020B0604020202020204" pitchFamily="34" charset="0"/>
              </a:rPr>
              <a:t> </a:t>
            </a:r>
            <a:r>
              <a:rPr lang="tr-TR" altLang="tr-TR" sz="2000" dirty="0">
                <a:latin typeface="Cambria" panose="02040503050406030204" pitchFamily="18" charset="0"/>
                <a:cs typeface="Arial" panose="020B0604020202020204" pitchFamily="34" charset="0"/>
              </a:rPr>
              <a:t>Alev damlacıkları veya parçacıklarının teşkili d0 ve d1 sınıflarının gerekliliklerini karşılamayan.</a:t>
            </a:r>
          </a:p>
          <a:p>
            <a:pPr fontAlgn="auto">
              <a:lnSpc>
                <a:spcPts val="3000"/>
              </a:lnSpc>
              <a:spcAft>
                <a:spcPts val="0"/>
              </a:spcAft>
            </a:pPr>
            <a:endParaRPr lang="tr-TR" altLang="tr-TR" sz="2000" dirty="0">
              <a:latin typeface="Cambria" panose="02040503050406030204" pitchFamily="18" charset="0"/>
              <a:cs typeface="Arial" panose="020B0604020202020204" pitchFamily="34" charset="0"/>
            </a:endParaRPr>
          </a:p>
          <a:p>
            <a:pPr fontAlgn="auto">
              <a:spcAft>
                <a:spcPts val="0"/>
              </a:spcAft>
            </a:pPr>
            <a:endParaRPr lang="tr-TR" altLang="tr-TR" sz="2000" dirty="0">
              <a:latin typeface="Cambria" panose="02040503050406030204" pitchFamily="18" charset="0"/>
              <a:cs typeface="Arial" panose="020B0604020202020204" pitchFamily="34" charset="0"/>
            </a:endParaRPr>
          </a:p>
        </p:txBody>
      </p:sp>
      <p:pic>
        <p:nvPicPr>
          <p:cNvPr id="6" name="Picture 6" descr="images">
            <a:extLst>
              <a:ext uri="{FF2B5EF4-FFF2-40B4-BE49-F238E27FC236}">
                <a16:creationId xmlns:a16="http://schemas.microsoft.com/office/drawing/2014/main" id="{92FE7230-7CA6-4BDD-9FC6-698B0F262A78}"/>
              </a:ext>
            </a:extLst>
          </p:cNvPr>
          <p:cNvPicPr>
            <a:picLocks noChangeAspect="1" noChangeArrowheads="1"/>
          </p:cNvPicPr>
          <p:nvPr/>
        </p:nvPicPr>
        <p:blipFill>
          <a:blip r:embed="rId3">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8626475" y="4549203"/>
            <a:ext cx="504825"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9" descr="images">
            <a:extLst>
              <a:ext uri="{FF2B5EF4-FFF2-40B4-BE49-F238E27FC236}">
                <a16:creationId xmlns:a16="http://schemas.microsoft.com/office/drawing/2014/main" id="{5ED78DE6-A31D-4FB9-8B82-A7C9160F3079}"/>
              </a:ext>
            </a:extLst>
          </p:cNvPr>
          <p:cNvPicPr>
            <a:picLocks noChangeAspect="1" noChangeArrowheads="1"/>
          </p:cNvPicPr>
          <p:nvPr/>
        </p:nvPicPr>
        <p:blipFill>
          <a:blip r:embed="rId3">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9046212" y="3957116"/>
            <a:ext cx="504825"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0" descr="images">
            <a:extLst>
              <a:ext uri="{FF2B5EF4-FFF2-40B4-BE49-F238E27FC236}">
                <a16:creationId xmlns:a16="http://schemas.microsoft.com/office/drawing/2014/main" id="{458FDB3C-6A4D-47EE-801E-CBBFB9F7EA81}"/>
              </a:ext>
            </a:extLst>
          </p:cNvPr>
          <p:cNvPicPr>
            <a:picLocks noChangeAspect="1" noChangeArrowheads="1"/>
          </p:cNvPicPr>
          <p:nvPr/>
        </p:nvPicPr>
        <p:blipFill>
          <a:blip r:embed="rId3">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8583931" y="3584147"/>
            <a:ext cx="504825"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1" descr="images">
            <a:extLst>
              <a:ext uri="{FF2B5EF4-FFF2-40B4-BE49-F238E27FC236}">
                <a16:creationId xmlns:a16="http://schemas.microsoft.com/office/drawing/2014/main" id="{35738F7C-3FBC-4203-8C64-BE00503132BA}"/>
              </a:ext>
            </a:extLst>
          </p:cNvPr>
          <p:cNvPicPr>
            <a:picLocks noChangeAspect="1" noChangeArrowheads="1"/>
          </p:cNvPicPr>
          <p:nvPr/>
        </p:nvPicPr>
        <p:blipFill>
          <a:blip r:embed="rId3">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8079106" y="4161533"/>
            <a:ext cx="504825"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46605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7651" name="Title 1"/>
          <p:cNvSpPr>
            <a:spLocks noGrp="1"/>
          </p:cNvSpPr>
          <p:nvPr>
            <p:ph type="title" idx="4294967295"/>
          </p:nvPr>
        </p:nvSpPr>
        <p:spPr>
          <a:xfrm>
            <a:off x="515911" y="1412875"/>
            <a:ext cx="8439150" cy="369888"/>
          </a:xfrm>
        </p:spPr>
        <p:txBody>
          <a:bodyPr>
            <a:noAutofit/>
          </a:bodyPr>
          <a:lstStyle/>
          <a:p>
            <a:pPr algn="ctr"/>
            <a:r>
              <a:rPr lang="tr-TR" altLang="tr-TR" sz="2200" b="1" dirty="0">
                <a:solidFill>
                  <a:srgbClr val="000000"/>
                </a:solidFill>
                <a:latin typeface="Cambria" panose="02040503050406030204" pitchFamily="18" charset="0"/>
                <a:cs typeface="Arial" panose="020B0604020202020204" pitchFamily="34" charset="0"/>
              </a:rPr>
              <a:t>Yangına Dayanıklılık Sınıfları</a:t>
            </a:r>
          </a:p>
        </p:txBody>
      </p:sp>
      <p:sp>
        <p:nvSpPr>
          <p:cNvPr id="4" name="Rectangle 3">
            <a:extLst>
              <a:ext uri="{FF2B5EF4-FFF2-40B4-BE49-F238E27FC236}">
                <a16:creationId xmlns:a16="http://schemas.microsoft.com/office/drawing/2014/main" id="{22C8B6D1-2886-4D92-BCCB-8E5650F12FA4}"/>
              </a:ext>
            </a:extLst>
          </p:cNvPr>
          <p:cNvSpPr txBox="1">
            <a:spLocks noChangeArrowheads="1"/>
          </p:cNvSpPr>
          <p:nvPr/>
        </p:nvSpPr>
        <p:spPr>
          <a:xfrm>
            <a:off x="415105" y="1844774"/>
            <a:ext cx="8640763" cy="360045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fontAlgn="auto">
              <a:lnSpc>
                <a:spcPts val="3000"/>
              </a:lnSpc>
              <a:spcAft>
                <a:spcPts val="0"/>
              </a:spcAft>
              <a:buClr>
                <a:srgbClr val="FF0000"/>
              </a:buClr>
              <a:buFont typeface="Arial Narrow" panose="020B0606020202030204" pitchFamily="34" charset="0"/>
              <a:buChar char="●"/>
              <a:defRPr/>
            </a:pPr>
            <a:r>
              <a:rPr lang="tr-TR" altLang="tr-TR" sz="2000" dirty="0">
                <a:latin typeface="Cambria" panose="02040503050406030204" pitchFamily="18" charset="0"/>
                <a:cs typeface="Arial" panose="020B0604020202020204" pitchFamily="34" charset="0"/>
              </a:rPr>
              <a:t>2000/367/EC sayılı komisyon kararında; yük taşıyan ve yangın-ayırıcı yapı elemanları; yangına karşı gösterdikleri nasıl direnç gösterdiklerine göre sınıflara bölünmüştür. Bir malzemenin yangın direncinin karakterize edilmesi için kullanılan ve dakika cinsinden ifade edilen başlıca temel kriterler:</a:t>
            </a:r>
          </a:p>
          <a:p>
            <a:pPr lvl="1" indent="-342900" fontAlgn="auto">
              <a:lnSpc>
                <a:spcPts val="3000"/>
              </a:lnSpc>
              <a:spcAft>
                <a:spcPts val="0"/>
              </a:spcAft>
              <a:buClr>
                <a:srgbClr val="FF0000"/>
              </a:buClr>
              <a:buFont typeface="Arial Narrow" panose="020B0606020202030204" pitchFamily="34" charset="0"/>
              <a:buChar char="●"/>
              <a:defRPr/>
            </a:pPr>
            <a:r>
              <a:rPr lang="tr-TR" altLang="tr-TR" sz="2000" b="1" dirty="0">
                <a:solidFill>
                  <a:srgbClr val="002060"/>
                </a:solidFill>
                <a:latin typeface="Cambria" panose="02040503050406030204" pitchFamily="18" charset="0"/>
                <a:cs typeface="Arial" panose="020B0604020202020204" pitchFamily="34" charset="0"/>
              </a:rPr>
              <a:t>R: </a:t>
            </a:r>
            <a:r>
              <a:rPr lang="tr-TR" altLang="tr-TR" sz="2000" dirty="0">
                <a:latin typeface="Cambria" panose="02040503050406030204" pitchFamily="18" charset="0"/>
                <a:cs typeface="Arial" panose="020B0604020202020204" pitchFamily="34" charset="0"/>
              </a:rPr>
              <a:t>Yük taşıma kapasitesi</a:t>
            </a:r>
            <a:endParaRPr lang="tr-TR" altLang="tr-TR" sz="2000" b="1" dirty="0">
              <a:latin typeface="Cambria" panose="02040503050406030204" pitchFamily="18" charset="0"/>
              <a:cs typeface="Arial" panose="020B0604020202020204" pitchFamily="34" charset="0"/>
            </a:endParaRPr>
          </a:p>
          <a:p>
            <a:pPr lvl="1" indent="-342900" fontAlgn="auto">
              <a:lnSpc>
                <a:spcPts val="3000"/>
              </a:lnSpc>
              <a:spcAft>
                <a:spcPts val="0"/>
              </a:spcAft>
              <a:buClr>
                <a:srgbClr val="FF0000"/>
              </a:buClr>
              <a:buFont typeface="Arial Narrow" panose="020B0606020202030204" pitchFamily="34" charset="0"/>
              <a:buChar char="●"/>
              <a:defRPr/>
            </a:pPr>
            <a:r>
              <a:rPr lang="tr-TR" altLang="tr-TR" sz="2000" b="1" dirty="0">
                <a:solidFill>
                  <a:srgbClr val="002060"/>
                </a:solidFill>
                <a:latin typeface="Cambria" panose="02040503050406030204" pitchFamily="18" charset="0"/>
                <a:cs typeface="Arial" panose="020B0604020202020204" pitchFamily="34" charset="0"/>
              </a:rPr>
              <a:t>E:</a:t>
            </a:r>
            <a:r>
              <a:rPr lang="tr-TR" altLang="tr-TR" sz="2000" dirty="0">
                <a:solidFill>
                  <a:srgbClr val="002060"/>
                </a:solidFill>
                <a:latin typeface="Cambria" panose="02040503050406030204" pitchFamily="18" charset="0"/>
                <a:cs typeface="Arial" panose="020B0604020202020204" pitchFamily="34" charset="0"/>
              </a:rPr>
              <a:t> </a:t>
            </a:r>
            <a:r>
              <a:rPr lang="tr-TR" altLang="tr-TR" sz="2000" dirty="0">
                <a:latin typeface="Cambria" panose="02040503050406030204" pitchFamily="18" charset="0"/>
                <a:cs typeface="Arial" panose="020B0604020202020204" pitchFamily="34" charset="0"/>
              </a:rPr>
              <a:t>Bütünlük 	</a:t>
            </a:r>
            <a:endParaRPr lang="tr-TR" altLang="tr-TR" sz="2000" b="1" dirty="0">
              <a:latin typeface="Cambria" panose="02040503050406030204" pitchFamily="18" charset="0"/>
              <a:cs typeface="Arial" panose="020B0604020202020204" pitchFamily="34" charset="0"/>
            </a:endParaRPr>
          </a:p>
          <a:p>
            <a:pPr lvl="1" indent="-342900" fontAlgn="auto">
              <a:lnSpc>
                <a:spcPts val="3000"/>
              </a:lnSpc>
              <a:spcAft>
                <a:spcPts val="0"/>
              </a:spcAft>
              <a:buClr>
                <a:srgbClr val="FF0000"/>
              </a:buClr>
              <a:buFont typeface="Arial Narrow" panose="020B0606020202030204" pitchFamily="34" charset="0"/>
              <a:buChar char="●"/>
              <a:defRPr/>
            </a:pPr>
            <a:r>
              <a:rPr lang="tr-TR" altLang="tr-TR" sz="2000" b="1" dirty="0">
                <a:solidFill>
                  <a:srgbClr val="002060"/>
                </a:solidFill>
                <a:latin typeface="Cambria" panose="02040503050406030204" pitchFamily="18" charset="0"/>
                <a:cs typeface="Arial" panose="020B0604020202020204" pitchFamily="34" charset="0"/>
              </a:rPr>
              <a:t>I:</a:t>
            </a:r>
            <a:r>
              <a:rPr lang="tr-TR" altLang="tr-TR" sz="2000" dirty="0">
                <a:latin typeface="Cambria" panose="02040503050406030204" pitchFamily="18" charset="0"/>
                <a:cs typeface="Arial" panose="020B0604020202020204" pitchFamily="34" charset="0"/>
              </a:rPr>
              <a:t>	Yalıtım</a:t>
            </a:r>
          </a:p>
        </p:txBody>
      </p:sp>
      <p:pic>
        <p:nvPicPr>
          <p:cNvPr id="2" name="Resim 1">
            <a:extLst>
              <a:ext uri="{FF2B5EF4-FFF2-40B4-BE49-F238E27FC236}">
                <a16:creationId xmlns:a16="http://schemas.microsoft.com/office/drawing/2014/main" id="{0D0E5078-F73E-498C-AC32-1FB87D632572}"/>
              </a:ext>
            </a:extLst>
          </p:cNvPr>
          <p:cNvPicPr>
            <a:picLocks noChangeAspect="1"/>
          </p:cNvPicPr>
          <p:nvPr/>
        </p:nvPicPr>
        <p:blipFill>
          <a:blip r:embed="rId3"/>
          <a:stretch>
            <a:fillRect/>
          </a:stretch>
        </p:blipFill>
        <p:spPr>
          <a:xfrm>
            <a:off x="3943300" y="3611830"/>
            <a:ext cx="5764720" cy="2409458"/>
          </a:xfrm>
          <a:prstGeom prst="rect">
            <a:avLst/>
          </a:prstGeom>
        </p:spPr>
      </p:pic>
    </p:spTree>
    <p:extLst>
      <p:ext uri="{BB962C8B-B14F-4D97-AF65-F5344CB8AC3E}">
        <p14:creationId xmlns:p14="http://schemas.microsoft.com/office/powerpoint/2010/main" val="20675798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7651" name="Title 1"/>
          <p:cNvSpPr>
            <a:spLocks noGrp="1"/>
          </p:cNvSpPr>
          <p:nvPr>
            <p:ph type="title" idx="4294967295"/>
          </p:nvPr>
        </p:nvSpPr>
        <p:spPr>
          <a:xfrm>
            <a:off x="459878" y="1393867"/>
            <a:ext cx="8439150" cy="369888"/>
          </a:xfrm>
        </p:spPr>
        <p:txBody>
          <a:bodyPr>
            <a:noAutofit/>
          </a:bodyPr>
          <a:lstStyle/>
          <a:p>
            <a:pPr algn="ctr"/>
            <a:r>
              <a:rPr lang="tr-TR" altLang="tr-TR" sz="2200" b="1" dirty="0">
                <a:solidFill>
                  <a:srgbClr val="000000"/>
                </a:solidFill>
                <a:latin typeface="Cambria" panose="02040503050406030204" pitchFamily="18" charset="0"/>
                <a:cs typeface="Arial" panose="020B0604020202020204" pitchFamily="34" charset="0"/>
              </a:rPr>
              <a:t>Yangına Dayanıklılık Sınıfları</a:t>
            </a:r>
          </a:p>
        </p:txBody>
      </p:sp>
      <p:sp>
        <p:nvSpPr>
          <p:cNvPr id="36867" name="Rectangle 3"/>
          <p:cNvSpPr>
            <a:spLocks noGrp="1" noChangeArrowheads="1"/>
          </p:cNvSpPr>
          <p:nvPr>
            <p:ph idx="4294967295"/>
          </p:nvPr>
        </p:nvSpPr>
        <p:spPr>
          <a:xfrm>
            <a:off x="459878" y="1831976"/>
            <a:ext cx="6205538" cy="2400300"/>
          </a:xfrm>
        </p:spPr>
        <p:txBody>
          <a:bodyPr>
            <a:noAutofit/>
          </a:bodyPr>
          <a:lstStyle/>
          <a:p>
            <a:pPr marL="342900" indent="-342900">
              <a:lnSpc>
                <a:spcPts val="3000"/>
              </a:lnSpc>
              <a:buClr>
                <a:srgbClr val="FF0000"/>
              </a:buClr>
              <a:buFont typeface="Arial Narrow" panose="020B0606020202030204" pitchFamily="34" charset="0"/>
              <a:buChar char="●"/>
              <a:defRPr/>
            </a:pPr>
            <a:r>
              <a:rPr lang="tr-TR" altLang="tr-TR" sz="2000" dirty="0">
                <a:latin typeface="Cambria" panose="02040503050406030204" pitchFamily="18" charset="0"/>
                <a:cs typeface="Arial" panose="020B0604020202020204" pitchFamily="34" charset="0"/>
              </a:rPr>
              <a:t>Bir yapı bileşeninin ya da elemanının; yük taşıma, bütünlük ve </a:t>
            </a:r>
            <a:r>
              <a:rPr lang="tr-TR" altLang="tr-TR" sz="2000" dirty="0" err="1">
                <a:latin typeface="Cambria" panose="02040503050406030204" pitchFamily="18" charset="0"/>
                <a:cs typeface="Arial" panose="020B0604020202020204" pitchFamily="34" charset="0"/>
              </a:rPr>
              <a:t>yalıtkanlık</a:t>
            </a:r>
            <a:r>
              <a:rPr lang="tr-TR" altLang="tr-TR" sz="2000" dirty="0">
                <a:latin typeface="Cambria" panose="02040503050406030204" pitchFamily="18" charset="0"/>
                <a:cs typeface="Arial" panose="020B0604020202020204" pitchFamily="34" charset="0"/>
              </a:rPr>
              <a:t> özelliklerinden ilgili olanları belirlenen bir süre koruması “yangına dayanıklılık” olarak tanımlanır.  Yapı elemanları; özelliklerini korudukları süreye göre, </a:t>
            </a:r>
            <a:r>
              <a:rPr lang="sv-SE" altLang="tr-TR" sz="2000" dirty="0">
                <a:latin typeface="Cambria" panose="02040503050406030204" pitchFamily="18" charset="0"/>
                <a:cs typeface="Arial" panose="020B0604020202020204" pitchFamily="34" charset="0"/>
              </a:rPr>
              <a:t>TS EN 13501-2 standartlarına göre belirlen</a:t>
            </a:r>
            <a:r>
              <a:rPr lang="tr-TR" altLang="tr-TR" sz="2000" dirty="0">
                <a:latin typeface="Cambria" panose="02040503050406030204" pitchFamily="18" charset="0"/>
                <a:cs typeface="Arial" panose="020B0604020202020204" pitchFamily="34" charset="0"/>
              </a:rPr>
              <a:t>en yangın dayanıklılık sınıfları ile ifade edilirler.</a:t>
            </a:r>
          </a:p>
          <a:p>
            <a:pPr marL="342900" indent="-342900">
              <a:lnSpc>
                <a:spcPts val="3000"/>
              </a:lnSpc>
              <a:buClr>
                <a:srgbClr val="FF0000"/>
              </a:buClr>
              <a:buFont typeface="Arial Narrow" panose="020B0606020202030204" pitchFamily="34" charset="0"/>
              <a:buChar char="●"/>
              <a:defRPr/>
            </a:pPr>
            <a:endParaRPr lang="tr-TR" altLang="tr-TR" sz="2000" dirty="0">
              <a:latin typeface="Cambria" panose="02040503050406030204" pitchFamily="18" charset="0"/>
              <a:cs typeface="Arial" panose="020B0604020202020204" pitchFamily="34" charset="0"/>
            </a:endParaRPr>
          </a:p>
        </p:txBody>
      </p:sp>
      <p:pic>
        <p:nvPicPr>
          <p:cNvPr id="3" name="Resim 2" descr="iç mekan, bina, duvar, banyo içeren bir resim&#10;&#10;Çok yüksek güvenilirlikle oluşturulmuş açıklama">
            <a:extLst>
              <a:ext uri="{FF2B5EF4-FFF2-40B4-BE49-F238E27FC236}">
                <a16:creationId xmlns:a16="http://schemas.microsoft.com/office/drawing/2014/main" id="{D3C781E0-F6F7-40E4-AF30-4BF26226BDB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12676"/>
          <a:stretch/>
        </p:blipFill>
        <p:spPr>
          <a:xfrm>
            <a:off x="6573948" y="1831976"/>
            <a:ext cx="3154739" cy="2708920"/>
          </a:xfrm>
          <a:prstGeom prst="rect">
            <a:avLst/>
          </a:prstGeom>
        </p:spPr>
      </p:pic>
      <p:sp>
        <p:nvSpPr>
          <p:cNvPr id="7" name="Rectangle 3">
            <a:extLst>
              <a:ext uri="{FF2B5EF4-FFF2-40B4-BE49-F238E27FC236}">
                <a16:creationId xmlns:a16="http://schemas.microsoft.com/office/drawing/2014/main" id="{4FEB7D2F-453A-4B2F-82B5-5B6156B8774C}"/>
              </a:ext>
            </a:extLst>
          </p:cNvPr>
          <p:cNvSpPr txBox="1">
            <a:spLocks noChangeArrowheads="1"/>
          </p:cNvSpPr>
          <p:nvPr/>
        </p:nvSpPr>
        <p:spPr>
          <a:xfrm>
            <a:off x="459878" y="4393473"/>
            <a:ext cx="9388078" cy="190025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fontAlgn="auto">
              <a:lnSpc>
                <a:spcPts val="3000"/>
              </a:lnSpc>
              <a:spcAft>
                <a:spcPts val="0"/>
              </a:spcAft>
              <a:buClr>
                <a:srgbClr val="FF0000"/>
              </a:buClr>
              <a:buFont typeface="Arial Narrow" panose="020B0606020202030204" pitchFamily="34" charset="0"/>
              <a:buChar char="●"/>
              <a:defRPr/>
            </a:pPr>
            <a:r>
              <a:rPr lang="tr-TR" sz="2000" dirty="0">
                <a:latin typeface="Cambria" panose="02040503050406030204" pitchFamily="18" charset="0"/>
                <a:cs typeface="Arial" panose="020B0604020202020204" pitchFamily="34" charset="0"/>
              </a:rPr>
              <a:t>Yangın dayanıklılık süresi; R, REI, RE, EI, E harflerinden sonra, dakika cinsinden performans süreleri 15, 20, 30, 60, 90, 120, 180, 240 veya 360 olarak ifade edilir. </a:t>
            </a:r>
          </a:p>
          <a:p>
            <a:pPr marL="342900" indent="-342900" fontAlgn="auto">
              <a:lnSpc>
                <a:spcPts val="3000"/>
              </a:lnSpc>
              <a:spcAft>
                <a:spcPts val="0"/>
              </a:spcAft>
              <a:buClr>
                <a:srgbClr val="FF0000"/>
              </a:buClr>
              <a:buFont typeface="Arial Narrow" panose="020B0606020202030204" pitchFamily="34" charset="0"/>
              <a:buChar char="●"/>
              <a:defRPr/>
            </a:pPr>
            <a:r>
              <a:rPr lang="tr-TR" sz="2000" dirty="0">
                <a:latin typeface="Cambria" panose="02040503050406030204" pitchFamily="18" charset="0"/>
                <a:cs typeface="Arial" panose="020B0604020202020204" pitchFamily="34" charset="0"/>
              </a:rPr>
              <a:t>Örnek: 155 dakika yük taşıma kapasitesine, 80 dakika bütünlüğe ve 42 dakika yalıtıma sahip olan bir bina elemanı R 120 / RE 60 / REI 30 olarak gösterilir. </a:t>
            </a:r>
          </a:p>
          <a:p>
            <a:pPr marL="342900" indent="-342900" fontAlgn="auto">
              <a:lnSpc>
                <a:spcPts val="3000"/>
              </a:lnSpc>
              <a:spcAft>
                <a:spcPts val="0"/>
              </a:spcAft>
              <a:buClr>
                <a:srgbClr val="FF0000"/>
              </a:buClr>
              <a:buFont typeface="Arial Narrow" panose="020B0606020202030204" pitchFamily="34" charset="0"/>
              <a:buChar char="●"/>
              <a:defRPr/>
            </a:pPr>
            <a:endParaRPr lang="tr-TR" altLang="tr-TR" sz="2000" dirty="0">
              <a:latin typeface="Cambria" panose="02040503050406030204" pitchFamily="18" charset="0"/>
              <a:cs typeface="Arial" panose="020B0604020202020204" pitchFamily="34" charset="0"/>
            </a:endParaRPr>
          </a:p>
          <a:p>
            <a:pPr marL="342900" indent="-342900" fontAlgn="auto">
              <a:lnSpc>
                <a:spcPts val="3000"/>
              </a:lnSpc>
              <a:spcAft>
                <a:spcPts val="0"/>
              </a:spcAft>
              <a:buClr>
                <a:srgbClr val="FF0000"/>
              </a:buClr>
              <a:buFont typeface="Arial Narrow" panose="020B0606020202030204" pitchFamily="34" charset="0"/>
              <a:buChar char="●"/>
              <a:defRPr/>
            </a:pPr>
            <a:endParaRPr lang="tr-TR" altLang="tr-TR" sz="2000" dirty="0">
              <a:latin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398566043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80</TotalTime>
  <Words>2898</Words>
  <Application>Microsoft Office PowerPoint</Application>
  <PresentationFormat>Özel</PresentationFormat>
  <Paragraphs>292</Paragraphs>
  <Slides>41</Slides>
  <Notes>4</Notes>
  <HiddenSlides>0</HiddenSlides>
  <MMClips>0</MMClips>
  <ScaleCrop>false</ScaleCrop>
  <HeadingPairs>
    <vt:vector size="6" baseType="variant">
      <vt:variant>
        <vt:lpstr>Kullanılan Yazı Tipleri</vt:lpstr>
      </vt:variant>
      <vt:variant>
        <vt:i4>6</vt:i4>
      </vt:variant>
      <vt:variant>
        <vt:lpstr>Tema</vt:lpstr>
      </vt:variant>
      <vt:variant>
        <vt:i4>1</vt:i4>
      </vt:variant>
      <vt:variant>
        <vt:lpstr>Slayt Başlıkları</vt:lpstr>
      </vt:variant>
      <vt:variant>
        <vt:i4>41</vt:i4>
      </vt:variant>
    </vt:vector>
  </HeadingPairs>
  <TitlesOfParts>
    <vt:vector size="48" baseType="lpstr">
      <vt:lpstr>Arial</vt:lpstr>
      <vt:lpstr>Arial Narrow</vt:lpstr>
      <vt:lpstr>Calibri</vt:lpstr>
      <vt:lpstr>Cambria</vt:lpstr>
      <vt:lpstr>Times New Roman</vt:lpstr>
      <vt:lpstr>Wingdings</vt:lpstr>
      <vt:lpstr>Office Theme</vt:lpstr>
      <vt:lpstr>PowerPoint Sunusu</vt:lpstr>
      <vt:lpstr>PowerPoint Sunusu</vt:lpstr>
      <vt:lpstr>Yangının Tanımı ve Yanma Üçgeni</vt:lpstr>
      <vt:lpstr>2012-2017 Yangın İstatistikleri – İstanbul </vt:lpstr>
      <vt:lpstr>PowerPoint Sunusu</vt:lpstr>
      <vt:lpstr>Yangına Tepki Sınıfı</vt:lpstr>
      <vt:lpstr>Yangına Tepki Sınıfları</vt:lpstr>
      <vt:lpstr>Yangına Dayanıklılık Sınıfları</vt:lpstr>
      <vt:lpstr>Yangına Dayanıklılık Sınıfları</vt:lpstr>
      <vt:lpstr>PowerPoint Sunusu</vt:lpstr>
      <vt:lpstr>Yangından Korunma Önlemleri</vt:lpstr>
      <vt:lpstr>Tasarım Esasları – Yapı Malzemeleri Yönetmeliği 305/2011/EU</vt:lpstr>
      <vt:lpstr>Taşıyıcı Sistemler için Asgari Yangına Dayanım Süreleri</vt:lpstr>
      <vt:lpstr>PowerPoint Sunusu</vt:lpstr>
      <vt:lpstr>PowerPoint Sunusu</vt:lpstr>
      <vt:lpstr>PowerPoint Sunusu</vt:lpstr>
      <vt:lpstr>Tasarım Esasları – Yapı Malzemeleri Yönetmeliği 305/2011/EU</vt:lpstr>
      <vt:lpstr>Yapılardaki alev ve duman oluşumunun sınırlandırılması</vt:lpstr>
      <vt:lpstr>Yapılardaki alev ve duman oluşumunun sınırlandırılması</vt:lpstr>
      <vt:lpstr>Yapılardaki alev ve duman yayılımının sınırlandırılması</vt:lpstr>
      <vt:lpstr>Yapılardaki alev ve duman yayılımının sınırlandırılması</vt:lpstr>
      <vt:lpstr>PowerPoint Sunusu</vt:lpstr>
      <vt:lpstr>PowerPoint Sunusu</vt:lpstr>
      <vt:lpstr>Dış Duvar/Cephelerde yangın güvenliği</vt:lpstr>
      <vt:lpstr>Dış cephelerde kullanılan malzemelerin yangına karşı tepki sınıfları Binaların Yangından Korunması Hakkındaki Yönetmelik’e uygun olmalıdır. </vt:lpstr>
      <vt:lpstr>PowerPoint Sunusu</vt:lpstr>
      <vt:lpstr>PowerPoint Sunusu</vt:lpstr>
      <vt:lpstr>PowerPoint Sunusu</vt:lpstr>
      <vt:lpstr>PowerPoint Sunusu</vt:lpstr>
      <vt:lpstr>PowerPoint Sunusu</vt:lpstr>
      <vt:lpstr>PowerPoint Sunusu</vt:lpstr>
      <vt:lpstr>PowerPoint Sunusu</vt:lpstr>
      <vt:lpstr>Tasarım Esasları – Yapı Malzemeleri Yönetmeliği 305/2011/EU</vt:lpstr>
      <vt:lpstr>Komşu yapılara yayılımın sınırlandırılması</vt:lpstr>
      <vt:lpstr>Komşu yapılara yayılımın sınırlandırılması</vt:lpstr>
      <vt:lpstr>Komşu yapılara yayılımın sınırlandırılması</vt:lpstr>
      <vt:lpstr>Tasarım Esasları – Yapı Malzemeleri Yönetmeliği 305/2011/EU</vt:lpstr>
      <vt:lpstr>Tahliye Tedbirleri </vt:lpstr>
      <vt:lpstr>Tasarım Esasları – Yapı Malzemeleri Yönetmeliği 305/2011/EU</vt:lpstr>
      <vt:lpstr>Söndürme ve Kurtarma Ekiplerinin Emniyeti</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Mac</dc:creator>
  <cp:lastModifiedBy>Timur Diz</cp:lastModifiedBy>
  <cp:revision>16</cp:revision>
  <dcterms:created xsi:type="dcterms:W3CDTF">2017-10-30T09:13:00Z</dcterms:created>
  <dcterms:modified xsi:type="dcterms:W3CDTF">2018-04-16T08:07:36Z</dcterms:modified>
</cp:coreProperties>
</file>