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5"/>
  </p:notesMasterIdLst>
  <p:sldIdLst>
    <p:sldId id="256" r:id="rId2"/>
    <p:sldId id="259" r:id="rId3"/>
    <p:sldId id="260" r:id="rId4"/>
    <p:sldId id="261" r:id="rId5"/>
    <p:sldId id="345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4" r:id="rId27"/>
    <p:sldId id="285" r:id="rId28"/>
    <p:sldId id="286" r:id="rId29"/>
    <p:sldId id="287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300" r:id="rId38"/>
    <p:sldId id="439" r:id="rId39"/>
    <p:sldId id="443" r:id="rId40"/>
    <p:sldId id="445" r:id="rId41"/>
    <p:sldId id="446" r:id="rId42"/>
    <p:sldId id="447" r:id="rId43"/>
    <p:sldId id="450" r:id="rId44"/>
    <p:sldId id="451" r:id="rId45"/>
    <p:sldId id="454" r:id="rId46"/>
    <p:sldId id="455" r:id="rId47"/>
    <p:sldId id="460" r:id="rId48"/>
    <p:sldId id="461" r:id="rId49"/>
    <p:sldId id="462" r:id="rId50"/>
    <p:sldId id="463" r:id="rId51"/>
    <p:sldId id="464" r:id="rId52"/>
    <p:sldId id="465" r:id="rId53"/>
    <p:sldId id="466" r:id="rId54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82" d="100"/>
          <a:sy n="82" d="100"/>
        </p:scale>
        <p:origin x="1368" y="84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004C69-94DB-46F8-ACAD-95DCB622707C}" type="datetimeFigureOut">
              <a:rPr lang="en-GB" smtClean="0"/>
              <a:t>16/04/2018</a:t>
            </a:fld>
            <a:endParaRPr lang="en-GB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GB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795AF5-126D-4A11-9AA0-3BA3B7A604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2951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5E94E476-4684-4F03-B577-957D8877D9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8809689-9CB2-4151-BF13-2D594CEA9E70}" type="slidenum">
              <a:rPr lang="en-US" altLang="tr-TR" smtClean="0"/>
              <a:pPr>
                <a:spcBef>
                  <a:spcPct val="0"/>
                </a:spcBef>
              </a:pPr>
              <a:t>2</a:t>
            </a:fld>
            <a:endParaRPr lang="en-US" altLang="tr-TR"/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AC752C5E-F348-4EA7-B0BA-EE3DC8919E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7276D9F6-E820-4B75-B57F-56B6EB7FD0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de-DE" altLang="tr-TR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501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>
            <a:extLst>
              <a:ext uri="{FF2B5EF4-FFF2-40B4-BE49-F238E27FC236}">
                <a16:creationId xmlns:a16="http://schemas.microsoft.com/office/drawing/2014/main" id="{316C6030-48DF-4AF2-AA42-BDD28A65A1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42F3BCB-6FEA-40C6-BD11-71E55FF21FA9}" type="slidenum">
              <a:rPr lang="en-US" altLang="tr-TR" smtClean="0"/>
              <a:pPr>
                <a:spcBef>
                  <a:spcPct val="0"/>
                </a:spcBef>
              </a:pPr>
              <a:t>37</a:t>
            </a:fld>
            <a:endParaRPr lang="en-US" altLang="tr-TR"/>
          </a:p>
        </p:txBody>
      </p:sp>
      <p:sp>
        <p:nvSpPr>
          <p:cNvPr id="95235" name="Rectangle 2">
            <a:extLst>
              <a:ext uri="{FF2B5EF4-FFF2-40B4-BE49-F238E27FC236}">
                <a16:creationId xmlns:a16="http://schemas.microsoft.com/office/drawing/2014/main" id="{6960B01D-D01F-4702-90CB-60271B8099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1800" y="801688"/>
            <a:ext cx="5797550" cy="4016375"/>
          </a:xfrm>
          <a:ln/>
        </p:spPr>
      </p:sp>
      <p:sp>
        <p:nvSpPr>
          <p:cNvPr id="95236" name="Rectangle 3">
            <a:extLst>
              <a:ext uri="{FF2B5EF4-FFF2-40B4-BE49-F238E27FC236}">
                <a16:creationId xmlns:a16="http://schemas.microsoft.com/office/drawing/2014/main" id="{E9C69891-30F2-4462-930D-E833C60402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65781" y="5083892"/>
            <a:ext cx="5329361" cy="4818393"/>
          </a:xfrm>
          <a:noFill/>
        </p:spPr>
        <p:txBody>
          <a:bodyPr/>
          <a:lstStyle/>
          <a:p>
            <a:pPr eaLnBrk="1" hangingPunct="1"/>
            <a:endParaRPr lang="tr-TR" altLang="tr-TR" sz="16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145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1958503-927C-454E-84D9-5F47065B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2465" y="1263651"/>
            <a:ext cx="9139482" cy="3651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Tablo Yer Tutucusu 2"/>
          <p:cNvSpPr>
            <a:spLocks noGrp="1"/>
          </p:cNvSpPr>
          <p:nvPr>
            <p:ph type="tbl" idx="1"/>
          </p:nvPr>
        </p:nvSpPr>
        <p:spPr>
          <a:xfrm>
            <a:off x="380878" y="1981200"/>
            <a:ext cx="9141069" cy="4267200"/>
          </a:xfrm>
        </p:spPr>
        <p:txBody>
          <a:bodyPr/>
          <a:lstStyle/>
          <a:p>
            <a:pPr lvl="0"/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195993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 err="1"/>
              <a:t>Click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edit</a:t>
            </a:r>
            <a:r>
              <a:rPr lang="tr-TR" dirty="0"/>
              <a:t> Master </a:t>
            </a:r>
            <a:r>
              <a:rPr lang="tr-TR" dirty="0" err="1"/>
              <a:t>text</a:t>
            </a:r>
            <a:r>
              <a:rPr lang="tr-TR" dirty="0"/>
              <a:t> </a:t>
            </a:r>
            <a:r>
              <a:rPr lang="tr-TR" dirty="0" err="1"/>
              <a:t>styles</a:t>
            </a:r>
            <a:endParaRPr lang="tr-TR" dirty="0"/>
          </a:p>
          <a:p>
            <a:pPr lvl="1"/>
            <a:r>
              <a:rPr lang="tr-TR" dirty="0"/>
              <a:t>Second </a:t>
            </a:r>
            <a:r>
              <a:rPr lang="tr-TR" dirty="0" err="1"/>
              <a:t>level</a:t>
            </a:r>
            <a:endParaRPr lang="tr-TR" dirty="0"/>
          </a:p>
          <a:p>
            <a:pPr lvl="2"/>
            <a:r>
              <a:rPr lang="tr-TR" dirty="0"/>
              <a:t>Third </a:t>
            </a:r>
            <a:r>
              <a:rPr lang="tr-TR" dirty="0" err="1"/>
              <a:t>level</a:t>
            </a:r>
            <a:endParaRPr lang="tr-TR" dirty="0"/>
          </a:p>
          <a:p>
            <a:pPr lvl="3"/>
            <a:r>
              <a:rPr lang="tr-TR" dirty="0" err="1"/>
              <a:t>Fourth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tr-TR" dirty="0"/>
          </a:p>
          <a:p>
            <a:pPr lvl="4"/>
            <a:r>
              <a:rPr lang="tr-TR" dirty="0" err="1"/>
              <a:t>Fifth</a:t>
            </a:r>
            <a:r>
              <a:rPr lang="tr-TR" dirty="0"/>
              <a:t> </a:t>
            </a:r>
            <a:r>
              <a:rPr lang="tr-TR" dirty="0" err="1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65563953-EECB-4869-A879-C86B760028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7C380661-C602-4C28-8248-1272C0FC41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4/16/2018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F9EAD97A-A7BF-4835-829F-F9F213B5F12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2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7" Type="http://schemas.openxmlformats.org/officeDocument/2006/relationships/image" Target="../media/image39.jpeg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oleObject" Target="../embeddings/oleObject3.bin"/><Relationship Id="rId7" Type="http://schemas.openxmlformats.org/officeDocument/2006/relationships/image" Target="../media/image4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3.wmf"/><Relationship Id="rId5" Type="http://schemas.openxmlformats.org/officeDocument/2006/relationships/image" Target="../media/image42.jpeg"/><Relationship Id="rId10" Type="http://schemas.openxmlformats.org/officeDocument/2006/relationships/image" Target="../media/image47.wmf"/><Relationship Id="rId4" Type="http://schemas.openxmlformats.org/officeDocument/2006/relationships/image" Target="../media/image41.wmf"/><Relationship Id="rId9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http://www.mardav.com/uygulamalar/sandvich.jpg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w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oleObject" Target="../embeddings/oleObject4.bin"/><Relationship Id="rId7" Type="http://schemas.openxmlformats.org/officeDocument/2006/relationships/image" Target="../media/image9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3.png"/><Relationship Id="rId5" Type="http://schemas.openxmlformats.org/officeDocument/2006/relationships/image" Target="../media/image92.jpeg"/><Relationship Id="rId10" Type="http://schemas.openxmlformats.org/officeDocument/2006/relationships/image" Target="../media/image97.wmf"/><Relationship Id="rId4" Type="http://schemas.openxmlformats.org/officeDocument/2006/relationships/image" Target="../media/image91.png"/><Relationship Id="rId9" Type="http://schemas.openxmlformats.org/officeDocument/2006/relationships/image" Target="../media/image9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4" Type="http://schemas.openxmlformats.org/officeDocument/2006/relationships/image" Target="../media/image11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6.em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76" y="0"/>
            <a:ext cx="9672070" cy="685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k01y">
            <a:extLst>
              <a:ext uri="{FF2B5EF4-FFF2-40B4-BE49-F238E27FC236}">
                <a16:creationId xmlns:a16="http://schemas.microsoft.com/office/drawing/2014/main" id="{4400EA8B-4823-4641-9339-4412F1FFE4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9" t="19203" r="9734" b="30867"/>
          <a:stretch>
            <a:fillRect/>
          </a:stretch>
        </p:blipFill>
        <p:spPr bwMode="auto">
          <a:xfrm>
            <a:off x="631623" y="1799160"/>
            <a:ext cx="5254528" cy="4221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4">
            <a:extLst>
              <a:ext uri="{FF2B5EF4-FFF2-40B4-BE49-F238E27FC236}">
                <a16:creationId xmlns:a16="http://schemas.microsoft.com/office/drawing/2014/main" id="{ED5FD4F0-1B6D-45B5-902B-ED7395A71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69106"/>
            <a:ext cx="8747495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3300"/>
                </a:solidFill>
              </a:rPr>
              <a:t>Çatı arası kullanılan eğimli çatılarda ısı yalıtımı</a:t>
            </a:r>
          </a:p>
        </p:txBody>
      </p:sp>
      <p:pic>
        <p:nvPicPr>
          <p:cNvPr id="18437" name="Picture 7" descr="Resim1kırma çatı">
            <a:extLst>
              <a:ext uri="{FF2B5EF4-FFF2-40B4-BE49-F238E27FC236}">
                <a16:creationId xmlns:a16="http://schemas.microsoft.com/office/drawing/2014/main" id="{6D5E03F5-03E3-4A54-9AA2-8198441E1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07" b="10483"/>
          <a:stretch>
            <a:fillRect/>
          </a:stretch>
        </p:blipFill>
        <p:spPr bwMode="auto">
          <a:xfrm>
            <a:off x="6030566" y="3957469"/>
            <a:ext cx="2520142" cy="202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8" descr="uygulama1">
            <a:extLst>
              <a:ext uri="{FF2B5EF4-FFF2-40B4-BE49-F238E27FC236}">
                <a16:creationId xmlns:a16="http://schemas.microsoft.com/office/drawing/2014/main" id="{411CB8D6-4335-4418-9DC5-11584924A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566" y="1870575"/>
            <a:ext cx="2520142" cy="2039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6446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metal2">
            <a:extLst>
              <a:ext uri="{FF2B5EF4-FFF2-40B4-BE49-F238E27FC236}">
                <a16:creationId xmlns:a16="http://schemas.microsoft.com/office/drawing/2014/main" id="{B67634CC-0D64-40DE-83F9-73E2A509D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6" t="12167" r="26976" b="16350"/>
          <a:stretch>
            <a:fillRect/>
          </a:stretch>
        </p:blipFill>
        <p:spPr bwMode="auto">
          <a:xfrm>
            <a:off x="82523" y="1753138"/>
            <a:ext cx="5198983" cy="4027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3">
            <a:extLst>
              <a:ext uri="{FF2B5EF4-FFF2-40B4-BE49-F238E27FC236}">
                <a16:creationId xmlns:a16="http://schemas.microsoft.com/office/drawing/2014/main" id="{A33731ED-175B-453E-9F07-46DF49169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4124" y="2134015"/>
            <a:ext cx="3961130" cy="3116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1-</a:t>
            </a:r>
            <a:r>
              <a:rPr lang="tr-TR" altLang="tr-TR" sz="1799">
                <a:solidFill>
                  <a:schemeClr val="tx1"/>
                </a:solidFill>
              </a:rPr>
              <a:t> Metal çatı örtüsü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2-</a:t>
            </a:r>
            <a:r>
              <a:rPr lang="tr-TR" altLang="tr-TR" sz="1799">
                <a:solidFill>
                  <a:schemeClr val="tx1"/>
                </a:solidFill>
              </a:rPr>
              <a:t> Nefes alan su yalıtım örtüsü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3-</a:t>
            </a:r>
            <a:r>
              <a:rPr lang="tr-TR" altLang="tr-TR" sz="1799">
                <a:solidFill>
                  <a:schemeClr val="tx1"/>
                </a:solidFill>
              </a:rPr>
              <a:t> Metal veya ahşap kadronlar arası ısı yalıtımı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4-</a:t>
            </a:r>
            <a:r>
              <a:rPr lang="tr-TR" altLang="tr-TR" sz="1799">
                <a:solidFill>
                  <a:schemeClr val="tx1"/>
                </a:solidFill>
              </a:rPr>
              <a:t> Buhar kesici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5-</a:t>
            </a:r>
            <a:r>
              <a:rPr lang="tr-TR" altLang="tr-TR" sz="1799">
                <a:solidFill>
                  <a:schemeClr val="tx1"/>
                </a:solidFill>
              </a:rPr>
              <a:t> Trapez metal çatı levhası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6-</a:t>
            </a:r>
            <a:r>
              <a:rPr lang="tr-TR" altLang="tr-TR" sz="1799">
                <a:solidFill>
                  <a:schemeClr val="tx1"/>
                </a:solidFill>
              </a:rPr>
              <a:t> Metal Aşık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7-</a:t>
            </a:r>
            <a:r>
              <a:rPr lang="tr-TR" altLang="tr-TR" sz="1799">
                <a:solidFill>
                  <a:schemeClr val="tx1"/>
                </a:solidFill>
              </a:rPr>
              <a:t> Taşıyıcı sistem</a:t>
            </a:r>
          </a:p>
        </p:txBody>
      </p:sp>
      <p:sp>
        <p:nvSpPr>
          <p:cNvPr id="19460" name="Rectangle 5">
            <a:extLst>
              <a:ext uri="{FF2B5EF4-FFF2-40B4-BE49-F238E27FC236}">
                <a16:creationId xmlns:a16="http://schemas.microsoft.com/office/drawing/2014/main" id="{ADEF7CD4-58C3-4349-95CA-AD82EF920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69106"/>
            <a:ext cx="8747495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3300"/>
                </a:solidFill>
              </a:rPr>
              <a:t>Eğimli hafif metal çatılarda ısı yalıtımı</a:t>
            </a:r>
          </a:p>
        </p:txBody>
      </p:sp>
    </p:spTree>
    <p:extLst>
      <p:ext uri="{BB962C8B-B14F-4D97-AF65-F5344CB8AC3E}">
        <p14:creationId xmlns:p14="http://schemas.microsoft.com/office/powerpoint/2010/main" val="3435396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4A07F016-4AF0-4C71-827A-C44D32677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1506" y="2134015"/>
            <a:ext cx="3878024" cy="2860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A- </a:t>
            </a:r>
            <a:r>
              <a:rPr lang="tr-TR" altLang="tr-TR" sz="1799"/>
              <a:t>Mineral Kaplı Su Yalıtımı Örtüsü</a:t>
            </a:r>
            <a:endParaRPr lang="tr-TR" altLang="tr-TR" sz="2399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B- </a:t>
            </a:r>
            <a:r>
              <a:rPr lang="tr-TR" altLang="tr-TR" sz="1799"/>
              <a:t>Su Yalıtım Örtüsü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C- </a:t>
            </a:r>
            <a:r>
              <a:rPr lang="tr-TR" altLang="tr-TR" sz="1799"/>
              <a:t>Isı Yalıtımı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/>
              <a:t>     (Çift Kat Olursa Şaşırtmalı)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D- </a:t>
            </a:r>
            <a:r>
              <a:rPr lang="tr-TR" altLang="tr-TR" sz="1799"/>
              <a:t>Buhar Kesici</a:t>
            </a:r>
            <a:r>
              <a:rPr lang="tr-TR" altLang="tr-TR" sz="1799">
                <a:solidFill>
                  <a:schemeClr val="tx1"/>
                </a:solidFill>
              </a:rPr>
              <a:t> 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E- </a:t>
            </a:r>
            <a:r>
              <a:rPr lang="tr-TR" altLang="tr-TR" sz="1799"/>
              <a:t>Buhar Dengeleyici (Gerektiğinde)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F- </a:t>
            </a:r>
            <a:r>
              <a:rPr lang="tr-TR" altLang="tr-TR" sz="1799"/>
              <a:t>Eğim Betonu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G- </a:t>
            </a:r>
            <a:r>
              <a:rPr lang="tr-TR" altLang="tr-TR" sz="1799"/>
              <a:t>Betonarme Döşeme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H- </a:t>
            </a:r>
            <a:r>
              <a:rPr lang="tr-TR" altLang="tr-TR" sz="1799"/>
              <a:t>Tavan Sıvası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tr-TR" altLang="tr-TR" sz="1799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4142088E-C8C2-4340-82DC-71946C92C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97691"/>
            <a:ext cx="9077590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Üzerinde gezilemeyen teras çatılarda ısı yalıtımı</a:t>
            </a:r>
          </a:p>
        </p:txBody>
      </p:sp>
      <p:pic>
        <p:nvPicPr>
          <p:cNvPr id="20484" name="Picture 4" descr="teras1">
            <a:extLst>
              <a:ext uri="{FF2B5EF4-FFF2-40B4-BE49-F238E27FC236}">
                <a16:creationId xmlns:a16="http://schemas.microsoft.com/office/drawing/2014/main" id="{2D257CF5-A155-49AC-86ED-CAC28284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4" r="34247" b="7225"/>
          <a:stretch>
            <a:fillRect/>
          </a:stretch>
        </p:blipFill>
        <p:spPr bwMode="auto">
          <a:xfrm>
            <a:off x="763343" y="1696006"/>
            <a:ext cx="2559816" cy="3604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Rectangle 6">
            <a:extLst>
              <a:ext uri="{FF2B5EF4-FFF2-40B4-BE49-F238E27FC236}">
                <a16:creationId xmlns:a16="http://schemas.microsoft.com/office/drawing/2014/main" id="{C55AE5D6-6B56-44A6-A94E-30AC4AE254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752" y="5444479"/>
            <a:ext cx="8874455" cy="533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00113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342900" indent="-341313" defTabSz="900113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685800" indent="-341313" defTabSz="900113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027113" indent="-339725" defTabSz="900113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1368425" indent="-339725" defTabSz="900113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5625" indent="-339725" defTabSz="900113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2825" indent="-339725" defTabSz="900113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0025" indent="-339725" defTabSz="900113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197225" indent="-339725" defTabSz="900113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tr-TR" altLang="tr-TR" sz="1999"/>
              <a:t> Bu detayda ısı yalıtımı, dış koşullardan koruma amacıyla üstten su yalıtımıyla, alttan buhar kesiciyle korunur.</a:t>
            </a:r>
          </a:p>
        </p:txBody>
      </p:sp>
    </p:spTree>
    <p:extLst>
      <p:ext uri="{BB962C8B-B14F-4D97-AF65-F5344CB8AC3E}">
        <p14:creationId xmlns:p14="http://schemas.microsoft.com/office/powerpoint/2010/main" val="813774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38A130DB-9607-484B-85F8-7A10B931D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6365" y="2324454"/>
            <a:ext cx="3878606" cy="3846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 1-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Döşeme Kaplaması</a:t>
            </a:r>
            <a:endParaRPr lang="tr-TR" altLang="tr-TR" sz="2399"/>
          </a:p>
          <a:p>
            <a:pPr>
              <a:lnSpc>
                <a:spcPct val="10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 2-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Harç</a:t>
            </a:r>
          </a:p>
          <a:p>
            <a:pPr>
              <a:lnSpc>
                <a:spcPct val="10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 3-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Koruma Betonu</a:t>
            </a:r>
          </a:p>
          <a:p>
            <a:pPr>
              <a:lnSpc>
                <a:spcPct val="10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 4-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Su Yalıtım Örtüsü</a:t>
            </a:r>
          </a:p>
          <a:p>
            <a:pPr>
              <a:lnSpc>
                <a:spcPct val="10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 5-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Isı Yalıtımı</a:t>
            </a:r>
          </a:p>
          <a:p>
            <a:pPr>
              <a:lnSpc>
                <a:spcPct val="10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/>
              <a:t>     (Çift kat olursa şaşırtmalı)</a:t>
            </a:r>
          </a:p>
          <a:p>
            <a:pPr>
              <a:lnSpc>
                <a:spcPct val="10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 6-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Buhar Kesici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10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 7-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Buhar Dengeleyici</a:t>
            </a:r>
          </a:p>
          <a:p>
            <a:pPr>
              <a:lnSpc>
                <a:spcPct val="10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/>
              <a:t>     (Gerektiğinde)</a:t>
            </a:r>
          </a:p>
          <a:p>
            <a:pPr>
              <a:lnSpc>
                <a:spcPct val="10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 8-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Eğim Betonu</a:t>
            </a:r>
          </a:p>
          <a:p>
            <a:pPr>
              <a:lnSpc>
                <a:spcPct val="10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 9-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Betonarme Döşeme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10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10-</a:t>
            </a:r>
            <a:r>
              <a:rPr lang="tr-TR" altLang="tr-TR" sz="1799"/>
              <a:t>Tavan Sıvası</a:t>
            </a:r>
          </a:p>
          <a:p>
            <a:pPr>
              <a:lnSpc>
                <a:spcPct val="105000"/>
              </a:lnSpc>
              <a:spcBef>
                <a:spcPct val="0"/>
              </a:spcBef>
              <a:buClrTx/>
              <a:buFontTx/>
              <a:buNone/>
            </a:pPr>
            <a:endParaRPr lang="en-US" altLang="tr-TR" sz="1799">
              <a:solidFill>
                <a:schemeClr val="tx1"/>
              </a:solidFill>
            </a:endParaRPr>
          </a:p>
        </p:txBody>
      </p:sp>
      <p:grpSp>
        <p:nvGrpSpPr>
          <p:cNvPr id="21507" name="Group 3">
            <a:extLst>
              <a:ext uri="{FF2B5EF4-FFF2-40B4-BE49-F238E27FC236}">
                <a16:creationId xmlns:a16="http://schemas.microsoft.com/office/drawing/2014/main" id="{4B0AD266-16D8-47A5-BE28-02AE0F48412A}"/>
              </a:ext>
            </a:extLst>
          </p:cNvPr>
          <p:cNvGrpSpPr>
            <a:grpSpLocks/>
          </p:cNvGrpSpPr>
          <p:nvPr/>
        </p:nvGrpSpPr>
        <p:grpSpPr bwMode="auto">
          <a:xfrm>
            <a:off x="1155330" y="2089580"/>
            <a:ext cx="3108916" cy="4084915"/>
            <a:chOff x="2032" y="1681"/>
            <a:chExt cx="1808" cy="2574"/>
          </a:xfrm>
        </p:grpSpPr>
        <p:graphicFrame>
          <p:nvGraphicFramePr>
            <p:cNvPr id="21510" name="Object 4">
              <a:extLst>
                <a:ext uri="{FF2B5EF4-FFF2-40B4-BE49-F238E27FC236}">
                  <a16:creationId xmlns:a16="http://schemas.microsoft.com/office/drawing/2014/main" id="{8E5F471B-5960-46AB-922D-457941FBF895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2032" y="1681"/>
            <a:ext cx="1808" cy="25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92" name="AutoCAD LT Drawing" r:id="rId3" imgW="2981257" imgH="2495460" progId="AutoCAD">
                    <p:embed/>
                  </p:oleObj>
                </mc:Choice>
                <mc:Fallback>
                  <p:oleObj name="AutoCAD LT Drawing" r:id="rId3" imgW="2981257" imgH="2495460" progId="AutoCAD">
                    <p:embed/>
                    <p:pic>
                      <p:nvPicPr>
                        <p:cNvPr id="21510" name="Object 4">
                          <a:extLst>
                            <a:ext uri="{FF2B5EF4-FFF2-40B4-BE49-F238E27FC236}">
                              <a16:creationId xmlns:a16="http://schemas.microsoft.com/office/drawing/2014/main" id="{8E5F471B-5960-46AB-922D-457941FBF895}"/>
                            </a:ext>
                          </a:extLst>
                        </p:cNvPr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r="44945"/>
                        <a:stretch>
                          <a:fillRect/>
                        </a:stretch>
                      </p:blipFill>
                      <p:spPr bwMode="auto">
                        <a:xfrm>
                          <a:off x="2032" y="1681"/>
                          <a:ext cx="1808" cy="254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11" name="Line 5">
              <a:extLst>
                <a:ext uri="{FF2B5EF4-FFF2-40B4-BE49-F238E27FC236}">
                  <a16:creationId xmlns:a16="http://schemas.microsoft.com/office/drawing/2014/main" id="{AE7515DC-3B6A-4108-8FE2-92DD320B3C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84" y="2640"/>
              <a:ext cx="0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21512" name="Line 6">
              <a:extLst>
                <a:ext uri="{FF2B5EF4-FFF2-40B4-BE49-F238E27FC236}">
                  <a16:creationId xmlns:a16="http://schemas.microsoft.com/office/drawing/2014/main" id="{DE20E962-9F74-45C1-90C7-13576DF60F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28" y="2400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21513" name="Line 7">
              <a:extLst>
                <a:ext uri="{FF2B5EF4-FFF2-40B4-BE49-F238E27FC236}">
                  <a16:creationId xmlns:a16="http://schemas.microsoft.com/office/drawing/2014/main" id="{63C0E8EB-D1B7-46EB-A4BE-21F7E24EC5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72" y="2640"/>
              <a:ext cx="0" cy="3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21514" name="Line 8">
              <a:extLst>
                <a:ext uri="{FF2B5EF4-FFF2-40B4-BE49-F238E27FC236}">
                  <a16:creationId xmlns:a16="http://schemas.microsoft.com/office/drawing/2014/main" id="{C6B948D6-713D-47DE-90E8-EFA2A0EDB6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2592"/>
              <a:ext cx="0" cy="3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21515" name="Line 9">
              <a:extLst>
                <a:ext uri="{FF2B5EF4-FFF2-40B4-BE49-F238E27FC236}">
                  <a16:creationId xmlns:a16="http://schemas.microsoft.com/office/drawing/2014/main" id="{73A5439B-B7C6-4365-B24C-0503E550FB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56" y="2160"/>
              <a:ext cx="0" cy="9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21516" name="Line 10">
              <a:extLst>
                <a:ext uri="{FF2B5EF4-FFF2-40B4-BE49-F238E27FC236}">
                  <a16:creationId xmlns:a16="http://schemas.microsoft.com/office/drawing/2014/main" id="{10500FD6-E9F0-4084-A1EC-AE02AEF714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8" y="3168"/>
              <a:ext cx="0" cy="5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21517" name="Line 11">
              <a:extLst>
                <a:ext uri="{FF2B5EF4-FFF2-40B4-BE49-F238E27FC236}">
                  <a16:creationId xmlns:a16="http://schemas.microsoft.com/office/drawing/2014/main" id="{B3C570B2-5AC8-4BDE-B877-37148271B3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3216"/>
              <a:ext cx="0" cy="76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21518" name="Line 12">
              <a:extLst>
                <a:ext uri="{FF2B5EF4-FFF2-40B4-BE49-F238E27FC236}">
                  <a16:creationId xmlns:a16="http://schemas.microsoft.com/office/drawing/2014/main" id="{88E35991-2E22-400A-B3CE-D0B176DEE2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4" y="3264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21519" name="Line 13">
              <a:extLst>
                <a:ext uri="{FF2B5EF4-FFF2-40B4-BE49-F238E27FC236}">
                  <a16:creationId xmlns:a16="http://schemas.microsoft.com/office/drawing/2014/main" id="{9D28412F-BA0A-4401-A312-71908DDEC2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72" y="3456"/>
              <a:ext cx="0" cy="4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21520" name="Line 14">
              <a:extLst>
                <a:ext uri="{FF2B5EF4-FFF2-40B4-BE49-F238E27FC236}">
                  <a16:creationId xmlns:a16="http://schemas.microsoft.com/office/drawing/2014/main" id="{73FC4B9F-8AE2-4D88-A1E0-71C16F3230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2" y="3552"/>
              <a:ext cx="0" cy="4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33231" name="Rectangle 15">
              <a:extLst>
                <a:ext uri="{FF2B5EF4-FFF2-40B4-BE49-F238E27FC236}">
                  <a16:creationId xmlns:a16="http://schemas.microsoft.com/office/drawing/2014/main" id="{6830412C-BB51-49B4-B353-075508E1B4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8" y="2419"/>
              <a:ext cx="191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</a:t>
              </a:r>
            </a:p>
          </p:txBody>
        </p:sp>
        <p:sp>
          <p:nvSpPr>
            <p:cNvPr id="1033232" name="Rectangle 16">
              <a:extLst>
                <a:ext uri="{FF2B5EF4-FFF2-40B4-BE49-F238E27FC236}">
                  <a16:creationId xmlns:a16="http://schemas.microsoft.com/office/drawing/2014/main" id="{2575B8CE-A8AA-4460-9784-9727CDCDD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2" y="2227"/>
              <a:ext cx="191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  <p:sp>
          <p:nvSpPr>
            <p:cNvPr id="1033233" name="Rectangle 17">
              <a:extLst>
                <a:ext uri="{FF2B5EF4-FFF2-40B4-BE49-F238E27FC236}">
                  <a16:creationId xmlns:a16="http://schemas.microsoft.com/office/drawing/2014/main" id="{6C160D89-B3FE-48E7-8F39-0B54A9DF53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6" y="2467"/>
              <a:ext cx="191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3</a:t>
              </a:r>
            </a:p>
          </p:txBody>
        </p:sp>
        <p:sp>
          <p:nvSpPr>
            <p:cNvPr id="1033234" name="Rectangle 18">
              <a:extLst>
                <a:ext uri="{FF2B5EF4-FFF2-40B4-BE49-F238E27FC236}">
                  <a16:creationId xmlns:a16="http://schemas.microsoft.com/office/drawing/2014/main" id="{1782DAA1-19CB-41C6-8082-78A70B58B3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8" y="2419"/>
              <a:ext cx="191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4</a:t>
              </a:r>
            </a:p>
          </p:txBody>
        </p:sp>
        <p:sp>
          <p:nvSpPr>
            <p:cNvPr id="1033235" name="Rectangle 19">
              <a:extLst>
                <a:ext uri="{FF2B5EF4-FFF2-40B4-BE49-F238E27FC236}">
                  <a16:creationId xmlns:a16="http://schemas.microsoft.com/office/drawing/2014/main" id="{E82F3044-AD6B-43DD-AAD3-FB309B7895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0" y="1987"/>
              <a:ext cx="191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5</a:t>
              </a:r>
            </a:p>
          </p:txBody>
        </p:sp>
        <p:sp>
          <p:nvSpPr>
            <p:cNvPr id="1033236" name="Rectangle 20">
              <a:extLst>
                <a:ext uri="{FF2B5EF4-FFF2-40B4-BE49-F238E27FC236}">
                  <a16:creationId xmlns:a16="http://schemas.microsoft.com/office/drawing/2014/main" id="{3BBFDBFF-77D9-4E32-8843-2E92E31F1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2" y="3715"/>
              <a:ext cx="191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6</a:t>
              </a:r>
            </a:p>
          </p:txBody>
        </p:sp>
        <p:sp>
          <p:nvSpPr>
            <p:cNvPr id="1033237" name="Rectangle 21">
              <a:extLst>
                <a:ext uri="{FF2B5EF4-FFF2-40B4-BE49-F238E27FC236}">
                  <a16:creationId xmlns:a16="http://schemas.microsoft.com/office/drawing/2014/main" id="{FE48AD4A-0E23-4F0D-A280-5232F1238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8" y="3907"/>
              <a:ext cx="191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7</a:t>
              </a:r>
            </a:p>
          </p:txBody>
        </p:sp>
        <p:sp>
          <p:nvSpPr>
            <p:cNvPr id="1033238" name="Rectangle 22">
              <a:extLst>
                <a:ext uri="{FF2B5EF4-FFF2-40B4-BE49-F238E27FC236}">
                  <a16:creationId xmlns:a16="http://schemas.microsoft.com/office/drawing/2014/main" id="{B3A8AB2F-5E14-454B-AFA9-3124292EBB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8" y="3763"/>
              <a:ext cx="191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8</a:t>
              </a:r>
            </a:p>
          </p:txBody>
        </p:sp>
        <p:sp>
          <p:nvSpPr>
            <p:cNvPr id="1033239" name="Rectangle 23">
              <a:extLst>
                <a:ext uri="{FF2B5EF4-FFF2-40B4-BE49-F238E27FC236}">
                  <a16:creationId xmlns:a16="http://schemas.microsoft.com/office/drawing/2014/main" id="{CC392DE8-159A-4F82-888A-C16CDBCF91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6" y="3907"/>
              <a:ext cx="191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9</a:t>
              </a:r>
            </a:p>
          </p:txBody>
        </p:sp>
        <p:sp>
          <p:nvSpPr>
            <p:cNvPr id="1033240" name="Rectangle 24">
              <a:extLst>
                <a:ext uri="{FF2B5EF4-FFF2-40B4-BE49-F238E27FC236}">
                  <a16:creationId xmlns:a16="http://schemas.microsoft.com/office/drawing/2014/main" id="{03A038D0-BB36-4D09-9045-68223B8321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6" y="4003"/>
              <a:ext cx="27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10</a:t>
              </a:r>
            </a:p>
          </p:txBody>
        </p:sp>
      </p:grpSp>
      <p:sp>
        <p:nvSpPr>
          <p:cNvPr id="21508" name="Rectangle 25">
            <a:extLst>
              <a:ext uri="{FF2B5EF4-FFF2-40B4-BE49-F238E27FC236}">
                <a16:creationId xmlns:a16="http://schemas.microsoft.com/office/drawing/2014/main" id="{97700102-8330-4259-934F-D55951E46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97691"/>
            <a:ext cx="9902825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 dirty="0">
                <a:solidFill>
                  <a:srgbClr val="FF0000"/>
                </a:solidFill>
              </a:rPr>
              <a:t>Üzerinde gezilen geleneksel teras çatılarda ısı yalıtımı</a:t>
            </a:r>
          </a:p>
        </p:txBody>
      </p:sp>
    </p:spTree>
    <p:extLst>
      <p:ext uri="{BB962C8B-B14F-4D97-AF65-F5344CB8AC3E}">
        <p14:creationId xmlns:p14="http://schemas.microsoft.com/office/powerpoint/2010/main" val="1798619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84635EA5-66F4-41D0-85D9-F401D28013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1507" y="2362542"/>
            <a:ext cx="2549112" cy="2639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A- </a:t>
            </a:r>
            <a:r>
              <a:rPr lang="tr-TR" altLang="tr-TR" sz="1799"/>
              <a:t>Çakıl</a:t>
            </a:r>
            <a:endParaRPr lang="tr-TR" altLang="tr-TR" sz="2399"/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B-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Ayırıcı Keçe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C-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Isı Yalıtımı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D-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Su Yalıtım Örtüsü</a:t>
            </a:r>
            <a:r>
              <a:rPr lang="tr-TR" altLang="tr-TR" sz="1799">
                <a:solidFill>
                  <a:schemeClr val="tx1"/>
                </a:solidFill>
              </a:rPr>
              <a:t>    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E-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Eğim Betonu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F- </a:t>
            </a:r>
            <a:r>
              <a:rPr lang="tr-TR" altLang="tr-TR" sz="1799"/>
              <a:t>Döşeme Paneli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G- </a:t>
            </a:r>
            <a:r>
              <a:rPr lang="tr-TR" altLang="tr-TR" sz="1799"/>
              <a:t>Tavan Sıvası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endParaRPr lang="tr-TR" altLang="tr-TR" sz="1799"/>
          </a:p>
        </p:txBody>
      </p:sp>
      <p:pic>
        <p:nvPicPr>
          <p:cNvPr id="22531" name="Picture 3" descr="ters1">
            <a:extLst>
              <a:ext uri="{FF2B5EF4-FFF2-40B4-BE49-F238E27FC236}">
                <a16:creationId xmlns:a16="http://schemas.microsoft.com/office/drawing/2014/main" id="{A7E526C0-0630-407C-967D-1EB45CE58D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4" t="2852" r="39883" b="7414"/>
          <a:stretch>
            <a:fillRect/>
          </a:stretch>
        </p:blipFill>
        <p:spPr bwMode="auto">
          <a:xfrm>
            <a:off x="2228136" y="1557938"/>
            <a:ext cx="2258289" cy="3886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4">
            <a:extLst>
              <a:ext uri="{FF2B5EF4-FFF2-40B4-BE49-F238E27FC236}">
                <a16:creationId xmlns:a16="http://schemas.microsoft.com/office/drawing/2014/main" id="{8A0A8F27-F66F-48CA-AF76-1436F64B6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243714"/>
            <a:ext cx="9407684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Üzerinde gezilmeyen ters teras çatılarda ısı yalıtımı</a:t>
            </a:r>
          </a:p>
        </p:txBody>
      </p:sp>
      <p:sp>
        <p:nvSpPr>
          <p:cNvPr id="22533" name="Rectangle 6">
            <a:extLst>
              <a:ext uri="{FF2B5EF4-FFF2-40B4-BE49-F238E27FC236}">
                <a16:creationId xmlns:a16="http://schemas.microsoft.com/office/drawing/2014/main" id="{112AEFE1-2287-4F4E-BB76-878464E856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570" y="5444479"/>
            <a:ext cx="9325160" cy="70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accent1"/>
              </a:buClr>
              <a:buSzPct val="130000"/>
              <a:buFont typeface="Wingdings" panose="05000000000000000000" pitchFamily="2" charset="2"/>
              <a:buChar char="§"/>
            </a:pPr>
            <a:r>
              <a:rPr lang="tr-TR" altLang="tr-TR" sz="1999"/>
              <a:t> Bu detayda; su yalıtım katmanının dış tarafında kullanılabilen ısı yalıtım malzemeleri (su emmeyen) kullanılabilir.</a:t>
            </a:r>
          </a:p>
        </p:txBody>
      </p:sp>
    </p:spTree>
    <p:extLst>
      <p:ext uri="{BB962C8B-B14F-4D97-AF65-F5344CB8AC3E}">
        <p14:creationId xmlns:p14="http://schemas.microsoft.com/office/powerpoint/2010/main" val="30999751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npo000035">
            <a:extLst>
              <a:ext uri="{FF2B5EF4-FFF2-40B4-BE49-F238E27FC236}">
                <a16:creationId xmlns:a16="http://schemas.microsoft.com/office/drawing/2014/main" id="{130F741E-E513-48CE-8B6A-E6327622A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406" y="1665853"/>
            <a:ext cx="3819888" cy="2215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5" descr="npo000039">
            <a:extLst>
              <a:ext uri="{FF2B5EF4-FFF2-40B4-BE49-F238E27FC236}">
                <a16:creationId xmlns:a16="http://schemas.microsoft.com/office/drawing/2014/main" id="{263FD0B5-6AA6-4437-A387-DC9D42FCD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7" y="1665854"/>
            <a:ext cx="3816713" cy="2193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3" descr="npo00002d">
            <a:extLst>
              <a:ext uri="{FF2B5EF4-FFF2-40B4-BE49-F238E27FC236}">
                <a16:creationId xmlns:a16="http://schemas.microsoft.com/office/drawing/2014/main" id="{97474538-55C5-48C4-9BE5-E4DED703D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93" y="3920968"/>
            <a:ext cx="3815127" cy="2244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5" descr="npo000031">
            <a:extLst>
              <a:ext uri="{FF2B5EF4-FFF2-40B4-BE49-F238E27FC236}">
                <a16:creationId xmlns:a16="http://schemas.microsoft.com/office/drawing/2014/main" id="{F0FCAF3E-3FFD-4005-B8FB-1418C1C09D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102" y="3952707"/>
            <a:ext cx="3807192" cy="2212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8" name="Rectangle 6">
            <a:extLst>
              <a:ext uri="{FF2B5EF4-FFF2-40B4-BE49-F238E27FC236}">
                <a16:creationId xmlns:a16="http://schemas.microsoft.com/office/drawing/2014/main" id="{0BC6F7CE-98D2-45C2-8C29-A6B281A52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97691"/>
            <a:ext cx="9407684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 dirty="0">
                <a:solidFill>
                  <a:srgbClr val="FF0000"/>
                </a:solidFill>
              </a:rPr>
              <a:t>Üzerinde gezilmeyen ters teras çatılarda ısı yalıtımı</a:t>
            </a:r>
          </a:p>
        </p:txBody>
      </p:sp>
    </p:spTree>
    <p:extLst>
      <p:ext uri="{BB962C8B-B14F-4D97-AF65-F5344CB8AC3E}">
        <p14:creationId xmlns:p14="http://schemas.microsoft.com/office/powerpoint/2010/main" val="9383681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>
            <a:extLst>
              <a:ext uri="{FF2B5EF4-FFF2-40B4-BE49-F238E27FC236}">
                <a16:creationId xmlns:a16="http://schemas.microsoft.com/office/drawing/2014/main" id="{4795C467-60A0-47C6-B073-69A18A02F7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" y="1651898"/>
            <a:ext cx="6160700" cy="4348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80" name="Rectangle 6">
            <a:extLst>
              <a:ext uri="{FF2B5EF4-FFF2-40B4-BE49-F238E27FC236}">
                <a16:creationId xmlns:a16="http://schemas.microsoft.com/office/drawing/2014/main" id="{5816683E-71A2-4EE4-B15C-B3715F2CC0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229307"/>
            <a:ext cx="8912543" cy="369086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tr-TR" altLang="tr-TR" sz="2400" dirty="0">
                <a:solidFill>
                  <a:srgbClr val="FF3300"/>
                </a:solidFill>
              </a:rPr>
              <a:t>Üzerinde gezilmeyen ters teras çatılarda ısı yalıtımı</a:t>
            </a:r>
          </a:p>
        </p:txBody>
      </p:sp>
      <p:pic>
        <p:nvPicPr>
          <p:cNvPr id="24581" name="Picture 7" descr="Resim1teras çatı">
            <a:extLst>
              <a:ext uri="{FF2B5EF4-FFF2-40B4-BE49-F238E27FC236}">
                <a16:creationId xmlns:a16="http://schemas.microsoft.com/office/drawing/2014/main" id="{AA4D9BEA-3375-4794-AD4D-61F6B2384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00"/>
          <a:stretch>
            <a:fillRect/>
          </a:stretch>
        </p:blipFill>
        <p:spPr bwMode="auto">
          <a:xfrm>
            <a:off x="6878019" y="4327237"/>
            <a:ext cx="2248767" cy="173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8" descr="roofmate_sl_uygulama1">
            <a:extLst>
              <a:ext uri="{FF2B5EF4-FFF2-40B4-BE49-F238E27FC236}">
                <a16:creationId xmlns:a16="http://schemas.microsoft.com/office/drawing/2014/main" id="{FD726758-F6FD-4A7E-8122-CAF3516BB4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889" y="1700768"/>
            <a:ext cx="2236071" cy="2388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5187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69D6F70B-C66E-49FA-BD8B-59B6A16EB8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3559" y="2134016"/>
            <a:ext cx="3053371" cy="3386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 1-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Döşeme Kaplaması</a:t>
            </a:r>
            <a:endParaRPr lang="tr-TR" altLang="tr-TR" sz="2399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 2-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Karo Takozları veya Harç (Harç olması durumunda altında çakıl kullanılmalıdır)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 3-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Ayırıcı Keçe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 4-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Isı Yalıtımı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 5-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Su Yalıtım Örtüsü</a:t>
            </a:r>
            <a:r>
              <a:rPr lang="tr-TR" altLang="tr-TR" sz="1799">
                <a:solidFill>
                  <a:schemeClr val="tx1"/>
                </a:solidFill>
              </a:rPr>
              <a:t>   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>
                <a:solidFill>
                  <a:srgbClr val="3333FF"/>
                </a:solidFill>
              </a:rPr>
              <a:t>6-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Eğim Betonu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 7-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Döşeme Paneli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 8-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Tavan Sıvası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tr-TR" altLang="tr-TR" sz="1799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AD847279-8D60-4AEC-A291-42FF9DC37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97691"/>
            <a:ext cx="9407684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Üzerinde gezilebilen ters teras çatılarda ısı yalıtımı</a:t>
            </a:r>
          </a:p>
        </p:txBody>
      </p:sp>
      <p:pic>
        <p:nvPicPr>
          <p:cNvPr id="25604" name="Picture 4" descr="ters2">
            <a:extLst>
              <a:ext uri="{FF2B5EF4-FFF2-40B4-BE49-F238E27FC236}">
                <a16:creationId xmlns:a16="http://schemas.microsoft.com/office/drawing/2014/main" id="{9271B3D7-6364-46C6-AA3F-12CE1B083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1" t="2852" r="30611" b="2852"/>
          <a:stretch>
            <a:fillRect/>
          </a:stretch>
        </p:blipFill>
        <p:spPr bwMode="auto">
          <a:xfrm>
            <a:off x="660188" y="1557938"/>
            <a:ext cx="2975609" cy="3961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 descr="100_0862">
            <a:extLst>
              <a:ext uri="{FF2B5EF4-FFF2-40B4-BE49-F238E27FC236}">
                <a16:creationId xmlns:a16="http://schemas.microsoft.com/office/drawing/2014/main" id="{20F86F97-24A9-458D-ABFB-D66A875AA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4"/>
          <a:stretch>
            <a:fillRect/>
          </a:stretch>
        </p:blipFill>
        <p:spPr bwMode="auto">
          <a:xfrm>
            <a:off x="6766930" y="1610308"/>
            <a:ext cx="2888324" cy="1963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Rectangle 8">
            <a:extLst>
              <a:ext uri="{FF2B5EF4-FFF2-40B4-BE49-F238E27FC236}">
                <a16:creationId xmlns:a16="http://schemas.microsoft.com/office/drawing/2014/main" id="{0685C289-59EE-4E37-BEE6-94BE95248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879" y="5534938"/>
            <a:ext cx="9572731" cy="70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accent1"/>
              </a:buClr>
              <a:buSzPct val="130000"/>
              <a:buFont typeface="Wingdings" panose="05000000000000000000" pitchFamily="2" charset="2"/>
              <a:buChar char="§"/>
            </a:pPr>
            <a:r>
              <a:rPr lang="tr-TR" altLang="tr-TR" sz="1999"/>
              <a:t> Bu detayda su yalıtım katmanı UV ışınlarına ve sıcaklık farklarından dolayı oluşan ısıl gerilmelere karşı korunmuş olur.</a:t>
            </a:r>
          </a:p>
        </p:txBody>
      </p:sp>
      <p:pic>
        <p:nvPicPr>
          <p:cNvPr id="25608" name="Picture 10" descr="100_0903">
            <a:extLst>
              <a:ext uri="{FF2B5EF4-FFF2-40B4-BE49-F238E27FC236}">
                <a16:creationId xmlns:a16="http://schemas.microsoft.com/office/drawing/2014/main" id="{8F8D5452-D0C0-4034-A29C-312A38E23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084" y="3592460"/>
            <a:ext cx="2832779" cy="19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17570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822F203C-13FB-48F2-8E4C-97B000A5D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26277"/>
            <a:ext cx="9407684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Üzerinde gezilebilen ters teras çatılarda ısı yalıtımı</a:t>
            </a:r>
          </a:p>
        </p:txBody>
      </p:sp>
      <p:pic>
        <p:nvPicPr>
          <p:cNvPr id="26627" name="Picture 3">
            <a:extLst>
              <a:ext uri="{FF2B5EF4-FFF2-40B4-BE49-F238E27FC236}">
                <a16:creationId xmlns:a16="http://schemas.microsoft.com/office/drawing/2014/main" id="{2B9E5918-973E-47FF-87E0-548432FE4CBB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61" b="25763"/>
          <a:stretch>
            <a:fillRect/>
          </a:stretch>
        </p:blipFill>
        <p:spPr bwMode="auto">
          <a:xfrm>
            <a:off x="7614384" y="3790834"/>
            <a:ext cx="2086894" cy="229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4">
            <a:extLst>
              <a:ext uri="{FF2B5EF4-FFF2-40B4-BE49-F238E27FC236}">
                <a16:creationId xmlns:a16="http://schemas.microsoft.com/office/drawing/2014/main" id="{D8F0BAE2-E919-486E-AF58-676BDD9DFC35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6" r="1816"/>
          <a:stretch>
            <a:fillRect/>
          </a:stretch>
        </p:blipFill>
        <p:spPr bwMode="auto">
          <a:xfrm>
            <a:off x="3799257" y="3790834"/>
            <a:ext cx="3672298" cy="2304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0" name="Picture 9">
            <a:extLst>
              <a:ext uri="{FF2B5EF4-FFF2-40B4-BE49-F238E27FC236}">
                <a16:creationId xmlns:a16="http://schemas.microsoft.com/office/drawing/2014/main" id="{548101B7-EF62-46BD-B499-CCED7A65A36E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55"/>
          <a:stretch>
            <a:fillRect/>
          </a:stretch>
        </p:blipFill>
        <p:spPr bwMode="auto">
          <a:xfrm>
            <a:off x="344377" y="3781312"/>
            <a:ext cx="3383465" cy="2312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1" name="Picture 10" descr="BTM TERAS">
            <a:extLst>
              <a:ext uri="{FF2B5EF4-FFF2-40B4-BE49-F238E27FC236}">
                <a16:creationId xmlns:a16="http://schemas.microsoft.com/office/drawing/2014/main" id="{398D848E-2297-4EE7-8C95-9C1756C13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1"/>
          <a:stretch>
            <a:fillRect/>
          </a:stretch>
        </p:blipFill>
        <p:spPr bwMode="auto">
          <a:xfrm>
            <a:off x="7111308" y="1557938"/>
            <a:ext cx="2623296" cy="210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11" descr="mardavjpg">
            <a:extLst>
              <a:ext uri="{FF2B5EF4-FFF2-40B4-BE49-F238E27FC236}">
                <a16:creationId xmlns:a16="http://schemas.microsoft.com/office/drawing/2014/main" id="{AB608C23-2191-4F12-969D-E22585DA0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77" y="1557938"/>
            <a:ext cx="3047023" cy="211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13" descr="resim%20no%205_637x480">
            <a:extLst>
              <a:ext uri="{FF2B5EF4-FFF2-40B4-BE49-F238E27FC236}">
                <a16:creationId xmlns:a16="http://schemas.microsoft.com/office/drawing/2014/main" id="{6038B718-2464-4109-85BA-945F05F7C1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69" b="44325"/>
          <a:stretch>
            <a:fillRect/>
          </a:stretch>
        </p:blipFill>
        <p:spPr bwMode="auto">
          <a:xfrm>
            <a:off x="3512012" y="1570634"/>
            <a:ext cx="3454879" cy="2088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01396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A3BC4AA9-44A9-410F-A5BC-50FC1500DC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377" y="1845183"/>
            <a:ext cx="9558447" cy="4113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tr-TR" sz="2199">
                <a:solidFill>
                  <a:schemeClr val="tx1"/>
                </a:solidFill>
              </a:rPr>
              <a:t> </a:t>
            </a:r>
            <a:r>
              <a:rPr lang="tr-TR" altLang="tr-TR" sz="2199"/>
              <a:t>Kullanılan yalıtım malzemesinin geleneksel ve ters teras çatının kullanım amacına uygun özellikte (basma ve sünme mukavemetleri, su emme vb.) olması gereklidir.</a:t>
            </a:r>
          </a:p>
          <a:p>
            <a:pPr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tr-TR" sz="2199"/>
              <a:t> Geleneksel çatılarda buhar kesici kullanımına dikkat edilmelidir. Buhar bacasının gerekliliği ve kullanım sıklığı kontrol edilmelidir.</a:t>
            </a:r>
          </a:p>
          <a:p>
            <a:pPr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tr-TR" sz="2199"/>
              <a:t> Bitümlü su yalıtım örtüleri şaşırtmalı olarak 2 kat, sentetik örtüler ise 1 kat uygulanmalıdır.</a:t>
            </a:r>
          </a:p>
          <a:p>
            <a:pPr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tr-TR" sz="2199"/>
              <a:t> Geleneksel çatılarda bitümlü son kat su yalıtımı U.V. etkilerine karşı dirençli olmalıdır. </a:t>
            </a:r>
          </a:p>
          <a:p>
            <a:pPr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tr-TR" sz="2199"/>
              <a:t> Parapet ve benzeri detaylarda yalıtım doğru şekilde uygulanmalıdır.</a:t>
            </a:r>
          </a:p>
        </p:txBody>
      </p:sp>
      <p:sp>
        <p:nvSpPr>
          <p:cNvPr id="27651" name="Text Box 4">
            <a:extLst>
              <a:ext uri="{FF2B5EF4-FFF2-40B4-BE49-F238E27FC236}">
                <a16:creationId xmlns:a16="http://schemas.microsoft.com/office/drawing/2014/main" id="{DD5CE8D4-F8C4-4D37-9EBD-6F28BC55C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1197691"/>
            <a:ext cx="6519360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tr-TR" altLang="tr-TR" sz="2399" u="sng">
                <a:solidFill>
                  <a:srgbClr val="FF0000"/>
                </a:solidFill>
              </a:rPr>
              <a:t>Dikkat edilecek hususlar !</a:t>
            </a:r>
            <a:endParaRPr lang="en-US" altLang="tr-TR" sz="2399" u="sng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682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Writing on paper 03">
            <a:extLst>
              <a:ext uri="{FF2B5EF4-FFF2-40B4-BE49-F238E27FC236}">
                <a16:creationId xmlns:a16="http://schemas.microsoft.com/office/drawing/2014/main" id="{54F672F4-67E8-433B-B056-D1DB2173D9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0" b="50497"/>
          <a:stretch>
            <a:fillRect/>
          </a:stretch>
        </p:blipFill>
        <p:spPr bwMode="auto">
          <a:xfrm>
            <a:off x="345964" y="1554114"/>
            <a:ext cx="9212484" cy="229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C36DA3A9-CAD5-4314-B5D1-1446DC732843}"/>
              </a:ext>
            </a:extLst>
          </p:cNvPr>
          <p:cNvSpPr txBox="1"/>
          <p:nvPr/>
        </p:nvSpPr>
        <p:spPr>
          <a:xfrm>
            <a:off x="2748539" y="4203866"/>
            <a:ext cx="4405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ISI YALITIM UYGULAMALARI</a:t>
            </a:r>
            <a:endParaRPr lang="en-GB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8524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18C3EACF-9EE2-4F8E-BBFD-235F05BC9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4167" y="1700768"/>
            <a:ext cx="5038697" cy="313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1-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Dış Cephe Kaplaması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2-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Sıva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3- </a:t>
            </a:r>
            <a:r>
              <a:rPr lang="tr-TR" altLang="tr-TR" sz="1799"/>
              <a:t>Betonarme Perde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4-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Yapıştırıcı (Isı Yalıtımı Kalıp 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/>
              <a:t>    İçerisine Konursa Gerek Yoktur)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5- </a:t>
            </a:r>
            <a:r>
              <a:rPr lang="tr-TR" altLang="tr-TR" sz="1799"/>
              <a:t>Isı Yalıtımı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6-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Buhar kesici ve/veya dengeleyici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/>
              <a:t>    (Yoğuşma Kontrolüne Göre)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7-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Alçı Sıva (Donatı Filesi ile veya Alçı Plaka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8-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İç Kaplama</a:t>
            </a:r>
          </a:p>
        </p:txBody>
      </p:sp>
      <p:pic>
        <p:nvPicPr>
          <p:cNvPr id="28675" name="Picture 3" descr="icten1">
            <a:extLst>
              <a:ext uri="{FF2B5EF4-FFF2-40B4-BE49-F238E27FC236}">
                <a16:creationId xmlns:a16="http://schemas.microsoft.com/office/drawing/2014/main" id="{79B536A2-8B62-40C8-95F1-D3015CB03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7" t="11977" r="37355" b="24144"/>
          <a:stretch>
            <a:fillRect/>
          </a:stretch>
        </p:blipFill>
        <p:spPr bwMode="auto">
          <a:xfrm>
            <a:off x="849040" y="1413521"/>
            <a:ext cx="3210483" cy="345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4">
            <a:extLst>
              <a:ext uri="{FF2B5EF4-FFF2-40B4-BE49-F238E27FC236}">
                <a16:creationId xmlns:a16="http://schemas.microsoft.com/office/drawing/2014/main" id="{3D9652A8-27F5-4347-8AB9-FB41E7B57E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72299"/>
            <a:ext cx="8912543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Dış duvarların içten ısı yalıtımı</a:t>
            </a:r>
          </a:p>
        </p:txBody>
      </p:sp>
      <p:sp>
        <p:nvSpPr>
          <p:cNvPr id="28678" name="Rectangle 7">
            <a:extLst>
              <a:ext uri="{FF2B5EF4-FFF2-40B4-BE49-F238E27FC236}">
                <a16:creationId xmlns:a16="http://schemas.microsoft.com/office/drawing/2014/main" id="{2B798FC6-F81F-45A5-B8CC-64F8E29578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208" y="4796986"/>
            <a:ext cx="9342617" cy="151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11" bIns="0"/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7763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tr-TR" altLang="tr-TR" sz="1999"/>
              <a:t> Kısa süreli ısıtılan yapılarda avantajlı bir uygulamadır.  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tr-TR" altLang="tr-TR" sz="1999"/>
              <a:t> Bu uygulamada kolon, kiriş, hatıl, lento, vb. ısı köprüleri mutlaka yalıtılmalıdır. Tavan ve döşemeye mutlaka en az 50 cm dönülmelidir.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tr-TR" altLang="tr-TR" sz="1999"/>
              <a:t> Yoğuşma tahkiki yapılıp gerekli durumlarda buhar kesici kullanılmalıdır. </a:t>
            </a:r>
          </a:p>
        </p:txBody>
      </p:sp>
    </p:spTree>
    <p:extLst>
      <p:ext uri="{BB962C8B-B14F-4D97-AF65-F5344CB8AC3E}">
        <p14:creationId xmlns:p14="http://schemas.microsoft.com/office/powerpoint/2010/main" val="32859197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D2B855C8-452E-4993-B529-7627CA9BC0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5452" y="2681528"/>
            <a:ext cx="9902825" cy="307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tr-TR" altLang="en-US" sz="1400">
              <a:solidFill>
                <a:schemeClr val="tx1"/>
              </a:solidFill>
            </a:endParaRPr>
          </a:p>
        </p:txBody>
      </p:sp>
      <p:graphicFrame>
        <p:nvGraphicFramePr>
          <p:cNvPr id="29699" name="Object 3">
            <a:extLst>
              <a:ext uri="{FF2B5EF4-FFF2-40B4-BE49-F238E27FC236}">
                <a16:creationId xmlns:a16="http://schemas.microsoft.com/office/drawing/2014/main" id="{4A72639F-0BEF-481F-86FB-B6E6B652190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4378" y="1480175"/>
          <a:ext cx="2662971" cy="2324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r:id="rId3" imgW="7740316" imgH="4050632" progId="Imaging.Document">
                  <p:embed/>
                </p:oleObj>
              </mc:Choice>
              <mc:Fallback>
                <p:oleObj r:id="rId3" imgW="7740316" imgH="4050632" progId="Imaging.Document">
                  <p:embed/>
                  <p:pic>
                    <p:nvPicPr>
                      <p:cNvPr id="29699" name="Object 3">
                        <a:extLst>
                          <a:ext uri="{FF2B5EF4-FFF2-40B4-BE49-F238E27FC236}">
                            <a16:creationId xmlns:a16="http://schemas.microsoft.com/office/drawing/2014/main" id="{4A72639F-0BEF-481F-86FB-B6E6B652190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5685" r="11916"/>
                      <a:stretch>
                        <a:fillRect/>
                      </a:stretch>
                    </p:blipFill>
                    <p:spPr bwMode="auto">
                      <a:xfrm>
                        <a:off x="344378" y="1480175"/>
                        <a:ext cx="2662971" cy="23249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700" name="Picture 4">
            <a:extLst>
              <a:ext uri="{FF2B5EF4-FFF2-40B4-BE49-F238E27FC236}">
                <a16:creationId xmlns:a16="http://schemas.microsoft.com/office/drawing/2014/main" id="{92F5C86B-DB37-4B32-85CA-A019AD530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6" t="5942" r="5154"/>
          <a:stretch>
            <a:fillRect/>
          </a:stretch>
        </p:blipFill>
        <p:spPr bwMode="auto">
          <a:xfrm>
            <a:off x="4218222" y="3913033"/>
            <a:ext cx="1555251" cy="2251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>
            <a:extLst>
              <a:ext uri="{FF2B5EF4-FFF2-40B4-BE49-F238E27FC236}">
                <a16:creationId xmlns:a16="http://schemas.microsoft.com/office/drawing/2014/main" id="{6AF5FBC2-7B08-441C-AFB7-0BBB908A5E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6"/>
          <a:stretch>
            <a:fillRect/>
          </a:stretch>
        </p:blipFill>
        <p:spPr bwMode="auto">
          <a:xfrm>
            <a:off x="5878215" y="3903511"/>
            <a:ext cx="3599296" cy="225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Rectangle 6">
            <a:extLst>
              <a:ext uri="{FF2B5EF4-FFF2-40B4-BE49-F238E27FC236}">
                <a16:creationId xmlns:a16="http://schemas.microsoft.com/office/drawing/2014/main" id="{F35A7A34-7BD9-4812-90EB-1C9C0014E5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00885"/>
            <a:ext cx="8912543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 dirty="0">
                <a:solidFill>
                  <a:srgbClr val="FF0000"/>
                </a:solidFill>
              </a:rPr>
              <a:t>Dış duvarların içten ısı yalıtımı</a:t>
            </a:r>
          </a:p>
        </p:txBody>
      </p:sp>
      <p:pic>
        <p:nvPicPr>
          <p:cNvPr id="29704" name="Picture 8" descr="62">
            <a:extLst>
              <a:ext uri="{FF2B5EF4-FFF2-40B4-BE49-F238E27FC236}">
                <a16:creationId xmlns:a16="http://schemas.microsoft.com/office/drawing/2014/main" id="{55C0738E-0BFA-4AED-987B-FC1B0C7D4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1" r="4979" b="8159"/>
          <a:stretch>
            <a:fillRect/>
          </a:stretch>
        </p:blipFill>
        <p:spPr bwMode="auto">
          <a:xfrm>
            <a:off x="344377" y="3919381"/>
            <a:ext cx="2304311" cy="221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5" name="Picture 9" descr="40">
            <a:extLst>
              <a:ext uri="{FF2B5EF4-FFF2-40B4-BE49-F238E27FC236}">
                <a16:creationId xmlns:a16="http://schemas.microsoft.com/office/drawing/2014/main" id="{73B54045-DD2F-4211-BAB3-5961EBF034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4" b="15648"/>
          <a:stretch>
            <a:fillRect/>
          </a:stretch>
        </p:blipFill>
        <p:spPr bwMode="auto">
          <a:xfrm>
            <a:off x="2758191" y="3919381"/>
            <a:ext cx="1367986" cy="223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Picture 10" descr="25">
            <a:extLst>
              <a:ext uri="{FF2B5EF4-FFF2-40B4-BE49-F238E27FC236}">
                <a16:creationId xmlns:a16="http://schemas.microsoft.com/office/drawing/2014/main" id="{BBE3CEF2-104D-4B6B-9486-1B361C227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5" t="11186"/>
          <a:stretch>
            <a:fillRect/>
          </a:stretch>
        </p:blipFill>
        <p:spPr bwMode="auto">
          <a:xfrm>
            <a:off x="7611209" y="1472241"/>
            <a:ext cx="1872650" cy="2331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7" name="Picture 11" descr="KALIBEL2">
            <a:extLst>
              <a:ext uri="{FF2B5EF4-FFF2-40B4-BE49-F238E27FC236}">
                <a16:creationId xmlns:a16="http://schemas.microsoft.com/office/drawing/2014/main" id="{88F22BE5-055A-4C20-BAB3-28B207EC82C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17890" y="1472240"/>
            <a:ext cx="1599687" cy="2304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pic>
        <p:nvPicPr>
          <p:cNvPr id="29708" name="Picture 12">
            <a:extLst>
              <a:ext uri="{FF2B5EF4-FFF2-40B4-BE49-F238E27FC236}">
                <a16:creationId xmlns:a16="http://schemas.microsoft.com/office/drawing/2014/main" id="{06FC3DB3-4CD1-4686-8B1E-B3ED0D73090F}"/>
              </a:ext>
            </a:extLst>
          </p:cNvPr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350" y="1484936"/>
            <a:ext cx="2781995" cy="2304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92770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2BFD3DF0-EA42-4349-8F8F-992DFFE504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3250" y="1989600"/>
            <a:ext cx="5089480" cy="222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1- </a:t>
            </a:r>
            <a:r>
              <a:rPr lang="tr-TR" altLang="tr-TR" sz="1799"/>
              <a:t>Son Kat Dış Cephe Kaplaması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2-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File Taşıyıcılı Isı Yalıtım Sıvası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3-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Isı Yalıtım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Dübeli 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4-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Isı Yalıtım Levhası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5-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Isı Yalıtım Yapıştırıcısı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6-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Betonarme Perde/Dolgu duvar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7-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İç Sıva</a:t>
            </a:r>
          </a:p>
        </p:txBody>
      </p:sp>
      <p:pic>
        <p:nvPicPr>
          <p:cNvPr id="31747" name="Picture 3" descr="etics1">
            <a:extLst>
              <a:ext uri="{FF2B5EF4-FFF2-40B4-BE49-F238E27FC236}">
                <a16:creationId xmlns:a16="http://schemas.microsoft.com/office/drawing/2014/main" id="{547C0EB0-66A1-4E55-9C0F-CCDC0395B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1" t="15247" r="39041" b="31638"/>
          <a:stretch>
            <a:fillRect/>
          </a:stretch>
        </p:blipFill>
        <p:spPr bwMode="auto">
          <a:xfrm>
            <a:off x="577665" y="1916598"/>
            <a:ext cx="3216832" cy="288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4">
            <a:extLst>
              <a:ext uri="{FF2B5EF4-FFF2-40B4-BE49-F238E27FC236}">
                <a16:creationId xmlns:a16="http://schemas.microsoft.com/office/drawing/2014/main" id="{467B268B-3255-4232-9467-9145C98AB9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97691"/>
            <a:ext cx="9077590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Dış duvarların dıştan ısı yalıtımı</a:t>
            </a:r>
          </a:p>
        </p:txBody>
      </p:sp>
      <p:sp>
        <p:nvSpPr>
          <p:cNvPr id="31749" name="Rectangle 6">
            <a:extLst>
              <a:ext uri="{FF2B5EF4-FFF2-40B4-BE49-F238E27FC236}">
                <a16:creationId xmlns:a16="http://schemas.microsoft.com/office/drawing/2014/main" id="{0F4C1B30-8CC8-455D-B2A4-8A92DFDF74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465" y="778725"/>
            <a:ext cx="9139482" cy="369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tabLst>
                <a:tab pos="3222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342900" indent="-341313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tabLst>
                <a:tab pos="3222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685800" indent="-341313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tabLst>
                <a:tab pos="3222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027113" indent="-339725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tabLst>
                <a:tab pos="3222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1368425" indent="-339725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tabLst>
                <a:tab pos="3222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5625" indent="-339725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tabLst>
                <a:tab pos="3222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2825" indent="-339725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tabLst>
                <a:tab pos="3222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0025" indent="-339725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tabLst>
                <a:tab pos="3222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197225" indent="-339725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tabLst>
                <a:tab pos="3222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chemeClr val="bg1"/>
                </a:solidFill>
              </a:rPr>
              <a:t>Duvarlarda Isı Yalıtımı</a:t>
            </a:r>
          </a:p>
        </p:txBody>
      </p:sp>
      <p:sp>
        <p:nvSpPr>
          <p:cNvPr id="31750" name="Rectangle 7">
            <a:extLst>
              <a:ext uri="{FF2B5EF4-FFF2-40B4-BE49-F238E27FC236}">
                <a16:creationId xmlns:a16="http://schemas.microsoft.com/office/drawing/2014/main" id="{CA25D0C3-1D5A-429F-9431-12795C55F5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622" y="4858880"/>
            <a:ext cx="9071242" cy="1593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11" bIns="0"/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7763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tr-TR" altLang="tr-TR" sz="1999"/>
              <a:t> Bu uygulama yapı kabuğunun sıcak tarafta kalması dolayısıyla en ideal dış duvar yalıtım detayıdır. 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tr-TR" altLang="tr-TR" sz="1999"/>
              <a:t> Bu detayda; ısı köprüsü ve yoğuşma sorunları tamamen ortadan kalkar.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tr-TR" altLang="tr-TR" sz="1999"/>
              <a:t> Isıtma sistemi kapatıldıktan sonra konfor koşulları devam eder.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n"/>
            </a:pPr>
            <a:endParaRPr lang="tr-TR" altLang="tr-TR" sz="1999"/>
          </a:p>
        </p:txBody>
      </p:sp>
    </p:spTree>
    <p:extLst>
      <p:ext uri="{BB962C8B-B14F-4D97-AF65-F5344CB8AC3E}">
        <p14:creationId xmlns:p14="http://schemas.microsoft.com/office/powerpoint/2010/main" val="40749489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8">
            <a:extLst>
              <a:ext uri="{FF2B5EF4-FFF2-40B4-BE49-F238E27FC236}">
                <a16:creationId xmlns:a16="http://schemas.microsoft.com/office/drawing/2014/main" id="{F678D55E-A7F4-4327-AE29-F82A5A0BB3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97691"/>
            <a:ext cx="9820301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Dış duvarların dıştan ısı yalıtımı </a:t>
            </a:r>
            <a:r>
              <a:rPr lang="tr-TR" altLang="tr-TR" sz="2399">
                <a:solidFill>
                  <a:srgbClr val="3333FF"/>
                </a:solidFill>
              </a:rPr>
              <a:t>-Uygulama Adımları</a:t>
            </a:r>
          </a:p>
        </p:txBody>
      </p:sp>
      <p:pic>
        <p:nvPicPr>
          <p:cNvPr id="49156" name="Picture 21" descr="mantolama-4">
            <a:extLst>
              <a:ext uri="{FF2B5EF4-FFF2-40B4-BE49-F238E27FC236}">
                <a16:creationId xmlns:a16="http://schemas.microsoft.com/office/drawing/2014/main" id="{1149CF00-0FD8-46B7-BEBB-753A8EB46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" t="3816" r="2724" b="6723"/>
          <a:stretch>
            <a:fillRect/>
          </a:stretch>
        </p:blipFill>
        <p:spPr bwMode="auto">
          <a:xfrm>
            <a:off x="853801" y="3909859"/>
            <a:ext cx="2924825" cy="215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Picture 22">
            <a:extLst>
              <a:ext uri="{FF2B5EF4-FFF2-40B4-BE49-F238E27FC236}">
                <a16:creationId xmlns:a16="http://schemas.microsoft.com/office/drawing/2014/main" id="{65BEC8C3-4133-4072-AA0A-AA983F9EE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4" r="7327"/>
          <a:stretch>
            <a:fillRect/>
          </a:stretch>
        </p:blipFill>
        <p:spPr bwMode="auto">
          <a:xfrm>
            <a:off x="853801" y="1629352"/>
            <a:ext cx="2521729" cy="2158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8" name="Picture 23" descr="Resim1">
            <a:extLst>
              <a:ext uri="{FF2B5EF4-FFF2-40B4-BE49-F238E27FC236}">
                <a16:creationId xmlns:a16="http://schemas.microsoft.com/office/drawing/2014/main" id="{EADA7800-7618-451D-87E9-AE1FA9B49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142" y="1638874"/>
            <a:ext cx="2540772" cy="2158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9" name="Picture 24" descr="Resim4">
            <a:extLst>
              <a:ext uri="{FF2B5EF4-FFF2-40B4-BE49-F238E27FC236}">
                <a16:creationId xmlns:a16="http://schemas.microsoft.com/office/drawing/2014/main" id="{6EA15DE1-74A2-4FC2-9711-C5FDF40F82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"/>
          <a:stretch>
            <a:fillRect/>
          </a:stretch>
        </p:blipFill>
        <p:spPr bwMode="auto">
          <a:xfrm>
            <a:off x="6247984" y="3892402"/>
            <a:ext cx="2158308" cy="2197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0" name="Picture 25" descr="REM151">
            <a:extLst>
              <a:ext uri="{FF2B5EF4-FFF2-40B4-BE49-F238E27FC236}">
                <a16:creationId xmlns:a16="http://schemas.microsoft.com/office/drawing/2014/main" id="{8FE5F872-5020-4F35-9607-E4A60D013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8"/>
          <a:stretch>
            <a:fillRect/>
          </a:stretch>
        </p:blipFill>
        <p:spPr bwMode="auto">
          <a:xfrm>
            <a:off x="3880193" y="3892402"/>
            <a:ext cx="2283680" cy="2197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1" name="Picture 26" descr="REM3">
            <a:extLst>
              <a:ext uri="{FF2B5EF4-FFF2-40B4-BE49-F238E27FC236}">
                <a16:creationId xmlns:a16="http://schemas.microsoft.com/office/drawing/2014/main" id="{83FAE072-0946-4DC8-A24A-84D92251F3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8"/>
          <a:stretch>
            <a:fillRect/>
          </a:stretch>
        </p:blipFill>
        <p:spPr bwMode="auto">
          <a:xfrm>
            <a:off x="6159113" y="1638874"/>
            <a:ext cx="2229722" cy="2161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177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>
            <a:extLst>
              <a:ext uri="{FF2B5EF4-FFF2-40B4-BE49-F238E27FC236}">
                <a16:creationId xmlns:a16="http://schemas.microsoft.com/office/drawing/2014/main" id="{34CF9A6E-DFC1-47A7-A91F-A872A2436B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26277"/>
            <a:ext cx="9820301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Dış duvarların dıştan ısı yalıtımı </a:t>
            </a:r>
            <a:r>
              <a:rPr lang="tr-TR" altLang="tr-TR" sz="2399">
                <a:solidFill>
                  <a:srgbClr val="3333FF"/>
                </a:solidFill>
              </a:rPr>
              <a:t>-Uygulama Adımları</a:t>
            </a:r>
          </a:p>
        </p:txBody>
      </p:sp>
      <p:pic>
        <p:nvPicPr>
          <p:cNvPr id="50180" name="Picture 9" descr="mantolama-9">
            <a:extLst>
              <a:ext uri="{FF2B5EF4-FFF2-40B4-BE49-F238E27FC236}">
                <a16:creationId xmlns:a16="http://schemas.microsoft.com/office/drawing/2014/main" id="{98DE45CE-225A-474D-A5D1-900245FB4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" t="3419" r="4761" b="7019"/>
          <a:stretch>
            <a:fillRect/>
          </a:stretch>
        </p:blipFill>
        <p:spPr bwMode="auto">
          <a:xfrm>
            <a:off x="776039" y="3932077"/>
            <a:ext cx="2558230" cy="215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Picture 10" descr="Resim5">
            <a:extLst>
              <a:ext uri="{FF2B5EF4-FFF2-40B4-BE49-F238E27FC236}">
                <a16:creationId xmlns:a16="http://schemas.microsoft.com/office/drawing/2014/main" id="{012D5213-8893-47C6-A33E-3DB6B8477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51"/>
          <a:stretch>
            <a:fillRect/>
          </a:stretch>
        </p:blipFill>
        <p:spPr bwMode="auto">
          <a:xfrm>
            <a:off x="776039" y="1629352"/>
            <a:ext cx="2304311" cy="2158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2" name="Picture 11" descr="Resim10">
            <a:extLst>
              <a:ext uri="{FF2B5EF4-FFF2-40B4-BE49-F238E27FC236}">
                <a16:creationId xmlns:a16="http://schemas.microsoft.com/office/drawing/2014/main" id="{3790E2EF-4493-4746-8A35-11EA27DCD1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48"/>
          <a:stretch>
            <a:fillRect/>
          </a:stretch>
        </p:blipFill>
        <p:spPr bwMode="auto">
          <a:xfrm>
            <a:off x="3223179" y="1629352"/>
            <a:ext cx="2950216" cy="2158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3" name="Picture 12" descr="Resim6">
            <a:extLst>
              <a:ext uri="{FF2B5EF4-FFF2-40B4-BE49-F238E27FC236}">
                <a16:creationId xmlns:a16="http://schemas.microsoft.com/office/drawing/2014/main" id="{43C7E1CD-E5FE-4B65-9B4F-0D496A3FB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619" y="3932076"/>
            <a:ext cx="2328116" cy="2156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4" name="Picture 13" descr="Resim7">
            <a:extLst>
              <a:ext uri="{FF2B5EF4-FFF2-40B4-BE49-F238E27FC236}">
                <a16:creationId xmlns:a16="http://schemas.microsoft.com/office/drawing/2014/main" id="{6064087B-9D2B-4547-B867-64E4C64F2B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761" y="3919381"/>
            <a:ext cx="2328116" cy="2156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5" name="Picture 15" descr="mantolamada çakarken">
            <a:extLst>
              <a:ext uri="{FF2B5EF4-FFF2-40B4-BE49-F238E27FC236}">
                <a16:creationId xmlns:a16="http://schemas.microsoft.com/office/drawing/2014/main" id="{7A9D54BD-391E-4221-933A-D725856D1F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73" t="35815" r="34633" b="37566"/>
          <a:stretch>
            <a:fillRect/>
          </a:stretch>
        </p:blipFill>
        <p:spPr bwMode="auto">
          <a:xfrm>
            <a:off x="6246397" y="1629352"/>
            <a:ext cx="2431270" cy="2159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47631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3" descr="mantolama-10">
            <a:extLst>
              <a:ext uri="{FF2B5EF4-FFF2-40B4-BE49-F238E27FC236}">
                <a16:creationId xmlns:a16="http://schemas.microsoft.com/office/drawing/2014/main" id="{2D179C3D-C9BC-42E1-926A-EBA07D4F3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94" y="1811856"/>
            <a:ext cx="2050393" cy="204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3" name="Picture 4" descr="mantolama-11">
            <a:extLst>
              <a:ext uri="{FF2B5EF4-FFF2-40B4-BE49-F238E27FC236}">
                <a16:creationId xmlns:a16="http://schemas.microsoft.com/office/drawing/2014/main" id="{9007F646-D4E6-477A-8BED-90D0AB2E4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307" y="1845183"/>
            <a:ext cx="2026587" cy="1978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Picture 6" descr="mantolama-14">
            <a:extLst>
              <a:ext uri="{FF2B5EF4-FFF2-40B4-BE49-F238E27FC236}">
                <a16:creationId xmlns:a16="http://schemas.microsoft.com/office/drawing/2014/main" id="{37A59A72-042A-4042-9223-1192C9EE27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313" y="3933663"/>
            <a:ext cx="2516968" cy="1978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7" descr="mantolama-15">
            <a:extLst>
              <a:ext uri="{FF2B5EF4-FFF2-40B4-BE49-F238E27FC236}">
                <a16:creationId xmlns:a16="http://schemas.microsoft.com/office/drawing/2014/main" id="{5AA169E9-9946-443C-A87A-88C11EF0E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020" y="3941598"/>
            <a:ext cx="2231310" cy="1978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6" name="Rectangle 8">
            <a:extLst>
              <a:ext uri="{FF2B5EF4-FFF2-40B4-BE49-F238E27FC236}">
                <a16:creationId xmlns:a16="http://schemas.microsoft.com/office/drawing/2014/main" id="{8F56C32E-168C-40CC-8116-35A98E6CF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97691"/>
            <a:ext cx="9820301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 dirty="0">
                <a:solidFill>
                  <a:srgbClr val="FF0000"/>
                </a:solidFill>
              </a:rPr>
              <a:t>Dış duvarların dıştan ısı yalıtımı </a:t>
            </a:r>
            <a:r>
              <a:rPr lang="tr-TR" altLang="tr-TR" sz="2399" dirty="0">
                <a:solidFill>
                  <a:srgbClr val="3333FF"/>
                </a:solidFill>
              </a:rPr>
              <a:t>-Uygulama Adımları</a:t>
            </a:r>
          </a:p>
        </p:txBody>
      </p:sp>
      <p:pic>
        <p:nvPicPr>
          <p:cNvPr id="51208" name="Picture 10">
            <a:extLst>
              <a:ext uri="{FF2B5EF4-FFF2-40B4-BE49-F238E27FC236}">
                <a16:creationId xmlns:a16="http://schemas.microsoft.com/office/drawing/2014/main" id="{3B14EA46-1D5B-4F97-B31F-4DFDFCDF92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86"/>
          <a:stretch>
            <a:fillRect/>
          </a:stretch>
        </p:blipFill>
        <p:spPr bwMode="auto">
          <a:xfrm>
            <a:off x="2626470" y="1845183"/>
            <a:ext cx="2050393" cy="1977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9" name="Picture 12">
            <a:extLst>
              <a:ext uri="{FF2B5EF4-FFF2-40B4-BE49-F238E27FC236}">
                <a16:creationId xmlns:a16="http://schemas.microsoft.com/office/drawing/2014/main" id="{AD4EC5DC-667B-4F2F-8E75-53FEB1578B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04"/>
          <a:stretch>
            <a:fillRect/>
          </a:stretch>
        </p:blipFill>
        <p:spPr bwMode="auto">
          <a:xfrm>
            <a:off x="4806997" y="1845183"/>
            <a:ext cx="2129742" cy="197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0" name="Picture 13" descr="Resim8">
            <a:extLst>
              <a:ext uri="{FF2B5EF4-FFF2-40B4-BE49-F238E27FC236}">
                <a16:creationId xmlns:a16="http://schemas.microsoft.com/office/drawing/2014/main" id="{C6B89857-E156-444B-BC91-7466DA1876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12" y="3959055"/>
            <a:ext cx="1779017" cy="1978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1" name="Picture 14" descr="Resim9">
            <a:extLst>
              <a:ext uri="{FF2B5EF4-FFF2-40B4-BE49-F238E27FC236}">
                <a16:creationId xmlns:a16="http://schemas.microsoft.com/office/drawing/2014/main" id="{0569EAF1-3696-43E0-9AFC-BE48BA067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78"/>
          <a:stretch>
            <a:fillRect/>
          </a:stretch>
        </p:blipFill>
        <p:spPr bwMode="auto">
          <a:xfrm>
            <a:off x="7217636" y="3954294"/>
            <a:ext cx="1844084" cy="1978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45346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6D9114C6-F609-4728-AB32-449E22AF1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0679" y="4525612"/>
            <a:ext cx="185953" cy="462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tr-TR" altLang="tr-TR" sz="2399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22DF3C99-B6D8-4A39-9B2E-A044EC1C6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0056" y="3329477"/>
            <a:ext cx="4751452" cy="2732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 dirty="0">
                <a:solidFill>
                  <a:srgbClr val="3333FF"/>
                </a:solidFill>
              </a:rPr>
              <a:t>1-</a:t>
            </a:r>
            <a:r>
              <a:rPr lang="tr-TR" altLang="tr-TR" sz="1799" dirty="0">
                <a:solidFill>
                  <a:schemeClr val="tx1"/>
                </a:solidFill>
              </a:rPr>
              <a:t> </a:t>
            </a:r>
            <a:r>
              <a:rPr lang="tr-TR" altLang="tr-TR" sz="1799" dirty="0"/>
              <a:t>Dış Cephe Kaplaması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 dirty="0">
                <a:solidFill>
                  <a:srgbClr val="3333FF"/>
                </a:solidFill>
              </a:rPr>
              <a:t>2- </a:t>
            </a:r>
            <a:r>
              <a:rPr lang="tr-TR" altLang="tr-TR" sz="1799" dirty="0" err="1"/>
              <a:t>Rabitz</a:t>
            </a:r>
            <a:r>
              <a:rPr lang="tr-TR" altLang="tr-TR" sz="1799" dirty="0"/>
              <a:t> Telli Sıva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 dirty="0">
                <a:solidFill>
                  <a:srgbClr val="3333FF"/>
                </a:solidFill>
              </a:rPr>
              <a:t>3- </a:t>
            </a:r>
            <a:r>
              <a:rPr lang="tr-TR" altLang="tr-TR" sz="1799" dirty="0"/>
              <a:t>Dübel (Isı Yalıtımı Kalıp İçerisine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 dirty="0"/>
              <a:t>     Konursa Gerek Yoktur)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 dirty="0">
                <a:solidFill>
                  <a:srgbClr val="3333FF"/>
                </a:solidFill>
              </a:rPr>
              <a:t>4-</a:t>
            </a:r>
            <a:r>
              <a:rPr lang="tr-TR" altLang="tr-TR" sz="1799" dirty="0">
                <a:solidFill>
                  <a:schemeClr val="tx1"/>
                </a:solidFill>
              </a:rPr>
              <a:t> </a:t>
            </a:r>
            <a:r>
              <a:rPr lang="tr-TR" altLang="tr-TR" sz="1799" dirty="0"/>
              <a:t>Isı Yalıtımı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 dirty="0">
                <a:solidFill>
                  <a:srgbClr val="3333FF"/>
                </a:solidFill>
              </a:rPr>
              <a:t>5-</a:t>
            </a:r>
            <a:r>
              <a:rPr lang="tr-TR" altLang="tr-TR" sz="1799" dirty="0">
                <a:solidFill>
                  <a:schemeClr val="tx1"/>
                </a:solidFill>
              </a:rPr>
              <a:t> </a:t>
            </a:r>
            <a:r>
              <a:rPr lang="tr-TR" altLang="tr-TR" sz="1799" dirty="0"/>
              <a:t>Yapıştırıcı (Isı Yalıtımı Kalıp İçerisine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 dirty="0"/>
              <a:t>     Konursa Gerek Yoktur)</a:t>
            </a:r>
          </a:p>
          <a:p>
            <a:pPr>
              <a:lnSpc>
                <a:spcPct val="12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799" dirty="0">
                <a:solidFill>
                  <a:srgbClr val="3333FF"/>
                </a:solidFill>
              </a:rPr>
              <a:t>6- </a:t>
            </a:r>
            <a:r>
              <a:rPr lang="tr-TR" altLang="tr-TR" sz="1799" dirty="0"/>
              <a:t>Betonarme Kiriş veya Döşeme Alanı</a:t>
            </a:r>
          </a:p>
        </p:txBody>
      </p:sp>
      <p:sp>
        <p:nvSpPr>
          <p:cNvPr id="61444" name="Rectangle 4">
            <a:extLst>
              <a:ext uri="{FF2B5EF4-FFF2-40B4-BE49-F238E27FC236}">
                <a16:creationId xmlns:a16="http://schemas.microsoft.com/office/drawing/2014/main" id="{191F67E6-4DC3-4DEC-BF5B-2EA9B9ED2F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31950"/>
            <a:ext cx="9160113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 dirty="0">
                <a:solidFill>
                  <a:srgbClr val="FF0000"/>
                </a:solidFill>
                <a:latin typeface="Tahoma" panose="020B0604030504040204" pitchFamily="34" charset="0"/>
              </a:rPr>
              <a:t>Sandviç duvarlar</a:t>
            </a:r>
          </a:p>
        </p:txBody>
      </p:sp>
      <p:pic>
        <p:nvPicPr>
          <p:cNvPr id="61445" name="Picture 5" descr="sand1">
            <a:extLst>
              <a:ext uri="{FF2B5EF4-FFF2-40B4-BE49-F238E27FC236}">
                <a16:creationId xmlns:a16="http://schemas.microsoft.com/office/drawing/2014/main" id="{191F8294-3978-440B-9123-30BF36120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1" t="12167" r="29768" b="13309"/>
          <a:stretch>
            <a:fillRect/>
          </a:stretch>
        </p:blipFill>
        <p:spPr bwMode="auto">
          <a:xfrm>
            <a:off x="830424" y="3329477"/>
            <a:ext cx="2760509" cy="265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509A7DEA-A7ED-47B9-B7CD-D929C6A4BEF5}"/>
              </a:ext>
            </a:extLst>
          </p:cNvPr>
          <p:cNvSpPr txBox="1">
            <a:spLocks noChangeArrowheads="1"/>
          </p:cNvSpPr>
          <p:nvPr/>
        </p:nvSpPr>
        <p:spPr>
          <a:xfrm>
            <a:off x="412617" y="1796045"/>
            <a:ext cx="9490208" cy="153343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126">
              <a:lnSpc>
                <a:spcPct val="110000"/>
              </a:lnSpc>
              <a:buFont typeface="Wingdings" panose="05000000000000000000" pitchFamily="2" charset="2"/>
              <a:buChar char="n"/>
            </a:pPr>
            <a:r>
              <a:rPr lang="tr-TR" altLang="tr-TR" sz="2000" dirty="0">
                <a:latin typeface="Arial" panose="020B0604020202020204" pitchFamily="34" charset="0"/>
                <a:cs typeface="Arial" panose="020B0604020202020204" pitchFamily="34" charset="0"/>
              </a:rPr>
              <a:t> Bu uygulamada kolon, kiriş, hatıl, lento, vb. ısı köprüleri mutlaka yalıtılmalıdır. </a:t>
            </a:r>
          </a:p>
          <a:p>
            <a:pPr defTabSz="914126">
              <a:lnSpc>
                <a:spcPct val="110000"/>
              </a:lnSpc>
              <a:buFont typeface="Wingdings" panose="05000000000000000000" pitchFamily="2" charset="2"/>
              <a:buChar char="n"/>
            </a:pPr>
            <a:r>
              <a:rPr lang="tr-TR" altLang="tr-TR" sz="2000" dirty="0">
                <a:latin typeface="Arial" panose="020B0604020202020204" pitchFamily="34" charset="0"/>
                <a:cs typeface="Arial" panose="020B0604020202020204" pitchFamily="34" charset="0"/>
              </a:rPr>
              <a:t> Duvar blokları bağlantı elemanları ile birbirlerine bağlanmalıdır. </a:t>
            </a:r>
          </a:p>
          <a:p>
            <a:pPr defTabSz="914126">
              <a:lnSpc>
                <a:spcPct val="110000"/>
              </a:lnSpc>
              <a:buFont typeface="Wingdings" panose="05000000000000000000" pitchFamily="2" charset="2"/>
              <a:buChar char="n"/>
            </a:pPr>
            <a:r>
              <a:rPr lang="tr-TR" altLang="tr-TR" sz="2000" dirty="0">
                <a:latin typeface="Arial" panose="020B0604020202020204" pitchFamily="34" charset="0"/>
                <a:cs typeface="Arial" panose="020B0604020202020204" pitchFamily="34" charset="0"/>
              </a:rPr>
              <a:t> Ayrıca </a:t>
            </a:r>
            <a:r>
              <a:rPr lang="tr-TR" altLang="tr-TR" sz="2000" dirty="0" err="1">
                <a:latin typeface="Arial" panose="020B0604020202020204" pitchFamily="34" charset="0"/>
                <a:cs typeface="Arial" panose="020B0604020202020204" pitchFamily="34" charset="0"/>
              </a:rPr>
              <a:t>yoğuşma</a:t>
            </a:r>
            <a:r>
              <a:rPr lang="tr-TR" altLang="tr-TR" sz="2000" dirty="0">
                <a:latin typeface="Arial" panose="020B0604020202020204" pitchFamily="34" charset="0"/>
                <a:cs typeface="Arial" panose="020B0604020202020204" pitchFamily="34" charset="0"/>
              </a:rPr>
              <a:t> analizi yapılarak gerekli önlemler alınmalıdır.</a:t>
            </a:r>
          </a:p>
        </p:txBody>
      </p:sp>
    </p:spTree>
    <p:extLst>
      <p:ext uri="{BB962C8B-B14F-4D97-AF65-F5344CB8AC3E}">
        <p14:creationId xmlns:p14="http://schemas.microsoft.com/office/powerpoint/2010/main" val="19286987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sandviç duvar-uygulama">
            <a:extLst>
              <a:ext uri="{FF2B5EF4-FFF2-40B4-BE49-F238E27FC236}">
                <a16:creationId xmlns:a16="http://schemas.microsoft.com/office/drawing/2014/main" id="{0775DA83-B220-488E-9714-E0D4589AC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982" y="2353020"/>
            <a:ext cx="1647297" cy="2875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7" name="Rectangle 3">
            <a:extLst>
              <a:ext uri="{FF2B5EF4-FFF2-40B4-BE49-F238E27FC236}">
                <a16:creationId xmlns:a16="http://schemas.microsoft.com/office/drawing/2014/main" id="{E343E211-EFF0-4964-8A5A-EA602D152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6560" y="2657723"/>
            <a:ext cx="9902825" cy="307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tr-TR" altLang="en-US" sz="1400">
              <a:solidFill>
                <a:schemeClr val="tx1"/>
              </a:solidFill>
            </a:endParaRPr>
          </a:p>
        </p:txBody>
      </p:sp>
      <p:sp>
        <p:nvSpPr>
          <p:cNvPr id="62468" name="Rectangle 4">
            <a:extLst>
              <a:ext uri="{FF2B5EF4-FFF2-40B4-BE49-F238E27FC236}">
                <a16:creationId xmlns:a16="http://schemas.microsoft.com/office/drawing/2014/main" id="{F0F5C3C3-4156-4507-B956-27E169D31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6560" y="2657723"/>
            <a:ext cx="9902825" cy="307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tr-TR" altLang="en-US" sz="1400">
              <a:solidFill>
                <a:schemeClr val="tx1"/>
              </a:solidFill>
            </a:endParaRPr>
          </a:p>
        </p:txBody>
      </p:sp>
      <p:pic>
        <p:nvPicPr>
          <p:cNvPr id="62469" name="Picture 5" descr="http://www.mardav.com/uygulamalar/sandvich.jpg">
            <a:extLst>
              <a:ext uri="{FF2B5EF4-FFF2-40B4-BE49-F238E27FC236}">
                <a16:creationId xmlns:a16="http://schemas.microsoft.com/office/drawing/2014/main" id="{E050B25E-F46C-4BE5-AE04-2EECBA13C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09"/>
          <a:stretch>
            <a:fillRect/>
          </a:stretch>
        </p:blipFill>
        <p:spPr bwMode="auto">
          <a:xfrm>
            <a:off x="133307" y="2353020"/>
            <a:ext cx="3879640" cy="2875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0" name="Rectangle 6">
            <a:extLst>
              <a:ext uri="{FF2B5EF4-FFF2-40B4-BE49-F238E27FC236}">
                <a16:creationId xmlns:a16="http://schemas.microsoft.com/office/drawing/2014/main" id="{EEFD4494-3275-47ED-8DD5-B8191D1B4D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48435"/>
            <a:ext cx="8747495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Sandviç duvarlar uygulamaları</a:t>
            </a:r>
          </a:p>
        </p:txBody>
      </p:sp>
      <p:pic>
        <p:nvPicPr>
          <p:cNvPr id="62472" name="Picture 9">
            <a:extLst>
              <a:ext uri="{FF2B5EF4-FFF2-40B4-BE49-F238E27FC236}">
                <a16:creationId xmlns:a16="http://schemas.microsoft.com/office/drawing/2014/main" id="{6E407BF5-8C31-41DE-8094-9C583069B9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089" y="2349846"/>
            <a:ext cx="3957956" cy="2878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1839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Emine kocurlu2">
            <a:extLst>
              <a:ext uri="{FF2B5EF4-FFF2-40B4-BE49-F238E27FC236}">
                <a16:creationId xmlns:a16="http://schemas.microsoft.com/office/drawing/2014/main" id="{597F84D0-2A2B-4519-92EE-FFFA8B015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947" y="1700767"/>
            <a:ext cx="6271789" cy="4342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Rectangle 3">
            <a:extLst>
              <a:ext uri="{FF2B5EF4-FFF2-40B4-BE49-F238E27FC236}">
                <a16:creationId xmlns:a16="http://schemas.microsoft.com/office/drawing/2014/main" id="{130CCA0A-5DC2-4E40-986A-EC4EDD792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97691"/>
            <a:ext cx="8747495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Sandviç duvar uygulamaları</a:t>
            </a:r>
          </a:p>
        </p:txBody>
      </p:sp>
    </p:spTree>
    <p:extLst>
      <p:ext uri="{BB962C8B-B14F-4D97-AF65-F5344CB8AC3E}">
        <p14:creationId xmlns:p14="http://schemas.microsoft.com/office/powerpoint/2010/main" val="33847121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99F2063C-AD04-4300-98EB-81852F75FF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821502" y="1609348"/>
            <a:ext cx="4920049" cy="2999447"/>
          </a:xfrm>
        </p:spPr>
        <p:txBody>
          <a:bodyPr/>
          <a:lstStyle/>
          <a:p>
            <a:pPr defTabSz="914126">
              <a:spcBef>
                <a:spcPct val="40000"/>
              </a:spcBef>
              <a:buFont typeface="Wingdings" panose="05000000000000000000" pitchFamily="2" charset="2"/>
              <a:buChar char="n"/>
            </a:pPr>
            <a:r>
              <a:rPr lang="tr-TR" altLang="tr-TR" sz="2000" dirty="0">
                <a:latin typeface="Arial" panose="020B0604020202020204" pitchFamily="34" charset="0"/>
                <a:cs typeface="Arial" panose="020B0604020202020204" pitchFamily="34" charset="0"/>
              </a:rPr>
              <a:t> Bu uygulamada yapı kabuğu sıcak tarafta kalır. </a:t>
            </a:r>
          </a:p>
          <a:p>
            <a:pPr defTabSz="914126">
              <a:spcBef>
                <a:spcPct val="40000"/>
              </a:spcBef>
              <a:buFont typeface="Wingdings" panose="05000000000000000000" pitchFamily="2" charset="2"/>
              <a:buChar char="n"/>
            </a:pPr>
            <a:r>
              <a:rPr lang="tr-TR" altLang="tr-TR" sz="2000" dirty="0">
                <a:latin typeface="Arial" panose="020B0604020202020204" pitchFamily="34" charset="0"/>
                <a:cs typeface="Arial" panose="020B0604020202020204" pitchFamily="34" charset="0"/>
              </a:rPr>
              <a:t> Dış kabuk ile ısı yalıtım malzemesi arasında havalandırma boşluğu bırakılmalıdır.</a:t>
            </a:r>
          </a:p>
          <a:p>
            <a:pPr defTabSz="914126">
              <a:spcBef>
                <a:spcPct val="40000"/>
              </a:spcBef>
              <a:buFont typeface="Wingdings" panose="05000000000000000000" pitchFamily="2" charset="2"/>
              <a:buChar char="n"/>
            </a:pPr>
            <a:r>
              <a:rPr lang="tr-TR" altLang="tr-TR" sz="2000" dirty="0">
                <a:latin typeface="Arial" panose="020B0604020202020204" pitchFamily="34" charset="0"/>
                <a:cs typeface="Arial" panose="020B0604020202020204" pitchFamily="34" charset="0"/>
              </a:rPr>
              <a:t> Ağır olan dış cephe kaplamaları binanın taşıyıcı sistemine monte edilmelidir.</a:t>
            </a:r>
          </a:p>
        </p:txBody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153E7C8A-D6BC-469F-AF4B-0464139520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006" y="1147811"/>
            <a:ext cx="8747495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 dirty="0">
                <a:solidFill>
                  <a:srgbClr val="FF0000"/>
                </a:solidFill>
              </a:rPr>
              <a:t>Giydirme Cepheler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AE9DA1B3-1B97-49C5-B7B8-F476EEF95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908" y="1445486"/>
            <a:ext cx="2347573" cy="3070858"/>
          </a:xfrm>
          <a:prstGeom prst="rect">
            <a:avLst/>
          </a:prstGeom>
        </p:spPr>
      </p:pic>
      <p:sp>
        <p:nvSpPr>
          <p:cNvPr id="24" name="Rectangle 3">
            <a:extLst>
              <a:ext uri="{FF2B5EF4-FFF2-40B4-BE49-F238E27FC236}">
                <a16:creationId xmlns:a16="http://schemas.microsoft.com/office/drawing/2014/main" id="{CE846047-D9B0-48BD-86B3-7165FC493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7282" y="4184269"/>
            <a:ext cx="3178846" cy="2015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999" dirty="0">
                <a:solidFill>
                  <a:schemeClr val="tx1"/>
                </a:solidFill>
              </a:rPr>
              <a:t>1- </a:t>
            </a:r>
            <a:r>
              <a:rPr lang="tr-TR" altLang="tr-TR" sz="1999" dirty="0"/>
              <a:t>Dış cephe kaplaması</a:t>
            </a:r>
          </a:p>
          <a:p>
            <a:pPr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999" dirty="0">
                <a:solidFill>
                  <a:schemeClr val="tx1"/>
                </a:solidFill>
              </a:rPr>
              <a:t>2- </a:t>
            </a:r>
            <a:r>
              <a:rPr lang="tr-TR" altLang="tr-TR" sz="1999" dirty="0"/>
              <a:t>Havalandırma boşluğu</a:t>
            </a:r>
          </a:p>
          <a:p>
            <a:pPr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999" dirty="0">
                <a:solidFill>
                  <a:schemeClr val="tx1"/>
                </a:solidFill>
              </a:rPr>
              <a:t>3- </a:t>
            </a:r>
            <a:r>
              <a:rPr lang="tr-TR" altLang="tr-TR" sz="1999" dirty="0"/>
              <a:t>Profil (metal)</a:t>
            </a:r>
          </a:p>
          <a:p>
            <a:pPr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999" dirty="0">
                <a:solidFill>
                  <a:schemeClr val="tx1"/>
                </a:solidFill>
              </a:rPr>
              <a:t>4- </a:t>
            </a:r>
            <a:r>
              <a:rPr lang="tr-TR" altLang="tr-TR" sz="1999" dirty="0"/>
              <a:t>Isı yalıtımı</a:t>
            </a:r>
          </a:p>
          <a:p>
            <a:pPr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999" dirty="0">
                <a:solidFill>
                  <a:schemeClr val="tx1"/>
                </a:solidFill>
              </a:rPr>
              <a:t>5- </a:t>
            </a:r>
            <a:r>
              <a:rPr lang="tr-TR" altLang="tr-TR" sz="1999" dirty="0"/>
              <a:t>Duvar</a:t>
            </a:r>
          </a:p>
        </p:txBody>
      </p:sp>
    </p:spTree>
    <p:extLst>
      <p:ext uri="{BB962C8B-B14F-4D97-AF65-F5344CB8AC3E}">
        <p14:creationId xmlns:p14="http://schemas.microsoft.com/office/powerpoint/2010/main" val="56197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>
            <a:extLst>
              <a:ext uri="{FF2B5EF4-FFF2-40B4-BE49-F238E27FC236}">
                <a16:creationId xmlns:a16="http://schemas.microsoft.com/office/drawing/2014/main" id="{2EADD3EB-8B69-4D71-8807-3C3FCE32B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141" y="5409565"/>
            <a:ext cx="8912543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 typeface="Wingdings" panose="05000000000000000000" pitchFamily="2" charset="2"/>
              <a:buChar char="Ø"/>
            </a:pPr>
            <a:r>
              <a:rPr lang="tr-TR" altLang="tr-TR" sz="2399"/>
              <a:t>Isı köprülerine karşı önlem alınmalıdır.</a:t>
            </a:r>
            <a:endParaRPr lang="en-US" altLang="tr-TR" sz="2399"/>
          </a:p>
        </p:txBody>
      </p:sp>
      <p:grpSp>
        <p:nvGrpSpPr>
          <p:cNvPr id="12291" name="Group 3">
            <a:extLst>
              <a:ext uri="{FF2B5EF4-FFF2-40B4-BE49-F238E27FC236}">
                <a16:creationId xmlns:a16="http://schemas.microsoft.com/office/drawing/2014/main" id="{B8E4BACF-8A98-4AA4-AAA4-2F7737A833BF}"/>
              </a:ext>
            </a:extLst>
          </p:cNvPr>
          <p:cNvGrpSpPr>
            <a:grpSpLocks/>
          </p:cNvGrpSpPr>
          <p:nvPr/>
        </p:nvGrpSpPr>
        <p:grpSpPr bwMode="auto">
          <a:xfrm>
            <a:off x="165047" y="2134015"/>
            <a:ext cx="5498925" cy="2445554"/>
            <a:chOff x="0" y="1162"/>
            <a:chExt cx="3198" cy="1541"/>
          </a:xfrm>
        </p:grpSpPr>
        <p:sp>
          <p:nvSpPr>
            <p:cNvPr id="12294" name="Rectangle 4" descr="Outlined diamond">
              <a:extLst>
                <a:ext uri="{FF2B5EF4-FFF2-40B4-BE49-F238E27FC236}">
                  <a16:creationId xmlns:a16="http://schemas.microsoft.com/office/drawing/2014/main" id="{2039391D-C622-4BB4-8735-A5C9E2044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" y="1200"/>
              <a:ext cx="96" cy="1344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ts val="1500"/>
                </a:spcBef>
                <a:buClr>
                  <a:schemeClr val="tx1"/>
                </a:buClr>
                <a:buFont typeface="Wingdings" panose="05000000000000000000" pitchFamily="2" charset="2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tx1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FontTx/>
                <a:buNone/>
              </a:pPr>
              <a:endParaRPr lang="tr-TR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2295" name="Rectangle 5" descr="Wide upward diagonal">
              <a:extLst>
                <a:ext uri="{FF2B5EF4-FFF2-40B4-BE49-F238E27FC236}">
                  <a16:creationId xmlns:a16="http://schemas.microsoft.com/office/drawing/2014/main" id="{70F9EF87-FABE-4278-88D8-38B4312A53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" y="1200"/>
              <a:ext cx="257" cy="1344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ts val="1500"/>
                </a:spcBef>
                <a:buClr>
                  <a:schemeClr val="tx1"/>
                </a:buClr>
                <a:buFont typeface="Wingdings" panose="05000000000000000000" pitchFamily="2" charset="2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tx1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FontTx/>
                <a:buNone/>
              </a:pPr>
              <a:endParaRPr lang="tr-TR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2296" name="Rectangle 6">
              <a:extLst>
                <a:ext uri="{FF2B5EF4-FFF2-40B4-BE49-F238E27FC236}">
                  <a16:creationId xmlns:a16="http://schemas.microsoft.com/office/drawing/2014/main" id="{A537F6BC-A665-4031-BBCC-4562448E6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" y="1719"/>
              <a:ext cx="1248" cy="336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ts val="1500"/>
                </a:spcBef>
                <a:buClr>
                  <a:schemeClr val="tx1"/>
                </a:buClr>
                <a:buFont typeface="Wingdings" panose="05000000000000000000" pitchFamily="2" charset="2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tx1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FontTx/>
                <a:buNone/>
              </a:pPr>
              <a:endParaRPr lang="tr-TR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12297" name="Group 7">
              <a:extLst>
                <a:ext uri="{FF2B5EF4-FFF2-40B4-BE49-F238E27FC236}">
                  <a16:creationId xmlns:a16="http://schemas.microsoft.com/office/drawing/2014/main" id="{18A6AB37-FB13-45D8-BC75-95BF2641B5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1872"/>
              <a:ext cx="1117" cy="576"/>
              <a:chOff x="3696" y="2520"/>
              <a:chExt cx="1117" cy="504"/>
            </a:xfrm>
          </p:grpSpPr>
          <p:sp>
            <p:nvSpPr>
              <p:cNvPr id="12309" name="Arc 8">
                <a:extLst>
                  <a:ext uri="{FF2B5EF4-FFF2-40B4-BE49-F238E27FC236}">
                    <a16:creationId xmlns:a16="http://schemas.microsoft.com/office/drawing/2014/main" id="{B69A61BE-A904-4C18-AB3E-C1949195D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0" y="2592"/>
                <a:ext cx="973" cy="432"/>
              </a:xfrm>
              <a:custGeom>
                <a:avLst/>
                <a:gdLst>
                  <a:gd name="T0" fmla="*/ 0 w 21436"/>
                  <a:gd name="T1" fmla="*/ 0 h 21600"/>
                  <a:gd name="T2" fmla="*/ 2 w 21436"/>
                  <a:gd name="T3" fmla="*/ 0 h 21600"/>
                  <a:gd name="T4" fmla="*/ 0 w 21436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436" h="21600" fill="none" extrusionOk="0">
                    <a:moveTo>
                      <a:pt x="-1" y="1"/>
                    </a:moveTo>
                    <a:cubicBezTo>
                      <a:pt x="93" y="0"/>
                      <a:pt x="187" y="-1"/>
                      <a:pt x="281" y="0"/>
                    </a:cubicBezTo>
                    <a:cubicBezTo>
                      <a:pt x="10529" y="0"/>
                      <a:pt x="19366" y="7201"/>
                      <a:pt x="21435" y="17238"/>
                    </a:cubicBezTo>
                  </a:path>
                  <a:path w="21436" h="21600" stroke="0" extrusionOk="0">
                    <a:moveTo>
                      <a:pt x="-1" y="1"/>
                    </a:moveTo>
                    <a:cubicBezTo>
                      <a:pt x="93" y="0"/>
                      <a:pt x="187" y="-1"/>
                      <a:pt x="281" y="0"/>
                    </a:cubicBezTo>
                    <a:cubicBezTo>
                      <a:pt x="10529" y="0"/>
                      <a:pt x="19366" y="7201"/>
                      <a:pt x="21435" y="17238"/>
                    </a:cubicBezTo>
                    <a:lnTo>
                      <a:pt x="281" y="21600"/>
                    </a:lnTo>
                    <a:lnTo>
                      <a:pt x="-1" y="1"/>
                    </a:lnTo>
                    <a:close/>
                  </a:path>
                </a:pathLst>
              </a:custGeom>
              <a:noFill/>
              <a:ln w="76200">
                <a:solidFill>
                  <a:srgbClr val="FFCC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 sz="1799"/>
              </a:p>
            </p:txBody>
          </p:sp>
          <p:sp>
            <p:nvSpPr>
              <p:cNvPr id="12310" name="AutoShape 9">
                <a:extLst>
                  <a:ext uri="{FF2B5EF4-FFF2-40B4-BE49-F238E27FC236}">
                    <a16:creationId xmlns:a16="http://schemas.microsoft.com/office/drawing/2014/main" id="{AF7EDF23-A9C4-4E8C-98BC-4A3475C0C1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3696" y="2520"/>
                <a:ext cx="144" cy="144"/>
              </a:xfrm>
              <a:prstGeom prst="triangle">
                <a:avLst>
                  <a:gd name="adj" fmla="val 49593"/>
                </a:avLst>
              </a:prstGeom>
              <a:solidFill>
                <a:srgbClr val="FFCC00"/>
              </a:solidFill>
              <a:ln w="9525">
                <a:solidFill>
                  <a:srgbClr val="FFCC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ts val="1500"/>
                  </a:spcBef>
                  <a:buClr>
                    <a:schemeClr val="tx1"/>
                  </a:buClr>
                  <a:buFont typeface="Wingdings" panose="05000000000000000000" pitchFamily="2" charset="2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ts val="1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n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buChar char="–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buChar char="–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ClrTx/>
                  <a:buFontTx/>
                  <a:buNone/>
                </a:pPr>
                <a:endParaRPr lang="tr-TR" altLang="en-US" sz="14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98" name="Group 10">
              <a:extLst>
                <a:ext uri="{FF2B5EF4-FFF2-40B4-BE49-F238E27FC236}">
                  <a16:creationId xmlns:a16="http://schemas.microsoft.com/office/drawing/2014/main" id="{3E5A69D7-EE18-4DB3-8ADA-1857BDE610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1323"/>
              <a:ext cx="1077" cy="528"/>
              <a:chOff x="3216" y="1680"/>
              <a:chExt cx="1077" cy="528"/>
            </a:xfrm>
          </p:grpSpPr>
          <p:sp>
            <p:nvSpPr>
              <p:cNvPr id="12307" name="Arc 11">
                <a:extLst>
                  <a:ext uri="{FF2B5EF4-FFF2-40B4-BE49-F238E27FC236}">
                    <a16:creationId xmlns:a16="http://schemas.microsoft.com/office/drawing/2014/main" id="{BAA12605-A5BC-4E86-9CD4-2E39621C8C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2" y="1680"/>
                <a:ext cx="981" cy="459"/>
              </a:xfrm>
              <a:custGeom>
                <a:avLst/>
                <a:gdLst>
                  <a:gd name="T0" fmla="*/ 2 w 21600"/>
                  <a:gd name="T1" fmla="*/ 0 h 22958"/>
                  <a:gd name="T2" fmla="*/ 0 w 21600"/>
                  <a:gd name="T3" fmla="*/ 0 h 22958"/>
                  <a:gd name="T4" fmla="*/ 0 w 21600"/>
                  <a:gd name="T5" fmla="*/ 0 h 2295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2958" fill="none" extrusionOk="0">
                    <a:moveTo>
                      <a:pt x="21557" y="-1"/>
                    </a:moveTo>
                    <a:cubicBezTo>
                      <a:pt x="21585" y="452"/>
                      <a:pt x="21600" y="906"/>
                      <a:pt x="21600" y="1360"/>
                    </a:cubicBezTo>
                    <a:cubicBezTo>
                      <a:pt x="21600" y="13181"/>
                      <a:pt x="12096" y="22807"/>
                      <a:pt x="276" y="22958"/>
                    </a:cubicBezTo>
                  </a:path>
                  <a:path w="21600" h="22958" stroke="0" extrusionOk="0">
                    <a:moveTo>
                      <a:pt x="21557" y="-1"/>
                    </a:moveTo>
                    <a:cubicBezTo>
                      <a:pt x="21585" y="452"/>
                      <a:pt x="21600" y="906"/>
                      <a:pt x="21600" y="1360"/>
                    </a:cubicBezTo>
                    <a:cubicBezTo>
                      <a:pt x="21600" y="13181"/>
                      <a:pt x="12096" y="22807"/>
                      <a:pt x="276" y="22958"/>
                    </a:cubicBezTo>
                    <a:lnTo>
                      <a:pt x="0" y="1360"/>
                    </a:lnTo>
                    <a:lnTo>
                      <a:pt x="21557" y="-1"/>
                    </a:lnTo>
                    <a:close/>
                  </a:path>
                </a:pathLst>
              </a:custGeom>
              <a:noFill/>
              <a:ln w="76200">
                <a:solidFill>
                  <a:srgbClr val="FFCC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 sz="1799"/>
              </a:p>
            </p:txBody>
          </p:sp>
          <p:sp>
            <p:nvSpPr>
              <p:cNvPr id="12308" name="AutoShape 12">
                <a:extLst>
                  <a:ext uri="{FF2B5EF4-FFF2-40B4-BE49-F238E27FC236}">
                    <a16:creationId xmlns:a16="http://schemas.microsoft.com/office/drawing/2014/main" id="{8CAC6D8F-8A3E-43B7-B016-90359F3D24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3216" y="2064"/>
                <a:ext cx="144" cy="144"/>
              </a:xfrm>
              <a:prstGeom prst="triangle">
                <a:avLst>
                  <a:gd name="adj" fmla="val 49593"/>
                </a:avLst>
              </a:prstGeom>
              <a:solidFill>
                <a:srgbClr val="FFCC00"/>
              </a:solidFill>
              <a:ln w="9525">
                <a:solidFill>
                  <a:srgbClr val="FFCC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ts val="1500"/>
                  </a:spcBef>
                  <a:buClr>
                    <a:schemeClr val="tx1"/>
                  </a:buClr>
                  <a:buFont typeface="Wingdings" panose="05000000000000000000" pitchFamily="2" charset="2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ts val="1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n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buChar char="–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buChar char="–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ts val="500"/>
                  </a:spcBef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chemeClr val="tx1"/>
                  </a:buClr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ClrTx/>
                  <a:buFontTx/>
                  <a:buNone/>
                </a:pPr>
                <a:endParaRPr lang="tr-TR" altLang="en-US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299" name="Text Box 13">
              <a:extLst>
                <a:ext uri="{FF2B5EF4-FFF2-40B4-BE49-F238E27FC236}">
                  <a16:creationId xmlns:a16="http://schemas.microsoft.com/office/drawing/2014/main" id="{AC587A10-33F2-45C5-AE26-B4BAF4EC95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5" y="2296"/>
              <a:ext cx="99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ts val="1500"/>
                </a:spcBef>
                <a:buClr>
                  <a:schemeClr val="tx1"/>
                </a:buClr>
                <a:buFont typeface="Wingdings" panose="05000000000000000000" pitchFamily="2" charset="2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tx1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tr-TR" altLang="tr-TR" sz="1200"/>
                <a:t>Yüksek ısıl dirence sahip bölge. (Yalıtımlı Duvar)</a:t>
              </a:r>
            </a:p>
          </p:txBody>
        </p:sp>
        <p:cxnSp>
          <p:nvCxnSpPr>
            <p:cNvPr id="12300" name="AutoShape 14">
              <a:extLst>
                <a:ext uri="{FF2B5EF4-FFF2-40B4-BE49-F238E27FC236}">
                  <a16:creationId xmlns:a16="http://schemas.microsoft.com/office/drawing/2014/main" id="{BDD52C48-882C-4222-ABB9-93EB8F3063EA}"/>
                </a:ext>
              </a:extLst>
            </p:cNvPr>
            <p:cNvCxnSpPr>
              <a:cxnSpLocks noChangeShapeType="1"/>
              <a:stCxn id="12305" idx="1"/>
              <a:endCxn id="12299" idx="1"/>
            </p:cNvCxnSpPr>
            <p:nvPr/>
          </p:nvCxnSpPr>
          <p:spPr bwMode="auto">
            <a:xfrm rot="5400000" flipH="1" flipV="1">
              <a:off x="1224" y="2182"/>
              <a:ext cx="113" cy="749"/>
            </a:xfrm>
            <a:prstGeom prst="bentConnector4">
              <a:avLst>
                <a:gd name="adj1" fmla="val 126872"/>
                <a:gd name="adj2" fmla="val 51420"/>
              </a:avLst>
            </a:prstGeom>
            <a:noFill/>
            <a:ln w="1968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301" name="Text Box 15">
              <a:extLst>
                <a:ext uri="{FF2B5EF4-FFF2-40B4-BE49-F238E27FC236}">
                  <a16:creationId xmlns:a16="http://schemas.microsoft.com/office/drawing/2014/main" id="{FD997054-AB06-4C83-BD36-A669147E76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7" y="1162"/>
              <a:ext cx="1271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ts val="1500"/>
                </a:spcBef>
                <a:buClr>
                  <a:schemeClr val="tx1"/>
                </a:buClr>
                <a:buFont typeface="Wingdings" panose="05000000000000000000" pitchFamily="2" charset="2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tx1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tr-TR" altLang="tr-TR" sz="1200"/>
                <a:t>Düşük ısıl dirence sahip bölge. (Yalıtımsız tavan/taban)</a:t>
              </a:r>
            </a:p>
          </p:txBody>
        </p:sp>
        <p:cxnSp>
          <p:nvCxnSpPr>
            <p:cNvPr id="12302" name="AutoShape 16">
              <a:extLst>
                <a:ext uri="{FF2B5EF4-FFF2-40B4-BE49-F238E27FC236}">
                  <a16:creationId xmlns:a16="http://schemas.microsoft.com/office/drawing/2014/main" id="{E59C3EC9-1FA6-416E-ADC3-DE673A128D44}"/>
                </a:ext>
              </a:extLst>
            </p:cNvPr>
            <p:cNvCxnSpPr>
              <a:cxnSpLocks noChangeShapeType="1"/>
              <a:stCxn id="12296" idx="3"/>
              <a:endCxn id="12301" idx="1"/>
            </p:cNvCxnSpPr>
            <p:nvPr/>
          </p:nvCxnSpPr>
          <p:spPr bwMode="auto">
            <a:xfrm flipH="1" flipV="1">
              <a:off x="1927" y="1366"/>
              <a:ext cx="41" cy="521"/>
            </a:xfrm>
            <a:prstGeom prst="bentConnector5">
              <a:avLst>
                <a:gd name="adj1" fmla="val -324154"/>
                <a:gd name="adj2" fmla="val 46596"/>
                <a:gd name="adj3" fmla="val 424154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303" name="Text Box 17">
              <a:extLst>
                <a:ext uri="{FF2B5EF4-FFF2-40B4-BE49-F238E27FC236}">
                  <a16:creationId xmlns:a16="http://schemas.microsoft.com/office/drawing/2014/main" id="{72908A45-6DE6-4096-8B5A-58F230B08C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253"/>
              <a:ext cx="70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ts val="1500"/>
                </a:spcBef>
                <a:buClr>
                  <a:schemeClr val="tx1"/>
                </a:buClr>
                <a:buFont typeface="Wingdings" panose="05000000000000000000" pitchFamily="2" charset="2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tx1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tr-TR" altLang="tr-TR" sz="1200"/>
                <a:t>Isı Köprüsü</a:t>
              </a:r>
            </a:p>
          </p:txBody>
        </p:sp>
        <p:sp>
          <p:nvSpPr>
            <p:cNvPr id="12304" name="Oval 18">
              <a:extLst>
                <a:ext uri="{FF2B5EF4-FFF2-40B4-BE49-F238E27FC236}">
                  <a16:creationId xmlns:a16="http://schemas.microsoft.com/office/drawing/2014/main" id="{43DA1E8B-D4C4-4F50-8C7F-72198C354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1616"/>
              <a:ext cx="590" cy="499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ts val="1500"/>
                </a:spcBef>
                <a:buClr>
                  <a:schemeClr val="tx1"/>
                </a:buClr>
                <a:buFont typeface="Wingdings" panose="05000000000000000000" pitchFamily="2" charset="2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tx1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FontTx/>
                <a:buNone/>
              </a:pPr>
              <a:endParaRPr lang="tr-TR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2305" name="AutoShape 19">
              <a:extLst>
                <a:ext uri="{FF2B5EF4-FFF2-40B4-BE49-F238E27FC236}">
                  <a16:creationId xmlns:a16="http://schemas.microsoft.com/office/drawing/2014/main" id="{9E8D9A0A-A691-4205-82AF-05DA74AF2F9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884" y="2341"/>
              <a:ext cx="45" cy="499"/>
            </a:xfrm>
            <a:prstGeom prst="rightBrace">
              <a:avLst>
                <a:gd name="adj1" fmla="val 92407"/>
                <a:gd name="adj2" fmla="val 50102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ts val="1500"/>
                </a:spcBef>
                <a:buClr>
                  <a:schemeClr val="tx1"/>
                </a:buClr>
                <a:buFont typeface="Wingdings" panose="05000000000000000000" pitchFamily="2" charset="2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tx1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FontTx/>
                <a:buNone/>
              </a:pPr>
              <a:endParaRPr lang="tr-TR" altLang="en-US" sz="1400">
                <a:solidFill>
                  <a:schemeClr val="tx1"/>
                </a:solidFill>
              </a:endParaRPr>
            </a:p>
          </p:txBody>
        </p:sp>
        <p:cxnSp>
          <p:nvCxnSpPr>
            <p:cNvPr id="12306" name="AutoShape 20">
              <a:extLst>
                <a:ext uri="{FF2B5EF4-FFF2-40B4-BE49-F238E27FC236}">
                  <a16:creationId xmlns:a16="http://schemas.microsoft.com/office/drawing/2014/main" id="{C839AE1C-B46E-4D83-87A9-66EB7894A591}"/>
                </a:ext>
              </a:extLst>
            </p:cNvPr>
            <p:cNvCxnSpPr>
              <a:cxnSpLocks noChangeShapeType="1"/>
              <a:stCxn id="12304" idx="1"/>
              <a:endCxn id="12303" idx="2"/>
            </p:cNvCxnSpPr>
            <p:nvPr/>
          </p:nvCxnSpPr>
          <p:spPr bwMode="auto">
            <a:xfrm rot="5400000" flipH="1">
              <a:off x="375" y="1403"/>
              <a:ext cx="255" cy="301"/>
            </a:xfrm>
            <a:prstGeom prst="curvedConnector3">
              <a:avLst>
                <a:gd name="adj1" fmla="val 62745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12292" name="Picture 21" descr="ISI_KOPRULERI">
            <a:extLst>
              <a:ext uri="{FF2B5EF4-FFF2-40B4-BE49-F238E27FC236}">
                <a16:creationId xmlns:a16="http://schemas.microsoft.com/office/drawing/2014/main" id="{83BEC4BF-880F-4611-B2CF-3C1EDDE7B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" t="8113" r="198" b="7916"/>
          <a:stretch>
            <a:fillRect/>
          </a:stretch>
        </p:blipFill>
        <p:spPr bwMode="auto">
          <a:xfrm>
            <a:off x="5527490" y="2306998"/>
            <a:ext cx="3826235" cy="248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13">
            <a:extLst>
              <a:ext uri="{FF2B5EF4-FFF2-40B4-BE49-F238E27FC236}">
                <a16:creationId xmlns:a16="http://schemas.microsoft.com/office/drawing/2014/main" id="{2F2C0A91-E54F-4972-9240-16A2544D3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343" y="1300393"/>
            <a:ext cx="9139482" cy="369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tabLst>
                <a:tab pos="3222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342900" indent="-341313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tabLst>
                <a:tab pos="3222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685800" indent="-341313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tabLst>
                <a:tab pos="3222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027113" indent="-339725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tabLst>
                <a:tab pos="3222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1368425" indent="-339725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tabLst>
                <a:tab pos="3222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5625" indent="-339725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tabLst>
                <a:tab pos="3222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2825" indent="-339725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tabLst>
                <a:tab pos="3222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0025" indent="-339725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tabLst>
                <a:tab pos="3222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197225" indent="-339725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tabLst>
                <a:tab pos="3222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 b="1" dirty="0">
                <a:solidFill>
                  <a:schemeClr val="tx1"/>
                </a:solidFill>
              </a:rPr>
              <a:t>Temel Uygulama Kuralları</a:t>
            </a:r>
          </a:p>
        </p:txBody>
      </p:sp>
    </p:spTree>
    <p:extLst>
      <p:ext uri="{BB962C8B-B14F-4D97-AF65-F5344CB8AC3E}">
        <p14:creationId xmlns:p14="http://schemas.microsoft.com/office/powerpoint/2010/main" val="14066696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>
            <a:extLst>
              <a:ext uri="{FF2B5EF4-FFF2-40B4-BE49-F238E27FC236}">
                <a16:creationId xmlns:a16="http://schemas.microsoft.com/office/drawing/2014/main" id="{3D9A700E-442D-43E1-9AC9-950F0EE640FA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62"/>
          <a:stretch>
            <a:fillRect/>
          </a:stretch>
        </p:blipFill>
        <p:spPr bwMode="auto">
          <a:xfrm>
            <a:off x="5611601" y="2057840"/>
            <a:ext cx="4042067" cy="3580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587" name="Picture 3">
            <a:extLst>
              <a:ext uri="{FF2B5EF4-FFF2-40B4-BE49-F238E27FC236}">
                <a16:creationId xmlns:a16="http://schemas.microsoft.com/office/drawing/2014/main" id="{ACBA2A8E-BE9A-4865-81FF-EB8FA832BE5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2"/>
          <a:stretch>
            <a:fillRect/>
          </a:stretch>
        </p:blipFill>
        <p:spPr bwMode="auto">
          <a:xfrm>
            <a:off x="742711" y="2057840"/>
            <a:ext cx="4703842" cy="3580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588" name="Rectangle 4">
            <a:extLst>
              <a:ext uri="{FF2B5EF4-FFF2-40B4-BE49-F238E27FC236}">
                <a16:creationId xmlns:a16="http://schemas.microsoft.com/office/drawing/2014/main" id="{49E50F6B-258F-4B85-85EB-1B7B8DD19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48435"/>
            <a:ext cx="8747495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Giydirme Cepheler</a:t>
            </a:r>
          </a:p>
        </p:txBody>
      </p:sp>
    </p:spTree>
    <p:extLst>
      <p:ext uri="{BB962C8B-B14F-4D97-AF65-F5344CB8AC3E}">
        <p14:creationId xmlns:p14="http://schemas.microsoft.com/office/powerpoint/2010/main" val="10277030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1B56E5D9-2E55-4B28-AC29-F78A5B9974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9998" y="2205431"/>
            <a:ext cx="3245041" cy="1938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999" dirty="0">
                <a:solidFill>
                  <a:schemeClr val="tx1"/>
                </a:solidFill>
              </a:rPr>
              <a:t>1- </a:t>
            </a:r>
            <a:r>
              <a:rPr lang="tr-TR" altLang="tr-TR" sz="1999" dirty="0"/>
              <a:t>Toprak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999" dirty="0">
                <a:solidFill>
                  <a:schemeClr val="tx1"/>
                </a:solidFill>
              </a:rPr>
              <a:t>2- </a:t>
            </a:r>
            <a:r>
              <a:rPr lang="tr-TR" altLang="tr-TR" sz="1999" dirty="0"/>
              <a:t>Isı Yalıtımı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999" dirty="0">
                <a:solidFill>
                  <a:schemeClr val="tx1"/>
                </a:solidFill>
              </a:rPr>
              <a:t>3- </a:t>
            </a:r>
            <a:r>
              <a:rPr lang="tr-TR" altLang="tr-TR" sz="1999" dirty="0"/>
              <a:t>Su Yalıtım Katmanı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999" dirty="0">
                <a:solidFill>
                  <a:schemeClr val="tx1"/>
                </a:solidFill>
              </a:rPr>
              <a:t>4- </a:t>
            </a:r>
            <a:r>
              <a:rPr lang="tr-TR" altLang="tr-TR" sz="1999" dirty="0"/>
              <a:t>Düzeltme Sıvası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999" dirty="0">
                <a:solidFill>
                  <a:schemeClr val="tx1"/>
                </a:solidFill>
              </a:rPr>
              <a:t>5- </a:t>
            </a:r>
            <a:r>
              <a:rPr lang="tr-TR" altLang="tr-TR" sz="1999" dirty="0"/>
              <a:t>Betonarme Perde Duvar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999" dirty="0">
                <a:solidFill>
                  <a:schemeClr val="tx1"/>
                </a:solidFill>
              </a:rPr>
              <a:t>6- </a:t>
            </a:r>
            <a:r>
              <a:rPr lang="tr-TR" altLang="tr-TR" sz="1999" dirty="0"/>
              <a:t>İç Sıva</a:t>
            </a:r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185EC51C-84B1-4844-B589-4BE14E4CB2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243714"/>
            <a:ext cx="8912543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Toprağa temas eden dış duvarların ısı yalıtımı</a:t>
            </a:r>
          </a:p>
        </p:txBody>
      </p:sp>
      <p:pic>
        <p:nvPicPr>
          <p:cNvPr id="68612" name="Picture 4" descr="toprak1">
            <a:extLst>
              <a:ext uri="{FF2B5EF4-FFF2-40B4-BE49-F238E27FC236}">
                <a16:creationId xmlns:a16="http://schemas.microsoft.com/office/drawing/2014/main" id="{DF8B5B68-6D45-4CA1-8E06-2478C069B6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82" t="18321" r="33141" b="5324"/>
          <a:stretch>
            <a:fillRect/>
          </a:stretch>
        </p:blipFill>
        <p:spPr bwMode="auto">
          <a:xfrm>
            <a:off x="629387" y="1801154"/>
            <a:ext cx="3028214" cy="305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4" name="Rectangle 7">
            <a:extLst>
              <a:ext uri="{FF2B5EF4-FFF2-40B4-BE49-F238E27FC236}">
                <a16:creationId xmlns:a16="http://schemas.microsoft.com/office/drawing/2014/main" id="{94CAB610-AEDA-4305-8B34-A8B9A87B0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792" y="4836606"/>
            <a:ext cx="9487033" cy="1077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11" bIns="0"/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822325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30313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383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tr-TR" altLang="tr-TR" sz="1999" dirty="0"/>
              <a:t> Isı yalıtım malzemesi; su yalıtım katmanı üzerine, suya karşı korunarak veya korunmadan uygulanır.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Blip>
                <a:blip r:embed="rId3"/>
              </a:buBlip>
            </a:pPr>
            <a:r>
              <a:rPr lang="tr-TR" altLang="tr-TR" sz="1999" dirty="0"/>
              <a:t> Isı yalıtım levhaları, su yalıtımının üzerine mekanik olarak tespit edilmemelidir.</a:t>
            </a:r>
          </a:p>
        </p:txBody>
      </p:sp>
    </p:spTree>
    <p:extLst>
      <p:ext uri="{BB962C8B-B14F-4D97-AF65-F5344CB8AC3E}">
        <p14:creationId xmlns:p14="http://schemas.microsoft.com/office/powerpoint/2010/main" val="6666207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3">
            <a:extLst>
              <a:ext uri="{FF2B5EF4-FFF2-40B4-BE49-F238E27FC236}">
                <a16:creationId xmlns:a16="http://schemas.microsoft.com/office/drawing/2014/main" id="{099C8D3A-60BD-4350-92F8-C0BBEBDD2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97691"/>
            <a:ext cx="8912543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Toprağa temas eden dış duvarların ısı yalıtımı</a:t>
            </a:r>
          </a:p>
        </p:txBody>
      </p:sp>
      <p:pic>
        <p:nvPicPr>
          <p:cNvPr id="69636" name="Picture 6" descr="Resim2">
            <a:extLst>
              <a:ext uri="{FF2B5EF4-FFF2-40B4-BE49-F238E27FC236}">
                <a16:creationId xmlns:a16="http://schemas.microsoft.com/office/drawing/2014/main" id="{9E5364A2-E125-489E-8305-A7C78465C5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455" y="1629352"/>
            <a:ext cx="7773083" cy="4438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07892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06BE3FDF-F049-4E49-9F4D-534062145C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4653" y="1781650"/>
            <a:ext cx="3218418" cy="2074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400" dirty="0">
                <a:solidFill>
                  <a:schemeClr val="tx1"/>
                </a:solidFill>
              </a:rPr>
              <a:t>A-</a:t>
            </a:r>
            <a:r>
              <a:rPr lang="tr-TR" altLang="tr-TR" sz="1400" dirty="0">
                <a:solidFill>
                  <a:srgbClr val="3333FF"/>
                </a:solidFill>
              </a:rPr>
              <a:t> </a:t>
            </a:r>
            <a:r>
              <a:rPr lang="tr-TR" altLang="tr-TR" sz="1400" dirty="0"/>
              <a:t>Toprak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400" dirty="0">
                <a:solidFill>
                  <a:schemeClr val="tx1"/>
                </a:solidFill>
              </a:rPr>
              <a:t>B-</a:t>
            </a:r>
            <a:r>
              <a:rPr lang="tr-TR" altLang="tr-TR" sz="1400" dirty="0">
                <a:solidFill>
                  <a:srgbClr val="3333FF"/>
                </a:solidFill>
              </a:rPr>
              <a:t> </a:t>
            </a:r>
            <a:r>
              <a:rPr lang="tr-TR" altLang="tr-TR" sz="1400" dirty="0"/>
              <a:t>Baskı Duvarı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400" dirty="0">
                <a:solidFill>
                  <a:schemeClr val="tx1"/>
                </a:solidFill>
              </a:rPr>
              <a:t>C- </a:t>
            </a:r>
            <a:r>
              <a:rPr lang="tr-TR" altLang="tr-TR" sz="1400" dirty="0"/>
              <a:t>Su Yalıtım Katmanı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400" dirty="0">
                <a:solidFill>
                  <a:schemeClr val="tx1"/>
                </a:solidFill>
              </a:rPr>
              <a:t>D-</a:t>
            </a:r>
            <a:r>
              <a:rPr lang="tr-TR" altLang="tr-TR" sz="1400" dirty="0">
                <a:solidFill>
                  <a:srgbClr val="E8FE7A"/>
                </a:solidFill>
              </a:rPr>
              <a:t> </a:t>
            </a:r>
            <a:r>
              <a:rPr lang="tr-TR" altLang="tr-TR" sz="1400" dirty="0"/>
              <a:t>Isı Yalıtım Malzemesi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400" dirty="0">
                <a:solidFill>
                  <a:schemeClr val="tx1"/>
                </a:solidFill>
              </a:rPr>
              <a:t>E-</a:t>
            </a:r>
            <a:r>
              <a:rPr lang="tr-TR" altLang="tr-TR" sz="1400" dirty="0">
                <a:solidFill>
                  <a:srgbClr val="E8FE7A"/>
                </a:solidFill>
              </a:rPr>
              <a:t> </a:t>
            </a:r>
            <a:r>
              <a:rPr lang="tr-TR" altLang="tr-TR" sz="1400" dirty="0"/>
              <a:t>Su Yalıtımı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400" dirty="0">
                <a:solidFill>
                  <a:schemeClr val="tx1"/>
                </a:solidFill>
              </a:rPr>
              <a:t>F-</a:t>
            </a:r>
            <a:r>
              <a:rPr lang="tr-TR" altLang="tr-TR" sz="1400" dirty="0">
                <a:solidFill>
                  <a:srgbClr val="E8FE7A"/>
                </a:solidFill>
              </a:rPr>
              <a:t> </a:t>
            </a:r>
            <a:r>
              <a:rPr lang="tr-TR" altLang="tr-TR" sz="1400" dirty="0"/>
              <a:t>Düzeltme Sıvası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400" dirty="0">
                <a:solidFill>
                  <a:schemeClr val="tx1"/>
                </a:solidFill>
              </a:rPr>
              <a:t>G- </a:t>
            </a:r>
            <a:r>
              <a:rPr lang="tr-TR" altLang="tr-TR" sz="1400" dirty="0"/>
              <a:t>Betonarme Perde Duvar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400" dirty="0">
                <a:solidFill>
                  <a:schemeClr val="tx1"/>
                </a:solidFill>
              </a:rPr>
              <a:t>H-</a:t>
            </a:r>
            <a:r>
              <a:rPr lang="tr-TR" altLang="tr-TR" sz="1400" dirty="0">
                <a:solidFill>
                  <a:srgbClr val="3333FF"/>
                </a:solidFill>
              </a:rPr>
              <a:t> </a:t>
            </a:r>
            <a:r>
              <a:rPr lang="tr-TR" altLang="tr-TR" sz="1400" dirty="0"/>
              <a:t>İç Sıva</a:t>
            </a:r>
          </a:p>
        </p:txBody>
      </p:sp>
      <p:pic>
        <p:nvPicPr>
          <p:cNvPr id="70659" name="Picture 3" descr="toprak2">
            <a:extLst>
              <a:ext uri="{FF2B5EF4-FFF2-40B4-BE49-F238E27FC236}">
                <a16:creationId xmlns:a16="http://schemas.microsoft.com/office/drawing/2014/main" id="{D7DFAD41-83C5-4173-A04D-747FB49D3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8" t="16730" r="33983" b="10266"/>
          <a:stretch>
            <a:fillRect/>
          </a:stretch>
        </p:blipFill>
        <p:spPr bwMode="auto">
          <a:xfrm>
            <a:off x="488347" y="1645958"/>
            <a:ext cx="2876989" cy="2964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0" name="Rectangle 4">
            <a:extLst>
              <a:ext uri="{FF2B5EF4-FFF2-40B4-BE49-F238E27FC236}">
                <a16:creationId xmlns:a16="http://schemas.microsoft.com/office/drawing/2014/main" id="{D594D616-1F4E-41AB-BE46-C570D8054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97691"/>
            <a:ext cx="8912543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Toprağa temas eden dış duvarların ısı yalıtımı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5D4D2EE8-67F1-4DEB-82C1-0117ED613E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4479" y="1781650"/>
            <a:ext cx="2493439" cy="2246375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11675236-95CA-4A0D-9493-64A59B0160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3684" y="3856041"/>
            <a:ext cx="2493439" cy="226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9803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>
            <a:extLst>
              <a:ext uri="{FF2B5EF4-FFF2-40B4-BE49-F238E27FC236}">
                <a16:creationId xmlns:a16="http://schemas.microsoft.com/office/drawing/2014/main" id="{9EFCB671-B5FE-41DB-AA31-A01CB5581C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9332" y="2506442"/>
            <a:ext cx="2951646" cy="179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rgbClr val="3333FF"/>
                </a:solidFill>
              </a:rPr>
              <a:t>1-</a:t>
            </a:r>
            <a:r>
              <a:rPr lang="tr-TR" altLang="tr-TR" sz="1200" dirty="0">
                <a:solidFill>
                  <a:schemeClr val="tx1"/>
                </a:solidFill>
              </a:rPr>
              <a:t> </a:t>
            </a:r>
            <a:r>
              <a:rPr lang="tr-TR" altLang="tr-TR" sz="1200" dirty="0"/>
              <a:t>Döşeme Kaplaması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rgbClr val="3333FF"/>
                </a:solidFill>
              </a:rPr>
              <a:t>2- </a:t>
            </a:r>
            <a:r>
              <a:rPr lang="tr-TR" altLang="tr-TR" sz="1200" dirty="0"/>
              <a:t>Şap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rgbClr val="3333FF"/>
                </a:solidFill>
              </a:rPr>
              <a:t>3- </a:t>
            </a:r>
            <a:r>
              <a:rPr lang="tr-TR" altLang="tr-TR" sz="1200" dirty="0"/>
              <a:t>Bir Kat Serbest Su Yalıtım Katmanı</a:t>
            </a:r>
            <a:r>
              <a:rPr lang="tr-TR" altLang="tr-TR" sz="1200" dirty="0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rgbClr val="3333FF"/>
                </a:solidFill>
              </a:rPr>
              <a:t>4-</a:t>
            </a:r>
            <a:r>
              <a:rPr lang="tr-TR" altLang="tr-TR" sz="1200" dirty="0">
                <a:solidFill>
                  <a:schemeClr val="tx1"/>
                </a:solidFill>
              </a:rPr>
              <a:t> </a:t>
            </a:r>
            <a:r>
              <a:rPr lang="tr-TR" altLang="tr-TR" sz="1200" dirty="0"/>
              <a:t>Isı Yalıtımı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rgbClr val="3333FF"/>
                </a:solidFill>
              </a:rPr>
              <a:t>5- </a:t>
            </a:r>
            <a:r>
              <a:rPr lang="tr-TR" altLang="tr-TR" sz="1200" dirty="0"/>
              <a:t>Su Yalıtımı Katmanı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rgbClr val="3333FF"/>
                </a:solidFill>
              </a:rPr>
              <a:t>6-</a:t>
            </a:r>
            <a:r>
              <a:rPr lang="tr-TR" altLang="tr-TR" sz="1200" dirty="0">
                <a:solidFill>
                  <a:schemeClr val="tx1"/>
                </a:solidFill>
              </a:rPr>
              <a:t> </a:t>
            </a:r>
            <a:r>
              <a:rPr lang="tr-TR" altLang="tr-TR" sz="1200" dirty="0" err="1"/>
              <a:t>Grobeton</a:t>
            </a:r>
            <a:r>
              <a:rPr lang="tr-TR" altLang="tr-TR" sz="1200" dirty="0"/>
              <a:t> (Mala Perdahlı)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rgbClr val="3333FF"/>
                </a:solidFill>
              </a:rPr>
              <a:t>7-</a:t>
            </a:r>
            <a:r>
              <a:rPr lang="tr-TR" altLang="tr-TR" sz="1200" dirty="0">
                <a:solidFill>
                  <a:schemeClr val="tx1"/>
                </a:solidFill>
              </a:rPr>
              <a:t> </a:t>
            </a:r>
            <a:r>
              <a:rPr lang="tr-TR" altLang="tr-TR" sz="1200" dirty="0"/>
              <a:t>Blokaj</a:t>
            </a:r>
          </a:p>
          <a:p>
            <a:pPr>
              <a:lnSpc>
                <a:spcPct val="11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rgbClr val="3333FF"/>
                </a:solidFill>
              </a:rPr>
              <a:t>8- </a:t>
            </a:r>
            <a:r>
              <a:rPr lang="tr-TR" altLang="tr-TR" sz="1200" dirty="0"/>
              <a:t>Toprak Zemin</a:t>
            </a:r>
          </a:p>
        </p:txBody>
      </p:sp>
      <p:pic>
        <p:nvPicPr>
          <p:cNvPr id="73731" name="Picture 3" descr="doseme1">
            <a:extLst>
              <a:ext uri="{FF2B5EF4-FFF2-40B4-BE49-F238E27FC236}">
                <a16:creationId xmlns:a16="http://schemas.microsoft.com/office/drawing/2014/main" id="{0111005B-C665-44ED-BF13-67A21E3544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38" t="19326" r="32297" b="4373"/>
          <a:stretch/>
        </p:blipFill>
        <p:spPr bwMode="auto">
          <a:xfrm>
            <a:off x="382465" y="2421210"/>
            <a:ext cx="2383230" cy="229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1A8A8C4D-070B-4CBC-87F4-0739A7724F11}"/>
              </a:ext>
            </a:extLst>
          </p:cNvPr>
          <p:cNvSpPr txBox="1">
            <a:spLocks noChangeArrowheads="1"/>
          </p:cNvSpPr>
          <p:nvPr/>
        </p:nvSpPr>
        <p:spPr>
          <a:xfrm>
            <a:off x="358828" y="1415664"/>
            <a:ext cx="9543997" cy="863819"/>
          </a:xfrm>
          <a:prstGeom prst="rect">
            <a:avLst/>
          </a:prstGeom>
        </p:spPr>
        <p:txBody>
          <a:bodyPr/>
          <a:lstStyle>
            <a:lvl1pPr algn="l" defTabSz="900113" rtl="0" eaLnBrk="0" fontAlgn="base" hangingPunct="0">
              <a:spcBef>
                <a:spcPts val="15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341313" algn="l" defTabSz="900113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+mn-lt"/>
              </a:defRPr>
            </a:lvl2pPr>
            <a:lvl3pPr marL="685800" indent="-341313" algn="l" defTabSz="900113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3pPr>
            <a:lvl4pPr marL="1027113" indent="-339725" algn="l" defTabSz="900113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4pPr>
            <a:lvl5pPr marL="1368425" indent="-339725" algn="l" defTabSz="900113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+mn-lt"/>
              </a:defRPr>
            </a:lvl5pPr>
            <a:lvl6pPr marL="1825625" indent="-339725" algn="l" defTabSz="900113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defRPr sz="2000">
                <a:solidFill>
                  <a:schemeClr val="tx1"/>
                </a:solidFill>
                <a:latin typeface="+mn-lt"/>
              </a:defRPr>
            </a:lvl6pPr>
            <a:lvl7pPr marL="2282825" indent="-339725" algn="l" defTabSz="900113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defRPr sz="2000">
                <a:solidFill>
                  <a:schemeClr val="tx1"/>
                </a:solidFill>
                <a:latin typeface="+mn-lt"/>
              </a:defRPr>
            </a:lvl7pPr>
            <a:lvl8pPr marL="2740025" indent="-339725" algn="l" defTabSz="900113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defRPr sz="2000">
                <a:solidFill>
                  <a:schemeClr val="tx1"/>
                </a:solidFill>
                <a:latin typeface="+mn-lt"/>
              </a:defRPr>
            </a:lvl8pPr>
            <a:lvl9pPr marL="3197225" indent="-339725" algn="l" defTabSz="900113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altLang="tr-TR" sz="2399" b="1" u="sng" kern="0" dirty="0">
                <a:solidFill>
                  <a:srgbClr val="FF0000"/>
                </a:solidFill>
              </a:rPr>
              <a:t>Zemine Oturan Döşemeler:</a:t>
            </a:r>
            <a:r>
              <a:rPr lang="tr-TR" altLang="tr-TR" sz="2399" kern="0" dirty="0"/>
              <a:t> Malzemenin su emme ve yük taşıma özelliklerine göre şap altı veya ahşap ızgara arasında kullanılır.</a:t>
            </a:r>
          </a:p>
        </p:txBody>
      </p:sp>
      <p:pic>
        <p:nvPicPr>
          <p:cNvPr id="7" name="Picture 4" descr="doseme2">
            <a:extLst>
              <a:ext uri="{FF2B5EF4-FFF2-40B4-BE49-F238E27FC236}">
                <a16:creationId xmlns:a16="http://schemas.microsoft.com/office/drawing/2014/main" id="{7BA71539-9D4A-4384-9A65-69460426A3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0" t="25665" r="49158" b="5893"/>
          <a:stretch>
            <a:fillRect/>
          </a:stretch>
        </p:blipFill>
        <p:spPr bwMode="auto">
          <a:xfrm>
            <a:off x="5540922" y="2254912"/>
            <a:ext cx="1818479" cy="2436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EFE0CC5B-4E68-42B3-9810-ACF491C4C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7279" y="2421211"/>
            <a:ext cx="2222366" cy="193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rgbClr val="3333FF"/>
                </a:solidFill>
              </a:rPr>
              <a:t>A- </a:t>
            </a:r>
            <a:r>
              <a:rPr lang="tr-TR" altLang="tr-TR" sz="1200" dirty="0"/>
              <a:t>Ahşap Parke</a:t>
            </a:r>
          </a:p>
          <a:p>
            <a:pPr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rgbClr val="3333FF"/>
                </a:solidFill>
              </a:rPr>
              <a:t>B-</a:t>
            </a:r>
            <a:r>
              <a:rPr lang="tr-TR" altLang="tr-TR" sz="1200" dirty="0">
                <a:solidFill>
                  <a:schemeClr val="tx1"/>
                </a:solidFill>
              </a:rPr>
              <a:t> </a:t>
            </a:r>
            <a:r>
              <a:rPr lang="tr-TR" altLang="tr-TR" sz="1200" dirty="0"/>
              <a:t>Ahşap Kör Döşeme</a:t>
            </a:r>
          </a:p>
          <a:p>
            <a:pPr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rgbClr val="3333FF"/>
                </a:solidFill>
              </a:rPr>
              <a:t>C-</a:t>
            </a:r>
            <a:r>
              <a:rPr lang="tr-TR" altLang="tr-TR" sz="1200" dirty="0">
                <a:solidFill>
                  <a:schemeClr val="tx1"/>
                </a:solidFill>
              </a:rPr>
              <a:t> </a:t>
            </a:r>
            <a:r>
              <a:rPr lang="tr-TR" altLang="tr-TR" sz="1200" dirty="0"/>
              <a:t>Ahşap Kadronlar Arası</a:t>
            </a:r>
          </a:p>
          <a:p>
            <a:pPr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200" dirty="0"/>
              <a:t>     Isı Yalıtımı</a:t>
            </a:r>
          </a:p>
          <a:p>
            <a:pPr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rgbClr val="3333FF"/>
                </a:solidFill>
              </a:rPr>
              <a:t>D-</a:t>
            </a:r>
            <a:r>
              <a:rPr lang="tr-TR" altLang="tr-TR" sz="1200" dirty="0">
                <a:solidFill>
                  <a:schemeClr val="tx1"/>
                </a:solidFill>
              </a:rPr>
              <a:t> </a:t>
            </a:r>
            <a:r>
              <a:rPr lang="tr-TR" altLang="tr-TR" sz="1200" dirty="0"/>
              <a:t>Su Yalıtımı Örtüsü</a:t>
            </a:r>
          </a:p>
          <a:p>
            <a:pPr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rgbClr val="3333FF"/>
                </a:solidFill>
              </a:rPr>
              <a:t>E-</a:t>
            </a:r>
            <a:r>
              <a:rPr lang="tr-TR" altLang="tr-TR" sz="1200" dirty="0">
                <a:solidFill>
                  <a:schemeClr val="tx1"/>
                </a:solidFill>
              </a:rPr>
              <a:t> </a:t>
            </a:r>
            <a:r>
              <a:rPr lang="tr-TR" altLang="tr-TR" sz="1200" dirty="0" err="1"/>
              <a:t>Grobeton</a:t>
            </a:r>
            <a:r>
              <a:rPr lang="tr-TR" altLang="tr-TR" sz="1200" dirty="0"/>
              <a:t> (Mala Perdahlı)</a:t>
            </a:r>
          </a:p>
          <a:p>
            <a:pPr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rgbClr val="3333FF"/>
                </a:solidFill>
              </a:rPr>
              <a:t>F- </a:t>
            </a:r>
            <a:r>
              <a:rPr lang="tr-TR" altLang="tr-TR" sz="1200" dirty="0"/>
              <a:t>Blokaj</a:t>
            </a:r>
          </a:p>
          <a:p>
            <a:pPr>
              <a:lnSpc>
                <a:spcPct val="125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rgbClr val="3333FF"/>
                </a:solidFill>
              </a:rPr>
              <a:t>G- </a:t>
            </a:r>
            <a:r>
              <a:rPr lang="tr-TR" altLang="tr-TR" sz="1200" dirty="0"/>
              <a:t>Toprak Zemin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5D58CEE7-B036-45F5-98AA-05BFD53D792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9408"/>
          <a:stretch/>
        </p:blipFill>
        <p:spPr>
          <a:xfrm>
            <a:off x="2717482" y="4648164"/>
            <a:ext cx="2427518" cy="1632392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67DEB074-BDB3-4C29-AE12-0AEF1614C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1624" y="4610767"/>
            <a:ext cx="2295585" cy="170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1415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6" name="Picture 3" descr="doseme3">
            <a:extLst>
              <a:ext uri="{FF2B5EF4-FFF2-40B4-BE49-F238E27FC236}">
                <a16:creationId xmlns:a16="http://schemas.microsoft.com/office/drawing/2014/main" id="{B36F4065-6E43-43F2-9E1F-819E9D0A9E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1" t="2851" r="29768" b="19772"/>
          <a:stretch/>
        </p:blipFill>
        <p:spPr bwMode="auto">
          <a:xfrm>
            <a:off x="463483" y="1256076"/>
            <a:ext cx="2187577" cy="2334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7" name="Rectangle 4">
            <a:extLst>
              <a:ext uri="{FF2B5EF4-FFF2-40B4-BE49-F238E27FC236}">
                <a16:creationId xmlns:a16="http://schemas.microsoft.com/office/drawing/2014/main" id="{498A5B3A-1A1F-401B-98FA-49B3720377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5218" y="2900205"/>
            <a:ext cx="1760466" cy="27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chemeClr val="tx1"/>
                </a:solidFill>
              </a:rPr>
              <a:t>Isıtılmayan Hacim</a:t>
            </a:r>
          </a:p>
        </p:txBody>
      </p:sp>
      <p:sp>
        <p:nvSpPr>
          <p:cNvPr id="76808" name="Rectangle 5">
            <a:extLst>
              <a:ext uri="{FF2B5EF4-FFF2-40B4-BE49-F238E27FC236}">
                <a16:creationId xmlns:a16="http://schemas.microsoft.com/office/drawing/2014/main" id="{C4AC18F9-9E21-4E30-B737-F2F68E3997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500" y="1403752"/>
            <a:ext cx="2187576" cy="27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200" dirty="0">
                <a:solidFill>
                  <a:schemeClr val="tx1"/>
                </a:solidFill>
              </a:rPr>
              <a:t>Isıtılan Hacim</a:t>
            </a:r>
          </a:p>
        </p:txBody>
      </p:sp>
      <p:sp>
        <p:nvSpPr>
          <p:cNvPr id="76803" name="Rectangle 6">
            <a:extLst>
              <a:ext uri="{FF2B5EF4-FFF2-40B4-BE49-F238E27FC236}">
                <a16:creationId xmlns:a16="http://schemas.microsoft.com/office/drawing/2014/main" id="{5AF85259-37B2-47E9-8017-56B6D2B249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483" y="3627065"/>
            <a:ext cx="2735427" cy="1988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600" dirty="0">
                <a:solidFill>
                  <a:srgbClr val="3333FF"/>
                </a:solidFill>
              </a:rPr>
              <a:t>1-</a:t>
            </a:r>
            <a:r>
              <a:rPr lang="tr-TR" altLang="tr-TR" sz="1600" dirty="0">
                <a:solidFill>
                  <a:schemeClr val="tx1"/>
                </a:solidFill>
              </a:rPr>
              <a:t> </a:t>
            </a:r>
            <a:r>
              <a:rPr lang="tr-TR" altLang="tr-TR" sz="1600" dirty="0"/>
              <a:t>Döşeme Kaplaması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600" dirty="0">
                <a:solidFill>
                  <a:srgbClr val="3333FF"/>
                </a:solidFill>
              </a:rPr>
              <a:t>2-</a:t>
            </a:r>
            <a:r>
              <a:rPr lang="tr-TR" altLang="tr-TR" sz="1600" dirty="0">
                <a:solidFill>
                  <a:schemeClr val="tx1"/>
                </a:solidFill>
              </a:rPr>
              <a:t> </a:t>
            </a:r>
            <a:r>
              <a:rPr lang="tr-TR" altLang="tr-TR" sz="1600" dirty="0"/>
              <a:t>Düzeltme Şapı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600" dirty="0">
                <a:solidFill>
                  <a:srgbClr val="3333FF"/>
                </a:solidFill>
              </a:rPr>
              <a:t>3- </a:t>
            </a:r>
            <a:r>
              <a:rPr lang="tr-TR" altLang="tr-TR" sz="1600" dirty="0"/>
              <a:t>Betonarme Döşeme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600" dirty="0">
                <a:solidFill>
                  <a:srgbClr val="3333FF"/>
                </a:solidFill>
              </a:rPr>
              <a:t>4-</a:t>
            </a:r>
            <a:r>
              <a:rPr lang="tr-TR" altLang="tr-TR" sz="1600" dirty="0">
                <a:solidFill>
                  <a:schemeClr val="tx1"/>
                </a:solidFill>
              </a:rPr>
              <a:t> </a:t>
            </a:r>
            <a:r>
              <a:rPr lang="tr-TR" altLang="tr-TR" sz="1600" dirty="0"/>
              <a:t>Ahşap Kadronlar Arası Isı Yalıtımı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600" dirty="0">
                <a:solidFill>
                  <a:srgbClr val="3333FF"/>
                </a:solidFill>
              </a:rPr>
              <a:t>5-</a:t>
            </a:r>
            <a:r>
              <a:rPr lang="tr-TR" altLang="tr-TR" sz="1600" dirty="0">
                <a:solidFill>
                  <a:schemeClr val="tx1"/>
                </a:solidFill>
              </a:rPr>
              <a:t> </a:t>
            </a:r>
            <a:r>
              <a:rPr lang="tr-TR" altLang="tr-TR" sz="1600" dirty="0"/>
              <a:t>Tavan Kaplaması</a:t>
            </a:r>
          </a:p>
          <a:p>
            <a:pPr>
              <a:lnSpc>
                <a:spcPct val="110000"/>
              </a:lnSpc>
              <a:spcBef>
                <a:spcPct val="0"/>
              </a:spcBef>
              <a:buClrTx/>
              <a:buFontTx/>
              <a:buNone/>
            </a:pPr>
            <a:r>
              <a:rPr lang="tr-TR" altLang="tr-TR" sz="1600" dirty="0">
                <a:solidFill>
                  <a:schemeClr val="tx1"/>
                </a:solidFill>
              </a:rPr>
              <a:t>     </a:t>
            </a:r>
          </a:p>
        </p:txBody>
      </p:sp>
      <p:grpSp>
        <p:nvGrpSpPr>
          <p:cNvPr id="19" name="Group 2">
            <a:extLst>
              <a:ext uri="{FF2B5EF4-FFF2-40B4-BE49-F238E27FC236}">
                <a16:creationId xmlns:a16="http://schemas.microsoft.com/office/drawing/2014/main" id="{4614F901-F5B4-40FA-8C5F-20676F8242E1}"/>
              </a:ext>
            </a:extLst>
          </p:cNvPr>
          <p:cNvGrpSpPr>
            <a:grpSpLocks/>
          </p:cNvGrpSpPr>
          <p:nvPr/>
        </p:nvGrpSpPr>
        <p:grpSpPr bwMode="auto">
          <a:xfrm>
            <a:off x="3367744" y="1259782"/>
            <a:ext cx="2365971" cy="2462960"/>
            <a:chOff x="1" y="976"/>
            <a:chExt cx="2063" cy="2684"/>
          </a:xfrm>
        </p:grpSpPr>
        <p:pic>
          <p:nvPicPr>
            <p:cNvPr id="20" name="Picture 3" descr="doseme4">
              <a:extLst>
                <a:ext uri="{FF2B5EF4-FFF2-40B4-BE49-F238E27FC236}">
                  <a16:creationId xmlns:a16="http://schemas.microsoft.com/office/drawing/2014/main" id="{89468C8E-9684-43B8-8D3D-3704A57BB2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25" t="4373" r="30612" b="10457"/>
            <a:stretch>
              <a:fillRect/>
            </a:stretch>
          </p:blipFill>
          <p:spPr bwMode="auto">
            <a:xfrm>
              <a:off x="1" y="976"/>
              <a:ext cx="2063" cy="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tangle 4">
              <a:extLst>
                <a:ext uri="{FF2B5EF4-FFF2-40B4-BE49-F238E27FC236}">
                  <a16:creationId xmlns:a16="http://schemas.microsoft.com/office/drawing/2014/main" id="{937F7B0E-942A-4A4B-BE3F-18D84DC20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5" y="1103"/>
              <a:ext cx="974" cy="3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defTabSz="762000">
                <a:spcBef>
                  <a:spcPts val="1500"/>
                </a:spcBef>
                <a:buClr>
                  <a:schemeClr val="tx1"/>
                </a:buClr>
                <a:buFont typeface="Wingdings" panose="05000000000000000000" pitchFamily="2" charset="2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571500" indent="-341313" defTabSz="762000">
                <a:spcBef>
                  <a:spcPts val="1000"/>
                </a:spcBef>
                <a:buClr>
                  <a:schemeClr val="tx1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341313" defTabSz="7620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714500" indent="-339725" defTabSz="7620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286000" indent="-339725" defTabSz="7620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743200" indent="-339725" defTabSz="7620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200400" indent="-339725" defTabSz="7620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657600" indent="-339725" defTabSz="7620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114800" indent="-339725" defTabSz="7620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tr-TR" altLang="tr-TR" sz="1200" dirty="0">
                  <a:solidFill>
                    <a:schemeClr val="tx1"/>
                  </a:solidFill>
                </a:rPr>
                <a:t>Isıtılan Hacim</a:t>
              </a:r>
            </a:p>
          </p:txBody>
        </p:sp>
        <p:sp>
          <p:nvSpPr>
            <p:cNvPr id="22" name="Rectangle 5">
              <a:extLst>
                <a:ext uri="{FF2B5EF4-FFF2-40B4-BE49-F238E27FC236}">
                  <a16:creationId xmlns:a16="http://schemas.microsoft.com/office/drawing/2014/main" id="{F12E58DD-E40D-4EF2-B6DF-E687381574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" y="3358"/>
              <a:ext cx="1318" cy="3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2045" tIns="46023" rIns="92045" bIns="46023">
              <a:spAutoFit/>
            </a:bodyPr>
            <a:lstStyle>
              <a:lvl1pPr defTabSz="762000">
                <a:spcBef>
                  <a:spcPts val="1500"/>
                </a:spcBef>
                <a:buClr>
                  <a:schemeClr val="tx1"/>
                </a:buClr>
                <a:buFont typeface="Wingdings" panose="05000000000000000000" pitchFamily="2" charset="2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571500" indent="-341313" defTabSz="762000">
                <a:spcBef>
                  <a:spcPts val="1000"/>
                </a:spcBef>
                <a:buClr>
                  <a:schemeClr val="tx1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341313" defTabSz="7620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714500" indent="-339725" defTabSz="7620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286000" indent="-339725" defTabSz="7620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743200" indent="-339725" defTabSz="7620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200400" indent="-339725" defTabSz="7620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657600" indent="-339725" defTabSz="7620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114800" indent="-339725" defTabSz="7620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tr-TR" altLang="tr-TR" sz="1200" dirty="0">
                  <a:solidFill>
                    <a:schemeClr val="tx1"/>
                  </a:solidFill>
                </a:rPr>
                <a:t>Isıtılmayan Hacim</a:t>
              </a:r>
            </a:p>
          </p:txBody>
        </p:sp>
      </p:grpSp>
      <p:sp>
        <p:nvSpPr>
          <p:cNvPr id="23" name="Rectangle 6">
            <a:extLst>
              <a:ext uri="{FF2B5EF4-FFF2-40B4-BE49-F238E27FC236}">
                <a16:creationId xmlns:a16="http://schemas.microsoft.com/office/drawing/2014/main" id="{34B4D2BD-C3F9-4956-916D-9949337312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729" y="3650825"/>
            <a:ext cx="3482452" cy="2308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600" dirty="0">
                <a:solidFill>
                  <a:srgbClr val="3333FF"/>
                </a:solidFill>
              </a:rPr>
              <a:t>A-</a:t>
            </a:r>
            <a:r>
              <a:rPr lang="tr-TR" altLang="tr-TR" sz="1600" dirty="0">
                <a:solidFill>
                  <a:schemeClr val="tx1"/>
                </a:solidFill>
              </a:rPr>
              <a:t> </a:t>
            </a:r>
            <a:r>
              <a:rPr lang="tr-TR" altLang="tr-TR" sz="1600" dirty="0"/>
              <a:t>Döşeme Kaplaması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600" dirty="0">
                <a:solidFill>
                  <a:srgbClr val="3333FF"/>
                </a:solidFill>
              </a:rPr>
              <a:t>B- </a:t>
            </a:r>
            <a:r>
              <a:rPr lang="tr-TR" altLang="tr-TR" sz="1600" dirty="0"/>
              <a:t>Düzeltme Şapı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600" dirty="0">
                <a:solidFill>
                  <a:srgbClr val="3333FF"/>
                </a:solidFill>
              </a:rPr>
              <a:t>C-</a:t>
            </a:r>
            <a:r>
              <a:rPr lang="tr-TR" altLang="tr-TR" sz="1600" dirty="0">
                <a:solidFill>
                  <a:schemeClr val="tx1"/>
                </a:solidFill>
              </a:rPr>
              <a:t> </a:t>
            </a:r>
            <a:r>
              <a:rPr lang="tr-TR" altLang="tr-TR" sz="1600" dirty="0"/>
              <a:t>Betonarme Döşeme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600" dirty="0">
                <a:solidFill>
                  <a:srgbClr val="3333FF"/>
                </a:solidFill>
              </a:rPr>
              <a:t>D-</a:t>
            </a:r>
            <a:r>
              <a:rPr lang="tr-TR" altLang="tr-TR" sz="1600" dirty="0">
                <a:solidFill>
                  <a:schemeClr val="tx1"/>
                </a:solidFill>
              </a:rPr>
              <a:t> </a:t>
            </a:r>
            <a:r>
              <a:rPr lang="tr-TR" altLang="tr-TR" sz="1600" dirty="0"/>
              <a:t>Yapıştırıcı (Isı Yalıtımı Kalıp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600" dirty="0"/>
              <a:t>    İçerisine Konursa Gerek Yoktur)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600" dirty="0">
                <a:solidFill>
                  <a:srgbClr val="3333FF"/>
                </a:solidFill>
              </a:rPr>
              <a:t>E-</a:t>
            </a:r>
            <a:r>
              <a:rPr lang="tr-TR" altLang="tr-TR" sz="1600" dirty="0">
                <a:solidFill>
                  <a:schemeClr val="tx1"/>
                </a:solidFill>
              </a:rPr>
              <a:t> </a:t>
            </a:r>
            <a:r>
              <a:rPr lang="tr-TR" altLang="tr-TR" sz="1600" dirty="0"/>
              <a:t>Isı Yalıtımı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600" dirty="0">
                <a:solidFill>
                  <a:srgbClr val="3333FF"/>
                </a:solidFill>
              </a:rPr>
              <a:t>F-</a:t>
            </a:r>
            <a:r>
              <a:rPr lang="tr-TR" altLang="tr-TR" sz="1600" dirty="0">
                <a:solidFill>
                  <a:schemeClr val="tx1"/>
                </a:solidFill>
              </a:rPr>
              <a:t> </a:t>
            </a:r>
            <a:r>
              <a:rPr lang="tr-TR" altLang="tr-TR" sz="1600" dirty="0"/>
              <a:t>Dübel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600" dirty="0">
                <a:solidFill>
                  <a:srgbClr val="3333FF"/>
                </a:solidFill>
              </a:rPr>
              <a:t>G-</a:t>
            </a:r>
            <a:r>
              <a:rPr lang="tr-TR" altLang="tr-TR" sz="1600" dirty="0">
                <a:solidFill>
                  <a:schemeClr val="tx1"/>
                </a:solidFill>
              </a:rPr>
              <a:t> </a:t>
            </a:r>
            <a:r>
              <a:rPr lang="tr-TR" altLang="tr-TR" sz="1600" dirty="0"/>
              <a:t>File Taşıyıcılı İnce Sıva veya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600" dirty="0"/>
              <a:t>     </a:t>
            </a:r>
            <a:r>
              <a:rPr lang="tr-TR" altLang="tr-TR" sz="1600" dirty="0" err="1"/>
              <a:t>Rabitz</a:t>
            </a:r>
            <a:r>
              <a:rPr lang="tr-TR" altLang="tr-TR" sz="1600" dirty="0"/>
              <a:t> Telli Normal Sıva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2CD820B4-1E60-45BB-818A-8B4A3C7900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9383" y="1681304"/>
            <a:ext cx="2682612" cy="2011959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B364D533-3047-40B8-99F7-1217FBE74D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3947" y="3974123"/>
            <a:ext cx="2689303" cy="2105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0362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>
            <a:extLst>
              <a:ext uri="{FF2B5EF4-FFF2-40B4-BE49-F238E27FC236}">
                <a16:creationId xmlns:a16="http://schemas.microsoft.com/office/drawing/2014/main" id="{EA5D1E17-7467-4F00-84C0-AFBA15F5FC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571" y="1076596"/>
            <a:ext cx="5611601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 dirty="0">
                <a:solidFill>
                  <a:srgbClr val="FF0000"/>
                </a:solidFill>
              </a:rPr>
              <a:t>Yüzer döşeme detayı</a:t>
            </a:r>
          </a:p>
        </p:txBody>
      </p:sp>
      <p:graphicFrame>
        <p:nvGraphicFramePr>
          <p:cNvPr id="79875" name="Object 3">
            <a:extLst>
              <a:ext uri="{FF2B5EF4-FFF2-40B4-BE49-F238E27FC236}">
                <a16:creationId xmlns:a16="http://schemas.microsoft.com/office/drawing/2014/main" id="{65C4B722-B353-426D-A998-3D9A3249B61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7097024" y="1796586"/>
          <a:ext cx="2558230" cy="1828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Image" r:id="rId3" imgW="2352381" imgH="1476190" progId="PSP.Image">
                  <p:embed/>
                </p:oleObj>
              </mc:Choice>
              <mc:Fallback>
                <p:oleObj name="Image" r:id="rId3" imgW="2352381" imgH="1476190" progId="PSP.Image">
                  <p:embed/>
                  <p:pic>
                    <p:nvPicPr>
                      <p:cNvPr id="79875" name="Object 3">
                        <a:extLst>
                          <a:ext uri="{FF2B5EF4-FFF2-40B4-BE49-F238E27FC236}">
                            <a16:creationId xmlns:a16="http://schemas.microsoft.com/office/drawing/2014/main" id="{65C4B722-B353-426D-A998-3D9A3249B619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6667" t="27272" r="7353"/>
                      <a:stretch>
                        <a:fillRect/>
                      </a:stretch>
                    </p:blipFill>
                    <p:spPr bwMode="auto">
                      <a:xfrm>
                        <a:off x="7097024" y="1796586"/>
                        <a:ext cx="2558230" cy="18282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9876" name="Picture 4" descr="kalibelyuzerdoseme">
            <a:extLst>
              <a:ext uri="{FF2B5EF4-FFF2-40B4-BE49-F238E27FC236}">
                <a16:creationId xmlns:a16="http://schemas.microsoft.com/office/drawing/2014/main" id="{E4EF2342-DC74-4A95-8211-D6C346450A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75" y="1530479"/>
            <a:ext cx="2924825" cy="3240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7" name="Rectangle 5">
            <a:extLst>
              <a:ext uri="{FF2B5EF4-FFF2-40B4-BE49-F238E27FC236}">
                <a16:creationId xmlns:a16="http://schemas.microsoft.com/office/drawing/2014/main" id="{E19EC3CC-A56C-47F0-AEA7-E8D88D2D0A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15" y="4694552"/>
            <a:ext cx="2105938" cy="1456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45" tIns="46023" rIns="92045" bIns="46023"/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820738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28725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36713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Tx/>
              <a:buFontTx/>
              <a:buNone/>
            </a:pPr>
            <a:r>
              <a:rPr lang="en-US" altLang="tr-TR" sz="1600" dirty="0">
                <a:solidFill>
                  <a:schemeClr val="tx1"/>
                </a:solidFill>
              </a:rPr>
              <a:t>1. </a:t>
            </a:r>
            <a:r>
              <a:rPr lang="tr-TR" altLang="tr-TR" sz="1600" dirty="0">
                <a:solidFill>
                  <a:srgbClr val="3333FF"/>
                </a:solidFill>
              </a:rPr>
              <a:t>B.A. Döşeme</a:t>
            </a:r>
            <a:endParaRPr lang="en-US" altLang="tr-TR" sz="1600" dirty="0">
              <a:solidFill>
                <a:srgbClr val="3333FF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Tx/>
              <a:buFontTx/>
              <a:buNone/>
            </a:pPr>
            <a:r>
              <a:rPr lang="en-US" altLang="tr-TR" sz="1600" dirty="0">
                <a:solidFill>
                  <a:schemeClr val="tx1"/>
                </a:solidFill>
              </a:rPr>
              <a:t>2. </a:t>
            </a:r>
            <a:r>
              <a:rPr lang="tr-TR" altLang="tr-TR" sz="1600" dirty="0">
                <a:solidFill>
                  <a:srgbClr val="3333FF"/>
                </a:solidFill>
              </a:rPr>
              <a:t>Duvar</a:t>
            </a:r>
            <a:endParaRPr lang="en-US" altLang="tr-TR" sz="1600" dirty="0">
              <a:solidFill>
                <a:srgbClr val="3333FF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Tx/>
              <a:buFontTx/>
              <a:buNone/>
            </a:pPr>
            <a:r>
              <a:rPr lang="en-US" altLang="tr-TR" sz="1600" dirty="0">
                <a:solidFill>
                  <a:schemeClr val="tx1"/>
                </a:solidFill>
              </a:rPr>
              <a:t>3. </a:t>
            </a:r>
            <a:r>
              <a:rPr lang="tr-TR" altLang="tr-TR" sz="1600" dirty="0">
                <a:solidFill>
                  <a:srgbClr val="3333FF"/>
                </a:solidFill>
              </a:rPr>
              <a:t>Alçı Yapıştırıcı</a:t>
            </a:r>
            <a:endParaRPr lang="en-US" altLang="tr-TR" sz="1600" dirty="0">
              <a:solidFill>
                <a:srgbClr val="3333FF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Tx/>
              <a:buFontTx/>
              <a:buNone/>
            </a:pPr>
            <a:r>
              <a:rPr lang="en-US" altLang="tr-TR" sz="1600" dirty="0">
                <a:solidFill>
                  <a:schemeClr val="tx1"/>
                </a:solidFill>
              </a:rPr>
              <a:t>4. </a:t>
            </a:r>
            <a:r>
              <a:rPr lang="tr-TR" altLang="tr-TR" sz="1600" dirty="0">
                <a:solidFill>
                  <a:srgbClr val="3333FF"/>
                </a:solidFill>
              </a:rPr>
              <a:t>Isı Yalıtımı</a:t>
            </a:r>
            <a:endParaRPr lang="en-US" altLang="tr-TR" sz="1600" dirty="0">
              <a:solidFill>
                <a:srgbClr val="3333FF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Tx/>
              <a:buFontTx/>
              <a:buNone/>
            </a:pPr>
            <a:r>
              <a:rPr lang="en-US" altLang="tr-TR" sz="1600" dirty="0">
                <a:solidFill>
                  <a:schemeClr val="tx1"/>
                </a:solidFill>
              </a:rPr>
              <a:t>5. </a:t>
            </a:r>
            <a:r>
              <a:rPr lang="tr-TR" altLang="tr-TR" sz="1600" dirty="0">
                <a:solidFill>
                  <a:srgbClr val="3333FF"/>
                </a:solidFill>
              </a:rPr>
              <a:t>File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Tx/>
              <a:buFontTx/>
              <a:buNone/>
            </a:pPr>
            <a:endParaRPr lang="en-US" altLang="tr-TR" sz="1600" dirty="0">
              <a:solidFill>
                <a:srgbClr val="3333FF"/>
              </a:solidFill>
            </a:endParaRPr>
          </a:p>
        </p:txBody>
      </p:sp>
      <p:pic>
        <p:nvPicPr>
          <p:cNvPr id="79878" name="Picture 7">
            <a:extLst>
              <a:ext uri="{FF2B5EF4-FFF2-40B4-BE49-F238E27FC236}">
                <a16:creationId xmlns:a16="http://schemas.microsoft.com/office/drawing/2014/main" id="{2AE32787-EADC-4B15-B11A-EC89ECBBC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2" b="17241"/>
          <a:stretch>
            <a:fillRect/>
          </a:stretch>
        </p:blipFill>
        <p:spPr bwMode="auto">
          <a:xfrm>
            <a:off x="3492968" y="1796586"/>
            <a:ext cx="1636187" cy="1828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879" name="Picture 8">
            <a:extLst>
              <a:ext uri="{FF2B5EF4-FFF2-40B4-BE49-F238E27FC236}">
                <a16:creationId xmlns:a16="http://schemas.microsoft.com/office/drawing/2014/main" id="{D28222FC-52FB-4F93-A281-9FAF6BAD7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7" r="3679" b="17241"/>
          <a:stretch>
            <a:fillRect/>
          </a:stretch>
        </p:blipFill>
        <p:spPr bwMode="auto">
          <a:xfrm>
            <a:off x="5184701" y="1796586"/>
            <a:ext cx="1831388" cy="1828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880" name="Picture 9">
            <a:extLst>
              <a:ext uri="{FF2B5EF4-FFF2-40B4-BE49-F238E27FC236}">
                <a16:creationId xmlns:a16="http://schemas.microsoft.com/office/drawing/2014/main" id="{9EBC7E2C-83EC-4E71-B70F-D4DB419C90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" b="2879"/>
          <a:stretch>
            <a:fillRect/>
          </a:stretch>
        </p:blipFill>
        <p:spPr bwMode="auto">
          <a:xfrm>
            <a:off x="3480272" y="3718433"/>
            <a:ext cx="2521728" cy="2115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881" name="Picture 10">
            <a:extLst>
              <a:ext uri="{FF2B5EF4-FFF2-40B4-BE49-F238E27FC236}">
                <a16:creationId xmlns:a16="http://schemas.microsoft.com/office/drawing/2014/main" id="{A4B785AC-5634-4483-A78A-1FF73B85E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2" t="1176"/>
          <a:stretch>
            <a:fillRect/>
          </a:stretch>
        </p:blipFill>
        <p:spPr bwMode="auto">
          <a:xfrm>
            <a:off x="6038502" y="3713671"/>
            <a:ext cx="1613970" cy="2132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882" name="Picture 11">
            <a:extLst>
              <a:ext uri="{FF2B5EF4-FFF2-40B4-BE49-F238E27FC236}">
                <a16:creationId xmlns:a16="http://schemas.microsoft.com/office/drawing/2014/main" id="{DDDF1CEB-F984-4A1A-9874-9AED80251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" r="23010"/>
          <a:stretch>
            <a:fillRect/>
          </a:stretch>
        </p:blipFill>
        <p:spPr bwMode="auto">
          <a:xfrm>
            <a:off x="7676276" y="3713671"/>
            <a:ext cx="1978978" cy="214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884" name="Rectangle 13">
            <a:extLst>
              <a:ext uri="{FF2B5EF4-FFF2-40B4-BE49-F238E27FC236}">
                <a16:creationId xmlns:a16="http://schemas.microsoft.com/office/drawing/2014/main" id="{019EA0EC-BFFD-4F50-B20A-673E945BC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7736" y="4693831"/>
            <a:ext cx="2105938" cy="138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45" tIns="46023" rIns="92045" bIns="46023"/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820738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228725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36713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Tx/>
              <a:buFontTx/>
              <a:buNone/>
            </a:pPr>
            <a:r>
              <a:rPr lang="tr-TR" altLang="tr-TR" sz="1600">
                <a:solidFill>
                  <a:schemeClr val="tx1"/>
                </a:solidFill>
              </a:rPr>
              <a:t>6. </a:t>
            </a:r>
            <a:r>
              <a:rPr lang="tr-TR" altLang="tr-TR" sz="1600">
                <a:solidFill>
                  <a:srgbClr val="3333FF"/>
                </a:solidFill>
              </a:rPr>
              <a:t>Alçı Sıva</a:t>
            </a:r>
            <a:endParaRPr lang="en-US" altLang="tr-TR" sz="1600">
              <a:solidFill>
                <a:srgbClr val="3333FF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Tx/>
              <a:buFontTx/>
              <a:buNone/>
            </a:pPr>
            <a:r>
              <a:rPr lang="tr-TR" altLang="tr-TR" sz="1600">
                <a:solidFill>
                  <a:schemeClr val="tx1"/>
                </a:solidFill>
              </a:rPr>
              <a:t>7</a:t>
            </a:r>
            <a:r>
              <a:rPr lang="en-US" altLang="tr-TR" sz="1600">
                <a:solidFill>
                  <a:schemeClr val="tx1"/>
                </a:solidFill>
              </a:rPr>
              <a:t>. </a:t>
            </a:r>
            <a:r>
              <a:rPr lang="tr-TR" altLang="tr-TR" sz="1600">
                <a:solidFill>
                  <a:srgbClr val="3333FF"/>
                </a:solidFill>
              </a:rPr>
              <a:t>Isı Yalıtımı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Tx/>
              <a:buFontTx/>
              <a:buNone/>
            </a:pPr>
            <a:r>
              <a:rPr lang="tr-TR" altLang="tr-TR" sz="1600">
                <a:solidFill>
                  <a:schemeClr val="tx1"/>
                </a:solidFill>
              </a:rPr>
              <a:t>8. </a:t>
            </a:r>
            <a:r>
              <a:rPr lang="tr-TR" altLang="tr-TR" sz="1600">
                <a:solidFill>
                  <a:srgbClr val="3333FF"/>
                </a:solidFill>
              </a:rPr>
              <a:t>Su Yalıtımı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Tx/>
              <a:buFontTx/>
              <a:buNone/>
            </a:pPr>
            <a:r>
              <a:rPr lang="tr-TR" altLang="tr-TR" sz="1600">
                <a:solidFill>
                  <a:schemeClr val="tx1"/>
                </a:solidFill>
              </a:rPr>
              <a:t>9. </a:t>
            </a:r>
            <a:r>
              <a:rPr lang="tr-TR" altLang="tr-TR" sz="1600">
                <a:solidFill>
                  <a:srgbClr val="3333FF"/>
                </a:solidFill>
              </a:rPr>
              <a:t>Döşeme</a:t>
            </a:r>
            <a:endParaRPr lang="en-US" altLang="tr-TR" sz="160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824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3">
            <a:extLst>
              <a:ext uri="{FF2B5EF4-FFF2-40B4-BE49-F238E27FC236}">
                <a16:creationId xmlns:a16="http://schemas.microsoft.com/office/drawing/2014/main" id="{582B79B4-9F1B-486B-9ABF-7CD49F1CA9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2465" y="1981664"/>
            <a:ext cx="9139482" cy="1010918"/>
          </a:xfrm>
        </p:spPr>
        <p:txBody>
          <a:bodyPr/>
          <a:lstStyle/>
          <a:p>
            <a:endParaRPr lang="tr-TR" altLang="tr-TR" dirty="0"/>
          </a:p>
        </p:txBody>
      </p:sp>
      <p:pic>
        <p:nvPicPr>
          <p:cNvPr id="94211" name="Picture 6" descr="boaz5">
            <a:extLst>
              <a:ext uri="{FF2B5EF4-FFF2-40B4-BE49-F238E27FC236}">
                <a16:creationId xmlns:a16="http://schemas.microsoft.com/office/drawing/2014/main" id="{AFB0D67C-0037-4CBB-89B7-3F2C3733A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6" y="1198790"/>
            <a:ext cx="9918695" cy="486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3" name="Rectangle 7">
            <a:extLst>
              <a:ext uri="{FF2B5EF4-FFF2-40B4-BE49-F238E27FC236}">
                <a16:creationId xmlns:a16="http://schemas.microsoft.com/office/drawing/2014/main" id="{34E66969-0F95-450E-B4E7-77BD798B02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80702" y="1700768"/>
            <a:ext cx="7271594" cy="66971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tr-TR" altLang="tr-TR" sz="4399">
                <a:solidFill>
                  <a:schemeClr val="bg1"/>
                </a:solidFill>
              </a:rPr>
              <a:t>TEŞEKKÜRLER</a:t>
            </a:r>
          </a:p>
        </p:txBody>
      </p:sp>
    </p:spTree>
    <p:extLst>
      <p:ext uri="{BB962C8B-B14F-4D97-AF65-F5344CB8AC3E}">
        <p14:creationId xmlns:p14="http://schemas.microsoft.com/office/powerpoint/2010/main" val="26424749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54" name="Rectangle 2">
            <a:extLst>
              <a:ext uri="{FF2B5EF4-FFF2-40B4-BE49-F238E27FC236}">
                <a16:creationId xmlns:a16="http://schemas.microsoft.com/office/drawing/2014/main" id="{72D2B9A1-A31E-45D1-8B99-4E271B424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664" y="1785492"/>
            <a:ext cx="3713559" cy="1828214"/>
          </a:xfrm>
          <a:prstGeom prst="rect">
            <a:avLst/>
          </a:prstGeom>
          <a:pattFill prst="smCheck">
            <a:fgClr>
              <a:srgbClr val="333333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55" name="Text Box 3">
            <a:extLst>
              <a:ext uri="{FF2B5EF4-FFF2-40B4-BE49-F238E27FC236}">
                <a16:creationId xmlns:a16="http://schemas.microsoft.com/office/drawing/2014/main" id="{A67A8382-1822-4878-B7B3-07D856B8E4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6459" y="3754334"/>
            <a:ext cx="4703842" cy="70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en-US" sz="1999">
                <a:solidFill>
                  <a:srgbClr val="000000"/>
                </a:solidFill>
              </a:rPr>
              <a:t> Levhalar şaşırtmalı olarak yerleştirilmelidir.</a:t>
            </a:r>
            <a:endParaRPr lang="en-US" altLang="en-US" sz="1999">
              <a:solidFill>
                <a:srgbClr val="000000"/>
              </a:solidFill>
            </a:endParaRPr>
          </a:p>
        </p:txBody>
      </p:sp>
      <p:sp>
        <p:nvSpPr>
          <p:cNvPr id="1047556" name="Text Box 4">
            <a:extLst>
              <a:ext uri="{FF2B5EF4-FFF2-40B4-BE49-F238E27FC236}">
                <a16:creationId xmlns:a16="http://schemas.microsoft.com/office/drawing/2014/main" id="{C6F39CB2-84B8-42F8-A5DF-DFBF37A3A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141" y="3771791"/>
            <a:ext cx="4456271" cy="70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en-US" sz="1999">
                <a:solidFill>
                  <a:srgbClr val="000000"/>
                </a:solidFill>
              </a:rPr>
              <a:t> Isı yalıtım malzemeleri arasında boşluk kalmamalıdır.</a:t>
            </a:r>
            <a:endParaRPr lang="en-US" altLang="en-US" sz="1999">
              <a:solidFill>
                <a:srgbClr val="000000"/>
              </a:solidFill>
            </a:endParaRPr>
          </a:p>
        </p:txBody>
      </p:sp>
      <p:sp>
        <p:nvSpPr>
          <p:cNvPr id="1047557" name="Rectangle 5">
            <a:extLst>
              <a:ext uri="{FF2B5EF4-FFF2-40B4-BE49-F238E27FC236}">
                <a16:creationId xmlns:a16="http://schemas.microsoft.com/office/drawing/2014/main" id="{F9F10250-7CBE-4A8A-8F58-90555FC68F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664" y="2992578"/>
            <a:ext cx="1072806" cy="609405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58" name="Rectangle 6">
            <a:extLst>
              <a:ext uri="{FF2B5EF4-FFF2-40B4-BE49-F238E27FC236}">
                <a16:creationId xmlns:a16="http://schemas.microsoft.com/office/drawing/2014/main" id="{EBA9B0A6-E4DC-456E-8153-F79197162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2994" y="2992578"/>
            <a:ext cx="1072806" cy="609405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59" name="Rectangle 7">
            <a:extLst>
              <a:ext uri="{FF2B5EF4-FFF2-40B4-BE49-F238E27FC236}">
                <a16:creationId xmlns:a16="http://schemas.microsoft.com/office/drawing/2014/main" id="{22644B72-EFC7-4E96-BA24-7B004E30A675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95141" y="2091167"/>
            <a:ext cx="990283" cy="660188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60" name="Rectangle 8">
            <a:extLst>
              <a:ext uri="{FF2B5EF4-FFF2-40B4-BE49-F238E27FC236}">
                <a16:creationId xmlns:a16="http://schemas.microsoft.com/office/drawing/2014/main" id="{18E250D2-3FA3-4075-8880-60CC61D261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1506" y="1773769"/>
            <a:ext cx="3713559" cy="1828214"/>
          </a:xfrm>
          <a:prstGeom prst="rect">
            <a:avLst/>
          </a:prstGeom>
          <a:pattFill prst="smCheck">
            <a:fgClr>
              <a:srgbClr val="333333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61" name="Rectangle 9">
            <a:extLst>
              <a:ext uri="{FF2B5EF4-FFF2-40B4-BE49-F238E27FC236}">
                <a16:creationId xmlns:a16="http://schemas.microsoft.com/office/drawing/2014/main" id="{F8C30898-7041-43B9-BF2B-65A3F09735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1506" y="2992578"/>
            <a:ext cx="1072806" cy="609405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62" name="Rectangle 10">
            <a:extLst>
              <a:ext uri="{FF2B5EF4-FFF2-40B4-BE49-F238E27FC236}">
                <a16:creationId xmlns:a16="http://schemas.microsoft.com/office/drawing/2014/main" id="{CF1C162E-B215-44F2-8334-E5B61BD44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4790" y="2992578"/>
            <a:ext cx="1072806" cy="609405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63" name="Rectangle 11">
            <a:extLst>
              <a:ext uri="{FF2B5EF4-FFF2-40B4-BE49-F238E27FC236}">
                <a16:creationId xmlns:a16="http://schemas.microsoft.com/office/drawing/2014/main" id="{B0FB0779-1F7D-42E3-8228-DA1A03264F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3149" y="2378412"/>
            <a:ext cx="1072806" cy="614166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64" name="Rectangle 12">
            <a:extLst>
              <a:ext uri="{FF2B5EF4-FFF2-40B4-BE49-F238E27FC236}">
                <a16:creationId xmlns:a16="http://schemas.microsoft.com/office/drawing/2014/main" id="{BAD89173-6DF3-463A-BA58-69EADD533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1248" y="2992578"/>
            <a:ext cx="1072806" cy="609405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65" name="Rectangle 13">
            <a:extLst>
              <a:ext uri="{FF2B5EF4-FFF2-40B4-BE49-F238E27FC236}">
                <a16:creationId xmlns:a16="http://schemas.microsoft.com/office/drawing/2014/main" id="{2C5D9857-7004-4110-BACE-7BE0299F1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9453" y="2383173"/>
            <a:ext cx="1072806" cy="609405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66" name="Rectangle 14">
            <a:extLst>
              <a:ext uri="{FF2B5EF4-FFF2-40B4-BE49-F238E27FC236}">
                <a16:creationId xmlns:a16="http://schemas.microsoft.com/office/drawing/2014/main" id="{3599EA0A-265E-4732-B86F-F2F447B1AE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2260" y="2383173"/>
            <a:ext cx="1072806" cy="609405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67" name="Rectangle 15">
            <a:extLst>
              <a:ext uri="{FF2B5EF4-FFF2-40B4-BE49-F238E27FC236}">
                <a16:creationId xmlns:a16="http://schemas.microsoft.com/office/drawing/2014/main" id="{DF913A7E-00FE-4353-8F81-0A596BF829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1506" y="1773769"/>
            <a:ext cx="1072806" cy="609405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68" name="Rectangle 16">
            <a:extLst>
              <a:ext uri="{FF2B5EF4-FFF2-40B4-BE49-F238E27FC236}">
                <a16:creationId xmlns:a16="http://schemas.microsoft.com/office/drawing/2014/main" id="{AE20C467-DEBA-4348-8487-E7AD6BF9A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4790" y="1773769"/>
            <a:ext cx="1072806" cy="609405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69" name="Rectangle 17">
            <a:extLst>
              <a:ext uri="{FF2B5EF4-FFF2-40B4-BE49-F238E27FC236}">
                <a16:creationId xmlns:a16="http://schemas.microsoft.com/office/drawing/2014/main" id="{31D67BC1-65AC-4ED5-89C6-799E5D8F5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1248" y="1773769"/>
            <a:ext cx="1072806" cy="609405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70" name="Rectangle 18">
            <a:extLst>
              <a:ext uri="{FF2B5EF4-FFF2-40B4-BE49-F238E27FC236}">
                <a16:creationId xmlns:a16="http://schemas.microsoft.com/office/drawing/2014/main" id="{280F25C6-D572-4206-B418-FCCBEF51B4C9}"/>
              </a:ext>
            </a:extLst>
          </p:cNvPr>
          <p:cNvSpPr>
            <a:spLocks noChangeArrowheads="1"/>
          </p:cNvSpPr>
          <p:nvPr/>
        </p:nvSpPr>
        <p:spPr bwMode="auto">
          <a:xfrm rot="7200000">
            <a:off x="3135894" y="2624396"/>
            <a:ext cx="990283" cy="660188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71" name="Rectangle 19">
            <a:extLst>
              <a:ext uri="{FF2B5EF4-FFF2-40B4-BE49-F238E27FC236}">
                <a16:creationId xmlns:a16="http://schemas.microsoft.com/office/drawing/2014/main" id="{DA51F7A4-9A70-4663-BD20-33991B413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1506" y="2383173"/>
            <a:ext cx="577665" cy="609405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72" name="Rectangle 20">
            <a:extLst>
              <a:ext uri="{FF2B5EF4-FFF2-40B4-BE49-F238E27FC236}">
                <a16:creationId xmlns:a16="http://schemas.microsoft.com/office/drawing/2014/main" id="{75EFF06C-C84E-4DBF-882C-5A0CBEEB6A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4055" y="2992578"/>
            <a:ext cx="511011" cy="609405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73" name="Rectangle 21">
            <a:extLst>
              <a:ext uri="{FF2B5EF4-FFF2-40B4-BE49-F238E27FC236}">
                <a16:creationId xmlns:a16="http://schemas.microsoft.com/office/drawing/2014/main" id="{E55B6B8D-98FA-4326-85A1-3B7ACFA5D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4055" y="1773769"/>
            <a:ext cx="511011" cy="609405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74" name="Rectangle 22">
            <a:extLst>
              <a:ext uri="{FF2B5EF4-FFF2-40B4-BE49-F238E27FC236}">
                <a16:creationId xmlns:a16="http://schemas.microsoft.com/office/drawing/2014/main" id="{CADD87DB-6827-4B76-9B5C-E46A6E560DF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320376" y="2091167"/>
            <a:ext cx="990283" cy="660188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75" name="Rectangle 23">
            <a:extLst>
              <a:ext uri="{FF2B5EF4-FFF2-40B4-BE49-F238E27FC236}">
                <a16:creationId xmlns:a16="http://schemas.microsoft.com/office/drawing/2014/main" id="{E7EF88D1-0E1B-455C-8646-3E16300CEAA6}"/>
              </a:ext>
            </a:extLst>
          </p:cNvPr>
          <p:cNvSpPr>
            <a:spLocks noChangeArrowheads="1"/>
          </p:cNvSpPr>
          <p:nvPr/>
        </p:nvSpPr>
        <p:spPr bwMode="auto">
          <a:xfrm rot="7200000">
            <a:off x="2393182" y="2091167"/>
            <a:ext cx="990283" cy="660188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1799"/>
          </a:p>
        </p:txBody>
      </p:sp>
      <p:sp>
        <p:nvSpPr>
          <p:cNvPr id="1047576" name="Rectangle 24">
            <a:extLst>
              <a:ext uri="{FF2B5EF4-FFF2-40B4-BE49-F238E27FC236}">
                <a16:creationId xmlns:a16="http://schemas.microsoft.com/office/drawing/2014/main" id="{D34A44B7-908C-483E-8707-F9C03BA9F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43" y="1410401"/>
            <a:ext cx="9407684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>
              <a:spcBef>
                <a:spcPct val="0"/>
              </a:spcBef>
            </a:pPr>
            <a:r>
              <a:rPr lang="tr-TR" altLang="en-US" sz="2399" dirty="0">
                <a:solidFill>
                  <a:srgbClr val="FF0000"/>
                </a:solidFill>
              </a:rPr>
              <a:t>Dış duvarların dıştan ısı yalıtımı – Temel Prensipler </a:t>
            </a:r>
          </a:p>
        </p:txBody>
      </p:sp>
      <p:sp>
        <p:nvSpPr>
          <p:cNvPr id="1047578" name="Rectangle 26">
            <a:extLst>
              <a:ext uri="{FF2B5EF4-FFF2-40B4-BE49-F238E27FC236}">
                <a16:creationId xmlns:a16="http://schemas.microsoft.com/office/drawing/2014/main" id="{11E58B6B-89D0-450F-8CF9-5DA292EB1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141" y="1109636"/>
            <a:ext cx="9139482" cy="369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algn="l">
              <a:spcBef>
                <a:spcPct val="0"/>
              </a:spcBef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algn="l">
              <a:spcBef>
                <a:spcPct val="0"/>
              </a:spcBef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algn="l">
              <a:spcBef>
                <a:spcPct val="0"/>
              </a:spcBef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algn="l">
              <a:spcBef>
                <a:spcPct val="0"/>
              </a:spcBef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algn="l">
              <a:spcBef>
                <a:spcPct val="0"/>
              </a:spcBef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tr-TR" altLang="en-US" sz="2399" dirty="0">
                <a:solidFill>
                  <a:schemeClr val="tx1"/>
                </a:solidFill>
              </a:rPr>
              <a:t>Duvarlarda Isı Yalıtımı</a:t>
            </a:r>
          </a:p>
        </p:txBody>
      </p:sp>
      <p:sp>
        <p:nvSpPr>
          <p:cNvPr id="1047579" name="Text Box 27">
            <a:extLst>
              <a:ext uri="{FF2B5EF4-FFF2-40B4-BE49-F238E27FC236}">
                <a16:creationId xmlns:a16="http://schemas.microsoft.com/office/drawing/2014/main" id="{3A09A0A7-98A8-487C-A85A-1EB638E78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193" y="4386274"/>
            <a:ext cx="8991892" cy="140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spcBef>
                <a:spcPct val="15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en-US" sz="1999" dirty="0">
                <a:solidFill>
                  <a:srgbClr val="000000"/>
                </a:solidFill>
              </a:rPr>
              <a:t> +5°C’nin altında ve 30°C’nin üzerinde uygulama yapılmamalıdır.</a:t>
            </a:r>
          </a:p>
          <a:p>
            <a:pPr algn="l" eaLnBrk="0" hangingPunct="0">
              <a:spcBef>
                <a:spcPct val="15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en-US" sz="1999" dirty="0">
                <a:solidFill>
                  <a:srgbClr val="000000"/>
                </a:solidFill>
              </a:rPr>
              <a:t> Uygulama yüzeyinde bulunan kir, toz, yağ, kabarmış boya, kalkmış sıva gibi bozuk yüzeyler temizlenmelidir. </a:t>
            </a:r>
          </a:p>
          <a:p>
            <a:pPr algn="l" eaLnBrk="0" hangingPunct="0">
              <a:spcBef>
                <a:spcPct val="15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en-US" sz="1999" dirty="0">
                <a:solidFill>
                  <a:srgbClr val="000000"/>
                </a:solidFill>
              </a:rPr>
              <a:t> Uygulama kuru yüzeylere yapılmalıdır.</a:t>
            </a:r>
            <a:endParaRPr lang="en-US" altLang="en-US" sz="1999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5076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1650" name="Picture 2" descr="01_02_331_224_SON">
            <a:extLst>
              <a:ext uri="{FF2B5EF4-FFF2-40B4-BE49-F238E27FC236}">
                <a16:creationId xmlns:a16="http://schemas.microsoft.com/office/drawing/2014/main" id="{3386BB9E-0122-4415-BA5F-95E223C0F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978" y="1773769"/>
            <a:ext cx="2637579" cy="2513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1651" name="Rectangle 3">
            <a:extLst>
              <a:ext uri="{FF2B5EF4-FFF2-40B4-BE49-F238E27FC236}">
                <a16:creationId xmlns:a16="http://schemas.microsoft.com/office/drawing/2014/main" id="{551A4E8E-5562-4E5D-8EDF-70180C096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793" y="1629352"/>
            <a:ext cx="8995066" cy="292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lnSpc>
                <a:spcPct val="85000"/>
              </a:lnSpc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tr-TR" altLang="en-US" sz="2399">
                <a:solidFill>
                  <a:srgbClr val="000000"/>
                </a:solidFill>
              </a:rPr>
              <a:t>Dış Cephe Isı Yalıtım Sistemleri;</a:t>
            </a:r>
          </a:p>
          <a:p>
            <a:pPr eaLnBrk="0" hangingPunct="0">
              <a:lnSpc>
                <a:spcPct val="85000"/>
              </a:lnSpc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en-US" sz="2399">
                <a:solidFill>
                  <a:srgbClr val="000000"/>
                </a:solidFill>
              </a:rPr>
              <a:t>Isı yalıtım levhası</a:t>
            </a:r>
          </a:p>
          <a:p>
            <a:pPr eaLnBrk="0" hangingPunct="0">
              <a:lnSpc>
                <a:spcPct val="85000"/>
              </a:lnSpc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en-US" sz="2399">
                <a:solidFill>
                  <a:srgbClr val="000000"/>
                </a:solidFill>
              </a:rPr>
              <a:t>Isı yalıtım yapıştırıcısı</a:t>
            </a:r>
          </a:p>
          <a:p>
            <a:pPr eaLnBrk="0" hangingPunct="0">
              <a:lnSpc>
                <a:spcPct val="85000"/>
              </a:lnSpc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en-US" sz="2399">
                <a:solidFill>
                  <a:srgbClr val="000000"/>
                </a:solidFill>
              </a:rPr>
              <a:t>Dübel (Mekanik tespit elemanı)</a:t>
            </a:r>
          </a:p>
          <a:p>
            <a:pPr eaLnBrk="0" hangingPunct="0">
              <a:lnSpc>
                <a:spcPct val="85000"/>
              </a:lnSpc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en-US" sz="2399">
                <a:solidFill>
                  <a:srgbClr val="000000"/>
                </a:solidFill>
              </a:rPr>
              <a:t>Isı yalıtım sıvası</a:t>
            </a:r>
          </a:p>
          <a:p>
            <a:pPr eaLnBrk="0" hangingPunct="0">
              <a:lnSpc>
                <a:spcPct val="85000"/>
              </a:lnSpc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en-US" sz="2399">
                <a:solidFill>
                  <a:srgbClr val="000000"/>
                </a:solidFill>
              </a:rPr>
              <a:t>Donatı (sıvası) filesi</a:t>
            </a:r>
          </a:p>
          <a:p>
            <a:pPr eaLnBrk="0" hangingPunct="0">
              <a:lnSpc>
                <a:spcPct val="85000"/>
              </a:lnSpc>
              <a:spcBef>
                <a:spcPct val="3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en-US" sz="2399">
                <a:solidFill>
                  <a:srgbClr val="000000"/>
                </a:solidFill>
              </a:rPr>
              <a:t>Son kat dekoratif kaplama’dan oluşur.</a:t>
            </a:r>
          </a:p>
        </p:txBody>
      </p:sp>
      <p:sp>
        <p:nvSpPr>
          <p:cNvPr id="1051652" name="Rectangle 4">
            <a:extLst>
              <a:ext uri="{FF2B5EF4-FFF2-40B4-BE49-F238E27FC236}">
                <a16:creationId xmlns:a16="http://schemas.microsoft.com/office/drawing/2014/main" id="{9AB50458-3D25-4FBA-B662-20954E3782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97691"/>
            <a:ext cx="9077590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>
              <a:spcBef>
                <a:spcPct val="0"/>
              </a:spcBef>
            </a:pPr>
            <a:r>
              <a:rPr lang="tr-TR" altLang="en-US" sz="2399">
                <a:solidFill>
                  <a:srgbClr val="FF0000"/>
                </a:solidFill>
              </a:rPr>
              <a:t>Dış duvarların dıştan ısı yalıtımı</a:t>
            </a:r>
          </a:p>
        </p:txBody>
      </p:sp>
      <p:sp>
        <p:nvSpPr>
          <p:cNvPr id="1051655" name="Rectangle 7">
            <a:extLst>
              <a:ext uri="{FF2B5EF4-FFF2-40B4-BE49-F238E27FC236}">
                <a16:creationId xmlns:a16="http://schemas.microsoft.com/office/drawing/2014/main" id="{6E3A5386-863F-4FDF-BE2B-F1C33FDAC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445" y="4796986"/>
            <a:ext cx="9325160" cy="134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tr-TR" altLang="en-US" sz="2199" i="1" dirty="0">
                <a:solidFill>
                  <a:srgbClr val="FF3300"/>
                </a:solidFill>
              </a:rPr>
              <a:t>Dikkat !!!</a:t>
            </a:r>
          </a:p>
          <a:p>
            <a:pPr eaLnBrk="0" hangingPunct="0">
              <a:buClr>
                <a:schemeClr val="accent1"/>
              </a:buClr>
              <a:buFont typeface="Wingdings" panose="05000000000000000000" pitchFamily="2" charset="2"/>
              <a:buBlip>
                <a:blip r:embed="rId3"/>
              </a:buBlip>
            </a:pPr>
            <a:r>
              <a:rPr lang="tr-TR" altLang="en-US" sz="1999" i="1" dirty="0">
                <a:solidFill>
                  <a:srgbClr val="000000"/>
                </a:solidFill>
              </a:rPr>
              <a:t>Bu detayda </a:t>
            </a:r>
            <a:r>
              <a:rPr lang="tr-TR" altLang="en-US" sz="1999" i="1" dirty="0" err="1">
                <a:solidFill>
                  <a:srgbClr val="000000"/>
                </a:solidFill>
              </a:rPr>
              <a:t>solvent</a:t>
            </a:r>
            <a:r>
              <a:rPr lang="tr-TR" altLang="en-US" sz="1999" i="1" dirty="0">
                <a:solidFill>
                  <a:srgbClr val="000000"/>
                </a:solidFill>
              </a:rPr>
              <a:t>/tiner içermeyen boya veya kaplamalar kullanılmalıdır.</a:t>
            </a:r>
          </a:p>
          <a:p>
            <a:pPr eaLnBrk="0" hangingPunct="0">
              <a:buClr>
                <a:schemeClr val="accent1"/>
              </a:buClr>
              <a:buSzPct val="125000"/>
              <a:buFont typeface="Wingdings" panose="05000000000000000000" pitchFamily="2" charset="2"/>
              <a:buChar char="ü"/>
            </a:pPr>
            <a:r>
              <a:rPr lang="tr-TR" altLang="en-US" sz="1999" i="1" dirty="0">
                <a:solidFill>
                  <a:srgbClr val="000000"/>
                </a:solidFill>
              </a:rPr>
              <a:t>Üretici veya temsilci firmaların tavsiye ettiği; uygun sıva, dübel, file vb. yardımcı malzemeler kullanılarak uygulama yapılmalıdır.</a:t>
            </a:r>
          </a:p>
        </p:txBody>
      </p:sp>
    </p:spTree>
    <p:extLst>
      <p:ext uri="{BB962C8B-B14F-4D97-AF65-F5344CB8AC3E}">
        <p14:creationId xmlns:p14="http://schemas.microsoft.com/office/powerpoint/2010/main" val="2240090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igdas06">
            <a:extLst>
              <a:ext uri="{FF2B5EF4-FFF2-40B4-BE49-F238E27FC236}">
                <a16:creationId xmlns:a16="http://schemas.microsoft.com/office/drawing/2014/main" id="{2C7A3848-62C0-4276-849A-041B2494D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329" y="1753138"/>
            <a:ext cx="2731212" cy="335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>
            <a:extLst>
              <a:ext uri="{FF2B5EF4-FFF2-40B4-BE49-F238E27FC236}">
                <a16:creationId xmlns:a16="http://schemas.microsoft.com/office/drawing/2014/main" id="{42433F5C-F97F-4AF6-86A3-E4D1B2247E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208" y="5373065"/>
            <a:ext cx="8995066" cy="714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50000"/>
              </a:spcBef>
              <a:buClrTx/>
              <a:buFont typeface="Wingdings" panose="05000000000000000000" pitchFamily="2" charset="2"/>
              <a:buChar char="Ø"/>
            </a:pPr>
            <a:r>
              <a:rPr lang="tr-TR" altLang="tr-TR" sz="2399">
                <a:latin typeface="Tahoma" panose="020B0604030504040204" pitchFamily="34" charset="0"/>
              </a:rPr>
              <a:t> Binalarda yapılan yalıtım uygulamalarının bir bütünlük içerisinde sürekliliğinin sağlanması gereklidir. </a:t>
            </a:r>
            <a:endParaRPr lang="en-US" altLang="tr-TR" sz="2399">
              <a:latin typeface="Tahoma" panose="020B0604030504040204" pitchFamily="34" charset="0"/>
            </a:endParaRPr>
          </a:p>
        </p:txBody>
      </p:sp>
      <p:sp>
        <p:nvSpPr>
          <p:cNvPr id="13316" name="AutoShape 4">
            <a:extLst>
              <a:ext uri="{FF2B5EF4-FFF2-40B4-BE49-F238E27FC236}">
                <a16:creationId xmlns:a16="http://schemas.microsoft.com/office/drawing/2014/main" id="{B0F549F4-3032-474A-A765-2E0A0FD8F0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8983" y="2057840"/>
            <a:ext cx="3961130" cy="1904389"/>
          </a:xfrm>
          <a:prstGeom prst="upArrow">
            <a:avLst>
              <a:gd name="adj1" fmla="val 76472"/>
              <a:gd name="adj2" fmla="val 3950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tr-TR" altLang="en-US" sz="1400">
              <a:solidFill>
                <a:schemeClr val="tx1"/>
              </a:solidFill>
            </a:endParaRPr>
          </a:p>
        </p:txBody>
      </p:sp>
      <p:sp>
        <p:nvSpPr>
          <p:cNvPr id="1189893" name="Line 5">
            <a:extLst>
              <a:ext uri="{FF2B5EF4-FFF2-40B4-BE49-F238E27FC236}">
                <a16:creationId xmlns:a16="http://schemas.microsoft.com/office/drawing/2014/main" id="{68F10262-34E0-40F8-AFBA-E49EF865F3F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98983" y="2057840"/>
            <a:ext cx="1980565" cy="761756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799"/>
          </a:p>
        </p:txBody>
      </p:sp>
      <p:sp>
        <p:nvSpPr>
          <p:cNvPr id="1189894" name="Line 6">
            <a:extLst>
              <a:ext uri="{FF2B5EF4-FFF2-40B4-BE49-F238E27FC236}">
                <a16:creationId xmlns:a16="http://schemas.microsoft.com/office/drawing/2014/main" id="{8F13B8D4-9946-43BE-9E92-32B007EBAC93}"/>
              </a:ext>
            </a:extLst>
          </p:cNvPr>
          <p:cNvSpPr>
            <a:spLocks noChangeShapeType="1"/>
          </p:cNvSpPr>
          <p:nvPr/>
        </p:nvSpPr>
        <p:spPr bwMode="auto">
          <a:xfrm>
            <a:off x="7179548" y="2057840"/>
            <a:ext cx="1980565" cy="761756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799"/>
          </a:p>
        </p:txBody>
      </p:sp>
      <p:sp>
        <p:nvSpPr>
          <p:cNvPr id="1189895" name="Line 7">
            <a:extLst>
              <a:ext uri="{FF2B5EF4-FFF2-40B4-BE49-F238E27FC236}">
                <a16:creationId xmlns:a16="http://schemas.microsoft.com/office/drawing/2014/main" id="{958DEB0C-2125-419D-8B80-C31948B290DB}"/>
              </a:ext>
            </a:extLst>
          </p:cNvPr>
          <p:cNvSpPr>
            <a:spLocks noChangeShapeType="1"/>
          </p:cNvSpPr>
          <p:nvPr/>
        </p:nvSpPr>
        <p:spPr bwMode="auto">
          <a:xfrm>
            <a:off x="5198983" y="2819595"/>
            <a:ext cx="455467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799"/>
          </a:p>
        </p:txBody>
      </p:sp>
      <p:sp>
        <p:nvSpPr>
          <p:cNvPr id="1189896" name="Line 8">
            <a:extLst>
              <a:ext uri="{FF2B5EF4-FFF2-40B4-BE49-F238E27FC236}">
                <a16:creationId xmlns:a16="http://schemas.microsoft.com/office/drawing/2014/main" id="{6F5842F8-1C3E-4C88-80FE-7E6597A77CC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685603" y="2819595"/>
            <a:ext cx="455466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799"/>
          </a:p>
        </p:txBody>
      </p:sp>
      <p:sp>
        <p:nvSpPr>
          <p:cNvPr id="1189897" name="Line 9">
            <a:extLst>
              <a:ext uri="{FF2B5EF4-FFF2-40B4-BE49-F238E27FC236}">
                <a16:creationId xmlns:a16="http://schemas.microsoft.com/office/drawing/2014/main" id="{3FA1D5F8-94B6-42F1-8F56-337AEB43A3B9}"/>
              </a:ext>
            </a:extLst>
          </p:cNvPr>
          <p:cNvSpPr>
            <a:spLocks noChangeShapeType="1"/>
          </p:cNvSpPr>
          <p:nvPr/>
        </p:nvSpPr>
        <p:spPr bwMode="auto">
          <a:xfrm>
            <a:off x="5663971" y="3962229"/>
            <a:ext cx="3039088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799"/>
          </a:p>
        </p:txBody>
      </p:sp>
      <p:sp>
        <p:nvSpPr>
          <p:cNvPr id="1189898" name="Line 10">
            <a:extLst>
              <a:ext uri="{FF2B5EF4-FFF2-40B4-BE49-F238E27FC236}">
                <a16:creationId xmlns:a16="http://schemas.microsoft.com/office/drawing/2014/main" id="{AC597959-9276-498A-A3A9-B9F80F5A9417}"/>
              </a:ext>
            </a:extLst>
          </p:cNvPr>
          <p:cNvSpPr>
            <a:spLocks noChangeShapeType="1"/>
          </p:cNvSpPr>
          <p:nvPr/>
        </p:nvSpPr>
        <p:spPr bwMode="auto">
          <a:xfrm>
            <a:off x="5663972" y="2819595"/>
            <a:ext cx="0" cy="1142634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799"/>
          </a:p>
        </p:txBody>
      </p:sp>
      <p:sp>
        <p:nvSpPr>
          <p:cNvPr id="1189899" name="Line 11">
            <a:extLst>
              <a:ext uri="{FF2B5EF4-FFF2-40B4-BE49-F238E27FC236}">
                <a16:creationId xmlns:a16="http://schemas.microsoft.com/office/drawing/2014/main" id="{786A6A13-3947-412F-BE5F-888AC2742C6B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5603" y="2819595"/>
            <a:ext cx="0" cy="1136286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799"/>
          </a:p>
        </p:txBody>
      </p:sp>
      <p:sp>
        <p:nvSpPr>
          <p:cNvPr id="13324" name="Rectangle 13">
            <a:extLst>
              <a:ext uri="{FF2B5EF4-FFF2-40B4-BE49-F238E27FC236}">
                <a16:creationId xmlns:a16="http://schemas.microsoft.com/office/drawing/2014/main" id="{4FCE1524-9F43-4D38-9352-B0B303CD9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343" y="1300393"/>
            <a:ext cx="9139482" cy="369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tabLst>
                <a:tab pos="3222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342900" indent="-341313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tabLst>
                <a:tab pos="3222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685800" indent="-341313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tabLst>
                <a:tab pos="3222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027113" indent="-339725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tabLst>
                <a:tab pos="3222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1368425" indent="-339725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tabLst>
                <a:tab pos="3222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5625" indent="-339725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tabLst>
                <a:tab pos="3222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2825" indent="-339725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tabLst>
                <a:tab pos="3222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0025" indent="-339725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tabLst>
                <a:tab pos="3222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197225" indent="-339725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tabLst>
                <a:tab pos="3222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 b="1" dirty="0">
                <a:solidFill>
                  <a:schemeClr val="tx1"/>
                </a:solidFill>
              </a:rPr>
              <a:t>Temel Uygulama Kuralları</a:t>
            </a:r>
          </a:p>
        </p:txBody>
      </p:sp>
    </p:spTree>
    <p:extLst>
      <p:ext uri="{BB962C8B-B14F-4D97-AF65-F5344CB8AC3E}">
        <p14:creationId xmlns:p14="http://schemas.microsoft.com/office/powerpoint/2010/main" val="66796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9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9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89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9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89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89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89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89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89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89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89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89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89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89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698" name="Rectangle 2">
            <a:extLst>
              <a:ext uri="{FF2B5EF4-FFF2-40B4-BE49-F238E27FC236}">
                <a16:creationId xmlns:a16="http://schemas.microsoft.com/office/drawing/2014/main" id="{073AA76E-74F0-403D-8BE9-3E9828D24E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16" y="2542530"/>
            <a:ext cx="8995066" cy="3303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7888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400175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922463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4475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019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3591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8163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735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tr-TR" altLang="en-US" sz="2399" dirty="0">
                <a:solidFill>
                  <a:srgbClr val="3333FF"/>
                </a:solidFill>
              </a:rPr>
              <a:t>Isı Yalıtım Yapıştırıcısı ve Isı Yalıtım Sıvası:</a:t>
            </a:r>
            <a:r>
              <a:rPr lang="tr-TR" altLang="en-US" sz="2399" dirty="0"/>
              <a:t> 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en-US" sz="2399" dirty="0">
                <a:solidFill>
                  <a:srgbClr val="000000"/>
                </a:solidFill>
              </a:rPr>
              <a:t>Mineral esaslı yüzeylere: Çimento esaslı organik polimer katkılı ısı yalıtım yapıştırıcıları;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tr-TR" altLang="en-US" sz="2399" dirty="0">
                <a:solidFill>
                  <a:srgbClr val="000000"/>
                </a:solidFill>
              </a:rPr>
              <a:t> Ahşap, OSB, çelik vb. diğer yüzeylere üreticinin tavsiyesine bağlı olarak akrilik veya çimento akrilik esaslı özel ısı yalıtım yapıştırıcıları kullanılır.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Blip>
                <a:blip r:embed="rId2"/>
              </a:buBlip>
            </a:pPr>
            <a:r>
              <a:rPr lang="tr-TR" altLang="en-US" sz="2399" dirty="0">
                <a:solidFill>
                  <a:srgbClr val="3333FF"/>
                </a:solidFill>
              </a:rPr>
              <a:t> </a:t>
            </a:r>
            <a:r>
              <a:rPr lang="tr-TR" altLang="en-US" sz="2399" dirty="0">
                <a:solidFill>
                  <a:srgbClr val="FF0000"/>
                </a:solidFill>
              </a:rPr>
              <a:t>Yapıştırıcı olarak geleneksel harç veya seramik yapıştırıcısı kullanılmaz.</a:t>
            </a:r>
          </a:p>
        </p:txBody>
      </p:sp>
      <p:sp>
        <p:nvSpPr>
          <p:cNvPr id="1053699" name="Rectangle 3">
            <a:extLst>
              <a:ext uri="{FF2B5EF4-FFF2-40B4-BE49-F238E27FC236}">
                <a16:creationId xmlns:a16="http://schemas.microsoft.com/office/drawing/2014/main" id="{EA188031-F703-44A8-8983-4FC90FD99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352" y="1953907"/>
            <a:ext cx="9077590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>
              <a:spcBef>
                <a:spcPct val="0"/>
              </a:spcBef>
            </a:pPr>
            <a:r>
              <a:rPr lang="tr-TR" altLang="en-US" sz="2399" dirty="0">
                <a:solidFill>
                  <a:srgbClr val="FF0000"/>
                </a:solidFill>
              </a:rPr>
              <a:t>Dış duvarların dıştan ısı yalıtımı</a:t>
            </a:r>
          </a:p>
        </p:txBody>
      </p:sp>
      <p:sp>
        <p:nvSpPr>
          <p:cNvPr id="1053701" name="Rectangle 5">
            <a:extLst>
              <a:ext uri="{FF2B5EF4-FFF2-40B4-BE49-F238E27FC236}">
                <a16:creationId xmlns:a16="http://schemas.microsoft.com/office/drawing/2014/main" id="{BCEF3151-51E4-4693-96FE-6E9DFF2775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16" y="1455312"/>
            <a:ext cx="9139482" cy="369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algn="l">
              <a:spcBef>
                <a:spcPct val="0"/>
              </a:spcBef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algn="l">
              <a:spcBef>
                <a:spcPct val="0"/>
              </a:spcBef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algn="l">
              <a:spcBef>
                <a:spcPct val="0"/>
              </a:spcBef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algn="l">
              <a:spcBef>
                <a:spcPct val="0"/>
              </a:spcBef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algn="l">
              <a:spcBef>
                <a:spcPct val="0"/>
              </a:spcBef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tabLst>
                <a:tab pos="322263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r>
              <a:rPr lang="tr-TR" altLang="en-US" sz="2399" dirty="0">
                <a:solidFill>
                  <a:schemeClr val="tx1"/>
                </a:solidFill>
              </a:rPr>
              <a:t>Duvarlarda Isı Yalıtımı</a:t>
            </a:r>
          </a:p>
        </p:txBody>
      </p:sp>
    </p:spTree>
    <p:extLst>
      <p:ext uri="{BB962C8B-B14F-4D97-AF65-F5344CB8AC3E}">
        <p14:creationId xmlns:p14="http://schemas.microsoft.com/office/powerpoint/2010/main" val="18543315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2" name="Rectangle 2">
            <a:extLst>
              <a:ext uri="{FF2B5EF4-FFF2-40B4-BE49-F238E27FC236}">
                <a16:creationId xmlns:a16="http://schemas.microsoft.com/office/drawing/2014/main" id="{5015C26B-03D4-4DFF-A0D7-446CEC695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995" y="1700767"/>
            <a:ext cx="8995066" cy="883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7888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400175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922463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4475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019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3591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8163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735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tr-TR" altLang="en-US" sz="2399">
                <a:solidFill>
                  <a:srgbClr val="3333FF"/>
                </a:solidFill>
              </a:rPr>
              <a:t>Yapıştırıcılar;</a:t>
            </a:r>
            <a:r>
              <a:rPr lang="tr-TR" altLang="en-US" sz="2799">
                <a:latin typeface="Tahoma" panose="020B0604030504040204" pitchFamily="34" charset="0"/>
              </a:rPr>
              <a:t> </a:t>
            </a:r>
            <a:r>
              <a:rPr lang="tr-TR" altLang="en-US" sz="2399">
                <a:solidFill>
                  <a:srgbClr val="000000"/>
                </a:solidFill>
              </a:rPr>
              <a:t>uygulama yüzeyinin düzgünlüğüne göre 2 şekilde levha yüzeyine uygulanır.  </a:t>
            </a:r>
          </a:p>
        </p:txBody>
      </p:sp>
      <p:grpSp>
        <p:nvGrpSpPr>
          <p:cNvPr id="1054723" name="Group 3">
            <a:extLst>
              <a:ext uri="{FF2B5EF4-FFF2-40B4-BE49-F238E27FC236}">
                <a16:creationId xmlns:a16="http://schemas.microsoft.com/office/drawing/2014/main" id="{D016D2D2-E16F-4F4E-A02D-92B1954AA67C}"/>
              </a:ext>
            </a:extLst>
          </p:cNvPr>
          <p:cNvGrpSpPr>
            <a:grpSpLocks/>
          </p:cNvGrpSpPr>
          <p:nvPr/>
        </p:nvGrpSpPr>
        <p:grpSpPr bwMode="auto">
          <a:xfrm>
            <a:off x="1815518" y="3083036"/>
            <a:ext cx="2640753" cy="2042458"/>
            <a:chOff x="1056" y="2073"/>
            <a:chExt cx="1536" cy="1287"/>
          </a:xfrm>
        </p:grpSpPr>
        <p:sp>
          <p:nvSpPr>
            <p:cNvPr id="1054724" name="Rectangle 4" descr="Dark horizontal">
              <a:extLst>
                <a:ext uri="{FF2B5EF4-FFF2-40B4-BE49-F238E27FC236}">
                  <a16:creationId xmlns:a16="http://schemas.microsoft.com/office/drawing/2014/main" id="{1ED4F467-C577-42F0-AF7D-E26B990EDD9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368" y="1809"/>
              <a:ext cx="960" cy="1488"/>
            </a:xfrm>
            <a:prstGeom prst="rect">
              <a:avLst/>
            </a:prstGeom>
            <a:pattFill prst="dkHorz">
              <a:fgClr>
                <a:schemeClr val="bg2"/>
              </a:fgClr>
              <a:bgClr>
                <a:schemeClr val="bg1"/>
              </a:bgClr>
            </a:patt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799"/>
            </a:p>
          </p:txBody>
        </p:sp>
        <p:sp>
          <p:nvSpPr>
            <p:cNvPr id="1054725" name="Text Box 5">
              <a:extLst>
                <a:ext uri="{FF2B5EF4-FFF2-40B4-BE49-F238E27FC236}">
                  <a16:creationId xmlns:a16="http://schemas.microsoft.com/office/drawing/2014/main" id="{46CB2849-D6EF-42E8-8953-ADCBF55FE7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6" y="3129"/>
              <a:ext cx="15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tr-TR" altLang="en-US" sz="1799">
                  <a:solidFill>
                    <a:srgbClr val="FF0000"/>
                  </a:solidFill>
                  <a:latin typeface="Tahoma" panose="020B0604030504040204" pitchFamily="34" charset="0"/>
                </a:rPr>
                <a:t>Düzgün yüzeyler için </a:t>
              </a:r>
            </a:p>
          </p:txBody>
        </p:sp>
      </p:grpSp>
      <p:grpSp>
        <p:nvGrpSpPr>
          <p:cNvPr id="1054738" name="Group 18">
            <a:extLst>
              <a:ext uri="{FF2B5EF4-FFF2-40B4-BE49-F238E27FC236}">
                <a16:creationId xmlns:a16="http://schemas.microsoft.com/office/drawing/2014/main" id="{45FFA7B2-25B2-4109-A6B2-8B5274A5CD3E}"/>
              </a:ext>
            </a:extLst>
          </p:cNvPr>
          <p:cNvGrpSpPr>
            <a:grpSpLocks/>
          </p:cNvGrpSpPr>
          <p:nvPr/>
        </p:nvGrpSpPr>
        <p:grpSpPr bwMode="auto">
          <a:xfrm>
            <a:off x="5364030" y="3068753"/>
            <a:ext cx="2558230" cy="1523512"/>
            <a:chOff x="3380" y="2177"/>
            <a:chExt cx="1612" cy="960"/>
          </a:xfrm>
        </p:grpSpPr>
        <p:sp>
          <p:nvSpPr>
            <p:cNvPr id="1054727" name="Rectangle 7">
              <a:extLst>
                <a:ext uri="{FF2B5EF4-FFF2-40B4-BE49-F238E27FC236}">
                  <a16:creationId xmlns:a16="http://schemas.microsoft.com/office/drawing/2014/main" id="{5FEB1394-B9C8-4A48-A1EC-31EBAEBFF48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706" y="1851"/>
              <a:ext cx="960" cy="1612"/>
            </a:xfrm>
            <a:prstGeom prst="rect">
              <a:avLst/>
            </a:prstGeom>
            <a:solidFill>
              <a:srgbClr val="FF9900"/>
            </a:solidFill>
            <a:ln w="190500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799"/>
            </a:p>
          </p:txBody>
        </p:sp>
        <p:sp>
          <p:nvSpPr>
            <p:cNvPr id="1054728" name="Oval 8">
              <a:extLst>
                <a:ext uri="{FF2B5EF4-FFF2-40B4-BE49-F238E27FC236}">
                  <a16:creationId xmlns:a16="http://schemas.microsoft.com/office/drawing/2014/main" id="{72D2824E-7D21-4C38-9816-7AB6220630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" y="2561"/>
              <a:ext cx="208" cy="192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799"/>
            </a:p>
          </p:txBody>
        </p:sp>
        <p:sp>
          <p:nvSpPr>
            <p:cNvPr id="1054729" name="Oval 9">
              <a:extLst>
                <a:ext uri="{FF2B5EF4-FFF2-40B4-BE49-F238E27FC236}">
                  <a16:creationId xmlns:a16="http://schemas.microsoft.com/office/drawing/2014/main" id="{016ED556-BC09-40A8-AA0F-74C42EEA5E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8" y="2561"/>
              <a:ext cx="208" cy="192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799"/>
            </a:p>
          </p:txBody>
        </p:sp>
        <p:sp>
          <p:nvSpPr>
            <p:cNvPr id="1054730" name="Oval 10">
              <a:extLst>
                <a:ext uri="{FF2B5EF4-FFF2-40B4-BE49-F238E27FC236}">
                  <a16:creationId xmlns:a16="http://schemas.microsoft.com/office/drawing/2014/main" id="{A319AB2B-4285-4218-AEF3-09A0D4B0A6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6" y="2561"/>
              <a:ext cx="208" cy="192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799"/>
            </a:p>
          </p:txBody>
        </p:sp>
      </p:grpSp>
      <p:sp>
        <p:nvSpPr>
          <p:cNvPr id="1054731" name="Text Box 11">
            <a:extLst>
              <a:ext uri="{FF2B5EF4-FFF2-40B4-BE49-F238E27FC236}">
                <a16:creationId xmlns:a16="http://schemas.microsoft.com/office/drawing/2014/main" id="{8D2B778D-6397-4FB8-ABA7-B64D76F42F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613" y="4736681"/>
            <a:ext cx="3548512" cy="36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tr-TR" altLang="en-US" sz="1799">
                <a:solidFill>
                  <a:srgbClr val="FF0000"/>
                </a:solidFill>
                <a:latin typeface="Tahoma" panose="020B0604030504040204" pitchFamily="34" charset="0"/>
              </a:rPr>
              <a:t>Düzgün olmayan yüzeyler için </a:t>
            </a:r>
          </a:p>
        </p:txBody>
      </p:sp>
      <p:pic>
        <p:nvPicPr>
          <p:cNvPr id="1054732" name="Picture 12" descr="siva%20malalari">
            <a:extLst>
              <a:ext uri="{FF2B5EF4-FFF2-40B4-BE49-F238E27FC236}">
                <a16:creationId xmlns:a16="http://schemas.microsoft.com/office/drawing/2014/main" id="{67EA6F00-805F-417F-A16D-47558CEAD8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2354" y="3500415"/>
            <a:ext cx="1402900" cy="755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733" name="Picture 13" descr="2 copy">
            <a:extLst>
              <a:ext uri="{FF2B5EF4-FFF2-40B4-BE49-F238E27FC236}">
                <a16:creationId xmlns:a16="http://schemas.microsoft.com/office/drawing/2014/main" id="{F54BFA38-E594-4BD2-B8C5-28D344F23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4" b="12680"/>
          <a:stretch>
            <a:fillRect/>
          </a:stretch>
        </p:blipFill>
        <p:spPr bwMode="auto">
          <a:xfrm>
            <a:off x="501489" y="3221105"/>
            <a:ext cx="1231505" cy="1218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734" name="Text Box 14">
            <a:extLst>
              <a:ext uri="{FF2B5EF4-FFF2-40B4-BE49-F238E27FC236}">
                <a16:creationId xmlns:a16="http://schemas.microsoft.com/office/drawing/2014/main" id="{0D94E9D4-A0A5-420F-8A9E-E2A26BC62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5209" y="5588896"/>
            <a:ext cx="4621318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r-TR" altLang="en-US" sz="2399">
                <a:solidFill>
                  <a:srgbClr val="3333FF"/>
                </a:solidFill>
              </a:rPr>
              <a:t>Sarfiyat: 4-6 kg/m</a:t>
            </a:r>
            <a:r>
              <a:rPr lang="tr-TR" altLang="en-US" sz="2399" baseline="30000">
                <a:solidFill>
                  <a:srgbClr val="3333FF"/>
                </a:solidFill>
              </a:rPr>
              <a:t>2</a:t>
            </a:r>
          </a:p>
        </p:txBody>
      </p:sp>
      <p:sp>
        <p:nvSpPr>
          <p:cNvPr id="1054735" name="Rectangle 15">
            <a:extLst>
              <a:ext uri="{FF2B5EF4-FFF2-40B4-BE49-F238E27FC236}">
                <a16:creationId xmlns:a16="http://schemas.microsoft.com/office/drawing/2014/main" id="{D159D080-1A61-45E4-A648-CC3E931A6C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97691"/>
            <a:ext cx="9077590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>
              <a:spcBef>
                <a:spcPct val="0"/>
              </a:spcBef>
            </a:pPr>
            <a:r>
              <a:rPr lang="tr-TR" altLang="en-US" sz="2399">
                <a:solidFill>
                  <a:srgbClr val="FF0000"/>
                </a:solidFill>
              </a:rPr>
              <a:t>Dış duvarların dıştan ısı yalıtımı</a:t>
            </a:r>
          </a:p>
        </p:txBody>
      </p:sp>
    </p:spTree>
    <p:extLst>
      <p:ext uri="{BB962C8B-B14F-4D97-AF65-F5344CB8AC3E}">
        <p14:creationId xmlns:p14="http://schemas.microsoft.com/office/powerpoint/2010/main" val="6513946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746" name="Rectangle 2">
            <a:extLst>
              <a:ext uri="{FF2B5EF4-FFF2-40B4-BE49-F238E27FC236}">
                <a16:creationId xmlns:a16="http://schemas.microsoft.com/office/drawing/2014/main" id="{E41B2703-97D3-421A-969F-C541E6C42C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995" y="1700767"/>
            <a:ext cx="8995066" cy="830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7888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400175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922463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4475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019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3591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8163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735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tr-TR" altLang="en-US" sz="2399">
                <a:solidFill>
                  <a:srgbClr val="3333FF"/>
                </a:solidFill>
              </a:rPr>
              <a:t>Dübeller;</a:t>
            </a:r>
            <a:r>
              <a:rPr lang="tr-TR" altLang="en-US" sz="2399"/>
              <a:t> </a:t>
            </a:r>
            <a:r>
              <a:rPr lang="tr-TR" altLang="en-US" sz="2399">
                <a:solidFill>
                  <a:srgbClr val="000000"/>
                </a:solidFill>
              </a:rPr>
              <a:t>Mekanik sabitleme elemanlarıdır. Uygulama yüzeyine uygun dübeller kullanılmalıdır.</a:t>
            </a:r>
          </a:p>
        </p:txBody>
      </p:sp>
      <p:pic>
        <p:nvPicPr>
          <p:cNvPr id="1055747" name="Picture 3" descr="DUBEL">
            <a:extLst>
              <a:ext uri="{FF2B5EF4-FFF2-40B4-BE49-F238E27FC236}">
                <a16:creationId xmlns:a16="http://schemas.microsoft.com/office/drawing/2014/main" id="{5584485F-C301-4BEA-9B09-691D975AC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032" y="3660701"/>
            <a:ext cx="1134698" cy="101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55748" name="Group 4">
            <a:extLst>
              <a:ext uri="{FF2B5EF4-FFF2-40B4-BE49-F238E27FC236}">
                <a16:creationId xmlns:a16="http://schemas.microsoft.com/office/drawing/2014/main" id="{C9F3C3D7-A791-4323-9154-CD238447BB25}"/>
              </a:ext>
            </a:extLst>
          </p:cNvPr>
          <p:cNvGrpSpPr>
            <a:grpSpLocks/>
          </p:cNvGrpSpPr>
          <p:nvPr/>
        </p:nvGrpSpPr>
        <p:grpSpPr bwMode="auto">
          <a:xfrm>
            <a:off x="3565970" y="3003687"/>
            <a:ext cx="1805996" cy="2437618"/>
            <a:chOff x="384" y="1920"/>
            <a:chExt cx="1116" cy="1728"/>
          </a:xfrm>
        </p:grpSpPr>
        <p:sp>
          <p:nvSpPr>
            <p:cNvPr id="1055749" name="Rectangle 5">
              <a:extLst>
                <a:ext uri="{FF2B5EF4-FFF2-40B4-BE49-F238E27FC236}">
                  <a16:creationId xmlns:a16="http://schemas.microsoft.com/office/drawing/2014/main" id="{CC6C3047-ECE1-4238-A2EE-CD9C26EEAB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" y="1920"/>
              <a:ext cx="240" cy="1728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799"/>
            </a:p>
          </p:txBody>
        </p:sp>
        <p:grpSp>
          <p:nvGrpSpPr>
            <p:cNvPr id="1055750" name="Group 6">
              <a:extLst>
                <a:ext uri="{FF2B5EF4-FFF2-40B4-BE49-F238E27FC236}">
                  <a16:creationId xmlns:a16="http://schemas.microsoft.com/office/drawing/2014/main" id="{7596471D-F2CC-4E75-B53E-493898931D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4" y="1920"/>
              <a:ext cx="876" cy="1728"/>
              <a:chOff x="624" y="1920"/>
              <a:chExt cx="876" cy="1728"/>
            </a:xfrm>
          </p:grpSpPr>
          <p:sp>
            <p:nvSpPr>
              <p:cNvPr id="1055751" name="Rectangle 7">
                <a:extLst>
                  <a:ext uri="{FF2B5EF4-FFF2-40B4-BE49-F238E27FC236}">
                    <a16:creationId xmlns:a16="http://schemas.microsoft.com/office/drawing/2014/main" id="{42B26D02-3897-4172-9831-680868818A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6" y="1920"/>
                <a:ext cx="864" cy="1728"/>
              </a:xfrm>
              <a:prstGeom prst="rect">
                <a:avLst/>
              </a:prstGeom>
              <a:solidFill>
                <a:srgbClr val="FF0000">
                  <a:alpha val="70000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 sz="1799"/>
              </a:p>
            </p:txBody>
          </p:sp>
          <p:sp>
            <p:nvSpPr>
              <p:cNvPr id="1055752" name="Line 8">
                <a:extLst>
                  <a:ext uri="{FF2B5EF4-FFF2-40B4-BE49-F238E27FC236}">
                    <a16:creationId xmlns:a16="http://schemas.microsoft.com/office/drawing/2014/main" id="{791AC3B9-BC82-44C6-9245-434CAFC479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" y="2304"/>
                <a:ext cx="864" cy="0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53" name="Line 9">
                <a:extLst>
                  <a:ext uri="{FF2B5EF4-FFF2-40B4-BE49-F238E27FC236}">
                    <a16:creationId xmlns:a16="http://schemas.microsoft.com/office/drawing/2014/main" id="{4DDDEA50-52B3-410B-82F3-A9288F86F2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" y="2784"/>
                <a:ext cx="864" cy="0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54" name="Line 10">
                <a:extLst>
                  <a:ext uri="{FF2B5EF4-FFF2-40B4-BE49-F238E27FC236}">
                    <a16:creationId xmlns:a16="http://schemas.microsoft.com/office/drawing/2014/main" id="{35305A4E-B47A-4C81-BFF5-BF0F11D1F5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1920"/>
                <a:ext cx="0" cy="384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55" name="Line 11">
                <a:extLst>
                  <a:ext uri="{FF2B5EF4-FFF2-40B4-BE49-F238E27FC236}">
                    <a16:creationId xmlns:a16="http://schemas.microsoft.com/office/drawing/2014/main" id="{41DF55FF-A5F6-4E59-94C3-2F27E761DA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784"/>
                <a:ext cx="0" cy="480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56" name="Line 12">
                <a:extLst>
                  <a:ext uri="{FF2B5EF4-FFF2-40B4-BE49-F238E27FC236}">
                    <a16:creationId xmlns:a16="http://schemas.microsoft.com/office/drawing/2014/main" id="{6D184AEA-9AEB-453F-B464-9106EB7B8D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" y="2304"/>
                <a:ext cx="0" cy="480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57" name="Line 13">
                <a:extLst>
                  <a:ext uri="{FF2B5EF4-FFF2-40B4-BE49-F238E27FC236}">
                    <a16:creationId xmlns:a16="http://schemas.microsoft.com/office/drawing/2014/main" id="{3DE7B639-70F0-4EFC-8143-07C98317B2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" y="3261"/>
                <a:ext cx="864" cy="0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58" name="Line 14">
                <a:extLst>
                  <a:ext uri="{FF2B5EF4-FFF2-40B4-BE49-F238E27FC236}">
                    <a16:creationId xmlns:a16="http://schemas.microsoft.com/office/drawing/2014/main" id="{A1BC70F6-20DE-44C4-9E10-0DE5A24690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" y="2304"/>
                <a:ext cx="0" cy="480"/>
              </a:xfrm>
              <a:prstGeom prst="line">
                <a:avLst/>
              </a:prstGeom>
              <a:noFill/>
              <a:ln w="38100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59" name="Line 15">
                <a:extLst>
                  <a:ext uri="{FF2B5EF4-FFF2-40B4-BE49-F238E27FC236}">
                    <a16:creationId xmlns:a16="http://schemas.microsoft.com/office/drawing/2014/main" id="{B8045277-F51E-4412-8854-C840010450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" y="3264"/>
                <a:ext cx="0" cy="384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60" name="Line 16">
                <a:extLst>
                  <a:ext uri="{FF2B5EF4-FFF2-40B4-BE49-F238E27FC236}">
                    <a16:creationId xmlns:a16="http://schemas.microsoft.com/office/drawing/2014/main" id="{3639D7EA-91DE-440B-9EBD-625E7E440B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" y="3264"/>
                <a:ext cx="0" cy="384"/>
              </a:xfrm>
              <a:prstGeom prst="line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</p:grpSp>
        <p:grpSp>
          <p:nvGrpSpPr>
            <p:cNvPr id="1055761" name="Group 17">
              <a:extLst>
                <a:ext uri="{FF2B5EF4-FFF2-40B4-BE49-F238E27FC236}">
                  <a16:creationId xmlns:a16="http://schemas.microsoft.com/office/drawing/2014/main" id="{CE147AA4-024A-4714-AE66-C1ABD1D029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" y="2670"/>
              <a:ext cx="768" cy="240"/>
              <a:chOff x="384" y="2688"/>
              <a:chExt cx="768" cy="240"/>
            </a:xfrm>
          </p:grpSpPr>
          <p:sp>
            <p:nvSpPr>
              <p:cNvPr id="1055762" name="Line 18">
                <a:extLst>
                  <a:ext uri="{FF2B5EF4-FFF2-40B4-BE49-F238E27FC236}">
                    <a16:creationId xmlns:a16="http://schemas.microsoft.com/office/drawing/2014/main" id="{061674F4-A8A9-4355-BEEC-66B0CF9F77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" y="2688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63" name="Line 19">
                <a:extLst>
                  <a:ext uri="{FF2B5EF4-FFF2-40B4-BE49-F238E27FC236}">
                    <a16:creationId xmlns:a16="http://schemas.microsoft.com/office/drawing/2014/main" id="{A285469B-4C6B-4706-BC96-283E494E05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" y="2802"/>
                <a:ext cx="76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64" name="Line 20">
                <a:extLst>
                  <a:ext uri="{FF2B5EF4-FFF2-40B4-BE49-F238E27FC236}">
                    <a16:creationId xmlns:a16="http://schemas.microsoft.com/office/drawing/2014/main" id="{3A460282-89C1-4492-BEE1-A4D3E9E095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6" y="2754"/>
                <a:ext cx="0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65" name="Line 21">
                <a:extLst>
                  <a:ext uri="{FF2B5EF4-FFF2-40B4-BE49-F238E27FC236}">
                    <a16:creationId xmlns:a16="http://schemas.microsoft.com/office/drawing/2014/main" id="{4D87D486-C16D-4B33-9DAD-2E835A67F1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0" y="2754"/>
                <a:ext cx="0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66" name="Line 22">
                <a:extLst>
                  <a:ext uri="{FF2B5EF4-FFF2-40B4-BE49-F238E27FC236}">
                    <a16:creationId xmlns:a16="http://schemas.microsoft.com/office/drawing/2014/main" id="{45DA0B89-0F53-4C30-BE79-37ED9EF6F4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8" y="2754"/>
                <a:ext cx="0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</p:grpSp>
        <p:grpSp>
          <p:nvGrpSpPr>
            <p:cNvPr id="1055767" name="Group 23">
              <a:extLst>
                <a:ext uri="{FF2B5EF4-FFF2-40B4-BE49-F238E27FC236}">
                  <a16:creationId xmlns:a16="http://schemas.microsoft.com/office/drawing/2014/main" id="{0E04ACC4-9365-4458-BE13-A8E8F97F3B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4" y="2928"/>
              <a:ext cx="528" cy="260"/>
              <a:chOff x="624" y="2928"/>
              <a:chExt cx="528" cy="260"/>
            </a:xfrm>
          </p:grpSpPr>
          <p:sp>
            <p:nvSpPr>
              <p:cNvPr id="1055768" name="Line 24">
                <a:extLst>
                  <a:ext uri="{FF2B5EF4-FFF2-40B4-BE49-F238E27FC236}">
                    <a16:creationId xmlns:a16="http://schemas.microsoft.com/office/drawing/2014/main" id="{9744223C-8FAC-433F-A7FD-2AB7B04CA3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" y="3168"/>
                <a:ext cx="528" cy="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 type="stealth" w="lg" len="lg"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69" name="Text Box 25">
                <a:extLst>
                  <a:ext uri="{FF2B5EF4-FFF2-40B4-BE49-F238E27FC236}">
                    <a16:creationId xmlns:a16="http://schemas.microsoft.com/office/drawing/2014/main" id="{E8319429-1D51-4AED-A98A-2C9C7D417F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4" y="2928"/>
                <a:ext cx="528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/>
                <a:r>
                  <a:rPr lang="tr-TR" altLang="en-US" sz="1799">
                    <a:solidFill>
                      <a:srgbClr val="3333FF"/>
                    </a:solidFill>
                    <a:cs typeface="Arial" panose="020B0604020202020204" pitchFamily="34" charset="0"/>
                  </a:rPr>
                  <a:t>≥</a:t>
                </a:r>
                <a:r>
                  <a:rPr lang="tr-TR" altLang="en-US" sz="1799">
                    <a:solidFill>
                      <a:srgbClr val="3333FF"/>
                    </a:solidFill>
                  </a:rPr>
                  <a:t>5cm</a:t>
                </a:r>
              </a:p>
            </p:txBody>
          </p:sp>
        </p:grpSp>
      </p:grpSp>
      <p:grpSp>
        <p:nvGrpSpPr>
          <p:cNvPr id="1055770" name="Group 26">
            <a:extLst>
              <a:ext uri="{FF2B5EF4-FFF2-40B4-BE49-F238E27FC236}">
                <a16:creationId xmlns:a16="http://schemas.microsoft.com/office/drawing/2014/main" id="{514289D0-CEA5-4487-B867-273A247E65B7}"/>
              </a:ext>
            </a:extLst>
          </p:cNvPr>
          <p:cNvGrpSpPr>
            <a:grpSpLocks/>
          </p:cNvGrpSpPr>
          <p:nvPr/>
        </p:nvGrpSpPr>
        <p:grpSpPr bwMode="auto">
          <a:xfrm>
            <a:off x="895063" y="3003687"/>
            <a:ext cx="1807583" cy="2437618"/>
            <a:chOff x="1668" y="1920"/>
            <a:chExt cx="1116" cy="1728"/>
          </a:xfrm>
        </p:grpSpPr>
        <p:sp>
          <p:nvSpPr>
            <p:cNvPr id="1055771" name="Rectangle 27" descr="Granite">
              <a:extLst>
                <a:ext uri="{FF2B5EF4-FFF2-40B4-BE49-F238E27FC236}">
                  <a16:creationId xmlns:a16="http://schemas.microsoft.com/office/drawing/2014/main" id="{4BE1C832-6C1F-4A4A-A49B-C572184F07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920"/>
              <a:ext cx="864" cy="1728"/>
            </a:xfrm>
            <a:prstGeom prst="rect">
              <a:avLst/>
            </a:prstGeom>
            <a:blipFill dpi="0" rotWithShape="0">
              <a:blip r:embed="rId3">
                <a:alphaModFix amt="50000"/>
              </a:blip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799"/>
            </a:p>
          </p:txBody>
        </p:sp>
        <p:sp>
          <p:nvSpPr>
            <p:cNvPr id="1055772" name="Rectangle 28">
              <a:extLst>
                <a:ext uri="{FF2B5EF4-FFF2-40B4-BE49-F238E27FC236}">
                  <a16:creationId xmlns:a16="http://schemas.microsoft.com/office/drawing/2014/main" id="{64986833-7BD5-4045-8D28-C79F311D35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1920"/>
              <a:ext cx="240" cy="1728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799"/>
            </a:p>
          </p:txBody>
        </p:sp>
        <p:sp>
          <p:nvSpPr>
            <p:cNvPr id="1055773" name="Line 29">
              <a:extLst>
                <a:ext uri="{FF2B5EF4-FFF2-40B4-BE49-F238E27FC236}">
                  <a16:creationId xmlns:a16="http://schemas.microsoft.com/office/drawing/2014/main" id="{AF253B3B-7CB6-4870-85FC-96D3603D8C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8" y="2688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55774" name="Line 30">
              <a:extLst>
                <a:ext uri="{FF2B5EF4-FFF2-40B4-BE49-F238E27FC236}">
                  <a16:creationId xmlns:a16="http://schemas.microsoft.com/office/drawing/2014/main" id="{CBBA3E87-1E08-4563-8C96-95114E5189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8" y="2802"/>
              <a:ext cx="7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55775" name="Line 31">
              <a:extLst>
                <a:ext uri="{FF2B5EF4-FFF2-40B4-BE49-F238E27FC236}">
                  <a16:creationId xmlns:a16="http://schemas.microsoft.com/office/drawing/2014/main" id="{75633646-9CAF-4BAE-9676-6B05BE1E0C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" y="2754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55776" name="Line 32">
              <a:extLst>
                <a:ext uri="{FF2B5EF4-FFF2-40B4-BE49-F238E27FC236}">
                  <a16:creationId xmlns:a16="http://schemas.microsoft.com/office/drawing/2014/main" id="{97E2329F-7F45-4CE7-B655-E4EAF2A644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754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55777" name="Line 33">
              <a:extLst>
                <a:ext uri="{FF2B5EF4-FFF2-40B4-BE49-F238E27FC236}">
                  <a16:creationId xmlns:a16="http://schemas.microsoft.com/office/drawing/2014/main" id="{5140A3D1-E4DC-43D1-B94C-F25B6D9FA9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2" y="2754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grpSp>
          <p:nvGrpSpPr>
            <p:cNvPr id="1055778" name="Group 34">
              <a:extLst>
                <a:ext uri="{FF2B5EF4-FFF2-40B4-BE49-F238E27FC236}">
                  <a16:creationId xmlns:a16="http://schemas.microsoft.com/office/drawing/2014/main" id="{57AB9515-BA7A-4CDE-BF15-B0D750568FD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0" y="2928"/>
              <a:ext cx="528" cy="260"/>
              <a:chOff x="624" y="2928"/>
              <a:chExt cx="528" cy="260"/>
            </a:xfrm>
          </p:grpSpPr>
          <p:sp>
            <p:nvSpPr>
              <p:cNvPr id="1055779" name="Line 35">
                <a:extLst>
                  <a:ext uri="{FF2B5EF4-FFF2-40B4-BE49-F238E27FC236}">
                    <a16:creationId xmlns:a16="http://schemas.microsoft.com/office/drawing/2014/main" id="{BD9A7A17-60F4-4FAC-9A05-7468946B8A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" y="3168"/>
                <a:ext cx="528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stealth" w="lg" len="lg"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80" name="Text Box 36">
                <a:extLst>
                  <a:ext uri="{FF2B5EF4-FFF2-40B4-BE49-F238E27FC236}">
                    <a16:creationId xmlns:a16="http://schemas.microsoft.com/office/drawing/2014/main" id="{F6376301-D193-4471-8A16-7CFBBF5704E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4" y="2928"/>
                <a:ext cx="528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/>
                <a:r>
                  <a:rPr lang="tr-TR" altLang="en-US" sz="1799">
                    <a:solidFill>
                      <a:srgbClr val="FF0000"/>
                    </a:solidFill>
                    <a:cs typeface="Arial" panose="020B0604020202020204" pitchFamily="34" charset="0"/>
                  </a:rPr>
                  <a:t>≥</a:t>
                </a:r>
                <a:r>
                  <a:rPr lang="tr-TR" altLang="en-US" sz="1799">
                    <a:solidFill>
                      <a:srgbClr val="FF0000"/>
                    </a:solidFill>
                  </a:rPr>
                  <a:t>4cm</a:t>
                </a:r>
              </a:p>
            </p:txBody>
          </p:sp>
        </p:grpSp>
      </p:grpSp>
      <p:grpSp>
        <p:nvGrpSpPr>
          <p:cNvPr id="1055781" name="Group 37">
            <a:extLst>
              <a:ext uri="{FF2B5EF4-FFF2-40B4-BE49-F238E27FC236}">
                <a16:creationId xmlns:a16="http://schemas.microsoft.com/office/drawing/2014/main" id="{2F55AE2C-E0AB-4E88-B983-D9777C3D858E}"/>
              </a:ext>
            </a:extLst>
          </p:cNvPr>
          <p:cNvGrpSpPr>
            <a:grpSpLocks/>
          </p:cNvGrpSpPr>
          <p:nvPr/>
        </p:nvGrpSpPr>
        <p:grpSpPr bwMode="auto">
          <a:xfrm>
            <a:off x="6197201" y="3003687"/>
            <a:ext cx="1807582" cy="2437618"/>
            <a:chOff x="2928" y="1920"/>
            <a:chExt cx="1116" cy="1728"/>
          </a:xfrm>
        </p:grpSpPr>
        <p:grpSp>
          <p:nvGrpSpPr>
            <p:cNvPr id="1055782" name="Group 38">
              <a:extLst>
                <a:ext uri="{FF2B5EF4-FFF2-40B4-BE49-F238E27FC236}">
                  <a16:creationId xmlns:a16="http://schemas.microsoft.com/office/drawing/2014/main" id="{7D698EB5-B843-4DFA-BDC3-FC0B0B9A4E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28" y="1920"/>
              <a:ext cx="1116" cy="1728"/>
              <a:chOff x="1668" y="1920"/>
              <a:chExt cx="1116" cy="1728"/>
            </a:xfrm>
          </p:grpSpPr>
          <p:sp>
            <p:nvSpPr>
              <p:cNvPr id="1055783" name="Rectangle 39">
                <a:extLst>
                  <a:ext uri="{FF2B5EF4-FFF2-40B4-BE49-F238E27FC236}">
                    <a16:creationId xmlns:a16="http://schemas.microsoft.com/office/drawing/2014/main" id="{1E957CEC-B167-401A-9E89-F0C85B7A38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1920"/>
                <a:ext cx="864" cy="1728"/>
              </a:xfrm>
              <a:prstGeom prst="rect">
                <a:avLst/>
              </a:prstGeom>
              <a:pattFill prst="ltUpDiag">
                <a:fgClr>
                  <a:srgbClr val="C0C0C0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 sz="1799"/>
              </a:p>
            </p:txBody>
          </p:sp>
          <p:sp>
            <p:nvSpPr>
              <p:cNvPr id="1055784" name="Rectangle 40">
                <a:extLst>
                  <a:ext uri="{FF2B5EF4-FFF2-40B4-BE49-F238E27FC236}">
                    <a16:creationId xmlns:a16="http://schemas.microsoft.com/office/drawing/2014/main" id="{769E05BA-AA9B-456B-8838-409012421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0" y="1920"/>
                <a:ext cx="240" cy="1728"/>
              </a:xfrm>
              <a:prstGeom prst="rect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 sz="1799"/>
              </a:p>
            </p:txBody>
          </p:sp>
          <p:sp>
            <p:nvSpPr>
              <p:cNvPr id="1055785" name="Line 41">
                <a:extLst>
                  <a:ext uri="{FF2B5EF4-FFF2-40B4-BE49-F238E27FC236}">
                    <a16:creationId xmlns:a16="http://schemas.microsoft.com/office/drawing/2014/main" id="{6DB09413-9D6D-4273-B8C2-02965545B7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68" y="2688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86" name="Line 42">
                <a:extLst>
                  <a:ext uri="{FF2B5EF4-FFF2-40B4-BE49-F238E27FC236}">
                    <a16:creationId xmlns:a16="http://schemas.microsoft.com/office/drawing/2014/main" id="{2A56A39D-FBFB-46D8-9EC4-C0BB933707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68" y="2802"/>
                <a:ext cx="76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87" name="Line 43">
                <a:extLst>
                  <a:ext uri="{FF2B5EF4-FFF2-40B4-BE49-F238E27FC236}">
                    <a16:creationId xmlns:a16="http://schemas.microsoft.com/office/drawing/2014/main" id="{7502087D-62C1-4995-A1A7-59DB1880A4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0" y="2754"/>
                <a:ext cx="0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88" name="Line 44">
                <a:extLst>
                  <a:ext uri="{FF2B5EF4-FFF2-40B4-BE49-F238E27FC236}">
                    <a16:creationId xmlns:a16="http://schemas.microsoft.com/office/drawing/2014/main" id="{FC0BD99F-20A5-4F81-9515-7AD736C71A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4" y="2754"/>
                <a:ext cx="0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89" name="Line 45">
                <a:extLst>
                  <a:ext uri="{FF2B5EF4-FFF2-40B4-BE49-F238E27FC236}">
                    <a16:creationId xmlns:a16="http://schemas.microsoft.com/office/drawing/2014/main" id="{7014225A-34F2-4627-AF8B-09DA9769FF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52" y="2754"/>
                <a:ext cx="0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</p:grpSp>
        <p:grpSp>
          <p:nvGrpSpPr>
            <p:cNvPr id="1055790" name="Group 46">
              <a:extLst>
                <a:ext uri="{FF2B5EF4-FFF2-40B4-BE49-F238E27FC236}">
                  <a16:creationId xmlns:a16="http://schemas.microsoft.com/office/drawing/2014/main" id="{FB534ABA-F35C-4145-A0CE-044D87383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68" y="2928"/>
              <a:ext cx="528" cy="260"/>
              <a:chOff x="624" y="2928"/>
              <a:chExt cx="528" cy="260"/>
            </a:xfrm>
          </p:grpSpPr>
          <p:sp>
            <p:nvSpPr>
              <p:cNvPr id="1055791" name="Line 47">
                <a:extLst>
                  <a:ext uri="{FF2B5EF4-FFF2-40B4-BE49-F238E27FC236}">
                    <a16:creationId xmlns:a16="http://schemas.microsoft.com/office/drawing/2014/main" id="{063D3374-B914-4C54-B8A5-F95DC8CD86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4" y="3168"/>
                <a:ext cx="528" cy="0"/>
              </a:xfrm>
              <a:prstGeom prst="line">
                <a:avLst/>
              </a:prstGeom>
              <a:noFill/>
              <a:ln w="25400">
                <a:solidFill>
                  <a:srgbClr val="339966"/>
                </a:solidFill>
                <a:round/>
                <a:headEnd type="stealth" w="lg" len="lg"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 sz="1799"/>
              </a:p>
            </p:txBody>
          </p:sp>
          <p:sp>
            <p:nvSpPr>
              <p:cNvPr id="1055792" name="Text Box 48">
                <a:extLst>
                  <a:ext uri="{FF2B5EF4-FFF2-40B4-BE49-F238E27FC236}">
                    <a16:creationId xmlns:a16="http://schemas.microsoft.com/office/drawing/2014/main" id="{FC610BED-B168-4BEA-AF33-DE8C9C8A30F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4" y="2928"/>
                <a:ext cx="528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/>
                <a:r>
                  <a:rPr lang="tr-TR" altLang="en-US" sz="1799">
                    <a:solidFill>
                      <a:srgbClr val="00CC66"/>
                    </a:solidFill>
                    <a:cs typeface="Arial" panose="020B0604020202020204" pitchFamily="34" charset="0"/>
                  </a:rPr>
                  <a:t>≥</a:t>
                </a:r>
                <a:r>
                  <a:rPr lang="tr-TR" altLang="en-US" sz="1799">
                    <a:solidFill>
                      <a:srgbClr val="00CC66"/>
                    </a:solidFill>
                  </a:rPr>
                  <a:t>6cm</a:t>
                </a:r>
              </a:p>
            </p:txBody>
          </p:sp>
        </p:grpSp>
      </p:grpSp>
      <p:sp>
        <p:nvSpPr>
          <p:cNvPr id="1055793" name="Text Box 49">
            <a:extLst>
              <a:ext uri="{FF2B5EF4-FFF2-40B4-BE49-F238E27FC236}">
                <a16:creationId xmlns:a16="http://schemas.microsoft.com/office/drawing/2014/main" id="{3E665CE4-181B-46D2-9038-A40E6FBE2A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604" y="2637092"/>
            <a:ext cx="2228136" cy="366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tr-TR" altLang="en-US" sz="1799">
                <a:solidFill>
                  <a:srgbClr val="FF0000"/>
                </a:solidFill>
              </a:rPr>
              <a:t>Beton yüzeyler</a:t>
            </a:r>
          </a:p>
        </p:txBody>
      </p:sp>
      <p:sp>
        <p:nvSpPr>
          <p:cNvPr id="1055794" name="Text Box 50">
            <a:extLst>
              <a:ext uri="{FF2B5EF4-FFF2-40B4-BE49-F238E27FC236}">
                <a16:creationId xmlns:a16="http://schemas.microsoft.com/office/drawing/2014/main" id="{ABC8FBB6-002D-40C0-B0BE-9B7FF7C91D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5988" y="2637092"/>
            <a:ext cx="1980565" cy="366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tr-TR" altLang="en-US" sz="1799">
                <a:solidFill>
                  <a:srgbClr val="3333FF"/>
                </a:solidFill>
              </a:rPr>
              <a:t>Tuğla yüzeyler</a:t>
            </a:r>
          </a:p>
        </p:txBody>
      </p:sp>
      <p:sp>
        <p:nvSpPr>
          <p:cNvPr id="1055795" name="Text Box 51">
            <a:extLst>
              <a:ext uri="{FF2B5EF4-FFF2-40B4-BE49-F238E27FC236}">
                <a16:creationId xmlns:a16="http://schemas.microsoft.com/office/drawing/2014/main" id="{01836470-B461-4FBF-BDF5-916F7F7F9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1694" y="2637092"/>
            <a:ext cx="2558230" cy="366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tr-TR" altLang="en-US" sz="1799">
                <a:solidFill>
                  <a:srgbClr val="00CC66"/>
                </a:solidFill>
              </a:rPr>
              <a:t>Gazbeton yüzeyler</a:t>
            </a:r>
          </a:p>
        </p:txBody>
      </p:sp>
      <p:sp>
        <p:nvSpPr>
          <p:cNvPr id="1055796" name="Rectangle 52">
            <a:extLst>
              <a:ext uri="{FF2B5EF4-FFF2-40B4-BE49-F238E27FC236}">
                <a16:creationId xmlns:a16="http://schemas.microsoft.com/office/drawing/2014/main" id="{523ECA70-050F-49EE-B6D2-76EDD0F5A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617" y="1248477"/>
            <a:ext cx="9077590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>
              <a:spcBef>
                <a:spcPct val="0"/>
              </a:spcBef>
            </a:pPr>
            <a:r>
              <a:rPr lang="tr-TR" altLang="en-US" sz="2399" dirty="0">
                <a:solidFill>
                  <a:srgbClr val="FF0000"/>
                </a:solidFill>
              </a:rPr>
              <a:t>Dış duvarların dıştan ısı yalıtımı</a:t>
            </a:r>
          </a:p>
        </p:txBody>
      </p:sp>
    </p:spTree>
    <p:extLst>
      <p:ext uri="{BB962C8B-B14F-4D97-AF65-F5344CB8AC3E}">
        <p14:creationId xmlns:p14="http://schemas.microsoft.com/office/powerpoint/2010/main" val="2165811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818" name="Rectangle 2">
            <a:extLst>
              <a:ext uri="{FF2B5EF4-FFF2-40B4-BE49-F238E27FC236}">
                <a16:creationId xmlns:a16="http://schemas.microsoft.com/office/drawing/2014/main" id="{8BC83EE4-0F03-4F2E-8DF9-DC8FA803F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995" y="1661092"/>
            <a:ext cx="8995066" cy="1568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7888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400175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922463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4475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019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3591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8163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735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tr-TR" altLang="en-US" sz="2399">
                <a:solidFill>
                  <a:srgbClr val="3333FF"/>
                </a:solidFill>
              </a:rPr>
              <a:t>Donatı (sıva) filesi;</a:t>
            </a:r>
            <a:r>
              <a:rPr lang="tr-TR" altLang="en-US" sz="2399"/>
              <a:t> </a:t>
            </a:r>
            <a:r>
              <a:rPr lang="tr-TR" altLang="en-US" sz="2399">
                <a:solidFill>
                  <a:srgbClr val="000000"/>
                </a:solidFill>
              </a:rPr>
              <a:t>ısı yalıtım levhalarının üzerine uygulanan sıvada oluşacak çekme gerilmelerini karşılamak ve çatlamasını önlemek amacıyla kullanılan; alkali ortama dayanıklı,</a:t>
            </a:r>
            <a:r>
              <a:rPr lang="tr-TR" altLang="en-US" sz="2399"/>
              <a:t> </a:t>
            </a:r>
            <a:r>
              <a:rPr lang="tr-TR" altLang="en-US" sz="2399">
                <a:solidFill>
                  <a:srgbClr val="000000"/>
                </a:solidFill>
              </a:rPr>
              <a:t>145-</a:t>
            </a:r>
            <a:r>
              <a:rPr lang="tr-TR" altLang="en-US" sz="2399">
                <a:solidFill>
                  <a:srgbClr val="3333FF"/>
                </a:solidFill>
              </a:rPr>
              <a:t>160</a:t>
            </a:r>
            <a:r>
              <a:rPr lang="tr-TR" altLang="en-US" sz="2399"/>
              <a:t> </a:t>
            </a:r>
            <a:r>
              <a:rPr lang="tr-TR" altLang="en-US" sz="2399">
                <a:solidFill>
                  <a:srgbClr val="000000"/>
                </a:solidFill>
              </a:rPr>
              <a:t>gr/m</a:t>
            </a:r>
            <a:r>
              <a:rPr lang="tr-TR" altLang="en-US" sz="2399" baseline="30000">
                <a:solidFill>
                  <a:srgbClr val="000000"/>
                </a:solidFill>
              </a:rPr>
              <a:t>2</a:t>
            </a:r>
            <a:r>
              <a:rPr lang="tr-TR" altLang="en-US" sz="2399">
                <a:solidFill>
                  <a:srgbClr val="000000"/>
                </a:solidFill>
              </a:rPr>
              <a:t> ağırlıkta cam elyafı tekstil malzemedir.</a:t>
            </a:r>
          </a:p>
        </p:txBody>
      </p:sp>
      <p:grpSp>
        <p:nvGrpSpPr>
          <p:cNvPr id="1058819" name="Group 3">
            <a:extLst>
              <a:ext uri="{FF2B5EF4-FFF2-40B4-BE49-F238E27FC236}">
                <a16:creationId xmlns:a16="http://schemas.microsoft.com/office/drawing/2014/main" id="{BF165605-C4B2-445B-BB3E-07FCE0DDB62B}"/>
              </a:ext>
            </a:extLst>
          </p:cNvPr>
          <p:cNvGrpSpPr>
            <a:grpSpLocks/>
          </p:cNvGrpSpPr>
          <p:nvPr/>
        </p:nvGrpSpPr>
        <p:grpSpPr bwMode="auto">
          <a:xfrm>
            <a:off x="849040" y="3213169"/>
            <a:ext cx="2888324" cy="2666145"/>
            <a:chOff x="960" y="2592"/>
            <a:chExt cx="1680" cy="1152"/>
          </a:xfrm>
        </p:grpSpPr>
        <p:sp>
          <p:nvSpPr>
            <p:cNvPr id="1058820" name="Rectangle 4">
              <a:extLst>
                <a:ext uri="{FF2B5EF4-FFF2-40B4-BE49-F238E27FC236}">
                  <a16:creationId xmlns:a16="http://schemas.microsoft.com/office/drawing/2014/main" id="{3573C6A4-3A45-46B8-9474-F1096D3B03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610"/>
              <a:ext cx="960" cy="1104"/>
            </a:xfrm>
            <a:prstGeom prst="rect">
              <a:avLst/>
            </a:prstGeom>
            <a:pattFill prst="plaid">
              <a:fgClr>
                <a:schemeClr val="tx1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799"/>
            </a:p>
          </p:txBody>
        </p:sp>
        <p:sp>
          <p:nvSpPr>
            <p:cNvPr id="1058821" name="Rectangle 5">
              <a:extLst>
                <a:ext uri="{FF2B5EF4-FFF2-40B4-BE49-F238E27FC236}">
                  <a16:creationId xmlns:a16="http://schemas.microsoft.com/office/drawing/2014/main" id="{852A1F71-AC8C-4B26-A4C4-CE6931F28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2610"/>
              <a:ext cx="960" cy="1104"/>
            </a:xfrm>
            <a:prstGeom prst="rect">
              <a:avLst/>
            </a:prstGeom>
            <a:pattFill prst="plaid">
              <a:fgClr>
                <a:srgbClr val="3366FF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799"/>
            </a:p>
          </p:txBody>
        </p:sp>
        <p:sp>
          <p:nvSpPr>
            <p:cNvPr id="1058822" name="Line 6">
              <a:extLst>
                <a:ext uri="{FF2B5EF4-FFF2-40B4-BE49-F238E27FC236}">
                  <a16:creationId xmlns:a16="http://schemas.microsoft.com/office/drawing/2014/main" id="{AE95BE19-DC58-4617-B299-D89AF2BB52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2" y="2592"/>
              <a:ext cx="0" cy="11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</p:grpSp>
      <p:sp>
        <p:nvSpPr>
          <p:cNvPr id="1058823" name="Rectangle 7">
            <a:extLst>
              <a:ext uri="{FF2B5EF4-FFF2-40B4-BE49-F238E27FC236}">
                <a16:creationId xmlns:a16="http://schemas.microsoft.com/office/drawing/2014/main" id="{F04DEDFA-1A74-4D1E-BD6F-48FD06CCA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3653" y="4359080"/>
            <a:ext cx="5611601" cy="1199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>
              <a:spcBef>
                <a:spcPct val="0"/>
              </a:spcBef>
            </a:pPr>
            <a:r>
              <a:rPr lang="tr-TR" altLang="en-US" sz="2399">
                <a:solidFill>
                  <a:srgbClr val="000000"/>
                </a:solidFill>
              </a:rPr>
              <a:t>Sıva filesi tabakalarının ek yerleri birbiri üzerine yatayda ve düşeyde</a:t>
            </a:r>
            <a:r>
              <a:rPr lang="tr-TR" altLang="en-US" sz="2399">
                <a:solidFill>
                  <a:srgbClr val="3333FF"/>
                </a:solidFill>
              </a:rPr>
              <a:t> </a:t>
            </a:r>
            <a:r>
              <a:rPr lang="tr-TR" altLang="en-US" sz="2399">
                <a:solidFill>
                  <a:srgbClr val="FF0000"/>
                </a:solidFill>
              </a:rPr>
              <a:t>10 cm</a:t>
            </a:r>
            <a:r>
              <a:rPr lang="tr-TR" altLang="en-US" sz="2399">
                <a:solidFill>
                  <a:srgbClr val="3333FF"/>
                </a:solidFill>
              </a:rPr>
              <a:t> </a:t>
            </a:r>
            <a:r>
              <a:rPr lang="tr-TR" altLang="en-US" sz="2399">
                <a:solidFill>
                  <a:srgbClr val="000000"/>
                </a:solidFill>
              </a:rPr>
              <a:t>bindirilmelidir.</a:t>
            </a:r>
            <a:r>
              <a:rPr lang="tr-TR" altLang="en-US" sz="2399">
                <a:solidFill>
                  <a:srgbClr val="3333FF"/>
                </a:solidFill>
              </a:rPr>
              <a:t> </a:t>
            </a:r>
          </a:p>
        </p:txBody>
      </p:sp>
      <p:sp>
        <p:nvSpPr>
          <p:cNvPr id="1058824" name="Rectangle 8">
            <a:extLst>
              <a:ext uri="{FF2B5EF4-FFF2-40B4-BE49-F238E27FC236}">
                <a16:creationId xmlns:a16="http://schemas.microsoft.com/office/drawing/2014/main" id="{66A02AEE-6968-4C80-BF82-71499BBCD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97691"/>
            <a:ext cx="9077590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>
              <a:spcBef>
                <a:spcPct val="0"/>
              </a:spcBef>
            </a:pPr>
            <a:r>
              <a:rPr lang="tr-TR" altLang="en-US" sz="2399">
                <a:solidFill>
                  <a:srgbClr val="FF0000"/>
                </a:solidFill>
              </a:rPr>
              <a:t>Dış duvarların dıştan ısı yalıtımı</a:t>
            </a:r>
          </a:p>
        </p:txBody>
      </p:sp>
    </p:spTree>
    <p:extLst>
      <p:ext uri="{BB962C8B-B14F-4D97-AF65-F5344CB8AC3E}">
        <p14:creationId xmlns:p14="http://schemas.microsoft.com/office/powerpoint/2010/main" val="22598645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9842" name="Picture 2" descr="Resim6">
            <a:extLst>
              <a:ext uri="{FF2B5EF4-FFF2-40B4-BE49-F238E27FC236}">
                <a16:creationId xmlns:a16="http://schemas.microsoft.com/office/drawing/2014/main" id="{82EC2ED6-FEC2-40CF-88D6-F351A328F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88" y="2492676"/>
            <a:ext cx="4538795" cy="329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843" name="Picture 3" descr="Resim7">
            <a:extLst>
              <a:ext uri="{FF2B5EF4-FFF2-40B4-BE49-F238E27FC236}">
                <a16:creationId xmlns:a16="http://schemas.microsoft.com/office/drawing/2014/main" id="{C2F0E459-845F-4C08-8290-4A62ED53E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3"/>
          <a:stretch>
            <a:fillRect/>
          </a:stretch>
        </p:blipFill>
        <p:spPr bwMode="auto">
          <a:xfrm>
            <a:off x="5322768" y="2492676"/>
            <a:ext cx="4167439" cy="328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844" name="Text Box 4">
            <a:extLst>
              <a:ext uri="{FF2B5EF4-FFF2-40B4-BE49-F238E27FC236}">
                <a16:creationId xmlns:a16="http://schemas.microsoft.com/office/drawing/2014/main" id="{82EAE899-8453-4F7E-AC5E-1E7F28F3D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664" y="1748377"/>
            <a:ext cx="8912543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tr-TR" altLang="en-US" sz="2399">
                <a:solidFill>
                  <a:srgbClr val="000000"/>
                </a:solidFill>
              </a:rPr>
              <a:t>Donatı filesi, birinci kat ısı yalıtım sıvası üzerine uygulanmalıdır.</a:t>
            </a:r>
          </a:p>
        </p:txBody>
      </p:sp>
      <p:sp>
        <p:nvSpPr>
          <p:cNvPr id="1059845" name="Rectangle 5">
            <a:extLst>
              <a:ext uri="{FF2B5EF4-FFF2-40B4-BE49-F238E27FC236}">
                <a16:creationId xmlns:a16="http://schemas.microsoft.com/office/drawing/2014/main" id="{8CD46929-4E04-4091-AFFD-585AFBDC4A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97691"/>
            <a:ext cx="9077590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>
              <a:spcBef>
                <a:spcPct val="0"/>
              </a:spcBef>
            </a:pPr>
            <a:r>
              <a:rPr lang="tr-TR" altLang="en-US" sz="2399">
                <a:solidFill>
                  <a:srgbClr val="FF0000"/>
                </a:solidFill>
              </a:rPr>
              <a:t>Dış duvarların dıştan ısı yalıtımı</a:t>
            </a:r>
          </a:p>
        </p:txBody>
      </p:sp>
    </p:spTree>
    <p:extLst>
      <p:ext uri="{BB962C8B-B14F-4D97-AF65-F5344CB8AC3E}">
        <p14:creationId xmlns:p14="http://schemas.microsoft.com/office/powerpoint/2010/main" val="29427028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4" name="Rectangle 2">
            <a:extLst>
              <a:ext uri="{FF2B5EF4-FFF2-40B4-BE49-F238E27FC236}">
                <a16:creationId xmlns:a16="http://schemas.microsoft.com/office/drawing/2014/main" id="{31D45E83-4564-47CE-B208-F4ADE138AE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094" y="1700767"/>
            <a:ext cx="9325160" cy="1088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7888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400175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922463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4475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019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3591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8163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735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tr-TR" altLang="en-US" sz="2399">
                <a:solidFill>
                  <a:srgbClr val="3333FF"/>
                </a:solidFill>
              </a:rPr>
              <a:t>Paslanma riski olan malzemelerden yapılmış olan köşe profilleri kullanılmamalıdır. </a:t>
            </a:r>
            <a:r>
              <a:rPr lang="tr-TR" altLang="en-US" sz="2399">
                <a:solidFill>
                  <a:srgbClr val="000000"/>
                </a:solidFill>
              </a:rPr>
              <a:t>Plastik, polistirol veya alüminyum esaslı ürünler tercih edilmelidir. </a:t>
            </a:r>
          </a:p>
        </p:txBody>
      </p:sp>
      <p:grpSp>
        <p:nvGrpSpPr>
          <p:cNvPr id="1062915" name="Group 3">
            <a:extLst>
              <a:ext uri="{FF2B5EF4-FFF2-40B4-BE49-F238E27FC236}">
                <a16:creationId xmlns:a16="http://schemas.microsoft.com/office/drawing/2014/main" id="{07D1A8C6-CF3D-459B-A2AC-9F7B2BE37DEE}"/>
              </a:ext>
            </a:extLst>
          </p:cNvPr>
          <p:cNvGrpSpPr>
            <a:grpSpLocks/>
          </p:cNvGrpSpPr>
          <p:nvPr/>
        </p:nvGrpSpPr>
        <p:grpSpPr bwMode="auto">
          <a:xfrm>
            <a:off x="742712" y="2924337"/>
            <a:ext cx="8747495" cy="2880390"/>
            <a:chOff x="240" y="1785"/>
            <a:chExt cx="5376" cy="2005"/>
          </a:xfrm>
        </p:grpSpPr>
        <p:pic>
          <p:nvPicPr>
            <p:cNvPr id="1062916" name="Picture 4">
              <a:extLst>
                <a:ext uri="{FF2B5EF4-FFF2-40B4-BE49-F238E27FC236}">
                  <a16:creationId xmlns:a16="http://schemas.microsoft.com/office/drawing/2014/main" id="{B06A449C-4A0D-4B2A-9901-DAC2131E32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9" r="24286"/>
            <a:stretch>
              <a:fillRect/>
            </a:stretch>
          </p:blipFill>
          <p:spPr bwMode="auto">
            <a:xfrm>
              <a:off x="3395" y="1785"/>
              <a:ext cx="2221" cy="20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62917" name="Picture 5">
              <a:extLst>
                <a:ext uri="{FF2B5EF4-FFF2-40B4-BE49-F238E27FC236}">
                  <a16:creationId xmlns:a16="http://schemas.microsoft.com/office/drawing/2014/main" id="{1AD8379D-DBAA-4C87-BA77-931B3CEBD5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5" y="1785"/>
              <a:ext cx="1487" cy="19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62918" name="Picture 6">
              <a:extLst>
                <a:ext uri="{FF2B5EF4-FFF2-40B4-BE49-F238E27FC236}">
                  <a16:creationId xmlns:a16="http://schemas.microsoft.com/office/drawing/2014/main" id="{0F963644-3E61-4C6A-9B1B-2C95A582A8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1794"/>
              <a:ext cx="1478" cy="1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62919" name="Rectangle 7">
            <a:extLst>
              <a:ext uri="{FF2B5EF4-FFF2-40B4-BE49-F238E27FC236}">
                <a16:creationId xmlns:a16="http://schemas.microsoft.com/office/drawing/2014/main" id="{E75E9F40-BC9A-4082-BD41-9C6656C79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97691"/>
            <a:ext cx="9077590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>
              <a:spcBef>
                <a:spcPct val="0"/>
              </a:spcBef>
            </a:pPr>
            <a:r>
              <a:rPr lang="tr-TR" altLang="en-US" sz="2399">
                <a:solidFill>
                  <a:srgbClr val="FF0000"/>
                </a:solidFill>
              </a:rPr>
              <a:t>Dış duvarların dıştan ısı yalıtımı</a:t>
            </a:r>
          </a:p>
        </p:txBody>
      </p:sp>
    </p:spTree>
    <p:extLst>
      <p:ext uri="{BB962C8B-B14F-4D97-AF65-F5344CB8AC3E}">
        <p14:creationId xmlns:p14="http://schemas.microsoft.com/office/powerpoint/2010/main" val="23375485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938" name="Rectangle 2">
            <a:extLst>
              <a:ext uri="{FF2B5EF4-FFF2-40B4-BE49-F238E27FC236}">
                <a16:creationId xmlns:a16="http://schemas.microsoft.com/office/drawing/2014/main" id="{3BD1D5B2-2798-4994-B6BA-CBBA01830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97691"/>
            <a:ext cx="9077590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>
              <a:spcBef>
                <a:spcPct val="0"/>
              </a:spcBef>
            </a:pPr>
            <a:r>
              <a:rPr lang="tr-TR" altLang="en-US" sz="2399">
                <a:solidFill>
                  <a:srgbClr val="FF0000"/>
                </a:solidFill>
              </a:rPr>
              <a:t>Dış duvarların dıştan ısı yalıtımı</a:t>
            </a:r>
          </a:p>
        </p:txBody>
      </p:sp>
      <p:sp>
        <p:nvSpPr>
          <p:cNvPr id="1063939" name="Rectangle 3">
            <a:extLst>
              <a:ext uri="{FF2B5EF4-FFF2-40B4-BE49-F238E27FC236}">
                <a16:creationId xmlns:a16="http://schemas.microsoft.com/office/drawing/2014/main" id="{0BF62B75-1B44-4B36-9E89-0F1B0CF3C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617" y="1700767"/>
            <a:ext cx="8785583" cy="2122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77888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400175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922463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44750" indent="-342900" algn="l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9019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3591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8163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7355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tr-TR" altLang="en-US" sz="2399">
                <a:solidFill>
                  <a:srgbClr val="3333FF"/>
                </a:solidFill>
              </a:rPr>
              <a:t>Su Basman Profili;</a:t>
            </a:r>
            <a:r>
              <a:rPr lang="tr-TR" altLang="en-US" sz="2399"/>
              <a:t> </a:t>
            </a:r>
            <a:r>
              <a:rPr lang="tr-TR" altLang="en-US" sz="2399">
                <a:solidFill>
                  <a:srgbClr val="000000"/>
                </a:solidFill>
              </a:rPr>
              <a:t>başlangıç seviyesinde mekanik olarak tespit edilen alüminyumdan yapılmış referans profilidir. </a:t>
            </a:r>
          </a:p>
          <a:p>
            <a:pPr eaLnBrk="0" hangingPunct="0">
              <a:spcBef>
                <a:spcPct val="5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tr-TR" altLang="en-US" sz="2399">
                <a:solidFill>
                  <a:srgbClr val="000000"/>
                </a:solidFill>
              </a:rPr>
              <a:t>Su Basman profili kullanılarak ısı yalıtım malzemesinin profil içine düzgün olarak oturtulması ve düzgün hat oluşturulması sağlanır.</a:t>
            </a:r>
          </a:p>
        </p:txBody>
      </p:sp>
      <p:pic>
        <p:nvPicPr>
          <p:cNvPr id="1063940" name="Picture 4" descr="ucebes1">
            <a:extLst>
              <a:ext uri="{FF2B5EF4-FFF2-40B4-BE49-F238E27FC236}">
                <a16:creationId xmlns:a16="http://schemas.microsoft.com/office/drawing/2014/main" id="{675A1C8C-49C4-4B6E-968F-16F6FE0F18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484" y="4581156"/>
            <a:ext cx="2124981" cy="1318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3941" name="Picture 5" descr="SUBASMAN">
            <a:extLst>
              <a:ext uri="{FF2B5EF4-FFF2-40B4-BE49-F238E27FC236}">
                <a16:creationId xmlns:a16="http://schemas.microsoft.com/office/drawing/2014/main" id="{6AD55CD9-9405-4FA1-9696-A0C26A5A3D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843" y="3500415"/>
            <a:ext cx="1629839" cy="123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942" name="Picture 6">
            <a:extLst>
              <a:ext uri="{FF2B5EF4-FFF2-40B4-BE49-F238E27FC236}">
                <a16:creationId xmlns:a16="http://schemas.microsoft.com/office/drawing/2014/main" id="{EB43C265-2595-4DD2-92E9-0078E9AF8C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1" t="31250" r="58594" b="45833"/>
          <a:stretch>
            <a:fillRect/>
          </a:stretch>
        </p:blipFill>
        <p:spPr bwMode="auto">
          <a:xfrm>
            <a:off x="7900042" y="4581156"/>
            <a:ext cx="1425118" cy="1447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63943" name="Text Box 7">
            <a:extLst>
              <a:ext uri="{FF2B5EF4-FFF2-40B4-BE49-F238E27FC236}">
                <a16:creationId xmlns:a16="http://schemas.microsoft.com/office/drawing/2014/main" id="{C4ED2EB6-651A-4AE9-901C-98FE19B66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093" y="4993774"/>
            <a:ext cx="990283" cy="396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tr-TR" altLang="en-US" sz="1999">
                <a:solidFill>
                  <a:srgbClr val="FF0000"/>
                </a:solidFill>
              </a:rPr>
              <a:t>Yanlış</a:t>
            </a:r>
          </a:p>
        </p:txBody>
      </p:sp>
      <p:sp>
        <p:nvSpPr>
          <p:cNvPr id="1063944" name="Text Box 8">
            <a:extLst>
              <a:ext uri="{FF2B5EF4-FFF2-40B4-BE49-F238E27FC236}">
                <a16:creationId xmlns:a16="http://schemas.microsoft.com/office/drawing/2014/main" id="{FB1BA56E-837A-49C3-A1E2-A2117F8A9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6459" y="5022340"/>
            <a:ext cx="990283" cy="396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tr-TR" altLang="en-US" sz="1999">
                <a:solidFill>
                  <a:srgbClr val="3333FF"/>
                </a:solidFill>
              </a:rPr>
              <a:t>Doğru</a:t>
            </a:r>
          </a:p>
        </p:txBody>
      </p:sp>
      <p:pic>
        <p:nvPicPr>
          <p:cNvPr id="1063945" name="Picture 9" descr="Profiller 066">
            <a:extLst>
              <a:ext uri="{FF2B5EF4-FFF2-40B4-BE49-F238E27FC236}">
                <a16:creationId xmlns:a16="http://schemas.microsoft.com/office/drawing/2014/main" id="{3EB7FC3E-664C-4A88-8C97-4529305585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218" y="4581155"/>
            <a:ext cx="1898041" cy="132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946" name="Picture 10" descr="izo3">
            <a:extLst>
              <a:ext uri="{FF2B5EF4-FFF2-40B4-BE49-F238E27FC236}">
                <a16:creationId xmlns:a16="http://schemas.microsoft.com/office/drawing/2014/main" id="{B7AAEB39-8A7B-482F-90AC-89D4FA57E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3" t="79199" r="84653" b="2643"/>
          <a:stretch>
            <a:fillRect/>
          </a:stretch>
        </p:blipFill>
        <p:spPr bwMode="auto">
          <a:xfrm>
            <a:off x="3446944" y="4657331"/>
            <a:ext cx="1091850" cy="1079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1730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9058" name="Picture 2">
            <a:extLst>
              <a:ext uri="{FF2B5EF4-FFF2-40B4-BE49-F238E27FC236}">
                <a16:creationId xmlns:a16="http://schemas.microsoft.com/office/drawing/2014/main" id="{17367395-92CE-4CC4-BB13-F82D840CDE76}"/>
              </a:ext>
            </a:extLst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78" y="2002295"/>
            <a:ext cx="2840714" cy="394208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059" name="Picture 3">
            <a:extLst>
              <a:ext uri="{FF2B5EF4-FFF2-40B4-BE49-F238E27FC236}">
                <a16:creationId xmlns:a16="http://schemas.microsoft.com/office/drawing/2014/main" id="{8BEAF75F-C0B6-4288-A991-2795FC04C7E1}"/>
              </a:ext>
            </a:extLst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365" y="1989600"/>
            <a:ext cx="2772474" cy="384527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9060" name="Picture 4">
            <a:extLst>
              <a:ext uri="{FF2B5EF4-FFF2-40B4-BE49-F238E27FC236}">
                <a16:creationId xmlns:a16="http://schemas.microsoft.com/office/drawing/2014/main" id="{76161A17-CB06-4C2F-A6EB-0BCCDA307942}"/>
              </a:ext>
            </a:extLst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358" y="1997534"/>
            <a:ext cx="3034327" cy="396430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69061" name="Rectangle 5">
            <a:extLst>
              <a:ext uri="{FF2B5EF4-FFF2-40B4-BE49-F238E27FC236}">
                <a16:creationId xmlns:a16="http://schemas.microsoft.com/office/drawing/2014/main" id="{D571C7C5-755A-4BB0-8E7B-55924A8F35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97691"/>
            <a:ext cx="9160113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>
              <a:spcBef>
                <a:spcPct val="0"/>
              </a:spcBef>
            </a:pPr>
            <a:r>
              <a:rPr lang="tr-TR" altLang="en-US" sz="2399" dirty="0">
                <a:solidFill>
                  <a:srgbClr val="FF0000"/>
                </a:solidFill>
              </a:rPr>
              <a:t>Dış duvarların dıştan ısı yalıtımı - </a:t>
            </a:r>
            <a:r>
              <a:rPr lang="tr-TR" altLang="en-US" sz="2399" dirty="0">
                <a:solidFill>
                  <a:srgbClr val="3333FF"/>
                </a:solidFill>
              </a:rPr>
              <a:t>Dış Köşe Detayı </a:t>
            </a:r>
            <a:endParaRPr lang="tr-TR" altLang="en-US" sz="2399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42002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082" name="Text Box 2">
            <a:extLst>
              <a:ext uri="{FF2B5EF4-FFF2-40B4-BE49-F238E27FC236}">
                <a16:creationId xmlns:a16="http://schemas.microsoft.com/office/drawing/2014/main" id="{A87AB42D-940A-4C6B-ADA5-611AE75996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046" y="1836830"/>
            <a:ext cx="9572731" cy="461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/>
            <a:r>
              <a:rPr lang="tr-TR" altLang="en-US" sz="2399" dirty="0">
                <a:solidFill>
                  <a:srgbClr val="FF0000"/>
                </a:solidFill>
              </a:rPr>
              <a:t>Pencere Detayı: </a:t>
            </a:r>
            <a:r>
              <a:rPr lang="tr-TR" altLang="en-US" sz="2399" dirty="0">
                <a:solidFill>
                  <a:srgbClr val="000000"/>
                </a:solidFill>
              </a:rPr>
              <a:t>Köşe profili, Takviye bandı veya kırlangıç file uygulaması</a:t>
            </a:r>
          </a:p>
        </p:txBody>
      </p:sp>
      <p:pic>
        <p:nvPicPr>
          <p:cNvPr id="1070083" name="Picture 3">
            <a:extLst>
              <a:ext uri="{FF2B5EF4-FFF2-40B4-BE49-F238E27FC236}">
                <a16:creationId xmlns:a16="http://schemas.microsoft.com/office/drawing/2014/main" id="{D075DBB0-AAE7-49CC-9493-020B1890C2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2"/>
          <a:stretch>
            <a:fillRect/>
          </a:stretch>
        </p:blipFill>
        <p:spPr bwMode="auto">
          <a:xfrm>
            <a:off x="7596927" y="2413326"/>
            <a:ext cx="2264636" cy="3047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0084" name="Picture 4" descr="HPIM1341">
            <a:extLst>
              <a:ext uri="{FF2B5EF4-FFF2-40B4-BE49-F238E27FC236}">
                <a16:creationId xmlns:a16="http://schemas.microsoft.com/office/drawing/2014/main" id="{45443DC0-8F0C-4AA8-92D9-ADEFD37BE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6"/>
          <a:stretch>
            <a:fillRect/>
          </a:stretch>
        </p:blipFill>
        <p:spPr bwMode="auto">
          <a:xfrm>
            <a:off x="3451706" y="2438717"/>
            <a:ext cx="4084915" cy="301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086" name="Picture 6">
            <a:extLst>
              <a:ext uri="{FF2B5EF4-FFF2-40B4-BE49-F238E27FC236}">
                <a16:creationId xmlns:a16="http://schemas.microsoft.com/office/drawing/2014/main" id="{3F40014E-19B9-4129-9CC0-F0FFC0571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8"/>
          <a:stretch>
            <a:fillRect/>
          </a:stretch>
        </p:blipFill>
        <p:spPr bwMode="auto">
          <a:xfrm>
            <a:off x="523706" y="2451414"/>
            <a:ext cx="2839128" cy="299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72317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106" name="Text Box 2">
            <a:extLst>
              <a:ext uri="{FF2B5EF4-FFF2-40B4-BE49-F238E27FC236}">
                <a16:creationId xmlns:a16="http://schemas.microsoft.com/office/drawing/2014/main" id="{4C2BE68B-7248-4B22-97D6-7C9C2719E1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141" y="5104862"/>
            <a:ext cx="8830019" cy="1014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FontTx/>
              <a:buBlip>
                <a:blip r:embed="rId2"/>
              </a:buBlip>
            </a:pPr>
            <a:r>
              <a:rPr lang="tr-TR" altLang="en-US" sz="1999">
                <a:solidFill>
                  <a:srgbClr val="000000"/>
                </a:solidFill>
              </a:rPr>
              <a:t>Pencere kenarlarında kırlangıç file uygulamasının yapılmaması sonucu oluşan çatlaklar ve bu oluşan çatlaklardan dolayı malzemenin yarılarak cepheden ayrılması</a:t>
            </a:r>
          </a:p>
          <a:p>
            <a:pPr algn="l">
              <a:spcBef>
                <a:spcPct val="0"/>
              </a:spcBef>
              <a:buFontTx/>
              <a:buBlip>
                <a:blip r:embed="rId2"/>
              </a:buBlip>
            </a:pPr>
            <a:endParaRPr lang="tr-TR" altLang="en-US" sz="1999">
              <a:solidFill>
                <a:srgbClr val="000000"/>
              </a:solidFill>
            </a:endParaRPr>
          </a:p>
        </p:txBody>
      </p:sp>
      <p:sp>
        <p:nvSpPr>
          <p:cNvPr id="1071107" name="Rectangle 3">
            <a:extLst>
              <a:ext uri="{FF2B5EF4-FFF2-40B4-BE49-F238E27FC236}">
                <a16:creationId xmlns:a16="http://schemas.microsoft.com/office/drawing/2014/main" id="{6593BBE1-0E48-4997-BE83-E58524696A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72299"/>
            <a:ext cx="9325160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>
              <a:spcBef>
                <a:spcPct val="0"/>
              </a:spcBef>
            </a:pPr>
            <a:r>
              <a:rPr lang="tr-TR" altLang="en-US" sz="2399">
                <a:solidFill>
                  <a:srgbClr val="FF0000"/>
                </a:solidFill>
              </a:rPr>
              <a:t>Pencere kenarlarında yapılan yanlış uygulamalar</a:t>
            </a:r>
          </a:p>
        </p:txBody>
      </p:sp>
      <p:grpSp>
        <p:nvGrpSpPr>
          <p:cNvPr id="1071108" name="Group 4">
            <a:extLst>
              <a:ext uri="{FF2B5EF4-FFF2-40B4-BE49-F238E27FC236}">
                <a16:creationId xmlns:a16="http://schemas.microsoft.com/office/drawing/2014/main" id="{06932211-83FE-435F-8E14-AB918A2E1147}"/>
              </a:ext>
            </a:extLst>
          </p:cNvPr>
          <p:cNvGrpSpPr>
            <a:grpSpLocks/>
          </p:cNvGrpSpPr>
          <p:nvPr/>
        </p:nvGrpSpPr>
        <p:grpSpPr bwMode="auto">
          <a:xfrm>
            <a:off x="495141" y="1897554"/>
            <a:ext cx="8664972" cy="2970848"/>
            <a:chOff x="288" y="1296"/>
            <a:chExt cx="5040" cy="1872"/>
          </a:xfrm>
        </p:grpSpPr>
        <p:pic>
          <p:nvPicPr>
            <p:cNvPr id="1071109" name="Picture 5">
              <a:extLst>
                <a:ext uri="{FF2B5EF4-FFF2-40B4-BE49-F238E27FC236}">
                  <a16:creationId xmlns:a16="http://schemas.microsoft.com/office/drawing/2014/main" id="{24195B41-62D3-4028-BC87-846C539879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296"/>
              <a:ext cx="2304" cy="1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71110" name="Picture 6">
              <a:extLst>
                <a:ext uri="{FF2B5EF4-FFF2-40B4-BE49-F238E27FC236}">
                  <a16:creationId xmlns:a16="http://schemas.microsoft.com/office/drawing/2014/main" id="{8E8E887A-980D-4837-9EA0-67480FF433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6" y="1296"/>
              <a:ext cx="2352" cy="1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6001430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9D3CB8B5-9C57-456B-A529-30248B7C21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6937" y="1729396"/>
            <a:ext cx="8458200" cy="3671888"/>
          </a:xfrm>
        </p:spPr>
        <p:txBody>
          <a:bodyPr/>
          <a:lstStyle/>
          <a:p>
            <a:pPr marL="0" indent="0" defTabSz="914400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tr-TR" altLang="en-US" sz="2000" dirty="0"/>
              <a:t> </a:t>
            </a:r>
            <a:r>
              <a:rPr lang="tr-TR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Eğimli ve Teras Çatılara, </a:t>
            </a:r>
          </a:p>
          <a:p>
            <a:pPr marL="0" indent="0" defTabSz="914400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tr-TR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 Dışa veya garaj, depo gibi kullanılmayan bölümlere bakan duvarlara, </a:t>
            </a:r>
          </a:p>
          <a:p>
            <a:pPr marL="0" indent="0" defTabSz="914400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tr-TR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 Toprak veya içerisinde yaşanmayan mahaller daireleri ayıran döşemelere </a:t>
            </a:r>
          </a:p>
          <a:p>
            <a:pPr marL="0" indent="0" defTabSz="914400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tr-TR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 Tesisat boruları ile havalandırma kanallarına yapılır. </a:t>
            </a:r>
            <a:endParaRPr lang="en-US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06EB7DE0-42E1-4E55-96DF-235753D4EA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31837" y="1395780"/>
            <a:ext cx="8439150" cy="365125"/>
          </a:xfrm>
        </p:spPr>
        <p:txBody>
          <a:bodyPr>
            <a:noAutofit/>
          </a:bodyPr>
          <a:lstStyle/>
          <a:p>
            <a:pPr eaLnBrk="1" hangingPunct="1"/>
            <a:r>
              <a:rPr lang="tr-TR" altLang="en-US" sz="2400" b="1" dirty="0"/>
              <a:t>Uygulama Alanları</a:t>
            </a:r>
          </a:p>
        </p:txBody>
      </p:sp>
      <p:pic>
        <p:nvPicPr>
          <p:cNvPr id="23556" name="Picture 4" descr="cam">
            <a:extLst>
              <a:ext uri="{FF2B5EF4-FFF2-40B4-BE49-F238E27FC236}">
                <a16:creationId xmlns:a16="http://schemas.microsoft.com/office/drawing/2014/main" id="{7CCF49A5-EA27-4351-A1E8-60D6AAC31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30" y="3429000"/>
            <a:ext cx="2650507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 descr="cam1">
            <a:extLst>
              <a:ext uri="{FF2B5EF4-FFF2-40B4-BE49-F238E27FC236}">
                <a16:creationId xmlns:a16="http://schemas.microsoft.com/office/drawing/2014/main" id="{311DEBB8-62D8-4358-A080-36FFD7FCA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010" y="3411535"/>
            <a:ext cx="2631686" cy="2635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Rectangle 6">
            <a:extLst>
              <a:ext uri="{FF2B5EF4-FFF2-40B4-BE49-F238E27FC236}">
                <a16:creationId xmlns:a16="http://schemas.microsoft.com/office/drawing/2014/main" id="{17DE7851-5BB9-4C2A-801A-765F79E1D4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4569" y="3227665"/>
            <a:ext cx="3658256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40" bIns="0"/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tr-TR" altLang="en-US" dirty="0"/>
              <a:t> Pencerelerden olan ısı kayıp ve kazançları, kaplamalı cam ve yalıtımlı doğrama kullanarak azaltılarak enerji tasarrufu sağlanır. 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8263696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130" name="Text Box 2">
            <a:extLst>
              <a:ext uri="{FF2B5EF4-FFF2-40B4-BE49-F238E27FC236}">
                <a16:creationId xmlns:a16="http://schemas.microsoft.com/office/drawing/2014/main" id="{AB04F4FF-1070-4E59-9C01-C0AE08833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269106"/>
            <a:ext cx="7179548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/>
            <a:r>
              <a:rPr lang="tr-TR" altLang="en-US" sz="2399">
                <a:solidFill>
                  <a:srgbClr val="FF0000"/>
                </a:solidFill>
              </a:rPr>
              <a:t>Pencere Detayı: </a:t>
            </a:r>
            <a:r>
              <a:rPr lang="tr-TR" altLang="en-US" sz="2399">
                <a:solidFill>
                  <a:srgbClr val="000000"/>
                </a:solidFill>
              </a:rPr>
              <a:t>Levha yerleşimi </a:t>
            </a:r>
          </a:p>
        </p:txBody>
      </p:sp>
      <p:grpSp>
        <p:nvGrpSpPr>
          <p:cNvPr id="1072142" name="Group 14">
            <a:extLst>
              <a:ext uri="{FF2B5EF4-FFF2-40B4-BE49-F238E27FC236}">
                <a16:creationId xmlns:a16="http://schemas.microsoft.com/office/drawing/2014/main" id="{E103F05B-CA78-490C-AF0E-DEE7631116A7}"/>
              </a:ext>
            </a:extLst>
          </p:cNvPr>
          <p:cNvGrpSpPr>
            <a:grpSpLocks/>
          </p:cNvGrpSpPr>
          <p:nvPr/>
        </p:nvGrpSpPr>
        <p:grpSpPr bwMode="auto">
          <a:xfrm>
            <a:off x="1567947" y="1700767"/>
            <a:ext cx="6622515" cy="4386444"/>
            <a:chOff x="988" y="1392"/>
            <a:chExt cx="3848" cy="2400"/>
          </a:xfrm>
        </p:grpSpPr>
        <p:pic>
          <p:nvPicPr>
            <p:cNvPr id="1072131" name="Picture 3">
              <a:extLst>
                <a:ext uri="{FF2B5EF4-FFF2-40B4-BE49-F238E27FC236}">
                  <a16:creationId xmlns:a16="http://schemas.microsoft.com/office/drawing/2014/main" id="{5BCA6D33-DA69-46F7-9F12-BEF25F9535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659"/>
            <a:stretch>
              <a:fillRect/>
            </a:stretch>
          </p:blipFill>
          <p:spPr bwMode="auto">
            <a:xfrm>
              <a:off x="988" y="1392"/>
              <a:ext cx="3848" cy="2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72132" name="Line 4">
              <a:extLst>
                <a:ext uri="{FF2B5EF4-FFF2-40B4-BE49-F238E27FC236}">
                  <a16:creationId xmlns:a16="http://schemas.microsoft.com/office/drawing/2014/main" id="{56432F55-2DCB-43EE-9452-B68B102723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21" y="2077"/>
              <a:ext cx="903" cy="76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72133" name="Line 5">
              <a:extLst>
                <a:ext uri="{FF2B5EF4-FFF2-40B4-BE49-F238E27FC236}">
                  <a16:creationId xmlns:a16="http://schemas.microsoft.com/office/drawing/2014/main" id="{E360D4C7-88F2-4DD4-BBB7-4D60A8AC6C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21" y="2077"/>
              <a:ext cx="0" cy="342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72134" name="Line 6">
              <a:extLst>
                <a:ext uri="{FF2B5EF4-FFF2-40B4-BE49-F238E27FC236}">
                  <a16:creationId xmlns:a16="http://schemas.microsoft.com/office/drawing/2014/main" id="{AA740E9B-BB7B-40A0-ABC0-2AB10B2F80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4" y="2153"/>
              <a:ext cx="0" cy="385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72135" name="Line 7">
              <a:extLst>
                <a:ext uri="{FF2B5EF4-FFF2-40B4-BE49-F238E27FC236}">
                  <a16:creationId xmlns:a16="http://schemas.microsoft.com/office/drawing/2014/main" id="{24A6CFF0-71D7-4853-8F75-1C91949B9A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21" y="2420"/>
              <a:ext cx="301" cy="37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72136" name="Line 8">
              <a:extLst>
                <a:ext uri="{FF2B5EF4-FFF2-40B4-BE49-F238E27FC236}">
                  <a16:creationId xmlns:a16="http://schemas.microsoft.com/office/drawing/2014/main" id="{E3D0BB0D-612B-46B0-9569-0E8A712435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3" y="2491"/>
              <a:ext cx="301" cy="37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72137" name="Oval 9">
              <a:extLst>
                <a:ext uri="{FF2B5EF4-FFF2-40B4-BE49-F238E27FC236}">
                  <a16:creationId xmlns:a16="http://schemas.microsoft.com/office/drawing/2014/main" id="{4D174534-D5E3-4459-9F52-147B199AD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8" y="2304"/>
              <a:ext cx="416" cy="912"/>
            </a:xfrm>
            <a:prstGeom prst="ellipse">
              <a:avLst/>
            </a:prstGeom>
            <a:noFill/>
            <a:ln w="222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799"/>
            </a:p>
          </p:txBody>
        </p:sp>
        <p:sp>
          <p:nvSpPr>
            <p:cNvPr id="1072138" name="Oval 10">
              <a:extLst>
                <a:ext uri="{FF2B5EF4-FFF2-40B4-BE49-F238E27FC236}">
                  <a16:creationId xmlns:a16="http://schemas.microsoft.com/office/drawing/2014/main" id="{24BA90CC-A2FD-4D3A-AEC2-462E6C2942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496"/>
              <a:ext cx="312" cy="576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799"/>
            </a:p>
          </p:txBody>
        </p:sp>
        <p:sp>
          <p:nvSpPr>
            <p:cNvPr id="1072139" name="Oval 11">
              <a:extLst>
                <a:ext uri="{FF2B5EF4-FFF2-40B4-BE49-F238E27FC236}">
                  <a16:creationId xmlns:a16="http://schemas.microsoft.com/office/drawing/2014/main" id="{DAAFD42C-679C-453F-91A6-889CF041D6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160"/>
              <a:ext cx="312" cy="192"/>
            </a:xfrm>
            <a:prstGeom prst="ellipse">
              <a:avLst/>
            </a:prstGeom>
            <a:noFill/>
            <a:ln w="22225">
              <a:solidFill>
                <a:srgbClr val="FFFF99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 sz="1799"/>
            </a:p>
          </p:txBody>
        </p:sp>
      </p:grpSp>
    </p:spTree>
    <p:extLst>
      <p:ext uri="{BB962C8B-B14F-4D97-AF65-F5344CB8AC3E}">
        <p14:creationId xmlns:p14="http://schemas.microsoft.com/office/powerpoint/2010/main" val="415894135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154" name="Text Box 2">
            <a:extLst>
              <a:ext uri="{FF2B5EF4-FFF2-40B4-BE49-F238E27FC236}">
                <a16:creationId xmlns:a16="http://schemas.microsoft.com/office/drawing/2014/main" id="{2DEFEEEC-CE61-4592-80E9-728A6A922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97691"/>
            <a:ext cx="6766930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/>
            <a:r>
              <a:rPr lang="tr-TR" altLang="en-US" sz="2399">
                <a:solidFill>
                  <a:srgbClr val="FF0000"/>
                </a:solidFill>
              </a:rPr>
              <a:t>Pencere Detayı: </a:t>
            </a:r>
            <a:r>
              <a:rPr lang="tr-TR" altLang="en-US" sz="2399"/>
              <a:t>Denizlik Profili </a:t>
            </a:r>
          </a:p>
        </p:txBody>
      </p:sp>
      <p:pic>
        <p:nvPicPr>
          <p:cNvPr id="1073155" name="Picture 3" descr="Resim8">
            <a:extLst>
              <a:ext uri="{FF2B5EF4-FFF2-40B4-BE49-F238E27FC236}">
                <a16:creationId xmlns:a16="http://schemas.microsoft.com/office/drawing/2014/main" id="{0114D29B-BFAF-40C2-8430-E2CF0A991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" r="17613" b="10536"/>
          <a:stretch>
            <a:fillRect/>
          </a:stretch>
        </p:blipFill>
        <p:spPr bwMode="auto">
          <a:xfrm>
            <a:off x="825235" y="2205430"/>
            <a:ext cx="5198983" cy="373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3156" name="Picture 4">
            <a:extLst>
              <a:ext uri="{FF2B5EF4-FFF2-40B4-BE49-F238E27FC236}">
                <a16:creationId xmlns:a16="http://schemas.microsoft.com/office/drawing/2014/main" id="{59F00E97-6757-425B-A6D7-B6F2DF5AF3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836" y="2205430"/>
            <a:ext cx="2640753" cy="1828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73157" name="Rectangle 5">
            <a:extLst>
              <a:ext uri="{FF2B5EF4-FFF2-40B4-BE49-F238E27FC236}">
                <a16:creationId xmlns:a16="http://schemas.microsoft.com/office/drawing/2014/main" id="{9C81F0AF-FD4D-4F71-A742-BA60774BF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76962"/>
            <a:ext cx="8626884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/>
            <a:r>
              <a:rPr lang="tr-TR" altLang="en-US" sz="2399">
                <a:solidFill>
                  <a:srgbClr val="000000"/>
                </a:solidFill>
              </a:rPr>
              <a:t>Denizlik genişliği levha kalınlığına göre ayarlanmalıdır.</a:t>
            </a:r>
          </a:p>
        </p:txBody>
      </p:sp>
      <p:pic>
        <p:nvPicPr>
          <p:cNvPr id="1073158" name="Picture 6">
            <a:extLst>
              <a:ext uri="{FF2B5EF4-FFF2-40B4-BE49-F238E27FC236}">
                <a16:creationId xmlns:a16="http://schemas.microsoft.com/office/drawing/2014/main" id="{30D81435-406A-449A-9112-F904F31D3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836" y="4124103"/>
            <a:ext cx="2640753" cy="1826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377570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4178" name="Group 2">
            <a:extLst>
              <a:ext uri="{FF2B5EF4-FFF2-40B4-BE49-F238E27FC236}">
                <a16:creationId xmlns:a16="http://schemas.microsoft.com/office/drawing/2014/main" id="{0C1A87C5-7DD8-4428-BE29-DBD46815EF8A}"/>
              </a:ext>
            </a:extLst>
          </p:cNvPr>
          <p:cNvGrpSpPr>
            <a:grpSpLocks/>
          </p:cNvGrpSpPr>
          <p:nvPr/>
        </p:nvGrpSpPr>
        <p:grpSpPr bwMode="auto">
          <a:xfrm>
            <a:off x="7755711" y="1659227"/>
            <a:ext cx="1651972" cy="1891971"/>
            <a:chOff x="3984" y="1440"/>
            <a:chExt cx="1593" cy="1776"/>
          </a:xfrm>
        </p:grpSpPr>
        <p:pic>
          <p:nvPicPr>
            <p:cNvPr id="1074179" name="Picture 3" descr="DILATASYON_ELEMANLARI">
              <a:extLst>
                <a:ext uri="{FF2B5EF4-FFF2-40B4-BE49-F238E27FC236}">
                  <a16:creationId xmlns:a16="http://schemas.microsoft.com/office/drawing/2014/main" id="{6644263C-5F58-438E-AB23-5A46D38888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4" y="1440"/>
              <a:ext cx="1593" cy="1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4180" name="Text Box 4">
              <a:extLst>
                <a:ext uri="{FF2B5EF4-FFF2-40B4-BE49-F238E27FC236}">
                  <a16:creationId xmlns:a16="http://schemas.microsoft.com/office/drawing/2014/main" id="{6500069E-12F8-4FA7-B866-4C9D8AF35A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49" y="2688"/>
              <a:ext cx="671" cy="30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endParaRPr lang="tr-TR" altLang="en-US" sz="1799"/>
            </a:p>
          </p:txBody>
        </p:sp>
      </p:grpSp>
      <p:sp>
        <p:nvSpPr>
          <p:cNvPr id="1074182" name="Rectangle 6">
            <a:extLst>
              <a:ext uri="{FF2B5EF4-FFF2-40B4-BE49-F238E27FC236}">
                <a16:creationId xmlns:a16="http://schemas.microsoft.com/office/drawing/2014/main" id="{811261A3-E416-4824-846F-036DFCECB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197691"/>
            <a:ext cx="9407684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>
              <a:spcBef>
                <a:spcPct val="0"/>
              </a:spcBef>
            </a:pPr>
            <a:r>
              <a:rPr lang="tr-TR" altLang="en-US" sz="2399" dirty="0">
                <a:solidFill>
                  <a:srgbClr val="FF0000"/>
                </a:solidFill>
              </a:rPr>
              <a:t>Dış duvarların dıştan ısı yalıtımı - </a:t>
            </a:r>
            <a:r>
              <a:rPr lang="tr-TR" altLang="en-US" sz="2399" dirty="0" err="1">
                <a:solidFill>
                  <a:srgbClr val="3333FF"/>
                </a:solidFill>
              </a:rPr>
              <a:t>Dilatasyon</a:t>
            </a:r>
            <a:r>
              <a:rPr lang="tr-TR" altLang="en-US" sz="2399" dirty="0">
                <a:solidFill>
                  <a:srgbClr val="3333FF"/>
                </a:solidFill>
              </a:rPr>
              <a:t> Detayı </a:t>
            </a:r>
            <a:endParaRPr lang="tr-TR" altLang="en-US" sz="2399" dirty="0">
              <a:solidFill>
                <a:srgbClr val="FF0000"/>
              </a:solidFill>
            </a:endParaRPr>
          </a:p>
        </p:txBody>
      </p:sp>
      <p:pic>
        <p:nvPicPr>
          <p:cNvPr id="1074183" name="Picture 7" descr="HPIM0130">
            <a:extLst>
              <a:ext uri="{FF2B5EF4-FFF2-40B4-BE49-F238E27FC236}">
                <a16:creationId xmlns:a16="http://schemas.microsoft.com/office/drawing/2014/main" id="{D4B94BCA-777D-4710-A91C-08579CE70A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814" y="3573417"/>
            <a:ext cx="3499315" cy="241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184" name="Picture 8" descr="Resim1">
            <a:extLst>
              <a:ext uri="{FF2B5EF4-FFF2-40B4-BE49-F238E27FC236}">
                <a16:creationId xmlns:a16="http://schemas.microsoft.com/office/drawing/2014/main" id="{8FE00DCA-4BF3-49DD-B2B2-44F5F29EF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1" y="1773769"/>
            <a:ext cx="6519360" cy="338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44548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02" name="Rectangle 2">
            <a:extLst>
              <a:ext uri="{FF2B5EF4-FFF2-40B4-BE49-F238E27FC236}">
                <a16:creationId xmlns:a16="http://schemas.microsoft.com/office/drawing/2014/main" id="{CF6351A7-76D2-473C-80DD-D358B1ACFE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269106"/>
            <a:ext cx="9902825" cy="461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/>
          <a:p>
            <a:pPr algn="l">
              <a:spcBef>
                <a:spcPct val="0"/>
              </a:spcBef>
            </a:pPr>
            <a:r>
              <a:rPr lang="tr-TR" altLang="en-US" sz="2399">
                <a:solidFill>
                  <a:srgbClr val="FF0000"/>
                </a:solidFill>
              </a:rPr>
              <a:t>Dış duvarların dıştan ısı yalıtımı - </a:t>
            </a:r>
            <a:r>
              <a:rPr lang="tr-TR" altLang="en-US" sz="2399">
                <a:solidFill>
                  <a:srgbClr val="000000"/>
                </a:solidFill>
              </a:rPr>
              <a:t>Yağmur suyu drenaj borusu detayı </a:t>
            </a:r>
          </a:p>
        </p:txBody>
      </p:sp>
      <p:grpSp>
        <p:nvGrpSpPr>
          <p:cNvPr id="1075203" name="Group 3">
            <a:extLst>
              <a:ext uri="{FF2B5EF4-FFF2-40B4-BE49-F238E27FC236}">
                <a16:creationId xmlns:a16="http://schemas.microsoft.com/office/drawing/2014/main" id="{1D7F861A-D7F0-4ED0-8A03-34AE343FED83}"/>
              </a:ext>
            </a:extLst>
          </p:cNvPr>
          <p:cNvGrpSpPr>
            <a:grpSpLocks/>
          </p:cNvGrpSpPr>
          <p:nvPr/>
        </p:nvGrpSpPr>
        <p:grpSpPr bwMode="auto">
          <a:xfrm>
            <a:off x="330094" y="1989599"/>
            <a:ext cx="9356900" cy="3815127"/>
            <a:chOff x="-450" y="1206"/>
            <a:chExt cx="5442" cy="2404"/>
          </a:xfrm>
        </p:grpSpPr>
        <p:pic>
          <p:nvPicPr>
            <p:cNvPr id="1075204" name="Picture 4" descr="YAGMUR">
              <a:extLst>
                <a:ext uri="{FF2B5EF4-FFF2-40B4-BE49-F238E27FC236}">
                  <a16:creationId xmlns:a16="http://schemas.microsoft.com/office/drawing/2014/main" id="{B11589EC-075D-4AD9-96ED-DDE82C8A39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772" t="266" r="23199"/>
            <a:stretch>
              <a:fillRect/>
            </a:stretch>
          </p:blipFill>
          <p:spPr bwMode="auto">
            <a:xfrm>
              <a:off x="1344" y="1206"/>
              <a:ext cx="1279" cy="2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5205" name="Text Box 5">
              <a:extLst>
                <a:ext uri="{FF2B5EF4-FFF2-40B4-BE49-F238E27FC236}">
                  <a16:creationId xmlns:a16="http://schemas.microsoft.com/office/drawing/2014/main" id="{B154FB33-F940-4245-B1D1-D805BDC49A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88" y="1260"/>
              <a:ext cx="177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tr-TR" altLang="en-US" sz="1999">
                  <a:solidFill>
                    <a:srgbClr val="000000"/>
                  </a:solidFill>
                </a:rPr>
                <a:t>Uygulama yüzeyi</a:t>
              </a:r>
            </a:p>
          </p:txBody>
        </p:sp>
        <p:sp>
          <p:nvSpPr>
            <p:cNvPr id="1075206" name="Text Box 6">
              <a:extLst>
                <a:ext uri="{FF2B5EF4-FFF2-40B4-BE49-F238E27FC236}">
                  <a16:creationId xmlns:a16="http://schemas.microsoft.com/office/drawing/2014/main" id="{9DC0F4BD-C430-4C63-98BC-C7A40F939A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98" y="1296"/>
              <a:ext cx="432" cy="1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endParaRPr lang="tr-TR" altLang="en-US" sz="1000">
                <a:solidFill>
                  <a:srgbClr val="000000"/>
                </a:solidFill>
              </a:endParaRPr>
            </a:p>
          </p:txBody>
        </p:sp>
        <p:sp>
          <p:nvSpPr>
            <p:cNvPr id="1075207" name="Line 7">
              <a:extLst>
                <a:ext uri="{FF2B5EF4-FFF2-40B4-BE49-F238E27FC236}">
                  <a16:creationId xmlns:a16="http://schemas.microsoft.com/office/drawing/2014/main" id="{B59DB458-7D12-4149-9C0F-76C9FD20CF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2" y="1983"/>
              <a:ext cx="1385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75208" name="Line 8">
              <a:extLst>
                <a:ext uri="{FF2B5EF4-FFF2-40B4-BE49-F238E27FC236}">
                  <a16:creationId xmlns:a16="http://schemas.microsoft.com/office/drawing/2014/main" id="{2220E02B-C13E-456C-934E-44E9D12E78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0" y="2259"/>
              <a:ext cx="1476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75209" name="Line 9">
              <a:extLst>
                <a:ext uri="{FF2B5EF4-FFF2-40B4-BE49-F238E27FC236}">
                  <a16:creationId xmlns:a16="http://schemas.microsoft.com/office/drawing/2014/main" id="{BB2BD9EB-1CE8-469F-89B9-0882EF16B9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0" y="2571"/>
              <a:ext cx="796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75210" name="Line 10">
              <a:extLst>
                <a:ext uri="{FF2B5EF4-FFF2-40B4-BE49-F238E27FC236}">
                  <a16:creationId xmlns:a16="http://schemas.microsoft.com/office/drawing/2014/main" id="{182C2B45-6B47-4F71-A4D3-E6522F645A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2" y="2817"/>
              <a:ext cx="1045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75211" name="Text Box 11">
              <a:extLst>
                <a:ext uri="{FF2B5EF4-FFF2-40B4-BE49-F238E27FC236}">
                  <a16:creationId xmlns:a16="http://schemas.microsoft.com/office/drawing/2014/main" id="{6EE4AD10-D441-4DDE-ADEA-2A1D3C98D2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6" y="3312"/>
              <a:ext cx="240" cy="1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endParaRPr lang="tr-TR" altLang="en-US" sz="1000">
                <a:solidFill>
                  <a:srgbClr val="000000"/>
                </a:solidFill>
              </a:endParaRPr>
            </a:p>
          </p:txBody>
        </p:sp>
        <p:sp>
          <p:nvSpPr>
            <p:cNvPr id="1075212" name="Line 12">
              <a:extLst>
                <a:ext uri="{FF2B5EF4-FFF2-40B4-BE49-F238E27FC236}">
                  <a16:creationId xmlns:a16="http://schemas.microsoft.com/office/drawing/2014/main" id="{CB2B8F7D-CA64-4D7F-BC2D-B4BFFB25A4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9" y="3393"/>
              <a:ext cx="909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75213" name="Line 13">
              <a:extLst>
                <a:ext uri="{FF2B5EF4-FFF2-40B4-BE49-F238E27FC236}">
                  <a16:creationId xmlns:a16="http://schemas.microsoft.com/office/drawing/2014/main" id="{DA523B3D-20F5-46BF-BE41-CDBF485463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0" y="1398"/>
              <a:ext cx="841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75214" name="Line 14">
              <a:extLst>
                <a:ext uri="{FF2B5EF4-FFF2-40B4-BE49-F238E27FC236}">
                  <a16:creationId xmlns:a16="http://schemas.microsoft.com/office/drawing/2014/main" id="{8876E3ED-1E53-4929-BF9D-9949A7C7CF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" y="1722"/>
              <a:ext cx="524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75215" name="Line 15">
              <a:extLst>
                <a:ext uri="{FF2B5EF4-FFF2-40B4-BE49-F238E27FC236}">
                  <a16:creationId xmlns:a16="http://schemas.microsoft.com/office/drawing/2014/main" id="{1C71638D-479B-4934-9FA9-74CC5C79F9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" y="2082"/>
              <a:ext cx="932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75216" name="Line 16">
              <a:extLst>
                <a:ext uri="{FF2B5EF4-FFF2-40B4-BE49-F238E27FC236}">
                  <a16:creationId xmlns:a16="http://schemas.microsoft.com/office/drawing/2014/main" id="{025B3D75-900F-4367-B673-147F0FABFE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8" y="2688"/>
              <a:ext cx="0" cy="14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75217" name="Text Box 17">
              <a:extLst>
                <a:ext uri="{FF2B5EF4-FFF2-40B4-BE49-F238E27FC236}">
                  <a16:creationId xmlns:a16="http://schemas.microsoft.com/office/drawing/2014/main" id="{C5EFD524-A9A1-48DB-9725-80F4C14DC0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1862"/>
              <a:ext cx="72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tr-TR" altLang="en-US" sz="1999">
                  <a:solidFill>
                    <a:srgbClr val="000000"/>
                  </a:solidFill>
                </a:rPr>
                <a:t>Dübel</a:t>
              </a:r>
            </a:p>
          </p:txBody>
        </p:sp>
        <p:sp>
          <p:nvSpPr>
            <p:cNvPr id="1075218" name="Text Box 18">
              <a:extLst>
                <a:ext uri="{FF2B5EF4-FFF2-40B4-BE49-F238E27FC236}">
                  <a16:creationId xmlns:a16="http://schemas.microsoft.com/office/drawing/2014/main" id="{E6EEFA36-D303-4AF4-B4CE-EC248DB4F7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2112"/>
              <a:ext cx="172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tr-TR" altLang="en-US" sz="1999">
                  <a:solidFill>
                    <a:srgbClr val="000000"/>
                  </a:solidFill>
                </a:rPr>
                <a:t>Fileli sıva uygulaması</a:t>
              </a:r>
            </a:p>
          </p:txBody>
        </p:sp>
        <p:sp>
          <p:nvSpPr>
            <p:cNvPr id="1075219" name="Text Box 19">
              <a:extLst>
                <a:ext uri="{FF2B5EF4-FFF2-40B4-BE49-F238E27FC236}">
                  <a16:creationId xmlns:a16="http://schemas.microsoft.com/office/drawing/2014/main" id="{80142388-663D-412E-A9F4-992A93623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2438"/>
              <a:ext cx="110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tr-TR" altLang="en-US" sz="1999">
                  <a:solidFill>
                    <a:srgbClr val="000000"/>
                  </a:solidFill>
                </a:rPr>
                <a:t>Tespit vidası</a:t>
              </a:r>
            </a:p>
          </p:txBody>
        </p:sp>
        <p:sp>
          <p:nvSpPr>
            <p:cNvPr id="1075220" name="Text Box 20">
              <a:extLst>
                <a:ext uri="{FF2B5EF4-FFF2-40B4-BE49-F238E27FC236}">
                  <a16:creationId xmlns:a16="http://schemas.microsoft.com/office/drawing/2014/main" id="{A0C0AA21-8B7C-4BFB-A964-C52698AFA8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2" y="2688"/>
              <a:ext cx="76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tr-TR" altLang="en-US" sz="1999">
                  <a:solidFill>
                    <a:srgbClr val="000000"/>
                  </a:solidFill>
                </a:rPr>
                <a:t>Kelepçe</a:t>
              </a:r>
            </a:p>
          </p:txBody>
        </p:sp>
        <p:sp>
          <p:nvSpPr>
            <p:cNvPr id="1075221" name="Text Box 21">
              <a:extLst>
                <a:ext uri="{FF2B5EF4-FFF2-40B4-BE49-F238E27FC236}">
                  <a16:creationId xmlns:a16="http://schemas.microsoft.com/office/drawing/2014/main" id="{24D4A508-07A9-4A55-A65E-FDB5F7B036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168"/>
              <a:ext cx="110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tr-TR" altLang="en-US" sz="1999">
                  <a:solidFill>
                    <a:srgbClr val="000000"/>
                  </a:solidFill>
                </a:rPr>
                <a:t>Yağmur suyu drenaj borusu</a:t>
              </a:r>
            </a:p>
          </p:txBody>
        </p:sp>
        <p:sp>
          <p:nvSpPr>
            <p:cNvPr id="1075222" name="Text Box 22">
              <a:extLst>
                <a:ext uri="{FF2B5EF4-FFF2-40B4-BE49-F238E27FC236}">
                  <a16:creationId xmlns:a16="http://schemas.microsoft.com/office/drawing/2014/main" id="{C546A32A-747D-40EB-850B-AD3DA300E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50" y="1946"/>
              <a:ext cx="145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tr-TR" altLang="en-US" sz="1999">
                  <a:solidFill>
                    <a:srgbClr val="000000"/>
                  </a:solidFill>
                </a:rPr>
                <a:t>Isı yalıtım levhası</a:t>
              </a:r>
            </a:p>
          </p:txBody>
        </p:sp>
        <p:sp>
          <p:nvSpPr>
            <p:cNvPr id="1075223" name="Text Box 23">
              <a:extLst>
                <a:ext uri="{FF2B5EF4-FFF2-40B4-BE49-F238E27FC236}">
                  <a16:creationId xmlns:a16="http://schemas.microsoft.com/office/drawing/2014/main" id="{A49502F1-8D5F-4EA9-A2EB-0258AD352E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92" y="1478"/>
              <a:ext cx="1488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tr-TR" altLang="en-US" sz="1999">
                  <a:solidFill>
                    <a:srgbClr val="000000"/>
                  </a:solidFill>
                </a:rPr>
                <a:t>Son kat dekoratif kaplama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3932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4EA2BFCB-7850-4F01-B116-8C20AAF67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1060" y="2276845"/>
            <a:ext cx="2306239" cy="2553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45" tIns="46023" rIns="92045" bIns="46023">
            <a:spAutoFit/>
          </a:bodyPr>
          <a:lstStyle>
            <a:lvl1pPr defTabSz="762000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571500" indent="-341313" defTabSz="76200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341313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7145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286000" indent="-339725" defTabSz="7620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339725" defTabSz="7620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999">
                <a:solidFill>
                  <a:schemeClr val="tx1"/>
                </a:solidFill>
              </a:rPr>
              <a:t>1-</a:t>
            </a:r>
            <a:r>
              <a:rPr lang="tr-TR" altLang="tr-TR" sz="1999"/>
              <a:t> Çatı Örtüsü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999">
                <a:solidFill>
                  <a:schemeClr val="tx1"/>
                </a:solidFill>
              </a:rPr>
              <a:t>2-</a:t>
            </a:r>
            <a:r>
              <a:rPr lang="tr-TR" altLang="tr-TR" sz="1999"/>
              <a:t> Su Yalıtımı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999">
                <a:solidFill>
                  <a:schemeClr val="tx1"/>
                </a:solidFill>
              </a:rPr>
              <a:t>3-</a:t>
            </a:r>
            <a:r>
              <a:rPr lang="tr-TR" altLang="tr-TR" sz="1999"/>
              <a:t> Çatı Tahtası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999">
                <a:solidFill>
                  <a:schemeClr val="tx1"/>
                </a:solidFill>
              </a:rPr>
              <a:t>4-</a:t>
            </a:r>
            <a:r>
              <a:rPr lang="tr-TR" altLang="tr-TR" sz="1999"/>
              <a:t> Havalandırılan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999"/>
              <a:t>Çatı Arası Boşluğu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999">
                <a:solidFill>
                  <a:schemeClr val="tx1"/>
                </a:solidFill>
              </a:rPr>
              <a:t>5-</a:t>
            </a:r>
            <a:r>
              <a:rPr lang="tr-TR" altLang="tr-TR" sz="1999"/>
              <a:t> Isı Yalıtımı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999">
                <a:solidFill>
                  <a:schemeClr val="tx1"/>
                </a:solidFill>
              </a:rPr>
              <a:t>6-</a:t>
            </a:r>
            <a:r>
              <a:rPr lang="tr-TR" altLang="tr-TR" sz="1999"/>
              <a:t> Döşeme Paneli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tr-TR" altLang="tr-TR" sz="1999">
                <a:solidFill>
                  <a:schemeClr val="tx1"/>
                </a:solidFill>
              </a:rPr>
              <a:t>7-</a:t>
            </a:r>
            <a:r>
              <a:rPr lang="tr-TR" altLang="tr-TR" sz="1999"/>
              <a:t> Tavan Sıvası </a:t>
            </a:r>
          </a:p>
        </p:txBody>
      </p:sp>
      <p:grpSp>
        <p:nvGrpSpPr>
          <p:cNvPr id="14339" name="Group 3">
            <a:extLst>
              <a:ext uri="{FF2B5EF4-FFF2-40B4-BE49-F238E27FC236}">
                <a16:creationId xmlns:a16="http://schemas.microsoft.com/office/drawing/2014/main" id="{2EB1C417-4957-4BB0-B35B-73DE8F33B787}"/>
              </a:ext>
            </a:extLst>
          </p:cNvPr>
          <p:cNvGrpSpPr>
            <a:grpSpLocks/>
          </p:cNvGrpSpPr>
          <p:nvPr/>
        </p:nvGrpSpPr>
        <p:grpSpPr bwMode="auto">
          <a:xfrm>
            <a:off x="41262" y="1413521"/>
            <a:ext cx="5921133" cy="3504077"/>
            <a:chOff x="192" y="547"/>
            <a:chExt cx="5479" cy="3350"/>
          </a:xfrm>
        </p:grpSpPr>
        <p:graphicFrame>
          <p:nvGraphicFramePr>
            <p:cNvPr id="14343" name="Object 4">
              <a:extLst>
                <a:ext uri="{FF2B5EF4-FFF2-40B4-BE49-F238E27FC236}">
                  <a16:creationId xmlns:a16="http://schemas.microsoft.com/office/drawing/2014/main" id="{8A7B4F99-8EB0-498E-B17B-58D6D7C3FC9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192" y="672"/>
            <a:ext cx="5393" cy="3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68" name="AutoCAD LT Drawing" r:id="rId3" imgW="2981257" imgH="1771650" progId="AutoCAD">
                    <p:embed/>
                  </p:oleObj>
                </mc:Choice>
                <mc:Fallback>
                  <p:oleObj name="AutoCAD LT Drawing" r:id="rId3" imgW="2981257" imgH="1771650" progId="AutoCAD">
                    <p:embed/>
                    <p:pic>
                      <p:nvPicPr>
                        <p:cNvPr id="14343" name="Object 4">
                          <a:extLst>
                            <a:ext uri="{FF2B5EF4-FFF2-40B4-BE49-F238E27FC236}">
                              <a16:creationId xmlns:a16="http://schemas.microsoft.com/office/drawing/2014/main" id="{8A7B4F99-8EB0-498E-B17B-58D6D7C3FC90}"/>
                            </a:ext>
                          </a:extLst>
                        </p:cNvPr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" y="672"/>
                          <a:ext cx="5393" cy="3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44" name="Line 5">
              <a:extLst>
                <a:ext uri="{FF2B5EF4-FFF2-40B4-BE49-F238E27FC236}">
                  <a16:creationId xmlns:a16="http://schemas.microsoft.com/office/drawing/2014/main" id="{82B4941B-D44C-4320-A302-8C93153CB9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72" y="1296"/>
              <a:ext cx="0" cy="3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4345" name="Line 6">
              <a:extLst>
                <a:ext uri="{FF2B5EF4-FFF2-40B4-BE49-F238E27FC236}">
                  <a16:creationId xmlns:a16="http://schemas.microsoft.com/office/drawing/2014/main" id="{50FDD202-3922-43E1-AE6B-D1D820557D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44" y="1104"/>
              <a:ext cx="0" cy="4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4346" name="Line 7">
              <a:extLst>
                <a:ext uri="{FF2B5EF4-FFF2-40B4-BE49-F238E27FC236}">
                  <a16:creationId xmlns:a16="http://schemas.microsoft.com/office/drawing/2014/main" id="{B3E66518-EF41-4D69-81E0-8D1B71923F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76" y="960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4347" name="Line 8">
              <a:extLst>
                <a:ext uri="{FF2B5EF4-FFF2-40B4-BE49-F238E27FC236}">
                  <a16:creationId xmlns:a16="http://schemas.microsoft.com/office/drawing/2014/main" id="{523CA5D6-135D-4FCC-ABF2-8A8034B5CF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36" y="768"/>
              <a:ext cx="0" cy="8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4348" name="Line 9">
              <a:extLst>
                <a:ext uri="{FF2B5EF4-FFF2-40B4-BE49-F238E27FC236}">
                  <a16:creationId xmlns:a16="http://schemas.microsoft.com/office/drawing/2014/main" id="{BFBCB241-B179-4463-84E6-55208C2DD8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72" y="2208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4349" name="Line 10">
              <a:extLst>
                <a:ext uri="{FF2B5EF4-FFF2-40B4-BE49-F238E27FC236}">
                  <a16:creationId xmlns:a16="http://schemas.microsoft.com/office/drawing/2014/main" id="{34CCBDD5-AC76-4CD1-A215-1C28A1E1F6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36" y="2496"/>
              <a:ext cx="0" cy="4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4350" name="Line 11">
              <a:extLst>
                <a:ext uri="{FF2B5EF4-FFF2-40B4-BE49-F238E27FC236}">
                  <a16:creationId xmlns:a16="http://schemas.microsoft.com/office/drawing/2014/main" id="{C4CF0C2C-9515-4846-B8D7-CADC508D64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04" y="2592"/>
              <a:ext cx="0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1799"/>
            </a:p>
          </p:txBody>
        </p:sp>
        <p:sp>
          <p:nvSpPr>
            <p:cNvPr id="1024012" name="Rectangle 12">
              <a:extLst>
                <a:ext uri="{FF2B5EF4-FFF2-40B4-BE49-F238E27FC236}">
                  <a16:creationId xmlns:a16="http://schemas.microsoft.com/office/drawing/2014/main" id="{FC28B210-BB3C-49F3-937B-01BA2743D1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5" y="1077"/>
              <a:ext cx="304" cy="3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solidFill>
                    <a:srgbClr val="3333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</a:t>
              </a:r>
            </a:p>
          </p:txBody>
        </p:sp>
        <p:sp>
          <p:nvSpPr>
            <p:cNvPr id="14352" name="Rectangle 13">
              <a:extLst>
                <a:ext uri="{FF2B5EF4-FFF2-40B4-BE49-F238E27FC236}">
                  <a16:creationId xmlns:a16="http://schemas.microsoft.com/office/drawing/2014/main" id="{F1CC67F4-34AD-47DE-8847-7F807C5D06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5" y="853"/>
              <a:ext cx="172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defTabSz="762000">
                <a:spcBef>
                  <a:spcPts val="1500"/>
                </a:spcBef>
                <a:buClr>
                  <a:schemeClr val="tx1"/>
                </a:buClr>
                <a:buFont typeface="Wingdings" panose="05000000000000000000" pitchFamily="2" charset="2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571500" indent="-341313" defTabSz="762000">
                <a:spcBef>
                  <a:spcPts val="1000"/>
                </a:spcBef>
                <a:buClr>
                  <a:schemeClr val="tx1"/>
                </a:buClr>
                <a:buFont typeface="Wingdings" panose="05000000000000000000" pitchFamily="2" charset="2"/>
                <a:buChar char="n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2pPr>
              <a:lvl3pPr marL="1143000" indent="-341313" defTabSz="7620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714500" indent="-339725" defTabSz="7620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</a:defRPr>
              </a:lvl4pPr>
              <a:lvl5pPr marL="2286000" indent="-339725" defTabSz="762000"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743200" indent="-339725" defTabSz="7620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3200400" indent="-339725" defTabSz="7620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657600" indent="-339725" defTabSz="7620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4114800" indent="-339725" defTabSz="7620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chemeClr val="tx1"/>
                </a:buClr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tr-TR" altLang="tr-TR" sz="2399">
                <a:solidFill>
                  <a:schemeClr val="tx1"/>
                </a:solidFill>
              </a:endParaRPr>
            </a:p>
          </p:txBody>
        </p:sp>
        <p:sp>
          <p:nvSpPr>
            <p:cNvPr id="1024014" name="Rectangle 14">
              <a:extLst>
                <a:ext uri="{FF2B5EF4-FFF2-40B4-BE49-F238E27FC236}">
                  <a16:creationId xmlns:a16="http://schemas.microsoft.com/office/drawing/2014/main" id="{DB5DD4FD-E423-4235-B660-FA3FF43E5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7" y="884"/>
              <a:ext cx="304" cy="3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solidFill>
                    <a:srgbClr val="3333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  <p:sp>
          <p:nvSpPr>
            <p:cNvPr id="1024015" name="Rectangle 15">
              <a:extLst>
                <a:ext uri="{FF2B5EF4-FFF2-40B4-BE49-F238E27FC236}">
                  <a16:creationId xmlns:a16="http://schemas.microsoft.com/office/drawing/2014/main" id="{2CB56C2B-9A7F-4898-AA8E-B61A5EE2C0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9" y="740"/>
              <a:ext cx="304" cy="3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solidFill>
                    <a:srgbClr val="3333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3</a:t>
              </a:r>
            </a:p>
          </p:txBody>
        </p:sp>
        <p:sp>
          <p:nvSpPr>
            <p:cNvPr id="1024016" name="Rectangle 16">
              <a:extLst>
                <a:ext uri="{FF2B5EF4-FFF2-40B4-BE49-F238E27FC236}">
                  <a16:creationId xmlns:a16="http://schemas.microsoft.com/office/drawing/2014/main" id="{D629437F-B534-4984-8D63-B38A9FB3F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1" y="547"/>
              <a:ext cx="304" cy="3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solidFill>
                    <a:srgbClr val="3333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4</a:t>
              </a:r>
            </a:p>
          </p:txBody>
        </p:sp>
        <p:sp>
          <p:nvSpPr>
            <p:cNvPr id="1024017" name="Rectangle 17">
              <a:extLst>
                <a:ext uri="{FF2B5EF4-FFF2-40B4-BE49-F238E27FC236}">
                  <a16:creationId xmlns:a16="http://schemas.microsoft.com/office/drawing/2014/main" id="{41003268-1411-40FA-A3B4-F427CE4E21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7" y="2708"/>
              <a:ext cx="304" cy="3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solidFill>
                    <a:srgbClr val="3333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5</a:t>
              </a:r>
            </a:p>
          </p:txBody>
        </p:sp>
        <p:sp>
          <p:nvSpPr>
            <p:cNvPr id="1024018" name="Rectangle 18">
              <a:extLst>
                <a:ext uri="{FF2B5EF4-FFF2-40B4-BE49-F238E27FC236}">
                  <a16:creationId xmlns:a16="http://schemas.microsoft.com/office/drawing/2014/main" id="{8F10DCB2-8AA4-49CD-8632-85C480473A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1" y="2899"/>
              <a:ext cx="304" cy="3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solidFill>
                    <a:srgbClr val="3333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6</a:t>
              </a:r>
            </a:p>
          </p:txBody>
        </p:sp>
        <p:sp>
          <p:nvSpPr>
            <p:cNvPr id="1024019" name="Rectangle 19">
              <a:extLst>
                <a:ext uri="{FF2B5EF4-FFF2-40B4-BE49-F238E27FC236}">
                  <a16:creationId xmlns:a16="http://schemas.microsoft.com/office/drawing/2014/main" id="{F759275C-0DE9-4984-9242-C138049991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9" y="2852"/>
              <a:ext cx="304" cy="3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45" tIns="46023" rIns="92045" bIns="46023">
              <a:spAutoFit/>
            </a:bodyPr>
            <a:lstStyle>
              <a:lvl1pPr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71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7145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algn="l" defTabSz="762000">
                <a:spcBef>
                  <a:spcPct val="0"/>
                </a:spcBef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altLang="tr-TR" sz="1999">
                  <a:solidFill>
                    <a:srgbClr val="3333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7</a:t>
              </a:r>
            </a:p>
          </p:txBody>
        </p:sp>
      </p:grpSp>
      <p:sp>
        <p:nvSpPr>
          <p:cNvPr id="14340" name="Rectangle 20">
            <a:extLst>
              <a:ext uri="{FF2B5EF4-FFF2-40B4-BE49-F238E27FC236}">
                <a16:creationId xmlns:a16="http://schemas.microsoft.com/office/drawing/2014/main" id="{F43FDAE1-CE46-4605-AD7A-FE27C2D8AD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97691"/>
            <a:ext cx="9490207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Çatı arası kullanılmayan eğimli çatılarda ısı yalıtımı</a:t>
            </a:r>
          </a:p>
        </p:txBody>
      </p:sp>
      <p:sp>
        <p:nvSpPr>
          <p:cNvPr id="14341" name="Rectangle 22">
            <a:extLst>
              <a:ext uri="{FF2B5EF4-FFF2-40B4-BE49-F238E27FC236}">
                <a16:creationId xmlns:a16="http://schemas.microsoft.com/office/drawing/2014/main" id="{7BDC019F-37C5-45A4-AD33-BF4A4F7F68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656" y="4868402"/>
            <a:ext cx="9490207" cy="1310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tr-TR" altLang="tr-TR" sz="1999"/>
              <a:t> Bu detayda çatı arasının havalandırılması çok önemlidir. Aksi halde yoğuşma sonucu ısı yalıtım malzemesi zarar görebilir. 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tr-TR" altLang="tr-TR" sz="1999"/>
              <a:t> Isı köprüsü oluşmaması için duvar ısı yalıtımı ile çatı ısı yalıtımının sürekliliği sağlanmalıdır.</a:t>
            </a:r>
          </a:p>
        </p:txBody>
      </p:sp>
    </p:spTree>
    <p:extLst>
      <p:ext uri="{BB962C8B-B14F-4D97-AF65-F5344CB8AC3E}">
        <p14:creationId xmlns:p14="http://schemas.microsoft.com/office/powerpoint/2010/main" val="2661976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catisiltesi-uygulama">
            <a:extLst>
              <a:ext uri="{FF2B5EF4-FFF2-40B4-BE49-F238E27FC236}">
                <a16:creationId xmlns:a16="http://schemas.microsoft.com/office/drawing/2014/main" id="{8FC971ED-1DAA-49FB-8B0C-58FDFD0C49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8"/>
          <a:stretch>
            <a:fillRect/>
          </a:stretch>
        </p:blipFill>
        <p:spPr bwMode="auto">
          <a:xfrm>
            <a:off x="4868889" y="1699180"/>
            <a:ext cx="3969065" cy="3721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rulopan">
            <a:extLst>
              <a:ext uri="{FF2B5EF4-FFF2-40B4-BE49-F238E27FC236}">
                <a16:creationId xmlns:a16="http://schemas.microsoft.com/office/drawing/2014/main" id="{11A100D6-C654-487B-B4EB-44E38BB07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5" y="1699180"/>
            <a:ext cx="3975413" cy="373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4">
            <a:extLst>
              <a:ext uri="{FF2B5EF4-FFF2-40B4-BE49-F238E27FC236}">
                <a16:creationId xmlns:a16="http://schemas.microsoft.com/office/drawing/2014/main" id="{FA703BBA-EBFE-4D7D-AFD2-6B310F4858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97691"/>
            <a:ext cx="9490207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Çatı arası kullanılmayan eğimli çatılarda ısı yalıtımı</a:t>
            </a:r>
          </a:p>
        </p:txBody>
      </p:sp>
      <p:sp>
        <p:nvSpPr>
          <p:cNvPr id="15365" name="Rectangle 6">
            <a:extLst>
              <a:ext uri="{FF2B5EF4-FFF2-40B4-BE49-F238E27FC236}">
                <a16:creationId xmlns:a16="http://schemas.microsoft.com/office/drawing/2014/main" id="{FE639133-11E0-4B14-9028-6C1704F89F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664" y="5444479"/>
            <a:ext cx="9077590" cy="70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n"/>
            </a:pPr>
            <a:r>
              <a:rPr lang="tr-TR" altLang="tr-TR" sz="1999"/>
              <a:t> Cam yünü şilte üzerine buhar kesici özelliği olan su buharı geçişine karşı yüksek dirence sahip (örn. naylon) bir malzeme serilmemelidir.</a:t>
            </a:r>
          </a:p>
        </p:txBody>
      </p:sp>
    </p:spTree>
    <p:extLst>
      <p:ext uri="{BB962C8B-B14F-4D97-AF65-F5344CB8AC3E}">
        <p14:creationId xmlns:p14="http://schemas.microsoft.com/office/powerpoint/2010/main" val="1637127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ati_1">
            <a:extLst>
              <a:ext uri="{FF2B5EF4-FFF2-40B4-BE49-F238E27FC236}">
                <a16:creationId xmlns:a16="http://schemas.microsoft.com/office/drawing/2014/main" id="{72AE0248-E176-403B-B902-1E42BF149FF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1" t="22223" r="5582" b="1852"/>
          <a:stretch>
            <a:fillRect/>
          </a:stretch>
        </p:blipFill>
        <p:spPr>
          <a:xfrm>
            <a:off x="82523" y="1867401"/>
            <a:ext cx="6931978" cy="312319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7" name="Text Box 3">
            <a:extLst>
              <a:ext uri="{FF2B5EF4-FFF2-40B4-BE49-F238E27FC236}">
                <a16:creationId xmlns:a16="http://schemas.microsoft.com/office/drawing/2014/main" id="{143CF6D5-7E73-4FA2-A158-0CBF03B81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1308" y="3213169"/>
            <a:ext cx="2475706" cy="1739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5-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Isı yalıtımı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6-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Buhar kesici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7-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Çatı tahtası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8-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Mertek 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9-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Tavan kaplaması</a:t>
            </a:r>
          </a:p>
        </p:txBody>
      </p:sp>
      <p:sp>
        <p:nvSpPr>
          <p:cNvPr id="16388" name="Text Box 4">
            <a:extLst>
              <a:ext uri="{FF2B5EF4-FFF2-40B4-BE49-F238E27FC236}">
                <a16:creationId xmlns:a16="http://schemas.microsoft.com/office/drawing/2014/main" id="{E33DEF59-0081-4CC5-A205-38498D023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1308" y="1557938"/>
            <a:ext cx="3218418" cy="1601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1- </a:t>
            </a:r>
            <a:r>
              <a:rPr lang="tr-TR" altLang="tr-TR" sz="1799"/>
              <a:t>Çatı örtüsü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2-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Kiremit tespit çıtası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3-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Baskı çıtası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Tx/>
              <a:buFontTx/>
              <a:buNone/>
            </a:pPr>
            <a:r>
              <a:rPr lang="tr-TR" altLang="tr-TR" sz="1799">
                <a:solidFill>
                  <a:srgbClr val="3333FF"/>
                </a:solidFill>
              </a:rPr>
              <a:t>4-</a:t>
            </a:r>
            <a:r>
              <a:rPr lang="tr-TR" altLang="tr-TR" sz="1799">
                <a:solidFill>
                  <a:schemeClr val="tx1"/>
                </a:solidFill>
              </a:rPr>
              <a:t> </a:t>
            </a:r>
            <a:r>
              <a:rPr lang="tr-TR" altLang="tr-TR" sz="1799"/>
              <a:t>Nefes alan su yalıtım örtüsü</a:t>
            </a:r>
          </a:p>
        </p:txBody>
      </p:sp>
      <p:sp>
        <p:nvSpPr>
          <p:cNvPr id="16389" name="Text Box 5">
            <a:extLst>
              <a:ext uri="{FF2B5EF4-FFF2-40B4-BE49-F238E27FC236}">
                <a16:creationId xmlns:a16="http://schemas.microsoft.com/office/drawing/2014/main" id="{6E574FE2-5E5A-4353-BF9F-53E6D8C2FE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047" y="2210191"/>
            <a:ext cx="2475706" cy="95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tr-TR" altLang="tr-TR" sz="1400">
                <a:solidFill>
                  <a:schemeClr val="tx1"/>
                </a:solidFill>
              </a:rPr>
              <a:t>Havalandırma Boşluğu: Kiremitler ile su yalıtım malzemesi arasındaki boşluk en az 50mm olmalıdır.</a:t>
            </a:r>
          </a:p>
        </p:txBody>
      </p:sp>
      <p:sp>
        <p:nvSpPr>
          <p:cNvPr id="16390" name="Rectangle 6">
            <a:extLst>
              <a:ext uri="{FF2B5EF4-FFF2-40B4-BE49-F238E27FC236}">
                <a16:creationId xmlns:a16="http://schemas.microsoft.com/office/drawing/2014/main" id="{27E135EB-A499-4BB6-B64C-2BAA45D648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43714"/>
            <a:ext cx="8747495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Çatı arası kullanılan eğimli çatılarda ısı yalıtımı</a:t>
            </a:r>
          </a:p>
        </p:txBody>
      </p:sp>
      <p:sp>
        <p:nvSpPr>
          <p:cNvPr id="16392" name="Rectangle 9">
            <a:extLst>
              <a:ext uri="{FF2B5EF4-FFF2-40B4-BE49-F238E27FC236}">
                <a16:creationId xmlns:a16="http://schemas.microsoft.com/office/drawing/2014/main" id="{E13A7D0A-9871-49C5-A249-CFCAD0B14A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962" y="4882684"/>
            <a:ext cx="9356900" cy="1569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11" bIns="0"/>
          <a:lstStyle>
            <a:lvl1pPr defTabSz="900113"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342900" indent="-341313" defTabSz="900113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685800" indent="-341313" defTabSz="900113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027113" indent="-339725" defTabSz="900113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1368425" indent="-339725" defTabSz="900113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5625" indent="-339725" defTabSz="900113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2825" indent="-339725" defTabSz="900113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0025" indent="-339725" defTabSz="900113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197225" indent="-339725" defTabSz="900113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tr-TR" altLang="tr-TR" sz="1999"/>
              <a:t> Isı yalıtımı mertek arası, mertek üstü veya mertek altına uygulanabilir. 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tr-TR" altLang="tr-TR" sz="1999"/>
              <a:t> Malzemelerin buhar difüzyon özelliklerine göre yoğuşma analizi yapılarak gerekli önlemler alınmalıdır.</a:t>
            </a:r>
          </a:p>
        </p:txBody>
      </p:sp>
    </p:spTree>
    <p:extLst>
      <p:ext uri="{BB962C8B-B14F-4D97-AF65-F5344CB8AC3E}">
        <p14:creationId xmlns:p14="http://schemas.microsoft.com/office/powerpoint/2010/main" val="150635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extLst>
              <a:ext uri="{FF2B5EF4-FFF2-40B4-BE49-F238E27FC236}">
                <a16:creationId xmlns:a16="http://schemas.microsoft.com/office/drawing/2014/main" id="{71D9CB8D-217A-491F-99E5-F8B8D8D7E8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827" y="1848357"/>
            <a:ext cx="4265832" cy="413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mertek">
            <a:extLst>
              <a:ext uri="{FF2B5EF4-FFF2-40B4-BE49-F238E27FC236}">
                <a16:creationId xmlns:a16="http://schemas.microsoft.com/office/drawing/2014/main" id="{1046B95E-F151-43ED-A447-9E66167E4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6"/>
          <a:stretch>
            <a:fillRect/>
          </a:stretch>
        </p:blipFill>
        <p:spPr bwMode="auto">
          <a:xfrm>
            <a:off x="704624" y="1832487"/>
            <a:ext cx="3897650" cy="4188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4">
            <a:extLst>
              <a:ext uri="{FF2B5EF4-FFF2-40B4-BE49-F238E27FC236}">
                <a16:creationId xmlns:a16="http://schemas.microsoft.com/office/drawing/2014/main" id="{9D423EBC-504D-488D-B9D7-EDEABA779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97691"/>
            <a:ext cx="8747495" cy="46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31862">
            <a:spAutoFit/>
          </a:bodyPr>
          <a:lstStyle>
            <a:lvl1pPr>
              <a:spcBef>
                <a:spcPts val="1500"/>
              </a:spcBef>
              <a:buClr>
                <a:schemeClr val="tx1"/>
              </a:buClr>
              <a:buFont typeface="Wingdings" panose="05000000000000000000" pitchFamily="2" charset="2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tx1"/>
              </a:buClr>
              <a:buFont typeface="Wingdings" panose="05000000000000000000" pitchFamily="2" charset="2"/>
              <a:buChar char="n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tr-TR" altLang="tr-TR" sz="2399">
                <a:solidFill>
                  <a:srgbClr val="FF0000"/>
                </a:solidFill>
              </a:rPr>
              <a:t>Çatı arası kullanılan eğimli çatılarda ısı yalıtımı</a:t>
            </a:r>
          </a:p>
        </p:txBody>
      </p:sp>
      <p:pic>
        <p:nvPicPr>
          <p:cNvPr id="17414" name="Picture 7" descr="G+H ISOVER4">
            <a:extLst>
              <a:ext uri="{FF2B5EF4-FFF2-40B4-BE49-F238E27FC236}">
                <a16:creationId xmlns:a16="http://schemas.microsoft.com/office/drawing/2014/main" id="{4B279449-A61C-42CC-85F2-7D141F3120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24" y="1845183"/>
            <a:ext cx="2807388" cy="1579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0112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1824</Words>
  <Application>Microsoft Office PowerPoint</Application>
  <PresentationFormat>Özel</PresentationFormat>
  <Paragraphs>307</Paragraphs>
  <Slides>53</Slides>
  <Notes>2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3</vt:i4>
      </vt:variant>
      <vt:variant>
        <vt:lpstr>Slayt Başlıkları</vt:lpstr>
      </vt:variant>
      <vt:variant>
        <vt:i4>53</vt:i4>
      </vt:variant>
    </vt:vector>
  </HeadingPairs>
  <TitlesOfParts>
    <vt:vector size="62" baseType="lpstr">
      <vt:lpstr>Arial</vt:lpstr>
      <vt:lpstr>Calibri</vt:lpstr>
      <vt:lpstr>Tahoma</vt:lpstr>
      <vt:lpstr>Times New Roman</vt:lpstr>
      <vt:lpstr>Wingdings</vt:lpstr>
      <vt:lpstr>Office Theme</vt:lpstr>
      <vt:lpstr>AutoCAD LT Drawing</vt:lpstr>
      <vt:lpstr>Imaging.Document</vt:lpstr>
      <vt:lpstr>Image</vt:lpstr>
      <vt:lpstr>PowerPoint Sunusu</vt:lpstr>
      <vt:lpstr>PowerPoint Sunusu</vt:lpstr>
      <vt:lpstr>PowerPoint Sunusu</vt:lpstr>
      <vt:lpstr>PowerPoint Sunusu</vt:lpstr>
      <vt:lpstr>Uygulama Alanları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Üzerinde gezilmeyen ters teras çatılarda ısı yalıtımı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TEŞEKKÜRLER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GUNES YUZUGUR KOCAOGLAN</cp:lastModifiedBy>
  <cp:revision>21</cp:revision>
  <dcterms:created xsi:type="dcterms:W3CDTF">2017-10-30T09:13:00Z</dcterms:created>
  <dcterms:modified xsi:type="dcterms:W3CDTF">2018-04-16T13:43:29Z</dcterms:modified>
</cp:coreProperties>
</file>