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80" r:id="rId3"/>
    <p:sldId id="259" r:id="rId4"/>
    <p:sldId id="268" r:id="rId5"/>
    <p:sldId id="258" r:id="rId6"/>
    <p:sldId id="262" r:id="rId7"/>
    <p:sldId id="279" r:id="rId8"/>
    <p:sldId id="274" r:id="rId9"/>
    <p:sldId id="294" r:id="rId10"/>
    <p:sldId id="291" r:id="rId11"/>
    <p:sldId id="267" r:id="rId12"/>
    <p:sldId id="277" r:id="rId13"/>
    <p:sldId id="272" r:id="rId14"/>
    <p:sldId id="278" r:id="rId15"/>
    <p:sldId id="281" r:id="rId16"/>
    <p:sldId id="282" r:id="rId17"/>
    <p:sldId id="283" r:id="rId18"/>
    <p:sldId id="284" r:id="rId19"/>
    <p:sldId id="261" r:id="rId20"/>
    <p:sldId id="285" r:id="rId21"/>
    <p:sldId id="286" r:id="rId22"/>
    <p:sldId id="287" r:id="rId23"/>
    <p:sldId id="288" r:id="rId24"/>
    <p:sldId id="289" r:id="rId25"/>
    <p:sldId id="290" r:id="rId26"/>
    <p:sldId id="293" r:id="rId27"/>
    <p:sldId id="292" r:id="rId28"/>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14" autoAdjust="0"/>
    <p:restoredTop sz="77279" autoAdjust="0"/>
  </p:normalViewPr>
  <p:slideViewPr>
    <p:cSldViewPr snapToGrid="0" snapToObjects="1">
      <p:cViewPr varScale="1">
        <p:scale>
          <a:sx n="70" d="100"/>
          <a:sy n="70" d="100"/>
        </p:scale>
        <p:origin x="1362" y="66"/>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2F8531-E57C-4AF0-84E1-25AA80F2E6DB}" type="datetimeFigureOut">
              <a:rPr lang="tr-TR" smtClean="0"/>
              <a:t>15.01.2018</a:t>
            </a:fld>
            <a:endParaRPr lang="tr-TR"/>
          </a:p>
        </p:txBody>
      </p:sp>
      <p:sp>
        <p:nvSpPr>
          <p:cNvPr id="4" name="Slayt Görüntüsü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722A66-2804-4915-87CE-474F6F8B8836}" type="slidenum">
              <a:rPr lang="tr-TR" smtClean="0"/>
              <a:t>‹#›</a:t>
            </a:fld>
            <a:endParaRPr lang="tr-TR"/>
          </a:p>
        </p:txBody>
      </p:sp>
    </p:spTree>
    <p:extLst>
      <p:ext uri="{BB962C8B-B14F-4D97-AF65-F5344CB8AC3E}">
        <p14:creationId xmlns:p14="http://schemas.microsoft.com/office/powerpoint/2010/main" val="638697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1</a:t>
            </a:fld>
            <a:endParaRPr lang="tr-TR"/>
          </a:p>
        </p:txBody>
      </p:sp>
    </p:spTree>
    <p:extLst>
      <p:ext uri="{BB962C8B-B14F-4D97-AF65-F5344CB8AC3E}">
        <p14:creationId xmlns:p14="http://schemas.microsoft.com/office/powerpoint/2010/main" val="255399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13</a:t>
            </a:fld>
            <a:endParaRPr lang="tr-TR"/>
          </a:p>
        </p:txBody>
      </p:sp>
    </p:spTree>
    <p:extLst>
      <p:ext uri="{BB962C8B-B14F-4D97-AF65-F5344CB8AC3E}">
        <p14:creationId xmlns:p14="http://schemas.microsoft.com/office/powerpoint/2010/main" val="475350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14</a:t>
            </a:fld>
            <a:endParaRPr lang="tr-TR"/>
          </a:p>
        </p:txBody>
      </p:sp>
    </p:spTree>
    <p:extLst>
      <p:ext uri="{BB962C8B-B14F-4D97-AF65-F5344CB8AC3E}">
        <p14:creationId xmlns:p14="http://schemas.microsoft.com/office/powerpoint/2010/main" val="1803529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sz="1200" kern="1200" dirty="0">
              <a:solidFill>
                <a:schemeClr val="tx1"/>
              </a:solidFill>
              <a:effectLst/>
              <a:latin typeface="+mn-lt"/>
              <a:ea typeface="+mn-ea"/>
              <a:cs typeface="+mn-cs"/>
            </a:endParaRPr>
          </a:p>
        </p:txBody>
      </p:sp>
      <p:sp>
        <p:nvSpPr>
          <p:cNvPr id="4" name="Slayt Numarası Yer Tutucusu 3"/>
          <p:cNvSpPr>
            <a:spLocks noGrp="1"/>
          </p:cNvSpPr>
          <p:nvPr>
            <p:ph type="sldNum" sz="quarter" idx="10"/>
          </p:nvPr>
        </p:nvSpPr>
        <p:spPr/>
        <p:txBody>
          <a:bodyPr/>
          <a:lstStyle/>
          <a:p>
            <a:fld id="{A9722A66-2804-4915-87CE-474F6F8B8836}" type="slidenum">
              <a:rPr lang="tr-TR" smtClean="0"/>
              <a:t>15</a:t>
            </a:fld>
            <a:endParaRPr lang="tr-TR"/>
          </a:p>
        </p:txBody>
      </p:sp>
    </p:spTree>
    <p:extLst>
      <p:ext uri="{BB962C8B-B14F-4D97-AF65-F5344CB8AC3E}">
        <p14:creationId xmlns:p14="http://schemas.microsoft.com/office/powerpoint/2010/main" val="2703532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sz="1200" kern="1200" dirty="0">
              <a:solidFill>
                <a:schemeClr val="tx1"/>
              </a:solidFill>
              <a:effectLst/>
              <a:latin typeface="+mn-lt"/>
              <a:ea typeface="+mn-ea"/>
              <a:cs typeface="+mn-cs"/>
            </a:endParaRPr>
          </a:p>
        </p:txBody>
      </p:sp>
      <p:sp>
        <p:nvSpPr>
          <p:cNvPr id="4" name="Slayt Numarası Yer Tutucusu 3"/>
          <p:cNvSpPr>
            <a:spLocks noGrp="1"/>
          </p:cNvSpPr>
          <p:nvPr>
            <p:ph type="sldNum" sz="quarter" idx="10"/>
          </p:nvPr>
        </p:nvSpPr>
        <p:spPr/>
        <p:txBody>
          <a:bodyPr/>
          <a:lstStyle/>
          <a:p>
            <a:fld id="{A9722A66-2804-4915-87CE-474F6F8B8836}" type="slidenum">
              <a:rPr lang="tr-TR" smtClean="0"/>
              <a:t>16</a:t>
            </a:fld>
            <a:endParaRPr lang="tr-TR"/>
          </a:p>
        </p:txBody>
      </p:sp>
    </p:spTree>
    <p:extLst>
      <p:ext uri="{BB962C8B-B14F-4D97-AF65-F5344CB8AC3E}">
        <p14:creationId xmlns:p14="http://schemas.microsoft.com/office/powerpoint/2010/main" val="2862202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sz="1200" kern="1200" dirty="0">
              <a:solidFill>
                <a:schemeClr val="tx1"/>
              </a:solidFill>
              <a:effectLst/>
              <a:latin typeface="+mn-lt"/>
              <a:ea typeface="+mn-ea"/>
              <a:cs typeface="+mn-cs"/>
            </a:endParaRPr>
          </a:p>
        </p:txBody>
      </p:sp>
      <p:sp>
        <p:nvSpPr>
          <p:cNvPr id="4" name="Slayt Numarası Yer Tutucusu 3"/>
          <p:cNvSpPr>
            <a:spLocks noGrp="1"/>
          </p:cNvSpPr>
          <p:nvPr>
            <p:ph type="sldNum" sz="quarter" idx="10"/>
          </p:nvPr>
        </p:nvSpPr>
        <p:spPr/>
        <p:txBody>
          <a:bodyPr/>
          <a:lstStyle/>
          <a:p>
            <a:fld id="{A9722A66-2804-4915-87CE-474F6F8B8836}" type="slidenum">
              <a:rPr lang="tr-TR" smtClean="0"/>
              <a:t>17</a:t>
            </a:fld>
            <a:endParaRPr lang="tr-TR"/>
          </a:p>
        </p:txBody>
      </p:sp>
    </p:spTree>
    <p:extLst>
      <p:ext uri="{BB962C8B-B14F-4D97-AF65-F5344CB8AC3E}">
        <p14:creationId xmlns:p14="http://schemas.microsoft.com/office/powerpoint/2010/main" val="3166138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tr-TR" sz="1200" kern="1200" dirty="0">
              <a:solidFill>
                <a:schemeClr val="tx1"/>
              </a:solidFill>
              <a:effectLst/>
              <a:latin typeface="+mn-lt"/>
              <a:ea typeface="+mn-ea"/>
              <a:cs typeface="+mn-cs"/>
            </a:endParaRPr>
          </a:p>
        </p:txBody>
      </p:sp>
      <p:sp>
        <p:nvSpPr>
          <p:cNvPr id="4" name="Slayt Numarası Yer Tutucusu 3"/>
          <p:cNvSpPr>
            <a:spLocks noGrp="1"/>
          </p:cNvSpPr>
          <p:nvPr>
            <p:ph type="sldNum" sz="quarter" idx="10"/>
          </p:nvPr>
        </p:nvSpPr>
        <p:spPr/>
        <p:txBody>
          <a:bodyPr/>
          <a:lstStyle/>
          <a:p>
            <a:fld id="{A9722A66-2804-4915-87CE-474F6F8B8836}" type="slidenum">
              <a:rPr lang="tr-TR" smtClean="0"/>
              <a:t>18</a:t>
            </a:fld>
            <a:endParaRPr lang="tr-TR"/>
          </a:p>
        </p:txBody>
      </p:sp>
    </p:spTree>
    <p:extLst>
      <p:ext uri="{BB962C8B-B14F-4D97-AF65-F5344CB8AC3E}">
        <p14:creationId xmlns:p14="http://schemas.microsoft.com/office/powerpoint/2010/main" val="10927438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19</a:t>
            </a:fld>
            <a:endParaRPr lang="tr-TR"/>
          </a:p>
        </p:txBody>
      </p:sp>
    </p:spTree>
    <p:extLst>
      <p:ext uri="{BB962C8B-B14F-4D97-AF65-F5344CB8AC3E}">
        <p14:creationId xmlns:p14="http://schemas.microsoft.com/office/powerpoint/2010/main" val="3630530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20</a:t>
            </a:fld>
            <a:endParaRPr lang="tr-TR"/>
          </a:p>
        </p:txBody>
      </p:sp>
    </p:spTree>
    <p:extLst>
      <p:ext uri="{BB962C8B-B14F-4D97-AF65-F5344CB8AC3E}">
        <p14:creationId xmlns:p14="http://schemas.microsoft.com/office/powerpoint/2010/main" val="609621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21</a:t>
            </a:fld>
            <a:endParaRPr lang="tr-TR"/>
          </a:p>
        </p:txBody>
      </p:sp>
    </p:spTree>
    <p:extLst>
      <p:ext uri="{BB962C8B-B14F-4D97-AF65-F5344CB8AC3E}">
        <p14:creationId xmlns:p14="http://schemas.microsoft.com/office/powerpoint/2010/main" val="1556250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22</a:t>
            </a:fld>
            <a:endParaRPr lang="tr-TR"/>
          </a:p>
        </p:txBody>
      </p:sp>
    </p:spTree>
    <p:extLst>
      <p:ext uri="{BB962C8B-B14F-4D97-AF65-F5344CB8AC3E}">
        <p14:creationId xmlns:p14="http://schemas.microsoft.com/office/powerpoint/2010/main" val="159419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a:t>
            </a:r>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3</a:t>
            </a:fld>
            <a:endParaRPr lang="tr-TR"/>
          </a:p>
        </p:txBody>
      </p:sp>
    </p:spTree>
    <p:extLst>
      <p:ext uri="{BB962C8B-B14F-4D97-AF65-F5344CB8AC3E}">
        <p14:creationId xmlns:p14="http://schemas.microsoft.com/office/powerpoint/2010/main" val="2325541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23</a:t>
            </a:fld>
            <a:endParaRPr lang="tr-TR"/>
          </a:p>
        </p:txBody>
      </p:sp>
    </p:spTree>
    <p:extLst>
      <p:ext uri="{BB962C8B-B14F-4D97-AF65-F5344CB8AC3E}">
        <p14:creationId xmlns:p14="http://schemas.microsoft.com/office/powerpoint/2010/main" val="1093468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24</a:t>
            </a:fld>
            <a:endParaRPr lang="tr-TR"/>
          </a:p>
        </p:txBody>
      </p:sp>
    </p:spTree>
    <p:extLst>
      <p:ext uri="{BB962C8B-B14F-4D97-AF65-F5344CB8AC3E}">
        <p14:creationId xmlns:p14="http://schemas.microsoft.com/office/powerpoint/2010/main" val="2800876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25</a:t>
            </a:fld>
            <a:endParaRPr lang="tr-TR"/>
          </a:p>
        </p:txBody>
      </p:sp>
    </p:spTree>
    <p:extLst>
      <p:ext uri="{BB962C8B-B14F-4D97-AF65-F5344CB8AC3E}">
        <p14:creationId xmlns:p14="http://schemas.microsoft.com/office/powerpoint/2010/main" val="8829927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26</a:t>
            </a:fld>
            <a:endParaRPr lang="tr-TR"/>
          </a:p>
        </p:txBody>
      </p:sp>
    </p:spTree>
    <p:extLst>
      <p:ext uri="{BB962C8B-B14F-4D97-AF65-F5344CB8AC3E}">
        <p14:creationId xmlns:p14="http://schemas.microsoft.com/office/powerpoint/2010/main" val="1827246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27</a:t>
            </a:fld>
            <a:endParaRPr lang="tr-TR"/>
          </a:p>
        </p:txBody>
      </p:sp>
    </p:spTree>
    <p:extLst>
      <p:ext uri="{BB962C8B-B14F-4D97-AF65-F5344CB8AC3E}">
        <p14:creationId xmlns:p14="http://schemas.microsoft.com/office/powerpoint/2010/main" val="4076430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a:t>
            </a:r>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4</a:t>
            </a:fld>
            <a:endParaRPr lang="tr-TR"/>
          </a:p>
        </p:txBody>
      </p:sp>
    </p:spTree>
    <p:extLst>
      <p:ext uri="{BB962C8B-B14F-4D97-AF65-F5344CB8AC3E}">
        <p14:creationId xmlns:p14="http://schemas.microsoft.com/office/powerpoint/2010/main" val="421213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5</a:t>
            </a:fld>
            <a:endParaRPr lang="tr-TR"/>
          </a:p>
        </p:txBody>
      </p:sp>
    </p:spTree>
    <p:extLst>
      <p:ext uri="{BB962C8B-B14F-4D97-AF65-F5344CB8AC3E}">
        <p14:creationId xmlns:p14="http://schemas.microsoft.com/office/powerpoint/2010/main" val="1834049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6</a:t>
            </a:fld>
            <a:endParaRPr lang="tr-TR"/>
          </a:p>
        </p:txBody>
      </p:sp>
    </p:spTree>
    <p:extLst>
      <p:ext uri="{BB962C8B-B14F-4D97-AF65-F5344CB8AC3E}">
        <p14:creationId xmlns:p14="http://schemas.microsoft.com/office/powerpoint/2010/main" val="1890403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8</a:t>
            </a:fld>
            <a:endParaRPr lang="tr-TR"/>
          </a:p>
        </p:txBody>
      </p:sp>
    </p:spTree>
    <p:extLst>
      <p:ext uri="{BB962C8B-B14F-4D97-AF65-F5344CB8AC3E}">
        <p14:creationId xmlns:p14="http://schemas.microsoft.com/office/powerpoint/2010/main" val="1136488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9</a:t>
            </a:fld>
            <a:endParaRPr lang="tr-TR"/>
          </a:p>
        </p:txBody>
      </p:sp>
    </p:spTree>
    <p:extLst>
      <p:ext uri="{BB962C8B-B14F-4D97-AF65-F5344CB8AC3E}">
        <p14:creationId xmlns:p14="http://schemas.microsoft.com/office/powerpoint/2010/main" val="2526897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10</a:t>
            </a:fld>
            <a:endParaRPr lang="tr-TR"/>
          </a:p>
        </p:txBody>
      </p:sp>
    </p:spTree>
    <p:extLst>
      <p:ext uri="{BB962C8B-B14F-4D97-AF65-F5344CB8AC3E}">
        <p14:creationId xmlns:p14="http://schemas.microsoft.com/office/powerpoint/2010/main" val="3350683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kern="1200" dirty="0">
                <a:solidFill>
                  <a:schemeClr val="tx1"/>
                </a:solidFill>
                <a:effectLst/>
                <a:latin typeface="+mn-lt"/>
                <a:ea typeface="+mn-ea"/>
                <a:cs typeface="+mn-cs"/>
              </a:rPr>
              <a:t>Yeni yönetmeliğin kullanılması ile gürültü açısından daha konforlu binalarda yaşayacak mıyız ? Binaları satın alırken müteahhit yapının Ses Yalıtımı Performansını beyan edecek mi?</a:t>
            </a:r>
          </a:p>
          <a:p>
            <a:endParaRPr lang="tr-TR" dirty="0"/>
          </a:p>
        </p:txBody>
      </p:sp>
      <p:sp>
        <p:nvSpPr>
          <p:cNvPr id="4" name="Slayt Numarası Yer Tutucusu 3"/>
          <p:cNvSpPr>
            <a:spLocks noGrp="1"/>
          </p:cNvSpPr>
          <p:nvPr>
            <p:ph type="sldNum" sz="quarter" idx="10"/>
          </p:nvPr>
        </p:nvSpPr>
        <p:spPr/>
        <p:txBody>
          <a:bodyPr/>
          <a:lstStyle/>
          <a:p>
            <a:fld id="{A9722A66-2804-4915-87CE-474F6F8B8836}" type="slidenum">
              <a:rPr lang="tr-TR" smtClean="0"/>
              <a:t>11</a:t>
            </a:fld>
            <a:endParaRPr lang="tr-TR"/>
          </a:p>
        </p:txBody>
      </p:sp>
    </p:spTree>
    <p:extLst>
      <p:ext uri="{BB962C8B-B14F-4D97-AF65-F5344CB8AC3E}">
        <p14:creationId xmlns:p14="http://schemas.microsoft.com/office/powerpoint/2010/main" val="599370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1/15/2018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ANKARA PPT-1.jpg"/>
          <p:cNvPicPr>
            <a:picLocks noChangeAspect="1"/>
          </p:cNvPicPr>
          <p:nvPr/>
        </p:nvPicPr>
        <p:blipFill>
          <a:blip r:embed="rId3"/>
          <a:stretch>
            <a:fillRect/>
          </a:stretch>
        </p:blipFill>
        <p:spPr>
          <a:xfrm>
            <a:off x="115376" y="0"/>
            <a:ext cx="9672071" cy="6857999"/>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rotWithShape="1">
          <a:blip r:embed="rId4"/>
          <a:srcRect r="25020"/>
          <a:stretch/>
        </p:blipFill>
        <p:spPr>
          <a:xfrm>
            <a:off x="-326564" y="1843629"/>
            <a:ext cx="8927604" cy="3786462"/>
          </a:xfrm>
          <a:prstGeom prst="rect">
            <a:avLst/>
          </a:prstGeom>
        </p:spPr>
      </p:pic>
    </p:spTree>
    <p:extLst>
      <p:ext uri="{BB962C8B-B14F-4D97-AF65-F5344CB8AC3E}">
        <p14:creationId xmlns:p14="http://schemas.microsoft.com/office/powerpoint/2010/main" val="1258526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rotWithShape="1">
          <a:blip r:embed="rId4"/>
          <a:srcRect r="40897"/>
          <a:stretch/>
        </p:blipFill>
        <p:spPr>
          <a:xfrm>
            <a:off x="0" y="1495524"/>
            <a:ext cx="6159503" cy="4918182"/>
          </a:xfrm>
          <a:prstGeom prst="rect">
            <a:avLst/>
          </a:prstGeom>
        </p:spPr>
      </p:pic>
      <p:pic>
        <p:nvPicPr>
          <p:cNvPr id="5" name="Resim 4"/>
          <p:cNvPicPr>
            <a:picLocks noChangeAspect="1"/>
          </p:cNvPicPr>
          <p:nvPr/>
        </p:nvPicPr>
        <p:blipFill rotWithShape="1">
          <a:blip r:embed="rId4"/>
          <a:srcRect l="65333"/>
          <a:stretch/>
        </p:blipFill>
        <p:spPr>
          <a:xfrm>
            <a:off x="5963339" y="1337289"/>
            <a:ext cx="3729095" cy="5076417"/>
          </a:xfrm>
          <a:prstGeom prst="rect">
            <a:avLst/>
          </a:prstGeom>
        </p:spPr>
      </p:pic>
    </p:spTree>
    <p:extLst>
      <p:ext uri="{BB962C8B-B14F-4D97-AF65-F5344CB8AC3E}">
        <p14:creationId xmlns:p14="http://schemas.microsoft.com/office/powerpoint/2010/main" val="1896527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783771" y="1802673"/>
            <a:ext cx="7981405" cy="1200329"/>
          </a:xfrm>
          <a:prstGeom prst="rect">
            <a:avLst/>
          </a:prstGeom>
        </p:spPr>
        <p:txBody>
          <a:bodyPr wrap="square">
            <a:spAutoFit/>
          </a:bodyPr>
          <a:lstStyle/>
          <a:p>
            <a:pPr lvl="0"/>
            <a:r>
              <a:rPr lang="tr-TR" sz="2400" dirty="0"/>
              <a:t>Denetleme ve kontrol mekanizmaları hakkında bilgi verir misiniz? İnşaat aşamasında bu uygulamaların yapıldığı nasıl kontrol edilecek? Cezai hükümler var mı?</a:t>
            </a:r>
          </a:p>
        </p:txBody>
      </p:sp>
    </p:spTree>
    <p:extLst>
      <p:ext uri="{BB962C8B-B14F-4D97-AF65-F5344CB8AC3E}">
        <p14:creationId xmlns:p14="http://schemas.microsoft.com/office/powerpoint/2010/main" val="744625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880519" y="2029767"/>
            <a:ext cx="8138865" cy="4627265"/>
          </a:xfrm>
          <a:prstGeom prst="rect">
            <a:avLst/>
          </a:prstGeom>
        </p:spPr>
      </p:pic>
    </p:spTree>
    <p:extLst>
      <p:ext uri="{BB962C8B-B14F-4D97-AF65-F5344CB8AC3E}">
        <p14:creationId xmlns:p14="http://schemas.microsoft.com/office/powerpoint/2010/main" val="689891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470463" y="1459927"/>
            <a:ext cx="8961897" cy="4767485"/>
          </a:xfrm>
          <a:prstGeom prst="rect">
            <a:avLst/>
          </a:prstGeom>
        </p:spPr>
      </p:pic>
    </p:spTree>
    <p:extLst>
      <p:ext uri="{BB962C8B-B14F-4D97-AF65-F5344CB8AC3E}">
        <p14:creationId xmlns:p14="http://schemas.microsoft.com/office/powerpoint/2010/main" val="3410038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503994" y="1541939"/>
            <a:ext cx="8894835" cy="4640497"/>
          </a:xfrm>
          <a:prstGeom prst="rect">
            <a:avLst/>
          </a:prstGeom>
        </p:spPr>
      </p:pic>
    </p:spTree>
    <p:extLst>
      <p:ext uri="{BB962C8B-B14F-4D97-AF65-F5344CB8AC3E}">
        <p14:creationId xmlns:p14="http://schemas.microsoft.com/office/powerpoint/2010/main" val="2839862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771368" y="1465951"/>
            <a:ext cx="8870449" cy="4797968"/>
          </a:xfrm>
          <a:prstGeom prst="rect">
            <a:avLst/>
          </a:prstGeom>
        </p:spPr>
      </p:pic>
    </p:spTree>
    <p:extLst>
      <p:ext uri="{BB962C8B-B14F-4D97-AF65-F5344CB8AC3E}">
        <p14:creationId xmlns:p14="http://schemas.microsoft.com/office/powerpoint/2010/main" val="2548400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490341" y="1541939"/>
            <a:ext cx="8919221" cy="4773582"/>
          </a:xfrm>
          <a:prstGeom prst="rect">
            <a:avLst/>
          </a:prstGeom>
        </p:spPr>
      </p:pic>
    </p:spTree>
    <p:extLst>
      <p:ext uri="{BB962C8B-B14F-4D97-AF65-F5344CB8AC3E}">
        <p14:creationId xmlns:p14="http://schemas.microsoft.com/office/powerpoint/2010/main" val="2128778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992777" y="2967335"/>
            <a:ext cx="8582297" cy="461665"/>
          </a:xfrm>
          <a:prstGeom prst="rect">
            <a:avLst/>
          </a:prstGeom>
        </p:spPr>
        <p:txBody>
          <a:bodyPr wrap="square">
            <a:spAutoFit/>
          </a:bodyPr>
          <a:lstStyle/>
          <a:p>
            <a:pPr algn="just">
              <a:spcAft>
                <a:spcPts val="0"/>
              </a:spcAft>
            </a:pPr>
            <a:r>
              <a:rPr lang="tr-TR" sz="2400" dirty="0">
                <a:latin typeface="Calibri" panose="020F0502020204030204" pitchFamily="34" charset="0"/>
                <a:ea typeface="Times New Roman" panose="02020603050405020304" pitchFamily="18" charset="0"/>
              </a:rPr>
              <a:t>Kullanılan ses yalıtım malzemelerinde ne tip özellikler aranacak?</a:t>
            </a:r>
            <a:endParaRPr lang="tr-TR" sz="2400" dirty="0">
              <a:effectLst/>
              <a:latin typeface="Times New Roman" panose="02020603050405020304" pitchFamily="18" charset="0"/>
              <a:ea typeface="MS Mincho"/>
            </a:endParaRPr>
          </a:p>
        </p:txBody>
      </p:sp>
    </p:spTree>
    <p:extLst>
      <p:ext uri="{BB962C8B-B14F-4D97-AF65-F5344CB8AC3E}">
        <p14:creationId xmlns:p14="http://schemas.microsoft.com/office/powerpoint/2010/main" val="3449494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98117" y="1591350"/>
            <a:ext cx="9686223" cy="4600444"/>
          </a:xfrm>
          <a:prstGeom prst="rect">
            <a:avLst/>
          </a:prstGeom>
        </p:spPr>
      </p:pic>
    </p:spTree>
    <p:extLst>
      <p:ext uri="{BB962C8B-B14F-4D97-AF65-F5344CB8AC3E}">
        <p14:creationId xmlns:p14="http://schemas.microsoft.com/office/powerpoint/2010/main" val="2130642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26571" y="3105835"/>
            <a:ext cx="9013371" cy="830997"/>
          </a:xfrm>
          <a:prstGeom prst="rect">
            <a:avLst/>
          </a:prstGeom>
        </p:spPr>
        <p:txBody>
          <a:bodyPr wrap="square">
            <a:spAutoFit/>
          </a:bodyPr>
          <a:lstStyle/>
          <a:p>
            <a:r>
              <a:rPr lang="tr-TR" sz="2400" dirty="0"/>
              <a:t>Yeni yönetmeliğin kullanılması ile gürültü açısından daha konforlu binalarda yaşayacak mıyız ? </a:t>
            </a:r>
          </a:p>
        </p:txBody>
      </p:sp>
    </p:spTree>
    <p:extLst>
      <p:ext uri="{BB962C8B-B14F-4D97-AF65-F5344CB8AC3E}">
        <p14:creationId xmlns:p14="http://schemas.microsoft.com/office/powerpoint/2010/main" val="42553101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0" y="18289"/>
            <a:ext cx="9646279" cy="6839711"/>
          </a:xfrm>
          <a:prstGeom prst="rect">
            <a:avLst/>
          </a:prstGeom>
        </p:spPr>
      </p:pic>
      <p:sp>
        <p:nvSpPr>
          <p:cNvPr id="2" name="Dikdörtgen 1"/>
          <p:cNvSpPr/>
          <p:nvPr/>
        </p:nvSpPr>
        <p:spPr>
          <a:xfrm>
            <a:off x="0" y="1359475"/>
            <a:ext cx="9902825" cy="4447371"/>
          </a:xfrm>
          <a:prstGeom prst="rect">
            <a:avLst/>
          </a:prstGeom>
        </p:spPr>
        <p:txBody>
          <a:bodyPr wrap="square">
            <a:spAutoFit/>
          </a:bodyPr>
          <a:lstStyle/>
          <a:p>
            <a:pPr marR="270510" lvl="1" algn="just">
              <a:lnSpc>
                <a:spcPct val="150000"/>
              </a:lnSpc>
              <a:spcBef>
                <a:spcPts val="600"/>
              </a:spcBef>
              <a:spcAft>
                <a:spcPts val="600"/>
              </a:spcAft>
              <a:tabLst>
                <a:tab pos="544830" algn="l"/>
              </a:tabLst>
            </a:pPr>
            <a:r>
              <a:rPr lang="en-US" sz="2800" b="1" dirty="0"/>
              <a:t>UYGULAMA KILAVUZU </a:t>
            </a:r>
            <a:endParaRPr lang="tr-TR" sz="2800" b="1" dirty="0">
              <a:ea typeface="Times New Roman" panose="02020603050405020304" pitchFamily="18" charset="0"/>
              <a:cs typeface="Times New Roman" panose="02020603050405020304" pitchFamily="18" charset="0"/>
            </a:endParaRPr>
          </a:p>
          <a:p>
            <a:pPr marR="270510" lvl="1" algn="just">
              <a:lnSpc>
                <a:spcPct val="150000"/>
              </a:lnSpc>
              <a:spcBef>
                <a:spcPts val="600"/>
              </a:spcBef>
              <a:spcAft>
                <a:spcPts val="600"/>
              </a:spcAft>
              <a:tabLst>
                <a:tab pos="544830" algn="l"/>
              </a:tabLst>
            </a:pPr>
            <a:r>
              <a:rPr lang="tr-TR" sz="2200" b="1" dirty="0">
                <a:ea typeface="Times New Roman" panose="02020603050405020304" pitchFamily="18" charset="0"/>
                <a:cs typeface="Times New Roman" panose="02020603050405020304" pitchFamily="18" charset="0"/>
              </a:rPr>
              <a:t>Teknik alt yapı veri tabanının kapsamı ve hazırlanma ilkeleri</a:t>
            </a:r>
            <a:r>
              <a:rPr lang="tr-TR" sz="2200" dirty="0">
                <a:ea typeface="Times New Roman" panose="02020603050405020304" pitchFamily="18" charset="0"/>
                <a:cs typeface="Times New Roman" panose="02020603050405020304" pitchFamily="18" charset="0"/>
              </a:rPr>
              <a:t>: Hazırlanacak Kılavuzda,  basit yöntemin kullanımına olanak sağlayacak; yapı elemanlarının ses ile ilgili parametrelerinin toplandığı ulusal bir veri tabanı modeli için öneri de verilecektir. Tanımlanacak öneride veri tabanının bölümleri tanımlanacak, bu modelin oluşturulabilmesi için gerekli kodlandırma sistemi, deney ve rapor formatları, form isimleri ve işlevleri, teknik altyapı ve konuyla ilgili üreticileri yönlendirebilecek bilgilendirmeler  yer alacaktır. </a:t>
            </a:r>
            <a:endParaRPr lang="tr-TR" sz="2200" u="none" strike="noStrike"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5379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75212" y="3105835"/>
            <a:ext cx="8569234" cy="430887"/>
          </a:xfrm>
          <a:prstGeom prst="rect">
            <a:avLst/>
          </a:prstGeom>
        </p:spPr>
        <p:txBody>
          <a:bodyPr wrap="square">
            <a:spAutoFit/>
          </a:bodyPr>
          <a:lstStyle/>
          <a:p>
            <a:pPr lvl="0" algn="just">
              <a:spcAft>
                <a:spcPts val="0"/>
              </a:spcAft>
            </a:pPr>
            <a:r>
              <a:rPr lang="tr-TR" sz="2200" dirty="0">
                <a:latin typeface="Calibri" panose="020F0502020204030204" pitchFamily="34" charset="0"/>
                <a:ea typeface="Times New Roman" panose="02020603050405020304" pitchFamily="18" charset="0"/>
              </a:rPr>
              <a:t>Yeni yönetmelik, Avrupa standartlarına göre nerededir? </a:t>
            </a:r>
            <a:endParaRPr lang="tr-TR" sz="2200" dirty="0">
              <a:effectLst/>
              <a:latin typeface="Times New Roman" panose="02020603050405020304" pitchFamily="18" charset="0"/>
              <a:ea typeface="MS Mincho"/>
            </a:endParaRPr>
          </a:p>
        </p:txBody>
      </p:sp>
    </p:spTree>
    <p:extLst>
      <p:ext uri="{BB962C8B-B14F-4D97-AF65-F5344CB8AC3E}">
        <p14:creationId xmlns:p14="http://schemas.microsoft.com/office/powerpoint/2010/main" val="1532008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630561" y="1604610"/>
            <a:ext cx="8638781" cy="4541914"/>
          </a:xfrm>
          <a:prstGeom prst="rect">
            <a:avLst/>
          </a:prstGeom>
        </p:spPr>
      </p:pic>
    </p:spTree>
    <p:extLst>
      <p:ext uri="{BB962C8B-B14F-4D97-AF65-F5344CB8AC3E}">
        <p14:creationId xmlns:p14="http://schemas.microsoft.com/office/powerpoint/2010/main" val="1295805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98117" y="1521989"/>
            <a:ext cx="9836070" cy="4630617"/>
          </a:xfrm>
          <a:prstGeom prst="rect">
            <a:avLst/>
          </a:prstGeom>
        </p:spPr>
      </p:pic>
    </p:spTree>
    <p:extLst>
      <p:ext uri="{BB962C8B-B14F-4D97-AF65-F5344CB8AC3E}">
        <p14:creationId xmlns:p14="http://schemas.microsoft.com/office/powerpoint/2010/main" val="40640077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319912" y="1516349"/>
            <a:ext cx="9202688" cy="4722768"/>
          </a:xfrm>
          <a:prstGeom prst="rect">
            <a:avLst/>
          </a:prstGeom>
        </p:spPr>
      </p:pic>
    </p:spTree>
    <p:extLst>
      <p:ext uri="{BB962C8B-B14F-4D97-AF65-F5344CB8AC3E}">
        <p14:creationId xmlns:p14="http://schemas.microsoft.com/office/powerpoint/2010/main" val="10980072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rotWithShape="1">
          <a:blip r:embed="rId4"/>
          <a:srcRect r="9876"/>
          <a:stretch/>
        </p:blipFill>
        <p:spPr>
          <a:xfrm>
            <a:off x="-6387" y="2052815"/>
            <a:ext cx="9967781" cy="2898008"/>
          </a:xfrm>
          <a:prstGeom prst="rect">
            <a:avLst/>
          </a:prstGeom>
        </p:spPr>
      </p:pic>
    </p:spTree>
    <p:extLst>
      <p:ext uri="{BB962C8B-B14F-4D97-AF65-F5344CB8AC3E}">
        <p14:creationId xmlns:p14="http://schemas.microsoft.com/office/powerpoint/2010/main" val="7427569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75212" y="3105835"/>
            <a:ext cx="8569234" cy="830997"/>
          </a:xfrm>
          <a:prstGeom prst="rect">
            <a:avLst/>
          </a:prstGeom>
        </p:spPr>
        <p:txBody>
          <a:bodyPr wrap="square">
            <a:spAutoFit/>
          </a:bodyPr>
          <a:lstStyle/>
          <a:p>
            <a:pPr lvl="0"/>
            <a:r>
              <a:rPr lang="tr-TR" sz="2400" dirty="0"/>
              <a:t>Yeşil binalar, sürdürülebilirlik kavramları açısından bakıldığında, gürültü kontrolünün öneminden bahseder misiniz?</a:t>
            </a:r>
          </a:p>
        </p:txBody>
      </p:sp>
    </p:spTree>
    <p:extLst>
      <p:ext uri="{BB962C8B-B14F-4D97-AF65-F5344CB8AC3E}">
        <p14:creationId xmlns:p14="http://schemas.microsoft.com/office/powerpoint/2010/main" val="2701238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0" y="66135"/>
            <a:ext cx="9646279" cy="6839711"/>
          </a:xfrm>
          <a:prstGeom prst="rect">
            <a:avLst/>
          </a:prstGeom>
        </p:spPr>
      </p:pic>
      <p:pic>
        <p:nvPicPr>
          <p:cNvPr id="5" name="Resim 4"/>
          <p:cNvPicPr>
            <a:picLocks noChangeAspect="1"/>
          </p:cNvPicPr>
          <p:nvPr/>
        </p:nvPicPr>
        <p:blipFill rotWithShape="1">
          <a:blip r:embed="rId4"/>
          <a:srcRect l="30787" t="44581" r="51091" b="19802"/>
          <a:stretch/>
        </p:blipFill>
        <p:spPr>
          <a:xfrm>
            <a:off x="0" y="1170560"/>
            <a:ext cx="4376057" cy="4838298"/>
          </a:xfrm>
          <a:prstGeom prst="rect">
            <a:avLst/>
          </a:prstGeom>
        </p:spPr>
      </p:pic>
      <p:sp>
        <p:nvSpPr>
          <p:cNvPr id="6" name="Dikdörtgen 5"/>
          <p:cNvSpPr/>
          <p:nvPr/>
        </p:nvSpPr>
        <p:spPr>
          <a:xfrm>
            <a:off x="4696454" y="2953026"/>
            <a:ext cx="4949825" cy="1631216"/>
          </a:xfrm>
          <a:prstGeom prst="rect">
            <a:avLst/>
          </a:prstGeom>
        </p:spPr>
        <p:txBody>
          <a:bodyPr>
            <a:spAutoFit/>
          </a:bodyPr>
          <a:lstStyle/>
          <a:p>
            <a:pPr algn="just" eaLnBrk="0" hangingPunct="0">
              <a:spcBef>
                <a:spcPts val="600"/>
              </a:spcBef>
              <a:spcAft>
                <a:spcPts val="600"/>
              </a:spcAft>
              <a:tabLst>
                <a:tab pos="269875" algn="l"/>
              </a:tabLst>
            </a:pPr>
            <a:r>
              <a:rPr lang="tr-TR" b="1" u="sng" dirty="0">
                <a:latin typeface="Calibri" panose="020F0502020204030204" pitchFamily="34" charset="0"/>
                <a:ea typeface="MS Mincho"/>
                <a:cs typeface="Calibri" panose="020F0502020204030204" pitchFamily="34" charset="0"/>
              </a:rPr>
              <a:t>BAŞVURU SAHİBİ TARAFINDAN TESLİM EDİLMESİ GEREKEN BELGELER </a:t>
            </a:r>
            <a:endParaRPr lang="tr-TR" dirty="0">
              <a:latin typeface="Calibri" panose="020F0502020204030204" pitchFamily="34" charset="0"/>
              <a:ea typeface="MS Mincho"/>
              <a:cs typeface="Times New Roman" panose="02020603050405020304" pitchFamily="18" charset="0"/>
            </a:endParaRPr>
          </a:p>
          <a:p>
            <a:pPr algn="just" eaLnBrk="0" hangingPunct="0">
              <a:spcBef>
                <a:spcPts val="600"/>
              </a:spcBef>
              <a:spcAft>
                <a:spcPts val="600"/>
              </a:spcAft>
              <a:tabLst>
                <a:tab pos="269875" algn="l"/>
              </a:tabLst>
            </a:pPr>
            <a:r>
              <a:rPr lang="tr-TR" dirty="0">
                <a:latin typeface="Calibri" panose="020F0502020204030204" pitchFamily="34" charset="0"/>
                <a:ea typeface="MS Mincho"/>
                <a:cs typeface="Calibri" panose="020F0502020204030204" pitchFamily="34" charset="0"/>
              </a:rPr>
              <a:t>Akustik uzman tarafından hazırlanan akustik proje ve ekinde yer alan ‘’Akustik Performans Belgesi’’</a:t>
            </a:r>
            <a:r>
              <a:rPr lang="tr-TR" dirty="0" err="1">
                <a:latin typeface="Calibri" panose="020F0502020204030204" pitchFamily="34" charset="0"/>
                <a:ea typeface="MS Mincho"/>
                <a:cs typeface="Calibri" panose="020F0502020204030204" pitchFamily="34" charset="0"/>
              </a:rPr>
              <a:t>nin</a:t>
            </a:r>
            <a:r>
              <a:rPr lang="tr-TR" dirty="0">
                <a:latin typeface="Calibri" panose="020F0502020204030204" pitchFamily="34" charset="0"/>
                <a:ea typeface="MS Mincho"/>
                <a:cs typeface="Calibri" panose="020F0502020204030204" pitchFamily="34" charset="0"/>
              </a:rPr>
              <a:t> varlığı kontrol edilmelidir.</a:t>
            </a:r>
            <a:endParaRPr lang="tr-TR" dirty="0">
              <a:latin typeface="Calibri" panose="020F0502020204030204" pitchFamily="34" charset="0"/>
              <a:ea typeface="MS Mincho"/>
              <a:cs typeface="Times New Roman" panose="02020603050405020304" pitchFamily="18" charset="0"/>
            </a:endParaRPr>
          </a:p>
        </p:txBody>
      </p:sp>
    </p:spTree>
    <p:extLst>
      <p:ext uri="{BB962C8B-B14F-4D97-AF65-F5344CB8AC3E}">
        <p14:creationId xmlns:p14="http://schemas.microsoft.com/office/powerpoint/2010/main" val="1178490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sp>
        <p:nvSpPr>
          <p:cNvPr id="5" name="Yuvarlatılmış Dikdörtgen 4"/>
          <p:cNvSpPr/>
          <p:nvPr/>
        </p:nvSpPr>
        <p:spPr>
          <a:xfrm>
            <a:off x="5756224" y="1581141"/>
            <a:ext cx="3474181" cy="4575219"/>
          </a:xfrm>
          <a:prstGeom prst="roundRect">
            <a:avLst>
              <a:gd name="adj" fmla="val 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350"/>
          </a:p>
        </p:txBody>
      </p:sp>
      <p:sp>
        <p:nvSpPr>
          <p:cNvPr id="6" name="İçerik Yer Tutucusu 2"/>
          <p:cNvSpPr txBox="1">
            <a:spLocks/>
          </p:cNvSpPr>
          <p:nvPr/>
        </p:nvSpPr>
        <p:spPr>
          <a:xfrm>
            <a:off x="0" y="1566399"/>
            <a:ext cx="5557815" cy="4493538"/>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tr-TR" b="1" dirty="0">
                <a:solidFill>
                  <a:schemeClr val="tx1"/>
                </a:solidFill>
                <a:cs typeface="Arial" panose="020B0604020202020204" pitchFamily="34" charset="0"/>
              </a:rPr>
              <a:t>YÖNETMELİK KAPSAMI</a:t>
            </a:r>
          </a:p>
          <a:p>
            <a:endParaRPr lang="tr-TR" sz="1500" dirty="0">
              <a:solidFill>
                <a:schemeClr val="tx1"/>
              </a:solidFill>
              <a:cs typeface="Arial" panose="020B0604020202020204" pitchFamily="34" charset="0"/>
            </a:endParaRPr>
          </a:p>
          <a:p>
            <a:r>
              <a:rPr lang="tr-TR" sz="2000" b="1" dirty="0">
                <a:solidFill>
                  <a:schemeClr val="tx1"/>
                </a:solidFill>
                <a:cs typeface="Arial" panose="020B0604020202020204" pitchFamily="34" charset="0"/>
              </a:rPr>
              <a:t>Uygulama zorunluluğu: </a:t>
            </a:r>
          </a:p>
          <a:p>
            <a:endParaRPr lang="tr-TR" sz="2000" dirty="0">
              <a:solidFill>
                <a:schemeClr val="tx1"/>
              </a:solidFill>
              <a:cs typeface="Arial" panose="020B0604020202020204" pitchFamily="34" charset="0"/>
            </a:endParaRPr>
          </a:p>
          <a:p>
            <a:r>
              <a:rPr lang="tr-TR" sz="2000" dirty="0">
                <a:solidFill>
                  <a:schemeClr val="tx1"/>
                </a:solidFill>
                <a:cs typeface="Arial" panose="020B0604020202020204" pitchFamily="34" charset="0"/>
              </a:rPr>
              <a:t>Yeni yapılacak binalarda, </a:t>
            </a:r>
          </a:p>
          <a:p>
            <a:r>
              <a:rPr lang="tr-TR" sz="2000" dirty="0">
                <a:solidFill>
                  <a:schemeClr val="tx1"/>
                </a:solidFill>
                <a:cs typeface="Arial" panose="020B0604020202020204" pitchFamily="34" charset="0"/>
              </a:rPr>
              <a:t>kullanım amacında değişiklik yapılan binalarda ve </a:t>
            </a:r>
          </a:p>
          <a:p>
            <a:r>
              <a:rPr lang="tr-TR" sz="2000" dirty="0">
                <a:solidFill>
                  <a:schemeClr val="tx1"/>
                </a:solidFill>
                <a:cs typeface="Arial" panose="020B0604020202020204" pitchFamily="34" charset="0"/>
              </a:rPr>
              <a:t>esaslı onarım – tadilat projelerinde uygulanır. </a:t>
            </a:r>
          </a:p>
          <a:p>
            <a:endParaRPr lang="tr-TR" sz="2000" dirty="0">
              <a:solidFill>
                <a:schemeClr val="tx1"/>
              </a:solidFill>
              <a:cs typeface="Arial" panose="020B0604020202020204" pitchFamily="34" charset="0"/>
            </a:endParaRPr>
          </a:p>
          <a:p>
            <a:pPr marL="342900" indent="-342900" algn="just">
              <a:buFont typeface="Arial" panose="020B0604020202020204" pitchFamily="34" charset="0"/>
              <a:buChar char="•"/>
            </a:pPr>
            <a:r>
              <a:rPr lang="tr-TR" sz="2000" dirty="0">
                <a:solidFill>
                  <a:schemeClr val="tx1"/>
                </a:solidFill>
                <a:cs typeface="Arial" panose="020B0604020202020204" pitchFamily="34" charset="0"/>
              </a:rPr>
              <a:t>yapı ruhsatı alınırken, </a:t>
            </a:r>
          </a:p>
          <a:p>
            <a:pPr marL="342900" indent="-342900" algn="just">
              <a:buFont typeface="Arial" panose="020B0604020202020204" pitchFamily="34" charset="0"/>
              <a:buChar char="•"/>
            </a:pPr>
            <a:r>
              <a:rPr lang="tr-TR" sz="2000" dirty="0">
                <a:solidFill>
                  <a:schemeClr val="tx1"/>
                </a:solidFill>
                <a:cs typeface="Arial" panose="020B0604020202020204" pitchFamily="34" charset="0"/>
              </a:rPr>
              <a:t>yapı kullanım izin belgesi </a:t>
            </a:r>
          </a:p>
          <a:p>
            <a:pPr marL="342900" indent="-342900" algn="just">
              <a:buFont typeface="Arial" panose="020B0604020202020204" pitchFamily="34" charset="0"/>
              <a:buChar char="•"/>
            </a:pPr>
            <a:r>
              <a:rPr lang="tr-TR" sz="2000" dirty="0">
                <a:solidFill>
                  <a:schemeClr val="tx1"/>
                </a:solidFill>
                <a:cs typeface="Arial" panose="020B0604020202020204" pitchFamily="34" charset="0"/>
              </a:rPr>
              <a:t>çalışma ruhsatı alınırken </a:t>
            </a:r>
          </a:p>
          <a:p>
            <a:pPr marL="342892" lvl="1"/>
            <a:r>
              <a:rPr lang="tr-TR" sz="2000" dirty="0">
                <a:solidFill>
                  <a:schemeClr val="tx1"/>
                </a:solidFill>
                <a:cs typeface="Arial" panose="020B0604020202020204" pitchFamily="34" charset="0"/>
              </a:rPr>
              <a:t>Yönetmelik uygulanacaktır.</a:t>
            </a:r>
          </a:p>
        </p:txBody>
      </p:sp>
      <p:sp>
        <p:nvSpPr>
          <p:cNvPr id="7" name="Rectangle 2"/>
          <p:cNvSpPr txBox="1">
            <a:spLocks/>
          </p:cNvSpPr>
          <p:nvPr/>
        </p:nvSpPr>
        <p:spPr>
          <a:xfrm>
            <a:off x="5756224" y="1566399"/>
            <a:ext cx="3806018" cy="4493538"/>
          </a:xfrm>
          <a:prstGeom prst="rect">
            <a:avLst/>
          </a:prstGeom>
        </p:spPr>
        <p:txBody>
          <a:bodyPr wrap="square">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450"/>
              </a:spcBef>
              <a:buClr>
                <a:schemeClr val="accent6">
                  <a:lumMod val="75000"/>
                </a:schemeClr>
              </a:buClr>
              <a:buSzPct val="200000"/>
              <a:buFont typeface="Arial"/>
              <a:buNone/>
            </a:pPr>
            <a:r>
              <a:rPr lang="tr-TR" sz="3000" b="1" dirty="0">
                <a:cs typeface="Arial" panose="020B0604020202020204" pitchFamily="34" charset="0"/>
              </a:rPr>
              <a:t>BİNA KATEGORİLERİ </a:t>
            </a:r>
          </a:p>
          <a:p>
            <a:pPr marL="214308" indent="-214308">
              <a:spcBef>
                <a:spcPts val="450"/>
              </a:spcBef>
              <a:buSzPct val="100000"/>
            </a:pPr>
            <a:r>
              <a:rPr lang="tr-TR" sz="1700" dirty="0">
                <a:latin typeface="+mj-lt"/>
                <a:cs typeface="Arial" panose="020B0604020202020204" pitchFamily="34" charset="0"/>
              </a:rPr>
              <a:t>Konutlar</a:t>
            </a:r>
            <a:endParaRPr lang="en-GB" sz="1700" dirty="0">
              <a:latin typeface="+mj-lt"/>
              <a:cs typeface="Arial" panose="020B0604020202020204" pitchFamily="34" charset="0"/>
            </a:endParaRPr>
          </a:p>
          <a:p>
            <a:pPr marL="214308" indent="-214308">
              <a:spcBef>
                <a:spcPts val="450"/>
              </a:spcBef>
              <a:buSzPct val="100000"/>
            </a:pPr>
            <a:r>
              <a:rPr lang="en-GB" sz="1700" dirty="0" err="1">
                <a:latin typeface="+mj-lt"/>
                <a:cs typeface="Arial" panose="020B0604020202020204" pitchFamily="34" charset="0"/>
              </a:rPr>
              <a:t>Eğitim</a:t>
            </a:r>
            <a:r>
              <a:rPr lang="en-GB" sz="1700" dirty="0">
                <a:latin typeface="+mj-lt"/>
                <a:cs typeface="Arial" panose="020B0604020202020204" pitchFamily="34" charset="0"/>
              </a:rPr>
              <a:t> </a:t>
            </a:r>
            <a:r>
              <a:rPr lang="en-GB" sz="1700" dirty="0" err="1">
                <a:latin typeface="+mj-lt"/>
                <a:cs typeface="Arial" panose="020B0604020202020204" pitchFamily="34" charset="0"/>
              </a:rPr>
              <a:t>Tesisleri</a:t>
            </a:r>
            <a:endParaRPr lang="en-GB" sz="1700" dirty="0">
              <a:latin typeface="+mj-lt"/>
              <a:cs typeface="Arial" panose="020B0604020202020204" pitchFamily="34" charset="0"/>
            </a:endParaRPr>
          </a:p>
          <a:p>
            <a:pPr marL="214308" indent="-214308">
              <a:spcBef>
                <a:spcPts val="450"/>
              </a:spcBef>
              <a:buSzPct val="100000"/>
            </a:pPr>
            <a:r>
              <a:rPr lang="en-GB" sz="1700" dirty="0" err="1">
                <a:latin typeface="+mj-lt"/>
                <a:cs typeface="Arial" panose="020B0604020202020204" pitchFamily="34" charset="0"/>
              </a:rPr>
              <a:t>Sağlık</a:t>
            </a:r>
            <a:r>
              <a:rPr lang="en-GB" sz="1700" dirty="0">
                <a:latin typeface="+mj-lt"/>
                <a:cs typeface="Arial" panose="020B0604020202020204" pitchFamily="34" charset="0"/>
              </a:rPr>
              <a:t> </a:t>
            </a:r>
            <a:r>
              <a:rPr lang="en-GB" sz="1700" dirty="0" err="1">
                <a:latin typeface="+mj-lt"/>
                <a:cs typeface="Arial" panose="020B0604020202020204" pitchFamily="34" charset="0"/>
              </a:rPr>
              <a:t>tesisleri</a:t>
            </a:r>
            <a:r>
              <a:rPr lang="en-GB" sz="1700" dirty="0">
                <a:latin typeface="+mj-lt"/>
                <a:cs typeface="Arial" panose="020B0604020202020204" pitchFamily="34" charset="0"/>
              </a:rPr>
              <a:t> / </a:t>
            </a:r>
            <a:r>
              <a:rPr lang="en-GB" sz="1700" dirty="0" err="1">
                <a:latin typeface="+mj-lt"/>
                <a:cs typeface="Arial" panose="020B0604020202020204" pitchFamily="34" charset="0"/>
              </a:rPr>
              <a:t>Yaşlı</a:t>
            </a:r>
            <a:r>
              <a:rPr lang="en-GB" sz="1700" dirty="0">
                <a:latin typeface="+mj-lt"/>
                <a:cs typeface="Arial" panose="020B0604020202020204" pitchFamily="34" charset="0"/>
              </a:rPr>
              <a:t> </a:t>
            </a:r>
            <a:r>
              <a:rPr lang="en-GB" sz="1700" dirty="0" err="1">
                <a:latin typeface="+mj-lt"/>
                <a:cs typeface="Arial" panose="020B0604020202020204" pitchFamily="34" charset="0"/>
              </a:rPr>
              <a:t>bakım</a:t>
            </a:r>
            <a:r>
              <a:rPr lang="en-GB" sz="1700" dirty="0">
                <a:latin typeface="+mj-lt"/>
                <a:cs typeface="Arial" panose="020B0604020202020204" pitchFamily="34" charset="0"/>
              </a:rPr>
              <a:t> </a:t>
            </a:r>
            <a:r>
              <a:rPr lang="en-GB" sz="1700" dirty="0" err="1">
                <a:latin typeface="+mj-lt"/>
                <a:cs typeface="Arial" panose="020B0604020202020204" pitchFamily="34" charset="0"/>
              </a:rPr>
              <a:t>evi</a:t>
            </a:r>
            <a:endParaRPr lang="en-GB" sz="1700" dirty="0">
              <a:latin typeface="+mj-lt"/>
              <a:cs typeface="Arial" panose="020B0604020202020204" pitchFamily="34" charset="0"/>
            </a:endParaRPr>
          </a:p>
          <a:p>
            <a:pPr marL="214308" indent="-214308">
              <a:spcBef>
                <a:spcPts val="450"/>
              </a:spcBef>
              <a:buSzPct val="100000"/>
            </a:pPr>
            <a:r>
              <a:rPr lang="en-GB" sz="1700" dirty="0" err="1">
                <a:latin typeface="+mj-lt"/>
                <a:cs typeface="Arial" panose="020B0604020202020204" pitchFamily="34" charset="0"/>
              </a:rPr>
              <a:t>Büro</a:t>
            </a:r>
            <a:r>
              <a:rPr lang="en-GB" sz="1700" dirty="0">
                <a:latin typeface="+mj-lt"/>
                <a:cs typeface="Arial" panose="020B0604020202020204" pitchFamily="34" charset="0"/>
              </a:rPr>
              <a:t> </a:t>
            </a:r>
            <a:r>
              <a:rPr lang="en-GB" sz="1700" dirty="0" err="1">
                <a:latin typeface="+mj-lt"/>
                <a:cs typeface="Arial" panose="020B0604020202020204" pitchFamily="34" charset="0"/>
              </a:rPr>
              <a:t>ve</a:t>
            </a:r>
            <a:r>
              <a:rPr lang="en-GB" sz="1700" dirty="0">
                <a:latin typeface="+mj-lt"/>
                <a:cs typeface="Arial" panose="020B0604020202020204" pitchFamily="34" charset="0"/>
              </a:rPr>
              <a:t> </a:t>
            </a:r>
            <a:r>
              <a:rPr lang="en-GB" sz="1700" dirty="0" err="1">
                <a:latin typeface="+mj-lt"/>
                <a:cs typeface="Arial" panose="020B0604020202020204" pitchFamily="34" charset="0"/>
              </a:rPr>
              <a:t>İdari</a:t>
            </a:r>
            <a:r>
              <a:rPr lang="en-GB" sz="1700" dirty="0">
                <a:latin typeface="+mj-lt"/>
                <a:cs typeface="Arial" panose="020B0604020202020204" pitchFamily="34" charset="0"/>
              </a:rPr>
              <a:t> </a:t>
            </a:r>
            <a:r>
              <a:rPr lang="en-GB" sz="1700" dirty="0" err="1">
                <a:latin typeface="+mj-lt"/>
                <a:cs typeface="Arial" panose="020B0604020202020204" pitchFamily="34" charset="0"/>
              </a:rPr>
              <a:t>Binalar</a:t>
            </a:r>
            <a:endParaRPr lang="en-GB" sz="1700" dirty="0">
              <a:latin typeface="+mj-lt"/>
              <a:cs typeface="Arial" panose="020B0604020202020204" pitchFamily="34" charset="0"/>
            </a:endParaRPr>
          </a:p>
          <a:p>
            <a:pPr marL="214308" indent="-214308">
              <a:spcBef>
                <a:spcPts val="450"/>
              </a:spcBef>
              <a:buSzPct val="100000"/>
            </a:pPr>
            <a:r>
              <a:rPr lang="tr-TR" sz="1700" dirty="0">
                <a:latin typeface="+mj-lt"/>
                <a:cs typeface="Arial" panose="020B0604020202020204" pitchFamily="34" charset="0"/>
              </a:rPr>
              <a:t>Konaklama Tesisleri</a:t>
            </a:r>
            <a:endParaRPr lang="en-GB" sz="1700" dirty="0">
              <a:latin typeface="+mj-lt"/>
              <a:cs typeface="Arial" panose="020B0604020202020204" pitchFamily="34" charset="0"/>
            </a:endParaRPr>
          </a:p>
          <a:p>
            <a:pPr marL="214308" indent="-214308">
              <a:spcBef>
                <a:spcPts val="450"/>
              </a:spcBef>
              <a:buSzPct val="100000"/>
            </a:pPr>
            <a:r>
              <a:rPr lang="tr-TR" sz="1700" dirty="0">
                <a:latin typeface="+mj-lt"/>
                <a:cs typeface="Arial" panose="020B0604020202020204" pitchFamily="34" charset="0"/>
              </a:rPr>
              <a:t>Yurt Binaları</a:t>
            </a:r>
            <a:endParaRPr lang="en-GB" sz="1700" dirty="0">
              <a:latin typeface="+mj-lt"/>
              <a:cs typeface="Arial" panose="020B0604020202020204" pitchFamily="34" charset="0"/>
            </a:endParaRPr>
          </a:p>
          <a:p>
            <a:pPr marL="214308" indent="-214308">
              <a:spcBef>
                <a:spcPts val="450"/>
              </a:spcBef>
              <a:buSzPct val="100000"/>
            </a:pPr>
            <a:r>
              <a:rPr lang="tr-TR" sz="1700" dirty="0">
                <a:latin typeface="+mj-lt"/>
                <a:cs typeface="Arial" panose="020B0604020202020204" pitchFamily="34" charset="0"/>
              </a:rPr>
              <a:t>Kültürel Tesisler</a:t>
            </a:r>
            <a:endParaRPr lang="en-GB" sz="1700" dirty="0">
              <a:latin typeface="+mj-lt"/>
              <a:cs typeface="Arial" panose="020B0604020202020204" pitchFamily="34" charset="0"/>
            </a:endParaRPr>
          </a:p>
          <a:p>
            <a:pPr marL="214308" indent="-214308">
              <a:spcBef>
                <a:spcPts val="450"/>
              </a:spcBef>
              <a:buSzPct val="100000"/>
            </a:pPr>
            <a:r>
              <a:rPr lang="tr-TR" sz="1700" dirty="0">
                <a:latin typeface="+mj-lt"/>
                <a:cs typeface="Arial" panose="020B0604020202020204" pitchFamily="34" charset="0"/>
              </a:rPr>
              <a:t>Ticari Tesisler</a:t>
            </a:r>
            <a:endParaRPr lang="en-GB" sz="1700" dirty="0">
              <a:latin typeface="+mj-lt"/>
              <a:cs typeface="Arial" panose="020B0604020202020204" pitchFamily="34" charset="0"/>
            </a:endParaRPr>
          </a:p>
          <a:p>
            <a:pPr marL="214308" indent="-214308">
              <a:spcBef>
                <a:spcPts val="450"/>
              </a:spcBef>
              <a:buSzPct val="100000"/>
            </a:pPr>
            <a:r>
              <a:rPr lang="tr-TR" sz="1700" dirty="0">
                <a:latin typeface="+mj-lt"/>
                <a:cs typeface="Arial" panose="020B0604020202020204" pitchFamily="34" charset="0"/>
              </a:rPr>
              <a:t>Terminaller</a:t>
            </a:r>
          </a:p>
          <a:p>
            <a:pPr marL="214308" indent="-214308">
              <a:spcBef>
                <a:spcPts val="450"/>
              </a:spcBef>
              <a:buSzPct val="100000"/>
            </a:pPr>
            <a:r>
              <a:rPr lang="tr-TR" sz="1700" dirty="0">
                <a:latin typeface="+mj-lt"/>
                <a:cs typeface="Arial" panose="020B0604020202020204" pitchFamily="34" charset="0"/>
              </a:rPr>
              <a:t>Kamuya Ait Tesisler</a:t>
            </a:r>
          </a:p>
          <a:p>
            <a:pPr marL="214308" indent="-214308">
              <a:spcBef>
                <a:spcPts val="450"/>
              </a:spcBef>
              <a:buSzPct val="100000"/>
            </a:pPr>
            <a:r>
              <a:rPr lang="tr-TR" sz="1700" dirty="0">
                <a:latin typeface="+mj-lt"/>
                <a:cs typeface="Arial" panose="020B0604020202020204" pitchFamily="34" charset="0"/>
              </a:rPr>
              <a:t>Eğlence Spor Tesisleri</a:t>
            </a:r>
          </a:p>
          <a:p>
            <a:pPr marL="214308" indent="-214308">
              <a:spcBef>
                <a:spcPts val="450"/>
              </a:spcBef>
              <a:buSzPct val="100000"/>
            </a:pPr>
            <a:r>
              <a:rPr lang="tr-TR" sz="1700" dirty="0">
                <a:latin typeface="+mj-lt"/>
                <a:cs typeface="Arial" panose="020B0604020202020204" pitchFamily="34" charset="0"/>
              </a:rPr>
              <a:t>Sanayi Tesisleri</a:t>
            </a:r>
            <a:endParaRPr lang="en-US" sz="1700" dirty="0">
              <a:latin typeface="+mj-lt"/>
              <a:cs typeface="Arial" panose="020B0604020202020204" pitchFamily="34" charset="0"/>
            </a:endParaRPr>
          </a:p>
        </p:txBody>
      </p:sp>
    </p:spTree>
    <p:extLst>
      <p:ext uri="{BB962C8B-B14F-4D97-AF65-F5344CB8AC3E}">
        <p14:creationId xmlns:p14="http://schemas.microsoft.com/office/powerpoint/2010/main" val="1631285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a:blip r:embed="rId4"/>
          <a:stretch>
            <a:fillRect/>
          </a:stretch>
        </p:blipFill>
        <p:spPr>
          <a:xfrm>
            <a:off x="-143690" y="1732735"/>
            <a:ext cx="10020396" cy="4589810"/>
          </a:xfrm>
          <a:prstGeom prst="rect">
            <a:avLst/>
          </a:prstGeom>
        </p:spPr>
      </p:pic>
    </p:spTree>
    <p:extLst>
      <p:ext uri="{BB962C8B-B14F-4D97-AF65-F5344CB8AC3E}">
        <p14:creationId xmlns:p14="http://schemas.microsoft.com/office/powerpoint/2010/main" val="4107910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9" name="Resim 8"/>
          <p:cNvPicPr>
            <a:picLocks noChangeAspect="1"/>
          </p:cNvPicPr>
          <p:nvPr/>
        </p:nvPicPr>
        <p:blipFill>
          <a:blip r:embed="rId4"/>
          <a:stretch>
            <a:fillRect/>
          </a:stretch>
        </p:blipFill>
        <p:spPr>
          <a:xfrm>
            <a:off x="-49016" y="1214522"/>
            <a:ext cx="9951841" cy="4951614"/>
          </a:xfrm>
          <a:prstGeom prst="rect">
            <a:avLst/>
          </a:prstGeom>
        </p:spPr>
      </p:pic>
    </p:spTree>
    <p:extLst>
      <p:ext uri="{BB962C8B-B14F-4D97-AF65-F5344CB8AC3E}">
        <p14:creationId xmlns:p14="http://schemas.microsoft.com/office/powerpoint/2010/main" val="2869471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98117" y="-13063"/>
            <a:ext cx="9646279" cy="6839711"/>
          </a:xfrm>
          <a:prstGeom prst="rect">
            <a:avLst/>
          </a:prstGeom>
        </p:spPr>
      </p:pic>
      <p:pic>
        <p:nvPicPr>
          <p:cNvPr id="4" name="Resim 3"/>
          <p:cNvPicPr>
            <a:picLocks noChangeAspect="1"/>
          </p:cNvPicPr>
          <p:nvPr/>
        </p:nvPicPr>
        <p:blipFill rotWithShape="1">
          <a:blip r:embed="rId4"/>
          <a:srcRect r="8041"/>
          <a:stretch/>
        </p:blipFill>
        <p:spPr>
          <a:xfrm>
            <a:off x="98117" y="1336187"/>
            <a:ext cx="9753795" cy="4920922"/>
          </a:xfrm>
          <a:prstGeom prst="rect">
            <a:avLst/>
          </a:prstGeom>
        </p:spPr>
      </p:pic>
    </p:spTree>
    <p:extLst>
      <p:ext uri="{BB962C8B-B14F-4D97-AF65-F5344CB8AC3E}">
        <p14:creationId xmlns:p14="http://schemas.microsoft.com/office/powerpoint/2010/main" val="5259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40081" y="2573383"/>
            <a:ext cx="8516982" cy="830997"/>
          </a:xfrm>
          <a:prstGeom prst="rect">
            <a:avLst/>
          </a:prstGeom>
        </p:spPr>
        <p:txBody>
          <a:bodyPr wrap="square">
            <a:spAutoFit/>
          </a:bodyPr>
          <a:lstStyle/>
          <a:p>
            <a:pPr lvl="0" defTabSz="914400">
              <a:defRPr/>
            </a:pPr>
            <a:r>
              <a:rPr lang="tr-TR" sz="2400" dirty="0"/>
              <a:t>Binaları satın alırken müteahhit yapının Ses Yalıtımı Performansını beyan edecek mi?</a:t>
            </a:r>
          </a:p>
        </p:txBody>
      </p:sp>
    </p:spTree>
    <p:extLst>
      <p:ext uri="{BB962C8B-B14F-4D97-AF65-F5344CB8AC3E}">
        <p14:creationId xmlns:p14="http://schemas.microsoft.com/office/powerpoint/2010/main" val="641753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0" y="-49639"/>
            <a:ext cx="9646279" cy="6839711"/>
          </a:xfrm>
          <a:prstGeom prst="rect">
            <a:avLst/>
          </a:prstGeom>
        </p:spPr>
      </p:pic>
      <p:grpSp>
        <p:nvGrpSpPr>
          <p:cNvPr id="2" name="Grup 1"/>
          <p:cNvGrpSpPr/>
          <p:nvPr/>
        </p:nvGrpSpPr>
        <p:grpSpPr>
          <a:xfrm>
            <a:off x="868358" y="2211618"/>
            <a:ext cx="7909561" cy="2317196"/>
            <a:chOff x="368850" y="2211391"/>
            <a:chExt cx="9104811" cy="2962344"/>
          </a:xfrm>
        </p:grpSpPr>
        <p:pic>
          <p:nvPicPr>
            <p:cNvPr id="4" name="Resim 3"/>
            <p:cNvPicPr>
              <a:picLocks noChangeAspect="1"/>
            </p:cNvPicPr>
            <p:nvPr/>
          </p:nvPicPr>
          <p:blipFill rotWithShape="1">
            <a:blip r:embed="rId4"/>
            <a:srcRect l="24236" t="-3409" r="29015" b="83723"/>
            <a:stretch/>
          </p:blipFill>
          <p:spPr>
            <a:xfrm>
              <a:off x="1564100" y="2211391"/>
              <a:ext cx="6714309" cy="874953"/>
            </a:xfrm>
            <a:prstGeom prst="rect">
              <a:avLst/>
            </a:prstGeom>
          </p:spPr>
        </p:pic>
        <p:pic>
          <p:nvPicPr>
            <p:cNvPr id="5" name="Resim 4"/>
            <p:cNvPicPr>
              <a:picLocks noChangeAspect="1"/>
            </p:cNvPicPr>
            <p:nvPr/>
          </p:nvPicPr>
          <p:blipFill rotWithShape="1">
            <a:blip r:embed="rId4"/>
            <a:srcRect t="57196" r="33127" b="-1"/>
            <a:stretch/>
          </p:blipFill>
          <p:spPr>
            <a:xfrm>
              <a:off x="368850" y="3370217"/>
              <a:ext cx="9104811" cy="1803518"/>
            </a:xfrm>
            <a:prstGeom prst="rect">
              <a:avLst/>
            </a:prstGeom>
          </p:spPr>
        </p:pic>
      </p:grpSp>
    </p:spTree>
    <p:extLst>
      <p:ext uri="{BB962C8B-B14F-4D97-AF65-F5344CB8AC3E}">
        <p14:creationId xmlns:p14="http://schemas.microsoft.com/office/powerpoint/2010/main" val="3273088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3"/>
          <a:stretch>
            <a:fillRect/>
          </a:stretch>
        </p:blipFill>
        <p:spPr>
          <a:xfrm>
            <a:off x="0" y="-49639"/>
            <a:ext cx="9646279" cy="6839711"/>
          </a:xfrm>
          <a:prstGeom prst="rect">
            <a:avLst/>
          </a:prstGeom>
        </p:spPr>
      </p:pic>
      <p:pic>
        <p:nvPicPr>
          <p:cNvPr id="6" name="Resim 5">
            <a:extLst>
              <a:ext uri="{FF2B5EF4-FFF2-40B4-BE49-F238E27FC236}">
                <a16:creationId xmlns:a16="http://schemas.microsoft.com/office/drawing/2014/main" id="{758D1F29-D780-4BCF-AF3D-D57659D28C85}"/>
              </a:ext>
            </a:extLst>
          </p:cNvPr>
          <p:cNvPicPr>
            <a:picLocks noChangeAspect="1"/>
          </p:cNvPicPr>
          <p:nvPr/>
        </p:nvPicPr>
        <p:blipFill>
          <a:blip r:embed="rId4"/>
          <a:stretch>
            <a:fillRect/>
          </a:stretch>
        </p:blipFill>
        <p:spPr>
          <a:xfrm>
            <a:off x="622877" y="1386332"/>
            <a:ext cx="8480180" cy="5064220"/>
          </a:xfrm>
          <a:prstGeom prst="rect">
            <a:avLst/>
          </a:prstGeom>
        </p:spPr>
      </p:pic>
    </p:spTree>
    <p:extLst>
      <p:ext uri="{BB962C8B-B14F-4D97-AF65-F5344CB8AC3E}">
        <p14:creationId xmlns:p14="http://schemas.microsoft.com/office/powerpoint/2010/main" val="27349804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607</Words>
  <Application>Microsoft Office PowerPoint</Application>
  <PresentationFormat>Özel</PresentationFormat>
  <Paragraphs>74</Paragraphs>
  <Slides>27</Slides>
  <Notes>24</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27</vt:i4>
      </vt:variant>
    </vt:vector>
  </HeadingPairs>
  <TitlesOfParts>
    <vt:vector size="32" baseType="lpstr">
      <vt:lpstr>MS Mincho</vt:lpstr>
      <vt:lpstr>Arial</vt:lpstr>
      <vt:lpstr>Calibri</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34</cp:revision>
  <dcterms:created xsi:type="dcterms:W3CDTF">2017-10-30T09:13:00Z</dcterms:created>
  <dcterms:modified xsi:type="dcterms:W3CDTF">2018-01-15T05:41:35Z</dcterms:modified>
</cp:coreProperties>
</file>