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64" r:id="rId4"/>
    <p:sldId id="257" r:id="rId5"/>
    <p:sldId id="258" r:id="rId6"/>
    <p:sldId id="260" r:id="rId7"/>
    <p:sldId id="261" r:id="rId8"/>
    <p:sldId id="262" r:id="rId9"/>
    <p:sldId id="259" r:id="rId10"/>
    <p:sldId id="265" r:id="rId11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276" autoAdjust="0"/>
  </p:normalViewPr>
  <p:slideViewPr>
    <p:cSldViewPr snapToGrid="0" snapToObjects="1">
      <p:cViewPr varScale="1">
        <p:scale>
          <a:sx n="71" d="100"/>
          <a:sy n="71" d="100"/>
        </p:scale>
        <p:origin x="1374" y="66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D24C66-07E3-464A-A536-186E078E6AE7}" type="datetimeFigureOut">
              <a:rPr lang="tr-TR" smtClean="0"/>
              <a:t>15.01.2018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BBF02E-EBB8-4051-8DAF-14E37DAEC6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9124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2/1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BF02E-EBB8-4051-8DAF-14E37DAEC62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210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2/2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BF02E-EBB8-4051-8DAF-14E37DAEC628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8007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4/1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BF02E-EBB8-4051-8DAF-14E37DAEC628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3862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4/2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BF02E-EBB8-4051-8DAF-14E37DAEC628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656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4/3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BF02E-EBB8-4051-8DAF-14E37DAEC628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2960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4/4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BF02E-EBB8-4051-8DAF-14E37DAEC628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79374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4/5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BF02E-EBB8-4051-8DAF-14E37DAEC628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5272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8/1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BF02E-EBB8-4051-8DAF-14E37DAEC628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0983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12/1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BF02E-EBB8-4051-8DAF-14E37DAEC628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66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2.png"/><Relationship Id="rId4" Type="http://schemas.openxmlformats.org/officeDocument/2006/relationships/image" Target="../media/image4.jpeg"/><Relationship Id="rId9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ANKARA PPT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76" y="0"/>
            <a:ext cx="967207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48"/>
          <a:stretch/>
        </p:blipFill>
        <p:spPr>
          <a:xfrm>
            <a:off x="126812" y="1269239"/>
            <a:ext cx="3516517" cy="491944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" t="50873" r="50938" b="25414"/>
          <a:stretch/>
        </p:blipFill>
        <p:spPr>
          <a:xfrm>
            <a:off x="1828266" y="1676065"/>
            <a:ext cx="7944825" cy="281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967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Untitled-4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02516798"/>
              </p:ext>
            </p:extLst>
          </p:nvPr>
        </p:nvGraphicFramePr>
        <p:xfrm>
          <a:off x="126812" y="1752518"/>
          <a:ext cx="5045075" cy="293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Grafik" r:id="rId5" imgW="7476990" imgH="4076638" progId="MSGraph.Chart.8">
                  <p:embed followColorScheme="full"/>
                </p:oleObj>
              </mc:Choice>
              <mc:Fallback>
                <p:oleObj name="Grafik" r:id="rId5" imgW="7476990" imgH="4076638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 r="13455"/>
                      <a:stretch>
                        <a:fillRect/>
                      </a:stretch>
                    </p:blipFill>
                    <p:spPr bwMode="auto">
                      <a:xfrm>
                        <a:off x="126812" y="1752518"/>
                        <a:ext cx="5045075" cy="293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627964"/>
              </p:ext>
            </p:extLst>
          </p:nvPr>
        </p:nvGraphicFramePr>
        <p:xfrm>
          <a:off x="5360320" y="1752518"/>
          <a:ext cx="4224337" cy="260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Grafik" r:id="rId7" imgW="6095871" imgH="4067336" progId="MSGraph.Chart.8">
                  <p:embed followColorScheme="full"/>
                </p:oleObj>
              </mc:Choice>
              <mc:Fallback>
                <p:oleObj name="Grafik" r:id="rId7" imgW="6095871" imgH="4067336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 l="4704" t="5833" r="3247" b="13159"/>
                      <a:stretch>
                        <a:fillRect/>
                      </a:stretch>
                    </p:blipFill>
                    <p:spPr bwMode="auto">
                      <a:xfrm>
                        <a:off x="5360320" y="1752518"/>
                        <a:ext cx="4224337" cy="2603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97061" y="4831468"/>
            <a:ext cx="890577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tr-TR" altLang="tr-TR" sz="2000" b="0" dirty="0">
                <a:solidFill>
                  <a:srgbClr val="000000"/>
                </a:solidFill>
              </a:rPr>
              <a:t>1990-2000 yılları arasında Türkiye’nin enerji tüketimi yüzde 57 oranında artarken, enerji üretimindeki artış yüzde 9,4 oranında kalmıştır. 2013-2014 yıllarına gelindiğinde dışa bağımlılık %75 e yükselmiştir</a:t>
            </a:r>
          </a:p>
        </p:txBody>
      </p:sp>
    </p:spTree>
    <p:extLst>
      <p:ext uri="{BB962C8B-B14F-4D97-AF65-F5344CB8AC3E}">
        <p14:creationId xmlns:p14="http://schemas.microsoft.com/office/powerpoint/2010/main" val="2098900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4"/>
          <a:srcRect l="1864" t="1880" r="7511" b="2045"/>
          <a:stretch/>
        </p:blipFill>
        <p:spPr>
          <a:xfrm>
            <a:off x="1026219" y="1610435"/>
            <a:ext cx="7847463" cy="463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3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021789" y="1245117"/>
            <a:ext cx="7704138" cy="3636962"/>
            <a:chOff x="567" y="1253"/>
            <a:chExt cx="5193" cy="2630"/>
          </a:xfrm>
        </p:grpSpPr>
        <p:pic>
          <p:nvPicPr>
            <p:cNvPr id="5" name="Picture 3" descr="clip_image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1253"/>
              <a:ext cx="3991" cy="2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AutoShape 4"/>
            <p:cNvCxnSpPr>
              <a:cxnSpLocks noChangeShapeType="1"/>
            </p:cNvCxnSpPr>
            <p:nvPr/>
          </p:nvCxnSpPr>
          <p:spPr bwMode="auto">
            <a:xfrm flipV="1">
              <a:off x="4377" y="2115"/>
              <a:ext cx="500" cy="333"/>
            </a:xfrm>
            <a:prstGeom prst="curvedConnector3">
              <a:avLst>
                <a:gd name="adj1" fmla="val 50000"/>
              </a:avLst>
            </a:prstGeom>
            <a:noFill/>
            <a:ln w="50800">
              <a:solidFill>
                <a:srgbClr val="FF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567" y="1978"/>
              <a:ext cx="998" cy="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tr-TR" altLang="tr-TR">
                  <a:solidFill>
                    <a:srgbClr val="008BE0"/>
                  </a:solidFill>
                  <a:latin typeface="Tahoma" panose="020B0604030504040204" pitchFamily="34" charset="0"/>
                </a:rPr>
                <a:t>Sıcak su kullanımı</a:t>
              </a:r>
            </a:p>
          </p:txBody>
        </p:sp>
        <p:cxnSp>
          <p:nvCxnSpPr>
            <p:cNvPr id="8" name="AutoShape 6"/>
            <p:cNvCxnSpPr>
              <a:cxnSpLocks noChangeShapeType="1"/>
            </p:cNvCxnSpPr>
            <p:nvPr/>
          </p:nvCxnSpPr>
          <p:spPr bwMode="auto">
            <a:xfrm rot="10800000">
              <a:off x="1201" y="2227"/>
              <a:ext cx="726" cy="613"/>
            </a:xfrm>
            <a:prstGeom prst="curvedConnector3">
              <a:avLst>
                <a:gd name="adj1" fmla="val 50000"/>
              </a:avLst>
            </a:prstGeom>
            <a:noFill/>
            <a:ln w="508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AutoShape 7"/>
            <p:cNvCxnSpPr>
              <a:cxnSpLocks noChangeShapeType="1"/>
            </p:cNvCxnSpPr>
            <p:nvPr/>
          </p:nvCxnSpPr>
          <p:spPr bwMode="auto">
            <a:xfrm rot="5400000" flipH="1">
              <a:off x="1484" y="1966"/>
              <a:ext cx="797" cy="635"/>
            </a:xfrm>
            <a:prstGeom prst="curvedConnector3">
              <a:avLst>
                <a:gd name="adj1" fmla="val 49935"/>
              </a:avLst>
            </a:prstGeom>
            <a:noFill/>
            <a:ln w="50800">
              <a:solidFill>
                <a:srgbClr val="FF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3560" y="3375"/>
              <a:ext cx="1633" cy="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tr-TR" altLang="tr-TR">
                  <a:solidFill>
                    <a:srgbClr val="008BE0"/>
                  </a:solidFill>
                  <a:latin typeface="Tahoma" panose="020B0604030504040204" pitchFamily="34" charset="0"/>
                </a:rPr>
                <a:t>Elektrikli ev aletlerinin kullanımı</a:t>
              </a: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703" y="1453"/>
              <a:ext cx="1906" cy="5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tr-TR" altLang="tr-TR">
                  <a:solidFill>
                    <a:srgbClr val="008BE0"/>
                  </a:solidFill>
                  <a:latin typeface="Tahoma" panose="020B0604030504040204" pitchFamily="34" charset="0"/>
                </a:rPr>
                <a:t>Isıtma ve soğutma sistemleri</a:t>
              </a:r>
            </a:p>
          </p:txBody>
        </p:sp>
        <p:cxnSp>
          <p:nvCxnSpPr>
            <p:cNvPr id="12" name="AutoShape 10"/>
            <p:cNvCxnSpPr>
              <a:cxnSpLocks noChangeShapeType="1"/>
            </p:cNvCxnSpPr>
            <p:nvPr/>
          </p:nvCxnSpPr>
          <p:spPr bwMode="auto">
            <a:xfrm rot="16200000" flipH="1">
              <a:off x="3697" y="2795"/>
              <a:ext cx="680" cy="590"/>
            </a:xfrm>
            <a:prstGeom prst="curvedConnector3">
              <a:avLst>
                <a:gd name="adj1" fmla="val 50000"/>
              </a:avLst>
            </a:prstGeom>
            <a:noFill/>
            <a:ln w="50800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4876" y="1842"/>
              <a:ext cx="884" cy="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tr-TR" altLang="tr-TR">
                  <a:solidFill>
                    <a:srgbClr val="008BE0"/>
                  </a:solidFill>
                  <a:latin typeface="Tahoma" panose="020B0604030504040204" pitchFamily="34" charset="0"/>
                </a:rPr>
                <a:t>Isınma ve soğutma ihtiyacı</a:t>
              </a:r>
            </a:p>
          </p:txBody>
        </p:sp>
        <p:cxnSp>
          <p:nvCxnSpPr>
            <p:cNvPr id="14" name="AutoShape 12"/>
            <p:cNvCxnSpPr>
              <a:cxnSpLocks noChangeShapeType="1"/>
            </p:cNvCxnSpPr>
            <p:nvPr/>
          </p:nvCxnSpPr>
          <p:spPr bwMode="auto">
            <a:xfrm rot="10800000">
              <a:off x="2109" y="1752"/>
              <a:ext cx="571" cy="323"/>
            </a:xfrm>
            <a:prstGeom prst="curvedConnector2">
              <a:avLst/>
            </a:prstGeom>
            <a:noFill/>
            <a:ln w="50800">
              <a:solidFill>
                <a:srgbClr val="FF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AutoShape 13"/>
            <p:cNvCxnSpPr>
              <a:cxnSpLocks noChangeShapeType="1"/>
              <a:endCxn id="16" idx="3"/>
            </p:cNvCxnSpPr>
            <p:nvPr/>
          </p:nvCxnSpPr>
          <p:spPr bwMode="auto">
            <a:xfrm rot="5400000">
              <a:off x="2517" y="2793"/>
              <a:ext cx="1090" cy="636"/>
            </a:xfrm>
            <a:prstGeom prst="curvedConnector2">
              <a:avLst/>
            </a:prstGeom>
            <a:noFill/>
            <a:ln w="50800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1747" y="3521"/>
              <a:ext cx="997" cy="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tr-TR" altLang="tr-TR">
                  <a:solidFill>
                    <a:srgbClr val="008BE0"/>
                  </a:solidFill>
                  <a:latin typeface="Tahoma" panose="020B0604030504040204" pitchFamily="34" charset="0"/>
                </a:rPr>
                <a:t>Aydınlatma</a:t>
              </a:r>
            </a:p>
          </p:txBody>
        </p:sp>
      </p:grp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622749" y="4953220"/>
            <a:ext cx="8626475" cy="1210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dirty="0">
                <a:solidFill>
                  <a:srgbClr val="FF0000"/>
                </a:solidFill>
              </a:rPr>
              <a:t>Binalarda enerjinin çok büyük bir bölümü ısıtma ve soğutma amaçlı harcanmaktadır.</a:t>
            </a:r>
            <a:r>
              <a:rPr lang="tr-TR" altLang="tr-TR" dirty="0"/>
              <a:t> Sıcak su temini, aydınlatma ve elektrikli ev aletleri kullanımı diğer tüketim alanlarını oluşturmaktadır. </a:t>
            </a:r>
          </a:p>
        </p:txBody>
      </p:sp>
    </p:spTree>
    <p:extLst>
      <p:ext uri="{BB962C8B-B14F-4D97-AF65-F5344CB8AC3E}">
        <p14:creationId xmlns:p14="http://schemas.microsoft.com/office/powerpoint/2010/main" val="1435580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71539" y="1678352"/>
            <a:ext cx="8102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tx2"/>
              </a:buClr>
            </a:pPr>
            <a:r>
              <a:rPr lang="tr-TR" altLang="tr-TR" sz="2400" b="1"/>
              <a:t>Enerji Verimliliği:</a:t>
            </a:r>
            <a:r>
              <a:rPr lang="tr-TR" altLang="tr-TR" sz="2400"/>
              <a:t> Aynı kalitede konfor koşullarını daha az enerji kullanarak sağlamak.  </a:t>
            </a:r>
            <a:endParaRPr lang="en-US" altLang="tr-TR" sz="2400"/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830265" y="2686413"/>
            <a:ext cx="3198813" cy="3384550"/>
            <a:chOff x="416" y="1570"/>
            <a:chExt cx="2183" cy="2132"/>
          </a:xfrm>
        </p:grpSpPr>
        <p:pic>
          <p:nvPicPr>
            <p:cNvPr id="7" name="Picture 4" descr="heating_system_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" y="1570"/>
              <a:ext cx="2183" cy="2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1311" y="2470"/>
              <a:ext cx="309" cy="388"/>
              <a:chOff x="930" y="3499"/>
              <a:chExt cx="272" cy="385"/>
            </a:xfrm>
          </p:grpSpPr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930" y="3566"/>
                <a:ext cx="272" cy="31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ts val="1500"/>
                  </a:spcBef>
                  <a:buClr>
                    <a:schemeClr val="tx1"/>
                  </a:buClr>
                  <a:buFont typeface="Wingdings" panose="05000000000000000000" pitchFamily="2" charset="2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tr-TR" altLang="tr-TR" sz="2200">
                  <a:solidFill>
                    <a:schemeClr val="tx1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>
                <a:off x="930" y="3499"/>
                <a:ext cx="272" cy="4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ts val="1500"/>
                  </a:spcBef>
                  <a:buClr>
                    <a:schemeClr val="tx1"/>
                  </a:buClr>
                  <a:buFont typeface="Wingdings" panose="05000000000000000000" pitchFamily="2" charset="2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tr-TR" altLang="tr-TR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AutoShape 8"/>
              <p:cNvSpPr>
                <a:spLocks noChangeArrowheads="1"/>
              </p:cNvSpPr>
              <p:nvPr/>
            </p:nvSpPr>
            <p:spPr bwMode="auto">
              <a:xfrm>
                <a:off x="975" y="3612"/>
                <a:ext cx="185" cy="204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ts val="1500"/>
                  </a:spcBef>
                  <a:buClr>
                    <a:schemeClr val="tx1"/>
                  </a:buClr>
                  <a:buFont typeface="Wingdings" panose="05000000000000000000" pitchFamily="2" charset="2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tr-TR" altLang="tr-TR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Oval 9"/>
              <p:cNvSpPr>
                <a:spLocks noChangeArrowheads="1"/>
              </p:cNvSpPr>
              <p:nvPr/>
            </p:nvSpPr>
            <p:spPr bwMode="auto">
              <a:xfrm>
                <a:off x="999" y="3649"/>
                <a:ext cx="136" cy="13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ts val="1500"/>
                  </a:spcBef>
                  <a:buClr>
                    <a:schemeClr val="tx1"/>
                  </a:buClr>
                  <a:buFont typeface="Wingdings" panose="05000000000000000000" pitchFamily="2" charset="2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tr-TR" altLang="tr-TR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Litebulb"/>
            <p:cNvSpPr>
              <a:spLocks noEditPoints="1" noChangeArrowheads="1"/>
            </p:cNvSpPr>
            <p:nvPr/>
          </p:nvSpPr>
          <p:spPr bwMode="auto">
            <a:xfrm rot="10800000">
              <a:off x="1709" y="2269"/>
              <a:ext cx="124" cy="15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484 w 21600"/>
                <a:gd name="T13" fmla="*/ 2230 h 21600"/>
                <a:gd name="T14" fmla="*/ 18290 w 21600"/>
                <a:gd name="T15" fmla="*/ 93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0825" y="21723"/>
                  </a:moveTo>
                  <a:lnTo>
                    <a:pt x="11215" y="21723"/>
                  </a:lnTo>
                  <a:lnTo>
                    <a:pt x="11552" y="21688"/>
                  </a:lnTo>
                  <a:lnTo>
                    <a:pt x="11916" y="21617"/>
                  </a:lnTo>
                  <a:lnTo>
                    <a:pt x="12253" y="21547"/>
                  </a:lnTo>
                  <a:lnTo>
                    <a:pt x="12617" y="21441"/>
                  </a:lnTo>
                  <a:lnTo>
                    <a:pt x="12902" y="21317"/>
                  </a:lnTo>
                  <a:lnTo>
                    <a:pt x="13162" y="21176"/>
                  </a:lnTo>
                  <a:lnTo>
                    <a:pt x="13396" y="21000"/>
                  </a:lnTo>
                  <a:lnTo>
                    <a:pt x="13655" y="20841"/>
                  </a:lnTo>
                  <a:lnTo>
                    <a:pt x="13863" y="20629"/>
                  </a:lnTo>
                  <a:lnTo>
                    <a:pt x="14045" y="20435"/>
                  </a:lnTo>
                  <a:lnTo>
                    <a:pt x="14200" y="20223"/>
                  </a:lnTo>
                  <a:lnTo>
                    <a:pt x="14356" y="19994"/>
                  </a:lnTo>
                  <a:lnTo>
                    <a:pt x="14460" y="19747"/>
                  </a:lnTo>
                  <a:lnTo>
                    <a:pt x="14512" y="19482"/>
                  </a:lnTo>
                  <a:lnTo>
                    <a:pt x="14512" y="19235"/>
                  </a:lnTo>
                  <a:lnTo>
                    <a:pt x="14512" y="19147"/>
                  </a:lnTo>
                  <a:lnTo>
                    <a:pt x="14512" y="18900"/>
                  </a:lnTo>
                  <a:lnTo>
                    <a:pt x="14512" y="18529"/>
                  </a:lnTo>
                  <a:lnTo>
                    <a:pt x="14512" y="18052"/>
                  </a:lnTo>
                  <a:lnTo>
                    <a:pt x="14512" y="17505"/>
                  </a:lnTo>
                  <a:lnTo>
                    <a:pt x="14512" y="16976"/>
                  </a:lnTo>
                  <a:lnTo>
                    <a:pt x="14512" y="16464"/>
                  </a:lnTo>
                  <a:lnTo>
                    <a:pt x="14512" y="15952"/>
                  </a:lnTo>
                  <a:lnTo>
                    <a:pt x="14512" y="15758"/>
                  </a:lnTo>
                  <a:lnTo>
                    <a:pt x="14616" y="15547"/>
                  </a:lnTo>
                  <a:lnTo>
                    <a:pt x="14694" y="15352"/>
                  </a:lnTo>
                  <a:lnTo>
                    <a:pt x="14798" y="15141"/>
                  </a:lnTo>
                  <a:lnTo>
                    <a:pt x="15161" y="14735"/>
                  </a:lnTo>
                  <a:lnTo>
                    <a:pt x="15602" y="14329"/>
                  </a:lnTo>
                  <a:lnTo>
                    <a:pt x="16745" y="13552"/>
                  </a:lnTo>
                  <a:lnTo>
                    <a:pt x="18043" y="12670"/>
                  </a:lnTo>
                  <a:lnTo>
                    <a:pt x="18744" y="12194"/>
                  </a:lnTo>
                  <a:lnTo>
                    <a:pt x="19341" y="11647"/>
                  </a:lnTo>
                  <a:lnTo>
                    <a:pt x="19938" y="11099"/>
                  </a:lnTo>
                  <a:lnTo>
                    <a:pt x="20483" y="10464"/>
                  </a:lnTo>
                  <a:lnTo>
                    <a:pt x="20743" y="10164"/>
                  </a:lnTo>
                  <a:lnTo>
                    <a:pt x="20950" y="9794"/>
                  </a:lnTo>
                  <a:lnTo>
                    <a:pt x="21132" y="9441"/>
                  </a:lnTo>
                  <a:lnTo>
                    <a:pt x="21288" y="9035"/>
                  </a:lnTo>
                  <a:lnTo>
                    <a:pt x="21444" y="8664"/>
                  </a:lnTo>
                  <a:lnTo>
                    <a:pt x="21548" y="8223"/>
                  </a:lnTo>
                  <a:lnTo>
                    <a:pt x="21600" y="7782"/>
                  </a:lnTo>
                  <a:lnTo>
                    <a:pt x="21600" y="7341"/>
                  </a:lnTo>
                  <a:lnTo>
                    <a:pt x="21600" y="6935"/>
                  </a:lnTo>
                  <a:lnTo>
                    <a:pt x="21548" y="6564"/>
                  </a:lnTo>
                  <a:lnTo>
                    <a:pt x="21496" y="6229"/>
                  </a:lnTo>
                  <a:lnTo>
                    <a:pt x="21392" y="5858"/>
                  </a:lnTo>
                  <a:lnTo>
                    <a:pt x="21288" y="5523"/>
                  </a:lnTo>
                  <a:lnTo>
                    <a:pt x="21132" y="5135"/>
                  </a:lnTo>
                  <a:lnTo>
                    <a:pt x="20950" y="4800"/>
                  </a:lnTo>
                  <a:lnTo>
                    <a:pt x="20743" y="4464"/>
                  </a:lnTo>
                  <a:lnTo>
                    <a:pt x="20535" y="4164"/>
                  </a:lnTo>
                  <a:lnTo>
                    <a:pt x="20301" y="3847"/>
                  </a:lnTo>
                  <a:lnTo>
                    <a:pt x="20042" y="3547"/>
                  </a:lnTo>
                  <a:lnTo>
                    <a:pt x="19782" y="3247"/>
                  </a:lnTo>
                  <a:lnTo>
                    <a:pt x="19133" y="2664"/>
                  </a:lnTo>
                  <a:lnTo>
                    <a:pt x="18458" y="2152"/>
                  </a:lnTo>
                  <a:lnTo>
                    <a:pt x="17705" y="1694"/>
                  </a:lnTo>
                  <a:lnTo>
                    <a:pt x="16849" y="1252"/>
                  </a:lnTo>
                  <a:lnTo>
                    <a:pt x="16407" y="1076"/>
                  </a:lnTo>
                  <a:lnTo>
                    <a:pt x="15940" y="900"/>
                  </a:lnTo>
                  <a:lnTo>
                    <a:pt x="15499" y="741"/>
                  </a:lnTo>
                  <a:lnTo>
                    <a:pt x="15057" y="600"/>
                  </a:lnTo>
                  <a:lnTo>
                    <a:pt x="14564" y="458"/>
                  </a:lnTo>
                  <a:lnTo>
                    <a:pt x="14045" y="335"/>
                  </a:lnTo>
                  <a:lnTo>
                    <a:pt x="13500" y="229"/>
                  </a:lnTo>
                  <a:lnTo>
                    <a:pt x="13006" y="158"/>
                  </a:lnTo>
                  <a:lnTo>
                    <a:pt x="12461" y="88"/>
                  </a:lnTo>
                  <a:lnTo>
                    <a:pt x="11968" y="52"/>
                  </a:lnTo>
                  <a:lnTo>
                    <a:pt x="11423" y="17"/>
                  </a:lnTo>
                  <a:lnTo>
                    <a:pt x="10825" y="17"/>
                  </a:lnTo>
                  <a:lnTo>
                    <a:pt x="10254" y="17"/>
                  </a:lnTo>
                  <a:lnTo>
                    <a:pt x="9709" y="52"/>
                  </a:lnTo>
                  <a:lnTo>
                    <a:pt x="9216" y="88"/>
                  </a:lnTo>
                  <a:lnTo>
                    <a:pt x="8671" y="158"/>
                  </a:lnTo>
                  <a:lnTo>
                    <a:pt x="8177" y="229"/>
                  </a:lnTo>
                  <a:lnTo>
                    <a:pt x="7632" y="335"/>
                  </a:lnTo>
                  <a:lnTo>
                    <a:pt x="7113" y="458"/>
                  </a:lnTo>
                  <a:lnTo>
                    <a:pt x="6620" y="600"/>
                  </a:lnTo>
                  <a:lnTo>
                    <a:pt x="6178" y="741"/>
                  </a:lnTo>
                  <a:lnTo>
                    <a:pt x="5737" y="900"/>
                  </a:lnTo>
                  <a:lnTo>
                    <a:pt x="5270" y="1076"/>
                  </a:lnTo>
                  <a:lnTo>
                    <a:pt x="4828" y="1252"/>
                  </a:lnTo>
                  <a:lnTo>
                    <a:pt x="3972" y="1694"/>
                  </a:lnTo>
                  <a:lnTo>
                    <a:pt x="3219" y="2152"/>
                  </a:lnTo>
                  <a:lnTo>
                    <a:pt x="2544" y="2664"/>
                  </a:lnTo>
                  <a:lnTo>
                    <a:pt x="1895" y="3247"/>
                  </a:lnTo>
                  <a:lnTo>
                    <a:pt x="1635" y="3547"/>
                  </a:lnTo>
                  <a:lnTo>
                    <a:pt x="1375" y="3847"/>
                  </a:lnTo>
                  <a:lnTo>
                    <a:pt x="1142" y="4164"/>
                  </a:lnTo>
                  <a:lnTo>
                    <a:pt x="934" y="4464"/>
                  </a:lnTo>
                  <a:lnTo>
                    <a:pt x="726" y="4800"/>
                  </a:lnTo>
                  <a:lnTo>
                    <a:pt x="545" y="5135"/>
                  </a:lnTo>
                  <a:lnTo>
                    <a:pt x="389" y="5523"/>
                  </a:lnTo>
                  <a:lnTo>
                    <a:pt x="285" y="5858"/>
                  </a:lnTo>
                  <a:lnTo>
                    <a:pt x="181" y="6229"/>
                  </a:lnTo>
                  <a:lnTo>
                    <a:pt x="129" y="6564"/>
                  </a:lnTo>
                  <a:lnTo>
                    <a:pt x="77" y="6935"/>
                  </a:lnTo>
                  <a:lnTo>
                    <a:pt x="77" y="7341"/>
                  </a:lnTo>
                  <a:lnTo>
                    <a:pt x="77" y="7782"/>
                  </a:lnTo>
                  <a:lnTo>
                    <a:pt x="129" y="8223"/>
                  </a:lnTo>
                  <a:lnTo>
                    <a:pt x="233" y="8664"/>
                  </a:lnTo>
                  <a:lnTo>
                    <a:pt x="389" y="9035"/>
                  </a:lnTo>
                  <a:lnTo>
                    <a:pt x="545" y="9441"/>
                  </a:lnTo>
                  <a:lnTo>
                    <a:pt x="726" y="9794"/>
                  </a:lnTo>
                  <a:lnTo>
                    <a:pt x="934" y="10164"/>
                  </a:lnTo>
                  <a:lnTo>
                    <a:pt x="1194" y="10464"/>
                  </a:lnTo>
                  <a:lnTo>
                    <a:pt x="1739" y="11099"/>
                  </a:lnTo>
                  <a:lnTo>
                    <a:pt x="2336" y="11647"/>
                  </a:lnTo>
                  <a:lnTo>
                    <a:pt x="2933" y="12194"/>
                  </a:lnTo>
                  <a:lnTo>
                    <a:pt x="3634" y="12670"/>
                  </a:lnTo>
                  <a:lnTo>
                    <a:pt x="4932" y="13552"/>
                  </a:lnTo>
                  <a:lnTo>
                    <a:pt x="6075" y="14329"/>
                  </a:lnTo>
                  <a:lnTo>
                    <a:pt x="6516" y="14735"/>
                  </a:lnTo>
                  <a:lnTo>
                    <a:pt x="6879" y="15141"/>
                  </a:lnTo>
                  <a:lnTo>
                    <a:pt x="6983" y="15352"/>
                  </a:lnTo>
                  <a:lnTo>
                    <a:pt x="7061" y="15547"/>
                  </a:lnTo>
                  <a:lnTo>
                    <a:pt x="7165" y="15758"/>
                  </a:lnTo>
                  <a:lnTo>
                    <a:pt x="7165" y="15952"/>
                  </a:lnTo>
                  <a:lnTo>
                    <a:pt x="7165" y="16464"/>
                  </a:lnTo>
                  <a:lnTo>
                    <a:pt x="7165" y="16976"/>
                  </a:lnTo>
                  <a:lnTo>
                    <a:pt x="7165" y="17505"/>
                  </a:lnTo>
                  <a:lnTo>
                    <a:pt x="7165" y="18052"/>
                  </a:lnTo>
                  <a:lnTo>
                    <a:pt x="7165" y="18529"/>
                  </a:lnTo>
                  <a:lnTo>
                    <a:pt x="7165" y="18900"/>
                  </a:lnTo>
                  <a:lnTo>
                    <a:pt x="7165" y="19147"/>
                  </a:lnTo>
                  <a:lnTo>
                    <a:pt x="7165" y="19235"/>
                  </a:lnTo>
                  <a:lnTo>
                    <a:pt x="7165" y="19482"/>
                  </a:lnTo>
                  <a:lnTo>
                    <a:pt x="7217" y="19747"/>
                  </a:lnTo>
                  <a:lnTo>
                    <a:pt x="7321" y="19994"/>
                  </a:lnTo>
                  <a:lnTo>
                    <a:pt x="7476" y="20223"/>
                  </a:lnTo>
                  <a:lnTo>
                    <a:pt x="7632" y="20435"/>
                  </a:lnTo>
                  <a:lnTo>
                    <a:pt x="7814" y="20629"/>
                  </a:lnTo>
                  <a:lnTo>
                    <a:pt x="8022" y="20841"/>
                  </a:lnTo>
                  <a:lnTo>
                    <a:pt x="8281" y="21000"/>
                  </a:lnTo>
                  <a:lnTo>
                    <a:pt x="8515" y="21176"/>
                  </a:lnTo>
                  <a:lnTo>
                    <a:pt x="8775" y="21317"/>
                  </a:lnTo>
                  <a:lnTo>
                    <a:pt x="9060" y="21441"/>
                  </a:lnTo>
                  <a:lnTo>
                    <a:pt x="9424" y="21547"/>
                  </a:lnTo>
                  <a:lnTo>
                    <a:pt x="9761" y="21617"/>
                  </a:lnTo>
                  <a:lnTo>
                    <a:pt x="10125" y="21688"/>
                  </a:lnTo>
                  <a:lnTo>
                    <a:pt x="10462" y="21723"/>
                  </a:lnTo>
                  <a:lnTo>
                    <a:pt x="10825" y="21723"/>
                  </a:lnTo>
                  <a:close/>
                </a:path>
                <a:path w="21600" h="21600" extrusionOk="0">
                  <a:moveTo>
                    <a:pt x="9242" y="14417"/>
                  </a:moveTo>
                  <a:lnTo>
                    <a:pt x="8541" y="12035"/>
                  </a:lnTo>
                  <a:lnTo>
                    <a:pt x="7295" y="10129"/>
                  </a:lnTo>
                  <a:lnTo>
                    <a:pt x="6905" y="9652"/>
                  </a:lnTo>
                  <a:lnTo>
                    <a:pt x="8541" y="10182"/>
                  </a:lnTo>
                  <a:lnTo>
                    <a:pt x="9787" y="9547"/>
                  </a:lnTo>
                  <a:lnTo>
                    <a:pt x="11189" y="10129"/>
                  </a:lnTo>
                  <a:lnTo>
                    <a:pt x="12279" y="9547"/>
                  </a:lnTo>
                  <a:lnTo>
                    <a:pt x="13370" y="10076"/>
                  </a:lnTo>
                  <a:lnTo>
                    <a:pt x="14850" y="9652"/>
                  </a:lnTo>
                  <a:lnTo>
                    <a:pt x="12902" y="12247"/>
                  </a:lnTo>
                  <a:lnTo>
                    <a:pt x="12357" y="14417"/>
                  </a:lnTo>
                  <a:moveTo>
                    <a:pt x="7191" y="15952"/>
                  </a:moveTo>
                  <a:lnTo>
                    <a:pt x="14512" y="15952"/>
                  </a:lnTo>
                  <a:lnTo>
                    <a:pt x="14512" y="17064"/>
                  </a:lnTo>
                  <a:lnTo>
                    <a:pt x="7191" y="17047"/>
                  </a:lnTo>
                  <a:lnTo>
                    <a:pt x="7191" y="18123"/>
                  </a:lnTo>
                  <a:lnTo>
                    <a:pt x="14512" y="18158"/>
                  </a:lnTo>
                  <a:lnTo>
                    <a:pt x="14538" y="19182"/>
                  </a:lnTo>
                  <a:lnTo>
                    <a:pt x="7217" y="19182"/>
                  </a:lnTo>
                </a:path>
              </a:pathLst>
            </a:custGeom>
            <a:solidFill>
              <a:srgbClr val="FFFFCC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4143378" y="3680188"/>
            <a:ext cx="3743325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Char char="•"/>
            </a:pPr>
            <a:r>
              <a:rPr lang="tr-TR" altLang="tr-TR" sz="220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  <a:r>
              <a:rPr lang="tr-TR" altLang="tr-TR" sz="2200">
                <a:solidFill>
                  <a:srgbClr val="FF3300"/>
                </a:solidFill>
                <a:latin typeface="Tahoma" panose="020B0604030504040204" pitchFamily="34" charset="0"/>
              </a:rPr>
              <a:t>Isıtma ve Soğutma</a:t>
            </a:r>
          </a:p>
          <a:p>
            <a:pPr eaLnBrk="1" hangingPunct="1">
              <a:spcBef>
                <a:spcPct val="50000"/>
              </a:spcBef>
              <a:buClrTx/>
              <a:buFontTx/>
              <a:buChar char="•"/>
            </a:pPr>
            <a:r>
              <a:rPr lang="tr-TR" altLang="tr-TR" sz="2200">
                <a:solidFill>
                  <a:schemeClr val="tx1"/>
                </a:solidFill>
                <a:latin typeface="Tahoma" panose="020B0604030504040204" pitchFamily="34" charset="0"/>
              </a:rPr>
              <a:t> </a:t>
            </a:r>
            <a:r>
              <a:rPr lang="tr-TR" altLang="tr-TR" sz="2200">
                <a:latin typeface="Tahoma" panose="020B0604030504040204" pitchFamily="34" charset="0"/>
              </a:rPr>
              <a:t>Aydınlatma</a:t>
            </a:r>
          </a:p>
          <a:p>
            <a:pPr eaLnBrk="1" hangingPunct="1">
              <a:spcBef>
                <a:spcPct val="50000"/>
              </a:spcBef>
              <a:buClrTx/>
              <a:buFontTx/>
              <a:buChar char="•"/>
            </a:pPr>
            <a:r>
              <a:rPr lang="tr-TR" altLang="tr-TR" sz="2200">
                <a:latin typeface="Tahoma" panose="020B0604030504040204" pitchFamily="34" charset="0"/>
              </a:rPr>
              <a:t> Sıcak Su Kullanımı</a:t>
            </a:r>
          </a:p>
          <a:p>
            <a:pPr eaLnBrk="1" hangingPunct="1">
              <a:spcBef>
                <a:spcPct val="50000"/>
              </a:spcBef>
              <a:buClrTx/>
              <a:buFontTx/>
              <a:buChar char="•"/>
            </a:pPr>
            <a:r>
              <a:rPr lang="tr-TR" altLang="tr-TR" sz="2200">
                <a:latin typeface="Tahoma" panose="020B0604030504040204" pitchFamily="34" charset="0"/>
              </a:rPr>
              <a:t> Elektrikli Ev Aleti Kullanımı</a:t>
            </a:r>
          </a:p>
        </p:txBody>
      </p:sp>
      <p:sp>
        <p:nvSpPr>
          <p:cNvPr id="15" name="AutoShape 12"/>
          <p:cNvSpPr>
            <a:spLocks/>
          </p:cNvSpPr>
          <p:nvPr/>
        </p:nvSpPr>
        <p:spPr bwMode="auto">
          <a:xfrm>
            <a:off x="7670803" y="3248388"/>
            <a:ext cx="288925" cy="2374900"/>
          </a:xfrm>
          <a:prstGeom prst="rightBrace">
            <a:avLst>
              <a:gd name="adj1" fmla="val 68498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tr-TR" altLang="tr-TR" sz="1400">
              <a:solidFill>
                <a:schemeClr val="tx1"/>
              </a:solidFill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8031165" y="3586526"/>
            <a:ext cx="720725" cy="173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10800">
                <a:latin typeface="Tahoma" panose="020B0604030504040204" pitchFamily="34" charset="0"/>
              </a:rPr>
              <a:t>?</a:t>
            </a: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4216402" y="3191238"/>
            <a:ext cx="338296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2600">
                <a:latin typeface="Tahoma" panose="020B0604030504040204" pitchFamily="34" charset="0"/>
              </a:rPr>
              <a:t>Daha az enerji ile</a:t>
            </a:r>
          </a:p>
        </p:txBody>
      </p:sp>
    </p:spTree>
    <p:extLst>
      <p:ext uri="{BB962C8B-B14F-4D97-AF65-F5344CB8AC3E}">
        <p14:creationId xmlns:p14="http://schemas.microsoft.com/office/powerpoint/2010/main" val="1406277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pic>
        <p:nvPicPr>
          <p:cNvPr id="5" name="Picture 2" descr="igdas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354" y="1711325"/>
            <a:ext cx="2732088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62704" y="5121869"/>
            <a:ext cx="7962932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85000"/>
              </a:lnSpc>
              <a:buFont typeface="Wingdings" panose="05000000000000000000" pitchFamily="2" charset="2"/>
              <a:buChar char="Ø"/>
            </a:pPr>
            <a:r>
              <a:rPr lang="tr-TR" altLang="tr-TR" sz="2400" b="0">
                <a:solidFill>
                  <a:srgbClr val="000000"/>
                </a:solidFill>
                <a:latin typeface="Tahoma" panose="020B0604030504040204" pitchFamily="34" charset="0"/>
              </a:rPr>
              <a:t> Binalarda yapılan yalıtım uygulamalarının bir bütünlük içerisinde sürekliliğinin sağlanması gereklidir. </a:t>
            </a:r>
            <a:endParaRPr lang="en-US" altLang="tr-TR" sz="2400" b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5183591" y="2057400"/>
            <a:ext cx="3962400" cy="1905000"/>
          </a:xfrm>
          <a:prstGeom prst="upArrow">
            <a:avLst>
              <a:gd name="adj1" fmla="val 76472"/>
              <a:gd name="adj2" fmla="val 395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5183591" y="2057400"/>
            <a:ext cx="1981200" cy="762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7164791" y="2057400"/>
            <a:ext cx="1981200" cy="762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5183592" y="2819400"/>
            <a:ext cx="455613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H="1">
            <a:off x="8671329" y="2819400"/>
            <a:ext cx="455612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5648729" y="3962400"/>
            <a:ext cx="3040062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5648729" y="2819400"/>
            <a:ext cx="0" cy="1143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8671329" y="2819400"/>
            <a:ext cx="0" cy="113665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022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42012" y="5341939"/>
            <a:ext cx="891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buFont typeface="Wingdings" panose="05000000000000000000" pitchFamily="2" charset="2"/>
              <a:buChar char="Ø"/>
            </a:pPr>
            <a:r>
              <a:rPr lang="tr-TR" altLang="tr-TR" sz="2400" b="0" dirty="0">
                <a:solidFill>
                  <a:srgbClr val="000000"/>
                </a:solidFill>
              </a:rPr>
              <a:t>Isı köprülerine karşı önlem alınmalıdır.</a:t>
            </a:r>
            <a:endParaRPr lang="en-US" altLang="tr-TR" sz="2400" b="0" dirty="0">
              <a:solidFill>
                <a:srgbClr val="000000"/>
              </a:solidFill>
            </a:endParaRP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311812" y="2133600"/>
            <a:ext cx="5500688" cy="2446338"/>
            <a:chOff x="0" y="1162"/>
            <a:chExt cx="3198" cy="1541"/>
          </a:xfrm>
        </p:grpSpPr>
        <p:sp>
          <p:nvSpPr>
            <p:cNvPr id="7" name="Rectangle 4" descr="Outlined diamond"/>
            <p:cNvSpPr>
              <a:spLocks noChangeArrowheads="1"/>
            </p:cNvSpPr>
            <p:nvPr/>
          </p:nvSpPr>
          <p:spPr bwMode="auto">
            <a:xfrm>
              <a:off x="970" y="1200"/>
              <a:ext cx="96" cy="1344"/>
            </a:xfrm>
            <a:prstGeom prst="rect">
              <a:avLst/>
            </a:prstGeom>
            <a:pattFill prst="openDmnd">
              <a:fgClr>
                <a:srgbClr val="3333FF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tr-TR" altLang="tr-TR"/>
            </a:p>
          </p:txBody>
        </p:sp>
        <p:sp>
          <p:nvSpPr>
            <p:cNvPr id="8" name="Rectangle 5" descr="Wide upward diagonal"/>
            <p:cNvSpPr>
              <a:spLocks noChangeArrowheads="1"/>
            </p:cNvSpPr>
            <p:nvPr/>
          </p:nvSpPr>
          <p:spPr bwMode="auto">
            <a:xfrm>
              <a:off x="720" y="1200"/>
              <a:ext cx="257" cy="1344"/>
            </a:xfrm>
            <a:prstGeom prst="rect">
              <a:avLst/>
            </a:prstGeom>
            <a:pattFill prst="wdUpDiag">
              <a:fgClr>
                <a:srgbClr val="FF6600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tr-TR" altLang="tr-TR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720" y="1719"/>
              <a:ext cx="1248" cy="336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tr-TR" altLang="tr-TR"/>
            </a:p>
          </p:txBody>
        </p:sp>
        <p:grpSp>
          <p:nvGrpSpPr>
            <p:cNvPr id="10" name="Group 7"/>
            <p:cNvGrpSpPr>
              <a:grpSpLocks/>
            </p:cNvGrpSpPr>
            <p:nvPr/>
          </p:nvGrpSpPr>
          <p:grpSpPr bwMode="auto">
            <a:xfrm>
              <a:off x="432" y="1872"/>
              <a:ext cx="1117" cy="576"/>
              <a:chOff x="3696" y="2520"/>
              <a:chExt cx="1117" cy="504"/>
            </a:xfrm>
          </p:grpSpPr>
          <p:sp>
            <p:nvSpPr>
              <p:cNvPr id="22" name="Arc 8"/>
              <p:cNvSpPr>
                <a:spLocks/>
              </p:cNvSpPr>
              <p:nvPr/>
            </p:nvSpPr>
            <p:spPr bwMode="auto">
              <a:xfrm>
                <a:off x="3840" y="2592"/>
                <a:ext cx="973" cy="432"/>
              </a:xfrm>
              <a:custGeom>
                <a:avLst/>
                <a:gdLst>
                  <a:gd name="T0" fmla="*/ 0 w 21436"/>
                  <a:gd name="T1" fmla="*/ 0 h 21600"/>
                  <a:gd name="T2" fmla="*/ 0 w 21436"/>
                  <a:gd name="T3" fmla="*/ 0 h 21600"/>
                  <a:gd name="T4" fmla="*/ 0 w 21436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436" h="21600" fill="none" extrusionOk="0">
                    <a:moveTo>
                      <a:pt x="-1" y="1"/>
                    </a:moveTo>
                    <a:cubicBezTo>
                      <a:pt x="93" y="0"/>
                      <a:pt x="187" y="-1"/>
                      <a:pt x="281" y="0"/>
                    </a:cubicBezTo>
                    <a:cubicBezTo>
                      <a:pt x="10529" y="0"/>
                      <a:pt x="19366" y="7201"/>
                      <a:pt x="21435" y="17238"/>
                    </a:cubicBezTo>
                  </a:path>
                  <a:path w="21436" h="21600" stroke="0" extrusionOk="0">
                    <a:moveTo>
                      <a:pt x="-1" y="1"/>
                    </a:moveTo>
                    <a:cubicBezTo>
                      <a:pt x="93" y="0"/>
                      <a:pt x="187" y="-1"/>
                      <a:pt x="281" y="0"/>
                    </a:cubicBezTo>
                    <a:cubicBezTo>
                      <a:pt x="10529" y="0"/>
                      <a:pt x="19366" y="7201"/>
                      <a:pt x="21435" y="17238"/>
                    </a:cubicBezTo>
                    <a:lnTo>
                      <a:pt x="281" y="21600"/>
                    </a:lnTo>
                    <a:lnTo>
                      <a:pt x="-1" y="1"/>
                    </a:lnTo>
                    <a:close/>
                  </a:path>
                </a:pathLst>
              </a:custGeom>
              <a:noFill/>
              <a:ln w="76200">
                <a:solidFill>
                  <a:srgbClr val="FFCC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3" name="AutoShape 9"/>
              <p:cNvSpPr>
                <a:spLocks noChangeArrowheads="1"/>
              </p:cNvSpPr>
              <p:nvPr/>
            </p:nvSpPr>
            <p:spPr bwMode="auto">
              <a:xfrm rot="-5400000">
                <a:off x="3696" y="2520"/>
                <a:ext cx="144" cy="144"/>
              </a:xfrm>
              <a:prstGeom prst="triangle">
                <a:avLst>
                  <a:gd name="adj" fmla="val 49593"/>
                </a:avLst>
              </a:prstGeom>
              <a:solidFill>
                <a:srgbClr val="FFCC00"/>
              </a:solidFill>
              <a:ln w="9525">
                <a:solidFill>
                  <a:srgbClr val="FFCC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tr-TR" altLang="tr-TR"/>
              </a:p>
            </p:txBody>
          </p:sp>
        </p:grp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432" y="1323"/>
              <a:ext cx="1077" cy="528"/>
              <a:chOff x="3216" y="1680"/>
              <a:chExt cx="1077" cy="528"/>
            </a:xfrm>
          </p:grpSpPr>
          <p:sp>
            <p:nvSpPr>
              <p:cNvPr id="20" name="Arc 11"/>
              <p:cNvSpPr>
                <a:spLocks/>
              </p:cNvSpPr>
              <p:nvPr/>
            </p:nvSpPr>
            <p:spPr bwMode="auto">
              <a:xfrm>
                <a:off x="3312" y="1680"/>
                <a:ext cx="981" cy="459"/>
              </a:xfrm>
              <a:custGeom>
                <a:avLst/>
                <a:gdLst>
                  <a:gd name="T0" fmla="*/ 0 w 21600"/>
                  <a:gd name="T1" fmla="*/ 0 h 22958"/>
                  <a:gd name="T2" fmla="*/ 0 w 21600"/>
                  <a:gd name="T3" fmla="*/ 0 h 22958"/>
                  <a:gd name="T4" fmla="*/ 0 w 21600"/>
                  <a:gd name="T5" fmla="*/ 0 h 2295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2958" fill="none" extrusionOk="0">
                    <a:moveTo>
                      <a:pt x="21557" y="-1"/>
                    </a:moveTo>
                    <a:cubicBezTo>
                      <a:pt x="21585" y="452"/>
                      <a:pt x="21600" y="906"/>
                      <a:pt x="21600" y="1360"/>
                    </a:cubicBezTo>
                    <a:cubicBezTo>
                      <a:pt x="21600" y="13181"/>
                      <a:pt x="12096" y="22807"/>
                      <a:pt x="276" y="22958"/>
                    </a:cubicBezTo>
                  </a:path>
                  <a:path w="21600" h="22958" stroke="0" extrusionOk="0">
                    <a:moveTo>
                      <a:pt x="21557" y="-1"/>
                    </a:moveTo>
                    <a:cubicBezTo>
                      <a:pt x="21585" y="452"/>
                      <a:pt x="21600" y="906"/>
                      <a:pt x="21600" y="1360"/>
                    </a:cubicBezTo>
                    <a:cubicBezTo>
                      <a:pt x="21600" y="13181"/>
                      <a:pt x="12096" y="22807"/>
                      <a:pt x="276" y="22958"/>
                    </a:cubicBezTo>
                    <a:lnTo>
                      <a:pt x="0" y="1360"/>
                    </a:lnTo>
                    <a:lnTo>
                      <a:pt x="21557" y="-1"/>
                    </a:lnTo>
                    <a:close/>
                  </a:path>
                </a:pathLst>
              </a:custGeom>
              <a:noFill/>
              <a:ln w="76200">
                <a:solidFill>
                  <a:srgbClr val="FFCC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1" name="AutoShape 12"/>
              <p:cNvSpPr>
                <a:spLocks noChangeArrowheads="1"/>
              </p:cNvSpPr>
              <p:nvPr/>
            </p:nvSpPr>
            <p:spPr bwMode="auto">
              <a:xfrm rot="-5400000">
                <a:off x="3216" y="2064"/>
                <a:ext cx="144" cy="144"/>
              </a:xfrm>
              <a:prstGeom prst="triangle">
                <a:avLst>
                  <a:gd name="adj" fmla="val 49593"/>
                </a:avLst>
              </a:prstGeom>
              <a:solidFill>
                <a:srgbClr val="FFCC00"/>
              </a:solidFill>
              <a:ln w="9525">
                <a:solidFill>
                  <a:srgbClr val="FFCC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1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tr-TR" altLang="tr-TR"/>
              </a:p>
            </p:txBody>
          </p:sp>
        </p:grp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1655" y="2296"/>
              <a:ext cx="99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tr-TR" altLang="tr-TR" sz="1200">
                  <a:solidFill>
                    <a:srgbClr val="000000"/>
                  </a:solidFill>
                </a:rPr>
                <a:t>Yüksek ısıl dirence sahip bölge. (Yalıtımlı Duvar)</a:t>
              </a:r>
            </a:p>
          </p:txBody>
        </p:sp>
        <p:cxnSp>
          <p:nvCxnSpPr>
            <p:cNvPr id="13" name="AutoShape 14"/>
            <p:cNvCxnSpPr>
              <a:cxnSpLocks noChangeShapeType="1"/>
              <a:stCxn id="18" idx="1"/>
              <a:endCxn id="12" idx="1"/>
            </p:cNvCxnSpPr>
            <p:nvPr/>
          </p:nvCxnSpPr>
          <p:spPr bwMode="auto">
            <a:xfrm rot="5400000" flipH="1" flipV="1">
              <a:off x="1224" y="2182"/>
              <a:ext cx="113" cy="749"/>
            </a:xfrm>
            <a:prstGeom prst="bentConnector4">
              <a:avLst>
                <a:gd name="adj1" fmla="val 126872"/>
                <a:gd name="adj2" fmla="val 51420"/>
              </a:avLst>
            </a:prstGeom>
            <a:noFill/>
            <a:ln w="1968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1927" y="1162"/>
              <a:ext cx="127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tr-TR" altLang="tr-TR" sz="1200">
                  <a:solidFill>
                    <a:srgbClr val="000000"/>
                  </a:solidFill>
                </a:rPr>
                <a:t>Düşük ısıl dirence sahip bölge. (Yalıtımsız tavan/taban)</a:t>
              </a:r>
            </a:p>
          </p:txBody>
        </p:sp>
        <p:cxnSp>
          <p:nvCxnSpPr>
            <p:cNvPr id="15" name="AutoShape 16"/>
            <p:cNvCxnSpPr>
              <a:cxnSpLocks noChangeShapeType="1"/>
              <a:stCxn id="9" idx="3"/>
              <a:endCxn id="14" idx="1"/>
            </p:cNvCxnSpPr>
            <p:nvPr/>
          </p:nvCxnSpPr>
          <p:spPr bwMode="auto">
            <a:xfrm flipH="1" flipV="1">
              <a:off x="1927" y="1366"/>
              <a:ext cx="41" cy="521"/>
            </a:xfrm>
            <a:prstGeom prst="bentConnector5">
              <a:avLst>
                <a:gd name="adj1" fmla="val -324154"/>
                <a:gd name="adj2" fmla="val 46596"/>
                <a:gd name="adj3" fmla="val 424154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0" y="1253"/>
              <a:ext cx="70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tr-TR" altLang="tr-TR" sz="1200">
                  <a:solidFill>
                    <a:srgbClr val="000000"/>
                  </a:solidFill>
                </a:rPr>
                <a:t>Isı Köprüsü</a:t>
              </a:r>
            </a:p>
          </p:txBody>
        </p:sp>
        <p:sp>
          <p:nvSpPr>
            <p:cNvPr id="17" name="Oval 18"/>
            <p:cNvSpPr>
              <a:spLocks noChangeArrowheads="1"/>
            </p:cNvSpPr>
            <p:nvPr/>
          </p:nvSpPr>
          <p:spPr bwMode="auto">
            <a:xfrm>
              <a:off x="567" y="1616"/>
              <a:ext cx="590" cy="499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tr-TR" altLang="tr-TR"/>
            </a:p>
          </p:txBody>
        </p:sp>
        <p:sp>
          <p:nvSpPr>
            <p:cNvPr id="18" name="AutoShape 19"/>
            <p:cNvSpPr>
              <a:spLocks/>
            </p:cNvSpPr>
            <p:nvPr/>
          </p:nvSpPr>
          <p:spPr bwMode="auto">
            <a:xfrm rot="5400000">
              <a:off x="884" y="2341"/>
              <a:ext cx="45" cy="499"/>
            </a:xfrm>
            <a:prstGeom prst="rightBrace">
              <a:avLst>
                <a:gd name="adj1" fmla="val 92407"/>
                <a:gd name="adj2" fmla="val 50102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tr-TR" altLang="tr-TR"/>
            </a:p>
          </p:txBody>
        </p:sp>
        <p:cxnSp>
          <p:nvCxnSpPr>
            <p:cNvPr id="19" name="AutoShape 20"/>
            <p:cNvCxnSpPr>
              <a:cxnSpLocks noChangeShapeType="1"/>
              <a:stCxn id="17" idx="1"/>
              <a:endCxn id="16" idx="2"/>
            </p:cNvCxnSpPr>
            <p:nvPr/>
          </p:nvCxnSpPr>
          <p:spPr bwMode="auto">
            <a:xfrm rot="5400000" flipH="1">
              <a:off x="375" y="1403"/>
              <a:ext cx="255" cy="301"/>
            </a:xfrm>
            <a:prstGeom prst="curvedConnector3">
              <a:avLst>
                <a:gd name="adj1" fmla="val 62745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24" name="Picture 21" descr="ISI_KOPRULER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" t="8113" r="198" b="7916"/>
          <a:stretch>
            <a:fillRect/>
          </a:stretch>
        </p:blipFill>
        <p:spPr bwMode="auto">
          <a:xfrm>
            <a:off x="5799696" y="2238802"/>
            <a:ext cx="3827462" cy="249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211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grpSp>
        <p:nvGrpSpPr>
          <p:cNvPr id="6" name="Organization Chart 2"/>
          <p:cNvGrpSpPr>
            <a:grpSpLocks/>
          </p:cNvGrpSpPr>
          <p:nvPr/>
        </p:nvGrpSpPr>
        <p:grpSpPr bwMode="auto">
          <a:xfrm>
            <a:off x="285179" y="1676400"/>
            <a:ext cx="9447213" cy="4471988"/>
            <a:chOff x="1532" y="1450"/>
            <a:chExt cx="2854" cy="3127"/>
          </a:xfrm>
        </p:grpSpPr>
        <p:cxnSp>
          <p:nvCxnSpPr>
            <p:cNvPr id="2052" name="_s2052"/>
            <p:cNvCxnSpPr>
              <a:cxnSpLocks noChangeShapeType="1"/>
              <a:stCxn id="19" idx="1"/>
              <a:endCxn id="15" idx="2"/>
            </p:cNvCxnSpPr>
            <p:nvPr/>
          </p:nvCxnSpPr>
          <p:spPr bwMode="auto">
            <a:xfrm rot="10800000">
              <a:off x="3541" y="3036"/>
              <a:ext cx="106" cy="834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" name="_s2053"/>
            <p:cNvCxnSpPr>
              <a:cxnSpLocks noChangeShapeType="1"/>
              <a:stCxn id="18" idx="1"/>
              <a:endCxn id="15" idx="2"/>
            </p:cNvCxnSpPr>
            <p:nvPr/>
          </p:nvCxnSpPr>
          <p:spPr bwMode="auto">
            <a:xfrm rot="10800000">
              <a:off x="3541" y="3036"/>
              <a:ext cx="106" cy="313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4" name="_s2054"/>
            <p:cNvCxnSpPr>
              <a:cxnSpLocks noChangeShapeType="1"/>
              <a:stCxn id="17" idx="1"/>
              <a:endCxn id="14" idx="2"/>
            </p:cNvCxnSpPr>
            <p:nvPr/>
          </p:nvCxnSpPr>
          <p:spPr bwMode="auto">
            <a:xfrm rot="10800000">
              <a:off x="2695" y="3036"/>
              <a:ext cx="106" cy="834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5" name="_s2055"/>
            <p:cNvCxnSpPr>
              <a:cxnSpLocks noChangeShapeType="1"/>
              <a:stCxn id="16" idx="1"/>
              <a:endCxn id="14" idx="2"/>
            </p:cNvCxnSpPr>
            <p:nvPr/>
          </p:nvCxnSpPr>
          <p:spPr bwMode="auto">
            <a:xfrm rot="10800000">
              <a:off x="2695" y="3036"/>
              <a:ext cx="106" cy="313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6" name="_s2056"/>
            <p:cNvCxnSpPr>
              <a:cxnSpLocks noChangeShapeType="1"/>
              <a:stCxn id="15" idx="0"/>
              <a:endCxn id="9" idx="2"/>
            </p:cNvCxnSpPr>
            <p:nvPr/>
          </p:nvCxnSpPr>
          <p:spPr bwMode="auto">
            <a:xfrm rot="5400000" flipH="1">
              <a:off x="3382" y="2593"/>
              <a:ext cx="106" cy="212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7" name="_s2057"/>
            <p:cNvCxnSpPr>
              <a:cxnSpLocks noChangeShapeType="1"/>
              <a:stCxn id="14" idx="0"/>
              <a:endCxn id="9" idx="2"/>
            </p:cNvCxnSpPr>
            <p:nvPr/>
          </p:nvCxnSpPr>
          <p:spPr bwMode="auto">
            <a:xfrm rot="16200000">
              <a:off x="2959" y="2382"/>
              <a:ext cx="106" cy="63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8" name="_s2058"/>
            <p:cNvCxnSpPr>
              <a:cxnSpLocks noChangeShapeType="1"/>
              <a:stCxn id="13" idx="3"/>
              <a:endCxn id="8" idx="2"/>
            </p:cNvCxnSpPr>
            <p:nvPr/>
          </p:nvCxnSpPr>
          <p:spPr bwMode="auto">
            <a:xfrm flipV="1">
              <a:off x="2166" y="2646"/>
              <a:ext cx="106" cy="1029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9" name="_s2059"/>
            <p:cNvCxnSpPr>
              <a:cxnSpLocks noChangeShapeType="1"/>
              <a:stCxn id="12" idx="3"/>
              <a:endCxn id="8" idx="2"/>
            </p:cNvCxnSpPr>
            <p:nvPr/>
          </p:nvCxnSpPr>
          <p:spPr bwMode="auto">
            <a:xfrm flipV="1">
              <a:off x="2166" y="2646"/>
              <a:ext cx="106" cy="63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0" name="_s2060"/>
            <p:cNvCxnSpPr>
              <a:cxnSpLocks noChangeShapeType="1"/>
              <a:stCxn id="11" idx="3"/>
              <a:endCxn id="8" idx="2"/>
            </p:cNvCxnSpPr>
            <p:nvPr/>
          </p:nvCxnSpPr>
          <p:spPr bwMode="auto">
            <a:xfrm flipV="1">
              <a:off x="2166" y="2646"/>
              <a:ext cx="106" cy="24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1" name="_s2061"/>
            <p:cNvCxnSpPr>
              <a:cxnSpLocks noChangeShapeType="1"/>
              <a:stCxn id="10" idx="0"/>
              <a:endCxn id="7" idx="2"/>
            </p:cNvCxnSpPr>
            <p:nvPr/>
          </p:nvCxnSpPr>
          <p:spPr bwMode="auto">
            <a:xfrm rot="5400000" flipH="1">
              <a:off x="3462" y="1753"/>
              <a:ext cx="106" cy="110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2" name="_s2062"/>
            <p:cNvCxnSpPr>
              <a:cxnSpLocks noChangeShapeType="1"/>
              <a:stCxn id="9" idx="0"/>
              <a:endCxn id="7" idx="2"/>
            </p:cNvCxnSpPr>
            <p:nvPr/>
          </p:nvCxnSpPr>
          <p:spPr bwMode="auto">
            <a:xfrm rot="5400000" flipH="1">
              <a:off x="3092" y="2123"/>
              <a:ext cx="106" cy="36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3" name="_s2063"/>
            <p:cNvCxnSpPr>
              <a:cxnSpLocks noChangeShapeType="1"/>
              <a:stCxn id="8" idx="0"/>
              <a:endCxn id="7" idx="2"/>
            </p:cNvCxnSpPr>
            <p:nvPr/>
          </p:nvCxnSpPr>
          <p:spPr bwMode="auto">
            <a:xfrm rot="16200000">
              <a:off x="2563" y="1964"/>
              <a:ext cx="106" cy="68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_s2064"/>
            <p:cNvSpPr>
              <a:spLocks noChangeArrowheads="1"/>
            </p:cNvSpPr>
            <p:nvPr/>
          </p:nvSpPr>
          <p:spPr bwMode="auto">
            <a:xfrm>
              <a:off x="2643" y="1971"/>
              <a:ext cx="633" cy="284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43581" tIns="21792" rIns="43581" bIns="2179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BİNALAR</a:t>
              </a:r>
            </a:p>
          </p:txBody>
        </p:sp>
        <p:sp>
          <p:nvSpPr>
            <p:cNvPr id="8" name="_s2065"/>
            <p:cNvSpPr>
              <a:spLocks noChangeArrowheads="1"/>
            </p:cNvSpPr>
            <p:nvPr/>
          </p:nvSpPr>
          <p:spPr bwMode="auto">
            <a:xfrm>
              <a:off x="1955" y="2361"/>
              <a:ext cx="634" cy="28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43581" tIns="21792" rIns="43581" bIns="2179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Duvarlar</a:t>
              </a:r>
            </a:p>
          </p:txBody>
        </p:sp>
        <p:sp>
          <p:nvSpPr>
            <p:cNvPr id="9" name="_s2066"/>
            <p:cNvSpPr>
              <a:spLocks noChangeArrowheads="1"/>
            </p:cNvSpPr>
            <p:nvPr/>
          </p:nvSpPr>
          <p:spPr bwMode="auto">
            <a:xfrm>
              <a:off x="3012" y="2361"/>
              <a:ext cx="634" cy="285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43581" tIns="21792" rIns="43581" bIns="2179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Çatılar</a:t>
              </a:r>
            </a:p>
          </p:txBody>
        </p:sp>
        <p:sp>
          <p:nvSpPr>
            <p:cNvPr id="10" name="_s2067"/>
            <p:cNvSpPr>
              <a:spLocks noChangeArrowheads="1"/>
            </p:cNvSpPr>
            <p:nvPr/>
          </p:nvSpPr>
          <p:spPr bwMode="auto">
            <a:xfrm>
              <a:off x="3752" y="2361"/>
              <a:ext cx="634" cy="285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43581" tIns="21792" rIns="43581" bIns="2179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Döşemeler</a:t>
              </a:r>
            </a:p>
          </p:txBody>
        </p:sp>
        <p:sp>
          <p:nvSpPr>
            <p:cNvPr id="11" name="_s2068"/>
            <p:cNvSpPr>
              <a:spLocks noChangeArrowheads="1"/>
            </p:cNvSpPr>
            <p:nvPr/>
          </p:nvSpPr>
          <p:spPr bwMode="auto">
            <a:xfrm>
              <a:off x="1532" y="2752"/>
              <a:ext cx="634" cy="284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43581" tIns="21792" rIns="43581" bIns="2179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Dıştan </a:t>
              </a:r>
            </a:p>
          </p:txBody>
        </p:sp>
        <p:sp>
          <p:nvSpPr>
            <p:cNvPr id="12" name="_s2069"/>
            <p:cNvSpPr>
              <a:spLocks noChangeArrowheads="1"/>
            </p:cNvSpPr>
            <p:nvPr/>
          </p:nvSpPr>
          <p:spPr bwMode="auto">
            <a:xfrm>
              <a:off x="1532" y="3142"/>
              <a:ext cx="634" cy="284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43581" tIns="21792" rIns="43581" bIns="2179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İçten</a:t>
              </a:r>
            </a:p>
          </p:txBody>
        </p:sp>
        <p:sp>
          <p:nvSpPr>
            <p:cNvPr id="13" name="_s2070"/>
            <p:cNvSpPr>
              <a:spLocks noChangeArrowheads="1"/>
            </p:cNvSpPr>
            <p:nvPr/>
          </p:nvSpPr>
          <p:spPr bwMode="auto">
            <a:xfrm>
              <a:off x="1532" y="3532"/>
              <a:ext cx="634" cy="284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43581" tIns="21792" rIns="43581" bIns="2179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Sandviç</a:t>
              </a:r>
            </a:p>
          </p:txBody>
        </p:sp>
        <p:sp>
          <p:nvSpPr>
            <p:cNvPr id="14" name="_s2071"/>
            <p:cNvSpPr>
              <a:spLocks noChangeArrowheads="1"/>
            </p:cNvSpPr>
            <p:nvPr/>
          </p:nvSpPr>
          <p:spPr bwMode="auto">
            <a:xfrm>
              <a:off x="2378" y="2752"/>
              <a:ext cx="634" cy="284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43581" tIns="21792" rIns="43581" bIns="2179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Eğimli Çatılar</a:t>
              </a:r>
            </a:p>
          </p:txBody>
        </p:sp>
        <p:sp>
          <p:nvSpPr>
            <p:cNvPr id="15" name="_s2072"/>
            <p:cNvSpPr>
              <a:spLocks noChangeArrowheads="1"/>
            </p:cNvSpPr>
            <p:nvPr/>
          </p:nvSpPr>
          <p:spPr bwMode="auto">
            <a:xfrm>
              <a:off x="3224" y="2752"/>
              <a:ext cx="634" cy="284"/>
            </a:xfrm>
            <a:prstGeom prst="roundRect">
              <a:avLst>
                <a:gd name="adj" fmla="val 16667"/>
              </a:avLst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55166" tIns="27583" rIns="55166" bIns="27583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Teras Çatılar</a:t>
              </a:r>
            </a:p>
          </p:txBody>
        </p:sp>
        <p:sp>
          <p:nvSpPr>
            <p:cNvPr id="16" name="_s2073"/>
            <p:cNvSpPr>
              <a:spLocks noChangeArrowheads="1"/>
            </p:cNvSpPr>
            <p:nvPr/>
          </p:nvSpPr>
          <p:spPr bwMode="auto">
            <a:xfrm>
              <a:off x="2801" y="3142"/>
              <a:ext cx="634" cy="414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0622" tIns="30311" rIns="60622" bIns="30311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Çatı Arası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Kullanılan</a:t>
              </a:r>
            </a:p>
          </p:txBody>
        </p:sp>
        <p:sp>
          <p:nvSpPr>
            <p:cNvPr id="17" name="_s2074"/>
            <p:cNvSpPr>
              <a:spLocks noChangeArrowheads="1"/>
            </p:cNvSpPr>
            <p:nvPr/>
          </p:nvSpPr>
          <p:spPr bwMode="auto">
            <a:xfrm>
              <a:off x="2801" y="3662"/>
              <a:ext cx="634" cy="414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1851" tIns="30927" rIns="61851" bIns="30927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Çatı Arası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Kullanılmayan</a:t>
              </a:r>
            </a:p>
          </p:txBody>
        </p:sp>
        <p:sp>
          <p:nvSpPr>
            <p:cNvPr id="18" name="_s2075"/>
            <p:cNvSpPr>
              <a:spLocks noChangeArrowheads="1"/>
            </p:cNvSpPr>
            <p:nvPr/>
          </p:nvSpPr>
          <p:spPr bwMode="auto">
            <a:xfrm>
              <a:off x="3647" y="3142"/>
              <a:ext cx="634" cy="414"/>
            </a:xfrm>
            <a:prstGeom prst="roundRect">
              <a:avLst>
                <a:gd name="adj" fmla="val 16667"/>
              </a:avLst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80512" tIns="40256" rIns="80512" bIns="4025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Geleneksel</a:t>
              </a:r>
            </a:p>
          </p:txBody>
        </p:sp>
        <p:sp>
          <p:nvSpPr>
            <p:cNvPr id="19" name="_s2076"/>
            <p:cNvSpPr>
              <a:spLocks noChangeArrowheads="1"/>
            </p:cNvSpPr>
            <p:nvPr/>
          </p:nvSpPr>
          <p:spPr bwMode="auto">
            <a:xfrm>
              <a:off x="3647" y="3662"/>
              <a:ext cx="634" cy="414"/>
            </a:xfrm>
            <a:prstGeom prst="roundRect">
              <a:avLst>
                <a:gd name="adj" fmla="val 16667"/>
              </a:avLst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84749" tIns="42375" rIns="84749" bIns="4237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altLang="tr-TR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Ters Teras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958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titled-4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812" y="0"/>
            <a:ext cx="9646279" cy="6839711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6" t="16818" r="22688" b="18750"/>
          <a:stretch>
            <a:fillRect/>
          </a:stretch>
        </p:blipFill>
        <p:spPr bwMode="auto">
          <a:xfrm>
            <a:off x="4789402" y="2030082"/>
            <a:ext cx="489585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726429"/>
              </p:ext>
            </p:extLst>
          </p:nvPr>
        </p:nvGraphicFramePr>
        <p:xfrm>
          <a:off x="899876" y="1698968"/>
          <a:ext cx="2676525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Denklem" r:id="rId6" imgW="1294838" imgH="444307" progId="Equation.3">
                  <p:embed/>
                </p:oleObj>
              </mc:Choice>
              <mc:Fallback>
                <p:oleObj name="Denklem" r:id="rId6" imgW="1294838" imgH="44430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876" y="1698968"/>
                        <a:ext cx="2676525" cy="922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104571442"/>
              </p:ext>
            </p:extLst>
          </p:nvPr>
        </p:nvGraphicFramePr>
        <p:xfrm>
          <a:off x="899876" y="3023534"/>
          <a:ext cx="2581275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Denklem" r:id="rId8" imgW="1193800" imgH="228600" progId="Equation.3">
                  <p:embed/>
                </p:oleObj>
              </mc:Choice>
              <mc:Fallback>
                <p:oleObj name="Denklem" r:id="rId8" imgW="11938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876" y="3023534"/>
                        <a:ext cx="2581275" cy="528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00348" y="3789021"/>
            <a:ext cx="5111750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9900"/>
                </a:solidFill>
              </a:rPr>
              <a:t>U: Isıl geçirgenlik katsayısı (m</a:t>
            </a:r>
            <a:r>
              <a:rPr lang="tr-TR" altLang="tr-TR" b="1" baseline="30000" dirty="0">
                <a:solidFill>
                  <a:srgbClr val="FF9900"/>
                </a:solidFill>
              </a:rPr>
              <a:t>2</a:t>
            </a:r>
            <a:r>
              <a:rPr lang="tr-TR" altLang="tr-TR" b="1" dirty="0">
                <a:solidFill>
                  <a:srgbClr val="FF9900"/>
                </a:solidFill>
              </a:rPr>
              <a:t>K/W)</a:t>
            </a:r>
          </a:p>
          <a:p>
            <a:pPr eaLnBrk="1" hangingPunct="1"/>
            <a:r>
              <a:rPr lang="tr-TR" altLang="tr-TR" b="1" dirty="0">
                <a:solidFill>
                  <a:srgbClr val="FF9900"/>
                </a:solidFill>
              </a:rPr>
              <a:t>Q: Transfer olan ısıl enerji miktarı (W)</a:t>
            </a:r>
          </a:p>
          <a:p>
            <a:pPr eaLnBrk="1" hangingPunct="1"/>
            <a:r>
              <a:rPr lang="tr-TR" altLang="tr-TR" b="1" dirty="0">
                <a:solidFill>
                  <a:srgbClr val="FF9900"/>
                </a:solidFill>
              </a:rPr>
              <a:t>A: Isı geçişine dik yüzey alanı (m</a:t>
            </a:r>
            <a:r>
              <a:rPr lang="tr-TR" altLang="tr-TR" b="1" baseline="30000" dirty="0">
                <a:solidFill>
                  <a:srgbClr val="FF9900"/>
                </a:solidFill>
              </a:rPr>
              <a:t>2</a:t>
            </a:r>
            <a:r>
              <a:rPr lang="tr-TR" altLang="tr-TR" b="1" dirty="0">
                <a:solidFill>
                  <a:srgbClr val="FF9900"/>
                </a:solidFill>
              </a:rPr>
              <a:t>)</a:t>
            </a:r>
          </a:p>
          <a:p>
            <a:pPr eaLnBrk="1" hangingPunct="1"/>
            <a:r>
              <a:rPr lang="el-GR" altLang="tr-TR" b="1" dirty="0">
                <a:solidFill>
                  <a:srgbClr val="FF9900"/>
                </a:solidFill>
                <a:cs typeface="Arial" panose="020B0604020202020204" pitchFamily="34" charset="0"/>
              </a:rPr>
              <a:t>θ</a:t>
            </a:r>
            <a:r>
              <a:rPr lang="tr-TR" altLang="tr-TR" b="1" dirty="0">
                <a:solidFill>
                  <a:srgbClr val="FF9900"/>
                </a:solidFill>
              </a:rPr>
              <a:t>: Sıcaklık (K, °C)</a:t>
            </a: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1482203" y="1577902"/>
            <a:ext cx="503238" cy="10795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tr-TR" altLang="tr-TR" sz="1400">
              <a:solidFill>
                <a:schemeClr val="tx1"/>
              </a:solidFill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3082096" y="1505540"/>
            <a:ext cx="503237" cy="1079500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tr-TR" altLang="tr-TR" sz="1400">
              <a:solidFill>
                <a:schemeClr val="tx1"/>
              </a:solidFill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098027" y="1245725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2400" dirty="0" err="1">
                <a:solidFill>
                  <a:srgbClr val="FF3300"/>
                </a:solidFill>
              </a:rPr>
              <a:t>R</a:t>
            </a:r>
            <a:r>
              <a:rPr lang="tr-TR" altLang="tr-TR" sz="2400" baseline="-25000" dirty="0" err="1">
                <a:solidFill>
                  <a:srgbClr val="FF3300"/>
                </a:solidFill>
              </a:rPr>
              <a:t>i</a:t>
            </a:r>
            <a:endParaRPr lang="tr-TR" altLang="tr-TR" sz="2400" baseline="-25000" dirty="0">
              <a:solidFill>
                <a:srgbClr val="FF3300"/>
              </a:solidFill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606935" y="1301739"/>
            <a:ext cx="649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2400" dirty="0">
                <a:solidFill>
                  <a:srgbClr val="0000FF"/>
                </a:solidFill>
              </a:rPr>
              <a:t>R</a:t>
            </a:r>
            <a:r>
              <a:rPr lang="tr-TR" altLang="tr-TR" sz="2400" baseline="-25000" dirty="0">
                <a:solidFill>
                  <a:srgbClr val="0000FF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7892751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225</Words>
  <Application>Microsoft Office PowerPoint</Application>
  <PresentationFormat>Özel</PresentationFormat>
  <Paragraphs>58</Paragraphs>
  <Slides>10</Slides>
  <Notes>9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2</vt:i4>
      </vt:variant>
      <vt:variant>
        <vt:lpstr>Slayt Başlıkları</vt:lpstr>
      </vt:variant>
      <vt:variant>
        <vt:i4>10</vt:i4>
      </vt:variant>
    </vt:vector>
  </HeadingPairs>
  <TitlesOfParts>
    <vt:vector size="17" baseType="lpstr">
      <vt:lpstr>Arial</vt:lpstr>
      <vt:lpstr>Calibri</vt:lpstr>
      <vt:lpstr>Tahoma</vt:lpstr>
      <vt:lpstr>Wingdings</vt:lpstr>
      <vt:lpstr>Office Theme</vt:lpstr>
      <vt:lpstr>Grafik</vt:lpstr>
      <vt:lpstr>Denklem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15</cp:revision>
  <dcterms:created xsi:type="dcterms:W3CDTF">2017-10-30T09:13:00Z</dcterms:created>
  <dcterms:modified xsi:type="dcterms:W3CDTF">2018-01-15T06:01:48Z</dcterms:modified>
</cp:coreProperties>
</file>