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8" r:id="rId4"/>
    <p:sldId id="269" r:id="rId5"/>
    <p:sldId id="270" r:id="rId6"/>
    <p:sldId id="271" r:id="rId7"/>
    <p:sldId id="272"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09" r:id="rId44"/>
    <p:sldId id="310" r:id="rId45"/>
    <p:sldId id="311" r:id="rId46"/>
    <p:sldId id="312" r:id="rId47"/>
    <p:sldId id="258" r:id="rId48"/>
    <p:sldId id="259" r:id="rId49"/>
    <p:sldId id="260" r:id="rId50"/>
    <p:sldId id="261" r:id="rId51"/>
    <p:sldId id="262" r:id="rId52"/>
    <p:sldId id="263" r:id="rId53"/>
    <p:sldId id="264" r:id="rId54"/>
    <p:sldId id="265" r:id="rId55"/>
    <p:sldId id="266" r:id="rId56"/>
    <p:sldId id="267" r:id="rId57"/>
    <p:sldId id="313" r:id="rId58"/>
    <p:sldId id="314" r:id="rId59"/>
    <p:sldId id="315" r:id="rId60"/>
    <p:sldId id="316" r:id="rId61"/>
    <p:sldId id="317" r:id="rId62"/>
    <p:sldId id="318" r:id="rId63"/>
    <p:sldId id="319" r:id="rId64"/>
    <p:sldId id="320" r:id="rId65"/>
    <p:sldId id="321" r:id="rId66"/>
    <p:sldId id="322" r:id="rId67"/>
    <p:sldId id="324" r:id="rId68"/>
    <p:sldId id="325" r:id="rId69"/>
    <p:sldId id="326" r:id="rId70"/>
    <p:sldId id="327" r:id="rId71"/>
    <p:sldId id="328" r:id="rId72"/>
    <p:sldId id="329" r:id="rId73"/>
    <p:sldId id="330" r:id="rId74"/>
    <p:sldId id="331" r:id="rId7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9" d="100"/>
          <a:sy n="69" d="100"/>
        </p:scale>
        <p:origin x="1248" y="66"/>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1/17/2018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1/17/2018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1/17/2018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0.emf"/></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16.emf"/></Relationships>
</file>

<file path=ppt/slides/_rels/slide2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9.xml.rels><?xml version="1.0" encoding="UTF-8" standalone="yes"?>
<Relationships xmlns="http://schemas.openxmlformats.org/package/2006/relationships"><Relationship Id="rId3" Type="http://schemas.openxmlformats.org/officeDocument/2006/relationships/image" Target="../media/image28.emf"/><Relationship Id="rId7"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jpeg"/><Relationship Id="rId1" Type="http://schemas.openxmlformats.org/officeDocument/2006/relationships/slideLayout" Target="../slideLayouts/slideLayout1.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emf"/></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6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6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7.jpeg"/></Relationships>
</file>

<file path=ppt/slides/_rels/slide71.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7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ANKARA PPT-1.jpg"/>
          <p:cNvPicPr>
            <a:picLocks noChangeAspect="1"/>
          </p:cNvPicPr>
          <p:nvPr/>
        </p:nvPicPr>
        <p:blipFill>
          <a:blip r:embed="rId2"/>
          <a:stretch>
            <a:fillRect/>
          </a:stretch>
        </p:blipFill>
        <p:spPr>
          <a:xfrm>
            <a:off x="115376" y="0"/>
            <a:ext cx="9672071" cy="6857999"/>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mc:AlternateContent xmlns:mc="http://schemas.openxmlformats.org/markup-compatibility/2006" xmlns:a14="http://schemas.microsoft.com/office/drawing/2010/main">
        <mc:Choice Requires="a14">
          <p:sp>
            <p:nvSpPr>
              <p:cNvPr id="5" name="Rectangle 3"/>
              <p:cNvSpPr txBox="1">
                <a:spLocks noChangeArrowheads="1"/>
              </p:cNvSpPr>
              <p:nvPr/>
            </p:nvSpPr>
            <p:spPr>
              <a:xfrm>
                <a:off x="957585" y="2286922"/>
                <a:ext cx="8358818" cy="373237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chemeClr val="tx2"/>
                    </a:solidFill>
                    <a:latin typeface="Gill Sans MT"/>
                  </a:rPr>
                  <a:t>Periyod (Devir Süresi): </a:t>
                </a:r>
                <a:r>
                  <a:rPr lang="tr-TR" altLang="tr-TR" sz="2000" dirty="0">
                    <a:solidFill>
                      <a:schemeClr val="tx2"/>
                    </a:solidFill>
                    <a:latin typeface="Gill Sans MT"/>
                  </a:rPr>
                  <a:t>Bir titreşimin süresine periyod denir. </a:t>
                </a:r>
              </a:p>
              <a:p>
                <a:pPr marL="0" indent="0" algn="ctr">
                  <a:buFont typeface="Wingdings" pitchFamily="2" charset="2"/>
                  <a:buNone/>
                </a:pPr>
                <a:r>
                  <a:rPr lang="tr-TR" altLang="tr-TR" sz="2000" dirty="0">
                    <a:solidFill>
                      <a:schemeClr val="tx2"/>
                    </a:solidFill>
                    <a:latin typeface="Gill Sans MT"/>
                  </a:rPr>
                  <a:t>T= </a:t>
                </a:r>
                <a14:m>
                  <m:oMath xmlns:m="http://schemas.openxmlformats.org/officeDocument/2006/math">
                    <m:f>
                      <m:fPr>
                        <m:ctrlPr>
                          <a:rPr lang="tr-TR" altLang="tr-TR" sz="2000" i="1">
                            <a:solidFill>
                              <a:schemeClr val="tx2"/>
                            </a:solidFill>
                            <a:latin typeface="Cambria Math" panose="02040503050406030204" pitchFamily="18" charset="0"/>
                          </a:rPr>
                        </m:ctrlPr>
                      </m:fPr>
                      <m:num>
                        <m:r>
                          <a:rPr lang="tr-TR" altLang="tr-TR" sz="2000">
                            <a:solidFill>
                              <a:schemeClr val="tx2"/>
                            </a:solidFill>
                            <a:latin typeface="Cambria Math" panose="02040503050406030204" pitchFamily="18" charset="0"/>
                          </a:rPr>
                          <m:t> 1</m:t>
                        </m:r>
                      </m:num>
                      <m:den>
                        <m:r>
                          <a:rPr lang="tr-TR" altLang="tr-TR" sz="2000">
                            <a:solidFill>
                              <a:schemeClr val="tx2"/>
                            </a:solidFill>
                            <a:latin typeface="Cambria Math" panose="02040503050406030204" pitchFamily="18" charset="0"/>
                          </a:rPr>
                          <m:t>𝑓</m:t>
                        </m:r>
                      </m:den>
                    </m:f>
                  </m:oMath>
                </a14:m>
                <a:endParaRPr lang="tr-TR" altLang="tr-TR" sz="2000" dirty="0">
                  <a:solidFill>
                    <a:schemeClr val="tx2"/>
                  </a:solidFill>
                  <a:latin typeface="Gill Sans MT"/>
                </a:endParaRPr>
              </a:p>
              <a:p>
                <a:pPr marL="0" indent="0">
                  <a:buFont typeface="Wingdings" pitchFamily="2" charset="2"/>
                  <a:buNone/>
                </a:pPr>
                <a:r>
                  <a:rPr lang="tr-TR" altLang="tr-TR" sz="2000" b="1" dirty="0">
                    <a:solidFill>
                      <a:schemeClr val="tx2"/>
                    </a:solidFill>
                    <a:latin typeface="Gill Sans MT"/>
                  </a:rPr>
                  <a:t>Dalga Boyu: </a:t>
                </a:r>
                <a:r>
                  <a:rPr lang="tr-TR" altLang="tr-TR" sz="2000" dirty="0">
                    <a:solidFill>
                      <a:schemeClr val="tx2"/>
                    </a:solidFill>
                    <a:latin typeface="Gill Sans MT"/>
                  </a:rPr>
                  <a:t>Hava gibi elastik bir ortamda ses titreşimleri dalgalar halinde yayılır. Simgesi </a:t>
                </a:r>
                <a14:m>
                  <m:oMath xmlns:m="http://schemas.openxmlformats.org/officeDocument/2006/math">
                    <m:r>
                      <a:rPr lang="tr-TR" altLang="tr-TR" sz="2000">
                        <a:solidFill>
                          <a:schemeClr val="tx2"/>
                        </a:solidFill>
                        <a:latin typeface="Cambria Math" panose="02040503050406030204" pitchFamily="18" charset="0"/>
                      </a:rPr>
                      <m:t>𝜆</m:t>
                    </m:r>
                  </m:oMath>
                </a14:m>
                <a:r>
                  <a:rPr lang="tr-TR" altLang="tr-TR" sz="2000" dirty="0">
                    <a:solidFill>
                      <a:schemeClr val="tx2"/>
                    </a:solidFill>
                    <a:latin typeface="Gill Sans MT"/>
                  </a:rPr>
                  <a:t>, birimi (m)’</a:t>
                </a:r>
                <a:r>
                  <a:rPr lang="tr-TR" altLang="tr-TR" sz="2000" dirty="0" err="1">
                    <a:solidFill>
                      <a:schemeClr val="tx2"/>
                    </a:solidFill>
                    <a:latin typeface="Gill Sans MT"/>
                  </a:rPr>
                  <a:t>dir</a:t>
                </a:r>
                <a:r>
                  <a:rPr lang="tr-TR" altLang="tr-TR" sz="2000" dirty="0">
                    <a:solidFill>
                      <a:schemeClr val="tx2"/>
                    </a:solidFill>
                    <a:latin typeface="Gill Sans MT"/>
                  </a:rPr>
                  <a:t>.</a:t>
                </a:r>
              </a:p>
              <a:p>
                <a:pPr marL="0" indent="0">
                  <a:buFont typeface="Wingdings" pitchFamily="2" charset="2"/>
                  <a:buNone/>
                </a:pPr>
                <a14:m>
                  <m:oMathPara xmlns:m="http://schemas.openxmlformats.org/officeDocument/2006/math">
                    <m:oMathParaPr>
                      <m:jc m:val="centerGroup"/>
                    </m:oMathParaPr>
                    <m:oMath xmlns:m="http://schemas.openxmlformats.org/officeDocument/2006/math">
                      <m:r>
                        <a:rPr lang="tr-TR" altLang="tr-TR" sz="2000">
                          <a:solidFill>
                            <a:schemeClr val="tx2"/>
                          </a:solidFill>
                          <a:latin typeface="Cambria Math" panose="02040503050406030204" pitchFamily="18" charset="0"/>
                        </a:rPr>
                        <m:t>𝜆</m:t>
                      </m:r>
                      <m:r>
                        <a:rPr lang="tr-TR" altLang="tr-TR" sz="2000">
                          <a:solidFill>
                            <a:schemeClr val="tx2"/>
                          </a:solidFill>
                          <a:latin typeface="Cambria Math" panose="02040503050406030204" pitchFamily="18" charset="0"/>
                        </a:rPr>
                        <m:t>=</m:t>
                      </m:r>
                      <m:f>
                        <m:fPr>
                          <m:ctrlPr>
                            <a:rPr lang="tr-TR" altLang="tr-TR" sz="2000" i="1">
                              <a:solidFill>
                                <a:schemeClr val="tx2"/>
                              </a:solidFill>
                              <a:latin typeface="Cambria Math" panose="02040503050406030204" pitchFamily="18" charset="0"/>
                            </a:rPr>
                          </m:ctrlPr>
                        </m:fPr>
                        <m:num>
                          <m:r>
                            <a:rPr lang="tr-TR" altLang="tr-TR" sz="2000">
                              <a:solidFill>
                                <a:schemeClr val="tx2"/>
                              </a:solidFill>
                              <a:latin typeface="Cambria Math" panose="02040503050406030204" pitchFamily="18" charset="0"/>
                            </a:rPr>
                            <m:t>𝑐</m:t>
                          </m:r>
                        </m:num>
                        <m:den>
                          <m:r>
                            <a:rPr lang="tr-TR" altLang="tr-TR" sz="2000">
                              <a:solidFill>
                                <a:schemeClr val="tx2"/>
                              </a:solidFill>
                              <a:latin typeface="Cambria Math" panose="02040503050406030204" pitchFamily="18" charset="0"/>
                            </a:rPr>
                            <m:t>𝑓</m:t>
                          </m:r>
                        </m:den>
                      </m:f>
                    </m:oMath>
                  </m:oMathPara>
                </a14:m>
                <a:endParaRPr lang="tr-TR" altLang="tr-TR" sz="2000" dirty="0">
                  <a:solidFill>
                    <a:schemeClr val="tx2"/>
                  </a:solidFill>
                  <a:latin typeface="Gill Sans MT"/>
                </a:endParaRPr>
              </a:p>
              <a:p>
                <a:pPr marL="0" indent="0">
                  <a:buFont typeface="Wingdings" pitchFamily="2" charset="2"/>
                  <a:buNone/>
                </a:pPr>
                <a:r>
                  <a:rPr lang="tr-TR" altLang="tr-TR" sz="2000" b="1" dirty="0">
                    <a:solidFill>
                      <a:schemeClr val="tx2"/>
                    </a:solidFill>
                    <a:latin typeface="Gill Sans MT"/>
                  </a:rPr>
                  <a:t>Frekans Tayfı</a:t>
                </a:r>
                <a:r>
                  <a:rPr lang="tr-TR" altLang="tr-TR" sz="2000" dirty="0">
                    <a:solidFill>
                      <a:schemeClr val="tx2"/>
                    </a:solidFill>
                    <a:latin typeface="Gill Sans MT"/>
                  </a:rPr>
                  <a:t>: Bir ses dalgasında ses basınç düzeyleri ile frekanslar arası ilişkiyi gösteren grafiktir. Doğadaki sesler genellikle karmaşık sesler olduğundan bu seslerin frekans analizi yapılarak daha çok hangi frekanslarda seslerin olduğu gürültü kontrolü açısından bilinmesi gerekir</a:t>
                </a:r>
                <a:r>
                  <a:rPr lang="tr-TR" altLang="tr-TR" sz="2300" dirty="0"/>
                  <a:t>.</a:t>
                </a:r>
                <a:endParaRPr lang="tr-TR" altLang="tr-TR" sz="2300" b="1" u="sng" dirty="0"/>
              </a:p>
            </p:txBody>
          </p:sp>
        </mc:Choice>
        <mc:Fallback xmlns="">
          <p:sp>
            <p:nvSpPr>
              <p:cNvPr id="5" name="Rectangle 3"/>
              <p:cNvSpPr txBox="1">
                <a:spLocks noRot="1" noChangeAspect="1" noMove="1" noResize="1" noEditPoints="1" noAdjustHandles="1" noChangeArrowheads="1" noChangeShapeType="1" noTextEdit="1"/>
              </p:cNvSpPr>
              <p:nvPr/>
            </p:nvSpPr>
            <p:spPr>
              <a:xfrm>
                <a:off x="957585" y="2286922"/>
                <a:ext cx="8358818" cy="3732374"/>
              </a:xfrm>
              <a:prstGeom prst="rect">
                <a:avLst/>
              </a:prstGeom>
              <a:blipFill rotWithShape="0">
                <a:blip r:embed="rId3"/>
                <a:stretch>
                  <a:fillRect l="-729" t="-654" r="-802"/>
                </a:stretch>
              </a:blipFill>
            </p:spPr>
            <p:txBody>
              <a:bodyPr/>
              <a:lstStyle/>
              <a:p>
                <a:r>
                  <a:rPr lang="tr-TR">
                    <a:noFill/>
                  </a:rPr>
                  <a:t> </a:t>
                </a:r>
              </a:p>
            </p:txBody>
          </p:sp>
        </mc:Fallback>
      </mc:AlternateContent>
      <p:sp>
        <p:nvSpPr>
          <p:cNvPr id="6" name="Rectangle 2"/>
          <p:cNvSpPr txBox="1">
            <a:spLocks noChangeArrowheads="1"/>
          </p:cNvSpPr>
          <p:nvPr/>
        </p:nvSpPr>
        <p:spPr>
          <a:xfrm>
            <a:off x="980567" y="1816312"/>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Sesin İncelik – Kalınlığı </a:t>
            </a:r>
          </a:p>
        </p:txBody>
      </p:sp>
    </p:spTree>
    <p:extLst>
      <p:ext uri="{BB962C8B-B14F-4D97-AF65-F5344CB8AC3E}">
        <p14:creationId xmlns:p14="http://schemas.microsoft.com/office/powerpoint/2010/main" val="1745624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214625" y="1832235"/>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İşitme Alanı ve İşitsel Duyarlılık </a:t>
            </a:r>
          </a:p>
        </p:txBody>
      </p:sp>
      <p:sp>
        <p:nvSpPr>
          <p:cNvPr id="5" name="Rectangle 3"/>
          <p:cNvSpPr txBox="1">
            <a:spLocks noChangeArrowheads="1"/>
          </p:cNvSpPr>
          <p:nvPr/>
        </p:nvSpPr>
        <p:spPr>
          <a:xfrm>
            <a:off x="1901951" y="2354008"/>
            <a:ext cx="6092949" cy="47944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tr-TR" altLang="tr-TR" sz="2200" b="1" dirty="0" err="1">
                <a:solidFill>
                  <a:schemeClr val="tx2"/>
                </a:solidFill>
                <a:latin typeface="Gill Sans MT"/>
              </a:rPr>
              <a:t>dB</a:t>
            </a:r>
            <a:r>
              <a:rPr lang="tr-TR" altLang="tr-TR" sz="2200" b="1" dirty="0">
                <a:solidFill>
                  <a:schemeClr val="tx2"/>
                </a:solidFill>
                <a:latin typeface="Gill Sans MT"/>
              </a:rPr>
              <a:t>’ in Algılanışı</a:t>
            </a:r>
          </a:p>
          <a:p>
            <a:pPr marL="0" indent="0" algn="ctr">
              <a:buFont typeface="Wingdings" pitchFamily="2" charset="2"/>
              <a:buNone/>
            </a:pPr>
            <a:endParaRPr lang="tr-TR" altLang="tr-TR" sz="2300" b="1" dirty="0"/>
          </a:p>
          <a:p>
            <a:pPr marL="0" indent="0" algn="ctr">
              <a:buFont typeface="Wingdings" pitchFamily="2" charset="2"/>
              <a:buNone/>
            </a:pPr>
            <a:endParaRPr lang="tr-TR" altLang="tr-TR" sz="2300" b="1" dirty="0"/>
          </a:p>
        </p:txBody>
      </p:sp>
      <p:graphicFrame>
        <p:nvGraphicFramePr>
          <p:cNvPr id="6" name="Tablo 5"/>
          <p:cNvGraphicFramePr>
            <a:graphicFrameLocks noGrp="1"/>
          </p:cNvGraphicFramePr>
          <p:nvPr>
            <p:extLst>
              <p:ext uri="{D42A27DB-BD31-4B8C-83A1-F6EECF244321}">
                <p14:modId xmlns:p14="http://schemas.microsoft.com/office/powerpoint/2010/main" val="3804630089"/>
              </p:ext>
            </p:extLst>
          </p:nvPr>
        </p:nvGraphicFramePr>
        <p:xfrm>
          <a:off x="1901951" y="2989527"/>
          <a:ext cx="6096000" cy="2555240"/>
        </p:xfrm>
        <a:graphic>
          <a:graphicData uri="http://schemas.openxmlformats.org/drawingml/2006/table">
            <a:tbl>
              <a:tblPr firstRow="1" bandRow="1">
                <a:tableStyleId>{9D7B26C5-4107-4FEC-AEDC-1716B250A1EF}</a:tableStyleId>
              </a:tblPr>
              <a:tblGrid>
                <a:gridCol w="3120425">
                  <a:extLst>
                    <a:ext uri="{9D8B030D-6E8A-4147-A177-3AD203B41FA5}">
                      <a16:colId xmlns:a16="http://schemas.microsoft.com/office/drawing/2014/main" val="20000"/>
                    </a:ext>
                  </a:extLst>
                </a:gridCol>
                <a:gridCol w="2975575">
                  <a:extLst>
                    <a:ext uri="{9D8B030D-6E8A-4147-A177-3AD203B41FA5}">
                      <a16:colId xmlns:a16="http://schemas.microsoft.com/office/drawing/2014/main" val="20001"/>
                    </a:ext>
                  </a:extLst>
                </a:gridCol>
              </a:tblGrid>
              <a:tr h="370840">
                <a:tc>
                  <a:txBody>
                    <a:bodyPr/>
                    <a:lstStyle/>
                    <a:p>
                      <a:pPr algn="ctr"/>
                      <a:r>
                        <a:rPr lang="tr-TR" sz="2000" b="0" kern="1200" dirty="0">
                          <a:solidFill>
                            <a:schemeClr val="tx2"/>
                          </a:solidFill>
                          <a:latin typeface="Gill Sans MT"/>
                          <a:ea typeface="+mn-ea"/>
                          <a:cs typeface="+mn-cs"/>
                        </a:rPr>
                        <a:t>Ses Düzeyindeki Değişim  </a:t>
                      </a:r>
                    </a:p>
                    <a:p>
                      <a:pPr algn="ctr"/>
                      <a:r>
                        <a:rPr lang="tr-TR" sz="2000" b="0" kern="1200" dirty="0">
                          <a:solidFill>
                            <a:schemeClr val="tx2"/>
                          </a:solidFill>
                          <a:latin typeface="Gill Sans MT"/>
                          <a:ea typeface="+mn-ea"/>
                          <a:cs typeface="+mn-cs"/>
                        </a:rPr>
                        <a:t>(</a:t>
                      </a:r>
                      <a:r>
                        <a:rPr lang="tr-TR" sz="2000" b="0" kern="1200" dirty="0" err="1">
                          <a:solidFill>
                            <a:schemeClr val="tx2"/>
                          </a:solidFill>
                          <a:latin typeface="Gill Sans MT"/>
                          <a:ea typeface="+mn-ea"/>
                          <a:cs typeface="+mn-cs"/>
                        </a:rPr>
                        <a:t>dB</a:t>
                      </a:r>
                      <a:r>
                        <a:rPr lang="tr-TR" sz="2000" b="0" kern="1200" dirty="0">
                          <a:solidFill>
                            <a:schemeClr val="tx2"/>
                          </a:solidFill>
                          <a:latin typeface="Gill Sans MT"/>
                          <a:ea typeface="+mn-ea"/>
                          <a:cs typeface="+mn-cs"/>
                        </a:rPr>
                        <a:t>)</a:t>
                      </a:r>
                    </a:p>
                  </a:txBody>
                  <a:tcPr/>
                </a:tc>
                <a:tc>
                  <a:txBody>
                    <a:bodyPr/>
                    <a:lstStyle/>
                    <a:p>
                      <a:pPr marL="0" algn="ctr" defTabSz="457200" rtl="0" eaLnBrk="1" latinLnBrk="0" hangingPunct="1"/>
                      <a:r>
                        <a:rPr lang="tr-TR" sz="2000" b="0" kern="1200" dirty="0">
                          <a:solidFill>
                            <a:schemeClr val="tx2"/>
                          </a:solidFill>
                          <a:latin typeface="Gill Sans MT"/>
                          <a:ea typeface="+mn-ea"/>
                          <a:cs typeface="+mn-cs"/>
                        </a:rPr>
                        <a:t>Algılana Sesin Gürlüğündeki Değişim</a:t>
                      </a:r>
                    </a:p>
                  </a:txBody>
                  <a:tcPr/>
                </a:tc>
                <a:extLst>
                  <a:ext uri="{0D108BD9-81ED-4DB2-BD59-A6C34878D82A}">
                    <a16:rowId xmlns:a16="http://schemas.microsoft.com/office/drawing/2014/main" val="10000"/>
                  </a:ext>
                </a:extLst>
              </a:tr>
              <a:tr h="370840">
                <a:tc>
                  <a:txBody>
                    <a:bodyPr/>
                    <a:lstStyle/>
                    <a:p>
                      <a:pPr marL="0" algn="ctr" defTabSz="457200" rtl="0" eaLnBrk="1" latinLnBrk="0" hangingPunct="1"/>
                      <a:r>
                        <a:rPr lang="tr-TR" sz="1800" b="1" kern="1200" dirty="0">
                          <a:solidFill>
                            <a:schemeClr val="tx2"/>
                          </a:solidFill>
                          <a:latin typeface="Gill Sans MT"/>
                          <a:ea typeface="+mn-ea"/>
                          <a:cs typeface="+mn-cs"/>
                        </a:rPr>
                        <a:t>3</a:t>
                      </a:r>
                    </a:p>
                  </a:txBody>
                  <a:tcPr/>
                </a:tc>
                <a:tc>
                  <a:txBody>
                    <a:bodyPr/>
                    <a:lstStyle/>
                    <a:p>
                      <a:pPr marL="0" algn="ctr" defTabSz="457200" rtl="0" eaLnBrk="1" latinLnBrk="0" hangingPunct="1"/>
                      <a:r>
                        <a:rPr lang="tr-TR" sz="1800" b="0" kern="1200" dirty="0">
                          <a:solidFill>
                            <a:schemeClr val="tx2"/>
                          </a:solidFill>
                          <a:latin typeface="Gill Sans MT"/>
                          <a:ea typeface="+mn-ea"/>
                          <a:cs typeface="+mn-cs"/>
                        </a:rPr>
                        <a:t>Ancak Hissedilebilir</a:t>
                      </a:r>
                    </a:p>
                  </a:txBody>
                  <a:tcPr/>
                </a:tc>
                <a:extLst>
                  <a:ext uri="{0D108BD9-81ED-4DB2-BD59-A6C34878D82A}">
                    <a16:rowId xmlns:a16="http://schemas.microsoft.com/office/drawing/2014/main" val="10001"/>
                  </a:ext>
                </a:extLst>
              </a:tr>
              <a:tr h="370840">
                <a:tc>
                  <a:txBody>
                    <a:bodyPr/>
                    <a:lstStyle/>
                    <a:p>
                      <a:pPr marL="0" algn="ctr" defTabSz="457200" rtl="0" eaLnBrk="1" latinLnBrk="0" hangingPunct="1"/>
                      <a:r>
                        <a:rPr lang="tr-TR" sz="1800" b="0" kern="1200" dirty="0">
                          <a:solidFill>
                            <a:schemeClr val="tx2"/>
                          </a:solidFill>
                          <a:latin typeface="Gill Sans MT"/>
                          <a:ea typeface="+mn-ea"/>
                          <a:cs typeface="+mn-cs"/>
                        </a:rPr>
                        <a:t>5</a:t>
                      </a:r>
                    </a:p>
                  </a:txBody>
                  <a:tcPr/>
                </a:tc>
                <a:tc>
                  <a:txBody>
                    <a:bodyPr/>
                    <a:lstStyle/>
                    <a:p>
                      <a:pPr marL="0" algn="ctr" defTabSz="457200" rtl="0" eaLnBrk="1" latinLnBrk="0" hangingPunct="1"/>
                      <a:r>
                        <a:rPr lang="tr-TR" sz="1800" b="0" kern="1200" dirty="0">
                          <a:solidFill>
                            <a:schemeClr val="tx2"/>
                          </a:solidFill>
                          <a:latin typeface="Gill Sans MT"/>
                          <a:ea typeface="+mn-ea"/>
                          <a:cs typeface="+mn-cs"/>
                        </a:rPr>
                        <a:t>Belirgin Derece Farklı</a:t>
                      </a:r>
                    </a:p>
                  </a:txBody>
                  <a:tcPr/>
                </a:tc>
                <a:extLst>
                  <a:ext uri="{0D108BD9-81ED-4DB2-BD59-A6C34878D82A}">
                    <a16:rowId xmlns:a16="http://schemas.microsoft.com/office/drawing/2014/main" val="10002"/>
                  </a:ext>
                </a:extLst>
              </a:tr>
              <a:tr h="370840">
                <a:tc>
                  <a:txBody>
                    <a:bodyPr/>
                    <a:lstStyle/>
                    <a:p>
                      <a:pPr marL="0" algn="ctr" defTabSz="457200" rtl="0" eaLnBrk="1" latinLnBrk="0" hangingPunct="1"/>
                      <a:r>
                        <a:rPr lang="tr-TR" sz="1800" b="0" kern="1200" dirty="0">
                          <a:solidFill>
                            <a:schemeClr val="tx2"/>
                          </a:solidFill>
                          <a:latin typeface="Gill Sans MT"/>
                          <a:ea typeface="+mn-ea"/>
                          <a:cs typeface="+mn-cs"/>
                        </a:rPr>
                        <a:t>10</a:t>
                      </a:r>
                    </a:p>
                  </a:txBody>
                  <a:tcPr/>
                </a:tc>
                <a:tc>
                  <a:txBody>
                    <a:bodyPr/>
                    <a:lstStyle/>
                    <a:p>
                      <a:pPr marL="0" algn="ctr" defTabSz="457200" rtl="0" eaLnBrk="1" latinLnBrk="0" hangingPunct="1"/>
                      <a:r>
                        <a:rPr lang="tr-TR" sz="1800" b="0" kern="1200" dirty="0">
                          <a:solidFill>
                            <a:schemeClr val="tx2"/>
                          </a:solidFill>
                          <a:latin typeface="Gill Sans MT"/>
                          <a:ea typeface="+mn-ea"/>
                          <a:cs typeface="+mn-cs"/>
                        </a:rPr>
                        <a:t>İki Kat Farklı</a:t>
                      </a:r>
                    </a:p>
                  </a:txBody>
                  <a:tcPr/>
                </a:tc>
                <a:extLst>
                  <a:ext uri="{0D108BD9-81ED-4DB2-BD59-A6C34878D82A}">
                    <a16:rowId xmlns:a16="http://schemas.microsoft.com/office/drawing/2014/main" val="10003"/>
                  </a:ext>
                </a:extLst>
              </a:tr>
              <a:tr h="370840">
                <a:tc>
                  <a:txBody>
                    <a:bodyPr/>
                    <a:lstStyle/>
                    <a:p>
                      <a:pPr marL="0" algn="ctr" defTabSz="457200" rtl="0" eaLnBrk="1" latinLnBrk="0" hangingPunct="1"/>
                      <a:r>
                        <a:rPr lang="tr-TR" sz="1800" b="0" kern="1200" dirty="0">
                          <a:solidFill>
                            <a:schemeClr val="tx2"/>
                          </a:solidFill>
                          <a:latin typeface="Gill Sans MT"/>
                          <a:ea typeface="+mn-ea"/>
                          <a:cs typeface="+mn-cs"/>
                        </a:rPr>
                        <a:t>15</a:t>
                      </a:r>
                    </a:p>
                  </a:txBody>
                  <a:tcPr/>
                </a:tc>
                <a:tc>
                  <a:txBody>
                    <a:bodyPr/>
                    <a:lstStyle/>
                    <a:p>
                      <a:pPr marL="0" algn="ctr" defTabSz="457200" rtl="0" eaLnBrk="1" latinLnBrk="0" hangingPunct="1"/>
                      <a:r>
                        <a:rPr lang="tr-TR" sz="1800" b="0" kern="1200" dirty="0">
                          <a:solidFill>
                            <a:schemeClr val="tx2"/>
                          </a:solidFill>
                          <a:latin typeface="Gill Sans MT"/>
                          <a:ea typeface="+mn-ea"/>
                          <a:cs typeface="+mn-cs"/>
                        </a:rPr>
                        <a:t>Çok Farklı</a:t>
                      </a:r>
                    </a:p>
                  </a:txBody>
                  <a:tcPr/>
                </a:tc>
                <a:extLst>
                  <a:ext uri="{0D108BD9-81ED-4DB2-BD59-A6C34878D82A}">
                    <a16:rowId xmlns:a16="http://schemas.microsoft.com/office/drawing/2014/main" val="10004"/>
                  </a:ext>
                </a:extLst>
              </a:tr>
              <a:tr h="370840">
                <a:tc>
                  <a:txBody>
                    <a:bodyPr/>
                    <a:lstStyle/>
                    <a:p>
                      <a:pPr marL="0" algn="ctr" defTabSz="457200" rtl="0" eaLnBrk="1" latinLnBrk="0" hangingPunct="1"/>
                      <a:r>
                        <a:rPr lang="tr-TR" sz="1800" b="0" kern="1200" dirty="0">
                          <a:solidFill>
                            <a:schemeClr val="tx2"/>
                          </a:solidFill>
                          <a:latin typeface="Gill Sans MT"/>
                          <a:ea typeface="+mn-ea"/>
                          <a:cs typeface="+mn-cs"/>
                        </a:rPr>
                        <a:t>20</a:t>
                      </a:r>
                    </a:p>
                  </a:txBody>
                  <a:tcPr/>
                </a:tc>
                <a:tc>
                  <a:txBody>
                    <a:bodyPr/>
                    <a:lstStyle/>
                    <a:p>
                      <a:pPr marL="0" algn="ctr" defTabSz="457200" rtl="0" eaLnBrk="1" latinLnBrk="0" hangingPunct="1"/>
                      <a:r>
                        <a:rPr lang="tr-TR" sz="1800" b="0" kern="1200" dirty="0">
                          <a:solidFill>
                            <a:schemeClr val="tx2"/>
                          </a:solidFill>
                          <a:latin typeface="Gill Sans MT"/>
                          <a:ea typeface="+mn-ea"/>
                          <a:cs typeface="+mn-cs"/>
                        </a:rPr>
                        <a:t>Dört Kat Farklı</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691532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974676" y="1684539"/>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 Düzeyi Hesapları</a:t>
            </a:r>
          </a:p>
        </p:txBody>
      </p:sp>
      <p:sp>
        <p:nvSpPr>
          <p:cNvPr id="5" name="Metin kutusu 4"/>
          <p:cNvSpPr txBox="1"/>
          <p:nvPr/>
        </p:nvSpPr>
        <p:spPr>
          <a:xfrm>
            <a:off x="587151" y="2477048"/>
            <a:ext cx="4362800" cy="2554545"/>
          </a:xfrm>
          <a:prstGeom prst="rect">
            <a:avLst/>
          </a:prstGeom>
          <a:noFill/>
        </p:spPr>
        <p:txBody>
          <a:bodyPr wrap="square" rtlCol="0">
            <a:spAutoFit/>
          </a:bodyPr>
          <a:lstStyle/>
          <a:p>
            <a:r>
              <a:rPr lang="tr-TR" sz="2000" dirty="0">
                <a:solidFill>
                  <a:schemeClr val="tx2"/>
                </a:solidFill>
                <a:latin typeface="Gill Sans MT"/>
              </a:rPr>
              <a:t>Mimaride ses düzeyleri </a:t>
            </a:r>
            <a:r>
              <a:rPr lang="tr-TR" sz="2000" dirty="0" err="1">
                <a:solidFill>
                  <a:schemeClr val="tx2"/>
                </a:solidFill>
                <a:latin typeface="Gill Sans MT"/>
              </a:rPr>
              <a:t>dB</a:t>
            </a:r>
            <a:r>
              <a:rPr lang="tr-TR" sz="2000" dirty="0">
                <a:solidFill>
                  <a:schemeClr val="tx2"/>
                </a:solidFill>
                <a:latin typeface="Gill Sans MT"/>
              </a:rPr>
              <a:t>’ </a:t>
            </a:r>
            <a:r>
              <a:rPr lang="tr-TR" sz="2000" dirty="0" err="1">
                <a:solidFill>
                  <a:schemeClr val="tx2"/>
                </a:solidFill>
                <a:latin typeface="Gill Sans MT"/>
              </a:rPr>
              <a:t>dir</a:t>
            </a:r>
            <a:r>
              <a:rPr lang="tr-TR" sz="2000" dirty="0">
                <a:solidFill>
                  <a:schemeClr val="tx2"/>
                </a:solidFill>
                <a:latin typeface="Gill Sans MT"/>
              </a:rPr>
              <a:t>. Desibel logaritmik bir büyüklük olduğundan aritmetik işlem yapılmaz.</a:t>
            </a:r>
          </a:p>
          <a:p>
            <a:endParaRPr lang="tr-TR" sz="2000" dirty="0">
              <a:solidFill>
                <a:schemeClr val="tx2"/>
              </a:solidFill>
              <a:latin typeface="Gill Sans MT"/>
            </a:endParaRPr>
          </a:p>
          <a:p>
            <a:r>
              <a:rPr lang="tr-TR" sz="2000" b="1" dirty="0">
                <a:solidFill>
                  <a:schemeClr val="tx2"/>
                </a:solidFill>
                <a:latin typeface="Gill Sans MT"/>
              </a:rPr>
              <a:t>1.Tablolar ile Toplama İşlemi: </a:t>
            </a:r>
            <a:r>
              <a:rPr lang="tr-TR" sz="2000" dirty="0">
                <a:solidFill>
                  <a:schemeClr val="tx2"/>
                </a:solidFill>
                <a:latin typeface="Gill Sans MT"/>
              </a:rPr>
              <a:t>Ses düzeyleri eşit olan ses kaynaklarının toplam ses düzeylerinin hesabı için yandaki tablodan yararlanılır.</a:t>
            </a:r>
          </a:p>
        </p:txBody>
      </p:sp>
      <p:graphicFrame>
        <p:nvGraphicFramePr>
          <p:cNvPr id="6" name="Tablo 5"/>
          <p:cNvGraphicFramePr>
            <a:graphicFrameLocks noGrp="1"/>
          </p:cNvGraphicFramePr>
          <p:nvPr>
            <p:extLst>
              <p:ext uri="{D42A27DB-BD31-4B8C-83A1-F6EECF244321}">
                <p14:modId xmlns:p14="http://schemas.microsoft.com/office/powerpoint/2010/main" val="874910269"/>
              </p:ext>
            </p:extLst>
          </p:nvPr>
        </p:nvGraphicFramePr>
        <p:xfrm>
          <a:off x="5117911" y="2477048"/>
          <a:ext cx="4225750" cy="2830554"/>
        </p:xfrm>
        <a:graphic>
          <a:graphicData uri="http://schemas.openxmlformats.org/drawingml/2006/table">
            <a:tbl>
              <a:tblPr firstRow="1" bandRow="1">
                <a:tableStyleId>{21E4AEA4-8DFA-4A89-87EB-49C32662AFE0}</a:tableStyleId>
              </a:tblPr>
              <a:tblGrid>
                <a:gridCol w="1960221">
                  <a:extLst>
                    <a:ext uri="{9D8B030D-6E8A-4147-A177-3AD203B41FA5}">
                      <a16:colId xmlns:a16="http://schemas.microsoft.com/office/drawing/2014/main" val="20000"/>
                    </a:ext>
                  </a:extLst>
                </a:gridCol>
                <a:gridCol w="2265529">
                  <a:extLst>
                    <a:ext uri="{9D8B030D-6E8A-4147-A177-3AD203B41FA5}">
                      <a16:colId xmlns:a16="http://schemas.microsoft.com/office/drawing/2014/main" val="20001"/>
                    </a:ext>
                  </a:extLst>
                </a:gridCol>
              </a:tblGrid>
              <a:tr h="558878">
                <a:tc>
                  <a:txBody>
                    <a:bodyPr/>
                    <a:lstStyle/>
                    <a:p>
                      <a:pPr algn="ctr"/>
                      <a:r>
                        <a:rPr lang="tr-TR" sz="1800" kern="1200" dirty="0"/>
                        <a:t>Ses Kaynaklarının Sayısı (n) </a:t>
                      </a:r>
                      <a:endParaRPr lang="tr-TR" sz="1800" kern="1200" dirty="0">
                        <a:solidFill>
                          <a:schemeClr val="tx2"/>
                        </a:solidFill>
                        <a:latin typeface="Gill Sans MT"/>
                        <a:ea typeface="+mn-ea"/>
                        <a:cs typeface="+mn-cs"/>
                      </a:endParaRPr>
                    </a:p>
                  </a:txBody>
                  <a:tcPr/>
                </a:tc>
                <a:tc>
                  <a:txBody>
                    <a:bodyPr/>
                    <a:lstStyle/>
                    <a:p>
                      <a:pPr algn="ctr"/>
                      <a:r>
                        <a:rPr lang="tr-TR" sz="1800" kern="1200" dirty="0"/>
                        <a:t>Toplam Düzey (</a:t>
                      </a:r>
                      <a:r>
                        <a:rPr lang="tr-TR" sz="1800" kern="1200" dirty="0" err="1"/>
                        <a:t>dB</a:t>
                      </a:r>
                      <a:r>
                        <a:rPr lang="tr-TR" sz="1800" kern="1200" dirty="0"/>
                        <a:t>)</a:t>
                      </a:r>
                      <a:endParaRPr lang="tr-TR" sz="1800" kern="1200" dirty="0">
                        <a:solidFill>
                          <a:schemeClr val="tx2"/>
                        </a:solidFill>
                        <a:latin typeface="Gill Sans MT"/>
                        <a:ea typeface="+mn-ea"/>
                        <a:cs typeface="+mn-cs"/>
                      </a:endParaRPr>
                    </a:p>
                  </a:txBody>
                  <a:tcPr/>
                </a:tc>
                <a:extLst>
                  <a:ext uri="{0D108BD9-81ED-4DB2-BD59-A6C34878D82A}">
                    <a16:rowId xmlns:a16="http://schemas.microsoft.com/office/drawing/2014/main" val="10000"/>
                  </a:ext>
                </a:extLst>
              </a:tr>
              <a:tr h="243623">
                <a:tc>
                  <a:txBody>
                    <a:bodyPr/>
                    <a:lstStyle/>
                    <a:p>
                      <a:pPr algn="ctr"/>
                      <a:r>
                        <a:rPr lang="tr-TR" sz="1200" kern="1200" dirty="0">
                          <a:latin typeface="Gill Sans MT"/>
                        </a:rPr>
                        <a:t>1</a:t>
                      </a:r>
                      <a:endParaRPr lang="tr-TR" sz="1200" kern="1200" dirty="0">
                        <a:solidFill>
                          <a:schemeClr val="tx2"/>
                        </a:solidFill>
                        <a:latin typeface="Gill Sans MT"/>
                        <a:ea typeface="+mn-ea"/>
                        <a:cs typeface="+mn-cs"/>
                      </a:endParaRPr>
                    </a:p>
                  </a:txBody>
                  <a:tcPr/>
                </a:tc>
                <a:tc>
                  <a:txBody>
                    <a:bodyPr/>
                    <a:lstStyle/>
                    <a:p>
                      <a:pPr algn="ctr"/>
                      <a:r>
                        <a:rPr lang="tr-TR" sz="1200" kern="1200" dirty="0">
                          <a:latin typeface="Gill Sans MT"/>
                        </a:rPr>
                        <a:t>N </a:t>
                      </a:r>
                      <a:endParaRPr lang="tr-TR" sz="1200" kern="1200" dirty="0">
                        <a:solidFill>
                          <a:schemeClr val="tx2"/>
                        </a:solidFill>
                        <a:latin typeface="Gill Sans MT"/>
                        <a:ea typeface="+mn-ea"/>
                        <a:cs typeface="+mn-cs"/>
                      </a:endParaRPr>
                    </a:p>
                  </a:txBody>
                  <a:tcPr/>
                </a:tc>
                <a:extLst>
                  <a:ext uri="{0D108BD9-81ED-4DB2-BD59-A6C34878D82A}">
                    <a16:rowId xmlns:a16="http://schemas.microsoft.com/office/drawing/2014/main" val="10001"/>
                  </a:ext>
                </a:extLst>
              </a:tr>
              <a:tr h="319359">
                <a:tc>
                  <a:txBody>
                    <a:bodyPr/>
                    <a:lstStyle/>
                    <a:p>
                      <a:pPr algn="ctr"/>
                      <a:r>
                        <a:rPr lang="tr-TR" sz="1200" kern="1200" dirty="0">
                          <a:latin typeface="Gill Sans MT"/>
                        </a:rPr>
                        <a:t>2</a:t>
                      </a:r>
                      <a:endParaRPr lang="tr-TR" sz="1200" kern="1200" dirty="0">
                        <a:solidFill>
                          <a:schemeClr val="tx2"/>
                        </a:solidFill>
                        <a:latin typeface="Gill Sans MT"/>
                        <a:ea typeface="+mn-ea"/>
                        <a:cs typeface="+mn-cs"/>
                      </a:endParaRPr>
                    </a:p>
                  </a:txBody>
                  <a:tcPr/>
                </a:tc>
                <a:tc>
                  <a:txBody>
                    <a:bodyPr/>
                    <a:lstStyle/>
                    <a:p>
                      <a:pPr algn="ctr"/>
                      <a:r>
                        <a:rPr lang="tr-TR" sz="1200" kern="1200" dirty="0">
                          <a:latin typeface="Gill Sans MT"/>
                        </a:rPr>
                        <a:t>N+3</a:t>
                      </a:r>
                      <a:endParaRPr lang="tr-TR" sz="1200" kern="1200" dirty="0">
                        <a:solidFill>
                          <a:schemeClr val="tx2"/>
                        </a:solidFill>
                        <a:latin typeface="Gill Sans MT"/>
                        <a:ea typeface="+mn-ea"/>
                        <a:cs typeface="+mn-cs"/>
                      </a:endParaRPr>
                    </a:p>
                  </a:txBody>
                  <a:tcPr/>
                </a:tc>
                <a:extLst>
                  <a:ext uri="{0D108BD9-81ED-4DB2-BD59-A6C34878D82A}">
                    <a16:rowId xmlns:a16="http://schemas.microsoft.com/office/drawing/2014/main" val="10002"/>
                  </a:ext>
                </a:extLst>
              </a:tr>
              <a:tr h="319359">
                <a:tc>
                  <a:txBody>
                    <a:bodyPr/>
                    <a:lstStyle/>
                    <a:p>
                      <a:pPr algn="ctr"/>
                      <a:r>
                        <a:rPr lang="tr-TR" sz="1200" kern="1200" dirty="0">
                          <a:latin typeface="Gill Sans MT"/>
                        </a:rPr>
                        <a:t>3</a:t>
                      </a:r>
                      <a:endParaRPr lang="tr-TR" sz="1200" kern="1200" dirty="0">
                        <a:solidFill>
                          <a:schemeClr val="tx2"/>
                        </a:solidFill>
                        <a:latin typeface="Gill Sans MT"/>
                        <a:ea typeface="+mn-ea"/>
                        <a:cs typeface="+mn-cs"/>
                      </a:endParaRPr>
                    </a:p>
                  </a:txBody>
                  <a:tcPr/>
                </a:tc>
                <a:tc>
                  <a:txBody>
                    <a:bodyPr/>
                    <a:lstStyle/>
                    <a:p>
                      <a:pPr algn="ctr"/>
                      <a:r>
                        <a:rPr lang="tr-TR" sz="1200" kern="1200" dirty="0">
                          <a:latin typeface="Gill Sans MT"/>
                        </a:rPr>
                        <a:t>N+5</a:t>
                      </a:r>
                      <a:endParaRPr lang="tr-TR" sz="1200" kern="1200" dirty="0">
                        <a:solidFill>
                          <a:schemeClr val="tx2"/>
                        </a:solidFill>
                        <a:latin typeface="Gill Sans MT"/>
                        <a:ea typeface="+mn-ea"/>
                        <a:cs typeface="+mn-cs"/>
                      </a:endParaRPr>
                    </a:p>
                  </a:txBody>
                  <a:tcPr/>
                </a:tc>
                <a:extLst>
                  <a:ext uri="{0D108BD9-81ED-4DB2-BD59-A6C34878D82A}">
                    <a16:rowId xmlns:a16="http://schemas.microsoft.com/office/drawing/2014/main" val="10003"/>
                  </a:ext>
                </a:extLst>
              </a:tr>
              <a:tr h="319359">
                <a:tc>
                  <a:txBody>
                    <a:bodyPr/>
                    <a:lstStyle/>
                    <a:p>
                      <a:pPr algn="ctr"/>
                      <a:r>
                        <a:rPr lang="tr-TR" sz="1200" kern="1200" dirty="0">
                          <a:latin typeface="Gill Sans MT"/>
                        </a:rPr>
                        <a:t>4</a:t>
                      </a:r>
                      <a:endParaRPr lang="tr-TR" sz="1200" kern="1200" dirty="0">
                        <a:solidFill>
                          <a:schemeClr val="tx2"/>
                        </a:solidFill>
                        <a:latin typeface="Gill Sans MT"/>
                        <a:ea typeface="+mn-ea"/>
                        <a:cs typeface="+mn-cs"/>
                      </a:endParaRPr>
                    </a:p>
                  </a:txBody>
                  <a:tcPr/>
                </a:tc>
                <a:tc>
                  <a:txBody>
                    <a:bodyPr/>
                    <a:lstStyle/>
                    <a:p>
                      <a:pPr algn="ctr"/>
                      <a:r>
                        <a:rPr lang="tr-TR" sz="1200" kern="1200" dirty="0">
                          <a:latin typeface="Gill Sans MT"/>
                        </a:rPr>
                        <a:t>N+6</a:t>
                      </a:r>
                      <a:endParaRPr lang="tr-TR" sz="1200" kern="1200" dirty="0">
                        <a:solidFill>
                          <a:schemeClr val="tx2"/>
                        </a:solidFill>
                        <a:latin typeface="Gill Sans MT"/>
                        <a:ea typeface="+mn-ea"/>
                        <a:cs typeface="+mn-cs"/>
                      </a:endParaRPr>
                    </a:p>
                  </a:txBody>
                  <a:tcPr/>
                </a:tc>
                <a:extLst>
                  <a:ext uri="{0D108BD9-81ED-4DB2-BD59-A6C34878D82A}">
                    <a16:rowId xmlns:a16="http://schemas.microsoft.com/office/drawing/2014/main" val="10004"/>
                  </a:ext>
                </a:extLst>
              </a:tr>
              <a:tr h="319359">
                <a:tc>
                  <a:txBody>
                    <a:bodyPr/>
                    <a:lstStyle/>
                    <a:p>
                      <a:pPr algn="ctr"/>
                      <a:r>
                        <a:rPr lang="tr-TR" sz="1200" kern="1200" dirty="0">
                          <a:latin typeface="Gill Sans MT"/>
                        </a:rPr>
                        <a:t>:</a:t>
                      </a:r>
                      <a:endParaRPr lang="tr-TR" sz="1200" kern="1200" dirty="0">
                        <a:solidFill>
                          <a:schemeClr val="tx2"/>
                        </a:solidFill>
                        <a:latin typeface="Gill Sans MT"/>
                        <a:ea typeface="+mn-ea"/>
                        <a:cs typeface="+mn-cs"/>
                      </a:endParaRPr>
                    </a:p>
                  </a:txBody>
                  <a:tcPr/>
                </a:tc>
                <a:tc>
                  <a:txBody>
                    <a:bodyPr/>
                    <a:lstStyle/>
                    <a:p>
                      <a:pPr algn="ctr"/>
                      <a:r>
                        <a:rPr lang="tr-TR" sz="1200" kern="1200" dirty="0">
                          <a:latin typeface="Gill Sans MT"/>
                        </a:rPr>
                        <a:t>:</a:t>
                      </a:r>
                      <a:endParaRPr lang="tr-TR" sz="1200" kern="1200" dirty="0">
                        <a:solidFill>
                          <a:schemeClr val="tx2"/>
                        </a:solidFill>
                        <a:latin typeface="Gill Sans MT"/>
                        <a:ea typeface="+mn-ea"/>
                        <a:cs typeface="+mn-cs"/>
                      </a:endParaRPr>
                    </a:p>
                  </a:txBody>
                  <a:tcPr/>
                </a:tc>
                <a:extLst>
                  <a:ext uri="{0D108BD9-81ED-4DB2-BD59-A6C34878D82A}">
                    <a16:rowId xmlns:a16="http://schemas.microsoft.com/office/drawing/2014/main" val="10005"/>
                  </a:ext>
                </a:extLst>
              </a:tr>
              <a:tr h="319359">
                <a:tc>
                  <a:txBody>
                    <a:bodyPr/>
                    <a:lstStyle/>
                    <a:p>
                      <a:pPr algn="ctr"/>
                      <a:r>
                        <a:rPr lang="tr-TR" sz="1200" kern="1200" dirty="0">
                          <a:latin typeface="Gill Sans MT"/>
                        </a:rPr>
                        <a:t>10</a:t>
                      </a:r>
                      <a:endParaRPr lang="tr-TR" sz="1200" kern="1200" dirty="0">
                        <a:solidFill>
                          <a:schemeClr val="tx2"/>
                        </a:solidFill>
                        <a:latin typeface="Gill Sans MT"/>
                        <a:ea typeface="+mn-ea"/>
                        <a:cs typeface="+mn-cs"/>
                      </a:endParaRPr>
                    </a:p>
                  </a:txBody>
                  <a:tcPr/>
                </a:tc>
                <a:tc>
                  <a:txBody>
                    <a:bodyPr/>
                    <a:lstStyle/>
                    <a:p>
                      <a:pPr algn="ctr"/>
                      <a:r>
                        <a:rPr lang="tr-TR" sz="1200" kern="1200" dirty="0">
                          <a:latin typeface="Gill Sans MT"/>
                        </a:rPr>
                        <a:t>N+10</a:t>
                      </a:r>
                      <a:endParaRPr lang="tr-TR" sz="1200" kern="1200" dirty="0">
                        <a:solidFill>
                          <a:schemeClr val="tx2"/>
                        </a:solidFill>
                        <a:latin typeface="Gill Sans MT"/>
                        <a:ea typeface="+mn-ea"/>
                        <a:cs typeface="+mn-cs"/>
                      </a:endParaRPr>
                    </a:p>
                  </a:txBody>
                  <a:tcPr/>
                </a:tc>
                <a:extLst>
                  <a:ext uri="{0D108BD9-81ED-4DB2-BD59-A6C34878D82A}">
                    <a16:rowId xmlns:a16="http://schemas.microsoft.com/office/drawing/2014/main" val="10006"/>
                  </a:ext>
                </a:extLst>
              </a:tr>
              <a:tr h="319359">
                <a:tc>
                  <a:txBody>
                    <a:bodyPr/>
                    <a:lstStyle/>
                    <a:p>
                      <a:pPr algn="ctr"/>
                      <a:r>
                        <a:rPr lang="tr-TR" sz="1200" kern="1200" dirty="0">
                          <a:latin typeface="Gill Sans MT"/>
                        </a:rPr>
                        <a:t>n</a:t>
                      </a:r>
                      <a:endParaRPr lang="tr-TR" sz="1200" kern="1200" dirty="0">
                        <a:solidFill>
                          <a:schemeClr val="tx2"/>
                        </a:solidFill>
                        <a:latin typeface="Gill Sans MT"/>
                        <a:ea typeface="+mn-ea"/>
                        <a:cs typeface="+mn-cs"/>
                      </a:endParaRPr>
                    </a:p>
                  </a:txBody>
                  <a:tcPr/>
                </a:tc>
                <a:tc>
                  <a:txBody>
                    <a:bodyPr/>
                    <a:lstStyle/>
                    <a:p>
                      <a:pPr algn="ctr"/>
                      <a:endParaRPr lang="tr-TR" sz="1200" kern="1200" dirty="0">
                        <a:solidFill>
                          <a:schemeClr val="tx2"/>
                        </a:solidFill>
                        <a:latin typeface="Gill Sans MT"/>
                        <a:ea typeface="+mn-ea"/>
                        <a:cs typeface="+mn-cs"/>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684064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Metin kutusu 4"/>
          <p:cNvSpPr txBox="1"/>
          <p:nvPr/>
        </p:nvSpPr>
        <p:spPr>
          <a:xfrm>
            <a:off x="424847" y="2170417"/>
            <a:ext cx="9348244" cy="3662541"/>
          </a:xfrm>
          <a:prstGeom prst="rect">
            <a:avLst/>
          </a:prstGeom>
          <a:noFill/>
        </p:spPr>
        <p:txBody>
          <a:bodyPr wrap="square" rtlCol="0">
            <a:spAutoFit/>
          </a:bodyPr>
          <a:lstStyle/>
          <a:p>
            <a:r>
              <a:rPr lang="tr-TR" sz="2000" b="1" dirty="0">
                <a:solidFill>
                  <a:schemeClr val="tx2"/>
                </a:solidFill>
                <a:latin typeface="Gill Sans MT"/>
              </a:rPr>
              <a:t>Örnek 1: </a:t>
            </a:r>
            <a:r>
              <a:rPr lang="tr-TR" sz="2000" dirty="0">
                <a:solidFill>
                  <a:schemeClr val="tx2"/>
                </a:solidFill>
                <a:latin typeface="Gill Sans MT"/>
              </a:rPr>
              <a:t>Bir keman 67 </a:t>
            </a:r>
            <a:r>
              <a:rPr lang="tr-TR" sz="2000" dirty="0" err="1">
                <a:solidFill>
                  <a:schemeClr val="tx2"/>
                </a:solidFill>
                <a:latin typeface="Gill Sans MT"/>
              </a:rPr>
              <a:t>dB</a:t>
            </a:r>
            <a:r>
              <a:rPr lang="tr-TR" sz="2000" dirty="0">
                <a:solidFill>
                  <a:schemeClr val="tx2"/>
                </a:solidFill>
                <a:latin typeface="Gill Sans MT"/>
              </a:rPr>
              <a:t> müzik çalmaktadır. 100 keman aynı düzeyde ses üretirse toplam ses düzeyi ne olur?</a:t>
            </a:r>
          </a:p>
          <a:p>
            <a:endParaRPr lang="tr-TR" sz="2000" dirty="0">
              <a:solidFill>
                <a:schemeClr val="tx2"/>
              </a:solidFill>
              <a:latin typeface="Gill Sans MT"/>
            </a:endParaRPr>
          </a:p>
          <a:p>
            <a:r>
              <a:rPr lang="tr-TR" sz="2000" dirty="0">
                <a:solidFill>
                  <a:schemeClr val="tx2"/>
                </a:solidFill>
                <a:latin typeface="Gill Sans MT"/>
              </a:rPr>
              <a:t>Tabladan da görebileceğimiz üzere N sayıda kaynaklar için kullanılan formül;</a:t>
            </a:r>
          </a:p>
          <a:p>
            <a:r>
              <a:rPr lang="tr-TR" sz="2000" dirty="0">
                <a:solidFill>
                  <a:schemeClr val="tx2"/>
                </a:solidFill>
                <a:latin typeface="Gill Sans MT"/>
              </a:rPr>
              <a:t>N+10 </a:t>
            </a:r>
            <a:r>
              <a:rPr lang="tr-TR" sz="2000" dirty="0" err="1">
                <a:solidFill>
                  <a:schemeClr val="tx2"/>
                </a:solidFill>
                <a:latin typeface="Gill Sans MT"/>
              </a:rPr>
              <a:t>log</a:t>
            </a:r>
            <a:r>
              <a:rPr lang="tr-TR" sz="2000" dirty="0">
                <a:solidFill>
                  <a:schemeClr val="tx2"/>
                </a:solidFill>
                <a:latin typeface="Gill Sans MT"/>
              </a:rPr>
              <a:t> n ise, Toplam ses düzeyi= 67+10log100 </a:t>
            </a:r>
          </a:p>
          <a:p>
            <a:r>
              <a:rPr lang="tr-TR" sz="2000" dirty="0">
                <a:solidFill>
                  <a:schemeClr val="tx2"/>
                </a:solidFill>
                <a:latin typeface="Gill Sans MT"/>
              </a:rPr>
              <a:t>                                                          = 67+20=87dB</a:t>
            </a:r>
          </a:p>
          <a:p>
            <a:r>
              <a:rPr lang="tr-TR" sz="2000" b="1" dirty="0">
                <a:solidFill>
                  <a:schemeClr val="tx2"/>
                </a:solidFill>
                <a:latin typeface="Gill Sans MT"/>
              </a:rPr>
              <a:t>1.Tablolar ile Toplama İşlemi: </a:t>
            </a:r>
            <a:r>
              <a:rPr lang="tr-TR" sz="2000" dirty="0">
                <a:solidFill>
                  <a:schemeClr val="tx2"/>
                </a:solidFill>
                <a:latin typeface="Gill Sans MT"/>
              </a:rPr>
              <a:t>Ses düzeyleri farklı olan ses kaynakları toplam ses düzeylerinin hesaplanması için aşağıdaki tablodan yararlanılır.</a:t>
            </a:r>
          </a:p>
          <a:p>
            <a:endParaRPr lang="tr-TR" dirty="0"/>
          </a:p>
          <a:p>
            <a:endParaRPr lang="tr-TR" dirty="0"/>
          </a:p>
          <a:p>
            <a:endParaRPr lang="tr-TR" dirty="0"/>
          </a:p>
          <a:p>
            <a:endParaRPr lang="tr-TR" dirty="0"/>
          </a:p>
        </p:txBody>
      </p:sp>
      <p:pic>
        <p:nvPicPr>
          <p:cNvPr id="6" name="Resim 5"/>
          <p:cNvPicPr>
            <a:picLocks noChangeAspect="1"/>
          </p:cNvPicPr>
          <p:nvPr/>
        </p:nvPicPr>
        <p:blipFill>
          <a:blip r:embed="rId3"/>
          <a:stretch>
            <a:fillRect/>
          </a:stretch>
        </p:blipFill>
        <p:spPr>
          <a:xfrm>
            <a:off x="1979066" y="4805707"/>
            <a:ext cx="5898207" cy="1417595"/>
          </a:xfrm>
          <a:prstGeom prst="rect">
            <a:avLst/>
          </a:prstGeom>
        </p:spPr>
      </p:pic>
      <p:sp>
        <p:nvSpPr>
          <p:cNvPr id="8" name="Rectangle 2"/>
          <p:cNvSpPr txBox="1">
            <a:spLocks noChangeArrowheads="1"/>
          </p:cNvSpPr>
          <p:nvPr/>
        </p:nvSpPr>
        <p:spPr>
          <a:xfrm>
            <a:off x="974676" y="1684539"/>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 Düzeyi Hesapları</a:t>
            </a:r>
          </a:p>
        </p:txBody>
      </p:sp>
    </p:spTree>
    <p:extLst>
      <p:ext uri="{BB962C8B-B14F-4D97-AF65-F5344CB8AC3E}">
        <p14:creationId xmlns:p14="http://schemas.microsoft.com/office/powerpoint/2010/main" val="1007876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117044" y="1532534"/>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 ile ilgili Fiziksel Olaylar</a:t>
            </a:r>
          </a:p>
        </p:txBody>
      </p:sp>
      <p:sp>
        <p:nvSpPr>
          <p:cNvPr id="5" name="Rectangle 3"/>
          <p:cNvSpPr txBox="1">
            <a:spLocks noChangeArrowheads="1"/>
          </p:cNvSpPr>
          <p:nvPr/>
        </p:nvSpPr>
        <p:spPr>
          <a:xfrm>
            <a:off x="885033" y="2040034"/>
            <a:ext cx="8584996" cy="343983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rgbClr val="C00000"/>
                </a:solidFill>
                <a:latin typeface="Gill Sans MT"/>
              </a:rPr>
              <a:t>Sesin Doğması</a:t>
            </a:r>
          </a:p>
          <a:p>
            <a:pPr marL="0" indent="0">
              <a:buFont typeface="Wingdings" pitchFamily="2" charset="2"/>
              <a:buNone/>
            </a:pPr>
            <a:r>
              <a:rPr lang="tr-TR" altLang="tr-TR" sz="2000" dirty="0">
                <a:solidFill>
                  <a:schemeClr val="tx2"/>
                </a:solidFill>
                <a:latin typeface="Gill Sans MT"/>
              </a:rPr>
              <a:t>Değişik tür bir enerjinin ses enerjisine dönüşmesi ile ses ortaya çıkar.</a:t>
            </a:r>
          </a:p>
          <a:p>
            <a:pPr marL="0" indent="0">
              <a:buFont typeface="Wingdings" pitchFamily="2" charset="2"/>
              <a:buNone/>
            </a:pPr>
            <a:r>
              <a:rPr lang="tr-TR" altLang="tr-TR" sz="2000" dirty="0">
                <a:solidFill>
                  <a:schemeClr val="tx2"/>
                </a:solidFill>
                <a:latin typeface="Gill Sans MT"/>
              </a:rPr>
              <a:t>Ses katılarda, sıvılarda ve gazlarda doğup yayılabilir. Sesin yayılma hızı ortamın özelliklerine göre değişeceğinden sesin nerede doğduğu alınacak önlemler açısından önem kazanır.</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b="1" u="sng" dirty="0">
                <a:solidFill>
                  <a:schemeClr val="tx2"/>
                </a:solidFill>
                <a:latin typeface="Gill Sans MT"/>
              </a:rPr>
              <a:t>Havada Doğan Sesler</a:t>
            </a:r>
            <a:r>
              <a:rPr lang="tr-TR" altLang="tr-TR" sz="2000" u="sng" dirty="0">
                <a:solidFill>
                  <a:schemeClr val="tx2"/>
                </a:solidFill>
                <a:latin typeface="Gill Sans MT"/>
              </a:rPr>
              <a:t>: </a:t>
            </a:r>
            <a:r>
              <a:rPr lang="tr-TR" altLang="tr-TR" sz="2000" dirty="0">
                <a:solidFill>
                  <a:schemeClr val="tx2"/>
                </a:solidFill>
                <a:latin typeface="Gill Sans MT"/>
              </a:rPr>
              <a:t>Bir ses kaynağının titreşimleri havaya geçmesi ve havada yayılmasıdır. Canlı sesleri, gök gürültüsü, </a:t>
            </a:r>
            <a:r>
              <a:rPr lang="tr-TR" altLang="tr-TR" sz="2000" dirty="0" err="1">
                <a:solidFill>
                  <a:schemeClr val="tx2"/>
                </a:solidFill>
                <a:latin typeface="Gill Sans MT"/>
              </a:rPr>
              <a:t>tv</a:t>
            </a:r>
            <a:r>
              <a:rPr lang="tr-TR" altLang="tr-TR" sz="2000" dirty="0">
                <a:solidFill>
                  <a:schemeClr val="tx2"/>
                </a:solidFill>
                <a:latin typeface="Gill Sans MT"/>
              </a:rPr>
              <a:t> sesi, müzik sesi </a:t>
            </a:r>
            <a:r>
              <a:rPr lang="tr-TR" altLang="tr-TR" sz="2000" dirty="0" err="1">
                <a:solidFill>
                  <a:schemeClr val="tx2"/>
                </a:solidFill>
                <a:latin typeface="Gill Sans MT"/>
              </a:rPr>
              <a:t>v.b</a:t>
            </a:r>
            <a:r>
              <a:rPr lang="tr-TR" altLang="tr-TR" sz="2000" dirty="0">
                <a:solidFill>
                  <a:schemeClr val="tx2"/>
                </a:solidFill>
                <a:latin typeface="Gill Sans MT"/>
              </a:rPr>
              <a:t>.</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b="1" u="sng" dirty="0">
                <a:solidFill>
                  <a:schemeClr val="tx2"/>
                </a:solidFill>
                <a:latin typeface="Gill Sans MT"/>
              </a:rPr>
              <a:t>Katıda Doğan Sesler</a:t>
            </a:r>
            <a:r>
              <a:rPr lang="tr-TR" altLang="tr-TR" sz="2000" u="sng" dirty="0">
                <a:solidFill>
                  <a:schemeClr val="tx2"/>
                </a:solidFill>
                <a:latin typeface="Gill Sans MT"/>
              </a:rPr>
              <a:t>: </a:t>
            </a:r>
            <a:r>
              <a:rPr lang="tr-TR" altLang="tr-TR" sz="2000" dirty="0">
                <a:solidFill>
                  <a:schemeClr val="tx2"/>
                </a:solidFill>
                <a:latin typeface="Gill Sans MT"/>
              </a:rPr>
              <a:t>Bir ses kaynağının titreşimlerinin katıda doğup yayılmasıdır. Tesisat, havalandırma, jeneratör, adım sesleri </a:t>
            </a:r>
            <a:r>
              <a:rPr lang="tr-TR" altLang="tr-TR" sz="2000" dirty="0" err="1">
                <a:solidFill>
                  <a:schemeClr val="tx2"/>
                </a:solidFill>
                <a:latin typeface="Gill Sans MT"/>
              </a:rPr>
              <a:t>v.b</a:t>
            </a:r>
            <a:r>
              <a:rPr lang="tr-TR" altLang="tr-TR" sz="2000" dirty="0">
                <a:solidFill>
                  <a:schemeClr val="tx2"/>
                </a:solidFill>
                <a:latin typeface="Gill Sans MT"/>
              </a:rPr>
              <a:t>.</a:t>
            </a:r>
            <a:endParaRPr lang="tr-TR" altLang="tr-TR" sz="2300" b="1" u="sng" dirty="0"/>
          </a:p>
        </p:txBody>
      </p:sp>
    </p:spTree>
    <p:extLst>
      <p:ext uri="{BB962C8B-B14F-4D97-AF65-F5344CB8AC3E}">
        <p14:creationId xmlns:p14="http://schemas.microsoft.com/office/powerpoint/2010/main" val="4128395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3061562" y="1707098"/>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457200"/>
            <a:r>
              <a:rPr lang="tr-TR" altLang="tr-TR" sz="2200" b="1" dirty="0">
                <a:solidFill>
                  <a:srgbClr val="C00000"/>
                </a:solidFill>
                <a:latin typeface="Gill Sans MT"/>
                <a:ea typeface="+mn-ea"/>
                <a:cs typeface="+mn-cs"/>
              </a:rPr>
              <a:t>Ses ile ilgili Fiziksel Olaylar</a:t>
            </a:r>
          </a:p>
        </p:txBody>
      </p:sp>
      <p:sp>
        <p:nvSpPr>
          <p:cNvPr id="5" name="Metin kutusu 4"/>
          <p:cNvSpPr txBox="1"/>
          <p:nvPr/>
        </p:nvSpPr>
        <p:spPr>
          <a:xfrm>
            <a:off x="758170" y="2166091"/>
            <a:ext cx="8383561" cy="3785652"/>
          </a:xfrm>
          <a:prstGeom prst="rect">
            <a:avLst/>
          </a:prstGeom>
          <a:noFill/>
        </p:spPr>
        <p:txBody>
          <a:bodyPr wrap="square" rtlCol="0">
            <a:spAutoFit/>
          </a:bodyPr>
          <a:lstStyle/>
          <a:p>
            <a:r>
              <a:rPr lang="tr-TR" sz="2000" b="1" dirty="0">
                <a:solidFill>
                  <a:srgbClr val="C00000"/>
                </a:solidFill>
                <a:latin typeface="Gill Sans MT"/>
              </a:rPr>
              <a:t>Sesin Yayılması</a:t>
            </a:r>
          </a:p>
          <a:p>
            <a:r>
              <a:rPr lang="tr-TR" sz="2000" dirty="0">
                <a:solidFill>
                  <a:schemeClr val="tx2"/>
                </a:solidFill>
                <a:latin typeface="Gill Sans MT"/>
              </a:rPr>
              <a:t>Bu kaynakları 3 grupta toplayabiliriz.</a:t>
            </a:r>
          </a:p>
          <a:p>
            <a:pPr marL="742950" lvl="1" indent="-285750">
              <a:buFont typeface="Arial" panose="020B0604020202020204" pitchFamily="34" charset="0"/>
              <a:buChar char="•"/>
            </a:pPr>
            <a:r>
              <a:rPr lang="tr-TR" sz="2000" dirty="0">
                <a:solidFill>
                  <a:schemeClr val="tx2"/>
                </a:solidFill>
                <a:latin typeface="Gill Sans MT"/>
              </a:rPr>
              <a:t>Noktasal Kaynak,</a:t>
            </a:r>
          </a:p>
          <a:p>
            <a:pPr marL="742950" lvl="1" indent="-285750">
              <a:buFont typeface="Arial" panose="020B0604020202020204" pitchFamily="34" charset="0"/>
              <a:buChar char="•"/>
            </a:pPr>
            <a:r>
              <a:rPr lang="tr-TR" sz="2000" dirty="0">
                <a:solidFill>
                  <a:schemeClr val="tx2"/>
                </a:solidFill>
                <a:latin typeface="Gill Sans MT"/>
              </a:rPr>
              <a:t>Çizgisel Kaynak,</a:t>
            </a:r>
          </a:p>
          <a:p>
            <a:pPr marL="742950" lvl="1" indent="-285750">
              <a:buFont typeface="Arial" panose="020B0604020202020204" pitchFamily="34" charset="0"/>
              <a:buChar char="•"/>
            </a:pPr>
            <a:r>
              <a:rPr lang="tr-TR" sz="2000" dirty="0">
                <a:solidFill>
                  <a:schemeClr val="tx2"/>
                </a:solidFill>
                <a:latin typeface="Gill Sans MT"/>
              </a:rPr>
              <a:t>Düzlem Kaynaklardır.</a:t>
            </a:r>
          </a:p>
          <a:p>
            <a:pPr lvl="1"/>
            <a:endParaRPr lang="tr-TR" sz="2000" dirty="0">
              <a:solidFill>
                <a:schemeClr val="tx2"/>
              </a:solidFill>
              <a:latin typeface="Gill Sans MT"/>
            </a:endParaRPr>
          </a:p>
          <a:p>
            <a:r>
              <a:rPr lang="tr-TR" sz="2000" b="1" dirty="0">
                <a:solidFill>
                  <a:schemeClr val="tx2"/>
                </a:solidFill>
                <a:latin typeface="Gill Sans MT"/>
              </a:rPr>
              <a:t>Noktasal Kaynak: </a:t>
            </a:r>
            <a:r>
              <a:rPr lang="tr-TR" sz="2000" dirty="0">
                <a:solidFill>
                  <a:schemeClr val="tx2"/>
                </a:solidFill>
                <a:latin typeface="Gill Sans MT"/>
              </a:rPr>
              <a:t>Boyutları ürettikleri sesin dalga boyundan daha küçük olup küresel dalgalar yayan kaynaklardır. Bu nedenle sesin serbest alanda yayılışında, ses düzeyi, sesin karesi ile ters orantılı olarak azalır.</a:t>
            </a:r>
          </a:p>
          <a:p>
            <a:pPr algn="ctr"/>
            <a:r>
              <a:rPr lang="tr-TR" sz="2000" b="1" dirty="0">
                <a:solidFill>
                  <a:srgbClr val="C00000"/>
                </a:solidFill>
                <a:latin typeface="Gill Sans MT"/>
              </a:rPr>
              <a:t>L₂= L₁ - 10log(r ₂/r ₁)² (</a:t>
            </a:r>
            <a:r>
              <a:rPr lang="tr-TR" sz="2000" b="1" dirty="0" err="1">
                <a:solidFill>
                  <a:srgbClr val="C00000"/>
                </a:solidFill>
                <a:latin typeface="Gill Sans MT"/>
              </a:rPr>
              <a:t>dB</a:t>
            </a:r>
            <a:r>
              <a:rPr lang="tr-TR" sz="2000" b="1" dirty="0">
                <a:solidFill>
                  <a:srgbClr val="C00000"/>
                </a:solidFill>
                <a:latin typeface="Gill Sans MT"/>
              </a:rPr>
              <a:t>)</a:t>
            </a:r>
          </a:p>
          <a:p>
            <a:r>
              <a:rPr lang="tr-TR" sz="2000" dirty="0">
                <a:solidFill>
                  <a:schemeClr val="tx2"/>
                </a:solidFill>
                <a:latin typeface="Gill Sans MT"/>
              </a:rPr>
              <a:t>Noktasal kaynaklarda uzaklık her iki katına çıktığında ses düzeyi 6dB, her on katına çıktığında 20dB azalır.</a:t>
            </a:r>
          </a:p>
        </p:txBody>
      </p:sp>
      <p:pic>
        <p:nvPicPr>
          <p:cNvPr id="6" name="Resim 5"/>
          <p:cNvPicPr>
            <a:picLocks noChangeAspect="1"/>
          </p:cNvPicPr>
          <p:nvPr/>
        </p:nvPicPr>
        <p:blipFill>
          <a:blip r:embed="rId3"/>
          <a:stretch>
            <a:fillRect/>
          </a:stretch>
        </p:blipFill>
        <p:spPr>
          <a:xfrm>
            <a:off x="5910570" y="2166091"/>
            <a:ext cx="2600285" cy="1487848"/>
          </a:xfrm>
          <a:prstGeom prst="rect">
            <a:avLst/>
          </a:prstGeom>
        </p:spPr>
      </p:pic>
    </p:spTree>
    <p:extLst>
      <p:ext uri="{BB962C8B-B14F-4D97-AF65-F5344CB8AC3E}">
        <p14:creationId xmlns:p14="http://schemas.microsoft.com/office/powerpoint/2010/main" val="3255248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Dikdörtgen 3"/>
          <p:cNvSpPr/>
          <p:nvPr/>
        </p:nvSpPr>
        <p:spPr>
          <a:xfrm>
            <a:off x="261672" y="1831932"/>
            <a:ext cx="9376558" cy="3477875"/>
          </a:xfrm>
          <a:prstGeom prst="rect">
            <a:avLst/>
          </a:prstGeom>
        </p:spPr>
        <p:txBody>
          <a:bodyPr wrap="square">
            <a:spAutoFit/>
          </a:bodyPr>
          <a:lstStyle/>
          <a:p>
            <a:r>
              <a:rPr lang="tr-TR" sz="2000" b="1" dirty="0">
                <a:solidFill>
                  <a:schemeClr val="tx2"/>
                </a:solidFill>
                <a:latin typeface="Gill Sans MT"/>
              </a:rPr>
              <a:t>Çizgisel Kaynak: </a:t>
            </a:r>
            <a:r>
              <a:rPr lang="tr-TR" sz="2000" dirty="0">
                <a:solidFill>
                  <a:schemeClr val="tx2"/>
                </a:solidFill>
                <a:latin typeface="Gill Sans MT"/>
              </a:rPr>
              <a:t>Birden fazla(sonsuz sayıda) eş düzeyli nokta kaynağın bir doğrultu üzerinde birbirine çok yakın bulunması ile oluşur. Çizgisel kaynaklar silindirik ses dalgaları yayar. </a:t>
            </a:r>
          </a:p>
          <a:p>
            <a:pPr algn="ctr"/>
            <a:r>
              <a:rPr lang="tr-TR" sz="2000" dirty="0">
                <a:solidFill>
                  <a:srgbClr val="C00000"/>
                </a:solidFill>
                <a:latin typeface="Gill Sans MT"/>
              </a:rPr>
              <a:t>L₂= L₁ - 10log(r ₂/r ₁) (</a:t>
            </a:r>
            <a:r>
              <a:rPr lang="tr-TR" sz="2000" dirty="0" err="1">
                <a:solidFill>
                  <a:srgbClr val="C00000"/>
                </a:solidFill>
                <a:latin typeface="Gill Sans MT"/>
              </a:rPr>
              <a:t>dB</a:t>
            </a:r>
            <a:r>
              <a:rPr lang="tr-TR" sz="2000" dirty="0">
                <a:solidFill>
                  <a:srgbClr val="C00000"/>
                </a:solidFill>
                <a:latin typeface="Gill Sans MT"/>
              </a:rPr>
              <a:t>)</a:t>
            </a:r>
          </a:p>
          <a:p>
            <a:r>
              <a:rPr lang="tr-TR" sz="2000" dirty="0">
                <a:solidFill>
                  <a:schemeClr val="tx2"/>
                </a:solidFill>
                <a:latin typeface="Gill Sans MT"/>
              </a:rPr>
              <a:t>Çizgisel kaynaklarda uzaklık her iki katına çıktığında 3dB, her on katına çıktığında 10dB azalır.</a:t>
            </a:r>
          </a:p>
          <a:p>
            <a:endParaRPr lang="tr-TR" sz="2000" dirty="0">
              <a:solidFill>
                <a:schemeClr val="tx2"/>
              </a:solidFill>
              <a:latin typeface="Gill Sans MT"/>
            </a:endParaRPr>
          </a:p>
          <a:p>
            <a:endParaRPr lang="tr-TR" sz="2000" dirty="0">
              <a:solidFill>
                <a:schemeClr val="tx2"/>
              </a:solidFill>
              <a:latin typeface="Gill Sans MT"/>
            </a:endParaRPr>
          </a:p>
          <a:p>
            <a:r>
              <a:rPr lang="tr-TR" sz="2000" b="1" dirty="0">
                <a:solidFill>
                  <a:schemeClr val="tx2"/>
                </a:solidFill>
                <a:latin typeface="Gill Sans MT"/>
              </a:rPr>
              <a:t>Düzlemsel Kaynaklar: </a:t>
            </a:r>
            <a:r>
              <a:rPr lang="tr-TR" sz="2000" dirty="0" err="1">
                <a:solidFill>
                  <a:schemeClr val="tx2"/>
                </a:solidFill>
                <a:latin typeface="Gill Sans MT"/>
              </a:rPr>
              <a:t>Eşdüzeyli</a:t>
            </a:r>
            <a:r>
              <a:rPr lang="tr-TR" sz="2000" dirty="0">
                <a:solidFill>
                  <a:schemeClr val="tx2"/>
                </a:solidFill>
                <a:latin typeface="Gill Sans MT"/>
              </a:rPr>
              <a:t> noktasal kaynakların bir düzlem üzerinde bir araya gelmeleri ile oluşur ve düzlemsel dalgalar yayar. Düzlemsel kaynaklarda ses, kuramsal olarak uzaklıkla azalmaz</a:t>
            </a:r>
            <a:r>
              <a:rPr lang="tr-TR" dirty="0"/>
              <a:t>.</a:t>
            </a:r>
            <a:endParaRPr lang="tr-TR" b="1" dirty="0"/>
          </a:p>
        </p:txBody>
      </p:sp>
      <p:pic>
        <p:nvPicPr>
          <p:cNvPr id="5" name="Resim 4"/>
          <p:cNvPicPr>
            <a:picLocks noChangeAspect="1"/>
          </p:cNvPicPr>
          <p:nvPr/>
        </p:nvPicPr>
        <p:blipFill>
          <a:blip r:embed="rId3"/>
          <a:stretch>
            <a:fillRect/>
          </a:stretch>
        </p:blipFill>
        <p:spPr>
          <a:xfrm>
            <a:off x="4488975" y="3419855"/>
            <a:ext cx="1394348" cy="836631"/>
          </a:xfrm>
          <a:prstGeom prst="rect">
            <a:avLst/>
          </a:prstGeom>
        </p:spPr>
      </p:pic>
      <p:pic>
        <p:nvPicPr>
          <p:cNvPr id="6" name="Resim 5"/>
          <p:cNvPicPr>
            <a:picLocks noChangeAspect="1"/>
          </p:cNvPicPr>
          <p:nvPr/>
        </p:nvPicPr>
        <p:blipFill>
          <a:blip r:embed="rId4"/>
          <a:stretch>
            <a:fillRect/>
          </a:stretch>
        </p:blipFill>
        <p:spPr>
          <a:xfrm>
            <a:off x="4831308" y="5081515"/>
            <a:ext cx="1119117" cy="993243"/>
          </a:xfrm>
          <a:prstGeom prst="rect">
            <a:avLst/>
          </a:prstGeom>
        </p:spPr>
      </p:pic>
    </p:spTree>
    <p:extLst>
      <p:ext uri="{BB962C8B-B14F-4D97-AF65-F5344CB8AC3E}">
        <p14:creationId xmlns:p14="http://schemas.microsoft.com/office/powerpoint/2010/main" val="3779143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409196" y="1817700"/>
            <a:ext cx="9212476" cy="2831544"/>
          </a:xfrm>
          <a:prstGeom prst="rect">
            <a:avLst/>
          </a:prstGeom>
          <a:noFill/>
        </p:spPr>
        <p:txBody>
          <a:bodyPr wrap="square" rtlCol="0">
            <a:spAutoFit/>
          </a:bodyPr>
          <a:lstStyle/>
          <a:p>
            <a:r>
              <a:rPr lang="tr-TR" sz="2000" b="1" dirty="0">
                <a:solidFill>
                  <a:srgbClr val="C00000"/>
                </a:solidFill>
                <a:latin typeface="Gill Sans MT"/>
              </a:rPr>
              <a:t>Sesin Yansıması: </a:t>
            </a:r>
            <a:r>
              <a:rPr lang="tr-TR" sz="2000" dirty="0">
                <a:solidFill>
                  <a:schemeClr val="tx2"/>
                </a:solidFill>
                <a:latin typeface="Gill Sans MT"/>
              </a:rPr>
              <a:t>Hava içinde yayılan ses enerjisi, duvar, döşeme </a:t>
            </a:r>
            <a:r>
              <a:rPr lang="tr-TR" sz="2000" dirty="0" err="1">
                <a:solidFill>
                  <a:schemeClr val="tx2"/>
                </a:solidFill>
                <a:latin typeface="Gill Sans MT"/>
              </a:rPr>
              <a:t>v.b</a:t>
            </a:r>
            <a:r>
              <a:rPr lang="tr-TR" sz="2000" dirty="0">
                <a:solidFill>
                  <a:schemeClr val="tx2"/>
                </a:solidFill>
                <a:latin typeface="Gill Sans MT"/>
              </a:rPr>
              <a:t>. Bir engele  rastladığı zaman, bu enerjinin bir bölümü engelin yüzeyinde yansır.</a:t>
            </a:r>
          </a:p>
          <a:p>
            <a:r>
              <a:rPr lang="tr-TR" sz="2000" dirty="0">
                <a:solidFill>
                  <a:schemeClr val="tx2"/>
                </a:solidFill>
                <a:latin typeface="Gill Sans MT"/>
              </a:rPr>
              <a:t>Yansımanın </a:t>
            </a:r>
            <a:r>
              <a:rPr lang="tr-TR" sz="2000" b="1" dirty="0">
                <a:solidFill>
                  <a:srgbClr val="C00000"/>
                </a:solidFill>
                <a:latin typeface="Gill Sans MT"/>
              </a:rPr>
              <a:t>niceliği</a:t>
            </a:r>
            <a:r>
              <a:rPr lang="tr-TR" sz="2000" dirty="0">
                <a:solidFill>
                  <a:srgbClr val="C00000"/>
                </a:solidFill>
                <a:latin typeface="Gill Sans MT"/>
              </a:rPr>
              <a:t> </a:t>
            </a:r>
            <a:r>
              <a:rPr lang="tr-TR" sz="2000" dirty="0">
                <a:solidFill>
                  <a:schemeClr val="tx2"/>
                </a:solidFill>
                <a:latin typeface="Gill Sans MT"/>
              </a:rPr>
              <a:t>ve </a:t>
            </a:r>
            <a:r>
              <a:rPr lang="tr-TR" sz="2000" b="1" dirty="0">
                <a:solidFill>
                  <a:srgbClr val="C00000"/>
                </a:solidFill>
                <a:latin typeface="Gill Sans MT"/>
              </a:rPr>
              <a:t>niteliği</a:t>
            </a:r>
            <a:r>
              <a:rPr lang="tr-TR" sz="2000" dirty="0">
                <a:solidFill>
                  <a:schemeClr val="tx2"/>
                </a:solidFill>
                <a:latin typeface="Gill Sans MT"/>
              </a:rPr>
              <a:t> olmak üzere iki boyutu vardır. </a:t>
            </a:r>
          </a:p>
          <a:p>
            <a:endParaRPr lang="tr-TR" dirty="0"/>
          </a:p>
          <a:p>
            <a:r>
              <a:rPr lang="tr-TR" sz="2000" b="1" dirty="0">
                <a:solidFill>
                  <a:schemeClr val="tx2"/>
                </a:solidFill>
                <a:latin typeface="Gill Sans MT"/>
              </a:rPr>
              <a:t>Yansımanın Niceliği</a:t>
            </a:r>
            <a:r>
              <a:rPr lang="tr-TR" sz="2000" dirty="0">
                <a:solidFill>
                  <a:schemeClr val="tx2"/>
                </a:solidFill>
                <a:latin typeface="Gill Sans MT"/>
              </a:rPr>
              <a:t>:  Yansımanın büyüklüğü anlamındadır.  Yansıtma çarpanı . «r» ile gösterilen bu büyüklük, yüzeyden yansıyan sesin yüzeye gelen ses oranı olarak tanımlanır.</a:t>
            </a:r>
          </a:p>
          <a:p>
            <a:r>
              <a:rPr lang="tr-TR" sz="2000" b="1" dirty="0">
                <a:solidFill>
                  <a:schemeClr val="tx2"/>
                </a:solidFill>
                <a:latin typeface="Gill Sans MT"/>
              </a:rPr>
              <a:t>Yansımanın Niteliği: </a:t>
            </a:r>
            <a:r>
              <a:rPr lang="tr-TR" sz="2000" dirty="0">
                <a:solidFill>
                  <a:schemeClr val="tx2"/>
                </a:solidFill>
                <a:latin typeface="Gill Sans MT"/>
              </a:rPr>
              <a:t>Yansıyan ses ışınlarını biçimsel olarak ele aldığımızda düzgün yansıma ve yayınık yansıma olarak ayrılır. </a:t>
            </a:r>
          </a:p>
        </p:txBody>
      </p:sp>
      <p:pic>
        <p:nvPicPr>
          <p:cNvPr id="5" name="Resim 4"/>
          <p:cNvPicPr>
            <a:picLocks noChangeAspect="1"/>
          </p:cNvPicPr>
          <p:nvPr/>
        </p:nvPicPr>
        <p:blipFill>
          <a:blip r:embed="rId3"/>
          <a:stretch>
            <a:fillRect/>
          </a:stretch>
        </p:blipFill>
        <p:spPr>
          <a:xfrm>
            <a:off x="1684634" y="4652828"/>
            <a:ext cx="2086340" cy="1361047"/>
          </a:xfrm>
          <a:prstGeom prst="rect">
            <a:avLst/>
          </a:prstGeom>
        </p:spPr>
      </p:pic>
      <p:pic>
        <p:nvPicPr>
          <p:cNvPr id="6" name="Resim 5"/>
          <p:cNvPicPr>
            <a:picLocks noChangeAspect="1"/>
          </p:cNvPicPr>
          <p:nvPr/>
        </p:nvPicPr>
        <p:blipFill>
          <a:blip r:embed="rId4"/>
          <a:stretch>
            <a:fillRect/>
          </a:stretch>
        </p:blipFill>
        <p:spPr>
          <a:xfrm>
            <a:off x="5490168" y="4758426"/>
            <a:ext cx="2016101" cy="1377233"/>
          </a:xfrm>
          <a:prstGeom prst="rect">
            <a:avLst/>
          </a:prstGeom>
        </p:spPr>
      </p:pic>
    </p:spTree>
    <p:extLst>
      <p:ext uri="{BB962C8B-B14F-4D97-AF65-F5344CB8AC3E}">
        <p14:creationId xmlns:p14="http://schemas.microsoft.com/office/powerpoint/2010/main" val="2195012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370731" y="1523336"/>
            <a:ext cx="9402360" cy="2831544"/>
          </a:xfrm>
          <a:prstGeom prst="rect">
            <a:avLst/>
          </a:prstGeom>
          <a:noFill/>
        </p:spPr>
        <p:txBody>
          <a:bodyPr wrap="square" rtlCol="0">
            <a:spAutoFit/>
          </a:bodyPr>
          <a:lstStyle/>
          <a:p>
            <a:r>
              <a:rPr lang="tr-TR" sz="2000" b="1" dirty="0">
                <a:solidFill>
                  <a:srgbClr val="C00000"/>
                </a:solidFill>
                <a:latin typeface="Gill Sans MT"/>
              </a:rPr>
              <a:t>Sesin Yutulması: </a:t>
            </a:r>
            <a:r>
              <a:rPr lang="tr-TR" sz="2000" dirty="0">
                <a:solidFill>
                  <a:schemeClr val="tx2"/>
                </a:solidFill>
                <a:latin typeface="Gill Sans MT"/>
              </a:rPr>
              <a:t>Gelen ses enerjisinin yansımayan bölümü yutulmuş sayılır. Sesin yutulması, ses enerjisinin başka tür bir enerjiye ya da ses dışı titreşimlere dönüşmesidir. Simgesi «a» </a:t>
            </a:r>
            <a:r>
              <a:rPr lang="tr-TR" sz="2000" dirty="0" err="1">
                <a:solidFill>
                  <a:schemeClr val="tx2"/>
                </a:solidFill>
                <a:latin typeface="Gill Sans MT"/>
              </a:rPr>
              <a:t>dır</a:t>
            </a:r>
            <a:r>
              <a:rPr lang="tr-TR" sz="2000" dirty="0">
                <a:solidFill>
                  <a:schemeClr val="tx2"/>
                </a:solidFill>
                <a:latin typeface="Gill Sans MT"/>
              </a:rPr>
              <a:t>. Örneğin bir yüzey sesin %85’ini yansıtıyorsa, o yutma çarpanı a=0,15’dir.</a:t>
            </a:r>
          </a:p>
          <a:p>
            <a:r>
              <a:rPr lang="tr-TR" sz="2000" b="1" dirty="0" err="1">
                <a:solidFill>
                  <a:srgbClr val="C00000"/>
                </a:solidFill>
                <a:latin typeface="Gill Sans MT"/>
              </a:rPr>
              <a:t>Anekoik</a:t>
            </a:r>
            <a:r>
              <a:rPr lang="tr-TR" sz="2000" b="1" dirty="0">
                <a:solidFill>
                  <a:srgbClr val="C00000"/>
                </a:solidFill>
                <a:latin typeface="Gill Sans MT"/>
              </a:rPr>
              <a:t> ve Tam Yansımalı Oda</a:t>
            </a:r>
          </a:p>
          <a:p>
            <a:r>
              <a:rPr lang="tr-TR" sz="2000" b="1" dirty="0" err="1">
                <a:solidFill>
                  <a:schemeClr val="tx2"/>
                </a:solidFill>
                <a:latin typeface="Gill Sans MT"/>
              </a:rPr>
              <a:t>Anekoik</a:t>
            </a:r>
            <a:r>
              <a:rPr lang="tr-TR" sz="2000" b="1" dirty="0">
                <a:solidFill>
                  <a:schemeClr val="tx2"/>
                </a:solidFill>
                <a:latin typeface="Gill Sans MT"/>
              </a:rPr>
              <a:t> oda </a:t>
            </a:r>
            <a:r>
              <a:rPr lang="tr-TR" sz="2000" dirty="0" err="1">
                <a:solidFill>
                  <a:schemeClr val="tx2"/>
                </a:solidFill>
                <a:latin typeface="Gill Sans MT"/>
              </a:rPr>
              <a:t>tamamiyle</a:t>
            </a:r>
            <a:r>
              <a:rPr lang="tr-TR" sz="2000" dirty="0">
                <a:solidFill>
                  <a:schemeClr val="tx2"/>
                </a:solidFill>
                <a:latin typeface="Gill Sans MT"/>
              </a:rPr>
              <a:t> yutucu elemanlarla kaplı bir odada, kaynaktan yayılan ses yansıyarak geri dönmeyeceği için ve sönümleneceği için sanki açık havada ilerliyormuş etkisi yaratacaktır.</a:t>
            </a:r>
          </a:p>
          <a:p>
            <a:endParaRPr lang="tr-TR" dirty="0"/>
          </a:p>
        </p:txBody>
      </p:sp>
      <p:pic>
        <p:nvPicPr>
          <p:cNvPr id="5" name="Resim 4"/>
          <p:cNvPicPr>
            <a:picLocks noChangeAspect="1"/>
          </p:cNvPicPr>
          <p:nvPr/>
        </p:nvPicPr>
        <p:blipFill>
          <a:blip r:embed="rId3"/>
          <a:stretch>
            <a:fillRect/>
          </a:stretch>
        </p:blipFill>
        <p:spPr>
          <a:xfrm>
            <a:off x="1756923" y="4062849"/>
            <a:ext cx="2830815" cy="1973780"/>
          </a:xfrm>
          <a:prstGeom prst="rect">
            <a:avLst/>
          </a:prstGeom>
        </p:spPr>
      </p:pic>
      <p:pic>
        <p:nvPicPr>
          <p:cNvPr id="6" name="Resim 5"/>
          <p:cNvPicPr>
            <a:picLocks noChangeAspect="1"/>
          </p:cNvPicPr>
          <p:nvPr/>
        </p:nvPicPr>
        <p:blipFill>
          <a:blip r:embed="rId4"/>
          <a:stretch>
            <a:fillRect/>
          </a:stretch>
        </p:blipFill>
        <p:spPr>
          <a:xfrm>
            <a:off x="4709698" y="4062849"/>
            <a:ext cx="2822444" cy="1908620"/>
          </a:xfrm>
          <a:prstGeom prst="rect">
            <a:avLst/>
          </a:prstGeom>
        </p:spPr>
      </p:pic>
    </p:spTree>
    <p:extLst>
      <p:ext uri="{BB962C8B-B14F-4D97-AF65-F5344CB8AC3E}">
        <p14:creationId xmlns:p14="http://schemas.microsoft.com/office/powerpoint/2010/main" val="1970521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490450" y="1521062"/>
            <a:ext cx="9412375" cy="4708981"/>
          </a:xfrm>
          <a:prstGeom prst="rect">
            <a:avLst/>
          </a:prstGeom>
          <a:noFill/>
        </p:spPr>
        <p:txBody>
          <a:bodyPr wrap="square" rtlCol="0">
            <a:spAutoFit/>
          </a:bodyPr>
          <a:lstStyle/>
          <a:p>
            <a:r>
              <a:rPr lang="tr-TR" sz="2000" b="1" dirty="0">
                <a:solidFill>
                  <a:schemeClr val="tx2"/>
                </a:solidFill>
                <a:latin typeface="Gill Sans MT"/>
              </a:rPr>
              <a:t>Tam Yansımalı Oda </a:t>
            </a:r>
            <a:r>
              <a:rPr lang="tr-TR" sz="2000" dirty="0">
                <a:solidFill>
                  <a:schemeClr val="tx2"/>
                </a:solidFill>
                <a:latin typeface="Gill Sans MT"/>
              </a:rPr>
              <a:t>ise içerisi katı yansıtıcı yüzeylerle dolu bir odada ses enerjisinin hemen hemen tamamı, yüzeylere çarptığı zaman yansıyacaktır. Bu durumda ses enerjisinin her bölgeye eşit olarak dağılacağı, dağınık alan elde edilmiş olur. Bu odalara </a:t>
            </a:r>
            <a:r>
              <a:rPr lang="tr-TR" sz="2000" dirty="0" err="1">
                <a:solidFill>
                  <a:schemeClr val="tx2"/>
                </a:solidFill>
                <a:latin typeface="Gill Sans MT"/>
              </a:rPr>
              <a:t>yansışım</a:t>
            </a:r>
            <a:r>
              <a:rPr lang="tr-TR" sz="2000" dirty="0">
                <a:solidFill>
                  <a:schemeClr val="tx2"/>
                </a:solidFill>
                <a:latin typeface="Gill Sans MT"/>
              </a:rPr>
              <a:t> (</a:t>
            </a:r>
            <a:r>
              <a:rPr lang="tr-TR" sz="2000" dirty="0" err="1">
                <a:solidFill>
                  <a:schemeClr val="tx2"/>
                </a:solidFill>
                <a:latin typeface="Gill Sans MT"/>
              </a:rPr>
              <a:t>reverberasyon</a:t>
            </a:r>
            <a:r>
              <a:rPr lang="tr-TR" sz="2000" dirty="0">
                <a:solidFill>
                  <a:schemeClr val="tx2"/>
                </a:solidFill>
                <a:latin typeface="Gill Sans MT"/>
              </a:rPr>
              <a:t>) odası denir. </a:t>
            </a:r>
          </a:p>
          <a:p>
            <a:endParaRPr lang="tr-TR" sz="2000" dirty="0">
              <a:solidFill>
                <a:schemeClr val="tx2"/>
              </a:solidFill>
              <a:latin typeface="Gill Sans MT"/>
            </a:endParaRPr>
          </a:p>
          <a:p>
            <a:r>
              <a:rPr lang="tr-TR" sz="2000" dirty="0">
                <a:solidFill>
                  <a:schemeClr val="tx2"/>
                </a:solidFill>
                <a:latin typeface="Gill Sans MT"/>
              </a:rPr>
              <a:t>Sesin yutulması başlıca üç ayrı tip gereçte olur.</a:t>
            </a:r>
          </a:p>
          <a:p>
            <a:r>
              <a:rPr lang="tr-TR" sz="2000" dirty="0">
                <a:solidFill>
                  <a:schemeClr val="tx2"/>
                </a:solidFill>
                <a:latin typeface="Gill Sans MT"/>
              </a:rPr>
              <a:t>	• Gözenekli gereçlerde yutulma,</a:t>
            </a:r>
          </a:p>
          <a:p>
            <a:r>
              <a:rPr lang="tr-TR" sz="2000" dirty="0">
                <a:solidFill>
                  <a:schemeClr val="tx2"/>
                </a:solidFill>
                <a:latin typeface="Gill Sans MT"/>
              </a:rPr>
              <a:t>	• Titreşen levhalarda yutulma</a:t>
            </a:r>
          </a:p>
          <a:p>
            <a:r>
              <a:rPr lang="tr-TR" sz="2000" dirty="0">
                <a:solidFill>
                  <a:schemeClr val="tx2"/>
                </a:solidFill>
                <a:latin typeface="Gill Sans MT"/>
              </a:rPr>
              <a:t>	• </a:t>
            </a:r>
            <a:r>
              <a:rPr lang="tr-TR" sz="2000" dirty="0" err="1">
                <a:solidFill>
                  <a:schemeClr val="tx2"/>
                </a:solidFill>
                <a:latin typeface="Gill Sans MT"/>
              </a:rPr>
              <a:t>Rezonatörlerde</a:t>
            </a:r>
            <a:r>
              <a:rPr lang="tr-TR" sz="2000" dirty="0">
                <a:solidFill>
                  <a:schemeClr val="tx2"/>
                </a:solidFill>
                <a:latin typeface="Gill Sans MT"/>
              </a:rPr>
              <a:t> yutulma olarak sıralanabilir.</a:t>
            </a:r>
          </a:p>
          <a:p>
            <a:endParaRPr lang="tr-TR" sz="2000" dirty="0">
              <a:solidFill>
                <a:schemeClr val="tx2"/>
              </a:solidFill>
              <a:latin typeface="Gill Sans MT"/>
            </a:endParaRPr>
          </a:p>
          <a:p>
            <a:r>
              <a:rPr lang="tr-TR" sz="2000" b="1" u="sng" dirty="0">
                <a:solidFill>
                  <a:schemeClr val="tx2"/>
                </a:solidFill>
                <a:latin typeface="Gill Sans MT"/>
              </a:rPr>
              <a:t>Gözenekli Gereçlerde Yutulma</a:t>
            </a:r>
          </a:p>
          <a:p>
            <a:endParaRPr lang="tr-TR" sz="2000" dirty="0">
              <a:solidFill>
                <a:schemeClr val="tx2"/>
              </a:solidFill>
              <a:latin typeface="Gill Sans MT"/>
            </a:endParaRPr>
          </a:p>
          <a:p>
            <a:r>
              <a:rPr lang="tr-TR" sz="2000" dirty="0">
                <a:solidFill>
                  <a:schemeClr val="tx2"/>
                </a:solidFill>
                <a:latin typeface="Gill Sans MT"/>
              </a:rPr>
              <a:t>Gözenekli gereçlerin içinde çok sayıda kılcal delikler bulunan hafif elemanlardır. Gözenekli gereçlere örnek halı, keçe, cam, taş yünü gösterilebilir. İnce seslerde (yüksek frekanslarda) daha etkilidir.</a:t>
            </a:r>
          </a:p>
        </p:txBody>
      </p:sp>
    </p:spTree>
    <p:extLst>
      <p:ext uri="{BB962C8B-B14F-4D97-AF65-F5344CB8AC3E}">
        <p14:creationId xmlns:p14="http://schemas.microsoft.com/office/powerpoint/2010/main" val="4107688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1248580" y="2366209"/>
            <a:ext cx="7402742" cy="2352952"/>
          </a:xfrm>
          <a:prstGeom prst="rect">
            <a:avLst/>
          </a:prstGeom>
          <a:noFill/>
        </p:spPr>
        <p:txBody>
          <a:bodyPr wrap="square" rtlCol="0">
            <a:spAutoFit/>
          </a:bodyPr>
          <a:lstStyle/>
          <a:p>
            <a:pPr algn="ctr">
              <a:lnSpc>
                <a:spcPct val="150000"/>
              </a:lnSpc>
            </a:pPr>
            <a:r>
              <a:rPr lang="tr-TR" sz="2000" b="1" dirty="0">
                <a:solidFill>
                  <a:schemeClr val="tx2"/>
                </a:solidFill>
                <a:latin typeface="Gill Sans MT"/>
              </a:rPr>
              <a:t>BİR GÜN GELECEK İNSANLAR, KOLERA VE VEBA GİBİ GÜRÜLTÜYE KARŞI DA AMANSIZ BİR MÜCADELE AÇMAK ZORUNDA KALACAKLARDIR.</a:t>
            </a:r>
          </a:p>
          <a:p>
            <a:pPr algn="ctr">
              <a:lnSpc>
                <a:spcPct val="150000"/>
              </a:lnSpc>
            </a:pPr>
            <a:endParaRPr lang="tr-TR" sz="2000" b="1" dirty="0">
              <a:solidFill>
                <a:schemeClr val="tx2"/>
              </a:solidFill>
              <a:latin typeface="Gill Sans MT"/>
            </a:endParaRPr>
          </a:p>
          <a:p>
            <a:pPr algn="ctr">
              <a:lnSpc>
                <a:spcPct val="150000"/>
              </a:lnSpc>
            </a:pPr>
            <a:r>
              <a:rPr lang="tr-TR" sz="2000" b="1" dirty="0">
                <a:solidFill>
                  <a:schemeClr val="tx2"/>
                </a:solidFill>
                <a:latin typeface="Gill Sans MT"/>
              </a:rPr>
              <a:t>Dr. Robert KOCH (1910)</a:t>
            </a:r>
          </a:p>
        </p:txBody>
      </p:sp>
    </p:spTree>
    <p:extLst>
      <p:ext uri="{BB962C8B-B14F-4D97-AF65-F5344CB8AC3E}">
        <p14:creationId xmlns:p14="http://schemas.microsoft.com/office/powerpoint/2010/main" val="14355807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p:cNvPicPr>
            <a:picLocks noChangeAspect="1"/>
          </p:cNvPicPr>
          <p:nvPr/>
        </p:nvPicPr>
        <p:blipFill>
          <a:blip r:embed="rId3"/>
          <a:stretch>
            <a:fillRect/>
          </a:stretch>
        </p:blipFill>
        <p:spPr>
          <a:xfrm>
            <a:off x="577364" y="1583322"/>
            <a:ext cx="3024393" cy="2297223"/>
          </a:xfrm>
          <a:prstGeom prst="rect">
            <a:avLst/>
          </a:prstGeom>
        </p:spPr>
      </p:pic>
      <p:pic>
        <p:nvPicPr>
          <p:cNvPr id="5" name="Resim 4"/>
          <p:cNvPicPr>
            <a:picLocks noChangeAspect="1"/>
          </p:cNvPicPr>
          <p:nvPr/>
        </p:nvPicPr>
        <p:blipFill>
          <a:blip r:embed="rId4"/>
          <a:stretch>
            <a:fillRect/>
          </a:stretch>
        </p:blipFill>
        <p:spPr>
          <a:xfrm>
            <a:off x="2392430" y="3734685"/>
            <a:ext cx="2716288" cy="2254580"/>
          </a:xfrm>
          <a:prstGeom prst="rect">
            <a:avLst/>
          </a:prstGeom>
        </p:spPr>
      </p:pic>
      <p:pic>
        <p:nvPicPr>
          <p:cNvPr id="6" name="Resim 5"/>
          <p:cNvPicPr>
            <a:picLocks noChangeAspect="1"/>
          </p:cNvPicPr>
          <p:nvPr/>
        </p:nvPicPr>
        <p:blipFill>
          <a:blip r:embed="rId5"/>
          <a:stretch>
            <a:fillRect/>
          </a:stretch>
        </p:blipFill>
        <p:spPr>
          <a:xfrm>
            <a:off x="5108718" y="2028862"/>
            <a:ext cx="4420569" cy="2781985"/>
          </a:xfrm>
          <a:prstGeom prst="rect">
            <a:avLst/>
          </a:prstGeom>
        </p:spPr>
      </p:pic>
    </p:spTree>
    <p:extLst>
      <p:ext uri="{BB962C8B-B14F-4D97-AF65-F5344CB8AC3E}">
        <p14:creationId xmlns:p14="http://schemas.microsoft.com/office/powerpoint/2010/main" val="1269227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462157" y="1651853"/>
            <a:ext cx="9440668" cy="2246769"/>
          </a:xfrm>
          <a:prstGeom prst="rect">
            <a:avLst/>
          </a:prstGeom>
          <a:noFill/>
        </p:spPr>
        <p:txBody>
          <a:bodyPr wrap="square" rtlCol="0">
            <a:spAutoFit/>
          </a:bodyPr>
          <a:lstStyle/>
          <a:p>
            <a:r>
              <a:rPr lang="tr-TR" sz="2000" dirty="0">
                <a:solidFill>
                  <a:schemeClr val="tx2"/>
                </a:solidFill>
                <a:latin typeface="Gill Sans MT"/>
              </a:rPr>
              <a:t>Bir levhayı titreştiren ses enerjisi, levhanın tespit yerlerindeki sürtünmeler, levhanın şekil değiştirmesiyle ilgili iç sürtünmeler, levhanın arkasında bulunan hava tabakasıyla ilgili sürtünmeler ve benzeri ile sonunda ısı enerjisine dönüşür.</a:t>
            </a:r>
          </a:p>
          <a:p>
            <a:endParaRPr lang="tr-TR" sz="2000" dirty="0">
              <a:solidFill>
                <a:schemeClr val="tx2"/>
              </a:solidFill>
              <a:latin typeface="Gill Sans MT"/>
            </a:endParaRPr>
          </a:p>
          <a:p>
            <a:r>
              <a:rPr lang="tr-TR" sz="2000" dirty="0">
                <a:solidFill>
                  <a:schemeClr val="tx2"/>
                </a:solidFill>
                <a:latin typeface="Gill Sans MT"/>
              </a:rPr>
              <a:t>Titreşen levhalar, bütün benzer sistemlerde olduğu gibi, öz frekanslarına yakın frekanslardaki sesleri en büyük oranlarda yutarlar. Titreşen levha özelliği gösteren gereçler kalın sesleri çok daha fazla yutarlar.</a:t>
            </a:r>
          </a:p>
        </p:txBody>
      </p:sp>
      <p:pic>
        <p:nvPicPr>
          <p:cNvPr id="5" name="Resim 4"/>
          <p:cNvPicPr>
            <a:picLocks noChangeAspect="1"/>
          </p:cNvPicPr>
          <p:nvPr/>
        </p:nvPicPr>
        <p:blipFill>
          <a:blip r:embed="rId3"/>
          <a:stretch>
            <a:fillRect/>
          </a:stretch>
        </p:blipFill>
        <p:spPr>
          <a:xfrm>
            <a:off x="3340290" y="3898622"/>
            <a:ext cx="2924033" cy="2193085"/>
          </a:xfrm>
          <a:prstGeom prst="rect">
            <a:avLst/>
          </a:prstGeom>
        </p:spPr>
      </p:pic>
    </p:spTree>
    <p:extLst>
      <p:ext uri="{BB962C8B-B14F-4D97-AF65-F5344CB8AC3E}">
        <p14:creationId xmlns:p14="http://schemas.microsoft.com/office/powerpoint/2010/main" val="3303428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061616" y="1908993"/>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Maskeleme</a:t>
            </a:r>
          </a:p>
          <a:p>
            <a:endParaRPr lang="tr-TR" altLang="tr-TR" sz="2200" b="1" dirty="0">
              <a:solidFill>
                <a:srgbClr val="C00000"/>
              </a:solidFill>
              <a:latin typeface="Gill Sans MT"/>
              <a:ea typeface="+mn-ea"/>
              <a:cs typeface="+mn-cs"/>
            </a:endParaRPr>
          </a:p>
        </p:txBody>
      </p:sp>
      <p:sp>
        <p:nvSpPr>
          <p:cNvPr id="5" name="Dikdörtgen 4"/>
          <p:cNvSpPr/>
          <p:nvPr/>
        </p:nvSpPr>
        <p:spPr>
          <a:xfrm>
            <a:off x="924502" y="2657591"/>
            <a:ext cx="8502759" cy="2246769"/>
          </a:xfrm>
          <a:prstGeom prst="rect">
            <a:avLst/>
          </a:prstGeom>
        </p:spPr>
        <p:txBody>
          <a:bodyPr wrap="square">
            <a:spAutoFit/>
          </a:bodyPr>
          <a:lstStyle/>
          <a:p>
            <a:r>
              <a:rPr lang="tr-TR" sz="2000" dirty="0">
                <a:solidFill>
                  <a:schemeClr val="tx2"/>
                </a:solidFill>
                <a:latin typeface="Gill Sans MT"/>
              </a:rPr>
              <a:t>Bir yerde, aynı anda var olan iki sesten birinin, ötekinin işitilmesini engellemesiyle, </a:t>
            </a:r>
            <a:r>
              <a:rPr lang="tr-TR" sz="2000" b="1" dirty="0">
                <a:solidFill>
                  <a:schemeClr val="tx2"/>
                </a:solidFill>
                <a:latin typeface="Gill Sans MT"/>
              </a:rPr>
              <a:t>maskeleme olayı </a:t>
            </a:r>
            <a:r>
              <a:rPr lang="tr-TR" sz="2000" dirty="0">
                <a:solidFill>
                  <a:schemeClr val="tx2"/>
                </a:solidFill>
                <a:latin typeface="Gill Sans MT"/>
              </a:rPr>
              <a:t>gerçekleşir.</a:t>
            </a:r>
          </a:p>
          <a:p>
            <a:endParaRPr lang="tr-TR" sz="2000" dirty="0">
              <a:solidFill>
                <a:schemeClr val="tx2"/>
              </a:solidFill>
              <a:latin typeface="Gill Sans MT"/>
            </a:endParaRPr>
          </a:p>
          <a:p>
            <a:r>
              <a:rPr lang="tr-TR" sz="2000" dirty="0">
                <a:solidFill>
                  <a:schemeClr val="tx2"/>
                </a:solidFill>
                <a:latin typeface="Gill Sans MT"/>
              </a:rPr>
              <a:t>Bu durum maskelenen ses açısından, </a:t>
            </a:r>
            <a:r>
              <a:rPr lang="tr-TR" sz="2000" b="1" dirty="0">
                <a:solidFill>
                  <a:schemeClr val="tx2"/>
                </a:solidFill>
                <a:latin typeface="Gill Sans MT"/>
              </a:rPr>
              <a:t>işitme alt eşiğinin yükselmesi biçiminde </a:t>
            </a:r>
            <a:r>
              <a:rPr lang="tr-TR" sz="2000" dirty="0">
                <a:solidFill>
                  <a:schemeClr val="tx2"/>
                </a:solidFill>
                <a:latin typeface="Gill Sans MT"/>
              </a:rPr>
              <a:t>belirir ve aynı şekilde ölçülerek değerlendirilir.</a:t>
            </a:r>
          </a:p>
          <a:p>
            <a:endParaRPr lang="tr-TR" sz="2000" dirty="0">
              <a:solidFill>
                <a:schemeClr val="tx2"/>
              </a:solidFill>
              <a:latin typeface="Gill Sans MT"/>
            </a:endParaRPr>
          </a:p>
          <a:p>
            <a:r>
              <a:rPr lang="tr-TR" sz="2000" dirty="0">
                <a:solidFill>
                  <a:schemeClr val="tx2"/>
                </a:solidFill>
                <a:latin typeface="Gill Sans MT"/>
              </a:rPr>
              <a:t>Yüksek frekanslı sesler, alçak frekanslara göre daha kolay maskelenir.</a:t>
            </a:r>
          </a:p>
        </p:txBody>
      </p:sp>
    </p:spTree>
    <p:extLst>
      <p:ext uri="{BB962C8B-B14F-4D97-AF65-F5344CB8AC3E}">
        <p14:creationId xmlns:p14="http://schemas.microsoft.com/office/powerpoint/2010/main" val="1138089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524262" y="1712714"/>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Nedir?</a:t>
            </a:r>
          </a:p>
        </p:txBody>
      </p:sp>
      <p:sp>
        <p:nvSpPr>
          <p:cNvPr id="5" name="Rectangle 3"/>
          <p:cNvSpPr txBox="1">
            <a:spLocks noChangeArrowheads="1"/>
          </p:cNvSpPr>
          <p:nvPr/>
        </p:nvSpPr>
        <p:spPr>
          <a:xfrm>
            <a:off x="714212" y="2475656"/>
            <a:ext cx="5494863" cy="329631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dirty="0">
                <a:solidFill>
                  <a:schemeClr val="tx2"/>
                </a:solidFill>
                <a:latin typeface="Gill Sans MT"/>
              </a:rPr>
              <a:t>İstenmeyen ve hoşa gitmeyen her türlü ses </a:t>
            </a:r>
            <a:r>
              <a:rPr lang="tr-TR" altLang="tr-TR" sz="2000" b="1" dirty="0">
                <a:solidFill>
                  <a:schemeClr val="tx2"/>
                </a:solidFill>
                <a:latin typeface="Gill Sans MT"/>
              </a:rPr>
              <a:t>gürültü</a:t>
            </a:r>
            <a:r>
              <a:rPr lang="tr-TR" altLang="tr-TR" sz="2000" dirty="0">
                <a:solidFill>
                  <a:schemeClr val="tx2"/>
                </a:solidFill>
                <a:latin typeface="Gill Sans MT"/>
              </a:rPr>
              <a:t> olarak tanımlanır.</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dirty="0">
                <a:solidFill>
                  <a:schemeClr val="tx2"/>
                </a:solidFill>
                <a:latin typeface="Gill Sans MT"/>
              </a:rPr>
              <a:t>Akustik açıdan tanımlarsak; gelişigüzel bir dalga biçimine ve birbiriyle </a:t>
            </a:r>
            <a:r>
              <a:rPr lang="tr-TR" altLang="tr-TR" sz="2000" dirty="0" err="1">
                <a:solidFill>
                  <a:schemeClr val="tx2"/>
                </a:solidFill>
                <a:latin typeface="Gill Sans MT"/>
              </a:rPr>
              <a:t>harmonik</a:t>
            </a:r>
            <a:r>
              <a:rPr lang="tr-TR" altLang="tr-TR" sz="2000" dirty="0">
                <a:solidFill>
                  <a:schemeClr val="tx2"/>
                </a:solidFill>
                <a:latin typeface="Gill Sans MT"/>
              </a:rPr>
              <a:t> ilişkisi olmayan birden çok frekans bileşenine sahip, yüksek basınçlı ve basıncı zaman içinde değişebilen, ani veya sürekli karmaşık sesler topluluğuna gürültü denir.</a:t>
            </a:r>
          </a:p>
        </p:txBody>
      </p:sp>
      <p:pic>
        <p:nvPicPr>
          <p:cNvPr id="6" name="Resim 5"/>
          <p:cNvPicPr>
            <a:picLocks noChangeAspect="1"/>
          </p:cNvPicPr>
          <p:nvPr/>
        </p:nvPicPr>
        <p:blipFill>
          <a:blip r:embed="rId3"/>
          <a:stretch>
            <a:fillRect/>
          </a:stretch>
        </p:blipFill>
        <p:spPr>
          <a:xfrm>
            <a:off x="6796475" y="1904817"/>
            <a:ext cx="2390775" cy="3867150"/>
          </a:xfrm>
          <a:prstGeom prst="rect">
            <a:avLst/>
          </a:prstGeom>
        </p:spPr>
      </p:pic>
    </p:spTree>
    <p:extLst>
      <p:ext uri="{BB962C8B-B14F-4D97-AF65-F5344CB8AC3E}">
        <p14:creationId xmlns:p14="http://schemas.microsoft.com/office/powerpoint/2010/main" val="3693470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3"/>
          <p:cNvSpPr txBox="1">
            <a:spLocks noChangeArrowheads="1"/>
          </p:cNvSpPr>
          <p:nvPr/>
        </p:nvSpPr>
        <p:spPr>
          <a:xfrm>
            <a:off x="643641" y="2367441"/>
            <a:ext cx="5156658" cy="285345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chemeClr val="tx2"/>
                </a:solidFill>
                <a:latin typeface="Gill Sans MT"/>
              </a:rPr>
              <a:t>Özetle gürültü;</a:t>
            </a:r>
          </a:p>
          <a:p>
            <a:r>
              <a:rPr lang="tr-TR" altLang="tr-TR" sz="2000" dirty="0">
                <a:solidFill>
                  <a:schemeClr val="tx2"/>
                </a:solidFill>
                <a:latin typeface="Gill Sans MT"/>
              </a:rPr>
              <a:t>Düzensiz dalga biçimli</a:t>
            </a:r>
          </a:p>
          <a:p>
            <a:r>
              <a:rPr lang="tr-TR" altLang="tr-TR" sz="2000" dirty="0">
                <a:solidFill>
                  <a:schemeClr val="tx2"/>
                </a:solidFill>
                <a:latin typeface="Gill Sans MT"/>
              </a:rPr>
              <a:t>Genellikle yüksek basınçlı</a:t>
            </a:r>
          </a:p>
          <a:p>
            <a:r>
              <a:rPr lang="tr-TR" altLang="tr-TR" sz="2000" dirty="0">
                <a:solidFill>
                  <a:schemeClr val="tx2"/>
                </a:solidFill>
                <a:latin typeface="Gill Sans MT"/>
              </a:rPr>
              <a:t>Basıncı zaman içinde değişebilen</a:t>
            </a:r>
          </a:p>
          <a:p>
            <a:r>
              <a:rPr lang="tr-TR" altLang="tr-TR" sz="2000" dirty="0">
                <a:solidFill>
                  <a:schemeClr val="tx2"/>
                </a:solidFill>
                <a:latin typeface="Gill Sans MT"/>
              </a:rPr>
              <a:t>Ani veya sürekli birbiriyle </a:t>
            </a:r>
            <a:r>
              <a:rPr lang="tr-TR" altLang="tr-TR" sz="2000" dirty="0" err="1">
                <a:solidFill>
                  <a:schemeClr val="tx2"/>
                </a:solidFill>
                <a:latin typeface="Gill Sans MT"/>
              </a:rPr>
              <a:t>harmonik</a:t>
            </a:r>
            <a:r>
              <a:rPr lang="tr-TR" altLang="tr-TR" sz="2000" dirty="0">
                <a:solidFill>
                  <a:schemeClr val="tx2"/>
                </a:solidFill>
                <a:latin typeface="Gill Sans MT"/>
              </a:rPr>
              <a:t> ilişkisi olmayan birden çok frekans bileşenlidir.</a:t>
            </a:r>
          </a:p>
        </p:txBody>
      </p:sp>
      <p:pic>
        <p:nvPicPr>
          <p:cNvPr id="5" name="Resim 4"/>
          <p:cNvPicPr>
            <a:picLocks noChangeAspect="1"/>
          </p:cNvPicPr>
          <p:nvPr/>
        </p:nvPicPr>
        <p:blipFill>
          <a:blip r:embed="rId3"/>
          <a:stretch>
            <a:fillRect/>
          </a:stretch>
        </p:blipFill>
        <p:spPr>
          <a:xfrm>
            <a:off x="5088987" y="2368209"/>
            <a:ext cx="4465515" cy="2009937"/>
          </a:xfrm>
          <a:prstGeom prst="rect">
            <a:avLst/>
          </a:prstGeom>
        </p:spPr>
      </p:pic>
    </p:spTree>
    <p:extLst>
      <p:ext uri="{BB962C8B-B14F-4D97-AF65-F5344CB8AC3E}">
        <p14:creationId xmlns:p14="http://schemas.microsoft.com/office/powerpoint/2010/main" val="29461282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080414" y="1734192"/>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Gürültünün İnsan Üzerindeki Etkileri</a:t>
            </a:r>
          </a:p>
        </p:txBody>
      </p:sp>
      <p:sp>
        <p:nvSpPr>
          <p:cNvPr id="5" name="Rectangle 3"/>
          <p:cNvSpPr txBox="1">
            <a:spLocks noChangeArrowheads="1"/>
          </p:cNvSpPr>
          <p:nvPr/>
        </p:nvSpPr>
        <p:spPr>
          <a:xfrm>
            <a:off x="1242225" y="2408453"/>
            <a:ext cx="8379448" cy="269581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dirty="0">
                <a:solidFill>
                  <a:schemeClr val="tx2"/>
                </a:solidFill>
                <a:latin typeface="Gill Sans MT"/>
              </a:rPr>
              <a:t>Gürültü insan organizmasında, önce fark edilmeyen, etkisi sonradan çıkan kalıcı bozukluklar yaratıyor.</a:t>
            </a:r>
          </a:p>
          <a:p>
            <a:pPr marL="0" indent="0">
              <a:buFont typeface="Wingdings" pitchFamily="2" charset="2"/>
              <a:buNone/>
            </a:pPr>
            <a:endParaRPr lang="tr-TR" altLang="tr-TR" sz="2000" b="1" dirty="0">
              <a:solidFill>
                <a:schemeClr val="tx2"/>
              </a:solidFill>
              <a:latin typeface="Gill Sans MT"/>
            </a:endParaRPr>
          </a:p>
          <a:p>
            <a:pPr marL="0" indent="0">
              <a:buFont typeface="Wingdings" pitchFamily="2" charset="2"/>
              <a:buNone/>
            </a:pPr>
            <a:endParaRPr lang="tr-TR" altLang="tr-TR" sz="2000" b="1" dirty="0">
              <a:solidFill>
                <a:schemeClr val="tx2"/>
              </a:solidFill>
              <a:latin typeface="Gill Sans MT"/>
            </a:endParaRPr>
          </a:p>
          <a:p>
            <a:pPr marL="0" indent="0">
              <a:buFont typeface="Wingdings" pitchFamily="2" charset="2"/>
              <a:buNone/>
            </a:pPr>
            <a:r>
              <a:rPr lang="tr-TR" altLang="tr-TR" sz="2000" b="1" dirty="0">
                <a:solidFill>
                  <a:schemeClr val="tx2"/>
                </a:solidFill>
                <a:latin typeface="Gill Sans MT"/>
              </a:rPr>
              <a:t>Başlıca etkileri;</a:t>
            </a:r>
          </a:p>
          <a:p>
            <a:pPr marL="0" indent="0">
              <a:buFont typeface="Wingdings" pitchFamily="2" charset="2"/>
              <a:buNone/>
            </a:pPr>
            <a:r>
              <a:rPr lang="tr-TR" altLang="tr-TR" sz="2000" dirty="0">
                <a:solidFill>
                  <a:schemeClr val="tx2"/>
                </a:solidFill>
                <a:latin typeface="Gill Sans MT"/>
              </a:rPr>
              <a:t>Fizyolojik zararlar,</a:t>
            </a:r>
          </a:p>
          <a:p>
            <a:pPr marL="0" indent="0">
              <a:buFont typeface="Wingdings" pitchFamily="2" charset="2"/>
              <a:buNone/>
            </a:pPr>
            <a:r>
              <a:rPr lang="tr-TR" altLang="tr-TR" sz="2000" dirty="0">
                <a:solidFill>
                  <a:schemeClr val="tx2"/>
                </a:solidFill>
                <a:latin typeface="Gill Sans MT"/>
              </a:rPr>
              <a:t>Psikolojik zararlar,</a:t>
            </a:r>
          </a:p>
          <a:p>
            <a:pPr marL="0" indent="0">
              <a:buFont typeface="Wingdings" pitchFamily="2" charset="2"/>
              <a:buNone/>
            </a:pPr>
            <a:r>
              <a:rPr lang="tr-TR" altLang="tr-TR" sz="2000" dirty="0">
                <a:solidFill>
                  <a:schemeClr val="tx2"/>
                </a:solidFill>
                <a:latin typeface="Gill Sans MT"/>
              </a:rPr>
              <a:t>Rahatsızlık</a:t>
            </a:r>
          </a:p>
          <a:p>
            <a:pPr marL="0" indent="0" algn="ctr">
              <a:buFont typeface="Wingdings" pitchFamily="2" charset="2"/>
              <a:buNone/>
            </a:pPr>
            <a:endParaRPr lang="tr-TR" altLang="tr-TR" sz="2300" dirty="0">
              <a:solidFill>
                <a:srgbClr val="FF0000"/>
              </a:solidFill>
            </a:endParaRPr>
          </a:p>
        </p:txBody>
      </p:sp>
      <p:pic>
        <p:nvPicPr>
          <p:cNvPr id="6" name="Resim 5"/>
          <p:cNvPicPr>
            <a:picLocks noChangeAspect="1"/>
          </p:cNvPicPr>
          <p:nvPr/>
        </p:nvPicPr>
        <p:blipFill>
          <a:blip r:embed="rId3"/>
          <a:stretch>
            <a:fillRect/>
          </a:stretch>
        </p:blipFill>
        <p:spPr>
          <a:xfrm>
            <a:off x="4949951" y="3419855"/>
            <a:ext cx="3381375" cy="2095500"/>
          </a:xfrm>
          <a:prstGeom prst="rect">
            <a:avLst/>
          </a:prstGeom>
        </p:spPr>
      </p:pic>
    </p:spTree>
    <p:extLst>
      <p:ext uri="{BB962C8B-B14F-4D97-AF65-F5344CB8AC3E}">
        <p14:creationId xmlns:p14="http://schemas.microsoft.com/office/powerpoint/2010/main" val="3028053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957584" y="1657530"/>
            <a:ext cx="7769157"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Gürültünün İnsan Üzerindeki Etkileri</a:t>
            </a:r>
          </a:p>
        </p:txBody>
      </p:sp>
      <p:sp>
        <p:nvSpPr>
          <p:cNvPr id="5" name="Rectangle 3"/>
          <p:cNvSpPr txBox="1">
            <a:spLocks noChangeArrowheads="1"/>
          </p:cNvSpPr>
          <p:nvPr/>
        </p:nvSpPr>
        <p:spPr>
          <a:xfrm>
            <a:off x="1053119" y="2429527"/>
            <a:ext cx="8502758" cy="31114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sz="2000" b="1" dirty="0">
                <a:solidFill>
                  <a:schemeClr val="tx2"/>
                </a:solidFill>
                <a:latin typeface="Gill Sans MT"/>
              </a:rPr>
              <a:t>Fizyolojik Etkileri;</a:t>
            </a:r>
          </a:p>
          <a:p>
            <a:pPr marL="0" indent="0">
              <a:buNone/>
            </a:pPr>
            <a:r>
              <a:rPr lang="tr-TR" sz="2000" dirty="0">
                <a:solidFill>
                  <a:schemeClr val="tx2"/>
                </a:solidFill>
                <a:latin typeface="Gill Sans MT"/>
              </a:rPr>
              <a:t>Kan basıncının artması</a:t>
            </a:r>
          </a:p>
          <a:p>
            <a:pPr marL="0" indent="0">
              <a:buNone/>
            </a:pPr>
            <a:r>
              <a:rPr lang="tr-TR" sz="2000" dirty="0">
                <a:solidFill>
                  <a:schemeClr val="tx2"/>
                </a:solidFill>
                <a:latin typeface="Gill Sans MT"/>
              </a:rPr>
              <a:t>Kalp atışlarında düzensizlik</a:t>
            </a:r>
          </a:p>
          <a:p>
            <a:pPr marL="0" indent="0">
              <a:buNone/>
            </a:pPr>
            <a:r>
              <a:rPr lang="tr-TR" sz="2000" dirty="0">
                <a:solidFill>
                  <a:schemeClr val="tx2"/>
                </a:solidFill>
                <a:latin typeface="Gill Sans MT"/>
              </a:rPr>
              <a:t>Soluk alıp vermenin artması</a:t>
            </a:r>
          </a:p>
          <a:p>
            <a:pPr marL="0" indent="0">
              <a:buNone/>
            </a:pPr>
            <a:r>
              <a:rPr lang="tr-TR" sz="2000" dirty="0" err="1">
                <a:solidFill>
                  <a:schemeClr val="tx2"/>
                </a:solidFill>
                <a:latin typeface="Gill Sans MT"/>
              </a:rPr>
              <a:t>Hormonal</a:t>
            </a:r>
            <a:r>
              <a:rPr lang="tr-TR" sz="2000" dirty="0">
                <a:solidFill>
                  <a:schemeClr val="tx2"/>
                </a:solidFill>
                <a:latin typeface="Gill Sans MT"/>
              </a:rPr>
              <a:t> dengenin bozulması (</a:t>
            </a:r>
            <a:r>
              <a:rPr lang="tr-TR" sz="2000" dirty="0" err="1">
                <a:solidFill>
                  <a:schemeClr val="tx2"/>
                </a:solidFill>
                <a:latin typeface="Gill Sans MT"/>
              </a:rPr>
              <a:t>troid</a:t>
            </a:r>
            <a:r>
              <a:rPr lang="tr-TR" sz="2000" dirty="0">
                <a:solidFill>
                  <a:schemeClr val="tx2"/>
                </a:solidFill>
                <a:latin typeface="Gill Sans MT"/>
              </a:rPr>
              <a:t> bezinin üretimi gibi)</a:t>
            </a:r>
          </a:p>
          <a:p>
            <a:pPr marL="0" indent="0">
              <a:buNone/>
            </a:pPr>
            <a:r>
              <a:rPr lang="tr-TR" sz="2000" dirty="0">
                <a:solidFill>
                  <a:schemeClr val="tx2"/>
                </a:solidFill>
                <a:latin typeface="Gill Sans MT"/>
              </a:rPr>
              <a:t>Renk algılamada değişiklikler</a:t>
            </a:r>
          </a:p>
          <a:p>
            <a:pPr marL="0" indent="0">
              <a:buNone/>
            </a:pPr>
            <a:r>
              <a:rPr lang="sv-SE" sz="2000" dirty="0">
                <a:solidFill>
                  <a:schemeClr val="tx2"/>
                </a:solidFill>
                <a:latin typeface="Gill Sans MT"/>
              </a:rPr>
              <a:t>Kadınlarda doğum güçlükleri, sakat ve ölü</a:t>
            </a:r>
            <a:r>
              <a:rPr lang="tr-TR" sz="2000" dirty="0">
                <a:solidFill>
                  <a:schemeClr val="tx2"/>
                </a:solidFill>
                <a:latin typeface="Gill Sans MT"/>
              </a:rPr>
              <a:t> doğumlar</a:t>
            </a:r>
          </a:p>
          <a:p>
            <a:pPr marL="0" indent="0">
              <a:buNone/>
            </a:pPr>
            <a:r>
              <a:rPr lang="tr-TR" sz="2000" dirty="0">
                <a:solidFill>
                  <a:schemeClr val="tx2"/>
                </a:solidFill>
                <a:latin typeface="Gill Sans MT"/>
              </a:rPr>
              <a:t>İstemli kasları kapsayan refleksler (göz ve yüz kaslarının hareketi)</a:t>
            </a:r>
            <a:endParaRPr lang="tr-TR" altLang="tr-TR" sz="2000" dirty="0">
              <a:solidFill>
                <a:schemeClr val="tx2"/>
              </a:solidFill>
              <a:latin typeface="Gill Sans MT"/>
            </a:endParaRPr>
          </a:p>
        </p:txBody>
      </p:sp>
    </p:spTree>
    <p:extLst>
      <p:ext uri="{BB962C8B-B14F-4D97-AF65-F5344CB8AC3E}">
        <p14:creationId xmlns:p14="http://schemas.microsoft.com/office/powerpoint/2010/main" val="2392720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Rectangle 3"/>
          <p:cNvSpPr txBox="1">
            <a:spLocks noChangeArrowheads="1"/>
          </p:cNvSpPr>
          <p:nvPr/>
        </p:nvSpPr>
        <p:spPr>
          <a:xfrm>
            <a:off x="1132359" y="2183867"/>
            <a:ext cx="8270746" cy="378173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0" b="1" dirty="0">
                <a:solidFill>
                  <a:schemeClr val="tx2"/>
                </a:solidFill>
                <a:latin typeface="Gill Sans MT"/>
              </a:rPr>
              <a:t>Psikolojik Etkileri;</a:t>
            </a:r>
          </a:p>
          <a:p>
            <a:pPr marL="0" indent="0">
              <a:buNone/>
            </a:pPr>
            <a:r>
              <a:rPr lang="tr-TR" altLang="tr-TR" sz="2000" dirty="0">
                <a:solidFill>
                  <a:schemeClr val="tx2"/>
                </a:solidFill>
                <a:latin typeface="Gill Sans MT"/>
              </a:rPr>
              <a:t>Yorgunluk hissi</a:t>
            </a:r>
          </a:p>
          <a:p>
            <a:pPr marL="0" indent="0">
              <a:buNone/>
            </a:pPr>
            <a:r>
              <a:rPr lang="tr-TR" altLang="tr-TR" sz="2000" dirty="0">
                <a:solidFill>
                  <a:schemeClr val="tx2"/>
                </a:solidFill>
                <a:latin typeface="Gill Sans MT"/>
              </a:rPr>
              <a:t>Uykusuzluk</a:t>
            </a:r>
          </a:p>
          <a:p>
            <a:pPr marL="0" indent="0">
              <a:buNone/>
            </a:pPr>
            <a:r>
              <a:rPr lang="tr-TR" altLang="tr-TR" sz="2000" dirty="0">
                <a:solidFill>
                  <a:schemeClr val="tx2"/>
                </a:solidFill>
                <a:latin typeface="Gill Sans MT"/>
              </a:rPr>
              <a:t>Baş ağrısı</a:t>
            </a:r>
          </a:p>
          <a:p>
            <a:pPr marL="0" indent="0">
              <a:buNone/>
            </a:pPr>
            <a:r>
              <a:rPr lang="tr-TR" altLang="tr-TR" sz="2000" dirty="0">
                <a:solidFill>
                  <a:schemeClr val="tx2"/>
                </a:solidFill>
                <a:latin typeface="Gill Sans MT"/>
              </a:rPr>
              <a:t>Dikkatin azalması (kaza yapma riskinin artması)</a:t>
            </a:r>
          </a:p>
          <a:p>
            <a:pPr marL="0" indent="0">
              <a:buNone/>
            </a:pPr>
            <a:r>
              <a:rPr lang="tr-TR" altLang="tr-TR" sz="2000" dirty="0">
                <a:solidFill>
                  <a:schemeClr val="tx2"/>
                </a:solidFill>
                <a:latin typeface="Gill Sans MT"/>
              </a:rPr>
              <a:t>Performansın düşmesi (verimliliğin azalması)</a:t>
            </a:r>
          </a:p>
          <a:p>
            <a:pPr marL="0" indent="0">
              <a:buNone/>
            </a:pPr>
            <a:r>
              <a:rPr lang="tr-TR" altLang="tr-TR" sz="2000" dirty="0">
                <a:solidFill>
                  <a:schemeClr val="tx2"/>
                </a:solidFill>
                <a:latin typeface="Gill Sans MT"/>
              </a:rPr>
              <a:t>Tahammülsüzlük</a:t>
            </a:r>
          </a:p>
          <a:p>
            <a:pPr marL="0" indent="0">
              <a:buNone/>
            </a:pPr>
            <a:r>
              <a:rPr lang="tr-TR" altLang="tr-TR" sz="2000" dirty="0">
                <a:solidFill>
                  <a:schemeClr val="tx2"/>
                </a:solidFill>
                <a:latin typeface="Gill Sans MT"/>
              </a:rPr>
              <a:t>Öğrenmede azalma</a:t>
            </a:r>
          </a:p>
          <a:p>
            <a:pPr marL="0" indent="0">
              <a:buNone/>
            </a:pPr>
            <a:r>
              <a:rPr lang="tr-TR" altLang="tr-TR" sz="2000" dirty="0">
                <a:solidFill>
                  <a:schemeClr val="tx2"/>
                </a:solidFill>
                <a:latin typeface="Gill Sans MT"/>
              </a:rPr>
              <a:t>Hafızada değişiklik (olumlu ya da olumsuz)</a:t>
            </a:r>
          </a:p>
          <a:p>
            <a:pPr marL="0" indent="0">
              <a:buNone/>
            </a:pPr>
            <a:r>
              <a:rPr lang="tr-TR" altLang="tr-TR" sz="2000" dirty="0">
                <a:solidFill>
                  <a:schemeClr val="tx2"/>
                </a:solidFill>
                <a:latin typeface="Gill Sans MT"/>
              </a:rPr>
              <a:t>Sinirlilik ve gerginlik</a:t>
            </a:r>
          </a:p>
          <a:p>
            <a:pPr marL="0" indent="0" algn="ctr">
              <a:buFont typeface="Wingdings" pitchFamily="2" charset="2"/>
              <a:buNone/>
            </a:pPr>
            <a:endParaRPr lang="tr-TR" altLang="tr-TR" sz="2300" b="1" dirty="0">
              <a:solidFill>
                <a:srgbClr val="FF0000"/>
              </a:solidFill>
            </a:endParaRPr>
          </a:p>
        </p:txBody>
      </p:sp>
      <p:sp>
        <p:nvSpPr>
          <p:cNvPr id="7" name="Rectangle 2"/>
          <p:cNvSpPr txBox="1">
            <a:spLocks noChangeArrowheads="1"/>
          </p:cNvSpPr>
          <p:nvPr/>
        </p:nvSpPr>
        <p:spPr>
          <a:xfrm>
            <a:off x="957584" y="1657530"/>
            <a:ext cx="7769157"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Gürültünün İnsan Üzerindeki Etkileri</a:t>
            </a:r>
          </a:p>
        </p:txBody>
      </p:sp>
    </p:spTree>
    <p:extLst>
      <p:ext uri="{BB962C8B-B14F-4D97-AF65-F5344CB8AC3E}">
        <p14:creationId xmlns:p14="http://schemas.microsoft.com/office/powerpoint/2010/main" val="3359639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Rectangle 3"/>
          <p:cNvSpPr txBox="1">
            <a:spLocks noChangeArrowheads="1"/>
          </p:cNvSpPr>
          <p:nvPr/>
        </p:nvSpPr>
        <p:spPr>
          <a:xfrm>
            <a:off x="957584" y="2239985"/>
            <a:ext cx="8445723" cy="35633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0" b="1" dirty="0">
                <a:solidFill>
                  <a:schemeClr val="tx2"/>
                </a:solidFill>
                <a:latin typeface="Gill Sans MT"/>
              </a:rPr>
              <a:t>Akustik Travma</a:t>
            </a:r>
          </a:p>
          <a:p>
            <a:pPr marL="0" indent="0">
              <a:buNone/>
            </a:pPr>
            <a:r>
              <a:rPr lang="tr-TR" altLang="tr-TR" sz="2000" dirty="0">
                <a:solidFill>
                  <a:schemeClr val="tx2"/>
                </a:solidFill>
                <a:latin typeface="Gill Sans MT"/>
              </a:rPr>
              <a:t>Ses basınç düzeyi 120dB’ in üzerinde olduğunda, kulak zarının ve orta kulak elemanlarının büyük genlikli titreşimleri, genelde dokunma </a:t>
            </a:r>
            <a:r>
              <a:rPr lang="tr-TR" altLang="tr-TR" sz="2000" dirty="0" err="1">
                <a:solidFill>
                  <a:schemeClr val="tx2"/>
                </a:solidFill>
                <a:latin typeface="Gill Sans MT"/>
              </a:rPr>
              <a:t>duyulanmasına</a:t>
            </a:r>
            <a:r>
              <a:rPr lang="tr-TR" altLang="tr-TR" sz="2000" dirty="0">
                <a:solidFill>
                  <a:schemeClr val="tx2"/>
                </a:solidFill>
                <a:latin typeface="Gill Sans MT"/>
              </a:rPr>
              <a:t> benzer bir </a:t>
            </a:r>
            <a:r>
              <a:rPr lang="tr-TR" altLang="tr-TR" sz="2000" dirty="0" err="1">
                <a:solidFill>
                  <a:schemeClr val="tx2"/>
                </a:solidFill>
                <a:latin typeface="Gill Sans MT"/>
              </a:rPr>
              <a:t>duyulanma</a:t>
            </a:r>
            <a:r>
              <a:rPr lang="tr-TR" altLang="tr-TR" sz="2000" dirty="0">
                <a:solidFill>
                  <a:schemeClr val="tx2"/>
                </a:solidFill>
                <a:latin typeface="Gill Sans MT"/>
              </a:rPr>
              <a:t> yaratır. </a:t>
            </a:r>
          </a:p>
          <a:p>
            <a:pPr marL="0" indent="0">
              <a:buNone/>
            </a:pPr>
            <a:endParaRPr lang="tr-TR" altLang="tr-TR" sz="2000" dirty="0">
              <a:solidFill>
                <a:schemeClr val="tx2"/>
              </a:solidFill>
              <a:latin typeface="Gill Sans MT"/>
            </a:endParaRPr>
          </a:p>
          <a:p>
            <a:pPr marL="0" indent="0">
              <a:buNone/>
            </a:pPr>
            <a:r>
              <a:rPr lang="tr-TR" altLang="tr-TR" sz="2000" dirty="0">
                <a:solidFill>
                  <a:schemeClr val="tx2"/>
                </a:solidFill>
                <a:latin typeface="Gill Sans MT"/>
              </a:rPr>
              <a:t>İç kulak ve dengenin bozulması söz konusudur. 130dB’ in üzerindeki düzeylerde ise büyük oranda akustik travma oluşur.</a:t>
            </a:r>
          </a:p>
          <a:p>
            <a:pPr marL="0" indent="0">
              <a:buNone/>
            </a:pPr>
            <a:r>
              <a:rPr lang="tr-TR" altLang="tr-TR" sz="2000" dirty="0">
                <a:solidFill>
                  <a:schemeClr val="tx2"/>
                </a:solidFill>
                <a:latin typeface="Gill Sans MT"/>
              </a:rPr>
              <a:t> </a:t>
            </a:r>
          </a:p>
          <a:p>
            <a:pPr marL="0" indent="0">
              <a:buNone/>
            </a:pPr>
            <a:r>
              <a:rPr lang="tr-TR" altLang="tr-TR" sz="2000" dirty="0">
                <a:solidFill>
                  <a:schemeClr val="tx2"/>
                </a:solidFill>
                <a:latin typeface="Gill Sans MT"/>
              </a:rPr>
              <a:t>80-100dB arası zararlı, 120dB’ in üstü ise acıya neden olmakta, 140dB ise dayanılmaz kabul edilmektedir.  </a:t>
            </a:r>
          </a:p>
          <a:p>
            <a:pPr marL="0" indent="0" algn="ctr">
              <a:buFont typeface="Wingdings" pitchFamily="2" charset="2"/>
              <a:buNone/>
            </a:pPr>
            <a:endParaRPr lang="tr-TR" altLang="tr-TR" sz="2300" b="1" dirty="0">
              <a:solidFill>
                <a:srgbClr val="FF0000"/>
              </a:solidFill>
            </a:endParaRPr>
          </a:p>
        </p:txBody>
      </p:sp>
      <p:sp>
        <p:nvSpPr>
          <p:cNvPr id="6" name="Rectangle 2"/>
          <p:cNvSpPr txBox="1">
            <a:spLocks noChangeArrowheads="1"/>
          </p:cNvSpPr>
          <p:nvPr/>
        </p:nvSpPr>
        <p:spPr>
          <a:xfrm>
            <a:off x="957584" y="1657530"/>
            <a:ext cx="7769157"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Gürültünün İnsan Üzerindeki Etkileri</a:t>
            </a:r>
          </a:p>
        </p:txBody>
      </p:sp>
    </p:spTree>
    <p:extLst>
      <p:ext uri="{BB962C8B-B14F-4D97-AF65-F5344CB8AC3E}">
        <p14:creationId xmlns:p14="http://schemas.microsoft.com/office/powerpoint/2010/main" val="20994612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957585" y="181951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Çeşitleri</a:t>
            </a:r>
          </a:p>
          <a:p>
            <a:endParaRPr lang="tr-TR" altLang="tr-TR" sz="3200" b="1" dirty="0"/>
          </a:p>
          <a:p>
            <a:endParaRPr lang="tr-TR" altLang="tr-TR" sz="3200" b="1" dirty="0"/>
          </a:p>
        </p:txBody>
      </p:sp>
      <p:sp>
        <p:nvSpPr>
          <p:cNvPr id="5" name="Rectangle 3"/>
          <p:cNvSpPr txBox="1">
            <a:spLocks noChangeArrowheads="1"/>
          </p:cNvSpPr>
          <p:nvPr/>
        </p:nvSpPr>
        <p:spPr>
          <a:xfrm>
            <a:off x="791367" y="2356285"/>
            <a:ext cx="8843952" cy="307204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rgbClr val="C00000"/>
                </a:solidFill>
                <a:latin typeface="Gill Sans MT"/>
              </a:rPr>
              <a:t> 1- Frekans Dağılımına Göre</a:t>
            </a:r>
          </a:p>
          <a:p>
            <a:pPr marL="0" indent="0">
              <a:buFont typeface="Wingdings" pitchFamily="2" charset="2"/>
              <a:buNone/>
            </a:pPr>
            <a:r>
              <a:rPr lang="tr-TR" altLang="tr-TR" sz="2000" b="1" u="sng" dirty="0">
                <a:solidFill>
                  <a:schemeClr val="tx2"/>
                </a:solidFill>
                <a:latin typeface="Gill Sans MT"/>
              </a:rPr>
              <a:t>A-) Geniş Bant Gürültü: </a:t>
            </a:r>
            <a:r>
              <a:rPr lang="tr-TR" altLang="tr-TR" sz="2000" dirty="0">
                <a:solidFill>
                  <a:schemeClr val="tx2"/>
                </a:solidFill>
                <a:latin typeface="Gill Sans MT"/>
              </a:rPr>
              <a:t>Ayırt edilebilen frekans bileşenleri olmayan ve pek çok frekansı birden içeren gürültülere geniş spektrumlu gürültü denir. Geniş bantlı gürültülerden yapay olarak elde edilen ve deney ve ölçmelerde kullanılan beyaz ve pembe gürültü en bilinenleridir.</a:t>
            </a:r>
          </a:p>
          <a:p>
            <a:pPr marL="0" indent="0">
              <a:buFont typeface="Wingdings" pitchFamily="2" charset="2"/>
              <a:buNone/>
            </a:pPr>
            <a:r>
              <a:rPr lang="tr-TR" altLang="tr-TR" sz="2000" b="1" u="sng" dirty="0">
                <a:solidFill>
                  <a:schemeClr val="tx2"/>
                </a:solidFill>
                <a:latin typeface="Gill Sans MT"/>
              </a:rPr>
              <a:t>B-) Dar Bant Gürültü: </a:t>
            </a:r>
            <a:r>
              <a:rPr lang="tr-TR" altLang="tr-TR" sz="2000" dirty="0">
                <a:solidFill>
                  <a:schemeClr val="tx2"/>
                </a:solidFill>
                <a:latin typeface="Gill Sans MT"/>
              </a:rPr>
              <a:t>Birbirinden bağımsız frekans bileşenleri olanlara yani belirgin frekansları bulunan gürültülere de dar spektrumlu gürültü denir. Dar bantlı ya da yalın gürültüler, geniş bantlı ya da karmaşık gürültülere göre daha rahatsız edicidirler.</a:t>
            </a:r>
          </a:p>
        </p:txBody>
      </p:sp>
    </p:spTree>
    <p:extLst>
      <p:ext uri="{BB962C8B-B14F-4D97-AF65-F5344CB8AC3E}">
        <p14:creationId xmlns:p14="http://schemas.microsoft.com/office/powerpoint/2010/main" val="2282669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3"/>
          <p:cNvSpPr txBox="1">
            <a:spLocks noChangeArrowheads="1"/>
          </p:cNvSpPr>
          <p:nvPr/>
        </p:nvSpPr>
        <p:spPr>
          <a:xfrm>
            <a:off x="1255391" y="1507701"/>
            <a:ext cx="7633817" cy="41293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endParaRPr lang="tr-TR" altLang="tr-TR" sz="2000" dirty="0">
              <a:latin typeface="Gill Sans MT"/>
            </a:endParaRPr>
          </a:p>
          <a:p>
            <a:pPr marL="0" indent="0">
              <a:buFont typeface="Wingdings" pitchFamily="2" charset="2"/>
              <a:buNone/>
            </a:pPr>
            <a:r>
              <a:rPr lang="tr-TR" altLang="tr-TR" sz="2000" dirty="0">
                <a:solidFill>
                  <a:schemeClr val="tx2"/>
                </a:solidFill>
                <a:latin typeface="Gill Sans MT"/>
              </a:rPr>
              <a:t>Akustik ses dalgalarının;</a:t>
            </a:r>
          </a:p>
          <a:p>
            <a:pPr marL="0" indent="0">
              <a:buFont typeface="Wingdings" pitchFamily="2" charset="2"/>
              <a:buNone/>
            </a:pPr>
            <a:endParaRPr lang="tr-TR" altLang="tr-TR" sz="2000" dirty="0">
              <a:solidFill>
                <a:schemeClr val="tx2"/>
              </a:solidFill>
              <a:latin typeface="Gill Sans MT"/>
            </a:endParaRPr>
          </a:p>
          <a:p>
            <a:r>
              <a:rPr lang="tr-TR" altLang="tr-TR" sz="2000" dirty="0">
                <a:solidFill>
                  <a:schemeClr val="tx2"/>
                </a:solidFill>
                <a:latin typeface="Gill Sans MT"/>
              </a:rPr>
              <a:t>Oluşumu</a:t>
            </a:r>
          </a:p>
          <a:p>
            <a:r>
              <a:rPr lang="tr-TR" altLang="tr-TR" sz="2000" dirty="0">
                <a:solidFill>
                  <a:schemeClr val="tx2"/>
                </a:solidFill>
                <a:latin typeface="Gill Sans MT"/>
              </a:rPr>
              <a:t>İletimi</a:t>
            </a:r>
          </a:p>
          <a:p>
            <a:r>
              <a:rPr lang="tr-TR" altLang="tr-TR" sz="2000" dirty="0">
                <a:solidFill>
                  <a:schemeClr val="tx2"/>
                </a:solidFill>
                <a:latin typeface="Gill Sans MT"/>
              </a:rPr>
              <a:t>Etkileri</a:t>
            </a:r>
          </a:p>
          <a:p>
            <a:r>
              <a:rPr lang="tr-TR" altLang="tr-TR" sz="2000" dirty="0">
                <a:solidFill>
                  <a:schemeClr val="tx2"/>
                </a:solidFill>
                <a:latin typeface="Gill Sans MT"/>
              </a:rPr>
              <a:t>Algılanması</a:t>
            </a:r>
          </a:p>
          <a:p>
            <a:r>
              <a:rPr lang="tr-TR" altLang="tr-TR" sz="2000" dirty="0">
                <a:solidFill>
                  <a:schemeClr val="tx2"/>
                </a:solidFill>
                <a:latin typeface="Gill Sans MT"/>
              </a:rPr>
              <a:t>İşitme ile ilgili konuları</a:t>
            </a:r>
          </a:p>
          <a:p>
            <a:pPr marL="0" indent="0">
              <a:buNone/>
            </a:pPr>
            <a:endParaRPr lang="tr-TR" altLang="tr-TR" sz="2000" dirty="0">
              <a:solidFill>
                <a:schemeClr val="tx2"/>
              </a:solidFill>
              <a:latin typeface="Gill Sans MT"/>
            </a:endParaRPr>
          </a:p>
          <a:p>
            <a:pPr marL="0" indent="0">
              <a:buNone/>
            </a:pPr>
            <a:r>
              <a:rPr lang="tr-TR" altLang="tr-TR" sz="2000" dirty="0">
                <a:solidFill>
                  <a:schemeClr val="tx2"/>
                </a:solidFill>
                <a:latin typeface="Gill Sans MT"/>
              </a:rPr>
              <a:t>inceleyen ve uygulama olanaklarını araştıran bilim dalıdır</a:t>
            </a:r>
            <a:r>
              <a:rPr lang="tr-TR" altLang="tr-TR" sz="2000" dirty="0">
                <a:latin typeface="Gill Sans MT"/>
              </a:rPr>
              <a:t>. </a:t>
            </a:r>
          </a:p>
          <a:p>
            <a:pPr marL="0" indent="0" algn="ctr">
              <a:buFont typeface="Wingdings" pitchFamily="2" charset="2"/>
              <a:buNone/>
            </a:pPr>
            <a:endParaRPr lang="tr-TR" altLang="tr-TR" sz="2000" dirty="0">
              <a:solidFill>
                <a:srgbClr val="FF0000"/>
              </a:solidFill>
              <a:latin typeface="Gill Sans MT"/>
            </a:endParaRPr>
          </a:p>
        </p:txBody>
      </p:sp>
    </p:spTree>
    <p:extLst>
      <p:ext uri="{BB962C8B-B14F-4D97-AF65-F5344CB8AC3E}">
        <p14:creationId xmlns:p14="http://schemas.microsoft.com/office/powerpoint/2010/main" val="16538466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Rectangle 3"/>
          <p:cNvSpPr txBox="1">
            <a:spLocks noChangeArrowheads="1"/>
          </p:cNvSpPr>
          <p:nvPr/>
        </p:nvSpPr>
        <p:spPr>
          <a:xfrm>
            <a:off x="664452" y="2318024"/>
            <a:ext cx="8570997" cy="351467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0" b="1" dirty="0">
                <a:solidFill>
                  <a:srgbClr val="C00000"/>
                </a:solidFill>
                <a:latin typeface="Gill Sans MT"/>
              </a:rPr>
              <a:t>2- Gürültünün Zamanla Değişme Şekline Göre</a:t>
            </a:r>
          </a:p>
          <a:p>
            <a:pPr marL="0" indent="0">
              <a:buNone/>
            </a:pPr>
            <a:r>
              <a:rPr lang="tr-TR" altLang="tr-TR" sz="2000" b="1" u="sng" dirty="0">
                <a:solidFill>
                  <a:schemeClr val="tx2"/>
                </a:solidFill>
                <a:latin typeface="Gill Sans MT"/>
              </a:rPr>
              <a:t>A-) Kararlı Gürültü: </a:t>
            </a:r>
            <a:r>
              <a:rPr lang="tr-TR" altLang="tr-TR" sz="2000" dirty="0">
                <a:solidFill>
                  <a:schemeClr val="tx2"/>
                </a:solidFill>
                <a:latin typeface="Gill Sans MT"/>
              </a:rPr>
              <a:t>Gürültünün düzeyinde zamanla önemli bir değişme olmaz. Sabit bir hızda ve Güçte çalışan bir motorun yaratacağı gürültü bu tip gürültüye örnektir. </a:t>
            </a:r>
          </a:p>
          <a:p>
            <a:pPr marL="0" indent="0">
              <a:buNone/>
            </a:pPr>
            <a:r>
              <a:rPr lang="tr-TR" altLang="tr-TR" sz="2000" b="1" u="sng" dirty="0">
                <a:solidFill>
                  <a:schemeClr val="tx2"/>
                </a:solidFill>
                <a:latin typeface="Gill Sans MT"/>
              </a:rPr>
              <a:t>B-)Kararsız Gürültü: </a:t>
            </a:r>
            <a:r>
              <a:rPr lang="tr-TR" altLang="tr-TR" sz="2000" dirty="0">
                <a:solidFill>
                  <a:schemeClr val="tx2"/>
                </a:solidFill>
                <a:latin typeface="Gill Sans MT"/>
              </a:rPr>
              <a:t>Gürültünün düzeyinde zamanla önemli bir değişikliklerin gözlendiği gürültü türüdür. Zamanla değişme, dalgalanma ya da durup yeniden başlama(kesikli olma) şeklinde olur. Bu tür gürültülere dalgalı gürültü, kesikli gürültü adı verilir.</a:t>
            </a:r>
          </a:p>
          <a:p>
            <a:pPr marL="0" indent="0">
              <a:buNone/>
            </a:pPr>
            <a:r>
              <a:rPr lang="tr-TR" altLang="tr-TR" sz="2000" b="1" u="sng" dirty="0">
                <a:solidFill>
                  <a:schemeClr val="tx2"/>
                </a:solidFill>
                <a:latin typeface="Gill Sans MT"/>
              </a:rPr>
              <a:t>C-)Darbeli Gürültü: </a:t>
            </a:r>
            <a:r>
              <a:rPr lang="tr-TR" altLang="tr-TR" sz="2000" dirty="0">
                <a:solidFill>
                  <a:schemeClr val="tx2"/>
                </a:solidFill>
                <a:latin typeface="Gill Sans MT"/>
              </a:rPr>
              <a:t>Bu tür gürültünün kesikli gürültüden farkı her gürültü anının darbe gürültüsünde çok daha kısa olmasıdır</a:t>
            </a:r>
            <a:r>
              <a:rPr lang="tr-TR" altLang="tr-TR" sz="2300" dirty="0"/>
              <a:t>.</a:t>
            </a:r>
            <a:endParaRPr lang="tr-TR" altLang="tr-TR" sz="2300" b="1" u="sng" dirty="0"/>
          </a:p>
          <a:p>
            <a:pPr marL="0" indent="0" algn="ctr">
              <a:buFont typeface="Wingdings" pitchFamily="2" charset="2"/>
              <a:buNone/>
            </a:pPr>
            <a:endParaRPr lang="tr-TR" altLang="tr-TR" sz="2300" b="1" u="sng" dirty="0"/>
          </a:p>
        </p:txBody>
      </p:sp>
      <p:sp>
        <p:nvSpPr>
          <p:cNvPr id="6" name="Rectangle 2"/>
          <p:cNvSpPr txBox="1">
            <a:spLocks noChangeArrowheads="1"/>
          </p:cNvSpPr>
          <p:nvPr/>
        </p:nvSpPr>
        <p:spPr>
          <a:xfrm>
            <a:off x="957585" y="181951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Çeşitleri</a:t>
            </a:r>
          </a:p>
          <a:p>
            <a:endParaRPr lang="tr-TR" altLang="tr-TR" sz="3200" b="1" dirty="0"/>
          </a:p>
          <a:p>
            <a:endParaRPr lang="tr-TR" altLang="tr-TR" sz="3200" b="1" dirty="0"/>
          </a:p>
        </p:txBody>
      </p:sp>
    </p:spTree>
    <p:extLst>
      <p:ext uri="{BB962C8B-B14F-4D97-AF65-F5344CB8AC3E}">
        <p14:creationId xmlns:p14="http://schemas.microsoft.com/office/powerpoint/2010/main" val="3033154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5" name="Resim 4"/>
          <p:cNvPicPr>
            <a:picLocks noChangeAspect="1"/>
          </p:cNvPicPr>
          <p:nvPr/>
        </p:nvPicPr>
        <p:blipFill>
          <a:blip r:embed="rId3"/>
          <a:stretch>
            <a:fillRect/>
          </a:stretch>
        </p:blipFill>
        <p:spPr>
          <a:xfrm>
            <a:off x="957585" y="2704878"/>
            <a:ext cx="4162425" cy="2257425"/>
          </a:xfrm>
          <a:prstGeom prst="rect">
            <a:avLst/>
          </a:prstGeom>
        </p:spPr>
      </p:pic>
      <p:sp>
        <p:nvSpPr>
          <p:cNvPr id="6" name="Metin kutusu 5"/>
          <p:cNvSpPr txBox="1"/>
          <p:nvPr/>
        </p:nvSpPr>
        <p:spPr>
          <a:xfrm>
            <a:off x="5417877" y="2928181"/>
            <a:ext cx="4135555" cy="2246769"/>
          </a:xfrm>
          <a:prstGeom prst="rect">
            <a:avLst/>
          </a:prstGeom>
          <a:noFill/>
        </p:spPr>
        <p:txBody>
          <a:bodyPr wrap="square" rtlCol="0">
            <a:spAutoFit/>
          </a:bodyPr>
          <a:lstStyle/>
          <a:p>
            <a:r>
              <a:rPr lang="tr-TR" sz="2000" b="1" u="sng" dirty="0">
                <a:solidFill>
                  <a:schemeClr val="tx2"/>
                </a:solidFill>
                <a:latin typeface="Gill Sans MT"/>
              </a:rPr>
              <a:t>Beyaz Gürültü</a:t>
            </a:r>
            <a:r>
              <a:rPr lang="tr-TR" sz="2000" dirty="0">
                <a:solidFill>
                  <a:schemeClr val="tx2"/>
                </a:solidFill>
                <a:latin typeface="Gill Sans MT"/>
              </a:rPr>
              <a:t>: Frekans spektrumu boyunca sabit bir spektral düzeyli gelişigüzel gürültüdür. </a:t>
            </a:r>
          </a:p>
          <a:p>
            <a:r>
              <a:rPr lang="tr-TR" sz="2000" dirty="0">
                <a:solidFill>
                  <a:schemeClr val="tx2"/>
                </a:solidFill>
                <a:latin typeface="Gill Sans MT"/>
              </a:rPr>
              <a:t>Pembe Gürültü: Spektral düzeyi her oktavda 3 </a:t>
            </a:r>
            <a:r>
              <a:rPr lang="tr-TR" sz="2000" dirty="0" err="1">
                <a:solidFill>
                  <a:schemeClr val="tx2"/>
                </a:solidFill>
                <a:latin typeface="Gill Sans MT"/>
              </a:rPr>
              <a:t>dB</a:t>
            </a:r>
            <a:r>
              <a:rPr lang="tr-TR" sz="2000" dirty="0">
                <a:solidFill>
                  <a:schemeClr val="tx2"/>
                </a:solidFill>
                <a:latin typeface="Gill Sans MT"/>
              </a:rPr>
              <a:t> azalır. Bant düzeyi ise her oktav için sabit kalır</a:t>
            </a:r>
            <a:r>
              <a:rPr lang="tr-TR" dirty="0"/>
              <a:t>.</a:t>
            </a:r>
          </a:p>
        </p:txBody>
      </p:sp>
      <p:sp>
        <p:nvSpPr>
          <p:cNvPr id="7" name="Rectangle 2"/>
          <p:cNvSpPr txBox="1">
            <a:spLocks noChangeArrowheads="1"/>
          </p:cNvSpPr>
          <p:nvPr/>
        </p:nvSpPr>
        <p:spPr>
          <a:xfrm>
            <a:off x="957585" y="181951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Çeşitleri</a:t>
            </a:r>
          </a:p>
          <a:p>
            <a:endParaRPr lang="tr-TR" altLang="tr-TR" sz="3200" b="1" dirty="0"/>
          </a:p>
          <a:p>
            <a:endParaRPr lang="tr-TR" altLang="tr-TR" sz="3200" b="1" dirty="0"/>
          </a:p>
        </p:txBody>
      </p:sp>
    </p:spTree>
    <p:extLst>
      <p:ext uri="{BB962C8B-B14F-4D97-AF65-F5344CB8AC3E}">
        <p14:creationId xmlns:p14="http://schemas.microsoft.com/office/powerpoint/2010/main" val="499464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216151" y="2074122"/>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Çevresel Gürültüler</a:t>
            </a:r>
          </a:p>
        </p:txBody>
      </p:sp>
      <p:sp>
        <p:nvSpPr>
          <p:cNvPr id="5" name="Rectangle 3"/>
          <p:cNvSpPr txBox="1">
            <a:spLocks noChangeArrowheads="1"/>
          </p:cNvSpPr>
          <p:nvPr/>
        </p:nvSpPr>
        <p:spPr>
          <a:xfrm>
            <a:off x="3523364" y="2760512"/>
            <a:ext cx="4992839" cy="264400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tr-TR" altLang="tr-TR" sz="2000" dirty="0">
                <a:solidFill>
                  <a:schemeClr val="tx2"/>
                </a:solidFill>
                <a:latin typeface="Gill Sans MT"/>
              </a:rPr>
              <a:t>Ulaşım Gürültüsü</a:t>
            </a:r>
          </a:p>
          <a:p>
            <a:r>
              <a:rPr lang="tr-TR" altLang="tr-TR" sz="2000" dirty="0">
                <a:solidFill>
                  <a:schemeClr val="tx2"/>
                </a:solidFill>
                <a:latin typeface="Gill Sans MT"/>
              </a:rPr>
              <a:t>Karayolu Trafik Gürültüsü</a:t>
            </a:r>
          </a:p>
          <a:p>
            <a:r>
              <a:rPr lang="tr-TR" altLang="tr-TR" sz="2000" dirty="0">
                <a:solidFill>
                  <a:schemeClr val="tx2"/>
                </a:solidFill>
                <a:latin typeface="Gill Sans MT"/>
              </a:rPr>
              <a:t>Demiryolu Gürültüsü</a:t>
            </a:r>
          </a:p>
          <a:p>
            <a:r>
              <a:rPr lang="tr-TR" altLang="tr-TR" sz="2000" dirty="0">
                <a:solidFill>
                  <a:schemeClr val="tx2"/>
                </a:solidFill>
                <a:latin typeface="Gill Sans MT"/>
              </a:rPr>
              <a:t>Havayolu Gürültüsü</a:t>
            </a:r>
          </a:p>
          <a:p>
            <a:r>
              <a:rPr lang="tr-TR" altLang="tr-TR" sz="2000" dirty="0">
                <a:solidFill>
                  <a:schemeClr val="tx2"/>
                </a:solidFill>
                <a:latin typeface="Gill Sans MT"/>
              </a:rPr>
              <a:t>Denizyolu Gürültüsü</a:t>
            </a:r>
          </a:p>
          <a:p>
            <a:r>
              <a:rPr lang="tr-TR" altLang="tr-TR" sz="2000" dirty="0">
                <a:solidFill>
                  <a:schemeClr val="tx2"/>
                </a:solidFill>
                <a:latin typeface="Gill Sans MT"/>
              </a:rPr>
              <a:t>Sanayi Tesisleri Dış Gürültüsü</a:t>
            </a:r>
          </a:p>
          <a:p>
            <a:r>
              <a:rPr lang="tr-TR" altLang="tr-TR" sz="2000" dirty="0">
                <a:solidFill>
                  <a:schemeClr val="tx2"/>
                </a:solidFill>
                <a:latin typeface="Gill Sans MT"/>
              </a:rPr>
              <a:t>Şantiye Gürültüsü</a:t>
            </a:r>
            <a:r>
              <a:rPr lang="tr-TR" altLang="tr-TR" sz="2000" b="1" dirty="0">
                <a:solidFill>
                  <a:srgbClr val="FF0000"/>
                </a:solidFill>
                <a:latin typeface="Gill Sans MT"/>
              </a:rPr>
              <a:t> </a:t>
            </a:r>
          </a:p>
        </p:txBody>
      </p:sp>
    </p:spTree>
    <p:extLst>
      <p:ext uri="{BB962C8B-B14F-4D97-AF65-F5344CB8AC3E}">
        <p14:creationId xmlns:p14="http://schemas.microsoft.com/office/powerpoint/2010/main" val="21843467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105266" y="2088444"/>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200" b="1" dirty="0">
                <a:solidFill>
                  <a:srgbClr val="C00000"/>
                </a:solidFill>
                <a:latin typeface="Gill Sans MT"/>
                <a:ea typeface="+mn-ea"/>
                <a:cs typeface="+mn-cs"/>
              </a:rPr>
              <a:t>Gürültü Denetiminde Temel İlkeler</a:t>
            </a:r>
            <a:endParaRPr lang="tr-TR" altLang="tr-TR" sz="2200" b="1" dirty="0">
              <a:solidFill>
                <a:srgbClr val="C00000"/>
              </a:solidFill>
              <a:latin typeface="Gill Sans MT"/>
              <a:ea typeface="+mn-ea"/>
              <a:cs typeface="+mn-cs"/>
            </a:endParaRPr>
          </a:p>
        </p:txBody>
      </p:sp>
      <p:sp>
        <p:nvSpPr>
          <p:cNvPr id="5" name="Rectangle 3"/>
          <p:cNvSpPr txBox="1">
            <a:spLocks noChangeArrowheads="1"/>
          </p:cNvSpPr>
          <p:nvPr/>
        </p:nvSpPr>
        <p:spPr>
          <a:xfrm>
            <a:off x="1105266" y="2614781"/>
            <a:ext cx="8132153" cy="272310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sz="2000" dirty="0">
                <a:solidFill>
                  <a:schemeClr val="tx2"/>
                </a:solidFill>
                <a:latin typeface="Gill Sans MT"/>
              </a:rPr>
              <a:t>Yaşanılan tüm mekanlarda akustik konforun sağlanması, öncelikli olarak gürültü denetimine bağlıdır.</a:t>
            </a:r>
          </a:p>
          <a:p>
            <a:endParaRPr lang="tr-TR" sz="2000" dirty="0">
              <a:solidFill>
                <a:schemeClr val="tx2"/>
              </a:solidFill>
              <a:latin typeface="Gill Sans MT"/>
            </a:endParaRPr>
          </a:p>
          <a:p>
            <a:pPr marL="0" indent="0">
              <a:buNone/>
            </a:pPr>
            <a:r>
              <a:rPr lang="tr-TR" sz="2000" dirty="0">
                <a:solidFill>
                  <a:schemeClr val="tx2"/>
                </a:solidFill>
                <a:latin typeface="Gill Sans MT"/>
              </a:rPr>
              <a:t>Gürültü denetimi sürecinde ilkesel olarak aşağıdaki sıra izlenir;</a:t>
            </a:r>
          </a:p>
          <a:p>
            <a:r>
              <a:rPr lang="tr-TR" sz="2000" dirty="0">
                <a:solidFill>
                  <a:schemeClr val="tx2"/>
                </a:solidFill>
                <a:latin typeface="Gill Sans MT"/>
              </a:rPr>
              <a:t>Kaynakta denetim</a:t>
            </a:r>
          </a:p>
          <a:p>
            <a:r>
              <a:rPr lang="tr-TR" sz="2000" dirty="0">
                <a:solidFill>
                  <a:schemeClr val="tx2"/>
                </a:solidFill>
                <a:latin typeface="Gill Sans MT"/>
              </a:rPr>
              <a:t>Kaynak-alıcı arasında denetim</a:t>
            </a:r>
          </a:p>
          <a:p>
            <a:r>
              <a:rPr lang="tr-TR" sz="2000" dirty="0">
                <a:solidFill>
                  <a:schemeClr val="tx2"/>
                </a:solidFill>
                <a:latin typeface="Gill Sans MT"/>
              </a:rPr>
              <a:t>Alıcıda denetim</a:t>
            </a:r>
          </a:p>
          <a:p>
            <a:endParaRPr lang="tr-TR" altLang="tr-TR" sz="2300" b="1" dirty="0"/>
          </a:p>
          <a:p>
            <a:pPr marL="0" indent="0" algn="ctr">
              <a:buFont typeface="Wingdings" pitchFamily="2" charset="2"/>
              <a:buNone/>
            </a:pPr>
            <a:endParaRPr lang="tr-TR" altLang="tr-TR" sz="2300" b="1" dirty="0">
              <a:solidFill>
                <a:srgbClr val="FF0000"/>
              </a:solidFill>
            </a:endParaRPr>
          </a:p>
          <a:p>
            <a:pPr marL="0" indent="0" algn="ctr">
              <a:buFont typeface="Wingdings" pitchFamily="2" charset="2"/>
              <a:buNone/>
            </a:pPr>
            <a:endParaRPr lang="tr-TR" altLang="tr-TR" sz="2300" b="1" dirty="0">
              <a:solidFill>
                <a:srgbClr val="FF0000"/>
              </a:solidFill>
            </a:endParaRPr>
          </a:p>
        </p:txBody>
      </p:sp>
    </p:spTree>
    <p:extLst>
      <p:ext uri="{BB962C8B-B14F-4D97-AF65-F5344CB8AC3E}">
        <p14:creationId xmlns:p14="http://schemas.microsoft.com/office/powerpoint/2010/main" val="25147970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378441" y="1746968"/>
            <a:ext cx="9229584" cy="3785652"/>
          </a:xfrm>
          <a:prstGeom prst="rect">
            <a:avLst/>
          </a:prstGeom>
          <a:noFill/>
        </p:spPr>
        <p:txBody>
          <a:bodyPr wrap="square" rtlCol="0">
            <a:spAutoFit/>
          </a:bodyPr>
          <a:lstStyle/>
          <a:p>
            <a:pPr>
              <a:lnSpc>
                <a:spcPct val="150000"/>
              </a:lnSpc>
            </a:pPr>
            <a:r>
              <a:rPr lang="tr-TR" sz="2000" dirty="0">
                <a:solidFill>
                  <a:schemeClr val="tx2"/>
                </a:solidFill>
                <a:latin typeface="Gill Sans MT"/>
              </a:rPr>
              <a:t>Ses günlük yaşantımızın vazgeçilmez bir parçasıdır. Canlıların haberleşmesinin temel kaynağıdır. Bize müzik dinlerken verdiği haz kadar, sağlığımızı bozacak derecede de etkili olabil­mektedir. Sesin rahatsızlık vermesi için her zaman yüksek seviyeli olması da gerekmeyebilir. Bu, bulunduğumuz yere ve zamana bağlı olarak değişkenlik gösterir. Örneğin gün boyunca ça­lıştığımız ofiste maruz kaldığımız ses seviyesi çok daha yüksek olsa da, geceleri yatak oda­mızda meydana gelebilecek çok daha düşük seviyelerdeki seslere karşı gösterdiğimiz tolerans daha az olabilir.</a:t>
            </a:r>
          </a:p>
        </p:txBody>
      </p:sp>
      <p:pic>
        <p:nvPicPr>
          <p:cNvPr id="5" name="Resim 4"/>
          <p:cNvPicPr>
            <a:picLocks noChangeAspect="1"/>
          </p:cNvPicPr>
          <p:nvPr/>
        </p:nvPicPr>
        <p:blipFill>
          <a:blip r:embed="rId3"/>
          <a:stretch>
            <a:fillRect/>
          </a:stretch>
        </p:blipFill>
        <p:spPr>
          <a:xfrm>
            <a:off x="3684992" y="5049756"/>
            <a:ext cx="3275367" cy="965727"/>
          </a:xfrm>
          <a:prstGeom prst="rect">
            <a:avLst/>
          </a:prstGeom>
        </p:spPr>
      </p:pic>
    </p:spTree>
    <p:extLst>
      <p:ext uri="{BB962C8B-B14F-4D97-AF65-F5344CB8AC3E}">
        <p14:creationId xmlns:p14="http://schemas.microsoft.com/office/powerpoint/2010/main" val="1636769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p:cNvPicPr>
            <a:picLocks noChangeAspect="1"/>
          </p:cNvPicPr>
          <p:nvPr/>
        </p:nvPicPr>
        <p:blipFill>
          <a:blip r:embed="rId3">
            <a:alphaModFix amt="13000"/>
          </a:blip>
          <a:stretch>
            <a:fillRect/>
          </a:stretch>
        </p:blipFill>
        <p:spPr>
          <a:xfrm>
            <a:off x="2740346" y="1194381"/>
            <a:ext cx="4940194" cy="4889500"/>
          </a:xfrm>
          <a:prstGeom prst="rect">
            <a:avLst/>
          </a:prstGeom>
        </p:spPr>
      </p:pic>
      <p:sp>
        <p:nvSpPr>
          <p:cNvPr id="5" name="Metin kutusu 4"/>
          <p:cNvSpPr txBox="1"/>
          <p:nvPr/>
        </p:nvSpPr>
        <p:spPr>
          <a:xfrm>
            <a:off x="729384" y="1746305"/>
            <a:ext cx="8795161" cy="3785652"/>
          </a:xfrm>
          <a:prstGeom prst="rect">
            <a:avLst/>
          </a:prstGeom>
          <a:noFill/>
        </p:spPr>
        <p:txBody>
          <a:bodyPr wrap="square" rtlCol="0">
            <a:spAutoFit/>
          </a:bodyPr>
          <a:lstStyle/>
          <a:p>
            <a:pPr algn="just">
              <a:lnSpc>
                <a:spcPct val="150000"/>
              </a:lnSpc>
            </a:pPr>
            <a:r>
              <a:rPr lang="tr-TR" sz="2000" dirty="0">
                <a:solidFill>
                  <a:schemeClr val="tx2"/>
                </a:solidFill>
                <a:latin typeface="Gill Sans MT"/>
              </a:rPr>
              <a:t>Ses sözcüğü nesnel ve öznel olarak iki ayrı açıdan tanımlanabilir:</a:t>
            </a:r>
          </a:p>
          <a:p>
            <a:pPr algn="just">
              <a:lnSpc>
                <a:spcPct val="150000"/>
              </a:lnSpc>
            </a:pPr>
            <a:endParaRPr lang="tr-TR" sz="2000" dirty="0">
              <a:solidFill>
                <a:schemeClr val="tx2"/>
              </a:solidFill>
              <a:latin typeface="Gill Sans MT"/>
            </a:endParaRPr>
          </a:p>
          <a:p>
            <a:pPr algn="just">
              <a:lnSpc>
                <a:spcPct val="150000"/>
              </a:lnSpc>
            </a:pPr>
            <a:r>
              <a:rPr lang="tr-TR" sz="2000" b="1" dirty="0">
                <a:solidFill>
                  <a:schemeClr val="tx2"/>
                </a:solidFill>
                <a:latin typeface="Gill Sans MT"/>
              </a:rPr>
              <a:t>Fiziksel olarak ses, </a:t>
            </a:r>
            <a:r>
              <a:rPr lang="tr-TR" sz="2000" dirty="0">
                <a:solidFill>
                  <a:schemeClr val="tx2"/>
                </a:solidFill>
                <a:latin typeface="Gill Sans MT"/>
              </a:rPr>
              <a:t>bir basınç altında elastik bir ortamdaki (örneğin hava) parçacıkların yer de­ğiştirmesidir. Bu, sesin nesnel tanımıdır.</a:t>
            </a:r>
          </a:p>
          <a:p>
            <a:pPr algn="just">
              <a:lnSpc>
                <a:spcPct val="150000"/>
              </a:lnSpc>
            </a:pPr>
            <a:r>
              <a:rPr lang="tr-TR" sz="2000" b="1" dirty="0">
                <a:solidFill>
                  <a:schemeClr val="tx2"/>
                </a:solidFill>
                <a:latin typeface="Gill Sans MT"/>
              </a:rPr>
              <a:t>Fizyolojik bakımdan ise ses, </a:t>
            </a:r>
            <a:r>
              <a:rPr lang="tr-TR" sz="2000" dirty="0">
                <a:solidFill>
                  <a:schemeClr val="tx2"/>
                </a:solidFill>
                <a:latin typeface="Gill Sans MT"/>
              </a:rPr>
              <a:t>yukarıda sözü edilen basınç akımı tarafından uyandırılan işitsel duyudur. Bu da sesin Öznel tanımıdır.</a:t>
            </a:r>
          </a:p>
          <a:p>
            <a:pPr algn="just">
              <a:lnSpc>
                <a:spcPct val="150000"/>
              </a:lnSpc>
            </a:pPr>
            <a:endParaRPr lang="tr-TR" sz="2000" dirty="0">
              <a:solidFill>
                <a:schemeClr val="tx2"/>
              </a:solidFill>
              <a:latin typeface="Gill Sans MT"/>
            </a:endParaRPr>
          </a:p>
          <a:p>
            <a:pPr algn="just">
              <a:lnSpc>
                <a:spcPct val="150000"/>
              </a:lnSpc>
            </a:pPr>
            <a:r>
              <a:rPr lang="en-US" sz="2000" b="1" dirty="0" err="1">
                <a:solidFill>
                  <a:schemeClr val="tx2"/>
                </a:solidFill>
                <a:latin typeface="Gill Sans MT"/>
              </a:rPr>
              <a:t>Gürültü</a:t>
            </a:r>
            <a:r>
              <a:rPr lang="tr-TR" sz="2000" dirty="0">
                <a:solidFill>
                  <a:schemeClr val="tx2"/>
                </a:solidFill>
                <a:latin typeface="Gill Sans MT"/>
              </a:rPr>
              <a:t> ise</a:t>
            </a:r>
            <a:r>
              <a:rPr lang="en-US" sz="2000" dirty="0">
                <a:solidFill>
                  <a:schemeClr val="tx2"/>
                </a:solidFill>
                <a:latin typeface="Gill Sans MT"/>
              </a:rPr>
              <a:t>, </a:t>
            </a:r>
            <a:r>
              <a:rPr lang="en-US" sz="2000" dirty="0" err="1">
                <a:solidFill>
                  <a:schemeClr val="tx2"/>
                </a:solidFill>
                <a:latin typeface="Gill Sans MT"/>
              </a:rPr>
              <a:t>yaygın</a:t>
            </a:r>
            <a:r>
              <a:rPr lang="en-US" sz="2000" dirty="0">
                <a:solidFill>
                  <a:schemeClr val="tx2"/>
                </a:solidFill>
                <a:latin typeface="Gill Sans MT"/>
              </a:rPr>
              <a:t> </a:t>
            </a:r>
            <a:r>
              <a:rPr lang="en-US" sz="2000" dirty="0" err="1">
                <a:solidFill>
                  <a:schemeClr val="tx2"/>
                </a:solidFill>
                <a:latin typeface="Gill Sans MT"/>
              </a:rPr>
              <a:t>olarak</a:t>
            </a:r>
            <a:r>
              <a:rPr lang="en-US" sz="2000" dirty="0">
                <a:solidFill>
                  <a:schemeClr val="tx2"/>
                </a:solidFill>
                <a:latin typeface="Gill Sans MT"/>
              </a:rPr>
              <a:t> </a:t>
            </a:r>
            <a:r>
              <a:rPr lang="en-US" sz="2000" dirty="0" err="1">
                <a:solidFill>
                  <a:schemeClr val="tx2"/>
                </a:solidFill>
                <a:latin typeface="Gill Sans MT"/>
              </a:rPr>
              <a:t>istenmeyen</a:t>
            </a:r>
            <a:r>
              <a:rPr lang="en-US" sz="2000" dirty="0">
                <a:solidFill>
                  <a:schemeClr val="tx2"/>
                </a:solidFill>
                <a:latin typeface="Gill Sans MT"/>
              </a:rPr>
              <a:t> </a:t>
            </a:r>
            <a:r>
              <a:rPr lang="en-US" sz="2000" dirty="0" err="1">
                <a:solidFill>
                  <a:schemeClr val="tx2"/>
                </a:solidFill>
                <a:latin typeface="Gill Sans MT"/>
              </a:rPr>
              <a:t>ses</a:t>
            </a:r>
            <a:r>
              <a:rPr lang="en-US" sz="2000" dirty="0">
                <a:solidFill>
                  <a:schemeClr val="tx2"/>
                </a:solidFill>
                <a:latin typeface="Gill Sans MT"/>
              </a:rPr>
              <a:t> </a:t>
            </a:r>
            <a:r>
              <a:rPr lang="en-US" sz="2000" dirty="0" err="1">
                <a:solidFill>
                  <a:schemeClr val="tx2"/>
                </a:solidFill>
                <a:latin typeface="Gill Sans MT"/>
              </a:rPr>
              <a:t>anlamında</a:t>
            </a:r>
            <a:r>
              <a:rPr lang="en-US" sz="2000" dirty="0">
                <a:solidFill>
                  <a:schemeClr val="tx2"/>
                </a:solidFill>
                <a:latin typeface="Gill Sans MT"/>
              </a:rPr>
              <a:t> </a:t>
            </a:r>
            <a:r>
              <a:rPr lang="en-US" sz="2000" dirty="0" err="1">
                <a:solidFill>
                  <a:schemeClr val="tx2"/>
                </a:solidFill>
                <a:latin typeface="Gill Sans MT"/>
              </a:rPr>
              <a:t>kullanılmaktadır</a:t>
            </a:r>
            <a:r>
              <a:rPr lang="en-US" sz="2000" dirty="0">
                <a:solidFill>
                  <a:schemeClr val="tx2"/>
                </a:solidFill>
                <a:latin typeface="Gill Sans MT"/>
              </a:rPr>
              <a:t>. </a:t>
            </a:r>
            <a:endParaRPr lang="tr-TR" sz="2000" dirty="0">
              <a:solidFill>
                <a:schemeClr val="tx2"/>
              </a:solidFill>
              <a:latin typeface="Gill Sans MT"/>
            </a:endParaRPr>
          </a:p>
        </p:txBody>
      </p:sp>
      <p:sp>
        <p:nvSpPr>
          <p:cNvPr id="6" name="Metin kutusu 5"/>
          <p:cNvSpPr txBox="1"/>
          <p:nvPr/>
        </p:nvSpPr>
        <p:spPr>
          <a:xfrm>
            <a:off x="4585508" y="1318503"/>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SES</a:t>
            </a:r>
          </a:p>
        </p:txBody>
      </p:sp>
    </p:spTree>
    <p:extLst>
      <p:ext uri="{BB962C8B-B14F-4D97-AF65-F5344CB8AC3E}">
        <p14:creationId xmlns:p14="http://schemas.microsoft.com/office/powerpoint/2010/main" val="671677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grpSp>
        <p:nvGrpSpPr>
          <p:cNvPr id="4" name="Grup 3"/>
          <p:cNvGrpSpPr/>
          <p:nvPr/>
        </p:nvGrpSpPr>
        <p:grpSpPr>
          <a:xfrm>
            <a:off x="1951588" y="2131420"/>
            <a:ext cx="5996725" cy="3698908"/>
            <a:chOff x="958279" y="637895"/>
            <a:chExt cx="6408068" cy="5031286"/>
          </a:xfrm>
        </p:grpSpPr>
        <p:pic>
          <p:nvPicPr>
            <p:cNvPr id="5" name="Resim 4"/>
            <p:cNvPicPr>
              <a:picLocks noChangeAspect="1"/>
            </p:cNvPicPr>
            <p:nvPr/>
          </p:nvPicPr>
          <p:blipFill>
            <a:blip r:embed="rId3"/>
            <a:stretch>
              <a:fillRect/>
            </a:stretch>
          </p:blipFill>
          <p:spPr>
            <a:xfrm>
              <a:off x="2194794" y="1028045"/>
              <a:ext cx="4602012" cy="3960520"/>
            </a:xfrm>
            <a:prstGeom prst="rect">
              <a:avLst/>
            </a:prstGeom>
          </p:spPr>
        </p:pic>
        <p:sp>
          <p:nvSpPr>
            <p:cNvPr id="6" name="Metin kutusu 5"/>
            <p:cNvSpPr txBox="1"/>
            <p:nvPr/>
          </p:nvSpPr>
          <p:spPr>
            <a:xfrm>
              <a:off x="1598893" y="637895"/>
              <a:ext cx="1191801" cy="369332"/>
            </a:xfrm>
            <a:prstGeom prst="rect">
              <a:avLst/>
            </a:prstGeom>
            <a:noFill/>
          </p:spPr>
          <p:txBody>
            <a:bodyPr wrap="none" rtlCol="0">
              <a:spAutoFit/>
            </a:bodyPr>
            <a:lstStyle/>
            <a:p>
              <a:pPr algn="ctr"/>
              <a:r>
                <a:rPr lang="tr-TR" b="1">
                  <a:solidFill>
                    <a:schemeClr val="tx1">
                      <a:lumMod val="50000"/>
                      <a:lumOff val="50000"/>
                    </a:schemeClr>
                  </a:solidFill>
                  <a:latin typeface="Calibri" charset="0"/>
                  <a:ea typeface="Calibri" charset="0"/>
                  <a:cs typeface="Calibri" charset="0"/>
                </a:rPr>
                <a:t>DIŞ KULAK</a:t>
              </a:r>
              <a:endParaRPr lang="tr-TR" b="1" dirty="0">
                <a:solidFill>
                  <a:schemeClr val="tx1">
                    <a:lumMod val="50000"/>
                    <a:lumOff val="50000"/>
                  </a:schemeClr>
                </a:solidFill>
                <a:latin typeface="Calibri" charset="0"/>
                <a:ea typeface="Calibri" charset="0"/>
                <a:cs typeface="Calibri" charset="0"/>
              </a:endParaRPr>
            </a:p>
          </p:txBody>
        </p:sp>
        <p:sp>
          <p:nvSpPr>
            <p:cNvPr id="7" name="Metin kutusu 6"/>
            <p:cNvSpPr txBox="1"/>
            <p:nvPr/>
          </p:nvSpPr>
          <p:spPr>
            <a:xfrm>
              <a:off x="958279" y="3287880"/>
              <a:ext cx="1191801" cy="646331"/>
            </a:xfrm>
            <a:prstGeom prst="rect">
              <a:avLst/>
            </a:prstGeom>
            <a:noFill/>
          </p:spPr>
          <p:txBody>
            <a:bodyPr wrap="none" rtlCol="0">
              <a:spAutoFit/>
            </a:bodyPr>
            <a:lstStyle/>
            <a:p>
              <a:pPr algn="ctr"/>
              <a:r>
                <a:rPr lang="tr-TR" b="1" dirty="0">
                  <a:solidFill>
                    <a:schemeClr val="tx1">
                      <a:lumMod val="50000"/>
                      <a:lumOff val="50000"/>
                    </a:schemeClr>
                  </a:solidFill>
                  <a:latin typeface="Calibri" charset="0"/>
                  <a:ea typeface="Calibri" charset="0"/>
                  <a:cs typeface="Calibri" charset="0"/>
                </a:rPr>
                <a:t>DIŞ KULAK</a:t>
              </a:r>
            </a:p>
            <a:p>
              <a:pPr algn="ctr"/>
              <a:r>
                <a:rPr lang="tr-TR" b="1" dirty="0">
                  <a:solidFill>
                    <a:schemeClr val="tx1">
                      <a:lumMod val="50000"/>
                      <a:lumOff val="50000"/>
                    </a:schemeClr>
                  </a:solidFill>
                  <a:latin typeface="Calibri" charset="0"/>
                  <a:ea typeface="Calibri" charset="0"/>
                  <a:cs typeface="Calibri" charset="0"/>
                </a:rPr>
                <a:t>YOLU</a:t>
              </a:r>
            </a:p>
          </p:txBody>
        </p:sp>
        <p:sp>
          <p:nvSpPr>
            <p:cNvPr id="8" name="Metin kutusu 7"/>
            <p:cNvSpPr txBox="1"/>
            <p:nvPr/>
          </p:nvSpPr>
          <p:spPr>
            <a:xfrm>
              <a:off x="1625253" y="4870450"/>
              <a:ext cx="1640193" cy="369332"/>
            </a:xfrm>
            <a:prstGeom prst="rect">
              <a:avLst/>
            </a:prstGeom>
            <a:noFill/>
          </p:spPr>
          <p:txBody>
            <a:bodyPr wrap="none" rtlCol="0">
              <a:spAutoFit/>
            </a:bodyPr>
            <a:lstStyle/>
            <a:p>
              <a:pPr algn="ctr"/>
              <a:r>
                <a:rPr lang="tr-TR" b="1" dirty="0">
                  <a:solidFill>
                    <a:schemeClr val="tx1">
                      <a:lumMod val="50000"/>
                      <a:lumOff val="50000"/>
                    </a:schemeClr>
                  </a:solidFill>
                  <a:latin typeface="Calibri" charset="0"/>
                  <a:ea typeface="Calibri" charset="0"/>
                  <a:cs typeface="Calibri" charset="0"/>
                </a:rPr>
                <a:t>KULAK KEPÇESİ</a:t>
              </a:r>
            </a:p>
          </p:txBody>
        </p:sp>
        <p:sp>
          <p:nvSpPr>
            <p:cNvPr id="9" name="Metin kutusu 8"/>
            <p:cNvSpPr txBox="1"/>
            <p:nvPr/>
          </p:nvSpPr>
          <p:spPr>
            <a:xfrm>
              <a:off x="4084245" y="4006377"/>
              <a:ext cx="823109" cy="646331"/>
            </a:xfrm>
            <a:prstGeom prst="rect">
              <a:avLst/>
            </a:prstGeom>
            <a:noFill/>
          </p:spPr>
          <p:txBody>
            <a:bodyPr wrap="none" rtlCol="0">
              <a:spAutoFit/>
            </a:bodyPr>
            <a:lstStyle/>
            <a:p>
              <a:pPr algn="ctr"/>
              <a:r>
                <a:rPr lang="tr-TR" b="1">
                  <a:solidFill>
                    <a:schemeClr val="tx1">
                      <a:lumMod val="50000"/>
                      <a:lumOff val="50000"/>
                    </a:schemeClr>
                  </a:solidFill>
                  <a:latin typeface="Calibri" charset="0"/>
                  <a:ea typeface="Calibri" charset="0"/>
                  <a:cs typeface="Calibri" charset="0"/>
                </a:rPr>
                <a:t>KULAK</a:t>
              </a:r>
            </a:p>
            <a:p>
              <a:pPr algn="ctr"/>
              <a:r>
                <a:rPr lang="tr-TR" b="1" dirty="0">
                  <a:solidFill>
                    <a:schemeClr val="tx1">
                      <a:lumMod val="50000"/>
                      <a:lumOff val="50000"/>
                    </a:schemeClr>
                  </a:solidFill>
                  <a:latin typeface="Calibri" charset="0"/>
                  <a:ea typeface="Calibri" charset="0"/>
                  <a:cs typeface="Calibri" charset="0"/>
                </a:rPr>
                <a:t>ZARI</a:t>
              </a:r>
            </a:p>
          </p:txBody>
        </p:sp>
        <p:sp>
          <p:nvSpPr>
            <p:cNvPr id="10" name="Metin kutusu 9"/>
            <p:cNvSpPr txBox="1"/>
            <p:nvPr/>
          </p:nvSpPr>
          <p:spPr>
            <a:xfrm>
              <a:off x="4612943" y="4922231"/>
              <a:ext cx="823109" cy="646331"/>
            </a:xfrm>
            <a:prstGeom prst="rect">
              <a:avLst/>
            </a:prstGeom>
            <a:noFill/>
          </p:spPr>
          <p:txBody>
            <a:bodyPr wrap="none" rtlCol="0">
              <a:spAutoFit/>
            </a:bodyPr>
            <a:lstStyle/>
            <a:p>
              <a:pPr algn="ctr"/>
              <a:r>
                <a:rPr lang="tr-TR" b="1" dirty="0">
                  <a:solidFill>
                    <a:schemeClr val="tx1">
                      <a:lumMod val="50000"/>
                      <a:lumOff val="50000"/>
                    </a:schemeClr>
                  </a:solidFill>
                  <a:latin typeface="Calibri" charset="0"/>
                  <a:ea typeface="Calibri" charset="0"/>
                  <a:cs typeface="Calibri" charset="0"/>
                </a:rPr>
                <a:t>ORTA </a:t>
              </a:r>
            </a:p>
            <a:p>
              <a:pPr algn="ctr"/>
              <a:r>
                <a:rPr lang="tr-TR" b="1" dirty="0">
                  <a:solidFill>
                    <a:schemeClr val="tx1">
                      <a:lumMod val="50000"/>
                      <a:lumOff val="50000"/>
                    </a:schemeClr>
                  </a:solidFill>
                  <a:latin typeface="Calibri" charset="0"/>
                  <a:ea typeface="Calibri" charset="0"/>
                  <a:cs typeface="Calibri" charset="0"/>
                </a:rPr>
                <a:t>KULAK</a:t>
              </a:r>
            </a:p>
          </p:txBody>
        </p:sp>
        <p:sp>
          <p:nvSpPr>
            <p:cNvPr id="11" name="Metin kutusu 10"/>
            <p:cNvSpPr txBox="1"/>
            <p:nvPr/>
          </p:nvSpPr>
          <p:spPr>
            <a:xfrm>
              <a:off x="5722503" y="5022850"/>
              <a:ext cx="1010212" cy="646331"/>
            </a:xfrm>
            <a:prstGeom prst="rect">
              <a:avLst/>
            </a:prstGeom>
            <a:noFill/>
          </p:spPr>
          <p:txBody>
            <a:bodyPr wrap="none" rtlCol="0">
              <a:spAutoFit/>
            </a:bodyPr>
            <a:lstStyle/>
            <a:p>
              <a:pPr algn="ctr"/>
              <a:r>
                <a:rPr lang="tr-TR" b="1">
                  <a:solidFill>
                    <a:schemeClr val="tx1">
                      <a:lumMod val="50000"/>
                      <a:lumOff val="50000"/>
                    </a:schemeClr>
                  </a:solidFill>
                  <a:latin typeface="Calibri" charset="0"/>
                  <a:ea typeface="Calibri" charset="0"/>
                  <a:cs typeface="Calibri" charset="0"/>
                </a:rPr>
                <a:t>OSTAKİ</a:t>
              </a:r>
            </a:p>
            <a:p>
              <a:pPr algn="ctr"/>
              <a:r>
                <a:rPr lang="tr-TR" b="1" dirty="0">
                  <a:solidFill>
                    <a:schemeClr val="tx1">
                      <a:lumMod val="50000"/>
                      <a:lumOff val="50000"/>
                    </a:schemeClr>
                  </a:solidFill>
                  <a:latin typeface="Calibri" charset="0"/>
                  <a:ea typeface="Calibri" charset="0"/>
                  <a:cs typeface="Calibri" charset="0"/>
                </a:rPr>
                <a:t>BORUSU</a:t>
              </a:r>
            </a:p>
          </p:txBody>
        </p:sp>
        <p:sp>
          <p:nvSpPr>
            <p:cNvPr id="12" name="Metin kutusu 11"/>
            <p:cNvSpPr txBox="1"/>
            <p:nvPr/>
          </p:nvSpPr>
          <p:spPr>
            <a:xfrm>
              <a:off x="6197761" y="3294029"/>
              <a:ext cx="930191" cy="369332"/>
            </a:xfrm>
            <a:prstGeom prst="rect">
              <a:avLst/>
            </a:prstGeom>
            <a:noFill/>
          </p:spPr>
          <p:txBody>
            <a:bodyPr wrap="none" rtlCol="0">
              <a:spAutoFit/>
            </a:bodyPr>
            <a:lstStyle/>
            <a:p>
              <a:pPr algn="ctr"/>
              <a:r>
                <a:rPr lang="tr-TR" b="1" dirty="0">
                  <a:solidFill>
                    <a:schemeClr val="tx1">
                      <a:lumMod val="50000"/>
                      <a:lumOff val="50000"/>
                    </a:schemeClr>
                  </a:solidFill>
                  <a:latin typeface="Calibri" charset="0"/>
                  <a:ea typeface="Calibri" charset="0"/>
                  <a:cs typeface="Calibri" charset="0"/>
                </a:rPr>
                <a:t>KOKLEA</a:t>
              </a:r>
            </a:p>
          </p:txBody>
        </p:sp>
        <p:sp>
          <p:nvSpPr>
            <p:cNvPr id="13" name="Metin kutusu 12"/>
            <p:cNvSpPr txBox="1"/>
            <p:nvPr/>
          </p:nvSpPr>
          <p:spPr>
            <a:xfrm>
              <a:off x="6543238" y="2224047"/>
              <a:ext cx="823109" cy="646331"/>
            </a:xfrm>
            <a:prstGeom prst="rect">
              <a:avLst/>
            </a:prstGeom>
            <a:noFill/>
          </p:spPr>
          <p:txBody>
            <a:bodyPr wrap="none" rtlCol="0">
              <a:spAutoFit/>
            </a:bodyPr>
            <a:lstStyle/>
            <a:p>
              <a:pPr algn="ctr"/>
              <a:r>
                <a:rPr lang="tr-TR" b="1" dirty="0">
                  <a:solidFill>
                    <a:schemeClr val="tx1">
                      <a:lumMod val="50000"/>
                      <a:lumOff val="50000"/>
                    </a:schemeClr>
                  </a:solidFill>
                  <a:latin typeface="Calibri" charset="0"/>
                  <a:ea typeface="Calibri" charset="0"/>
                  <a:cs typeface="Calibri" charset="0"/>
                </a:rPr>
                <a:t>İÇ</a:t>
              </a:r>
            </a:p>
            <a:p>
              <a:pPr algn="ctr"/>
              <a:r>
                <a:rPr lang="tr-TR" b="1" dirty="0">
                  <a:solidFill>
                    <a:schemeClr val="tx1">
                      <a:lumMod val="50000"/>
                      <a:lumOff val="50000"/>
                    </a:schemeClr>
                  </a:solidFill>
                  <a:latin typeface="Calibri" charset="0"/>
                  <a:ea typeface="Calibri" charset="0"/>
                  <a:cs typeface="Calibri" charset="0"/>
                </a:rPr>
                <a:t>KULAK</a:t>
              </a:r>
            </a:p>
          </p:txBody>
        </p:sp>
        <p:sp>
          <p:nvSpPr>
            <p:cNvPr id="14" name="Metin kutusu 13"/>
            <p:cNvSpPr txBox="1"/>
            <p:nvPr/>
          </p:nvSpPr>
          <p:spPr>
            <a:xfrm>
              <a:off x="6079268" y="1061407"/>
              <a:ext cx="1048685" cy="646331"/>
            </a:xfrm>
            <a:prstGeom prst="rect">
              <a:avLst/>
            </a:prstGeom>
            <a:noFill/>
          </p:spPr>
          <p:txBody>
            <a:bodyPr wrap="none" rtlCol="0">
              <a:spAutoFit/>
            </a:bodyPr>
            <a:lstStyle/>
            <a:p>
              <a:pPr algn="ctr"/>
              <a:r>
                <a:rPr lang="tr-TR" b="1" dirty="0">
                  <a:solidFill>
                    <a:schemeClr val="tx1">
                      <a:lumMod val="50000"/>
                      <a:lumOff val="50000"/>
                    </a:schemeClr>
                  </a:solidFill>
                  <a:latin typeface="Calibri" charset="0"/>
                  <a:ea typeface="Calibri" charset="0"/>
                  <a:cs typeface="Calibri" charset="0"/>
                </a:rPr>
                <a:t>OVAL</a:t>
              </a:r>
            </a:p>
            <a:p>
              <a:pPr algn="ctr"/>
              <a:r>
                <a:rPr lang="tr-TR" b="1" dirty="0">
                  <a:solidFill>
                    <a:schemeClr val="tx1">
                      <a:lumMod val="50000"/>
                      <a:lumOff val="50000"/>
                    </a:schemeClr>
                  </a:solidFill>
                  <a:latin typeface="Calibri" charset="0"/>
                  <a:ea typeface="Calibri" charset="0"/>
                  <a:cs typeface="Calibri" charset="0"/>
                </a:rPr>
                <a:t>PENCERE</a:t>
              </a:r>
            </a:p>
          </p:txBody>
        </p:sp>
        <p:sp>
          <p:nvSpPr>
            <p:cNvPr id="15" name="Metin kutusu 14"/>
            <p:cNvSpPr txBox="1"/>
            <p:nvPr/>
          </p:nvSpPr>
          <p:spPr>
            <a:xfrm>
              <a:off x="3360235" y="641047"/>
              <a:ext cx="2206181" cy="369332"/>
            </a:xfrm>
            <a:prstGeom prst="rect">
              <a:avLst/>
            </a:prstGeom>
            <a:noFill/>
          </p:spPr>
          <p:txBody>
            <a:bodyPr wrap="none" rtlCol="0">
              <a:spAutoFit/>
            </a:bodyPr>
            <a:lstStyle/>
            <a:p>
              <a:pPr algn="ctr"/>
              <a:r>
                <a:rPr lang="tr-TR" b="1" dirty="0">
                  <a:solidFill>
                    <a:schemeClr val="tx1">
                      <a:lumMod val="50000"/>
                      <a:lumOff val="50000"/>
                    </a:schemeClr>
                  </a:solidFill>
                  <a:latin typeface="Calibri" charset="0"/>
                  <a:ea typeface="Calibri" charset="0"/>
                  <a:cs typeface="Calibri" charset="0"/>
                </a:rPr>
                <a:t>KULAK KEMİKCİKLERİ</a:t>
              </a:r>
            </a:p>
          </p:txBody>
        </p:sp>
      </p:grpSp>
      <p:sp>
        <p:nvSpPr>
          <p:cNvPr id="16" name="Metin kutusu 15"/>
          <p:cNvSpPr txBox="1"/>
          <p:nvPr/>
        </p:nvSpPr>
        <p:spPr>
          <a:xfrm>
            <a:off x="3546142" y="1468512"/>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İNSANDA İŞİTME OLAYI</a:t>
            </a:r>
          </a:p>
        </p:txBody>
      </p:sp>
    </p:spTree>
    <p:extLst>
      <p:ext uri="{BB962C8B-B14F-4D97-AF65-F5344CB8AC3E}">
        <p14:creationId xmlns:p14="http://schemas.microsoft.com/office/powerpoint/2010/main" val="30671597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215805" y="1906535"/>
            <a:ext cx="9468291" cy="4247317"/>
          </a:xfrm>
          <a:prstGeom prst="rect">
            <a:avLst/>
          </a:prstGeom>
          <a:noFill/>
        </p:spPr>
        <p:txBody>
          <a:bodyPr wrap="square" rtlCol="0">
            <a:spAutoFit/>
          </a:bodyPr>
          <a:lstStyle/>
          <a:p>
            <a:pPr algn="just">
              <a:lnSpc>
                <a:spcPct val="150000"/>
              </a:lnSpc>
            </a:pPr>
            <a:r>
              <a:rPr lang="tr-TR" sz="2000" dirty="0">
                <a:solidFill>
                  <a:schemeClr val="tx2"/>
                </a:solidFill>
                <a:latin typeface="Gill Sans MT"/>
              </a:rPr>
              <a:t>Ses, havada dalgalar halinde yayılır. Çevreden gelen ses dalgaları kulak kepçesi tarafından toplanarak kulak yoluna iletilir ve kulak yolu ile kulak zarına getirilerek kulak zarı titreştirilir. Kulak zarı titreşince buraya bağlı olan çekiç–örs–üzengi kemikleri de titreşir ve bu kemikler ses titreşimlerinin şiddetini arttırarak bu titreşimleri oval pencereye verirler. Oval penceredeki ses titreşimleri burada bulunan dalız ile alınarak salyangoza iletilir. Salyangoza gelen ses titreşimleri işitme duyu hücreleri tarafından alınarak işitme duyu sinirlerine aktarılır ve sinirler yardımıyla beynin işitme duyu merkezine taşınır. Gelen uyartılar beyin tarafından değerlendirilir ve işitme olayı gerçekleşir.</a:t>
            </a:r>
          </a:p>
        </p:txBody>
      </p:sp>
      <p:sp>
        <p:nvSpPr>
          <p:cNvPr id="5" name="Metin kutusu 4"/>
          <p:cNvSpPr txBox="1"/>
          <p:nvPr/>
        </p:nvSpPr>
        <p:spPr>
          <a:xfrm>
            <a:off x="2857251" y="1379912"/>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İNSANDA İŞİTME OLAYI</a:t>
            </a:r>
          </a:p>
        </p:txBody>
      </p:sp>
    </p:spTree>
    <p:extLst>
      <p:ext uri="{BB962C8B-B14F-4D97-AF65-F5344CB8AC3E}">
        <p14:creationId xmlns:p14="http://schemas.microsoft.com/office/powerpoint/2010/main" val="2771418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p:cNvPicPr>
            <a:picLocks noChangeAspect="1"/>
          </p:cNvPicPr>
          <p:nvPr/>
        </p:nvPicPr>
        <p:blipFill rotWithShape="1">
          <a:blip r:embed="rId3" cstate="print">
            <a:extLst>
              <a:ext uri="{28A0092B-C50C-407E-A947-70E740481C1C}">
                <a14:useLocalDpi xmlns:a14="http://schemas.microsoft.com/office/drawing/2010/main" val="0"/>
              </a:ext>
            </a:extLst>
          </a:blip>
          <a:srcRect l="30834" r="19167"/>
          <a:stretch/>
        </p:blipFill>
        <p:spPr>
          <a:xfrm>
            <a:off x="1610436" y="1958365"/>
            <a:ext cx="3119071" cy="4151200"/>
          </a:xfrm>
          <a:prstGeom prst="rect">
            <a:avLst/>
          </a:prstGeom>
        </p:spPr>
      </p:pic>
      <p:pic>
        <p:nvPicPr>
          <p:cNvPr id="5" name="Resim 4"/>
          <p:cNvPicPr>
            <a:picLocks noChangeAspect="1"/>
          </p:cNvPicPr>
          <p:nvPr/>
        </p:nvPicPr>
        <p:blipFill rotWithShape="1">
          <a:blip r:embed="rId4" cstate="print">
            <a:extLst>
              <a:ext uri="{28A0092B-C50C-407E-A947-70E740481C1C}">
                <a14:useLocalDpi xmlns:a14="http://schemas.microsoft.com/office/drawing/2010/main" val="0"/>
              </a:ext>
            </a:extLst>
          </a:blip>
          <a:srcRect l="21667" t="1860" r="29166" b="-1860"/>
          <a:stretch/>
        </p:blipFill>
        <p:spPr>
          <a:xfrm>
            <a:off x="5270705" y="1991134"/>
            <a:ext cx="3074359" cy="4168622"/>
          </a:xfrm>
          <a:prstGeom prst="rect">
            <a:avLst/>
          </a:prstGeom>
        </p:spPr>
      </p:pic>
      <p:sp>
        <p:nvSpPr>
          <p:cNvPr id="6" name="Metin kutusu 5"/>
          <p:cNvSpPr txBox="1"/>
          <p:nvPr/>
        </p:nvSpPr>
        <p:spPr>
          <a:xfrm>
            <a:off x="2689846" y="1453742"/>
            <a:ext cx="7212979"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İNSAN İLE GÜRÜLTÜNÜN İLETİŞİMİ</a:t>
            </a:r>
          </a:p>
        </p:txBody>
      </p:sp>
    </p:spTree>
    <p:extLst>
      <p:ext uri="{BB962C8B-B14F-4D97-AF65-F5344CB8AC3E}">
        <p14:creationId xmlns:p14="http://schemas.microsoft.com/office/powerpoint/2010/main" val="27647346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3493632" y="1567766"/>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 KAYNAKLARI</a:t>
            </a:r>
          </a:p>
        </p:txBody>
      </p:sp>
      <p:pic>
        <p:nvPicPr>
          <p:cNvPr id="5" name="Resim 4"/>
          <p:cNvPicPr>
            <a:picLocks noChangeAspect="1"/>
          </p:cNvPicPr>
          <p:nvPr/>
        </p:nvPicPr>
        <p:blipFill>
          <a:blip r:embed="rId3"/>
          <a:stretch>
            <a:fillRect/>
          </a:stretch>
        </p:blipFill>
        <p:spPr>
          <a:xfrm>
            <a:off x="3265560" y="2559314"/>
            <a:ext cx="3060700" cy="1651000"/>
          </a:xfrm>
          <a:prstGeom prst="rect">
            <a:avLst/>
          </a:prstGeom>
        </p:spPr>
      </p:pic>
      <p:pic>
        <p:nvPicPr>
          <p:cNvPr id="6" name="Resim 5"/>
          <p:cNvPicPr>
            <a:picLocks noChangeAspect="1"/>
          </p:cNvPicPr>
          <p:nvPr/>
        </p:nvPicPr>
        <p:blipFill>
          <a:blip r:embed="rId4"/>
          <a:stretch>
            <a:fillRect/>
          </a:stretch>
        </p:blipFill>
        <p:spPr>
          <a:xfrm>
            <a:off x="2643342" y="4210314"/>
            <a:ext cx="2882900" cy="1562100"/>
          </a:xfrm>
          <a:prstGeom prst="rect">
            <a:avLst/>
          </a:prstGeom>
        </p:spPr>
      </p:pic>
      <p:pic>
        <p:nvPicPr>
          <p:cNvPr id="7" name="Resim 6"/>
          <p:cNvPicPr>
            <a:picLocks noChangeAspect="1"/>
          </p:cNvPicPr>
          <p:nvPr/>
        </p:nvPicPr>
        <p:blipFill>
          <a:blip r:embed="rId5"/>
          <a:stretch>
            <a:fillRect/>
          </a:stretch>
        </p:blipFill>
        <p:spPr>
          <a:xfrm>
            <a:off x="6890269" y="2179674"/>
            <a:ext cx="1850601" cy="1292483"/>
          </a:xfrm>
          <a:prstGeom prst="rect">
            <a:avLst/>
          </a:prstGeom>
        </p:spPr>
      </p:pic>
      <p:pic>
        <p:nvPicPr>
          <p:cNvPr id="8" name="Resim 7"/>
          <p:cNvPicPr>
            <a:picLocks noChangeAspect="1"/>
          </p:cNvPicPr>
          <p:nvPr/>
        </p:nvPicPr>
        <p:blipFill>
          <a:blip r:embed="rId6"/>
          <a:stretch>
            <a:fillRect/>
          </a:stretch>
        </p:blipFill>
        <p:spPr>
          <a:xfrm>
            <a:off x="7008590" y="3419855"/>
            <a:ext cx="2565400" cy="2667000"/>
          </a:xfrm>
          <a:prstGeom prst="rect">
            <a:avLst/>
          </a:prstGeom>
        </p:spPr>
      </p:pic>
      <p:pic>
        <p:nvPicPr>
          <p:cNvPr id="9" name="Resim 8"/>
          <p:cNvPicPr>
            <a:picLocks noChangeAspect="1"/>
          </p:cNvPicPr>
          <p:nvPr/>
        </p:nvPicPr>
        <p:blipFill>
          <a:blip r:embed="rId7"/>
          <a:stretch>
            <a:fillRect/>
          </a:stretch>
        </p:blipFill>
        <p:spPr>
          <a:xfrm>
            <a:off x="800572" y="2031767"/>
            <a:ext cx="2019300" cy="2222500"/>
          </a:xfrm>
          <a:prstGeom prst="rect">
            <a:avLst/>
          </a:prstGeom>
        </p:spPr>
      </p:pic>
    </p:spTree>
    <p:extLst>
      <p:ext uri="{BB962C8B-B14F-4D97-AF65-F5344CB8AC3E}">
        <p14:creationId xmlns:p14="http://schemas.microsoft.com/office/powerpoint/2010/main" val="2992370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848402" y="173328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Akustik ile ilgili Bilim Dalları</a:t>
            </a:r>
          </a:p>
          <a:p>
            <a:endParaRPr lang="tr-TR" altLang="tr-TR" sz="2200" b="1" dirty="0">
              <a:solidFill>
                <a:srgbClr val="C00000"/>
              </a:solidFill>
            </a:endParaRPr>
          </a:p>
        </p:txBody>
      </p:sp>
      <p:sp>
        <p:nvSpPr>
          <p:cNvPr id="5" name="Rectangle 3"/>
          <p:cNvSpPr txBox="1">
            <a:spLocks noChangeArrowheads="1"/>
          </p:cNvSpPr>
          <p:nvPr/>
        </p:nvSpPr>
        <p:spPr>
          <a:xfrm>
            <a:off x="1133042" y="2442950"/>
            <a:ext cx="7633817" cy="2743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tr-TR" altLang="tr-TR" sz="2000" dirty="0">
                <a:solidFill>
                  <a:schemeClr val="tx2"/>
                </a:solidFill>
                <a:latin typeface="Gill Sans MT"/>
              </a:rPr>
              <a:t>Fiziksel Akustik </a:t>
            </a:r>
          </a:p>
          <a:p>
            <a:r>
              <a:rPr lang="tr-TR" altLang="tr-TR" sz="2000" dirty="0">
                <a:solidFill>
                  <a:schemeClr val="tx2"/>
                </a:solidFill>
                <a:latin typeface="Gill Sans MT"/>
              </a:rPr>
              <a:t>Fizyolojik ve Psikolojik Akustik </a:t>
            </a:r>
          </a:p>
          <a:p>
            <a:r>
              <a:rPr lang="tr-TR" altLang="tr-TR" sz="2000" dirty="0">
                <a:solidFill>
                  <a:schemeClr val="tx2"/>
                </a:solidFill>
                <a:latin typeface="Gill Sans MT"/>
              </a:rPr>
              <a:t>Gürültü Etkileri ve Kontrolü</a:t>
            </a:r>
          </a:p>
          <a:p>
            <a:r>
              <a:rPr lang="tr-TR" altLang="tr-TR" sz="2000" dirty="0">
                <a:solidFill>
                  <a:schemeClr val="tx2"/>
                </a:solidFill>
                <a:latin typeface="Gill Sans MT"/>
              </a:rPr>
              <a:t>Mimari Akustik</a:t>
            </a:r>
          </a:p>
          <a:p>
            <a:r>
              <a:rPr lang="tr-TR" altLang="tr-TR" sz="2000" dirty="0">
                <a:solidFill>
                  <a:schemeClr val="tx2"/>
                </a:solidFill>
                <a:latin typeface="Gill Sans MT"/>
              </a:rPr>
              <a:t>Sualtı Akustiği</a:t>
            </a:r>
          </a:p>
          <a:p>
            <a:r>
              <a:rPr lang="tr-TR" altLang="tr-TR" sz="2000" dirty="0">
                <a:solidFill>
                  <a:schemeClr val="tx2"/>
                </a:solidFill>
                <a:latin typeface="Gill Sans MT"/>
              </a:rPr>
              <a:t>Müzik Akustiği ve Müzik Aletleri</a:t>
            </a:r>
          </a:p>
          <a:p>
            <a:r>
              <a:rPr lang="tr-TR" altLang="tr-TR" sz="2000" dirty="0">
                <a:solidFill>
                  <a:schemeClr val="tx2"/>
                </a:solidFill>
                <a:latin typeface="Gill Sans MT"/>
              </a:rPr>
              <a:t>Akustik Ölçümler ve Araçlar</a:t>
            </a:r>
          </a:p>
          <a:p>
            <a:pPr marL="0" indent="0">
              <a:buFont typeface="Wingdings" pitchFamily="2" charset="2"/>
              <a:buNone/>
            </a:pPr>
            <a:r>
              <a:rPr lang="tr-TR" altLang="tr-TR" sz="2300" b="1" dirty="0"/>
              <a:t> </a:t>
            </a:r>
          </a:p>
          <a:p>
            <a:pPr marL="0" indent="0" algn="ctr">
              <a:buFont typeface="Wingdings" pitchFamily="2" charset="2"/>
              <a:buNone/>
            </a:pPr>
            <a:endParaRPr lang="tr-TR" altLang="tr-TR" sz="2300" b="1" dirty="0">
              <a:solidFill>
                <a:srgbClr val="FF0000"/>
              </a:solidFill>
            </a:endParaRPr>
          </a:p>
        </p:txBody>
      </p:sp>
    </p:spTree>
    <p:extLst>
      <p:ext uri="{BB962C8B-B14F-4D97-AF65-F5344CB8AC3E}">
        <p14:creationId xmlns:p14="http://schemas.microsoft.com/office/powerpoint/2010/main" val="20127281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1139436" y="2569189"/>
            <a:ext cx="4950679" cy="2862322"/>
          </a:xfrm>
          <a:prstGeom prst="rect">
            <a:avLst/>
          </a:prstGeom>
          <a:noFill/>
        </p:spPr>
        <p:txBody>
          <a:bodyPr wrap="square" numCol="1" rtlCol="0">
            <a:spAutoFit/>
          </a:bodyPr>
          <a:lstStyle/>
          <a:p>
            <a:pPr fontAlgn="base"/>
            <a:r>
              <a:rPr lang="tr-TR" sz="2000" b="1" u="sng" dirty="0">
                <a:solidFill>
                  <a:schemeClr val="tx2"/>
                </a:solidFill>
                <a:latin typeface="Gill Sans MT"/>
              </a:rPr>
              <a:t>1. Yapı dışı gürültüler</a:t>
            </a:r>
          </a:p>
          <a:p>
            <a:pPr fontAlgn="base"/>
            <a:r>
              <a:rPr lang="tr-TR" sz="2000" dirty="0">
                <a:solidFill>
                  <a:schemeClr val="tx2"/>
                </a:solidFill>
                <a:latin typeface="Gill Sans MT"/>
              </a:rPr>
              <a:t>Yapıların dışında yer alan kaynaklardan üretilen ve gerek yapı içindeki hacimleri ve gerekse de yapı dışındaki açık alanları kullanan kişileri etkileyen gürültülerdir. Bunlar da şu şekilde gruplandırılabilir:</a:t>
            </a:r>
            <a:br>
              <a:rPr lang="tr-TR" sz="2000" dirty="0">
                <a:solidFill>
                  <a:schemeClr val="tx2"/>
                </a:solidFill>
                <a:latin typeface="Gill Sans MT"/>
              </a:rPr>
            </a:br>
            <a:br>
              <a:rPr lang="tr-TR" sz="2000" dirty="0">
                <a:solidFill>
                  <a:schemeClr val="tx2"/>
                </a:solidFill>
                <a:latin typeface="Gill Sans MT"/>
              </a:rPr>
            </a:br>
            <a:r>
              <a:rPr lang="tr-TR" sz="2000" dirty="0">
                <a:solidFill>
                  <a:schemeClr val="tx2"/>
                </a:solidFill>
                <a:latin typeface="Gill Sans MT"/>
              </a:rPr>
              <a:t>• Ulaşım gürültüleri (Karayolu, denizyolu, demiryolu, uçak ve havaalanı gürültüleri)</a:t>
            </a:r>
          </a:p>
        </p:txBody>
      </p:sp>
      <p:sp>
        <p:nvSpPr>
          <p:cNvPr id="5" name="Metin kutusu 4"/>
          <p:cNvSpPr txBox="1"/>
          <p:nvPr/>
        </p:nvSpPr>
        <p:spPr>
          <a:xfrm>
            <a:off x="3386316" y="1479424"/>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 KAYNAKLARI</a:t>
            </a:r>
          </a:p>
        </p:txBody>
      </p:sp>
      <p:pic>
        <p:nvPicPr>
          <p:cNvPr id="6" name="Resim 5"/>
          <p:cNvPicPr>
            <a:picLocks noChangeAspect="1"/>
          </p:cNvPicPr>
          <p:nvPr/>
        </p:nvPicPr>
        <p:blipFill>
          <a:blip r:embed="rId3"/>
          <a:stretch>
            <a:fillRect/>
          </a:stretch>
        </p:blipFill>
        <p:spPr>
          <a:xfrm>
            <a:off x="6706713" y="2766419"/>
            <a:ext cx="2449780" cy="2696299"/>
          </a:xfrm>
          <a:prstGeom prst="rect">
            <a:avLst/>
          </a:prstGeom>
        </p:spPr>
      </p:pic>
    </p:spTree>
    <p:extLst>
      <p:ext uri="{BB962C8B-B14F-4D97-AF65-F5344CB8AC3E}">
        <p14:creationId xmlns:p14="http://schemas.microsoft.com/office/powerpoint/2010/main" val="37907540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1050830" y="1976727"/>
            <a:ext cx="6090561" cy="3785652"/>
          </a:xfrm>
          <a:prstGeom prst="rect">
            <a:avLst/>
          </a:prstGeom>
          <a:noFill/>
        </p:spPr>
        <p:txBody>
          <a:bodyPr wrap="square" rtlCol="0">
            <a:spAutoFit/>
          </a:bodyPr>
          <a:lstStyle/>
          <a:p>
            <a:pPr fontAlgn="base"/>
            <a:r>
              <a:rPr lang="tr-TR" sz="2000" dirty="0">
                <a:solidFill>
                  <a:schemeClr val="tx2"/>
                </a:solidFill>
                <a:latin typeface="Gill Sans MT"/>
              </a:rPr>
              <a:t>• Endüstri gürültüleri (araç, gereç ve makineler ile işyerlerindeki çeşitli faaliyetlerden doğan gürültüler)</a:t>
            </a:r>
          </a:p>
          <a:p>
            <a:pPr fontAlgn="base"/>
            <a:endParaRPr lang="tr-TR" sz="2000" dirty="0">
              <a:solidFill>
                <a:schemeClr val="tx2"/>
              </a:solidFill>
              <a:latin typeface="Gill Sans MT"/>
            </a:endParaRPr>
          </a:p>
          <a:p>
            <a:pPr fontAlgn="base"/>
            <a:r>
              <a:rPr lang="tr-TR" sz="2000" dirty="0">
                <a:solidFill>
                  <a:schemeClr val="tx2"/>
                </a:solidFill>
                <a:latin typeface="Gill Sans MT"/>
              </a:rPr>
              <a:t>• Yapım (şantiye) gürültüleri (yol ve bina yapım işlerinin ve yapım makinelerinin gürültüleri)</a:t>
            </a:r>
          </a:p>
          <a:p>
            <a:pPr fontAlgn="base"/>
            <a:endParaRPr lang="tr-TR" sz="2000" dirty="0">
              <a:solidFill>
                <a:schemeClr val="tx2"/>
              </a:solidFill>
              <a:latin typeface="Gill Sans MT"/>
            </a:endParaRPr>
          </a:p>
          <a:p>
            <a:pPr fontAlgn="base"/>
            <a:r>
              <a:rPr lang="tr-TR" sz="2000" dirty="0">
                <a:solidFill>
                  <a:schemeClr val="tx2"/>
                </a:solidFill>
                <a:latin typeface="Gill Sans MT"/>
              </a:rPr>
              <a:t>• İnsan etkinliklerine ilişkin gürültüler (yüksek sesle konuşma, spor ve atış alanları, müzik sesleri </a:t>
            </a:r>
            <a:r>
              <a:rPr lang="tr-TR" sz="2000" dirty="0" err="1">
                <a:solidFill>
                  <a:schemeClr val="tx2"/>
                </a:solidFill>
                <a:latin typeface="Gill Sans MT"/>
              </a:rPr>
              <a:t>vb</a:t>
            </a:r>
            <a:r>
              <a:rPr lang="tr-TR" sz="2000" dirty="0">
                <a:solidFill>
                  <a:schemeClr val="tx2"/>
                </a:solidFill>
                <a:latin typeface="Gill Sans MT"/>
              </a:rPr>
              <a:t>)</a:t>
            </a:r>
          </a:p>
          <a:p>
            <a:pPr fontAlgn="base"/>
            <a:endParaRPr lang="tr-TR" sz="2000" dirty="0">
              <a:solidFill>
                <a:schemeClr val="tx2"/>
              </a:solidFill>
              <a:latin typeface="Gill Sans MT"/>
            </a:endParaRPr>
          </a:p>
          <a:p>
            <a:pPr fontAlgn="base"/>
            <a:r>
              <a:rPr lang="tr-TR" sz="2000" dirty="0">
                <a:solidFill>
                  <a:schemeClr val="tx2"/>
                </a:solidFill>
                <a:latin typeface="Gill Sans MT"/>
              </a:rPr>
              <a:t>• Eğlence ve ticari amaçlı gürültüler (açık hava sinemaları, eğlence yerleri, reklam ve propagandalar gibi)</a:t>
            </a:r>
          </a:p>
        </p:txBody>
      </p:sp>
      <p:pic>
        <p:nvPicPr>
          <p:cNvPr id="5" name="Resim 4"/>
          <p:cNvPicPr>
            <a:picLocks noChangeAspect="1"/>
          </p:cNvPicPr>
          <p:nvPr/>
        </p:nvPicPr>
        <p:blipFill>
          <a:blip r:embed="rId3"/>
          <a:stretch>
            <a:fillRect/>
          </a:stretch>
        </p:blipFill>
        <p:spPr>
          <a:xfrm>
            <a:off x="7377312" y="2383917"/>
            <a:ext cx="2159858" cy="2987944"/>
          </a:xfrm>
          <a:prstGeom prst="rect">
            <a:avLst/>
          </a:prstGeom>
        </p:spPr>
      </p:pic>
    </p:spTree>
    <p:extLst>
      <p:ext uri="{BB962C8B-B14F-4D97-AF65-F5344CB8AC3E}">
        <p14:creationId xmlns:p14="http://schemas.microsoft.com/office/powerpoint/2010/main" val="9453803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1101980" y="1969826"/>
            <a:ext cx="6375779" cy="4093428"/>
          </a:xfrm>
          <a:prstGeom prst="rect">
            <a:avLst/>
          </a:prstGeom>
          <a:noFill/>
        </p:spPr>
        <p:txBody>
          <a:bodyPr wrap="square" numCol="1" rtlCol="0">
            <a:spAutoFit/>
          </a:bodyPr>
          <a:lstStyle/>
          <a:p>
            <a:pPr fontAlgn="base"/>
            <a:r>
              <a:rPr lang="tr-TR" sz="2000" b="1" u="sng" dirty="0">
                <a:solidFill>
                  <a:schemeClr val="tx2"/>
                </a:solidFill>
                <a:latin typeface="Gill Sans MT"/>
              </a:rPr>
              <a:t>2. Yapı içi gürültüler</a:t>
            </a:r>
          </a:p>
          <a:p>
            <a:pPr fontAlgn="base"/>
            <a:r>
              <a:rPr lang="tr-TR" sz="2000" dirty="0">
                <a:solidFill>
                  <a:schemeClr val="tx2"/>
                </a:solidFill>
                <a:latin typeface="Gill Sans MT"/>
              </a:rPr>
              <a:t>Yapıların içinde yer alan kaynaklardan doğan seslerdir.</a:t>
            </a:r>
            <a:br>
              <a:rPr lang="tr-TR" sz="2000" dirty="0">
                <a:solidFill>
                  <a:schemeClr val="tx2"/>
                </a:solidFill>
                <a:latin typeface="Gill Sans MT"/>
              </a:rPr>
            </a:br>
            <a:br>
              <a:rPr lang="tr-TR" sz="2000" dirty="0">
                <a:solidFill>
                  <a:schemeClr val="tx2"/>
                </a:solidFill>
                <a:latin typeface="Gill Sans MT"/>
              </a:rPr>
            </a:br>
            <a:r>
              <a:rPr lang="tr-TR" sz="2000" dirty="0">
                <a:solidFill>
                  <a:schemeClr val="tx2"/>
                </a:solidFill>
                <a:latin typeface="Gill Sans MT"/>
              </a:rPr>
              <a:t>• Konuşma, yürüme ve yükseltilmiş müzik sesleri</a:t>
            </a:r>
          </a:p>
          <a:p>
            <a:pPr fontAlgn="base"/>
            <a:endParaRPr lang="tr-TR" sz="2000" dirty="0">
              <a:solidFill>
                <a:schemeClr val="tx2"/>
              </a:solidFill>
              <a:latin typeface="Gill Sans MT"/>
            </a:endParaRPr>
          </a:p>
          <a:p>
            <a:pPr fontAlgn="base"/>
            <a:r>
              <a:rPr lang="tr-TR" sz="2000" dirty="0">
                <a:solidFill>
                  <a:schemeClr val="tx2"/>
                </a:solidFill>
                <a:latin typeface="Gill Sans MT"/>
              </a:rPr>
              <a:t>• Darbe ve eşya sürtünmeleri ile ev araçlarının gürültüleri</a:t>
            </a:r>
          </a:p>
          <a:p>
            <a:pPr fontAlgn="base"/>
            <a:endParaRPr lang="tr-TR" sz="2000" dirty="0">
              <a:solidFill>
                <a:schemeClr val="tx2"/>
              </a:solidFill>
              <a:latin typeface="Gill Sans MT"/>
            </a:endParaRPr>
          </a:p>
          <a:p>
            <a:pPr fontAlgn="base"/>
            <a:r>
              <a:rPr lang="tr-TR" sz="2000" dirty="0">
                <a:solidFill>
                  <a:schemeClr val="tx2"/>
                </a:solidFill>
                <a:latin typeface="Gill Sans MT"/>
              </a:rPr>
              <a:t>• Büro ve garaj gibi yapı içinde yer alan her türlü işyerinden gelen gürültüler</a:t>
            </a:r>
          </a:p>
          <a:p>
            <a:pPr fontAlgn="base"/>
            <a:endParaRPr lang="tr-TR" sz="2000" dirty="0">
              <a:solidFill>
                <a:schemeClr val="tx2"/>
              </a:solidFill>
              <a:latin typeface="Gill Sans MT"/>
            </a:endParaRPr>
          </a:p>
          <a:p>
            <a:pPr fontAlgn="base"/>
            <a:r>
              <a:rPr lang="tr-TR" sz="2000" dirty="0">
                <a:solidFill>
                  <a:schemeClr val="tx2"/>
                </a:solidFill>
                <a:latin typeface="Gill Sans MT"/>
              </a:rPr>
              <a:t>• Çeşitli makine ve donanımların gürültüleri (asansör, tesisat </a:t>
            </a:r>
            <a:r>
              <a:rPr lang="tr-TR" sz="2000" dirty="0" err="1">
                <a:solidFill>
                  <a:schemeClr val="tx2"/>
                </a:solidFill>
                <a:latin typeface="Gill Sans MT"/>
              </a:rPr>
              <a:t>v.b</a:t>
            </a:r>
            <a:r>
              <a:rPr lang="tr-TR" sz="2000" dirty="0">
                <a:solidFill>
                  <a:schemeClr val="tx2"/>
                </a:solidFill>
                <a:latin typeface="Gill Sans MT"/>
              </a:rPr>
              <a:t>.)</a:t>
            </a:r>
          </a:p>
        </p:txBody>
      </p:sp>
      <p:sp>
        <p:nvSpPr>
          <p:cNvPr id="5" name="Metin kutusu 4"/>
          <p:cNvSpPr txBox="1"/>
          <p:nvPr/>
        </p:nvSpPr>
        <p:spPr>
          <a:xfrm>
            <a:off x="3524136" y="1346342"/>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 KAYNAKLARI</a:t>
            </a:r>
          </a:p>
        </p:txBody>
      </p:sp>
      <p:pic>
        <p:nvPicPr>
          <p:cNvPr id="6" name="Resim 5"/>
          <p:cNvPicPr>
            <a:picLocks noChangeAspect="1"/>
          </p:cNvPicPr>
          <p:nvPr/>
        </p:nvPicPr>
        <p:blipFill>
          <a:blip r:embed="rId3"/>
          <a:stretch>
            <a:fillRect/>
          </a:stretch>
        </p:blipFill>
        <p:spPr>
          <a:xfrm>
            <a:off x="6861819" y="3137519"/>
            <a:ext cx="2517199" cy="1758043"/>
          </a:xfrm>
          <a:prstGeom prst="rect">
            <a:avLst/>
          </a:prstGeom>
        </p:spPr>
      </p:pic>
    </p:spTree>
    <p:extLst>
      <p:ext uri="{BB962C8B-B14F-4D97-AF65-F5344CB8AC3E}">
        <p14:creationId xmlns:p14="http://schemas.microsoft.com/office/powerpoint/2010/main" val="24703012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p:cNvPicPr>
            <a:picLocks noChangeAspect="1"/>
          </p:cNvPicPr>
          <p:nvPr/>
        </p:nvPicPr>
        <p:blipFill rotWithShape="1">
          <a:blip r:embed="rId3"/>
          <a:srcRect b="218"/>
          <a:stretch/>
        </p:blipFill>
        <p:spPr>
          <a:xfrm>
            <a:off x="2570328" y="2406822"/>
            <a:ext cx="4935940" cy="3620867"/>
          </a:xfrm>
          <a:prstGeom prst="rect">
            <a:avLst/>
          </a:prstGeom>
        </p:spPr>
      </p:pic>
      <p:sp>
        <p:nvSpPr>
          <p:cNvPr id="5" name="Metin kutusu 4"/>
          <p:cNvSpPr txBox="1"/>
          <p:nvPr/>
        </p:nvSpPr>
        <p:spPr>
          <a:xfrm>
            <a:off x="2061980" y="1604434"/>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BAZI GÜRÜLTÜ DEĞERLERİ VE ETKİLERİ</a:t>
            </a:r>
          </a:p>
        </p:txBody>
      </p:sp>
    </p:spTree>
    <p:extLst>
      <p:ext uri="{BB962C8B-B14F-4D97-AF65-F5344CB8AC3E}">
        <p14:creationId xmlns:p14="http://schemas.microsoft.com/office/powerpoint/2010/main" val="2950970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973766" y="3870231"/>
            <a:ext cx="8061051" cy="1938992"/>
          </a:xfrm>
          <a:prstGeom prst="rect">
            <a:avLst/>
          </a:prstGeom>
          <a:noFill/>
        </p:spPr>
        <p:txBody>
          <a:bodyPr wrap="square" numCol="1" rtlCol="0">
            <a:spAutoFit/>
          </a:bodyPr>
          <a:lstStyle/>
          <a:p>
            <a:pPr fontAlgn="base">
              <a:lnSpc>
                <a:spcPct val="150000"/>
              </a:lnSpc>
            </a:pPr>
            <a:r>
              <a:rPr lang="tr-TR" sz="2000" b="1" u="sng" dirty="0">
                <a:solidFill>
                  <a:schemeClr val="tx2"/>
                </a:solidFill>
                <a:latin typeface="Gill Sans MT"/>
              </a:rPr>
              <a:t>A) Fiziksel Etkileri</a:t>
            </a:r>
          </a:p>
          <a:p>
            <a:pPr>
              <a:lnSpc>
                <a:spcPct val="150000"/>
              </a:lnSpc>
            </a:pPr>
            <a:r>
              <a:rPr lang="tr-TR" sz="2000" dirty="0">
                <a:solidFill>
                  <a:schemeClr val="tx2"/>
                </a:solidFill>
                <a:latin typeface="Gill Sans MT"/>
              </a:rPr>
              <a:t>1. İşitme duyusu ve yollarında zararlara yol açar. Oluşan işitme kaybı sinirsel tipte bir kayıp olduğundan kesin tedavisi yoktur. Bu nedenle gürültüden korunma son derece önemlidir</a:t>
            </a:r>
            <a:r>
              <a:rPr lang="tr-TR" sz="1700" dirty="0">
                <a:solidFill>
                  <a:schemeClr val="tx1">
                    <a:lumMod val="50000"/>
                    <a:lumOff val="50000"/>
                  </a:schemeClr>
                </a:solidFill>
                <a:cs typeface="Times New Roman" panose="02020603050405020304" pitchFamily="18" charset="0"/>
              </a:rPr>
              <a:t>.</a:t>
            </a:r>
          </a:p>
        </p:txBody>
      </p:sp>
      <p:sp>
        <p:nvSpPr>
          <p:cNvPr id="5" name="Metin kutusu 4"/>
          <p:cNvSpPr txBox="1"/>
          <p:nvPr/>
        </p:nvSpPr>
        <p:spPr>
          <a:xfrm>
            <a:off x="973766" y="2247853"/>
            <a:ext cx="6537468" cy="1477328"/>
          </a:xfrm>
          <a:prstGeom prst="rect">
            <a:avLst/>
          </a:prstGeom>
          <a:noFill/>
        </p:spPr>
        <p:txBody>
          <a:bodyPr wrap="square" rtlCol="0">
            <a:spAutoFit/>
          </a:bodyPr>
          <a:lstStyle/>
          <a:p>
            <a:pPr>
              <a:lnSpc>
                <a:spcPct val="150000"/>
              </a:lnSpc>
            </a:pPr>
            <a:r>
              <a:rPr lang="tr-TR" sz="2000" dirty="0">
                <a:solidFill>
                  <a:schemeClr val="tx2"/>
                </a:solidFill>
                <a:latin typeface="Gill Sans MT"/>
              </a:rPr>
              <a:t>Gürültü, insanlarda işitme kayıplarının yanı sıra psikolojik, ve </a:t>
            </a:r>
            <a:r>
              <a:rPr lang="tr-TR" sz="2000" dirty="0" err="1">
                <a:solidFill>
                  <a:schemeClr val="tx2"/>
                </a:solidFill>
                <a:latin typeface="Gill Sans MT"/>
              </a:rPr>
              <a:t>kardiyovasküler</a:t>
            </a:r>
            <a:r>
              <a:rPr lang="tr-TR" sz="2000" dirty="0">
                <a:solidFill>
                  <a:schemeClr val="tx2"/>
                </a:solidFill>
                <a:latin typeface="Gill Sans MT"/>
              </a:rPr>
              <a:t> sistemleri etkileyerek çeşitli hastalıklara yol açmaktadır.</a:t>
            </a:r>
          </a:p>
        </p:txBody>
      </p:sp>
      <p:sp>
        <p:nvSpPr>
          <p:cNvPr id="6" name="Metin kutusu 5"/>
          <p:cNvSpPr txBox="1"/>
          <p:nvPr/>
        </p:nvSpPr>
        <p:spPr>
          <a:xfrm>
            <a:off x="1420508" y="1706922"/>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22940958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599597" y="1905332"/>
            <a:ext cx="9173493" cy="4247317"/>
          </a:xfrm>
          <a:prstGeom prst="rect">
            <a:avLst/>
          </a:prstGeom>
          <a:noFill/>
        </p:spPr>
        <p:txBody>
          <a:bodyPr wrap="square" rtlCol="0">
            <a:spAutoFit/>
          </a:bodyPr>
          <a:lstStyle/>
          <a:p>
            <a:pPr>
              <a:lnSpc>
                <a:spcPct val="150000"/>
              </a:lnSpc>
            </a:pPr>
            <a:r>
              <a:rPr lang="tr-TR" sz="2000" dirty="0">
                <a:solidFill>
                  <a:schemeClr val="tx2"/>
                </a:solidFill>
                <a:latin typeface="Gill Sans MT"/>
              </a:rPr>
              <a:t>2. Yapılan araştırmalara göre çevresel gürültü 60 </a:t>
            </a:r>
            <a:r>
              <a:rPr lang="tr-TR" sz="2000" dirty="0" err="1">
                <a:solidFill>
                  <a:schemeClr val="tx2"/>
                </a:solidFill>
                <a:latin typeface="Gill Sans MT"/>
              </a:rPr>
              <a:t>dB</a:t>
            </a:r>
            <a:r>
              <a:rPr lang="tr-TR" sz="2000" dirty="0">
                <a:solidFill>
                  <a:schemeClr val="tx2"/>
                </a:solidFill>
                <a:latin typeface="Gill Sans MT"/>
              </a:rPr>
              <a:t> olduğu zaman </a:t>
            </a:r>
            <a:r>
              <a:rPr lang="tr-TR" sz="2000" dirty="0" err="1">
                <a:solidFill>
                  <a:schemeClr val="tx2"/>
                </a:solidFill>
                <a:latin typeface="Gill Sans MT"/>
              </a:rPr>
              <a:t>katekolamin</a:t>
            </a:r>
            <a:r>
              <a:rPr lang="tr-TR" sz="2000" dirty="0">
                <a:solidFill>
                  <a:schemeClr val="tx2"/>
                </a:solidFill>
                <a:latin typeface="Gill Sans MT"/>
              </a:rPr>
              <a:t> ve </a:t>
            </a:r>
            <a:r>
              <a:rPr lang="tr-TR" sz="2000" dirty="0" err="1">
                <a:solidFill>
                  <a:schemeClr val="tx2"/>
                </a:solidFill>
                <a:latin typeface="Gill Sans MT"/>
              </a:rPr>
              <a:t>kortizol</a:t>
            </a:r>
            <a:r>
              <a:rPr lang="tr-TR" sz="2000" dirty="0">
                <a:solidFill>
                  <a:schemeClr val="tx2"/>
                </a:solidFill>
                <a:latin typeface="Gill Sans MT"/>
              </a:rPr>
              <a:t> düzeylerinin arttığı ve bunun da insanda konsantrasyon, iletişim ve uyku bozukluklarına yol açtığı belirtilmektedir. Gürültü tarafından indüklenen akut ve kronik stres erken uyku dönemindeki </a:t>
            </a:r>
            <a:r>
              <a:rPr lang="tr-TR" sz="2000" dirty="0" err="1">
                <a:solidFill>
                  <a:schemeClr val="tx2"/>
                </a:solidFill>
                <a:latin typeface="Gill Sans MT"/>
              </a:rPr>
              <a:t>paterni</a:t>
            </a:r>
            <a:r>
              <a:rPr lang="tr-TR" sz="2000" dirty="0">
                <a:solidFill>
                  <a:schemeClr val="tx2"/>
                </a:solidFill>
                <a:latin typeface="Gill Sans MT"/>
              </a:rPr>
              <a:t> bozmaktadır.</a:t>
            </a:r>
          </a:p>
          <a:p>
            <a:pPr>
              <a:lnSpc>
                <a:spcPct val="150000"/>
              </a:lnSpc>
            </a:pPr>
            <a:endParaRPr lang="tr-TR" sz="2000" dirty="0">
              <a:solidFill>
                <a:schemeClr val="tx2"/>
              </a:solidFill>
              <a:latin typeface="Gill Sans MT"/>
            </a:endParaRPr>
          </a:p>
          <a:p>
            <a:pPr>
              <a:lnSpc>
                <a:spcPct val="150000"/>
              </a:lnSpc>
            </a:pPr>
            <a:r>
              <a:rPr lang="tr-TR" sz="2000" dirty="0">
                <a:solidFill>
                  <a:schemeClr val="tx2"/>
                </a:solidFill>
                <a:latin typeface="Gill Sans MT"/>
              </a:rPr>
              <a:t>3. Gürültü  </a:t>
            </a:r>
            <a:r>
              <a:rPr lang="tr-TR" sz="2000" dirty="0" err="1">
                <a:solidFill>
                  <a:schemeClr val="tx2"/>
                </a:solidFill>
                <a:latin typeface="Gill Sans MT"/>
              </a:rPr>
              <a:t>kortizol</a:t>
            </a:r>
            <a:r>
              <a:rPr lang="tr-TR" sz="2000" dirty="0">
                <a:solidFill>
                  <a:schemeClr val="tx2"/>
                </a:solidFill>
                <a:latin typeface="Gill Sans MT"/>
              </a:rPr>
              <a:t> salınımı yükselirken bunun sonucunda  kan şeker düzeyinde yükselme vücut bağışıklık sisteminde değişiklikler, </a:t>
            </a:r>
            <a:r>
              <a:rPr lang="tr-TR" sz="2000" dirty="0" err="1">
                <a:solidFill>
                  <a:schemeClr val="tx2"/>
                </a:solidFill>
                <a:latin typeface="Gill Sans MT"/>
              </a:rPr>
              <a:t>eozinopeni</a:t>
            </a:r>
            <a:r>
              <a:rPr lang="tr-TR" sz="2000" dirty="0">
                <a:solidFill>
                  <a:schemeClr val="tx2"/>
                </a:solidFill>
                <a:latin typeface="Gill Sans MT"/>
              </a:rPr>
              <a:t> (akyuvarlarda  azalma, hipertansiyon, </a:t>
            </a:r>
            <a:r>
              <a:rPr lang="tr-TR" sz="2000" dirty="0" err="1">
                <a:solidFill>
                  <a:schemeClr val="tx2"/>
                </a:solidFill>
                <a:latin typeface="Gill Sans MT"/>
              </a:rPr>
              <a:t>osteoporozis</a:t>
            </a:r>
            <a:r>
              <a:rPr lang="tr-TR" sz="2000" dirty="0">
                <a:solidFill>
                  <a:schemeClr val="tx2"/>
                </a:solidFill>
                <a:latin typeface="Gill Sans MT"/>
              </a:rPr>
              <a:t> (kemik  erimesi ) stres ülserlerine kalp damar  hastalıklarında  artma görülmektedir .</a:t>
            </a:r>
          </a:p>
        </p:txBody>
      </p:sp>
      <p:sp>
        <p:nvSpPr>
          <p:cNvPr id="5" name="Metin kutusu 4"/>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17646270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568551" y="2387553"/>
            <a:ext cx="6842183" cy="2862322"/>
          </a:xfrm>
          <a:prstGeom prst="rect">
            <a:avLst/>
          </a:prstGeom>
          <a:noFill/>
        </p:spPr>
        <p:txBody>
          <a:bodyPr wrap="square" numCol="1" rtlCol="0">
            <a:spAutoFit/>
          </a:bodyPr>
          <a:lstStyle/>
          <a:p>
            <a:pPr>
              <a:lnSpc>
                <a:spcPct val="150000"/>
              </a:lnSpc>
            </a:pPr>
            <a:r>
              <a:rPr lang="tr-TR" sz="2000" dirty="0">
                <a:solidFill>
                  <a:schemeClr val="tx2"/>
                </a:solidFill>
                <a:latin typeface="Gill Sans MT"/>
              </a:rPr>
              <a:t> 4. Gürültünün kişilerde huzursuzluk, uykusuzluk, sinirlilik konsantrasyon bozukluğu gibi etkileri vardır.  </a:t>
            </a:r>
          </a:p>
          <a:p>
            <a:pPr>
              <a:lnSpc>
                <a:spcPct val="150000"/>
              </a:lnSpc>
            </a:pPr>
            <a:br>
              <a:rPr lang="tr-TR" sz="2000" dirty="0">
                <a:solidFill>
                  <a:schemeClr val="tx2"/>
                </a:solidFill>
                <a:latin typeface="Gill Sans MT"/>
              </a:rPr>
            </a:br>
            <a:r>
              <a:rPr lang="tr-TR" sz="2000" dirty="0">
                <a:solidFill>
                  <a:schemeClr val="tx2"/>
                </a:solidFill>
                <a:latin typeface="Gill Sans MT"/>
              </a:rPr>
              <a:t> 5. Çalışma etkinliğini azaltır, düşünmeyi engelleyebilir. Bellekle ilgili çalışmalar, sözcük öğrenme amacıyla yapılan çalışmalar gürültüden etkilenmektedir</a:t>
            </a:r>
            <a:r>
              <a:rPr lang="tr-TR" sz="1700" dirty="0">
                <a:solidFill>
                  <a:schemeClr val="tx1">
                    <a:lumMod val="50000"/>
                    <a:lumOff val="50000"/>
                  </a:schemeClr>
                </a:solidFill>
                <a:cs typeface="Times New Roman" panose="02020603050405020304" pitchFamily="18" charset="0"/>
              </a:rPr>
              <a:t>.</a:t>
            </a:r>
          </a:p>
        </p:txBody>
      </p:sp>
      <p:pic>
        <p:nvPicPr>
          <p:cNvPr id="5" name="Resim 4"/>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0" r="100000">
                        <a14:foregroundMark x1="93833" y1="79535" x2="93833" y2="79535"/>
                        <a14:foregroundMark x1="7930" y1="7674" x2="7930" y2="7674"/>
                        <a14:foregroundMark x1="5286" y1="31628" x2="5286" y2="31628"/>
                        <a14:foregroundMark x1="31718" y1="50465" x2="31718" y2="50465"/>
                        <a14:foregroundMark x1="86123" y1="7442" x2="86123" y2="7442"/>
                      </a14:backgroundRemoval>
                    </a14:imgEffect>
                  </a14:imgLayer>
                </a14:imgProps>
              </a:ext>
            </a:extLst>
          </a:blip>
          <a:srcRect l="7221" t="26046" r="8378"/>
          <a:stretch/>
        </p:blipFill>
        <p:spPr>
          <a:xfrm>
            <a:off x="7071581" y="2387554"/>
            <a:ext cx="2536444" cy="2344736"/>
          </a:xfrm>
          <a:prstGeom prst="rect">
            <a:avLst/>
          </a:prstGeom>
        </p:spPr>
      </p:pic>
      <p:sp>
        <p:nvSpPr>
          <p:cNvPr id="7" name="Metin kutusu 6"/>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36019892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762000" y="2288393"/>
            <a:ext cx="5512402" cy="3323987"/>
          </a:xfrm>
          <a:prstGeom prst="rect">
            <a:avLst/>
          </a:prstGeom>
          <a:noFill/>
        </p:spPr>
        <p:txBody>
          <a:bodyPr wrap="square" numCol="1" rtlCol="0">
            <a:spAutoFit/>
          </a:bodyPr>
          <a:lstStyle/>
          <a:p>
            <a:pPr algn="just">
              <a:lnSpc>
                <a:spcPct val="150000"/>
              </a:lnSpc>
            </a:pPr>
            <a:r>
              <a:rPr lang="tr-TR" sz="2000" b="1" u="sng" dirty="0">
                <a:solidFill>
                  <a:schemeClr val="tx2"/>
                </a:solidFill>
                <a:latin typeface="Gill Sans MT"/>
              </a:rPr>
              <a:t> B) Psikolojik Etkileri</a:t>
            </a:r>
          </a:p>
          <a:p>
            <a:pPr>
              <a:lnSpc>
                <a:spcPct val="150000"/>
              </a:lnSpc>
            </a:pPr>
            <a:r>
              <a:rPr lang="tr-TR" sz="2000" dirty="0">
                <a:solidFill>
                  <a:schemeClr val="tx2"/>
                </a:solidFill>
                <a:latin typeface="Gill Sans MT"/>
              </a:rPr>
              <a:t>1. </a:t>
            </a:r>
            <a:r>
              <a:rPr lang="en-US" sz="2000" dirty="0" err="1">
                <a:solidFill>
                  <a:schemeClr val="tx2"/>
                </a:solidFill>
                <a:latin typeface="Gill Sans MT"/>
              </a:rPr>
              <a:t>Gürültünün</a:t>
            </a:r>
            <a:r>
              <a:rPr lang="en-US" sz="2000" dirty="0">
                <a:solidFill>
                  <a:schemeClr val="tx2"/>
                </a:solidFill>
                <a:latin typeface="Gill Sans MT"/>
              </a:rPr>
              <a:t> </a:t>
            </a:r>
            <a:r>
              <a:rPr lang="en-US" sz="2000" dirty="0" err="1">
                <a:solidFill>
                  <a:schemeClr val="tx2"/>
                </a:solidFill>
                <a:latin typeface="Gill Sans MT"/>
              </a:rPr>
              <a:t>kişideki</a:t>
            </a:r>
            <a:r>
              <a:rPr lang="en-US" sz="2000" dirty="0">
                <a:solidFill>
                  <a:schemeClr val="tx2"/>
                </a:solidFill>
                <a:latin typeface="Gill Sans MT"/>
              </a:rPr>
              <a:t> </a:t>
            </a:r>
            <a:r>
              <a:rPr lang="en-US" sz="2000" dirty="0" err="1">
                <a:solidFill>
                  <a:schemeClr val="tx2"/>
                </a:solidFill>
                <a:latin typeface="Gill Sans MT"/>
              </a:rPr>
              <a:t>motivasyonel</a:t>
            </a:r>
            <a:r>
              <a:rPr lang="en-US" sz="2000" dirty="0">
                <a:solidFill>
                  <a:schemeClr val="tx2"/>
                </a:solidFill>
                <a:latin typeface="Gill Sans MT"/>
              </a:rPr>
              <a:t> </a:t>
            </a:r>
            <a:r>
              <a:rPr lang="en-US" sz="2000" dirty="0" err="1">
                <a:solidFill>
                  <a:schemeClr val="tx2"/>
                </a:solidFill>
                <a:latin typeface="Gill Sans MT"/>
              </a:rPr>
              <a:t>düzeyi</a:t>
            </a:r>
            <a:r>
              <a:rPr lang="en-US" sz="2000" dirty="0">
                <a:solidFill>
                  <a:schemeClr val="tx2"/>
                </a:solidFill>
                <a:latin typeface="Gill Sans MT"/>
              </a:rPr>
              <a:t> </a:t>
            </a:r>
            <a:r>
              <a:rPr lang="en-US" sz="2000" dirty="0" err="1">
                <a:solidFill>
                  <a:schemeClr val="tx2"/>
                </a:solidFill>
                <a:latin typeface="Gill Sans MT"/>
              </a:rPr>
              <a:t>ve</a:t>
            </a:r>
            <a:r>
              <a:rPr lang="en-US" sz="2000" dirty="0">
                <a:solidFill>
                  <a:schemeClr val="tx2"/>
                </a:solidFill>
                <a:latin typeface="Gill Sans MT"/>
              </a:rPr>
              <a:t> </a:t>
            </a:r>
            <a:r>
              <a:rPr lang="en-US" sz="2000" dirty="0" err="1">
                <a:solidFill>
                  <a:schemeClr val="tx2"/>
                </a:solidFill>
                <a:latin typeface="Gill Sans MT"/>
              </a:rPr>
              <a:t>duygudurum</a:t>
            </a:r>
            <a:r>
              <a:rPr lang="en-US" sz="2000" dirty="0">
                <a:solidFill>
                  <a:schemeClr val="tx2"/>
                </a:solidFill>
                <a:latin typeface="Gill Sans MT"/>
              </a:rPr>
              <a:t> </a:t>
            </a:r>
            <a:r>
              <a:rPr lang="en-US" sz="2000" dirty="0" err="1">
                <a:solidFill>
                  <a:schemeClr val="tx2"/>
                </a:solidFill>
                <a:latin typeface="Gill Sans MT"/>
              </a:rPr>
              <a:t>dengesini</a:t>
            </a:r>
            <a:r>
              <a:rPr lang="en-US" sz="2000" dirty="0">
                <a:solidFill>
                  <a:schemeClr val="tx2"/>
                </a:solidFill>
                <a:latin typeface="Gill Sans MT"/>
              </a:rPr>
              <a:t> </a:t>
            </a:r>
            <a:r>
              <a:rPr lang="en-US" sz="2000" dirty="0" err="1">
                <a:solidFill>
                  <a:schemeClr val="tx2"/>
                </a:solidFill>
                <a:latin typeface="Gill Sans MT"/>
              </a:rPr>
              <a:t>etkilediği</a:t>
            </a:r>
            <a:r>
              <a:rPr lang="en-US" sz="2000" dirty="0">
                <a:solidFill>
                  <a:schemeClr val="tx2"/>
                </a:solidFill>
                <a:latin typeface="Gill Sans MT"/>
              </a:rPr>
              <a:t> </a:t>
            </a:r>
            <a:r>
              <a:rPr lang="tr-TR" sz="2000" dirty="0">
                <a:solidFill>
                  <a:schemeClr val="tx2"/>
                </a:solidFill>
                <a:latin typeface="Gill Sans MT"/>
              </a:rPr>
              <a:t>bilinmektedir. </a:t>
            </a:r>
            <a:r>
              <a:rPr lang="en-US" sz="2000" dirty="0" err="1">
                <a:solidFill>
                  <a:schemeClr val="tx2"/>
                </a:solidFill>
                <a:latin typeface="Gill Sans MT"/>
              </a:rPr>
              <a:t>En</a:t>
            </a:r>
            <a:r>
              <a:rPr lang="en-US" sz="2000" dirty="0">
                <a:solidFill>
                  <a:schemeClr val="tx2"/>
                </a:solidFill>
                <a:latin typeface="Gill Sans MT"/>
              </a:rPr>
              <a:t> </a:t>
            </a:r>
            <a:r>
              <a:rPr lang="en-US" sz="2000" dirty="0" err="1">
                <a:solidFill>
                  <a:schemeClr val="tx2"/>
                </a:solidFill>
                <a:latin typeface="Gill Sans MT"/>
              </a:rPr>
              <a:t>belirgin</a:t>
            </a:r>
            <a:r>
              <a:rPr lang="en-US" sz="2000" dirty="0">
                <a:solidFill>
                  <a:schemeClr val="tx2"/>
                </a:solidFill>
                <a:latin typeface="Gill Sans MT"/>
              </a:rPr>
              <a:t> </a:t>
            </a:r>
            <a:r>
              <a:rPr lang="en-US" sz="2000" dirty="0" err="1">
                <a:solidFill>
                  <a:schemeClr val="tx2"/>
                </a:solidFill>
                <a:latin typeface="Gill Sans MT"/>
              </a:rPr>
              <a:t>etkileri</a:t>
            </a:r>
            <a:r>
              <a:rPr lang="en-US" sz="2000" dirty="0">
                <a:solidFill>
                  <a:schemeClr val="tx2"/>
                </a:solidFill>
                <a:latin typeface="Gill Sans MT"/>
              </a:rPr>
              <a:t>, </a:t>
            </a:r>
            <a:r>
              <a:rPr lang="en-US" sz="2000" dirty="0" err="1">
                <a:solidFill>
                  <a:schemeClr val="tx2"/>
                </a:solidFill>
                <a:latin typeface="Gill Sans MT"/>
              </a:rPr>
              <a:t>rahatsızlık</a:t>
            </a:r>
            <a:r>
              <a:rPr lang="en-US" sz="2000" dirty="0">
                <a:solidFill>
                  <a:schemeClr val="tx2"/>
                </a:solidFill>
                <a:latin typeface="Gill Sans MT"/>
              </a:rPr>
              <a:t>, </a:t>
            </a:r>
            <a:r>
              <a:rPr lang="en-US" sz="2000" dirty="0" err="1">
                <a:solidFill>
                  <a:schemeClr val="tx2"/>
                </a:solidFill>
                <a:latin typeface="Gill Sans MT"/>
              </a:rPr>
              <a:t>sıkıntı</a:t>
            </a:r>
            <a:r>
              <a:rPr lang="en-US" sz="2000" dirty="0">
                <a:solidFill>
                  <a:schemeClr val="tx2"/>
                </a:solidFill>
                <a:latin typeface="Gill Sans MT"/>
              </a:rPr>
              <a:t> </a:t>
            </a:r>
            <a:r>
              <a:rPr lang="en-US" sz="2000" dirty="0" err="1">
                <a:solidFill>
                  <a:schemeClr val="tx2"/>
                </a:solidFill>
                <a:latin typeface="Gill Sans MT"/>
              </a:rPr>
              <a:t>ve</a:t>
            </a:r>
            <a:r>
              <a:rPr lang="en-US" sz="2000" dirty="0">
                <a:solidFill>
                  <a:schemeClr val="tx2"/>
                </a:solidFill>
                <a:latin typeface="Gill Sans MT"/>
              </a:rPr>
              <a:t> </a:t>
            </a:r>
            <a:r>
              <a:rPr lang="en-US" sz="2000" dirty="0" err="1">
                <a:solidFill>
                  <a:schemeClr val="tx2"/>
                </a:solidFill>
                <a:latin typeface="Gill Sans MT"/>
              </a:rPr>
              <a:t>gerilim</a:t>
            </a:r>
            <a:r>
              <a:rPr lang="en-US" sz="2000" dirty="0">
                <a:solidFill>
                  <a:schemeClr val="tx2"/>
                </a:solidFill>
                <a:latin typeface="Gill Sans MT"/>
              </a:rPr>
              <a:t> </a:t>
            </a:r>
            <a:r>
              <a:rPr lang="en-US" sz="2000" dirty="0" err="1">
                <a:solidFill>
                  <a:schemeClr val="tx2"/>
                </a:solidFill>
                <a:latin typeface="Gill Sans MT"/>
              </a:rPr>
              <a:t>duygusudur</a:t>
            </a:r>
            <a:r>
              <a:rPr lang="en-US" sz="2000" dirty="0">
                <a:solidFill>
                  <a:schemeClr val="tx2"/>
                </a:solidFill>
                <a:latin typeface="Gill Sans MT"/>
              </a:rPr>
              <a:t>. </a:t>
            </a:r>
            <a:r>
              <a:rPr lang="en-US" sz="2000" dirty="0" err="1">
                <a:solidFill>
                  <a:schemeClr val="tx2"/>
                </a:solidFill>
                <a:latin typeface="Gill Sans MT"/>
              </a:rPr>
              <a:t>Gürültüden</a:t>
            </a:r>
            <a:r>
              <a:rPr lang="en-US" sz="2000" dirty="0">
                <a:solidFill>
                  <a:schemeClr val="tx2"/>
                </a:solidFill>
                <a:latin typeface="Gill Sans MT"/>
              </a:rPr>
              <a:t> </a:t>
            </a:r>
            <a:r>
              <a:rPr lang="en-US" sz="2000" dirty="0" err="1">
                <a:solidFill>
                  <a:schemeClr val="tx2"/>
                </a:solidFill>
                <a:latin typeface="Gill Sans MT"/>
              </a:rPr>
              <a:t>kaynaklanan</a:t>
            </a:r>
            <a:r>
              <a:rPr lang="en-US" sz="2000" dirty="0">
                <a:solidFill>
                  <a:schemeClr val="tx2"/>
                </a:solidFill>
                <a:latin typeface="Gill Sans MT"/>
              </a:rPr>
              <a:t> </a:t>
            </a:r>
            <a:r>
              <a:rPr lang="en-US" sz="2000" dirty="0" err="1">
                <a:solidFill>
                  <a:schemeClr val="tx2"/>
                </a:solidFill>
                <a:latin typeface="Gill Sans MT"/>
              </a:rPr>
              <a:t>sinir</a:t>
            </a:r>
            <a:r>
              <a:rPr lang="en-US" sz="2000" dirty="0">
                <a:solidFill>
                  <a:schemeClr val="tx2"/>
                </a:solidFill>
                <a:latin typeface="Gill Sans MT"/>
              </a:rPr>
              <a:t> </a:t>
            </a:r>
            <a:r>
              <a:rPr lang="en-US" sz="2000" dirty="0" err="1">
                <a:solidFill>
                  <a:schemeClr val="tx2"/>
                </a:solidFill>
                <a:latin typeface="Gill Sans MT"/>
              </a:rPr>
              <a:t>bozukluğu</a:t>
            </a:r>
            <a:r>
              <a:rPr lang="en-US" sz="2000" dirty="0">
                <a:solidFill>
                  <a:schemeClr val="tx2"/>
                </a:solidFill>
                <a:latin typeface="Gill Sans MT"/>
              </a:rPr>
              <a:t>, </a:t>
            </a:r>
            <a:r>
              <a:rPr lang="en-US" sz="2000" dirty="0" err="1">
                <a:solidFill>
                  <a:schemeClr val="tx2"/>
                </a:solidFill>
                <a:latin typeface="Gill Sans MT"/>
              </a:rPr>
              <a:t>korku</a:t>
            </a:r>
            <a:r>
              <a:rPr lang="en-US" sz="2000" dirty="0">
                <a:solidFill>
                  <a:schemeClr val="tx2"/>
                </a:solidFill>
                <a:latin typeface="Gill Sans MT"/>
              </a:rPr>
              <a:t>, </a:t>
            </a:r>
            <a:r>
              <a:rPr lang="en-US" sz="2000" dirty="0" err="1">
                <a:solidFill>
                  <a:schemeClr val="tx2"/>
                </a:solidFill>
                <a:latin typeface="Gill Sans MT"/>
              </a:rPr>
              <a:t>tedirginlik</a:t>
            </a:r>
            <a:r>
              <a:rPr lang="en-US" sz="2000" dirty="0">
                <a:solidFill>
                  <a:schemeClr val="tx2"/>
                </a:solidFill>
                <a:latin typeface="Gill Sans MT"/>
              </a:rPr>
              <a:t>, </a:t>
            </a:r>
            <a:r>
              <a:rPr lang="en-US" sz="2000" dirty="0" err="1">
                <a:solidFill>
                  <a:schemeClr val="tx2"/>
                </a:solidFill>
                <a:latin typeface="Gill Sans MT"/>
              </a:rPr>
              <a:t>yorgunluk</a:t>
            </a:r>
            <a:r>
              <a:rPr lang="en-US" sz="2000" dirty="0">
                <a:solidFill>
                  <a:schemeClr val="tx2"/>
                </a:solidFill>
                <a:latin typeface="Gill Sans MT"/>
              </a:rPr>
              <a:t> </a:t>
            </a:r>
            <a:r>
              <a:rPr lang="en-US" sz="2000" dirty="0" err="1">
                <a:solidFill>
                  <a:schemeClr val="tx2"/>
                </a:solidFill>
                <a:latin typeface="Gill Sans MT"/>
              </a:rPr>
              <a:t>önemli</a:t>
            </a:r>
            <a:r>
              <a:rPr lang="en-US" sz="2000" dirty="0">
                <a:solidFill>
                  <a:schemeClr val="tx2"/>
                </a:solidFill>
                <a:latin typeface="Gill Sans MT"/>
              </a:rPr>
              <a:t> </a:t>
            </a:r>
            <a:r>
              <a:rPr lang="en-US" sz="2000" dirty="0" err="1">
                <a:solidFill>
                  <a:schemeClr val="tx2"/>
                </a:solidFill>
                <a:latin typeface="Gill Sans MT"/>
              </a:rPr>
              <a:t>belirtiler</a:t>
            </a:r>
            <a:r>
              <a:rPr lang="en-US" sz="2000" dirty="0">
                <a:solidFill>
                  <a:schemeClr val="tx2"/>
                </a:solidFill>
                <a:latin typeface="Gill Sans MT"/>
              </a:rPr>
              <a:t> </a:t>
            </a:r>
            <a:r>
              <a:rPr lang="en-US" sz="2000" dirty="0" err="1">
                <a:solidFill>
                  <a:schemeClr val="tx2"/>
                </a:solidFill>
                <a:latin typeface="Gill Sans MT"/>
              </a:rPr>
              <a:t>olarak</a:t>
            </a:r>
            <a:r>
              <a:rPr lang="en-US" sz="2000" dirty="0">
                <a:solidFill>
                  <a:schemeClr val="tx2"/>
                </a:solidFill>
                <a:latin typeface="Gill Sans MT"/>
              </a:rPr>
              <a:t> </a:t>
            </a:r>
            <a:r>
              <a:rPr lang="en-US" sz="2000" dirty="0" err="1">
                <a:solidFill>
                  <a:schemeClr val="tx2"/>
                </a:solidFill>
                <a:latin typeface="Gill Sans MT"/>
              </a:rPr>
              <a:t>fark</a:t>
            </a:r>
            <a:r>
              <a:rPr lang="en-US" sz="2000" dirty="0">
                <a:solidFill>
                  <a:schemeClr val="tx2"/>
                </a:solidFill>
                <a:latin typeface="Gill Sans MT"/>
              </a:rPr>
              <a:t> </a:t>
            </a:r>
            <a:r>
              <a:rPr lang="en-US" sz="2000" dirty="0" err="1">
                <a:solidFill>
                  <a:schemeClr val="tx2"/>
                </a:solidFill>
                <a:latin typeface="Gill Sans MT"/>
              </a:rPr>
              <a:t>edilmektedir</a:t>
            </a:r>
            <a:r>
              <a:rPr lang="en-US" sz="2000" dirty="0">
                <a:solidFill>
                  <a:schemeClr val="tx2"/>
                </a:solidFill>
                <a:latin typeface="Gill Sans MT"/>
              </a:rPr>
              <a:t>.</a:t>
            </a:r>
            <a:endParaRPr lang="tr-TR" sz="2000" dirty="0">
              <a:solidFill>
                <a:schemeClr val="tx2"/>
              </a:solidFill>
              <a:latin typeface="Gill Sans MT"/>
            </a:endParaRPr>
          </a:p>
        </p:txBody>
      </p:sp>
      <p:pic>
        <p:nvPicPr>
          <p:cNvPr id="6" name="Resim 5"/>
          <p:cNvPicPr>
            <a:picLocks noChangeAspect="1"/>
          </p:cNvPicPr>
          <p:nvPr/>
        </p:nvPicPr>
        <p:blipFill>
          <a:blip r:embed="rId3"/>
          <a:stretch>
            <a:fillRect/>
          </a:stretch>
        </p:blipFill>
        <p:spPr>
          <a:xfrm>
            <a:off x="6909590" y="2449368"/>
            <a:ext cx="2099481" cy="2953688"/>
          </a:xfrm>
          <a:prstGeom prst="rect">
            <a:avLst/>
          </a:prstGeom>
        </p:spPr>
      </p:pic>
      <p:sp>
        <p:nvSpPr>
          <p:cNvPr id="7" name="Metin kutusu 6"/>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16969337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1169839" y="2429724"/>
            <a:ext cx="5530372" cy="3323987"/>
          </a:xfrm>
          <a:prstGeom prst="rect">
            <a:avLst/>
          </a:prstGeom>
          <a:noFill/>
        </p:spPr>
        <p:txBody>
          <a:bodyPr wrap="square" numCol="1" rtlCol="0">
            <a:spAutoFit/>
          </a:bodyPr>
          <a:lstStyle/>
          <a:p>
            <a:pPr>
              <a:lnSpc>
                <a:spcPct val="150000"/>
              </a:lnSpc>
            </a:pPr>
            <a:r>
              <a:rPr lang="tr-TR" sz="2000" dirty="0">
                <a:solidFill>
                  <a:schemeClr val="tx2"/>
                </a:solidFill>
                <a:latin typeface="Gill Sans MT"/>
              </a:rPr>
              <a:t>2. Gürültünün bir diğer etkisi ise ani kızgınlık ve öfkeyi tetikliyor olmasıdır. Kızgınlık ve öfkeyi kişinin kendisine yönelttiği durumlarda ise, kendini suçlama, aşırı sessizlik ve içe kapanma görülebilir. Tahammül ve hoşgörünün azalması, konsantrasyon eksikliği ve yardım isteğinin azalması da etkiler arasında sayılabilir</a:t>
            </a:r>
            <a:r>
              <a:rPr lang="tr-TR" sz="1700" dirty="0">
                <a:solidFill>
                  <a:schemeClr val="tx1">
                    <a:lumMod val="50000"/>
                    <a:lumOff val="50000"/>
                  </a:schemeClr>
                </a:solidFill>
                <a:cs typeface="Times New Roman" panose="02020603050405020304" pitchFamily="18" charset="0"/>
              </a:rPr>
              <a:t>. </a:t>
            </a:r>
          </a:p>
        </p:txBody>
      </p:sp>
      <p:pic>
        <p:nvPicPr>
          <p:cNvPr id="5" name="Resim 4"/>
          <p:cNvPicPr>
            <a:picLocks noChangeAspect="1"/>
          </p:cNvPicPr>
          <p:nvPr/>
        </p:nvPicPr>
        <p:blipFill>
          <a:blip r:embed="rId3"/>
          <a:stretch>
            <a:fillRect/>
          </a:stretch>
        </p:blipFill>
        <p:spPr>
          <a:xfrm>
            <a:off x="6912743" y="2959849"/>
            <a:ext cx="2647816" cy="2117118"/>
          </a:xfrm>
          <a:prstGeom prst="rect">
            <a:avLst/>
          </a:prstGeom>
        </p:spPr>
      </p:pic>
      <p:sp>
        <p:nvSpPr>
          <p:cNvPr id="7" name="Metin kutusu 6"/>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33494925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1215892" y="2350472"/>
            <a:ext cx="5195190" cy="3323987"/>
          </a:xfrm>
          <a:prstGeom prst="rect">
            <a:avLst/>
          </a:prstGeom>
          <a:noFill/>
        </p:spPr>
        <p:txBody>
          <a:bodyPr wrap="square" numCol="1" rtlCol="0">
            <a:spAutoFit/>
          </a:bodyPr>
          <a:lstStyle/>
          <a:p>
            <a:pPr>
              <a:lnSpc>
                <a:spcPct val="150000"/>
              </a:lnSpc>
            </a:pPr>
            <a:r>
              <a:rPr lang="tr-TR" sz="2000" dirty="0">
                <a:solidFill>
                  <a:schemeClr val="tx2"/>
                </a:solidFill>
                <a:latin typeface="Gill Sans MT"/>
              </a:rPr>
              <a:t>3. Çevresel gürültü rahatsız uykunun en önemli nedenlerinden biridir; Uykuya dalmadaki güçlük, uyku sırasında uyanma, çok erken kalkma ve genel olarak uykusuzluk hissetme sayılabilecek etkilerdendir. Buna bağlı olarak, uyku hapı tüketiminin artması da sonuçlardan biridir.</a:t>
            </a:r>
          </a:p>
        </p:txBody>
      </p:sp>
      <p:pic>
        <p:nvPicPr>
          <p:cNvPr id="6" name="Resim 5"/>
          <p:cNvPicPr>
            <a:picLocks noChangeAspect="1"/>
          </p:cNvPicPr>
          <p:nvPr/>
        </p:nvPicPr>
        <p:blipFill>
          <a:blip r:embed="rId3"/>
          <a:stretch>
            <a:fillRect/>
          </a:stretch>
        </p:blipFill>
        <p:spPr>
          <a:xfrm>
            <a:off x="6967898" y="2200990"/>
            <a:ext cx="1712078" cy="3622952"/>
          </a:xfrm>
          <a:prstGeom prst="rect">
            <a:avLst/>
          </a:prstGeom>
        </p:spPr>
      </p:pic>
      <p:sp>
        <p:nvSpPr>
          <p:cNvPr id="7" name="Metin kutusu 6"/>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2961625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185658" y="1646439"/>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Mimari Akustik</a:t>
            </a:r>
          </a:p>
          <a:p>
            <a:endParaRPr lang="tr-TR" altLang="tr-TR" sz="3200" b="1" dirty="0"/>
          </a:p>
        </p:txBody>
      </p:sp>
      <p:sp>
        <p:nvSpPr>
          <p:cNvPr id="5" name="Rectangle 3"/>
          <p:cNvSpPr txBox="1">
            <a:spLocks noChangeArrowheads="1"/>
          </p:cNvSpPr>
          <p:nvPr/>
        </p:nvSpPr>
        <p:spPr>
          <a:xfrm>
            <a:off x="508804" y="2419088"/>
            <a:ext cx="4410654" cy="330948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300" b="1" dirty="0"/>
              <a:t>                 </a:t>
            </a:r>
            <a:r>
              <a:rPr lang="tr-TR" altLang="tr-TR" sz="2000" b="1" dirty="0">
                <a:solidFill>
                  <a:srgbClr val="C00000"/>
                </a:solidFill>
                <a:latin typeface="Gill Sans MT"/>
              </a:rPr>
              <a:t>Yapı Akustiği</a:t>
            </a:r>
          </a:p>
          <a:p>
            <a:pPr marL="0" indent="0">
              <a:buFont typeface="Wingdings" pitchFamily="2" charset="2"/>
              <a:buNone/>
            </a:pPr>
            <a:r>
              <a:rPr lang="tr-TR" altLang="tr-TR" sz="1800" b="1" dirty="0">
                <a:solidFill>
                  <a:schemeClr val="tx2"/>
                </a:solidFill>
                <a:latin typeface="Gill Sans MT"/>
              </a:rPr>
              <a:t>(Gürültü Denetimi/Sessizleştirme)</a:t>
            </a:r>
          </a:p>
          <a:p>
            <a:pPr marL="0" indent="0">
              <a:buNone/>
            </a:pPr>
            <a:r>
              <a:rPr lang="tr-TR" altLang="tr-TR" sz="2000" dirty="0">
                <a:solidFill>
                  <a:schemeClr val="tx2"/>
                </a:solidFill>
                <a:latin typeface="Gill Sans MT"/>
              </a:rPr>
              <a:t>Bireylerin yaşadıkları ortamlarda (Açık hava/kapalı mekan) gürültünün olumsuz etkilerini ortadan kaldırmak amacıyla alınması gereken önlemlerin ele alındığı akustik dalıdır.</a:t>
            </a:r>
          </a:p>
          <a:p>
            <a:pPr marL="0" indent="0">
              <a:buFont typeface="Wingdings" pitchFamily="2" charset="2"/>
              <a:buNone/>
            </a:pPr>
            <a:endParaRPr lang="tr-TR" altLang="tr-TR" sz="1600" b="1" dirty="0">
              <a:solidFill>
                <a:srgbClr val="FF0000"/>
              </a:solidFill>
            </a:endParaRPr>
          </a:p>
        </p:txBody>
      </p:sp>
      <p:sp>
        <p:nvSpPr>
          <p:cNvPr id="6" name="Rectangle 3"/>
          <p:cNvSpPr txBox="1">
            <a:spLocks noChangeArrowheads="1"/>
          </p:cNvSpPr>
          <p:nvPr/>
        </p:nvSpPr>
        <p:spPr>
          <a:xfrm>
            <a:off x="5111460" y="2419088"/>
            <a:ext cx="4428325" cy="331081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300" b="1" dirty="0"/>
              <a:t>                 </a:t>
            </a:r>
            <a:r>
              <a:rPr lang="tr-TR" altLang="tr-TR" sz="2000" b="1" dirty="0">
                <a:solidFill>
                  <a:srgbClr val="C00000"/>
                </a:solidFill>
                <a:latin typeface="Gill Sans MT"/>
              </a:rPr>
              <a:t>Hacim Akustiği</a:t>
            </a:r>
          </a:p>
          <a:p>
            <a:pPr marL="0" indent="0">
              <a:buFont typeface="Wingdings" pitchFamily="2" charset="2"/>
              <a:buNone/>
            </a:pPr>
            <a:endParaRPr lang="tr-TR" altLang="tr-TR" sz="1100" b="1" dirty="0"/>
          </a:p>
          <a:p>
            <a:pPr marL="0" indent="0">
              <a:buFont typeface="Wingdings" pitchFamily="2" charset="2"/>
              <a:buNone/>
            </a:pPr>
            <a:r>
              <a:rPr lang="tr-TR" altLang="tr-TR" sz="2000" dirty="0">
                <a:solidFill>
                  <a:schemeClr val="tx2"/>
                </a:solidFill>
                <a:latin typeface="Gill Sans MT"/>
              </a:rPr>
              <a:t>İşitsel algılamanın önemli olduğu mekanlarda, kaynaktan çıkan seslerin en iyi şekilde dinleyicilere ulaşmasını sağlamak üzere gereken önlemlerin ele alındığı akustik dalıdır.</a:t>
            </a:r>
          </a:p>
          <a:p>
            <a:pPr marL="0" indent="0">
              <a:buFont typeface="Wingdings" pitchFamily="2" charset="2"/>
              <a:buNone/>
            </a:pPr>
            <a:endParaRPr lang="tr-TR" altLang="tr-TR" sz="1600" b="1" dirty="0"/>
          </a:p>
        </p:txBody>
      </p:sp>
    </p:spTree>
    <p:extLst>
      <p:ext uri="{BB962C8B-B14F-4D97-AF65-F5344CB8AC3E}">
        <p14:creationId xmlns:p14="http://schemas.microsoft.com/office/powerpoint/2010/main" val="21718521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1034955" y="2541780"/>
            <a:ext cx="5352197" cy="2862322"/>
          </a:xfrm>
          <a:prstGeom prst="rect">
            <a:avLst/>
          </a:prstGeom>
          <a:noFill/>
        </p:spPr>
        <p:txBody>
          <a:bodyPr wrap="square" numCol="1" rtlCol="0">
            <a:spAutoFit/>
          </a:bodyPr>
          <a:lstStyle/>
          <a:p>
            <a:pPr>
              <a:lnSpc>
                <a:spcPct val="150000"/>
              </a:lnSpc>
            </a:pPr>
            <a:r>
              <a:rPr lang="tr-TR" sz="2000" dirty="0">
                <a:solidFill>
                  <a:schemeClr val="tx2"/>
                </a:solidFill>
                <a:latin typeface="Gill Sans MT"/>
              </a:rPr>
              <a:t>4. Gürültünün iş verimini azaltması da söz konusudur. Çalışma hayatında olması gerekenden fazla bir gürültü olduğu durumlarda, işin zamanında yapılması, işin doğru olarak yapılması zorlaşmakta; iş kazaları meydana gelebilmektedir. </a:t>
            </a:r>
          </a:p>
        </p:txBody>
      </p:sp>
      <p:pic>
        <p:nvPicPr>
          <p:cNvPr id="6" name="Resim 5"/>
          <p:cNvPicPr>
            <a:picLocks noChangeAspect="1"/>
          </p:cNvPicPr>
          <p:nvPr/>
        </p:nvPicPr>
        <p:blipFill>
          <a:blip r:embed="rId3"/>
          <a:stretch>
            <a:fillRect/>
          </a:stretch>
        </p:blipFill>
        <p:spPr>
          <a:xfrm>
            <a:off x="6226979" y="2880054"/>
            <a:ext cx="3157231" cy="2185775"/>
          </a:xfrm>
          <a:prstGeom prst="rect">
            <a:avLst/>
          </a:prstGeom>
        </p:spPr>
      </p:pic>
      <p:sp>
        <p:nvSpPr>
          <p:cNvPr id="7" name="Metin kutusu 6"/>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13033561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997669" y="2477859"/>
            <a:ext cx="5997370" cy="3323987"/>
          </a:xfrm>
          <a:prstGeom prst="rect">
            <a:avLst/>
          </a:prstGeom>
          <a:noFill/>
        </p:spPr>
        <p:txBody>
          <a:bodyPr wrap="square" numCol="1" rtlCol="0">
            <a:spAutoFit/>
          </a:bodyPr>
          <a:lstStyle/>
          <a:p>
            <a:pPr>
              <a:lnSpc>
                <a:spcPct val="150000"/>
              </a:lnSpc>
            </a:pPr>
            <a:r>
              <a:rPr lang="tr-TR" sz="2000" dirty="0">
                <a:solidFill>
                  <a:schemeClr val="tx2"/>
                </a:solidFill>
                <a:latin typeface="Gill Sans MT"/>
              </a:rPr>
              <a:t>5. </a:t>
            </a:r>
            <a:r>
              <a:rPr lang="en-US" sz="2000" dirty="0" err="1">
                <a:solidFill>
                  <a:schemeClr val="tx2"/>
                </a:solidFill>
                <a:latin typeface="Gill Sans MT"/>
              </a:rPr>
              <a:t>Gürültüye</a:t>
            </a:r>
            <a:r>
              <a:rPr lang="en-US" sz="2000" dirty="0">
                <a:solidFill>
                  <a:schemeClr val="tx2"/>
                </a:solidFill>
                <a:latin typeface="Gill Sans MT"/>
              </a:rPr>
              <a:t> </a:t>
            </a:r>
            <a:r>
              <a:rPr lang="en-US" sz="2000" dirty="0" err="1">
                <a:solidFill>
                  <a:schemeClr val="tx2"/>
                </a:solidFill>
                <a:latin typeface="Gill Sans MT"/>
              </a:rPr>
              <a:t>maruz</a:t>
            </a:r>
            <a:r>
              <a:rPr lang="en-US" sz="2000" dirty="0">
                <a:solidFill>
                  <a:schemeClr val="tx2"/>
                </a:solidFill>
                <a:latin typeface="Gill Sans MT"/>
              </a:rPr>
              <a:t> </a:t>
            </a:r>
            <a:r>
              <a:rPr lang="en-US" sz="2000" dirty="0" err="1">
                <a:solidFill>
                  <a:schemeClr val="tx2"/>
                </a:solidFill>
                <a:latin typeface="Gill Sans MT"/>
              </a:rPr>
              <a:t>kalma</a:t>
            </a:r>
            <a:r>
              <a:rPr lang="en-US" sz="2000" dirty="0">
                <a:solidFill>
                  <a:schemeClr val="tx2"/>
                </a:solidFill>
                <a:latin typeface="Gill Sans MT"/>
              </a:rPr>
              <a:t>, </a:t>
            </a:r>
            <a:r>
              <a:rPr lang="en-US" sz="2000" dirty="0" err="1">
                <a:solidFill>
                  <a:schemeClr val="tx2"/>
                </a:solidFill>
                <a:latin typeface="Gill Sans MT"/>
              </a:rPr>
              <a:t>sosyal</a:t>
            </a:r>
            <a:r>
              <a:rPr lang="en-US" sz="2000" dirty="0">
                <a:solidFill>
                  <a:schemeClr val="tx2"/>
                </a:solidFill>
                <a:latin typeface="Gill Sans MT"/>
              </a:rPr>
              <a:t> </a:t>
            </a:r>
            <a:r>
              <a:rPr lang="en-US" sz="2000" dirty="0" err="1">
                <a:solidFill>
                  <a:schemeClr val="tx2"/>
                </a:solidFill>
                <a:latin typeface="Gill Sans MT"/>
              </a:rPr>
              <a:t>ve</a:t>
            </a:r>
            <a:r>
              <a:rPr lang="en-US" sz="2000" dirty="0">
                <a:solidFill>
                  <a:schemeClr val="tx2"/>
                </a:solidFill>
                <a:latin typeface="Gill Sans MT"/>
              </a:rPr>
              <a:t> </a:t>
            </a:r>
            <a:r>
              <a:rPr lang="en-US" sz="2000" dirty="0" err="1">
                <a:solidFill>
                  <a:schemeClr val="tx2"/>
                </a:solidFill>
                <a:latin typeface="Gill Sans MT"/>
              </a:rPr>
              <a:t>davranışsal</a:t>
            </a:r>
            <a:r>
              <a:rPr lang="en-US" sz="2000" dirty="0">
                <a:solidFill>
                  <a:schemeClr val="tx2"/>
                </a:solidFill>
                <a:latin typeface="Gill Sans MT"/>
              </a:rPr>
              <a:t> </a:t>
            </a:r>
            <a:r>
              <a:rPr lang="en-US" sz="2000" dirty="0" err="1">
                <a:solidFill>
                  <a:schemeClr val="tx2"/>
                </a:solidFill>
                <a:latin typeface="Gill Sans MT"/>
              </a:rPr>
              <a:t>etkileri</a:t>
            </a:r>
            <a:r>
              <a:rPr lang="en-US" sz="2000" dirty="0">
                <a:solidFill>
                  <a:schemeClr val="tx2"/>
                </a:solidFill>
                <a:latin typeface="Gill Sans MT"/>
              </a:rPr>
              <a:t> </a:t>
            </a:r>
            <a:r>
              <a:rPr lang="en-US" sz="2000" dirty="0" err="1">
                <a:solidFill>
                  <a:schemeClr val="tx2"/>
                </a:solidFill>
                <a:latin typeface="Gill Sans MT"/>
              </a:rPr>
              <a:t>ile</a:t>
            </a:r>
            <a:r>
              <a:rPr lang="en-US" sz="2000" dirty="0">
                <a:solidFill>
                  <a:schemeClr val="tx2"/>
                </a:solidFill>
                <a:latin typeface="Gill Sans MT"/>
              </a:rPr>
              <a:t>  </a:t>
            </a:r>
            <a:r>
              <a:rPr lang="en-US" sz="2000" dirty="0" err="1">
                <a:solidFill>
                  <a:schemeClr val="tx2"/>
                </a:solidFill>
                <a:latin typeface="Gill Sans MT"/>
              </a:rPr>
              <a:t>karmaşık</a:t>
            </a:r>
            <a:r>
              <a:rPr lang="en-US" sz="2000" dirty="0">
                <a:solidFill>
                  <a:schemeClr val="tx2"/>
                </a:solidFill>
                <a:latin typeface="Gill Sans MT"/>
              </a:rPr>
              <a:t> </a:t>
            </a:r>
            <a:r>
              <a:rPr lang="en-US" sz="2000" dirty="0" err="1">
                <a:solidFill>
                  <a:schemeClr val="tx2"/>
                </a:solidFill>
                <a:latin typeface="Gill Sans MT"/>
              </a:rPr>
              <a:t>bir</a:t>
            </a:r>
            <a:r>
              <a:rPr lang="en-US" sz="2000" dirty="0">
                <a:solidFill>
                  <a:schemeClr val="tx2"/>
                </a:solidFill>
                <a:latin typeface="Gill Sans MT"/>
              </a:rPr>
              <a:t> </a:t>
            </a:r>
            <a:r>
              <a:rPr lang="en-US" sz="2000" dirty="0" err="1">
                <a:solidFill>
                  <a:schemeClr val="tx2"/>
                </a:solidFill>
                <a:latin typeface="Gill Sans MT"/>
              </a:rPr>
              <a:t>durumdur</a:t>
            </a:r>
            <a:r>
              <a:rPr lang="en-US" sz="2000" dirty="0">
                <a:solidFill>
                  <a:schemeClr val="tx2"/>
                </a:solidFill>
                <a:latin typeface="Gill Sans MT"/>
              </a:rPr>
              <a:t>. Bu </a:t>
            </a:r>
            <a:r>
              <a:rPr lang="en-US" sz="2000" dirty="0" err="1">
                <a:solidFill>
                  <a:schemeClr val="tx2"/>
                </a:solidFill>
                <a:latin typeface="Gill Sans MT"/>
              </a:rPr>
              <a:t>etkiler</a:t>
            </a:r>
            <a:r>
              <a:rPr lang="en-US" sz="2000" dirty="0">
                <a:solidFill>
                  <a:schemeClr val="tx2"/>
                </a:solidFill>
                <a:latin typeface="Gill Sans MT"/>
              </a:rPr>
              <a:t>, </a:t>
            </a:r>
            <a:r>
              <a:rPr lang="en-US" sz="2000" dirty="0" err="1">
                <a:solidFill>
                  <a:schemeClr val="tx2"/>
                </a:solidFill>
                <a:latin typeface="Gill Sans MT"/>
              </a:rPr>
              <a:t>günlük</a:t>
            </a:r>
            <a:r>
              <a:rPr lang="en-US" sz="2000" dirty="0">
                <a:solidFill>
                  <a:schemeClr val="tx2"/>
                </a:solidFill>
                <a:latin typeface="Gill Sans MT"/>
              </a:rPr>
              <a:t> </a:t>
            </a:r>
            <a:r>
              <a:rPr lang="en-US" sz="2000" dirty="0" err="1">
                <a:solidFill>
                  <a:schemeClr val="tx2"/>
                </a:solidFill>
                <a:latin typeface="Gill Sans MT"/>
              </a:rPr>
              <a:t>davranış</a:t>
            </a:r>
            <a:r>
              <a:rPr lang="en-US" sz="2000" dirty="0">
                <a:solidFill>
                  <a:schemeClr val="tx2"/>
                </a:solidFill>
                <a:latin typeface="Gill Sans MT"/>
              </a:rPr>
              <a:t> </a:t>
            </a:r>
            <a:r>
              <a:rPr lang="en-US" sz="2000" dirty="0" err="1">
                <a:solidFill>
                  <a:schemeClr val="tx2"/>
                </a:solidFill>
                <a:latin typeface="Gill Sans MT"/>
              </a:rPr>
              <a:t>değişiklikleri</a:t>
            </a:r>
            <a:r>
              <a:rPr lang="en-US" sz="2000" dirty="0">
                <a:solidFill>
                  <a:schemeClr val="tx2"/>
                </a:solidFill>
                <a:latin typeface="Gill Sans MT"/>
              </a:rPr>
              <a:t> </a:t>
            </a:r>
            <a:r>
              <a:rPr lang="en-US" sz="2000" dirty="0" err="1">
                <a:solidFill>
                  <a:schemeClr val="tx2"/>
                </a:solidFill>
                <a:latin typeface="Gill Sans MT"/>
              </a:rPr>
              <a:t>yanısıra</a:t>
            </a:r>
            <a:r>
              <a:rPr lang="en-US" sz="2000" dirty="0">
                <a:solidFill>
                  <a:schemeClr val="tx2"/>
                </a:solidFill>
                <a:latin typeface="Gill Sans MT"/>
              </a:rPr>
              <a:t> (</a:t>
            </a:r>
            <a:r>
              <a:rPr lang="en-US" sz="2000" dirty="0" err="1">
                <a:solidFill>
                  <a:schemeClr val="tx2"/>
                </a:solidFill>
                <a:latin typeface="Gill Sans MT"/>
              </a:rPr>
              <a:t>kapanış</a:t>
            </a:r>
            <a:r>
              <a:rPr lang="en-US" sz="2000" dirty="0">
                <a:solidFill>
                  <a:schemeClr val="tx2"/>
                </a:solidFill>
                <a:latin typeface="Gill Sans MT"/>
              </a:rPr>
              <a:t> </a:t>
            </a:r>
            <a:r>
              <a:rPr lang="en-US" sz="2000" dirty="0" err="1">
                <a:solidFill>
                  <a:schemeClr val="tx2"/>
                </a:solidFill>
                <a:latin typeface="Gill Sans MT"/>
              </a:rPr>
              <a:t>pencere</a:t>
            </a:r>
            <a:r>
              <a:rPr lang="en-US" sz="2000" dirty="0">
                <a:solidFill>
                  <a:schemeClr val="tx2"/>
                </a:solidFill>
                <a:latin typeface="Gill Sans MT"/>
              </a:rPr>
              <a:t> </a:t>
            </a:r>
            <a:r>
              <a:rPr lang="en-US" sz="2000" dirty="0" err="1">
                <a:solidFill>
                  <a:schemeClr val="tx2"/>
                </a:solidFill>
                <a:latin typeface="Gill Sans MT"/>
              </a:rPr>
              <a:t>ve</a:t>
            </a:r>
            <a:r>
              <a:rPr lang="en-US" sz="2000" dirty="0">
                <a:solidFill>
                  <a:schemeClr val="tx2"/>
                </a:solidFill>
                <a:latin typeface="Gill Sans MT"/>
              </a:rPr>
              <a:t> </a:t>
            </a:r>
            <a:r>
              <a:rPr lang="en-US" sz="2000" dirty="0" err="1">
                <a:solidFill>
                  <a:schemeClr val="tx2"/>
                </a:solidFill>
                <a:latin typeface="Gill Sans MT"/>
              </a:rPr>
              <a:t>dış</a:t>
            </a:r>
            <a:r>
              <a:rPr lang="en-US" sz="2000" dirty="0">
                <a:solidFill>
                  <a:schemeClr val="tx2"/>
                </a:solidFill>
                <a:latin typeface="Gill Sans MT"/>
              </a:rPr>
              <a:t> </a:t>
            </a:r>
            <a:r>
              <a:rPr lang="en-US" sz="2000" dirty="0" err="1">
                <a:solidFill>
                  <a:schemeClr val="tx2"/>
                </a:solidFill>
                <a:latin typeface="Gill Sans MT"/>
              </a:rPr>
              <a:t>sesleri</a:t>
            </a:r>
            <a:r>
              <a:rPr lang="en-US" sz="2000" dirty="0">
                <a:solidFill>
                  <a:schemeClr val="tx2"/>
                </a:solidFill>
                <a:latin typeface="Gill Sans MT"/>
              </a:rPr>
              <a:t> </a:t>
            </a:r>
            <a:r>
              <a:rPr lang="en-US" sz="2000" dirty="0" err="1">
                <a:solidFill>
                  <a:schemeClr val="tx2"/>
                </a:solidFill>
                <a:latin typeface="Gill Sans MT"/>
              </a:rPr>
              <a:t>ortadan</a:t>
            </a:r>
            <a:r>
              <a:rPr lang="en-US" sz="2000" dirty="0">
                <a:solidFill>
                  <a:schemeClr val="tx2"/>
                </a:solidFill>
                <a:latin typeface="Gill Sans MT"/>
              </a:rPr>
              <a:t> </a:t>
            </a:r>
            <a:r>
              <a:rPr lang="en-US" sz="2000" dirty="0" err="1">
                <a:solidFill>
                  <a:schemeClr val="tx2"/>
                </a:solidFill>
                <a:latin typeface="Gill Sans MT"/>
              </a:rPr>
              <a:t>kaldırmak</a:t>
            </a:r>
            <a:r>
              <a:rPr lang="en-US" sz="2000" dirty="0">
                <a:solidFill>
                  <a:schemeClr val="tx2"/>
                </a:solidFill>
                <a:latin typeface="Gill Sans MT"/>
              </a:rPr>
              <a:t> </a:t>
            </a:r>
            <a:r>
              <a:rPr lang="en-US" sz="2000" dirty="0" err="1">
                <a:solidFill>
                  <a:schemeClr val="tx2"/>
                </a:solidFill>
                <a:latin typeface="Gill Sans MT"/>
              </a:rPr>
              <a:t>için</a:t>
            </a:r>
            <a:r>
              <a:rPr lang="en-US" sz="2000" dirty="0">
                <a:solidFill>
                  <a:schemeClr val="tx2"/>
                </a:solidFill>
                <a:latin typeface="Gill Sans MT"/>
              </a:rPr>
              <a:t> </a:t>
            </a:r>
            <a:r>
              <a:rPr lang="en-US" sz="2000" dirty="0" err="1">
                <a:solidFill>
                  <a:schemeClr val="tx2"/>
                </a:solidFill>
                <a:latin typeface="Gill Sans MT"/>
              </a:rPr>
              <a:t>kapılar</a:t>
            </a:r>
            <a:r>
              <a:rPr lang="en-US" sz="2000" dirty="0">
                <a:solidFill>
                  <a:schemeClr val="tx2"/>
                </a:solidFill>
                <a:latin typeface="Gill Sans MT"/>
              </a:rPr>
              <a:t> </a:t>
            </a:r>
            <a:r>
              <a:rPr lang="en-US" sz="2000" dirty="0" err="1">
                <a:solidFill>
                  <a:schemeClr val="tx2"/>
                </a:solidFill>
                <a:latin typeface="Gill Sans MT"/>
              </a:rPr>
              <a:t>ve</a:t>
            </a:r>
            <a:r>
              <a:rPr lang="en-US" sz="2000" dirty="0">
                <a:solidFill>
                  <a:schemeClr val="tx2"/>
                </a:solidFill>
                <a:latin typeface="Gill Sans MT"/>
              </a:rPr>
              <a:t> </a:t>
            </a:r>
            <a:r>
              <a:rPr lang="en-US" sz="2000" dirty="0" err="1">
                <a:solidFill>
                  <a:schemeClr val="tx2"/>
                </a:solidFill>
                <a:latin typeface="Gill Sans MT"/>
              </a:rPr>
              <a:t>pencereler</a:t>
            </a:r>
            <a:r>
              <a:rPr lang="en-US" sz="2000" dirty="0">
                <a:solidFill>
                  <a:schemeClr val="tx2"/>
                </a:solidFill>
                <a:latin typeface="Gill Sans MT"/>
              </a:rPr>
              <a:t> </a:t>
            </a:r>
            <a:r>
              <a:rPr lang="en-US" sz="2000" dirty="0" err="1">
                <a:solidFill>
                  <a:schemeClr val="tx2"/>
                </a:solidFill>
                <a:latin typeface="Gill Sans MT"/>
              </a:rPr>
              <a:t>arkasına</a:t>
            </a:r>
            <a:r>
              <a:rPr lang="en-US" sz="2000" dirty="0">
                <a:solidFill>
                  <a:schemeClr val="tx2"/>
                </a:solidFill>
                <a:latin typeface="Gill Sans MT"/>
              </a:rPr>
              <a:t> </a:t>
            </a:r>
            <a:r>
              <a:rPr lang="en-US" sz="2000" dirty="0" err="1">
                <a:solidFill>
                  <a:schemeClr val="tx2"/>
                </a:solidFill>
                <a:latin typeface="Gill Sans MT"/>
              </a:rPr>
              <a:t>saklanma</a:t>
            </a:r>
            <a:r>
              <a:rPr lang="en-US" sz="2000" dirty="0">
                <a:solidFill>
                  <a:schemeClr val="tx2"/>
                </a:solidFill>
                <a:latin typeface="Gill Sans MT"/>
              </a:rPr>
              <a:t>; </a:t>
            </a:r>
            <a:r>
              <a:rPr lang="en-US" sz="2000" dirty="0" err="1">
                <a:solidFill>
                  <a:schemeClr val="tx2"/>
                </a:solidFill>
                <a:latin typeface="Gill Sans MT"/>
              </a:rPr>
              <a:t>bir</a:t>
            </a:r>
            <a:r>
              <a:rPr lang="en-US" sz="2000" dirty="0">
                <a:solidFill>
                  <a:schemeClr val="tx2"/>
                </a:solidFill>
                <a:latin typeface="Gill Sans MT"/>
              </a:rPr>
              <a:t> </a:t>
            </a:r>
            <a:r>
              <a:rPr lang="en-US" sz="2000" dirty="0" err="1">
                <a:solidFill>
                  <a:schemeClr val="tx2"/>
                </a:solidFill>
                <a:latin typeface="Gill Sans MT"/>
              </a:rPr>
              <a:t>yandan</a:t>
            </a:r>
            <a:r>
              <a:rPr lang="en-US" sz="2000" dirty="0">
                <a:solidFill>
                  <a:schemeClr val="tx2"/>
                </a:solidFill>
                <a:latin typeface="Gill Sans MT"/>
              </a:rPr>
              <a:t> </a:t>
            </a:r>
            <a:r>
              <a:rPr lang="en-US" sz="2000" dirty="0" err="1">
                <a:solidFill>
                  <a:schemeClr val="tx2"/>
                </a:solidFill>
                <a:latin typeface="Gill Sans MT"/>
              </a:rPr>
              <a:t>balkonları</a:t>
            </a:r>
            <a:r>
              <a:rPr lang="en-US" sz="2000" dirty="0">
                <a:solidFill>
                  <a:schemeClr val="tx2"/>
                </a:solidFill>
                <a:latin typeface="Gill Sans MT"/>
              </a:rPr>
              <a:t>, </a:t>
            </a:r>
            <a:r>
              <a:rPr lang="en-US" sz="2000" dirty="0" err="1">
                <a:solidFill>
                  <a:schemeClr val="tx2"/>
                </a:solidFill>
                <a:latin typeface="Gill Sans MT"/>
              </a:rPr>
              <a:t>terasları</a:t>
            </a:r>
            <a:r>
              <a:rPr lang="en-US" sz="2000" dirty="0">
                <a:solidFill>
                  <a:schemeClr val="tx2"/>
                </a:solidFill>
                <a:latin typeface="Gill Sans MT"/>
              </a:rPr>
              <a:t> </a:t>
            </a:r>
            <a:r>
              <a:rPr lang="en-US" sz="2000" dirty="0" err="1">
                <a:solidFill>
                  <a:schemeClr val="tx2"/>
                </a:solidFill>
                <a:latin typeface="Gill Sans MT"/>
              </a:rPr>
              <a:t>kullanamama</a:t>
            </a:r>
            <a:r>
              <a:rPr lang="en-US" sz="2000" dirty="0">
                <a:solidFill>
                  <a:schemeClr val="tx2"/>
                </a:solidFill>
                <a:latin typeface="Gill Sans MT"/>
              </a:rPr>
              <a:t>) </a:t>
            </a:r>
            <a:r>
              <a:rPr lang="en-US" sz="2000" dirty="0" err="1">
                <a:solidFill>
                  <a:schemeClr val="tx2"/>
                </a:solidFill>
                <a:latin typeface="Gill Sans MT"/>
              </a:rPr>
              <a:t>sosyal</a:t>
            </a:r>
            <a:r>
              <a:rPr lang="en-US" sz="2000" dirty="0">
                <a:solidFill>
                  <a:schemeClr val="tx2"/>
                </a:solidFill>
                <a:latin typeface="Gill Sans MT"/>
              </a:rPr>
              <a:t> </a:t>
            </a:r>
            <a:r>
              <a:rPr lang="en-US" sz="2000" dirty="0" err="1">
                <a:solidFill>
                  <a:schemeClr val="tx2"/>
                </a:solidFill>
                <a:latin typeface="Gill Sans MT"/>
              </a:rPr>
              <a:t>davranışlarda</a:t>
            </a:r>
            <a:r>
              <a:rPr lang="en-US" sz="2000" dirty="0">
                <a:solidFill>
                  <a:schemeClr val="tx2"/>
                </a:solidFill>
                <a:latin typeface="Gill Sans MT"/>
              </a:rPr>
              <a:t> da </a:t>
            </a:r>
            <a:r>
              <a:rPr lang="en-US" sz="2000" dirty="0" err="1">
                <a:solidFill>
                  <a:schemeClr val="tx2"/>
                </a:solidFill>
                <a:latin typeface="Gill Sans MT"/>
              </a:rPr>
              <a:t>değişikliklere</a:t>
            </a:r>
            <a:r>
              <a:rPr lang="en-US" sz="2000" dirty="0">
                <a:solidFill>
                  <a:schemeClr val="tx2"/>
                </a:solidFill>
                <a:latin typeface="Gill Sans MT"/>
              </a:rPr>
              <a:t> </a:t>
            </a:r>
            <a:r>
              <a:rPr lang="en-US" sz="2000" dirty="0" err="1">
                <a:solidFill>
                  <a:schemeClr val="tx2"/>
                </a:solidFill>
                <a:latin typeface="Gill Sans MT"/>
              </a:rPr>
              <a:t>neden</a:t>
            </a:r>
            <a:r>
              <a:rPr lang="en-US" sz="2000" dirty="0">
                <a:solidFill>
                  <a:schemeClr val="tx2"/>
                </a:solidFill>
                <a:latin typeface="Gill Sans MT"/>
              </a:rPr>
              <a:t> </a:t>
            </a:r>
            <a:r>
              <a:rPr lang="en-US" sz="2000" dirty="0" err="1">
                <a:solidFill>
                  <a:schemeClr val="tx2"/>
                </a:solidFill>
                <a:latin typeface="Gill Sans MT"/>
              </a:rPr>
              <a:t>olmaktadır</a:t>
            </a:r>
            <a:r>
              <a:rPr lang="en-US" sz="2000" dirty="0">
                <a:solidFill>
                  <a:schemeClr val="tx2"/>
                </a:solidFill>
                <a:latin typeface="Gill Sans MT"/>
              </a:rPr>
              <a:t>. </a:t>
            </a:r>
            <a:endParaRPr lang="tr-TR" sz="2000" dirty="0">
              <a:solidFill>
                <a:schemeClr val="tx2"/>
              </a:solidFill>
              <a:latin typeface="Gill Sans MT"/>
            </a:endParaRPr>
          </a:p>
        </p:txBody>
      </p:sp>
      <p:pic>
        <p:nvPicPr>
          <p:cNvPr id="5" name="Resim 4"/>
          <p:cNvPicPr>
            <a:picLocks noChangeAspect="1"/>
          </p:cNvPicPr>
          <p:nvPr/>
        </p:nvPicPr>
        <p:blipFill>
          <a:blip r:embed="rId3"/>
          <a:stretch>
            <a:fillRect/>
          </a:stretch>
        </p:blipFill>
        <p:spPr>
          <a:xfrm>
            <a:off x="7511054" y="2405701"/>
            <a:ext cx="1518314" cy="3396145"/>
          </a:xfrm>
          <a:prstGeom prst="rect">
            <a:avLst/>
          </a:prstGeom>
        </p:spPr>
      </p:pic>
      <p:sp>
        <p:nvSpPr>
          <p:cNvPr id="7" name="Metin kutusu 6"/>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41124772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444405" y="2096255"/>
            <a:ext cx="9011091" cy="3780522"/>
          </a:xfrm>
          <a:prstGeom prst="rect">
            <a:avLst/>
          </a:prstGeom>
          <a:noFill/>
        </p:spPr>
        <p:txBody>
          <a:bodyPr wrap="square" numCol="1" rtlCol="0">
            <a:spAutoFit/>
          </a:bodyPr>
          <a:lstStyle/>
          <a:p>
            <a:pPr>
              <a:lnSpc>
                <a:spcPct val="150000"/>
              </a:lnSpc>
            </a:pPr>
            <a:r>
              <a:rPr lang="en-US" dirty="0" err="1">
                <a:solidFill>
                  <a:schemeClr val="tx2"/>
                </a:solidFill>
                <a:latin typeface="Gill Sans MT"/>
              </a:rPr>
              <a:t>Unutulmamalıdır</a:t>
            </a:r>
            <a:r>
              <a:rPr lang="en-US" dirty="0">
                <a:solidFill>
                  <a:schemeClr val="tx2"/>
                </a:solidFill>
                <a:latin typeface="Gill Sans MT"/>
              </a:rPr>
              <a:t> </a:t>
            </a:r>
            <a:r>
              <a:rPr lang="en-US" dirty="0" err="1">
                <a:solidFill>
                  <a:schemeClr val="tx2"/>
                </a:solidFill>
                <a:latin typeface="Gill Sans MT"/>
              </a:rPr>
              <a:t>ki</a:t>
            </a:r>
            <a:r>
              <a:rPr lang="en-US" dirty="0">
                <a:solidFill>
                  <a:schemeClr val="tx2"/>
                </a:solidFill>
                <a:latin typeface="Gill Sans MT"/>
              </a:rPr>
              <a:t> </a:t>
            </a:r>
            <a:r>
              <a:rPr lang="en-US" dirty="0" err="1">
                <a:solidFill>
                  <a:schemeClr val="tx2"/>
                </a:solidFill>
                <a:latin typeface="Gill Sans MT"/>
              </a:rPr>
              <a:t>kişinin</a:t>
            </a:r>
            <a:r>
              <a:rPr lang="en-US" dirty="0">
                <a:solidFill>
                  <a:schemeClr val="tx2"/>
                </a:solidFill>
                <a:latin typeface="Gill Sans MT"/>
              </a:rPr>
              <a:t> </a:t>
            </a:r>
            <a:r>
              <a:rPr lang="en-US" dirty="0" err="1">
                <a:solidFill>
                  <a:schemeClr val="tx2"/>
                </a:solidFill>
                <a:latin typeface="Gill Sans MT"/>
              </a:rPr>
              <a:t>mülkiyet</a:t>
            </a:r>
            <a:r>
              <a:rPr lang="en-US" dirty="0">
                <a:solidFill>
                  <a:schemeClr val="tx2"/>
                </a:solidFill>
                <a:latin typeface="Gill Sans MT"/>
              </a:rPr>
              <a:t> </a:t>
            </a:r>
            <a:r>
              <a:rPr lang="en-US" dirty="0" err="1">
                <a:solidFill>
                  <a:schemeClr val="tx2"/>
                </a:solidFill>
                <a:latin typeface="Gill Sans MT"/>
              </a:rPr>
              <a:t>hakkı</a:t>
            </a:r>
            <a:r>
              <a:rPr lang="en-US" dirty="0">
                <a:solidFill>
                  <a:schemeClr val="tx2"/>
                </a:solidFill>
                <a:latin typeface="Gill Sans MT"/>
              </a:rPr>
              <a:t> </a:t>
            </a:r>
            <a:r>
              <a:rPr lang="en-US" dirty="0" err="1">
                <a:solidFill>
                  <a:schemeClr val="tx2"/>
                </a:solidFill>
                <a:latin typeface="Gill Sans MT"/>
              </a:rPr>
              <a:t>gibi</a:t>
            </a:r>
            <a:r>
              <a:rPr lang="en-US" dirty="0">
                <a:solidFill>
                  <a:schemeClr val="tx2"/>
                </a:solidFill>
                <a:latin typeface="Gill Sans MT"/>
              </a:rPr>
              <a:t> </a:t>
            </a:r>
            <a:r>
              <a:rPr lang="en-US" dirty="0" err="1">
                <a:solidFill>
                  <a:schemeClr val="tx2"/>
                </a:solidFill>
                <a:latin typeface="Gill Sans MT"/>
              </a:rPr>
              <a:t>ruhsal</a:t>
            </a:r>
            <a:r>
              <a:rPr lang="en-US" dirty="0">
                <a:solidFill>
                  <a:schemeClr val="tx2"/>
                </a:solidFill>
                <a:latin typeface="Gill Sans MT"/>
              </a:rPr>
              <a:t> </a:t>
            </a:r>
            <a:r>
              <a:rPr lang="en-US" dirty="0" err="1">
                <a:solidFill>
                  <a:schemeClr val="tx2"/>
                </a:solidFill>
                <a:latin typeface="Gill Sans MT"/>
              </a:rPr>
              <a:t>olarak</a:t>
            </a:r>
            <a:r>
              <a:rPr lang="en-US" dirty="0">
                <a:solidFill>
                  <a:schemeClr val="tx2"/>
                </a:solidFill>
                <a:latin typeface="Gill Sans MT"/>
              </a:rPr>
              <a:t> da </a:t>
            </a:r>
            <a:r>
              <a:rPr lang="en-US" dirty="0" err="1">
                <a:solidFill>
                  <a:schemeClr val="tx2"/>
                </a:solidFill>
                <a:latin typeface="Gill Sans MT"/>
              </a:rPr>
              <a:t>yalnız</a:t>
            </a:r>
            <a:r>
              <a:rPr lang="en-US" dirty="0">
                <a:solidFill>
                  <a:schemeClr val="tx2"/>
                </a:solidFill>
                <a:latin typeface="Gill Sans MT"/>
              </a:rPr>
              <a:t> </a:t>
            </a:r>
            <a:r>
              <a:rPr lang="en-US" dirty="0" err="1">
                <a:solidFill>
                  <a:schemeClr val="tx2"/>
                </a:solidFill>
                <a:latin typeface="Gill Sans MT"/>
              </a:rPr>
              <a:t>başına</a:t>
            </a:r>
            <a:r>
              <a:rPr lang="en-US" dirty="0">
                <a:solidFill>
                  <a:schemeClr val="tx2"/>
                </a:solidFill>
                <a:latin typeface="Gill Sans MT"/>
              </a:rPr>
              <a:t> </a:t>
            </a:r>
            <a:r>
              <a:rPr lang="en-US" dirty="0" err="1">
                <a:solidFill>
                  <a:schemeClr val="tx2"/>
                </a:solidFill>
                <a:latin typeface="Gill Sans MT"/>
              </a:rPr>
              <a:t>kalma</a:t>
            </a:r>
            <a:r>
              <a:rPr lang="en-US" dirty="0">
                <a:solidFill>
                  <a:schemeClr val="tx2"/>
                </a:solidFill>
                <a:latin typeface="Gill Sans MT"/>
              </a:rPr>
              <a:t> </a:t>
            </a:r>
            <a:r>
              <a:rPr lang="en-US" dirty="0" err="1">
                <a:solidFill>
                  <a:schemeClr val="tx2"/>
                </a:solidFill>
                <a:latin typeface="Gill Sans MT"/>
              </a:rPr>
              <a:t>hakkı</a:t>
            </a:r>
            <a:r>
              <a:rPr lang="en-US" dirty="0">
                <a:solidFill>
                  <a:schemeClr val="tx2"/>
                </a:solidFill>
                <a:latin typeface="Gill Sans MT"/>
              </a:rPr>
              <a:t> da </a:t>
            </a:r>
            <a:r>
              <a:rPr lang="en-US" dirty="0" err="1">
                <a:solidFill>
                  <a:schemeClr val="tx2"/>
                </a:solidFill>
                <a:latin typeface="Gill Sans MT"/>
              </a:rPr>
              <a:t>vardır</a:t>
            </a:r>
            <a:r>
              <a:rPr lang="en-US" dirty="0">
                <a:solidFill>
                  <a:schemeClr val="tx2"/>
                </a:solidFill>
                <a:latin typeface="Gill Sans MT"/>
              </a:rPr>
              <a:t>. </a:t>
            </a:r>
            <a:r>
              <a:rPr lang="en-US" dirty="0" err="1">
                <a:solidFill>
                  <a:schemeClr val="tx2"/>
                </a:solidFill>
                <a:latin typeface="Gill Sans MT"/>
              </a:rPr>
              <a:t>Toplumsal</a:t>
            </a:r>
            <a:r>
              <a:rPr lang="en-US" dirty="0">
                <a:solidFill>
                  <a:schemeClr val="tx2"/>
                </a:solidFill>
                <a:latin typeface="Gill Sans MT"/>
              </a:rPr>
              <a:t> </a:t>
            </a:r>
            <a:r>
              <a:rPr lang="en-US" dirty="0" err="1">
                <a:solidFill>
                  <a:schemeClr val="tx2"/>
                </a:solidFill>
                <a:latin typeface="Gill Sans MT"/>
              </a:rPr>
              <a:t>hayatın</a:t>
            </a:r>
            <a:r>
              <a:rPr lang="en-US" dirty="0">
                <a:solidFill>
                  <a:schemeClr val="tx2"/>
                </a:solidFill>
                <a:latin typeface="Gill Sans MT"/>
              </a:rPr>
              <a:t> </a:t>
            </a:r>
            <a:r>
              <a:rPr lang="en-US" dirty="0" err="1">
                <a:solidFill>
                  <a:schemeClr val="tx2"/>
                </a:solidFill>
                <a:latin typeface="Gill Sans MT"/>
              </a:rPr>
              <a:t>buna</a:t>
            </a:r>
            <a:r>
              <a:rPr lang="en-US" dirty="0">
                <a:solidFill>
                  <a:schemeClr val="tx2"/>
                </a:solidFill>
                <a:latin typeface="Gill Sans MT"/>
              </a:rPr>
              <a:t> </a:t>
            </a:r>
            <a:r>
              <a:rPr lang="en-US" dirty="0" err="1">
                <a:solidFill>
                  <a:schemeClr val="tx2"/>
                </a:solidFill>
                <a:latin typeface="Gill Sans MT"/>
              </a:rPr>
              <a:t>göre</a:t>
            </a:r>
            <a:r>
              <a:rPr lang="en-US" dirty="0">
                <a:solidFill>
                  <a:schemeClr val="tx2"/>
                </a:solidFill>
                <a:latin typeface="Gill Sans MT"/>
              </a:rPr>
              <a:t> </a:t>
            </a:r>
            <a:r>
              <a:rPr lang="en-US" dirty="0" err="1">
                <a:solidFill>
                  <a:schemeClr val="tx2"/>
                </a:solidFill>
                <a:latin typeface="Gill Sans MT"/>
              </a:rPr>
              <a:t>planlaması</a:t>
            </a:r>
            <a:r>
              <a:rPr lang="en-US" dirty="0">
                <a:solidFill>
                  <a:schemeClr val="tx2"/>
                </a:solidFill>
                <a:latin typeface="Gill Sans MT"/>
              </a:rPr>
              <a:t> </a:t>
            </a:r>
            <a:r>
              <a:rPr lang="en-US" dirty="0" err="1">
                <a:solidFill>
                  <a:schemeClr val="tx2"/>
                </a:solidFill>
                <a:latin typeface="Gill Sans MT"/>
              </a:rPr>
              <a:t>oldukça</a:t>
            </a:r>
            <a:r>
              <a:rPr lang="en-US" dirty="0">
                <a:solidFill>
                  <a:schemeClr val="tx2"/>
                </a:solidFill>
                <a:latin typeface="Gill Sans MT"/>
              </a:rPr>
              <a:t> </a:t>
            </a:r>
            <a:r>
              <a:rPr lang="en-US" dirty="0" err="1">
                <a:solidFill>
                  <a:schemeClr val="tx2"/>
                </a:solidFill>
                <a:latin typeface="Gill Sans MT"/>
              </a:rPr>
              <a:t>önemlidir</a:t>
            </a:r>
            <a:r>
              <a:rPr lang="en-US" dirty="0">
                <a:solidFill>
                  <a:schemeClr val="tx2"/>
                </a:solidFill>
                <a:latin typeface="Gill Sans MT"/>
              </a:rPr>
              <a:t>. </a:t>
            </a:r>
            <a:r>
              <a:rPr lang="en-US" dirty="0" err="1">
                <a:solidFill>
                  <a:schemeClr val="tx2"/>
                </a:solidFill>
                <a:latin typeface="Gill Sans MT"/>
              </a:rPr>
              <a:t>Ancak</a:t>
            </a:r>
            <a:r>
              <a:rPr lang="en-US" dirty="0">
                <a:solidFill>
                  <a:schemeClr val="tx2"/>
                </a:solidFill>
                <a:latin typeface="Gill Sans MT"/>
              </a:rPr>
              <a:t> </a:t>
            </a:r>
            <a:r>
              <a:rPr lang="en-US" dirty="0" err="1">
                <a:solidFill>
                  <a:schemeClr val="tx2"/>
                </a:solidFill>
                <a:latin typeface="Gill Sans MT"/>
              </a:rPr>
              <a:t>kişisel</a:t>
            </a:r>
            <a:r>
              <a:rPr lang="en-US" dirty="0">
                <a:solidFill>
                  <a:schemeClr val="tx2"/>
                </a:solidFill>
                <a:latin typeface="Gill Sans MT"/>
              </a:rPr>
              <a:t> </a:t>
            </a:r>
            <a:r>
              <a:rPr lang="en-US" dirty="0" err="1">
                <a:solidFill>
                  <a:schemeClr val="tx2"/>
                </a:solidFill>
                <a:latin typeface="Gill Sans MT"/>
              </a:rPr>
              <a:t>olarak</a:t>
            </a:r>
            <a:r>
              <a:rPr lang="en-US" dirty="0">
                <a:solidFill>
                  <a:schemeClr val="tx2"/>
                </a:solidFill>
                <a:latin typeface="Gill Sans MT"/>
              </a:rPr>
              <a:t> da </a:t>
            </a:r>
            <a:r>
              <a:rPr lang="en-US" dirty="0" err="1">
                <a:solidFill>
                  <a:schemeClr val="tx2"/>
                </a:solidFill>
                <a:latin typeface="Gill Sans MT"/>
              </a:rPr>
              <a:t>gürültüden</a:t>
            </a:r>
            <a:r>
              <a:rPr lang="en-US" dirty="0">
                <a:solidFill>
                  <a:schemeClr val="tx2"/>
                </a:solidFill>
                <a:latin typeface="Gill Sans MT"/>
              </a:rPr>
              <a:t> </a:t>
            </a:r>
            <a:r>
              <a:rPr lang="en-US" dirty="0" err="1">
                <a:solidFill>
                  <a:schemeClr val="tx2"/>
                </a:solidFill>
                <a:latin typeface="Gill Sans MT"/>
              </a:rPr>
              <a:t>uzak</a:t>
            </a:r>
            <a:r>
              <a:rPr lang="en-US" dirty="0">
                <a:solidFill>
                  <a:schemeClr val="tx2"/>
                </a:solidFill>
                <a:latin typeface="Gill Sans MT"/>
              </a:rPr>
              <a:t> </a:t>
            </a:r>
            <a:r>
              <a:rPr lang="en-US" dirty="0" err="1">
                <a:solidFill>
                  <a:schemeClr val="tx2"/>
                </a:solidFill>
                <a:latin typeface="Gill Sans MT"/>
              </a:rPr>
              <a:t>kalmak</a:t>
            </a:r>
            <a:r>
              <a:rPr lang="en-US" dirty="0">
                <a:solidFill>
                  <a:schemeClr val="tx2"/>
                </a:solidFill>
                <a:latin typeface="Gill Sans MT"/>
              </a:rPr>
              <a:t> </a:t>
            </a:r>
            <a:r>
              <a:rPr lang="en-US" dirty="0" err="1">
                <a:solidFill>
                  <a:schemeClr val="tx2"/>
                </a:solidFill>
                <a:latin typeface="Gill Sans MT"/>
              </a:rPr>
              <a:t>için</a:t>
            </a:r>
            <a:r>
              <a:rPr lang="en-US" dirty="0">
                <a:solidFill>
                  <a:schemeClr val="tx2"/>
                </a:solidFill>
                <a:latin typeface="Gill Sans MT"/>
              </a:rPr>
              <a:t> </a:t>
            </a:r>
            <a:r>
              <a:rPr lang="en-US" dirty="0" err="1">
                <a:solidFill>
                  <a:schemeClr val="tx2"/>
                </a:solidFill>
                <a:latin typeface="Gill Sans MT"/>
              </a:rPr>
              <a:t>birtakım</a:t>
            </a:r>
            <a:r>
              <a:rPr lang="en-US" dirty="0">
                <a:solidFill>
                  <a:schemeClr val="tx2"/>
                </a:solidFill>
                <a:latin typeface="Gill Sans MT"/>
              </a:rPr>
              <a:t> </a:t>
            </a:r>
            <a:r>
              <a:rPr lang="en-US" dirty="0" err="1">
                <a:solidFill>
                  <a:schemeClr val="tx2"/>
                </a:solidFill>
                <a:latin typeface="Gill Sans MT"/>
              </a:rPr>
              <a:t>girişimlerde</a:t>
            </a:r>
            <a:r>
              <a:rPr lang="en-US" dirty="0">
                <a:solidFill>
                  <a:schemeClr val="tx2"/>
                </a:solidFill>
                <a:latin typeface="Gill Sans MT"/>
              </a:rPr>
              <a:t> </a:t>
            </a:r>
            <a:r>
              <a:rPr lang="en-US" dirty="0" err="1">
                <a:solidFill>
                  <a:schemeClr val="tx2"/>
                </a:solidFill>
                <a:latin typeface="Gill Sans MT"/>
              </a:rPr>
              <a:t>bulunmak</a:t>
            </a:r>
            <a:r>
              <a:rPr lang="en-US" dirty="0">
                <a:solidFill>
                  <a:schemeClr val="tx2"/>
                </a:solidFill>
                <a:latin typeface="Gill Sans MT"/>
              </a:rPr>
              <a:t> </a:t>
            </a:r>
            <a:r>
              <a:rPr lang="en-US" dirty="0" err="1">
                <a:solidFill>
                  <a:schemeClr val="tx2"/>
                </a:solidFill>
                <a:latin typeface="Gill Sans MT"/>
              </a:rPr>
              <a:t>gerekebilir</a:t>
            </a:r>
            <a:r>
              <a:rPr lang="en-US" dirty="0">
                <a:solidFill>
                  <a:schemeClr val="tx2"/>
                </a:solidFill>
                <a:latin typeface="Gill Sans MT"/>
              </a:rPr>
              <a:t>. </a:t>
            </a:r>
            <a:r>
              <a:rPr lang="en-US" dirty="0" err="1">
                <a:solidFill>
                  <a:schemeClr val="tx2"/>
                </a:solidFill>
                <a:latin typeface="Gill Sans MT"/>
              </a:rPr>
              <a:t>Örneğin</a:t>
            </a:r>
            <a:r>
              <a:rPr lang="en-US" dirty="0">
                <a:solidFill>
                  <a:schemeClr val="tx2"/>
                </a:solidFill>
                <a:latin typeface="Gill Sans MT"/>
              </a:rPr>
              <a:t>, </a:t>
            </a:r>
            <a:r>
              <a:rPr lang="en-US" dirty="0" err="1">
                <a:solidFill>
                  <a:schemeClr val="tx2"/>
                </a:solidFill>
                <a:latin typeface="Gill Sans MT"/>
              </a:rPr>
              <a:t>yaşam</a:t>
            </a:r>
            <a:r>
              <a:rPr lang="en-US" dirty="0">
                <a:solidFill>
                  <a:schemeClr val="tx2"/>
                </a:solidFill>
                <a:latin typeface="Gill Sans MT"/>
              </a:rPr>
              <a:t> </a:t>
            </a:r>
            <a:r>
              <a:rPr lang="en-US" dirty="0" err="1">
                <a:solidFill>
                  <a:schemeClr val="tx2"/>
                </a:solidFill>
                <a:latin typeface="Gill Sans MT"/>
              </a:rPr>
              <a:t>alanının</a:t>
            </a:r>
            <a:r>
              <a:rPr lang="en-US" dirty="0">
                <a:solidFill>
                  <a:schemeClr val="tx2"/>
                </a:solidFill>
                <a:latin typeface="Gill Sans MT"/>
              </a:rPr>
              <a:t> </a:t>
            </a:r>
            <a:r>
              <a:rPr lang="en-US" dirty="0" err="1">
                <a:solidFill>
                  <a:schemeClr val="tx2"/>
                </a:solidFill>
                <a:latin typeface="Gill Sans MT"/>
              </a:rPr>
              <a:t>yoğun</a:t>
            </a:r>
            <a:r>
              <a:rPr lang="en-US" dirty="0">
                <a:solidFill>
                  <a:schemeClr val="tx2"/>
                </a:solidFill>
                <a:latin typeface="Gill Sans MT"/>
              </a:rPr>
              <a:t> </a:t>
            </a:r>
            <a:r>
              <a:rPr lang="en-US" dirty="0" err="1">
                <a:solidFill>
                  <a:schemeClr val="tx2"/>
                </a:solidFill>
                <a:latin typeface="Gill Sans MT"/>
              </a:rPr>
              <a:t>gürültü</a:t>
            </a:r>
            <a:r>
              <a:rPr lang="en-US" dirty="0">
                <a:solidFill>
                  <a:schemeClr val="tx2"/>
                </a:solidFill>
                <a:latin typeface="Gill Sans MT"/>
              </a:rPr>
              <a:t> </a:t>
            </a:r>
            <a:r>
              <a:rPr lang="en-US" dirty="0" err="1">
                <a:solidFill>
                  <a:schemeClr val="tx2"/>
                </a:solidFill>
                <a:latin typeface="Gill Sans MT"/>
              </a:rPr>
              <a:t>yaratabilecek</a:t>
            </a:r>
            <a:r>
              <a:rPr lang="en-US" dirty="0">
                <a:solidFill>
                  <a:schemeClr val="tx2"/>
                </a:solidFill>
                <a:latin typeface="Gill Sans MT"/>
              </a:rPr>
              <a:t> </a:t>
            </a:r>
            <a:r>
              <a:rPr lang="en-US" dirty="0" err="1">
                <a:solidFill>
                  <a:schemeClr val="tx2"/>
                </a:solidFill>
                <a:latin typeface="Gill Sans MT"/>
              </a:rPr>
              <a:t>havaalanı</a:t>
            </a:r>
            <a:r>
              <a:rPr lang="en-US" dirty="0">
                <a:solidFill>
                  <a:schemeClr val="tx2"/>
                </a:solidFill>
                <a:latin typeface="Gill Sans MT"/>
              </a:rPr>
              <a:t>, </a:t>
            </a:r>
            <a:r>
              <a:rPr lang="en-US" dirty="0" err="1">
                <a:solidFill>
                  <a:schemeClr val="tx2"/>
                </a:solidFill>
                <a:latin typeface="Gill Sans MT"/>
              </a:rPr>
              <a:t>endüstri</a:t>
            </a:r>
            <a:r>
              <a:rPr lang="en-US" dirty="0">
                <a:solidFill>
                  <a:schemeClr val="tx2"/>
                </a:solidFill>
                <a:latin typeface="Gill Sans MT"/>
              </a:rPr>
              <a:t> </a:t>
            </a:r>
            <a:r>
              <a:rPr lang="en-US" dirty="0" err="1">
                <a:solidFill>
                  <a:schemeClr val="tx2"/>
                </a:solidFill>
                <a:latin typeface="Gill Sans MT"/>
              </a:rPr>
              <a:t>ve</a:t>
            </a:r>
            <a:r>
              <a:rPr lang="en-US" dirty="0">
                <a:solidFill>
                  <a:schemeClr val="tx2"/>
                </a:solidFill>
                <a:latin typeface="Gill Sans MT"/>
              </a:rPr>
              <a:t> </a:t>
            </a:r>
            <a:r>
              <a:rPr lang="en-US" dirty="0" err="1">
                <a:solidFill>
                  <a:schemeClr val="tx2"/>
                </a:solidFill>
                <a:latin typeface="Gill Sans MT"/>
              </a:rPr>
              <a:t>sanayi</a:t>
            </a:r>
            <a:r>
              <a:rPr lang="en-US" dirty="0">
                <a:solidFill>
                  <a:schemeClr val="tx2"/>
                </a:solidFill>
                <a:latin typeface="Gill Sans MT"/>
              </a:rPr>
              <a:t> </a:t>
            </a:r>
            <a:r>
              <a:rPr lang="en-US" dirty="0" err="1">
                <a:solidFill>
                  <a:schemeClr val="tx2"/>
                </a:solidFill>
                <a:latin typeface="Gill Sans MT"/>
              </a:rPr>
              <a:t>bölgesi</a:t>
            </a:r>
            <a:r>
              <a:rPr lang="en-US" dirty="0">
                <a:solidFill>
                  <a:schemeClr val="tx2"/>
                </a:solidFill>
                <a:latin typeface="Gill Sans MT"/>
              </a:rPr>
              <a:t> </a:t>
            </a:r>
            <a:r>
              <a:rPr lang="en-US" dirty="0" err="1">
                <a:solidFill>
                  <a:schemeClr val="tx2"/>
                </a:solidFill>
                <a:latin typeface="Gill Sans MT"/>
              </a:rPr>
              <a:t>gibi</a:t>
            </a:r>
            <a:r>
              <a:rPr lang="en-US" dirty="0">
                <a:solidFill>
                  <a:schemeClr val="tx2"/>
                </a:solidFill>
                <a:latin typeface="Gill Sans MT"/>
              </a:rPr>
              <a:t> </a:t>
            </a:r>
            <a:r>
              <a:rPr lang="en-US" dirty="0" err="1">
                <a:solidFill>
                  <a:schemeClr val="tx2"/>
                </a:solidFill>
                <a:latin typeface="Gill Sans MT"/>
              </a:rPr>
              <a:t>yerlerden</a:t>
            </a:r>
            <a:r>
              <a:rPr lang="en-US" dirty="0">
                <a:solidFill>
                  <a:schemeClr val="tx2"/>
                </a:solidFill>
                <a:latin typeface="Gill Sans MT"/>
              </a:rPr>
              <a:t> </a:t>
            </a:r>
            <a:r>
              <a:rPr lang="en-US" dirty="0" err="1">
                <a:solidFill>
                  <a:schemeClr val="tx2"/>
                </a:solidFill>
                <a:latin typeface="Gill Sans MT"/>
              </a:rPr>
              <a:t>uzak</a:t>
            </a:r>
            <a:r>
              <a:rPr lang="en-US" dirty="0">
                <a:solidFill>
                  <a:schemeClr val="tx2"/>
                </a:solidFill>
                <a:latin typeface="Gill Sans MT"/>
              </a:rPr>
              <a:t> </a:t>
            </a:r>
            <a:r>
              <a:rPr lang="en-US" dirty="0" err="1">
                <a:solidFill>
                  <a:schemeClr val="tx2"/>
                </a:solidFill>
                <a:latin typeface="Gill Sans MT"/>
              </a:rPr>
              <a:t>alanlarda</a:t>
            </a:r>
            <a:r>
              <a:rPr lang="en-US" dirty="0">
                <a:solidFill>
                  <a:schemeClr val="tx2"/>
                </a:solidFill>
                <a:latin typeface="Gill Sans MT"/>
              </a:rPr>
              <a:t> </a:t>
            </a:r>
            <a:r>
              <a:rPr lang="en-US" dirty="0" err="1">
                <a:solidFill>
                  <a:schemeClr val="tx2"/>
                </a:solidFill>
                <a:latin typeface="Gill Sans MT"/>
              </a:rPr>
              <a:t>seçilmesi</a:t>
            </a:r>
            <a:r>
              <a:rPr lang="en-US" dirty="0">
                <a:solidFill>
                  <a:schemeClr val="tx2"/>
                </a:solidFill>
                <a:latin typeface="Gill Sans MT"/>
              </a:rPr>
              <a:t>, </a:t>
            </a:r>
            <a:r>
              <a:rPr lang="en-US" dirty="0" err="1">
                <a:solidFill>
                  <a:schemeClr val="tx2"/>
                </a:solidFill>
                <a:latin typeface="Gill Sans MT"/>
              </a:rPr>
              <a:t>yaşanılan</a:t>
            </a:r>
            <a:r>
              <a:rPr lang="en-US" dirty="0">
                <a:solidFill>
                  <a:schemeClr val="tx2"/>
                </a:solidFill>
                <a:latin typeface="Gill Sans MT"/>
              </a:rPr>
              <a:t> </a:t>
            </a:r>
            <a:r>
              <a:rPr lang="en-US" dirty="0" err="1">
                <a:solidFill>
                  <a:schemeClr val="tx2"/>
                </a:solidFill>
                <a:latin typeface="Gill Sans MT"/>
              </a:rPr>
              <a:t>evlerde</a:t>
            </a:r>
            <a:r>
              <a:rPr lang="en-US" dirty="0">
                <a:solidFill>
                  <a:schemeClr val="tx2"/>
                </a:solidFill>
                <a:latin typeface="Gill Sans MT"/>
              </a:rPr>
              <a:t> </a:t>
            </a:r>
            <a:r>
              <a:rPr lang="en-US" dirty="0" err="1">
                <a:solidFill>
                  <a:schemeClr val="tx2"/>
                </a:solidFill>
                <a:latin typeface="Gill Sans MT"/>
              </a:rPr>
              <a:t>ses</a:t>
            </a:r>
            <a:r>
              <a:rPr lang="en-US" dirty="0">
                <a:solidFill>
                  <a:schemeClr val="tx2"/>
                </a:solidFill>
                <a:latin typeface="Gill Sans MT"/>
              </a:rPr>
              <a:t> </a:t>
            </a:r>
            <a:r>
              <a:rPr lang="en-US" dirty="0" err="1">
                <a:solidFill>
                  <a:schemeClr val="tx2"/>
                </a:solidFill>
                <a:latin typeface="Gill Sans MT"/>
              </a:rPr>
              <a:t>yaltımına</a:t>
            </a:r>
            <a:r>
              <a:rPr lang="en-US" dirty="0">
                <a:solidFill>
                  <a:schemeClr val="tx2"/>
                </a:solidFill>
                <a:latin typeface="Gill Sans MT"/>
              </a:rPr>
              <a:t> </a:t>
            </a:r>
            <a:r>
              <a:rPr lang="en-US" dirty="0" err="1">
                <a:solidFill>
                  <a:schemeClr val="tx2"/>
                </a:solidFill>
                <a:latin typeface="Gill Sans MT"/>
              </a:rPr>
              <a:t>özen</a:t>
            </a:r>
            <a:r>
              <a:rPr lang="en-US" dirty="0">
                <a:solidFill>
                  <a:schemeClr val="tx2"/>
                </a:solidFill>
                <a:latin typeface="Gill Sans MT"/>
              </a:rPr>
              <a:t> </a:t>
            </a:r>
            <a:r>
              <a:rPr lang="en-US" dirty="0" err="1">
                <a:solidFill>
                  <a:schemeClr val="tx2"/>
                </a:solidFill>
                <a:latin typeface="Gill Sans MT"/>
              </a:rPr>
              <a:t>gösterilmesi</a:t>
            </a:r>
            <a:r>
              <a:rPr lang="en-US" dirty="0">
                <a:solidFill>
                  <a:schemeClr val="tx2"/>
                </a:solidFill>
                <a:latin typeface="Gill Sans MT"/>
              </a:rPr>
              <a:t> </a:t>
            </a:r>
            <a:r>
              <a:rPr lang="en-US" dirty="0" err="1">
                <a:solidFill>
                  <a:schemeClr val="tx2"/>
                </a:solidFill>
                <a:latin typeface="Gill Sans MT"/>
              </a:rPr>
              <a:t>kişisel</a:t>
            </a:r>
            <a:r>
              <a:rPr lang="en-US" dirty="0">
                <a:solidFill>
                  <a:schemeClr val="tx2"/>
                </a:solidFill>
                <a:latin typeface="Gill Sans MT"/>
              </a:rPr>
              <a:t> </a:t>
            </a:r>
            <a:r>
              <a:rPr lang="en-US" dirty="0" err="1">
                <a:solidFill>
                  <a:schemeClr val="tx2"/>
                </a:solidFill>
                <a:latin typeface="Gill Sans MT"/>
              </a:rPr>
              <a:t>tercihler</a:t>
            </a:r>
            <a:r>
              <a:rPr lang="en-US" dirty="0">
                <a:solidFill>
                  <a:schemeClr val="tx2"/>
                </a:solidFill>
                <a:latin typeface="Gill Sans MT"/>
              </a:rPr>
              <a:t> </a:t>
            </a:r>
            <a:r>
              <a:rPr lang="en-US" dirty="0" err="1">
                <a:solidFill>
                  <a:schemeClr val="tx2"/>
                </a:solidFill>
                <a:latin typeface="Gill Sans MT"/>
              </a:rPr>
              <a:t>ve</a:t>
            </a:r>
            <a:r>
              <a:rPr lang="en-US" dirty="0">
                <a:solidFill>
                  <a:schemeClr val="tx2"/>
                </a:solidFill>
                <a:latin typeface="Gill Sans MT"/>
              </a:rPr>
              <a:t> </a:t>
            </a:r>
            <a:r>
              <a:rPr lang="en-US" dirty="0" err="1">
                <a:solidFill>
                  <a:schemeClr val="tx2"/>
                </a:solidFill>
                <a:latin typeface="Gill Sans MT"/>
              </a:rPr>
              <a:t>önlemler</a:t>
            </a:r>
            <a:r>
              <a:rPr lang="en-US" dirty="0">
                <a:solidFill>
                  <a:schemeClr val="tx2"/>
                </a:solidFill>
                <a:latin typeface="Gill Sans MT"/>
              </a:rPr>
              <a:t> </a:t>
            </a:r>
            <a:r>
              <a:rPr lang="en-US" dirty="0" err="1">
                <a:solidFill>
                  <a:schemeClr val="tx2"/>
                </a:solidFill>
                <a:latin typeface="Gill Sans MT"/>
              </a:rPr>
              <a:t>olabilir</a:t>
            </a:r>
            <a:r>
              <a:rPr lang="en-US" dirty="0">
                <a:solidFill>
                  <a:schemeClr val="tx2"/>
                </a:solidFill>
                <a:latin typeface="Gill Sans MT"/>
              </a:rPr>
              <a:t>. </a:t>
            </a:r>
            <a:r>
              <a:rPr lang="en-US" dirty="0" err="1">
                <a:solidFill>
                  <a:schemeClr val="tx2"/>
                </a:solidFill>
                <a:latin typeface="Gill Sans MT"/>
              </a:rPr>
              <a:t>Böylelikle</a:t>
            </a:r>
            <a:r>
              <a:rPr lang="en-US" dirty="0">
                <a:solidFill>
                  <a:schemeClr val="tx2"/>
                </a:solidFill>
                <a:latin typeface="Gill Sans MT"/>
              </a:rPr>
              <a:t> </a:t>
            </a:r>
            <a:r>
              <a:rPr lang="en-US" dirty="0" err="1">
                <a:solidFill>
                  <a:schemeClr val="tx2"/>
                </a:solidFill>
                <a:latin typeface="Gill Sans MT"/>
              </a:rPr>
              <a:t>en</a:t>
            </a:r>
            <a:r>
              <a:rPr lang="en-US" dirty="0">
                <a:solidFill>
                  <a:schemeClr val="tx2"/>
                </a:solidFill>
                <a:latin typeface="Gill Sans MT"/>
              </a:rPr>
              <a:t> </a:t>
            </a:r>
            <a:r>
              <a:rPr lang="en-US" dirty="0" err="1">
                <a:solidFill>
                  <a:schemeClr val="tx2"/>
                </a:solidFill>
                <a:latin typeface="Gill Sans MT"/>
              </a:rPr>
              <a:t>azında</a:t>
            </a:r>
            <a:r>
              <a:rPr lang="en-US" dirty="0">
                <a:solidFill>
                  <a:schemeClr val="tx2"/>
                </a:solidFill>
                <a:latin typeface="Gill Sans MT"/>
              </a:rPr>
              <a:t> </a:t>
            </a:r>
            <a:r>
              <a:rPr lang="en-US" dirty="0" err="1">
                <a:solidFill>
                  <a:schemeClr val="tx2"/>
                </a:solidFill>
                <a:latin typeface="Gill Sans MT"/>
              </a:rPr>
              <a:t>temel</a:t>
            </a:r>
            <a:r>
              <a:rPr lang="en-US" dirty="0">
                <a:solidFill>
                  <a:schemeClr val="tx2"/>
                </a:solidFill>
                <a:latin typeface="Gill Sans MT"/>
              </a:rPr>
              <a:t> </a:t>
            </a:r>
            <a:r>
              <a:rPr lang="en-US" dirty="0" err="1">
                <a:solidFill>
                  <a:schemeClr val="tx2"/>
                </a:solidFill>
                <a:latin typeface="Gill Sans MT"/>
              </a:rPr>
              <a:t>yaşam</a:t>
            </a:r>
            <a:r>
              <a:rPr lang="en-US" dirty="0">
                <a:solidFill>
                  <a:schemeClr val="tx2"/>
                </a:solidFill>
                <a:latin typeface="Gill Sans MT"/>
              </a:rPr>
              <a:t> </a:t>
            </a:r>
            <a:r>
              <a:rPr lang="en-US" dirty="0" err="1">
                <a:solidFill>
                  <a:schemeClr val="tx2"/>
                </a:solidFill>
                <a:latin typeface="Gill Sans MT"/>
              </a:rPr>
              <a:t>alanı</a:t>
            </a:r>
            <a:r>
              <a:rPr lang="en-US" dirty="0">
                <a:solidFill>
                  <a:schemeClr val="tx2"/>
                </a:solidFill>
                <a:latin typeface="Gill Sans MT"/>
              </a:rPr>
              <a:t> </a:t>
            </a:r>
            <a:r>
              <a:rPr lang="en-US" dirty="0" err="1">
                <a:solidFill>
                  <a:schemeClr val="tx2"/>
                </a:solidFill>
                <a:latin typeface="Gill Sans MT"/>
              </a:rPr>
              <a:t>korunmuş</a:t>
            </a:r>
            <a:r>
              <a:rPr lang="en-US" dirty="0">
                <a:solidFill>
                  <a:schemeClr val="tx2"/>
                </a:solidFill>
                <a:latin typeface="Gill Sans MT"/>
              </a:rPr>
              <a:t> </a:t>
            </a:r>
            <a:r>
              <a:rPr lang="en-US" dirty="0" err="1">
                <a:solidFill>
                  <a:schemeClr val="tx2"/>
                </a:solidFill>
                <a:latin typeface="Gill Sans MT"/>
              </a:rPr>
              <a:t>olacaktır</a:t>
            </a:r>
            <a:r>
              <a:rPr lang="en-US" dirty="0">
                <a:solidFill>
                  <a:schemeClr val="tx2"/>
                </a:solidFill>
                <a:latin typeface="Gill Sans MT"/>
              </a:rPr>
              <a:t>. </a:t>
            </a:r>
            <a:r>
              <a:rPr lang="en-US" dirty="0" err="1">
                <a:solidFill>
                  <a:schemeClr val="tx2"/>
                </a:solidFill>
                <a:latin typeface="Gill Sans MT"/>
              </a:rPr>
              <a:t>İş</a:t>
            </a:r>
            <a:r>
              <a:rPr lang="en-US" dirty="0">
                <a:solidFill>
                  <a:schemeClr val="tx2"/>
                </a:solidFill>
                <a:latin typeface="Gill Sans MT"/>
              </a:rPr>
              <a:t> </a:t>
            </a:r>
            <a:r>
              <a:rPr lang="en-US" dirty="0" err="1">
                <a:solidFill>
                  <a:schemeClr val="tx2"/>
                </a:solidFill>
                <a:latin typeface="Gill Sans MT"/>
              </a:rPr>
              <a:t>hayatında</a:t>
            </a:r>
            <a:r>
              <a:rPr lang="en-US" dirty="0">
                <a:solidFill>
                  <a:schemeClr val="tx2"/>
                </a:solidFill>
                <a:latin typeface="Gill Sans MT"/>
              </a:rPr>
              <a:t> da </a:t>
            </a:r>
            <a:r>
              <a:rPr lang="en-US" dirty="0" err="1">
                <a:solidFill>
                  <a:schemeClr val="tx2"/>
                </a:solidFill>
                <a:latin typeface="Gill Sans MT"/>
              </a:rPr>
              <a:t>kısa</a:t>
            </a:r>
            <a:r>
              <a:rPr lang="en-US" dirty="0">
                <a:solidFill>
                  <a:schemeClr val="tx2"/>
                </a:solidFill>
                <a:latin typeface="Gill Sans MT"/>
              </a:rPr>
              <a:t> </a:t>
            </a:r>
            <a:r>
              <a:rPr lang="en-US" dirty="0" err="1">
                <a:solidFill>
                  <a:schemeClr val="tx2"/>
                </a:solidFill>
                <a:latin typeface="Gill Sans MT"/>
              </a:rPr>
              <a:t>molalar</a:t>
            </a:r>
            <a:r>
              <a:rPr lang="en-US" dirty="0">
                <a:solidFill>
                  <a:schemeClr val="tx2"/>
                </a:solidFill>
                <a:latin typeface="Gill Sans MT"/>
              </a:rPr>
              <a:t> </a:t>
            </a:r>
            <a:r>
              <a:rPr lang="en-US" dirty="0" err="1">
                <a:solidFill>
                  <a:schemeClr val="tx2"/>
                </a:solidFill>
                <a:latin typeface="Gill Sans MT"/>
              </a:rPr>
              <a:t>vermek</a:t>
            </a:r>
            <a:r>
              <a:rPr lang="en-US" dirty="0">
                <a:solidFill>
                  <a:schemeClr val="tx2"/>
                </a:solidFill>
                <a:latin typeface="Gill Sans MT"/>
              </a:rPr>
              <a:t>, </a:t>
            </a:r>
            <a:r>
              <a:rPr lang="en-US" dirty="0" err="1">
                <a:solidFill>
                  <a:schemeClr val="tx2"/>
                </a:solidFill>
                <a:latin typeface="Gill Sans MT"/>
              </a:rPr>
              <a:t>kişilerin</a:t>
            </a:r>
            <a:r>
              <a:rPr lang="en-US" dirty="0">
                <a:solidFill>
                  <a:schemeClr val="tx2"/>
                </a:solidFill>
                <a:latin typeface="Gill Sans MT"/>
              </a:rPr>
              <a:t> </a:t>
            </a:r>
            <a:r>
              <a:rPr lang="en-US" dirty="0" err="1">
                <a:solidFill>
                  <a:schemeClr val="tx2"/>
                </a:solidFill>
                <a:latin typeface="Gill Sans MT"/>
              </a:rPr>
              <a:t>kendilerine</a:t>
            </a:r>
            <a:r>
              <a:rPr lang="en-US" dirty="0">
                <a:solidFill>
                  <a:schemeClr val="tx2"/>
                </a:solidFill>
                <a:latin typeface="Gill Sans MT"/>
              </a:rPr>
              <a:t> </a:t>
            </a:r>
            <a:r>
              <a:rPr lang="en-US" dirty="0" err="1">
                <a:solidFill>
                  <a:schemeClr val="tx2"/>
                </a:solidFill>
                <a:latin typeface="Gill Sans MT"/>
              </a:rPr>
              <a:t>sessiz</a:t>
            </a:r>
            <a:r>
              <a:rPr lang="en-US" dirty="0">
                <a:solidFill>
                  <a:schemeClr val="tx2"/>
                </a:solidFill>
                <a:latin typeface="Gill Sans MT"/>
              </a:rPr>
              <a:t>, </a:t>
            </a:r>
            <a:r>
              <a:rPr lang="en-US" dirty="0" err="1">
                <a:solidFill>
                  <a:schemeClr val="tx2"/>
                </a:solidFill>
                <a:latin typeface="Gill Sans MT"/>
              </a:rPr>
              <a:t>gürültüden</a:t>
            </a:r>
            <a:r>
              <a:rPr lang="en-US" dirty="0">
                <a:solidFill>
                  <a:schemeClr val="tx2"/>
                </a:solidFill>
                <a:latin typeface="Gill Sans MT"/>
              </a:rPr>
              <a:t> </a:t>
            </a:r>
            <a:r>
              <a:rPr lang="en-US" dirty="0" err="1">
                <a:solidFill>
                  <a:schemeClr val="tx2"/>
                </a:solidFill>
                <a:latin typeface="Gill Sans MT"/>
              </a:rPr>
              <a:t>uzak</a:t>
            </a:r>
            <a:r>
              <a:rPr lang="en-US" dirty="0">
                <a:solidFill>
                  <a:schemeClr val="tx2"/>
                </a:solidFill>
                <a:latin typeface="Gill Sans MT"/>
              </a:rPr>
              <a:t> </a:t>
            </a:r>
            <a:r>
              <a:rPr lang="en-US" dirty="0" err="1">
                <a:solidFill>
                  <a:schemeClr val="tx2"/>
                </a:solidFill>
                <a:latin typeface="Gill Sans MT"/>
              </a:rPr>
              <a:t>alanlar</a:t>
            </a:r>
            <a:r>
              <a:rPr lang="en-US" dirty="0">
                <a:solidFill>
                  <a:schemeClr val="tx2"/>
                </a:solidFill>
                <a:latin typeface="Gill Sans MT"/>
              </a:rPr>
              <a:t> </a:t>
            </a:r>
            <a:r>
              <a:rPr lang="en-US" dirty="0" err="1">
                <a:solidFill>
                  <a:schemeClr val="tx2"/>
                </a:solidFill>
                <a:latin typeface="Gill Sans MT"/>
              </a:rPr>
              <a:t>belirlemeleri</a:t>
            </a:r>
            <a:r>
              <a:rPr lang="en-US" dirty="0">
                <a:solidFill>
                  <a:schemeClr val="tx2"/>
                </a:solidFill>
                <a:latin typeface="Gill Sans MT"/>
              </a:rPr>
              <a:t>, </a:t>
            </a:r>
            <a:r>
              <a:rPr lang="en-US" dirty="0" err="1">
                <a:solidFill>
                  <a:schemeClr val="tx2"/>
                </a:solidFill>
                <a:latin typeface="Gill Sans MT"/>
              </a:rPr>
              <a:t>bu</a:t>
            </a:r>
            <a:r>
              <a:rPr lang="en-US" dirty="0">
                <a:solidFill>
                  <a:schemeClr val="tx2"/>
                </a:solidFill>
                <a:latin typeface="Gill Sans MT"/>
              </a:rPr>
              <a:t> </a:t>
            </a:r>
            <a:r>
              <a:rPr lang="en-US" dirty="0" err="1">
                <a:solidFill>
                  <a:schemeClr val="tx2"/>
                </a:solidFill>
                <a:latin typeface="Gill Sans MT"/>
              </a:rPr>
              <a:t>alanları</a:t>
            </a:r>
            <a:r>
              <a:rPr lang="en-US" dirty="0">
                <a:solidFill>
                  <a:schemeClr val="tx2"/>
                </a:solidFill>
                <a:latin typeface="Gill Sans MT"/>
              </a:rPr>
              <a:t> </a:t>
            </a:r>
            <a:r>
              <a:rPr lang="en-US" dirty="0" err="1">
                <a:solidFill>
                  <a:schemeClr val="tx2"/>
                </a:solidFill>
                <a:latin typeface="Gill Sans MT"/>
              </a:rPr>
              <a:t>bir</a:t>
            </a:r>
            <a:r>
              <a:rPr lang="en-US" dirty="0">
                <a:solidFill>
                  <a:schemeClr val="tx2"/>
                </a:solidFill>
                <a:latin typeface="Gill Sans MT"/>
              </a:rPr>
              <a:t> nevi </a:t>
            </a:r>
            <a:r>
              <a:rPr lang="en-US" dirty="0" err="1">
                <a:solidFill>
                  <a:schemeClr val="tx2"/>
                </a:solidFill>
                <a:latin typeface="Gill Sans MT"/>
              </a:rPr>
              <a:t>psikolojik</a:t>
            </a:r>
            <a:r>
              <a:rPr lang="en-US" dirty="0">
                <a:solidFill>
                  <a:schemeClr val="tx2"/>
                </a:solidFill>
                <a:latin typeface="Gill Sans MT"/>
              </a:rPr>
              <a:t> </a:t>
            </a:r>
            <a:r>
              <a:rPr lang="en-US" dirty="0" err="1">
                <a:solidFill>
                  <a:schemeClr val="tx2"/>
                </a:solidFill>
                <a:latin typeface="Gill Sans MT"/>
              </a:rPr>
              <a:t>rahatlama</a:t>
            </a:r>
            <a:r>
              <a:rPr lang="en-US" dirty="0">
                <a:solidFill>
                  <a:schemeClr val="tx2"/>
                </a:solidFill>
                <a:latin typeface="Gill Sans MT"/>
              </a:rPr>
              <a:t> </a:t>
            </a:r>
            <a:r>
              <a:rPr lang="en-US" dirty="0" err="1">
                <a:solidFill>
                  <a:schemeClr val="tx2"/>
                </a:solidFill>
                <a:latin typeface="Gill Sans MT"/>
              </a:rPr>
              <a:t>için</a:t>
            </a:r>
            <a:r>
              <a:rPr lang="en-US" dirty="0">
                <a:solidFill>
                  <a:schemeClr val="tx2"/>
                </a:solidFill>
                <a:latin typeface="Gill Sans MT"/>
              </a:rPr>
              <a:t> </a:t>
            </a:r>
            <a:r>
              <a:rPr lang="en-US" dirty="0" err="1">
                <a:solidFill>
                  <a:schemeClr val="tx2"/>
                </a:solidFill>
                <a:latin typeface="Gill Sans MT"/>
              </a:rPr>
              <a:t>kullanmaları</a:t>
            </a:r>
            <a:r>
              <a:rPr lang="en-US" dirty="0">
                <a:solidFill>
                  <a:schemeClr val="tx2"/>
                </a:solidFill>
                <a:latin typeface="Gill Sans MT"/>
              </a:rPr>
              <a:t> </a:t>
            </a:r>
            <a:r>
              <a:rPr lang="en-US" dirty="0" err="1">
                <a:solidFill>
                  <a:schemeClr val="tx2"/>
                </a:solidFill>
                <a:latin typeface="Gill Sans MT"/>
              </a:rPr>
              <a:t>önerilebilir</a:t>
            </a:r>
            <a:r>
              <a:rPr lang="en-US" dirty="0">
                <a:solidFill>
                  <a:schemeClr val="tx2"/>
                </a:solidFill>
                <a:latin typeface="Gill Sans MT"/>
              </a:rPr>
              <a:t>. </a:t>
            </a:r>
            <a:endParaRPr lang="tr-TR" dirty="0">
              <a:solidFill>
                <a:schemeClr val="tx2"/>
              </a:solidFill>
              <a:latin typeface="Gill Sans MT"/>
            </a:endParaRPr>
          </a:p>
        </p:txBody>
      </p:sp>
      <p:sp>
        <p:nvSpPr>
          <p:cNvPr id="6" name="Metin kutusu 5"/>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7064716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582592" y="2039795"/>
            <a:ext cx="6609779" cy="4247317"/>
          </a:xfrm>
          <a:prstGeom prst="rect">
            <a:avLst/>
          </a:prstGeom>
          <a:noFill/>
        </p:spPr>
        <p:txBody>
          <a:bodyPr wrap="square" numCol="1" rtlCol="0">
            <a:spAutoFit/>
          </a:bodyPr>
          <a:lstStyle/>
          <a:p>
            <a:pPr>
              <a:lnSpc>
                <a:spcPct val="150000"/>
              </a:lnSpc>
            </a:pPr>
            <a:r>
              <a:rPr lang="en-US" dirty="0" err="1">
                <a:solidFill>
                  <a:schemeClr val="tx2"/>
                </a:solidFill>
                <a:latin typeface="Gill Sans MT"/>
              </a:rPr>
              <a:t>Küçük</a:t>
            </a:r>
            <a:r>
              <a:rPr lang="en-US" dirty="0">
                <a:solidFill>
                  <a:schemeClr val="tx2"/>
                </a:solidFill>
                <a:latin typeface="Gill Sans MT"/>
              </a:rPr>
              <a:t> de </a:t>
            </a:r>
            <a:r>
              <a:rPr lang="en-US" dirty="0" err="1">
                <a:solidFill>
                  <a:schemeClr val="tx2"/>
                </a:solidFill>
                <a:latin typeface="Gill Sans MT"/>
              </a:rPr>
              <a:t>olsa</a:t>
            </a:r>
            <a:r>
              <a:rPr lang="en-US" dirty="0">
                <a:solidFill>
                  <a:schemeClr val="tx2"/>
                </a:solidFill>
                <a:latin typeface="Gill Sans MT"/>
              </a:rPr>
              <a:t> </a:t>
            </a:r>
            <a:r>
              <a:rPr lang="en-US" dirty="0" err="1">
                <a:solidFill>
                  <a:schemeClr val="tx2"/>
                </a:solidFill>
                <a:latin typeface="Gill Sans MT"/>
              </a:rPr>
              <a:t>sessiz</a:t>
            </a:r>
            <a:r>
              <a:rPr lang="en-US" dirty="0">
                <a:solidFill>
                  <a:schemeClr val="tx2"/>
                </a:solidFill>
                <a:latin typeface="Gill Sans MT"/>
              </a:rPr>
              <a:t> </a:t>
            </a:r>
            <a:r>
              <a:rPr lang="en-US" dirty="0" err="1">
                <a:solidFill>
                  <a:schemeClr val="tx2"/>
                </a:solidFill>
                <a:latin typeface="Gill Sans MT"/>
              </a:rPr>
              <a:t>bir</a:t>
            </a:r>
            <a:r>
              <a:rPr lang="en-US" dirty="0">
                <a:solidFill>
                  <a:schemeClr val="tx2"/>
                </a:solidFill>
                <a:latin typeface="Gill Sans MT"/>
              </a:rPr>
              <a:t> </a:t>
            </a:r>
            <a:r>
              <a:rPr lang="en-US" dirty="0" err="1">
                <a:solidFill>
                  <a:schemeClr val="tx2"/>
                </a:solidFill>
                <a:latin typeface="Gill Sans MT"/>
              </a:rPr>
              <a:t>teras</a:t>
            </a:r>
            <a:r>
              <a:rPr lang="en-US" dirty="0">
                <a:solidFill>
                  <a:schemeClr val="tx2"/>
                </a:solidFill>
                <a:latin typeface="Gill Sans MT"/>
              </a:rPr>
              <a:t> </a:t>
            </a:r>
            <a:r>
              <a:rPr lang="en-US" dirty="0" err="1">
                <a:solidFill>
                  <a:schemeClr val="tx2"/>
                </a:solidFill>
                <a:latin typeface="Gill Sans MT"/>
              </a:rPr>
              <a:t>ya</a:t>
            </a:r>
            <a:r>
              <a:rPr lang="en-US" dirty="0">
                <a:solidFill>
                  <a:schemeClr val="tx2"/>
                </a:solidFill>
                <a:latin typeface="Gill Sans MT"/>
              </a:rPr>
              <a:t> da </a:t>
            </a:r>
            <a:r>
              <a:rPr lang="en-US" dirty="0" err="1">
                <a:solidFill>
                  <a:schemeClr val="tx2"/>
                </a:solidFill>
                <a:latin typeface="Gill Sans MT"/>
              </a:rPr>
              <a:t>sessiz</a:t>
            </a:r>
            <a:r>
              <a:rPr lang="en-US" dirty="0">
                <a:solidFill>
                  <a:schemeClr val="tx2"/>
                </a:solidFill>
                <a:latin typeface="Gill Sans MT"/>
              </a:rPr>
              <a:t> </a:t>
            </a:r>
            <a:r>
              <a:rPr lang="en-US" dirty="0" err="1">
                <a:solidFill>
                  <a:schemeClr val="tx2"/>
                </a:solidFill>
                <a:latin typeface="Gill Sans MT"/>
              </a:rPr>
              <a:t>bir</a:t>
            </a:r>
            <a:r>
              <a:rPr lang="en-US" dirty="0">
                <a:solidFill>
                  <a:schemeClr val="tx2"/>
                </a:solidFill>
                <a:latin typeface="Gill Sans MT"/>
              </a:rPr>
              <a:t> </a:t>
            </a:r>
            <a:r>
              <a:rPr lang="en-US" dirty="0" err="1">
                <a:solidFill>
                  <a:schemeClr val="tx2"/>
                </a:solidFill>
                <a:latin typeface="Gill Sans MT"/>
              </a:rPr>
              <a:t>kitapçı</a:t>
            </a:r>
            <a:r>
              <a:rPr lang="en-US" dirty="0">
                <a:solidFill>
                  <a:schemeClr val="tx2"/>
                </a:solidFill>
                <a:latin typeface="Gill Sans MT"/>
              </a:rPr>
              <a:t> </a:t>
            </a:r>
            <a:r>
              <a:rPr lang="en-US" dirty="0" err="1">
                <a:solidFill>
                  <a:schemeClr val="tx2"/>
                </a:solidFill>
                <a:latin typeface="Gill Sans MT"/>
              </a:rPr>
              <a:t>ziyareti</a:t>
            </a:r>
            <a:r>
              <a:rPr lang="en-US" dirty="0">
                <a:solidFill>
                  <a:schemeClr val="tx2"/>
                </a:solidFill>
                <a:latin typeface="Gill Sans MT"/>
              </a:rPr>
              <a:t> </a:t>
            </a:r>
            <a:r>
              <a:rPr lang="en-US" dirty="0" err="1">
                <a:solidFill>
                  <a:schemeClr val="tx2"/>
                </a:solidFill>
                <a:latin typeface="Gill Sans MT"/>
              </a:rPr>
              <a:t>hepimize</a:t>
            </a:r>
            <a:r>
              <a:rPr lang="en-US" dirty="0">
                <a:solidFill>
                  <a:schemeClr val="tx2"/>
                </a:solidFill>
                <a:latin typeface="Gill Sans MT"/>
              </a:rPr>
              <a:t> </a:t>
            </a:r>
            <a:r>
              <a:rPr lang="en-US" dirty="0" err="1">
                <a:solidFill>
                  <a:schemeClr val="tx2"/>
                </a:solidFill>
                <a:latin typeface="Gill Sans MT"/>
              </a:rPr>
              <a:t>iyi</a:t>
            </a:r>
            <a:r>
              <a:rPr lang="en-US" dirty="0">
                <a:solidFill>
                  <a:schemeClr val="tx2"/>
                </a:solidFill>
                <a:latin typeface="Gill Sans MT"/>
              </a:rPr>
              <a:t> </a:t>
            </a:r>
            <a:r>
              <a:rPr lang="en-US" dirty="0" err="1">
                <a:solidFill>
                  <a:schemeClr val="tx2"/>
                </a:solidFill>
                <a:latin typeface="Gill Sans MT"/>
              </a:rPr>
              <a:t>gelir</a:t>
            </a:r>
            <a:r>
              <a:rPr lang="en-US" dirty="0">
                <a:solidFill>
                  <a:schemeClr val="tx2"/>
                </a:solidFill>
                <a:latin typeface="Gill Sans MT"/>
              </a:rPr>
              <a:t>. </a:t>
            </a:r>
            <a:r>
              <a:rPr lang="en-US" dirty="0" err="1">
                <a:solidFill>
                  <a:schemeClr val="tx2"/>
                </a:solidFill>
                <a:latin typeface="Gill Sans MT"/>
              </a:rPr>
              <a:t>Gerginlikte</a:t>
            </a:r>
            <a:r>
              <a:rPr lang="en-US" dirty="0">
                <a:solidFill>
                  <a:schemeClr val="tx2"/>
                </a:solidFill>
                <a:latin typeface="Gill Sans MT"/>
              </a:rPr>
              <a:t> </a:t>
            </a:r>
            <a:r>
              <a:rPr lang="en-US" dirty="0" err="1">
                <a:solidFill>
                  <a:schemeClr val="tx2"/>
                </a:solidFill>
                <a:latin typeface="Gill Sans MT"/>
              </a:rPr>
              <a:t>uzaklaşmak</a:t>
            </a:r>
            <a:r>
              <a:rPr lang="en-US" dirty="0">
                <a:solidFill>
                  <a:schemeClr val="tx2"/>
                </a:solidFill>
                <a:latin typeface="Gill Sans MT"/>
              </a:rPr>
              <a:t> </a:t>
            </a:r>
            <a:r>
              <a:rPr lang="en-US" dirty="0" err="1">
                <a:solidFill>
                  <a:schemeClr val="tx2"/>
                </a:solidFill>
                <a:latin typeface="Gill Sans MT"/>
              </a:rPr>
              <a:t>için</a:t>
            </a:r>
            <a:r>
              <a:rPr lang="en-US" dirty="0">
                <a:solidFill>
                  <a:schemeClr val="tx2"/>
                </a:solidFill>
                <a:latin typeface="Gill Sans MT"/>
              </a:rPr>
              <a:t> </a:t>
            </a:r>
            <a:r>
              <a:rPr lang="en-US" dirty="0" err="1">
                <a:solidFill>
                  <a:schemeClr val="tx2"/>
                </a:solidFill>
                <a:latin typeface="Gill Sans MT"/>
              </a:rPr>
              <a:t>yaratabilecek</a:t>
            </a:r>
            <a:r>
              <a:rPr lang="en-US" dirty="0">
                <a:solidFill>
                  <a:schemeClr val="tx2"/>
                </a:solidFill>
                <a:latin typeface="Gill Sans MT"/>
              </a:rPr>
              <a:t> </a:t>
            </a:r>
            <a:r>
              <a:rPr lang="en-US" dirty="0" err="1">
                <a:solidFill>
                  <a:schemeClr val="tx2"/>
                </a:solidFill>
                <a:latin typeface="Gill Sans MT"/>
              </a:rPr>
              <a:t>molalar</a:t>
            </a:r>
            <a:r>
              <a:rPr lang="en-US" dirty="0">
                <a:solidFill>
                  <a:schemeClr val="tx2"/>
                </a:solidFill>
                <a:latin typeface="Gill Sans MT"/>
              </a:rPr>
              <a:t>; </a:t>
            </a:r>
            <a:r>
              <a:rPr lang="en-US" dirty="0" err="1">
                <a:solidFill>
                  <a:schemeClr val="tx2"/>
                </a:solidFill>
                <a:latin typeface="Gill Sans MT"/>
              </a:rPr>
              <a:t>herkesin</a:t>
            </a:r>
            <a:r>
              <a:rPr lang="en-US" dirty="0">
                <a:solidFill>
                  <a:schemeClr val="tx2"/>
                </a:solidFill>
                <a:latin typeface="Gill Sans MT"/>
              </a:rPr>
              <a:t> </a:t>
            </a:r>
            <a:r>
              <a:rPr lang="en-US" dirty="0" err="1">
                <a:solidFill>
                  <a:schemeClr val="tx2"/>
                </a:solidFill>
                <a:latin typeface="Gill Sans MT"/>
              </a:rPr>
              <a:t>kişisel</a:t>
            </a:r>
            <a:r>
              <a:rPr lang="en-US" dirty="0">
                <a:solidFill>
                  <a:schemeClr val="tx2"/>
                </a:solidFill>
                <a:latin typeface="Gill Sans MT"/>
              </a:rPr>
              <a:t> </a:t>
            </a:r>
            <a:r>
              <a:rPr lang="en-US" dirty="0" err="1">
                <a:solidFill>
                  <a:schemeClr val="tx2"/>
                </a:solidFill>
                <a:latin typeface="Gill Sans MT"/>
              </a:rPr>
              <a:t>şartlarına</a:t>
            </a:r>
            <a:r>
              <a:rPr lang="en-US" dirty="0">
                <a:solidFill>
                  <a:schemeClr val="tx2"/>
                </a:solidFill>
                <a:latin typeface="Gill Sans MT"/>
              </a:rPr>
              <a:t> </a:t>
            </a:r>
            <a:r>
              <a:rPr lang="en-US" dirty="0" err="1">
                <a:solidFill>
                  <a:schemeClr val="tx2"/>
                </a:solidFill>
                <a:latin typeface="Gill Sans MT"/>
              </a:rPr>
              <a:t>göre</a:t>
            </a:r>
            <a:r>
              <a:rPr lang="en-US" dirty="0">
                <a:solidFill>
                  <a:schemeClr val="tx2"/>
                </a:solidFill>
                <a:latin typeface="Gill Sans MT"/>
              </a:rPr>
              <a:t> </a:t>
            </a:r>
            <a:r>
              <a:rPr lang="en-US" dirty="0" err="1">
                <a:solidFill>
                  <a:schemeClr val="tx2"/>
                </a:solidFill>
                <a:latin typeface="Gill Sans MT"/>
              </a:rPr>
              <a:t>ayarlanmalı</a:t>
            </a:r>
            <a:r>
              <a:rPr lang="en-US" dirty="0">
                <a:solidFill>
                  <a:schemeClr val="tx2"/>
                </a:solidFill>
                <a:latin typeface="Gill Sans MT"/>
              </a:rPr>
              <a:t> </a:t>
            </a:r>
            <a:r>
              <a:rPr lang="en-US" dirty="0" err="1">
                <a:solidFill>
                  <a:schemeClr val="tx2"/>
                </a:solidFill>
                <a:latin typeface="Gill Sans MT"/>
              </a:rPr>
              <a:t>tabi</a:t>
            </a:r>
            <a:r>
              <a:rPr lang="en-US" dirty="0">
                <a:solidFill>
                  <a:schemeClr val="tx2"/>
                </a:solidFill>
                <a:latin typeface="Gill Sans MT"/>
              </a:rPr>
              <a:t> </a:t>
            </a:r>
            <a:r>
              <a:rPr lang="en-US" dirty="0" err="1">
                <a:solidFill>
                  <a:schemeClr val="tx2"/>
                </a:solidFill>
                <a:latin typeface="Gill Sans MT"/>
              </a:rPr>
              <a:t>ki</a:t>
            </a:r>
            <a:r>
              <a:rPr lang="en-US" dirty="0">
                <a:solidFill>
                  <a:schemeClr val="tx2"/>
                </a:solidFill>
                <a:latin typeface="Gill Sans MT"/>
              </a:rPr>
              <a:t>. </a:t>
            </a:r>
            <a:r>
              <a:rPr lang="en-US" dirty="0" err="1">
                <a:solidFill>
                  <a:schemeClr val="tx2"/>
                </a:solidFill>
                <a:latin typeface="Gill Sans MT"/>
              </a:rPr>
              <a:t>Kişinin</a:t>
            </a:r>
            <a:r>
              <a:rPr lang="en-US" dirty="0">
                <a:solidFill>
                  <a:schemeClr val="tx2"/>
                </a:solidFill>
                <a:latin typeface="Gill Sans MT"/>
              </a:rPr>
              <a:t> </a:t>
            </a:r>
            <a:r>
              <a:rPr lang="en-US" dirty="0" err="1">
                <a:solidFill>
                  <a:schemeClr val="tx2"/>
                </a:solidFill>
                <a:latin typeface="Gill Sans MT"/>
              </a:rPr>
              <a:t>kendini</a:t>
            </a:r>
            <a:r>
              <a:rPr lang="en-US" dirty="0">
                <a:solidFill>
                  <a:schemeClr val="tx2"/>
                </a:solidFill>
                <a:latin typeface="Gill Sans MT"/>
              </a:rPr>
              <a:t> </a:t>
            </a:r>
            <a:r>
              <a:rPr lang="en-US" dirty="0" err="1">
                <a:solidFill>
                  <a:schemeClr val="tx2"/>
                </a:solidFill>
                <a:latin typeface="Gill Sans MT"/>
              </a:rPr>
              <a:t>iyi</a:t>
            </a:r>
            <a:r>
              <a:rPr lang="en-US" dirty="0">
                <a:solidFill>
                  <a:schemeClr val="tx2"/>
                </a:solidFill>
                <a:latin typeface="Gill Sans MT"/>
              </a:rPr>
              <a:t> </a:t>
            </a:r>
            <a:r>
              <a:rPr lang="en-US" dirty="0" err="1">
                <a:solidFill>
                  <a:schemeClr val="tx2"/>
                </a:solidFill>
                <a:latin typeface="Gill Sans MT"/>
              </a:rPr>
              <a:t>hissedebileceği</a:t>
            </a:r>
            <a:r>
              <a:rPr lang="en-US" dirty="0">
                <a:solidFill>
                  <a:schemeClr val="tx2"/>
                </a:solidFill>
                <a:latin typeface="Gill Sans MT"/>
              </a:rPr>
              <a:t>, </a:t>
            </a:r>
            <a:r>
              <a:rPr lang="en-US" dirty="0" err="1">
                <a:solidFill>
                  <a:schemeClr val="tx2"/>
                </a:solidFill>
                <a:latin typeface="Gill Sans MT"/>
              </a:rPr>
              <a:t>rahatlayabileceği</a:t>
            </a:r>
            <a:r>
              <a:rPr lang="en-US" dirty="0">
                <a:solidFill>
                  <a:schemeClr val="tx2"/>
                </a:solidFill>
                <a:latin typeface="Gill Sans MT"/>
              </a:rPr>
              <a:t>, </a:t>
            </a:r>
            <a:r>
              <a:rPr lang="en-US" dirty="0" err="1">
                <a:solidFill>
                  <a:schemeClr val="tx2"/>
                </a:solidFill>
                <a:latin typeface="Gill Sans MT"/>
              </a:rPr>
              <a:t>kolay</a:t>
            </a:r>
            <a:r>
              <a:rPr lang="en-US" dirty="0">
                <a:solidFill>
                  <a:schemeClr val="tx2"/>
                </a:solidFill>
                <a:latin typeface="Gill Sans MT"/>
              </a:rPr>
              <a:t> </a:t>
            </a:r>
            <a:r>
              <a:rPr lang="en-US" dirty="0" err="1">
                <a:solidFill>
                  <a:schemeClr val="tx2"/>
                </a:solidFill>
                <a:latin typeface="Gill Sans MT"/>
              </a:rPr>
              <a:t>uygulanabilir</a:t>
            </a:r>
            <a:r>
              <a:rPr lang="en-US" dirty="0">
                <a:solidFill>
                  <a:schemeClr val="tx2"/>
                </a:solidFill>
                <a:latin typeface="Gill Sans MT"/>
              </a:rPr>
              <a:t> </a:t>
            </a:r>
            <a:r>
              <a:rPr lang="en-US" dirty="0" err="1">
                <a:solidFill>
                  <a:schemeClr val="tx2"/>
                </a:solidFill>
                <a:latin typeface="Gill Sans MT"/>
              </a:rPr>
              <a:t>uğraşlar</a:t>
            </a:r>
            <a:r>
              <a:rPr lang="en-US" dirty="0">
                <a:solidFill>
                  <a:schemeClr val="tx2"/>
                </a:solidFill>
                <a:latin typeface="Gill Sans MT"/>
              </a:rPr>
              <a:t> </a:t>
            </a:r>
            <a:r>
              <a:rPr lang="en-US" dirty="0" err="1">
                <a:solidFill>
                  <a:schemeClr val="tx2"/>
                </a:solidFill>
                <a:latin typeface="Gill Sans MT"/>
              </a:rPr>
              <a:t>edinmesi</a:t>
            </a:r>
            <a:r>
              <a:rPr lang="en-US" dirty="0">
                <a:solidFill>
                  <a:schemeClr val="tx2"/>
                </a:solidFill>
                <a:latin typeface="Gill Sans MT"/>
              </a:rPr>
              <a:t> – </a:t>
            </a:r>
            <a:r>
              <a:rPr lang="en-US" dirty="0" err="1">
                <a:solidFill>
                  <a:schemeClr val="tx2"/>
                </a:solidFill>
                <a:latin typeface="Gill Sans MT"/>
              </a:rPr>
              <a:t>müzik</a:t>
            </a:r>
            <a:r>
              <a:rPr lang="en-US" dirty="0">
                <a:solidFill>
                  <a:schemeClr val="tx2"/>
                </a:solidFill>
                <a:latin typeface="Gill Sans MT"/>
              </a:rPr>
              <a:t> </a:t>
            </a:r>
            <a:r>
              <a:rPr lang="en-US" dirty="0" err="1">
                <a:solidFill>
                  <a:schemeClr val="tx2"/>
                </a:solidFill>
                <a:latin typeface="Gill Sans MT"/>
              </a:rPr>
              <a:t>dinlemek</a:t>
            </a:r>
            <a:r>
              <a:rPr lang="en-US" dirty="0">
                <a:solidFill>
                  <a:schemeClr val="tx2"/>
                </a:solidFill>
                <a:latin typeface="Gill Sans MT"/>
              </a:rPr>
              <a:t>, </a:t>
            </a:r>
            <a:r>
              <a:rPr lang="en-US" dirty="0" err="1">
                <a:solidFill>
                  <a:schemeClr val="tx2"/>
                </a:solidFill>
                <a:latin typeface="Gill Sans MT"/>
              </a:rPr>
              <a:t>okumak</a:t>
            </a:r>
            <a:r>
              <a:rPr lang="en-US" dirty="0">
                <a:solidFill>
                  <a:schemeClr val="tx2"/>
                </a:solidFill>
                <a:latin typeface="Gill Sans MT"/>
              </a:rPr>
              <a:t>, </a:t>
            </a:r>
            <a:r>
              <a:rPr lang="en-US" dirty="0" err="1">
                <a:solidFill>
                  <a:schemeClr val="tx2"/>
                </a:solidFill>
                <a:latin typeface="Gill Sans MT"/>
              </a:rPr>
              <a:t>yazmak</a:t>
            </a:r>
            <a:r>
              <a:rPr lang="en-US" dirty="0">
                <a:solidFill>
                  <a:schemeClr val="tx2"/>
                </a:solidFill>
                <a:latin typeface="Gill Sans MT"/>
              </a:rPr>
              <a:t> </a:t>
            </a:r>
            <a:r>
              <a:rPr lang="en-US" dirty="0" err="1">
                <a:solidFill>
                  <a:schemeClr val="tx2"/>
                </a:solidFill>
                <a:latin typeface="Gill Sans MT"/>
              </a:rPr>
              <a:t>gibi</a:t>
            </a:r>
            <a:r>
              <a:rPr lang="en-US" dirty="0">
                <a:solidFill>
                  <a:schemeClr val="tx2"/>
                </a:solidFill>
                <a:latin typeface="Gill Sans MT"/>
              </a:rPr>
              <a:t> </a:t>
            </a:r>
            <a:r>
              <a:rPr lang="en-US" dirty="0" err="1">
                <a:solidFill>
                  <a:schemeClr val="tx2"/>
                </a:solidFill>
                <a:latin typeface="Gill Sans MT"/>
              </a:rPr>
              <a:t>ya</a:t>
            </a:r>
            <a:r>
              <a:rPr lang="en-US" dirty="0">
                <a:solidFill>
                  <a:schemeClr val="tx2"/>
                </a:solidFill>
                <a:latin typeface="Gill Sans MT"/>
              </a:rPr>
              <a:t> da </a:t>
            </a:r>
            <a:r>
              <a:rPr lang="en-US" dirty="0" err="1">
                <a:solidFill>
                  <a:schemeClr val="tx2"/>
                </a:solidFill>
                <a:latin typeface="Gill Sans MT"/>
              </a:rPr>
              <a:t>ortam</a:t>
            </a:r>
            <a:r>
              <a:rPr lang="en-US" dirty="0">
                <a:solidFill>
                  <a:schemeClr val="tx2"/>
                </a:solidFill>
                <a:latin typeface="Gill Sans MT"/>
              </a:rPr>
              <a:t> </a:t>
            </a:r>
            <a:r>
              <a:rPr lang="en-US" dirty="0" err="1">
                <a:solidFill>
                  <a:schemeClr val="tx2"/>
                </a:solidFill>
                <a:latin typeface="Gill Sans MT"/>
              </a:rPr>
              <a:t>değiştirebileceği</a:t>
            </a:r>
            <a:r>
              <a:rPr lang="en-US" dirty="0">
                <a:solidFill>
                  <a:schemeClr val="tx2"/>
                </a:solidFill>
                <a:latin typeface="Gill Sans MT"/>
              </a:rPr>
              <a:t> </a:t>
            </a:r>
            <a:r>
              <a:rPr lang="en-US" dirty="0" err="1">
                <a:solidFill>
                  <a:schemeClr val="tx2"/>
                </a:solidFill>
                <a:latin typeface="Gill Sans MT"/>
              </a:rPr>
              <a:t>farklı</a:t>
            </a:r>
            <a:r>
              <a:rPr lang="en-US" dirty="0">
                <a:solidFill>
                  <a:schemeClr val="tx2"/>
                </a:solidFill>
                <a:latin typeface="Gill Sans MT"/>
              </a:rPr>
              <a:t> </a:t>
            </a:r>
            <a:r>
              <a:rPr lang="en-US" dirty="0" err="1">
                <a:solidFill>
                  <a:schemeClr val="tx2"/>
                </a:solidFill>
                <a:latin typeface="Gill Sans MT"/>
              </a:rPr>
              <a:t>uğraşlar</a:t>
            </a:r>
            <a:r>
              <a:rPr lang="en-US" dirty="0">
                <a:solidFill>
                  <a:schemeClr val="tx2"/>
                </a:solidFill>
                <a:latin typeface="Gill Sans MT"/>
              </a:rPr>
              <a:t> </a:t>
            </a:r>
            <a:r>
              <a:rPr lang="en-US" dirty="0" err="1">
                <a:solidFill>
                  <a:schemeClr val="tx2"/>
                </a:solidFill>
                <a:latin typeface="Gill Sans MT"/>
              </a:rPr>
              <a:t>içine</a:t>
            </a:r>
            <a:r>
              <a:rPr lang="en-US" dirty="0">
                <a:solidFill>
                  <a:schemeClr val="tx2"/>
                </a:solidFill>
                <a:latin typeface="Gill Sans MT"/>
              </a:rPr>
              <a:t> </a:t>
            </a:r>
            <a:r>
              <a:rPr lang="en-US" dirty="0" err="1">
                <a:solidFill>
                  <a:schemeClr val="tx2"/>
                </a:solidFill>
                <a:latin typeface="Gill Sans MT"/>
              </a:rPr>
              <a:t>girmesi</a:t>
            </a:r>
            <a:r>
              <a:rPr lang="en-US" dirty="0">
                <a:solidFill>
                  <a:schemeClr val="tx2"/>
                </a:solidFill>
                <a:latin typeface="Gill Sans MT"/>
              </a:rPr>
              <a:t> – </a:t>
            </a:r>
            <a:r>
              <a:rPr lang="en-US" dirty="0" err="1">
                <a:solidFill>
                  <a:schemeClr val="tx2"/>
                </a:solidFill>
                <a:latin typeface="Gill Sans MT"/>
              </a:rPr>
              <a:t>sosyal</a:t>
            </a:r>
            <a:r>
              <a:rPr lang="en-US" dirty="0">
                <a:solidFill>
                  <a:schemeClr val="tx2"/>
                </a:solidFill>
                <a:latin typeface="Gill Sans MT"/>
              </a:rPr>
              <a:t> </a:t>
            </a:r>
            <a:r>
              <a:rPr lang="en-US" dirty="0" err="1">
                <a:solidFill>
                  <a:schemeClr val="tx2"/>
                </a:solidFill>
                <a:latin typeface="Gill Sans MT"/>
              </a:rPr>
              <a:t>etkinlikler</a:t>
            </a:r>
            <a:r>
              <a:rPr lang="en-US" dirty="0">
                <a:solidFill>
                  <a:schemeClr val="tx2"/>
                </a:solidFill>
                <a:latin typeface="Gill Sans MT"/>
              </a:rPr>
              <a:t>, </a:t>
            </a:r>
            <a:r>
              <a:rPr lang="en-US" dirty="0" err="1">
                <a:solidFill>
                  <a:schemeClr val="tx2"/>
                </a:solidFill>
                <a:latin typeface="Gill Sans MT"/>
              </a:rPr>
              <a:t>spor</a:t>
            </a:r>
            <a:r>
              <a:rPr lang="en-US" dirty="0">
                <a:solidFill>
                  <a:schemeClr val="tx2"/>
                </a:solidFill>
                <a:latin typeface="Gill Sans MT"/>
              </a:rPr>
              <a:t>, </a:t>
            </a:r>
            <a:r>
              <a:rPr lang="en-US" dirty="0" err="1">
                <a:solidFill>
                  <a:schemeClr val="tx2"/>
                </a:solidFill>
                <a:latin typeface="Gill Sans MT"/>
              </a:rPr>
              <a:t>gezi</a:t>
            </a:r>
            <a:r>
              <a:rPr lang="en-US" dirty="0">
                <a:solidFill>
                  <a:schemeClr val="tx2"/>
                </a:solidFill>
                <a:latin typeface="Gill Sans MT"/>
              </a:rPr>
              <a:t> </a:t>
            </a:r>
            <a:r>
              <a:rPr lang="en-US" dirty="0" err="1">
                <a:solidFill>
                  <a:schemeClr val="tx2"/>
                </a:solidFill>
                <a:latin typeface="Gill Sans MT"/>
              </a:rPr>
              <a:t>rahat</a:t>
            </a:r>
            <a:r>
              <a:rPr lang="en-US" dirty="0">
                <a:solidFill>
                  <a:schemeClr val="tx2"/>
                </a:solidFill>
                <a:latin typeface="Gill Sans MT"/>
              </a:rPr>
              <a:t> </a:t>
            </a:r>
            <a:r>
              <a:rPr lang="en-US" dirty="0" err="1">
                <a:solidFill>
                  <a:schemeClr val="tx2"/>
                </a:solidFill>
                <a:latin typeface="Gill Sans MT"/>
              </a:rPr>
              <a:t>hissettirebilir</a:t>
            </a:r>
            <a:r>
              <a:rPr lang="en-US" dirty="0">
                <a:solidFill>
                  <a:schemeClr val="tx2"/>
                </a:solidFill>
                <a:latin typeface="Gill Sans MT"/>
              </a:rPr>
              <a:t>. Bu </a:t>
            </a:r>
            <a:r>
              <a:rPr lang="en-US" dirty="0" err="1">
                <a:solidFill>
                  <a:schemeClr val="tx2"/>
                </a:solidFill>
                <a:latin typeface="Gill Sans MT"/>
              </a:rPr>
              <a:t>kısa</a:t>
            </a:r>
            <a:r>
              <a:rPr lang="en-US" dirty="0">
                <a:solidFill>
                  <a:schemeClr val="tx2"/>
                </a:solidFill>
                <a:latin typeface="Gill Sans MT"/>
              </a:rPr>
              <a:t> </a:t>
            </a:r>
            <a:r>
              <a:rPr lang="en-US" dirty="0" err="1">
                <a:solidFill>
                  <a:schemeClr val="tx2"/>
                </a:solidFill>
                <a:latin typeface="Gill Sans MT"/>
              </a:rPr>
              <a:t>ya</a:t>
            </a:r>
            <a:r>
              <a:rPr lang="en-US" dirty="0">
                <a:solidFill>
                  <a:schemeClr val="tx2"/>
                </a:solidFill>
                <a:latin typeface="Gill Sans MT"/>
              </a:rPr>
              <a:t> da </a:t>
            </a:r>
            <a:r>
              <a:rPr lang="en-US" dirty="0" err="1">
                <a:solidFill>
                  <a:schemeClr val="tx2"/>
                </a:solidFill>
                <a:latin typeface="Gill Sans MT"/>
              </a:rPr>
              <a:t>uzun</a:t>
            </a:r>
            <a:r>
              <a:rPr lang="en-US" dirty="0">
                <a:solidFill>
                  <a:schemeClr val="tx2"/>
                </a:solidFill>
                <a:latin typeface="Gill Sans MT"/>
              </a:rPr>
              <a:t> </a:t>
            </a:r>
            <a:r>
              <a:rPr lang="en-US" dirty="0" err="1">
                <a:solidFill>
                  <a:schemeClr val="tx2"/>
                </a:solidFill>
                <a:latin typeface="Gill Sans MT"/>
              </a:rPr>
              <a:t>soluklu</a:t>
            </a:r>
            <a:r>
              <a:rPr lang="en-US" dirty="0">
                <a:solidFill>
                  <a:schemeClr val="tx2"/>
                </a:solidFill>
                <a:latin typeface="Gill Sans MT"/>
              </a:rPr>
              <a:t> </a:t>
            </a:r>
            <a:r>
              <a:rPr lang="en-US" dirty="0" err="1">
                <a:solidFill>
                  <a:schemeClr val="tx2"/>
                </a:solidFill>
                <a:latin typeface="Gill Sans MT"/>
              </a:rPr>
              <a:t>molalar</a:t>
            </a:r>
            <a:r>
              <a:rPr lang="en-US" dirty="0">
                <a:solidFill>
                  <a:schemeClr val="tx2"/>
                </a:solidFill>
                <a:latin typeface="Gill Sans MT"/>
              </a:rPr>
              <a:t> </a:t>
            </a:r>
            <a:r>
              <a:rPr lang="en-US" dirty="0" err="1">
                <a:solidFill>
                  <a:schemeClr val="tx2"/>
                </a:solidFill>
                <a:latin typeface="Gill Sans MT"/>
              </a:rPr>
              <a:t>ruhsal</a:t>
            </a:r>
            <a:r>
              <a:rPr lang="en-US" dirty="0">
                <a:solidFill>
                  <a:schemeClr val="tx2"/>
                </a:solidFill>
                <a:latin typeface="Gill Sans MT"/>
              </a:rPr>
              <a:t> </a:t>
            </a:r>
            <a:r>
              <a:rPr lang="en-US" dirty="0" err="1">
                <a:solidFill>
                  <a:schemeClr val="tx2"/>
                </a:solidFill>
                <a:latin typeface="Gill Sans MT"/>
              </a:rPr>
              <a:t>enerjinin</a:t>
            </a:r>
            <a:r>
              <a:rPr lang="en-US" dirty="0">
                <a:solidFill>
                  <a:schemeClr val="tx2"/>
                </a:solidFill>
                <a:latin typeface="Gill Sans MT"/>
              </a:rPr>
              <a:t> </a:t>
            </a:r>
            <a:r>
              <a:rPr lang="en-US" dirty="0" err="1">
                <a:solidFill>
                  <a:schemeClr val="tx2"/>
                </a:solidFill>
                <a:latin typeface="Gill Sans MT"/>
              </a:rPr>
              <a:t>yenilenmesi</a:t>
            </a:r>
            <a:r>
              <a:rPr lang="en-US" dirty="0">
                <a:solidFill>
                  <a:schemeClr val="tx2"/>
                </a:solidFill>
                <a:latin typeface="Gill Sans MT"/>
              </a:rPr>
              <a:t> </a:t>
            </a:r>
            <a:r>
              <a:rPr lang="en-US" dirty="0" err="1">
                <a:solidFill>
                  <a:schemeClr val="tx2"/>
                </a:solidFill>
                <a:latin typeface="Gill Sans MT"/>
              </a:rPr>
              <a:t>için</a:t>
            </a:r>
            <a:r>
              <a:rPr lang="en-US" dirty="0">
                <a:solidFill>
                  <a:schemeClr val="tx2"/>
                </a:solidFill>
                <a:latin typeface="Gill Sans MT"/>
              </a:rPr>
              <a:t> </a:t>
            </a:r>
            <a:r>
              <a:rPr lang="en-US" dirty="0" err="1">
                <a:solidFill>
                  <a:schemeClr val="tx2"/>
                </a:solidFill>
                <a:latin typeface="Gill Sans MT"/>
              </a:rPr>
              <a:t>gereklidir</a:t>
            </a:r>
            <a:r>
              <a:rPr lang="en-US" dirty="0">
                <a:solidFill>
                  <a:schemeClr val="tx2"/>
                </a:solidFill>
                <a:latin typeface="Gill Sans MT"/>
              </a:rPr>
              <a:t>. </a:t>
            </a:r>
            <a:r>
              <a:rPr lang="en-US" dirty="0" err="1">
                <a:solidFill>
                  <a:schemeClr val="tx2"/>
                </a:solidFill>
                <a:latin typeface="Gill Sans MT"/>
              </a:rPr>
              <a:t>Gürültüden</a:t>
            </a:r>
            <a:r>
              <a:rPr lang="en-US" dirty="0">
                <a:solidFill>
                  <a:schemeClr val="tx2"/>
                </a:solidFill>
                <a:latin typeface="Gill Sans MT"/>
              </a:rPr>
              <a:t> </a:t>
            </a:r>
            <a:r>
              <a:rPr lang="en-US" dirty="0" err="1">
                <a:solidFill>
                  <a:schemeClr val="tx2"/>
                </a:solidFill>
                <a:latin typeface="Gill Sans MT"/>
              </a:rPr>
              <a:t>uzak</a:t>
            </a:r>
            <a:r>
              <a:rPr lang="en-US" dirty="0">
                <a:solidFill>
                  <a:schemeClr val="tx2"/>
                </a:solidFill>
                <a:latin typeface="Gill Sans MT"/>
              </a:rPr>
              <a:t> </a:t>
            </a:r>
            <a:r>
              <a:rPr lang="en-US" dirty="0" err="1">
                <a:solidFill>
                  <a:schemeClr val="tx2"/>
                </a:solidFill>
                <a:latin typeface="Gill Sans MT"/>
              </a:rPr>
              <a:t>kalmak</a:t>
            </a:r>
            <a:r>
              <a:rPr lang="en-US" dirty="0">
                <a:solidFill>
                  <a:schemeClr val="tx2"/>
                </a:solidFill>
                <a:latin typeface="Gill Sans MT"/>
              </a:rPr>
              <a:t> </a:t>
            </a:r>
            <a:r>
              <a:rPr lang="en-US" dirty="0" err="1">
                <a:solidFill>
                  <a:schemeClr val="tx2"/>
                </a:solidFill>
                <a:latin typeface="Gill Sans MT"/>
              </a:rPr>
              <a:t>için</a:t>
            </a:r>
            <a:r>
              <a:rPr lang="en-US" dirty="0">
                <a:solidFill>
                  <a:schemeClr val="tx2"/>
                </a:solidFill>
                <a:latin typeface="Gill Sans MT"/>
              </a:rPr>
              <a:t> </a:t>
            </a:r>
            <a:r>
              <a:rPr lang="en-US" dirty="0" err="1">
                <a:solidFill>
                  <a:schemeClr val="tx2"/>
                </a:solidFill>
                <a:latin typeface="Gill Sans MT"/>
              </a:rPr>
              <a:t>kişinin</a:t>
            </a:r>
            <a:r>
              <a:rPr lang="en-US" dirty="0">
                <a:solidFill>
                  <a:schemeClr val="tx2"/>
                </a:solidFill>
                <a:latin typeface="Gill Sans MT"/>
              </a:rPr>
              <a:t> </a:t>
            </a:r>
            <a:r>
              <a:rPr lang="en-US" dirty="0" err="1">
                <a:solidFill>
                  <a:schemeClr val="tx2"/>
                </a:solidFill>
                <a:latin typeface="Gill Sans MT"/>
              </a:rPr>
              <a:t>kendisine</a:t>
            </a:r>
            <a:r>
              <a:rPr lang="en-US" dirty="0">
                <a:solidFill>
                  <a:schemeClr val="tx2"/>
                </a:solidFill>
                <a:latin typeface="Gill Sans MT"/>
              </a:rPr>
              <a:t> </a:t>
            </a:r>
            <a:r>
              <a:rPr lang="en-US" dirty="0" err="1">
                <a:solidFill>
                  <a:schemeClr val="tx2"/>
                </a:solidFill>
                <a:latin typeface="Gill Sans MT"/>
              </a:rPr>
              <a:t>kaliteli</a:t>
            </a:r>
            <a:r>
              <a:rPr lang="en-US" dirty="0">
                <a:solidFill>
                  <a:schemeClr val="tx2"/>
                </a:solidFill>
                <a:latin typeface="Gill Sans MT"/>
              </a:rPr>
              <a:t> </a:t>
            </a:r>
            <a:r>
              <a:rPr lang="en-US" dirty="0" err="1">
                <a:solidFill>
                  <a:schemeClr val="tx2"/>
                </a:solidFill>
                <a:latin typeface="Gill Sans MT"/>
              </a:rPr>
              <a:t>zamanlar</a:t>
            </a:r>
            <a:r>
              <a:rPr lang="en-US" dirty="0">
                <a:solidFill>
                  <a:schemeClr val="tx2"/>
                </a:solidFill>
                <a:latin typeface="Gill Sans MT"/>
              </a:rPr>
              <a:t> </a:t>
            </a:r>
            <a:r>
              <a:rPr lang="en-US" dirty="0" err="1">
                <a:solidFill>
                  <a:schemeClr val="tx2"/>
                </a:solidFill>
                <a:latin typeface="Gill Sans MT"/>
              </a:rPr>
              <a:t>yaratması</a:t>
            </a:r>
            <a:r>
              <a:rPr lang="en-US" dirty="0">
                <a:solidFill>
                  <a:schemeClr val="tx2"/>
                </a:solidFill>
                <a:latin typeface="Gill Sans MT"/>
              </a:rPr>
              <a:t> </a:t>
            </a:r>
            <a:r>
              <a:rPr lang="en-US" dirty="0" err="1">
                <a:solidFill>
                  <a:schemeClr val="tx2"/>
                </a:solidFill>
                <a:latin typeface="Gill Sans MT"/>
              </a:rPr>
              <a:t>gerekir</a:t>
            </a:r>
            <a:r>
              <a:rPr lang="en-US" dirty="0">
                <a:solidFill>
                  <a:schemeClr val="tx2"/>
                </a:solidFill>
                <a:latin typeface="Gill Sans MT"/>
              </a:rPr>
              <a:t>.</a:t>
            </a:r>
            <a:endParaRPr lang="tr-TR" dirty="0">
              <a:solidFill>
                <a:schemeClr val="tx2"/>
              </a:solidFill>
              <a:latin typeface="Gill Sans MT"/>
            </a:endParaRPr>
          </a:p>
        </p:txBody>
      </p:sp>
      <p:pic>
        <p:nvPicPr>
          <p:cNvPr id="6" name="Resim 5"/>
          <p:cNvPicPr>
            <a:picLocks noChangeAspect="1"/>
          </p:cNvPicPr>
          <p:nvPr/>
        </p:nvPicPr>
        <p:blipFill>
          <a:blip r:embed="rId3"/>
          <a:stretch>
            <a:fillRect/>
          </a:stretch>
        </p:blipFill>
        <p:spPr>
          <a:xfrm>
            <a:off x="7029260" y="2631166"/>
            <a:ext cx="2565116" cy="2565116"/>
          </a:xfrm>
          <a:prstGeom prst="rect">
            <a:avLst/>
          </a:prstGeom>
        </p:spPr>
      </p:pic>
      <p:sp>
        <p:nvSpPr>
          <p:cNvPr id="7" name="Metin kutusu 6"/>
          <p:cNvSpPr txBox="1"/>
          <p:nvPr/>
        </p:nvSpPr>
        <p:spPr>
          <a:xfrm>
            <a:off x="1350140" y="1540580"/>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GÜRÜLTÜNÜN İNSAN SAĞLIĞI ÜZERİNDEKİ ETKİLERİ</a:t>
            </a:r>
          </a:p>
        </p:txBody>
      </p:sp>
    </p:spTree>
    <p:extLst>
      <p:ext uri="{BB962C8B-B14F-4D97-AF65-F5344CB8AC3E}">
        <p14:creationId xmlns:p14="http://schemas.microsoft.com/office/powerpoint/2010/main" val="10072975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a:extLst>
              <a:ext uri="{FF2B5EF4-FFF2-40B4-BE49-F238E27FC236}">
                <a16:creationId xmlns:a16="http://schemas.microsoft.com/office/drawing/2014/main" id="{A3500592-6A24-449C-A3A9-87C234D91EF9}"/>
              </a:ext>
            </a:extLst>
          </p:cNvPr>
          <p:cNvPicPr>
            <a:picLocks noChangeAspect="1"/>
          </p:cNvPicPr>
          <p:nvPr/>
        </p:nvPicPr>
        <p:blipFill>
          <a:blip r:embed="rId3"/>
          <a:stretch>
            <a:fillRect/>
          </a:stretch>
        </p:blipFill>
        <p:spPr>
          <a:xfrm>
            <a:off x="351317" y="1822449"/>
            <a:ext cx="9197268" cy="4278099"/>
          </a:xfrm>
          <a:prstGeom prst="rect">
            <a:avLst/>
          </a:prstGeom>
        </p:spPr>
      </p:pic>
    </p:spTree>
    <p:extLst>
      <p:ext uri="{BB962C8B-B14F-4D97-AF65-F5344CB8AC3E}">
        <p14:creationId xmlns:p14="http://schemas.microsoft.com/office/powerpoint/2010/main" val="4606166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p:cNvSpPr txBox="1"/>
          <p:nvPr/>
        </p:nvSpPr>
        <p:spPr>
          <a:xfrm>
            <a:off x="635030" y="2409304"/>
            <a:ext cx="8959346" cy="3323987"/>
          </a:xfrm>
          <a:prstGeom prst="rect">
            <a:avLst/>
          </a:prstGeom>
          <a:noFill/>
        </p:spPr>
        <p:txBody>
          <a:bodyPr wrap="square" rtlCol="0">
            <a:spAutoFit/>
          </a:bodyPr>
          <a:lstStyle/>
          <a:p>
            <a:pPr algn="just">
              <a:lnSpc>
                <a:spcPct val="150000"/>
              </a:lnSpc>
            </a:pPr>
            <a:r>
              <a:rPr lang="tr-TR" sz="2000" dirty="0">
                <a:solidFill>
                  <a:schemeClr val="tx2"/>
                </a:solidFill>
                <a:latin typeface="Gill Sans MT"/>
              </a:rPr>
              <a:t>Dünya Sağlık Örgütü ve Avrupa Komisyonu Ortak Araştırma Merkezi tarafından yayımlanan raporda da belirtildiği gibi, gürültü ölümcül olabilir. Sürekli gürültüye maruz kalma, “gürültü kirliliği” yarattığı durumda; yüksek kan basıncı sonucu ölümcül kalp krizlerine kadar geniş bir yelpazede olumsuz etkiler yaratabilmektedir. O halde modern bir veba olarak da tanımlanan gürültü kirliliği hastalığına yakalanmamak için çok daha fazla uğraş vermek gerekmekte.</a:t>
            </a:r>
          </a:p>
        </p:txBody>
      </p:sp>
      <p:sp>
        <p:nvSpPr>
          <p:cNvPr id="5" name="Metin kutusu 4"/>
          <p:cNvSpPr txBox="1"/>
          <p:nvPr/>
        </p:nvSpPr>
        <p:spPr>
          <a:xfrm>
            <a:off x="4198915" y="1809140"/>
            <a:ext cx="1831575" cy="600164"/>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SONUÇ</a:t>
            </a:r>
            <a:endParaRPr lang="tr-TR" sz="1700" b="1" dirty="0">
              <a:solidFill>
                <a:srgbClr val="B1182B"/>
              </a:solidFill>
              <a:latin typeface="Calibri" charset="0"/>
              <a:ea typeface="Calibri" charset="0"/>
              <a:cs typeface="Calibri" charset="0"/>
            </a:endParaRPr>
          </a:p>
        </p:txBody>
      </p:sp>
    </p:spTree>
    <p:extLst>
      <p:ext uri="{BB962C8B-B14F-4D97-AF65-F5344CB8AC3E}">
        <p14:creationId xmlns:p14="http://schemas.microsoft.com/office/powerpoint/2010/main" val="11443830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078525" y="1492406"/>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200" b="1" dirty="0">
                <a:solidFill>
                  <a:srgbClr val="C00000"/>
                </a:solidFill>
                <a:latin typeface="Gill Sans MT"/>
                <a:ea typeface="+mn-ea"/>
                <a:cs typeface="+mn-cs"/>
              </a:rPr>
              <a:t>Gürültü Denetiminde Temel İlkeler</a:t>
            </a:r>
            <a:endParaRPr lang="tr-TR" altLang="tr-TR" sz="2200" b="1" dirty="0">
              <a:solidFill>
                <a:srgbClr val="C00000"/>
              </a:solidFill>
              <a:latin typeface="Gill Sans MT"/>
              <a:ea typeface="+mn-ea"/>
              <a:cs typeface="+mn-cs"/>
            </a:endParaRPr>
          </a:p>
        </p:txBody>
      </p:sp>
      <p:sp>
        <p:nvSpPr>
          <p:cNvPr id="5" name="Dikdörtgen 4"/>
          <p:cNvSpPr/>
          <p:nvPr/>
        </p:nvSpPr>
        <p:spPr>
          <a:xfrm>
            <a:off x="568237" y="2018743"/>
            <a:ext cx="9067082" cy="4093428"/>
          </a:xfrm>
          <a:prstGeom prst="rect">
            <a:avLst/>
          </a:prstGeom>
        </p:spPr>
        <p:txBody>
          <a:bodyPr wrap="square">
            <a:spAutoFit/>
          </a:bodyPr>
          <a:lstStyle/>
          <a:p>
            <a:r>
              <a:rPr lang="tr-TR" sz="2000" b="1" u="sng" dirty="0">
                <a:solidFill>
                  <a:schemeClr val="tx2"/>
                </a:solidFill>
                <a:latin typeface="Gill Sans MT"/>
              </a:rPr>
              <a:t>1) Kaynakta denetim;</a:t>
            </a:r>
          </a:p>
          <a:p>
            <a:r>
              <a:rPr lang="tr-TR" sz="2000" dirty="0">
                <a:solidFill>
                  <a:schemeClr val="tx2"/>
                </a:solidFill>
                <a:latin typeface="Gill Sans MT"/>
              </a:rPr>
              <a:t>Kaynakta denetim konusu, öncelikle gürültü oluşumuna neden olan kaynakları ortadan kaldırmak, gürültü kaynaklarının gürültü  düzeylerini azaltmak ve/ya da gürültünün niteliğini değiştirmek gibi konuları kapsamaktadır. </a:t>
            </a:r>
          </a:p>
          <a:p>
            <a:r>
              <a:rPr lang="tr-TR" sz="2000" dirty="0">
                <a:solidFill>
                  <a:schemeClr val="tx2"/>
                </a:solidFill>
                <a:latin typeface="Gill Sans MT"/>
              </a:rPr>
              <a:t> Hidrofor, jeneratör, motorlu taşıt, elektrikli ev cihazları ve benzeri gürültü kaynaklarının denetimi gibi</a:t>
            </a:r>
          </a:p>
          <a:p>
            <a:r>
              <a:rPr lang="tr-TR" sz="2000" b="1" u="sng" dirty="0">
                <a:solidFill>
                  <a:schemeClr val="tx2"/>
                </a:solidFill>
                <a:latin typeface="Gill Sans MT"/>
              </a:rPr>
              <a:t>2) Kaynak-alıcı arasında denetim;</a:t>
            </a:r>
          </a:p>
          <a:p>
            <a:r>
              <a:rPr lang="tr-TR" sz="2000" dirty="0">
                <a:solidFill>
                  <a:schemeClr val="tx2"/>
                </a:solidFill>
                <a:latin typeface="Gill Sans MT"/>
              </a:rPr>
              <a:t>Kaynakla alıcı arasındaki yolda sesin azaltılmasına yönelik önlemlerin tümünü içermektedir.</a:t>
            </a:r>
          </a:p>
          <a:p>
            <a:r>
              <a:rPr lang="tr-TR" sz="2000" b="1" u="sng" dirty="0">
                <a:solidFill>
                  <a:schemeClr val="tx2"/>
                </a:solidFill>
                <a:latin typeface="Gill Sans MT"/>
              </a:rPr>
              <a:t>3) Alıcıda denetim;</a:t>
            </a:r>
          </a:p>
          <a:p>
            <a:r>
              <a:rPr lang="tr-TR" sz="2000" dirty="0">
                <a:solidFill>
                  <a:schemeClr val="tx2"/>
                </a:solidFill>
                <a:latin typeface="Gill Sans MT"/>
              </a:rPr>
              <a:t>Kaynakta ve kaynak-alıcı arasında denetlenemeyerek yapılara ulaşan gürültü için mikro ölçekte yapılabilecek önlemlerden söz edilebilir. Gürültüden etkilenen insanın alabileceği, kulak tıkacı takmak vb.</a:t>
            </a:r>
          </a:p>
        </p:txBody>
      </p:sp>
    </p:spTree>
    <p:extLst>
      <p:ext uri="{BB962C8B-B14F-4D97-AF65-F5344CB8AC3E}">
        <p14:creationId xmlns:p14="http://schemas.microsoft.com/office/powerpoint/2010/main" val="5205043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5" name="Resim 4"/>
          <p:cNvPicPr>
            <a:picLocks noChangeAspect="1"/>
          </p:cNvPicPr>
          <p:nvPr/>
        </p:nvPicPr>
        <p:blipFill>
          <a:blip r:embed="rId3"/>
          <a:stretch>
            <a:fillRect/>
          </a:stretch>
        </p:blipFill>
        <p:spPr>
          <a:xfrm>
            <a:off x="1306288" y="2018743"/>
            <a:ext cx="7742177" cy="4149728"/>
          </a:xfrm>
          <a:prstGeom prst="rect">
            <a:avLst/>
          </a:prstGeom>
        </p:spPr>
      </p:pic>
      <p:sp>
        <p:nvSpPr>
          <p:cNvPr id="6" name="Rectangle 2"/>
          <p:cNvSpPr txBox="1">
            <a:spLocks noChangeArrowheads="1"/>
          </p:cNvSpPr>
          <p:nvPr/>
        </p:nvSpPr>
        <p:spPr>
          <a:xfrm>
            <a:off x="1078525" y="1492406"/>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200" b="1" dirty="0">
                <a:solidFill>
                  <a:srgbClr val="C00000"/>
                </a:solidFill>
                <a:latin typeface="Gill Sans MT"/>
                <a:ea typeface="+mn-ea"/>
                <a:cs typeface="+mn-cs"/>
              </a:rPr>
              <a:t>Gürültü Denetiminde Temel İlkeler</a:t>
            </a:r>
            <a:endParaRPr lang="tr-TR" altLang="tr-TR" sz="2200" b="1" dirty="0">
              <a:solidFill>
                <a:srgbClr val="C00000"/>
              </a:solidFill>
              <a:latin typeface="Gill Sans MT"/>
              <a:ea typeface="+mn-ea"/>
              <a:cs typeface="+mn-cs"/>
            </a:endParaRPr>
          </a:p>
        </p:txBody>
      </p:sp>
    </p:spTree>
    <p:extLst>
      <p:ext uri="{BB962C8B-B14F-4D97-AF65-F5344CB8AC3E}">
        <p14:creationId xmlns:p14="http://schemas.microsoft.com/office/powerpoint/2010/main" val="21505738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357987" y="1614012"/>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Ölçümleri</a:t>
            </a:r>
          </a:p>
        </p:txBody>
      </p:sp>
      <p:pic>
        <p:nvPicPr>
          <p:cNvPr id="5" name="Resim 4"/>
          <p:cNvPicPr>
            <a:picLocks noChangeAspect="1"/>
          </p:cNvPicPr>
          <p:nvPr/>
        </p:nvPicPr>
        <p:blipFill>
          <a:blip r:embed="rId3"/>
          <a:stretch>
            <a:fillRect/>
          </a:stretch>
        </p:blipFill>
        <p:spPr>
          <a:xfrm>
            <a:off x="820736" y="2898241"/>
            <a:ext cx="3283429" cy="2119014"/>
          </a:xfrm>
          <a:prstGeom prst="rect">
            <a:avLst/>
          </a:prstGeom>
        </p:spPr>
      </p:pic>
      <p:pic>
        <p:nvPicPr>
          <p:cNvPr id="6" name="Resim 5"/>
          <p:cNvPicPr>
            <a:picLocks noChangeAspect="1"/>
          </p:cNvPicPr>
          <p:nvPr/>
        </p:nvPicPr>
        <p:blipFill>
          <a:blip r:embed="rId4"/>
          <a:stretch>
            <a:fillRect/>
          </a:stretch>
        </p:blipFill>
        <p:spPr>
          <a:xfrm>
            <a:off x="6676198" y="2200576"/>
            <a:ext cx="2149389" cy="3514346"/>
          </a:xfrm>
          <a:prstGeom prst="rect">
            <a:avLst/>
          </a:prstGeom>
        </p:spPr>
      </p:pic>
      <p:pic>
        <p:nvPicPr>
          <p:cNvPr id="7" name="Resim 6"/>
          <p:cNvPicPr>
            <a:picLocks noChangeAspect="1"/>
          </p:cNvPicPr>
          <p:nvPr/>
        </p:nvPicPr>
        <p:blipFill>
          <a:blip r:embed="rId5"/>
          <a:stretch>
            <a:fillRect/>
          </a:stretch>
        </p:blipFill>
        <p:spPr>
          <a:xfrm>
            <a:off x="4526871" y="2160686"/>
            <a:ext cx="1303915" cy="3594125"/>
          </a:xfrm>
          <a:prstGeom prst="rect">
            <a:avLst/>
          </a:prstGeom>
        </p:spPr>
      </p:pic>
    </p:spTree>
    <p:extLst>
      <p:ext uri="{BB962C8B-B14F-4D97-AF65-F5344CB8AC3E}">
        <p14:creationId xmlns:p14="http://schemas.microsoft.com/office/powerpoint/2010/main" val="19592901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094063" y="152610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Ölçümleri</a:t>
            </a:r>
          </a:p>
        </p:txBody>
      </p:sp>
      <p:sp>
        <p:nvSpPr>
          <p:cNvPr id="5" name="Dikdörtgen 4"/>
          <p:cNvSpPr/>
          <p:nvPr/>
        </p:nvSpPr>
        <p:spPr>
          <a:xfrm>
            <a:off x="600502" y="1955999"/>
            <a:ext cx="9034817" cy="4062651"/>
          </a:xfrm>
          <a:prstGeom prst="rect">
            <a:avLst/>
          </a:prstGeom>
        </p:spPr>
        <p:txBody>
          <a:bodyPr wrap="square">
            <a:spAutoFit/>
          </a:bodyPr>
          <a:lstStyle/>
          <a:p>
            <a:r>
              <a:rPr lang="tr-TR" sz="2000" b="1" u="sng" dirty="0">
                <a:solidFill>
                  <a:schemeClr val="tx2"/>
                </a:solidFill>
                <a:latin typeface="Gill Sans MT"/>
              </a:rPr>
              <a:t>Ölçümlerin amaçları şunlardır:</a:t>
            </a:r>
            <a:endParaRPr lang="tr-TR" sz="2000" dirty="0">
              <a:solidFill>
                <a:schemeClr val="tx2"/>
              </a:solidFill>
              <a:latin typeface="Gill Sans MT"/>
            </a:endParaRPr>
          </a:p>
          <a:p>
            <a:pPr marL="342900" indent="-342900">
              <a:buFont typeface="Arial" panose="020B0604020202020204" pitchFamily="34" charset="0"/>
              <a:buChar char="•"/>
            </a:pPr>
            <a:r>
              <a:rPr lang="tr-TR" dirty="0">
                <a:solidFill>
                  <a:schemeClr val="tx2"/>
                </a:solidFill>
                <a:latin typeface="Gill Sans MT"/>
              </a:rPr>
              <a:t>Bir çevrenin akustik ortamının gürültü kriterleri ile karşılaştırılarak kabul edilebilirliğinin kontrolü</a:t>
            </a:r>
          </a:p>
          <a:p>
            <a:pPr marL="342900" indent="-342900">
              <a:buFont typeface="Arial" panose="020B0604020202020204" pitchFamily="34" charset="0"/>
              <a:buChar char="•"/>
            </a:pPr>
            <a:r>
              <a:rPr lang="tr-TR" dirty="0">
                <a:solidFill>
                  <a:schemeClr val="tx2"/>
                </a:solidFill>
                <a:latin typeface="Gill Sans MT"/>
              </a:rPr>
              <a:t>Bir ses kaynağının gürültüsünün yönetmelik ve şartnamelere uygunluğunun kontrolü</a:t>
            </a:r>
          </a:p>
          <a:p>
            <a:pPr marL="342900" indent="-342900">
              <a:buFont typeface="Arial" panose="020B0604020202020204" pitchFamily="34" charset="0"/>
              <a:buChar char="•"/>
            </a:pPr>
            <a:r>
              <a:rPr lang="tr-TR" dirty="0">
                <a:solidFill>
                  <a:schemeClr val="tx2"/>
                </a:solidFill>
                <a:latin typeface="Gill Sans MT"/>
              </a:rPr>
              <a:t>Bir çevrede gürültü haritalarının elde edilmesi ve fiziksel çevre koşullarının etkisinin bulunması</a:t>
            </a:r>
          </a:p>
          <a:p>
            <a:pPr marL="342900" indent="-342900">
              <a:buFont typeface="Arial" panose="020B0604020202020204" pitchFamily="34" charset="0"/>
              <a:buChar char="•"/>
            </a:pPr>
            <a:r>
              <a:rPr lang="tr-TR" dirty="0">
                <a:solidFill>
                  <a:schemeClr val="tx2"/>
                </a:solidFill>
                <a:latin typeface="Gill Sans MT"/>
              </a:rPr>
              <a:t>Bir çevrede gürültü kontrolü için önlemlerin ve etkinliklerinin saptanması</a:t>
            </a:r>
          </a:p>
          <a:p>
            <a:endParaRPr lang="tr-TR" sz="2000" dirty="0">
              <a:solidFill>
                <a:schemeClr val="tx2"/>
              </a:solidFill>
              <a:latin typeface="Gill Sans MT"/>
            </a:endParaRPr>
          </a:p>
          <a:p>
            <a:r>
              <a:rPr lang="tr-TR" sz="2000" b="1" dirty="0">
                <a:solidFill>
                  <a:schemeClr val="tx2"/>
                </a:solidFill>
                <a:latin typeface="Gill Sans MT"/>
              </a:rPr>
              <a:t>Gürültü ölçümlerinde uygulanacak ilkeler:</a:t>
            </a:r>
            <a:endParaRPr lang="tr-TR" sz="2000" dirty="0">
              <a:solidFill>
                <a:schemeClr val="tx2"/>
              </a:solidFill>
              <a:latin typeface="Gill Sans MT"/>
            </a:endParaRPr>
          </a:p>
          <a:p>
            <a:pPr marL="342900" indent="-342900">
              <a:buFont typeface="Arial" panose="020B0604020202020204" pitchFamily="34" charset="0"/>
              <a:buChar char="•"/>
            </a:pPr>
            <a:r>
              <a:rPr lang="tr-TR" dirty="0">
                <a:solidFill>
                  <a:schemeClr val="tx2"/>
                </a:solidFill>
                <a:latin typeface="Gill Sans MT"/>
              </a:rPr>
              <a:t>Problemin doğru tanımlanması</a:t>
            </a:r>
          </a:p>
          <a:p>
            <a:pPr marL="342900" indent="-342900">
              <a:buFont typeface="Arial" panose="020B0604020202020204" pitchFamily="34" charset="0"/>
              <a:buChar char="•"/>
            </a:pPr>
            <a:r>
              <a:rPr lang="tr-TR" dirty="0">
                <a:solidFill>
                  <a:schemeClr val="tx2"/>
                </a:solidFill>
                <a:latin typeface="Gill Sans MT"/>
              </a:rPr>
              <a:t>Uygun ölçüm sisteminin seçilmesi</a:t>
            </a:r>
          </a:p>
          <a:p>
            <a:pPr marL="342900" indent="-342900">
              <a:buFont typeface="Arial" panose="020B0604020202020204" pitchFamily="34" charset="0"/>
              <a:buChar char="•"/>
            </a:pPr>
            <a:r>
              <a:rPr lang="tr-TR" dirty="0">
                <a:solidFill>
                  <a:schemeClr val="tx2"/>
                </a:solidFill>
                <a:latin typeface="Gill Sans MT"/>
              </a:rPr>
              <a:t>Uygun ölçme düzeninin kurulması</a:t>
            </a:r>
          </a:p>
          <a:p>
            <a:pPr marL="342900" indent="-342900">
              <a:buFont typeface="Arial" panose="020B0604020202020204" pitchFamily="34" charset="0"/>
              <a:buChar char="•"/>
            </a:pPr>
            <a:r>
              <a:rPr lang="tr-TR" dirty="0">
                <a:solidFill>
                  <a:schemeClr val="tx2"/>
                </a:solidFill>
                <a:latin typeface="Gill Sans MT"/>
              </a:rPr>
              <a:t>Doğru kalibrasyonun yapılması</a:t>
            </a:r>
          </a:p>
          <a:p>
            <a:pPr marL="342900" indent="-342900">
              <a:buFont typeface="Arial" panose="020B0604020202020204" pitchFamily="34" charset="0"/>
              <a:buChar char="•"/>
            </a:pPr>
            <a:r>
              <a:rPr lang="tr-TR" dirty="0">
                <a:solidFill>
                  <a:schemeClr val="tx2"/>
                </a:solidFill>
                <a:latin typeface="Gill Sans MT"/>
              </a:rPr>
              <a:t>Ölçümlerin istenen doğruluk derecesi ile yapılması </a:t>
            </a:r>
          </a:p>
        </p:txBody>
      </p:sp>
    </p:spTree>
    <p:extLst>
      <p:ext uri="{BB962C8B-B14F-4D97-AF65-F5344CB8AC3E}">
        <p14:creationId xmlns:p14="http://schemas.microsoft.com/office/powerpoint/2010/main" val="2541486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785154" y="1585806"/>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 Nedir?</a:t>
            </a:r>
          </a:p>
        </p:txBody>
      </p:sp>
      <p:sp>
        <p:nvSpPr>
          <p:cNvPr id="5" name="Rectangle 3"/>
          <p:cNvSpPr txBox="1">
            <a:spLocks noChangeArrowheads="1"/>
          </p:cNvSpPr>
          <p:nvPr/>
        </p:nvSpPr>
        <p:spPr>
          <a:xfrm>
            <a:off x="1099054" y="2570486"/>
            <a:ext cx="8004004" cy="280661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b="1" dirty="0">
                <a:solidFill>
                  <a:schemeClr val="tx2"/>
                </a:solidFill>
                <a:latin typeface="Gill Sans MT"/>
              </a:rPr>
              <a:t>Sesin Fiziksel Tanımı:</a:t>
            </a:r>
            <a:endParaRPr lang="tr-TR" altLang="tr-TR" sz="2000" dirty="0">
              <a:solidFill>
                <a:schemeClr val="tx2"/>
              </a:solidFill>
              <a:latin typeface="Gill Sans MT"/>
            </a:endParaRPr>
          </a:p>
          <a:p>
            <a:pPr marL="0" indent="0">
              <a:buFont typeface="Wingdings" pitchFamily="2" charset="2"/>
              <a:buNone/>
            </a:pPr>
            <a:r>
              <a:rPr lang="tr-TR" altLang="tr-TR" sz="2000" dirty="0">
                <a:solidFill>
                  <a:schemeClr val="tx2"/>
                </a:solidFill>
                <a:latin typeface="Gill Sans MT"/>
              </a:rPr>
              <a:t>Esnek bir ortam içinde periyodik titreşimler yapan bir kaynağın, ortamın denge basıncında değişimler meydana getirmesi ve bu  basınç değişimlerinin sabit bir hız ve belirli bir faz farkı ile ortamın uzak noktalarına kadar iletilmesidir. </a:t>
            </a:r>
          </a:p>
          <a:p>
            <a:pPr marL="0" indent="0">
              <a:buFont typeface="Wingdings" pitchFamily="2" charset="2"/>
              <a:buNone/>
            </a:pPr>
            <a:r>
              <a:rPr lang="tr-TR" altLang="tr-TR" sz="2000" dirty="0">
                <a:solidFill>
                  <a:schemeClr val="tx2"/>
                </a:solidFill>
                <a:latin typeface="Gill Sans MT"/>
              </a:rPr>
              <a:t>Kısaca sesin oluşumu için titreşim yapan bir ses kaynağı ve esnek bir ortam gereklidir. (katı, sıvı, gaz)</a:t>
            </a:r>
          </a:p>
          <a:p>
            <a:pPr marL="0" indent="0">
              <a:buFont typeface="Wingdings" pitchFamily="2" charset="2"/>
              <a:buNone/>
            </a:pPr>
            <a:endParaRPr lang="tr-TR" altLang="tr-TR" sz="2300" b="1" dirty="0"/>
          </a:p>
          <a:p>
            <a:pPr marL="0" indent="0" algn="ctr">
              <a:buFont typeface="Wingdings" pitchFamily="2" charset="2"/>
              <a:buNone/>
            </a:pPr>
            <a:endParaRPr lang="tr-TR" altLang="tr-TR" sz="2300" b="1" dirty="0">
              <a:solidFill>
                <a:srgbClr val="FF0000"/>
              </a:solidFill>
            </a:endParaRPr>
          </a:p>
        </p:txBody>
      </p:sp>
      <p:sp>
        <p:nvSpPr>
          <p:cNvPr id="2" name="Dikdörtgen 1"/>
          <p:cNvSpPr/>
          <p:nvPr/>
        </p:nvSpPr>
        <p:spPr>
          <a:xfrm>
            <a:off x="990558" y="2261763"/>
            <a:ext cx="8912267" cy="400110"/>
          </a:xfrm>
          <a:prstGeom prst="rect">
            <a:avLst/>
          </a:prstGeom>
        </p:spPr>
        <p:txBody>
          <a:bodyPr wrap="square">
            <a:spAutoFit/>
          </a:bodyPr>
          <a:lstStyle/>
          <a:p>
            <a:r>
              <a:rPr lang="tr-TR" altLang="tr-TR" dirty="0">
                <a:solidFill>
                  <a:schemeClr val="tx2"/>
                </a:solidFill>
                <a:latin typeface="Gill Sans MT"/>
              </a:rPr>
              <a:t> </a:t>
            </a:r>
            <a:r>
              <a:rPr lang="tr-TR" altLang="tr-TR" sz="2000" dirty="0">
                <a:solidFill>
                  <a:schemeClr val="tx2"/>
                </a:solidFill>
                <a:latin typeface="Gill Sans MT"/>
              </a:rPr>
              <a:t>İnsan kulağının algılayabildiği maddesel ortam titreşimlerine SES denir. </a:t>
            </a:r>
          </a:p>
        </p:txBody>
      </p:sp>
    </p:spTree>
    <p:extLst>
      <p:ext uri="{BB962C8B-B14F-4D97-AF65-F5344CB8AC3E}">
        <p14:creationId xmlns:p14="http://schemas.microsoft.com/office/powerpoint/2010/main" val="36548408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123803" y="158818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Ölçümleri</a:t>
            </a:r>
          </a:p>
        </p:txBody>
      </p:sp>
      <p:sp>
        <p:nvSpPr>
          <p:cNvPr id="5" name="Rectangle 3"/>
          <p:cNvSpPr txBox="1">
            <a:spLocks noChangeArrowheads="1"/>
          </p:cNvSpPr>
          <p:nvPr/>
        </p:nvSpPr>
        <p:spPr>
          <a:xfrm>
            <a:off x="957586" y="2267878"/>
            <a:ext cx="8063584" cy="41293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dirty="0">
                <a:latin typeface="Gill Sans MT"/>
              </a:rPr>
              <a:t> </a:t>
            </a:r>
            <a:r>
              <a:rPr lang="tr-TR" altLang="tr-TR" sz="2000" b="1" dirty="0">
                <a:solidFill>
                  <a:schemeClr val="tx2"/>
                </a:solidFill>
                <a:latin typeface="Gill Sans MT"/>
              </a:rPr>
              <a:t>Akustik ölçümler 3’e ayrılır;</a:t>
            </a:r>
          </a:p>
          <a:p>
            <a:pPr marL="0" indent="0">
              <a:buFont typeface="Wingdings" pitchFamily="2" charset="2"/>
              <a:buNone/>
            </a:pPr>
            <a:r>
              <a:rPr lang="tr-TR" altLang="tr-TR" sz="2000" dirty="0">
                <a:solidFill>
                  <a:schemeClr val="tx2"/>
                </a:solidFill>
                <a:latin typeface="Gill Sans MT"/>
              </a:rPr>
              <a:t>Emisyon ölçümleri</a:t>
            </a:r>
          </a:p>
          <a:p>
            <a:pPr marL="0" indent="0">
              <a:buFont typeface="Wingdings" pitchFamily="2" charset="2"/>
              <a:buNone/>
            </a:pPr>
            <a:r>
              <a:rPr lang="tr-TR" altLang="tr-TR" sz="2000" dirty="0" err="1">
                <a:solidFill>
                  <a:schemeClr val="tx2"/>
                </a:solidFill>
                <a:latin typeface="Gill Sans MT"/>
              </a:rPr>
              <a:t>İmisyon</a:t>
            </a:r>
            <a:r>
              <a:rPr lang="tr-TR" altLang="tr-TR" sz="2000" dirty="0">
                <a:solidFill>
                  <a:schemeClr val="tx2"/>
                </a:solidFill>
                <a:latin typeface="Gill Sans MT"/>
              </a:rPr>
              <a:t> ölçümleri(alanlarda yapılır)</a:t>
            </a:r>
          </a:p>
          <a:p>
            <a:pPr marL="0" indent="0">
              <a:buFont typeface="Wingdings" pitchFamily="2" charset="2"/>
              <a:buNone/>
            </a:pPr>
            <a:r>
              <a:rPr lang="tr-TR" altLang="tr-TR" sz="2000" dirty="0">
                <a:solidFill>
                  <a:schemeClr val="tx2"/>
                </a:solidFill>
                <a:latin typeface="Gill Sans MT"/>
              </a:rPr>
              <a:t>Yapı akustiği ölçümleri</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b="1" dirty="0">
                <a:solidFill>
                  <a:schemeClr val="tx2"/>
                </a:solidFill>
                <a:latin typeface="Gill Sans MT"/>
              </a:rPr>
              <a:t>Ölçüm işlemlerinde aşağıdaki işlemleri yaparız;</a:t>
            </a:r>
          </a:p>
          <a:p>
            <a:pPr marL="0" indent="0">
              <a:buFont typeface="Wingdings" pitchFamily="2" charset="2"/>
              <a:buNone/>
            </a:pPr>
            <a:r>
              <a:rPr lang="tr-TR" altLang="tr-TR" sz="2000" dirty="0">
                <a:solidFill>
                  <a:schemeClr val="tx2"/>
                </a:solidFill>
                <a:latin typeface="Gill Sans MT"/>
              </a:rPr>
              <a:t>Sinyal alma ve analizler:  Ses gücü, şiddeti ve basıncı</a:t>
            </a:r>
          </a:p>
          <a:p>
            <a:pPr marL="0" indent="0">
              <a:buFont typeface="Wingdings" pitchFamily="2" charset="2"/>
              <a:buNone/>
            </a:pPr>
            <a:r>
              <a:rPr lang="tr-TR" altLang="tr-TR" sz="2000" dirty="0">
                <a:solidFill>
                  <a:schemeClr val="tx2"/>
                </a:solidFill>
                <a:latin typeface="Gill Sans MT"/>
              </a:rPr>
              <a:t>Data biriktirme</a:t>
            </a:r>
          </a:p>
          <a:p>
            <a:pPr marL="0" indent="0">
              <a:buFont typeface="Wingdings" pitchFamily="2" charset="2"/>
              <a:buNone/>
            </a:pPr>
            <a:r>
              <a:rPr lang="tr-TR" altLang="tr-TR" sz="2000" dirty="0">
                <a:solidFill>
                  <a:schemeClr val="tx2"/>
                </a:solidFill>
                <a:latin typeface="Gill Sans MT"/>
              </a:rPr>
              <a:t>Gürültü düzeyleri analizleri: spektral, zamansal ve Çevresel</a:t>
            </a:r>
          </a:p>
          <a:p>
            <a:pPr marL="0" indent="0">
              <a:buFont typeface="Wingdings" pitchFamily="2" charset="2"/>
              <a:buNone/>
            </a:pPr>
            <a:endParaRPr lang="tr-TR" altLang="tr-TR" sz="1800" dirty="0"/>
          </a:p>
          <a:p>
            <a:pPr marL="0" indent="0">
              <a:buFont typeface="Wingdings" pitchFamily="2" charset="2"/>
              <a:buNone/>
            </a:pPr>
            <a:endParaRPr lang="tr-TR" altLang="tr-TR" sz="1800" dirty="0"/>
          </a:p>
        </p:txBody>
      </p:sp>
    </p:spTree>
    <p:extLst>
      <p:ext uri="{BB962C8B-B14F-4D97-AF65-F5344CB8AC3E}">
        <p14:creationId xmlns:p14="http://schemas.microsoft.com/office/powerpoint/2010/main" val="35268201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Rectangle 3"/>
          <p:cNvSpPr txBox="1">
            <a:spLocks noChangeArrowheads="1"/>
          </p:cNvSpPr>
          <p:nvPr/>
        </p:nvSpPr>
        <p:spPr>
          <a:xfrm>
            <a:off x="661633" y="1836054"/>
            <a:ext cx="9111458" cy="41293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chemeClr val="tx2"/>
                </a:solidFill>
                <a:latin typeface="Gill Sans MT"/>
              </a:rPr>
              <a:t>Ölçüm Cihazları 3 Tiptir.</a:t>
            </a:r>
          </a:p>
          <a:p>
            <a:pPr marL="0" indent="0">
              <a:buFont typeface="Wingdings" pitchFamily="2" charset="2"/>
              <a:buNone/>
            </a:pPr>
            <a:r>
              <a:rPr lang="tr-TR" altLang="tr-TR" sz="1800" dirty="0">
                <a:solidFill>
                  <a:schemeClr val="tx2"/>
                </a:solidFill>
                <a:latin typeface="Gill Sans MT"/>
              </a:rPr>
              <a:t>Tip 0: Genellikle çok hassas laboratuvar ölçümlerinde kullanılır</a:t>
            </a:r>
          </a:p>
          <a:p>
            <a:pPr marL="0" indent="0">
              <a:buFont typeface="Wingdings" pitchFamily="2" charset="2"/>
              <a:buNone/>
            </a:pPr>
            <a:r>
              <a:rPr lang="tr-TR" altLang="tr-TR" sz="1800" dirty="0">
                <a:solidFill>
                  <a:schemeClr val="tx2"/>
                </a:solidFill>
                <a:latin typeface="Gill Sans MT"/>
              </a:rPr>
              <a:t>Tip 1 : Standart tarafından belirtilen değişik çevre gürültüsü, hacim akustiği ölçümleri için</a:t>
            </a:r>
          </a:p>
          <a:p>
            <a:pPr marL="0" indent="0">
              <a:buFont typeface="Wingdings" pitchFamily="2" charset="2"/>
              <a:buNone/>
            </a:pPr>
            <a:r>
              <a:rPr lang="tr-TR" altLang="tr-TR" sz="1800" dirty="0">
                <a:solidFill>
                  <a:schemeClr val="tx2"/>
                </a:solidFill>
                <a:latin typeface="Gill Sans MT"/>
              </a:rPr>
              <a:t>Tip 2 : Frekans aralığı, Tip 1 mikrofonlara göre daha dardır. </a:t>
            </a:r>
          </a:p>
          <a:p>
            <a:pPr marL="0" indent="0">
              <a:buFont typeface="Wingdings" pitchFamily="2" charset="2"/>
              <a:buNone/>
            </a:pPr>
            <a:endParaRPr lang="tr-TR" altLang="tr-TR" sz="1800" dirty="0">
              <a:solidFill>
                <a:schemeClr val="tx2"/>
              </a:solidFill>
              <a:latin typeface="Gill Sans MT"/>
            </a:endParaRPr>
          </a:p>
          <a:p>
            <a:pPr marL="0" indent="0">
              <a:buFont typeface="Wingdings" pitchFamily="2" charset="2"/>
              <a:buNone/>
            </a:pPr>
            <a:r>
              <a:rPr lang="tr-TR" altLang="tr-TR" sz="1800" dirty="0">
                <a:solidFill>
                  <a:schemeClr val="tx2"/>
                </a:solidFill>
                <a:latin typeface="Gill Sans MT"/>
              </a:rPr>
              <a:t>Ölçüme başlamadan önce referans sinyal düzeyi 94dB veya 114dB (1000Hz’de) kalibratörle kalibre edilerek kontrol edilmelidir. (±1dB fark olabilir.)</a:t>
            </a:r>
          </a:p>
          <a:p>
            <a:pPr marL="0" indent="0" algn="ctr">
              <a:buFont typeface="Wingdings" pitchFamily="2" charset="2"/>
              <a:buNone/>
            </a:pPr>
            <a:endParaRPr lang="tr-TR" altLang="tr-TR" sz="1800" dirty="0">
              <a:solidFill>
                <a:srgbClr val="FF0000"/>
              </a:solidFill>
            </a:endParaRPr>
          </a:p>
        </p:txBody>
      </p:sp>
      <p:pic>
        <p:nvPicPr>
          <p:cNvPr id="6" name="Resim 5"/>
          <p:cNvPicPr>
            <a:picLocks noChangeAspect="1"/>
          </p:cNvPicPr>
          <p:nvPr/>
        </p:nvPicPr>
        <p:blipFill>
          <a:blip r:embed="rId3"/>
          <a:stretch>
            <a:fillRect/>
          </a:stretch>
        </p:blipFill>
        <p:spPr>
          <a:xfrm>
            <a:off x="4949950" y="4345481"/>
            <a:ext cx="1829119" cy="1757913"/>
          </a:xfrm>
          <a:prstGeom prst="rect">
            <a:avLst/>
          </a:prstGeom>
        </p:spPr>
      </p:pic>
      <p:pic>
        <p:nvPicPr>
          <p:cNvPr id="7" name="Resim 6"/>
          <p:cNvPicPr>
            <a:picLocks noChangeAspect="1"/>
          </p:cNvPicPr>
          <p:nvPr/>
        </p:nvPicPr>
        <p:blipFill>
          <a:blip r:embed="rId4"/>
          <a:stretch>
            <a:fillRect/>
          </a:stretch>
        </p:blipFill>
        <p:spPr>
          <a:xfrm>
            <a:off x="2208230" y="4345481"/>
            <a:ext cx="2481265" cy="1757913"/>
          </a:xfrm>
          <a:prstGeom prst="rect">
            <a:avLst/>
          </a:prstGeom>
        </p:spPr>
      </p:pic>
    </p:spTree>
    <p:extLst>
      <p:ext uri="{BB962C8B-B14F-4D97-AF65-F5344CB8AC3E}">
        <p14:creationId xmlns:p14="http://schemas.microsoft.com/office/powerpoint/2010/main" val="17908208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Rectangle 3"/>
          <p:cNvSpPr txBox="1">
            <a:spLocks noChangeArrowheads="1"/>
          </p:cNvSpPr>
          <p:nvPr/>
        </p:nvSpPr>
        <p:spPr>
          <a:xfrm>
            <a:off x="1123803" y="2708290"/>
            <a:ext cx="7977469" cy="436912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chemeClr val="tx2"/>
                </a:solidFill>
                <a:latin typeface="Gill Sans MT"/>
              </a:rPr>
              <a:t> ÖLÇMELER</a:t>
            </a:r>
          </a:p>
          <a:p>
            <a:pPr marL="0" indent="0">
              <a:buFont typeface="Wingdings" pitchFamily="2" charset="2"/>
              <a:buNone/>
            </a:pPr>
            <a:r>
              <a:rPr lang="tr-TR" altLang="tr-TR" sz="2000" dirty="0">
                <a:solidFill>
                  <a:schemeClr val="tx2"/>
                </a:solidFill>
                <a:latin typeface="Gill Sans MT"/>
              </a:rPr>
              <a:t>Yapı kabuğu ya da bölme elemanına ulaşan sesi belirlemede</a:t>
            </a:r>
          </a:p>
          <a:p>
            <a:pPr marL="0" indent="0">
              <a:buFont typeface="Wingdings" pitchFamily="2" charset="2"/>
              <a:buNone/>
            </a:pPr>
            <a:r>
              <a:rPr lang="tr-TR" altLang="tr-TR" sz="2000" dirty="0">
                <a:solidFill>
                  <a:schemeClr val="tx2"/>
                </a:solidFill>
                <a:latin typeface="Gill Sans MT"/>
              </a:rPr>
              <a:t>en güvenilir yöntemlerden biri ölçmedir.</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dirty="0">
                <a:solidFill>
                  <a:schemeClr val="tx2"/>
                </a:solidFill>
                <a:latin typeface="Gill Sans MT"/>
              </a:rPr>
              <a:t>İlgili standartlara uygun olarak yapılan ölçmeler ile gürültü</a:t>
            </a:r>
          </a:p>
          <a:p>
            <a:pPr marL="0" indent="0">
              <a:buFont typeface="Wingdings" pitchFamily="2" charset="2"/>
              <a:buNone/>
            </a:pPr>
            <a:r>
              <a:rPr lang="tr-TR" altLang="tr-TR" sz="2000" dirty="0">
                <a:solidFill>
                  <a:schemeClr val="tx2"/>
                </a:solidFill>
                <a:latin typeface="Gill Sans MT"/>
              </a:rPr>
              <a:t>düzeyleri hem </a:t>
            </a:r>
            <a:r>
              <a:rPr lang="tr-TR" altLang="tr-TR" sz="2000" dirty="0" err="1">
                <a:solidFill>
                  <a:schemeClr val="tx2"/>
                </a:solidFill>
                <a:latin typeface="Gill Sans MT"/>
              </a:rPr>
              <a:t>LeqA</a:t>
            </a:r>
            <a:r>
              <a:rPr lang="tr-TR" altLang="tr-TR" sz="2000" dirty="0">
                <a:solidFill>
                  <a:schemeClr val="tx2"/>
                </a:solidFill>
                <a:latin typeface="Gill Sans MT"/>
              </a:rPr>
              <a:t> cinsinden hem de oktav bant gürültü düzeyleri yani spektral değerler olarak elde edilebilir</a:t>
            </a:r>
            <a:r>
              <a:rPr lang="tr-TR" altLang="tr-TR" sz="2000" dirty="0">
                <a:latin typeface="Gill Sans MT"/>
              </a:rPr>
              <a:t>.</a:t>
            </a:r>
          </a:p>
          <a:p>
            <a:pPr marL="0" indent="0" algn="ctr">
              <a:buFont typeface="Wingdings" pitchFamily="2" charset="2"/>
              <a:buNone/>
            </a:pPr>
            <a:endParaRPr lang="tr-TR" altLang="tr-TR" sz="2300" b="1" dirty="0">
              <a:solidFill>
                <a:srgbClr val="FF0000"/>
              </a:solidFill>
              <a:latin typeface="Gill Sans MT"/>
            </a:endParaRPr>
          </a:p>
        </p:txBody>
      </p:sp>
      <p:sp>
        <p:nvSpPr>
          <p:cNvPr id="6" name="Rectangle 2"/>
          <p:cNvSpPr txBox="1">
            <a:spLocks noChangeArrowheads="1"/>
          </p:cNvSpPr>
          <p:nvPr/>
        </p:nvSpPr>
        <p:spPr>
          <a:xfrm>
            <a:off x="1123803" y="1944247"/>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Ölçümleri</a:t>
            </a:r>
          </a:p>
        </p:txBody>
      </p:sp>
    </p:spTree>
    <p:extLst>
      <p:ext uri="{BB962C8B-B14F-4D97-AF65-F5344CB8AC3E}">
        <p14:creationId xmlns:p14="http://schemas.microsoft.com/office/powerpoint/2010/main" val="6830487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046062" y="141328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Titreşim</a:t>
            </a:r>
          </a:p>
        </p:txBody>
      </p:sp>
      <p:sp>
        <p:nvSpPr>
          <p:cNvPr id="5" name="Metin kutusu 4"/>
          <p:cNvSpPr txBox="1"/>
          <p:nvPr/>
        </p:nvSpPr>
        <p:spPr>
          <a:xfrm>
            <a:off x="646399" y="1928121"/>
            <a:ext cx="9341458" cy="4154984"/>
          </a:xfrm>
          <a:prstGeom prst="rect">
            <a:avLst/>
          </a:prstGeom>
          <a:noFill/>
        </p:spPr>
        <p:txBody>
          <a:bodyPr wrap="square" rtlCol="0">
            <a:spAutoFit/>
          </a:bodyPr>
          <a:lstStyle/>
          <a:p>
            <a:r>
              <a:rPr lang="tr-TR" dirty="0">
                <a:solidFill>
                  <a:schemeClr val="tx2"/>
                </a:solidFill>
                <a:latin typeface="Gill Sans MT"/>
              </a:rPr>
              <a:t>Titreşim, bir sistemin denge konun civarında yapmış olduğu salınım hareketidir.</a:t>
            </a:r>
          </a:p>
          <a:p>
            <a:r>
              <a:rPr lang="tr-TR" dirty="0">
                <a:solidFill>
                  <a:schemeClr val="tx2"/>
                </a:solidFill>
                <a:latin typeface="Gill Sans MT"/>
              </a:rPr>
              <a:t>Yapılan hareket T saniyede kendini tekrar ediyorsa harekete periyodik hareket denir.</a:t>
            </a:r>
          </a:p>
          <a:p>
            <a:pPr defTabSz="914400">
              <a:spcBef>
                <a:spcPct val="0"/>
              </a:spcBef>
            </a:pPr>
            <a:endParaRPr lang="tr-TR" sz="2200" b="1" dirty="0">
              <a:solidFill>
                <a:srgbClr val="C00000"/>
              </a:solidFill>
              <a:latin typeface="Gill Sans MT"/>
            </a:endParaRPr>
          </a:p>
          <a:p>
            <a:pPr defTabSz="914400">
              <a:spcBef>
                <a:spcPct val="0"/>
              </a:spcBef>
            </a:pPr>
            <a:r>
              <a:rPr lang="tr-TR" sz="2000" b="1" dirty="0">
                <a:solidFill>
                  <a:schemeClr val="tx2"/>
                </a:solidFill>
                <a:latin typeface="Gill Sans MT"/>
              </a:rPr>
              <a:t>Titreşimin Nedenleri</a:t>
            </a:r>
          </a:p>
          <a:p>
            <a:pPr indent="-285750">
              <a:buFont typeface="Arial" panose="020B0604020202020204" pitchFamily="34" charset="0"/>
              <a:buChar char="•"/>
            </a:pPr>
            <a:r>
              <a:rPr lang="tr-TR" dirty="0">
                <a:solidFill>
                  <a:schemeClr val="tx2"/>
                </a:solidFill>
                <a:latin typeface="Gill Sans MT"/>
              </a:rPr>
              <a:t>Sistemin bağlı olduğu temelden gelen kuvvet</a:t>
            </a:r>
          </a:p>
          <a:p>
            <a:pPr indent="-285750">
              <a:buFont typeface="Arial" panose="020B0604020202020204" pitchFamily="34" charset="0"/>
              <a:buChar char="•"/>
            </a:pPr>
            <a:r>
              <a:rPr lang="tr-TR" dirty="0">
                <a:solidFill>
                  <a:schemeClr val="tx2"/>
                </a:solidFill>
                <a:latin typeface="Gill Sans MT"/>
              </a:rPr>
              <a:t>Dönen sistemlerde dengelenmemiş kütleler</a:t>
            </a:r>
          </a:p>
          <a:p>
            <a:pPr indent="-285750">
              <a:buFont typeface="Arial" panose="020B0604020202020204" pitchFamily="34" charset="0"/>
              <a:buChar char="•"/>
            </a:pPr>
            <a:r>
              <a:rPr lang="tr-TR" dirty="0">
                <a:solidFill>
                  <a:schemeClr val="tx2"/>
                </a:solidFill>
                <a:latin typeface="Gill Sans MT"/>
              </a:rPr>
              <a:t>Motorlarda gidip-gelen kütleler</a:t>
            </a:r>
          </a:p>
          <a:p>
            <a:pPr indent="-285750">
              <a:buFont typeface="Arial" panose="020B0604020202020204" pitchFamily="34" charset="0"/>
              <a:buChar char="•"/>
            </a:pPr>
            <a:r>
              <a:rPr lang="tr-TR" dirty="0">
                <a:solidFill>
                  <a:schemeClr val="tx2"/>
                </a:solidFill>
                <a:latin typeface="Gill Sans MT"/>
              </a:rPr>
              <a:t>Darbe, </a:t>
            </a:r>
            <a:r>
              <a:rPr lang="tr-TR" dirty="0" err="1">
                <a:solidFill>
                  <a:schemeClr val="tx2"/>
                </a:solidFill>
                <a:latin typeface="Gill Sans MT"/>
              </a:rPr>
              <a:t>Depremvb</a:t>
            </a:r>
            <a:r>
              <a:rPr lang="tr-TR" dirty="0">
                <a:solidFill>
                  <a:schemeClr val="tx2"/>
                </a:solidFill>
                <a:latin typeface="Gill Sans MT"/>
              </a:rPr>
              <a:t>. Nedenlerle oluşan herhangi bir kuvvet olabilir.</a:t>
            </a:r>
          </a:p>
          <a:p>
            <a:pPr marL="285750" indent="-285750">
              <a:buFont typeface="Arial" panose="020B0604020202020204" pitchFamily="34" charset="0"/>
              <a:buChar char="•"/>
            </a:pPr>
            <a:endParaRPr lang="tr-TR" dirty="0"/>
          </a:p>
          <a:p>
            <a:pPr defTabSz="914400">
              <a:spcBef>
                <a:spcPct val="0"/>
              </a:spcBef>
            </a:pPr>
            <a:r>
              <a:rPr lang="tr-TR" sz="2000" b="1" dirty="0">
                <a:solidFill>
                  <a:schemeClr val="tx2"/>
                </a:solidFill>
                <a:latin typeface="Gill Sans MT"/>
              </a:rPr>
              <a:t>Titreşimin Etkileri</a:t>
            </a:r>
          </a:p>
          <a:p>
            <a:pPr indent="-285750">
              <a:buFont typeface="Arial" panose="020B0604020202020204" pitchFamily="34" charset="0"/>
              <a:buChar char="•"/>
            </a:pPr>
            <a:r>
              <a:rPr lang="tr-TR" dirty="0">
                <a:solidFill>
                  <a:schemeClr val="tx2"/>
                </a:solidFill>
                <a:latin typeface="Gill Sans MT"/>
              </a:rPr>
              <a:t>Gürültü </a:t>
            </a:r>
          </a:p>
          <a:p>
            <a:pPr indent="-285750">
              <a:buFont typeface="Arial" panose="020B0604020202020204" pitchFamily="34" charset="0"/>
              <a:buChar char="•"/>
            </a:pPr>
            <a:r>
              <a:rPr lang="tr-TR" dirty="0">
                <a:solidFill>
                  <a:schemeClr val="tx2"/>
                </a:solidFill>
                <a:latin typeface="Gill Sans MT"/>
              </a:rPr>
              <a:t>Yüksek gerilmeler</a:t>
            </a:r>
          </a:p>
          <a:p>
            <a:pPr indent="-285750">
              <a:buFont typeface="Arial" panose="020B0604020202020204" pitchFamily="34" charset="0"/>
              <a:buChar char="•"/>
            </a:pPr>
            <a:r>
              <a:rPr lang="tr-TR" dirty="0">
                <a:solidFill>
                  <a:schemeClr val="tx2"/>
                </a:solidFill>
                <a:latin typeface="Gill Sans MT"/>
              </a:rPr>
              <a:t>Aşınma </a:t>
            </a:r>
          </a:p>
          <a:p>
            <a:pPr indent="-285750">
              <a:buFont typeface="Arial" panose="020B0604020202020204" pitchFamily="34" charset="0"/>
              <a:buChar char="•"/>
            </a:pPr>
            <a:r>
              <a:rPr lang="tr-TR" dirty="0">
                <a:solidFill>
                  <a:schemeClr val="tx2"/>
                </a:solidFill>
                <a:latin typeface="Gill Sans MT"/>
              </a:rPr>
              <a:t>Malzeme yorulması </a:t>
            </a:r>
          </a:p>
        </p:txBody>
      </p:sp>
    </p:spTree>
    <p:extLst>
      <p:ext uri="{BB962C8B-B14F-4D97-AF65-F5344CB8AC3E}">
        <p14:creationId xmlns:p14="http://schemas.microsoft.com/office/powerpoint/2010/main" val="29291892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Metin kutusu 4"/>
          <p:cNvSpPr txBox="1"/>
          <p:nvPr/>
        </p:nvSpPr>
        <p:spPr>
          <a:xfrm>
            <a:off x="947281" y="1896381"/>
            <a:ext cx="8825810" cy="3170099"/>
          </a:xfrm>
          <a:prstGeom prst="rect">
            <a:avLst/>
          </a:prstGeom>
          <a:noFill/>
        </p:spPr>
        <p:txBody>
          <a:bodyPr wrap="square" rtlCol="0">
            <a:spAutoFit/>
          </a:bodyPr>
          <a:lstStyle/>
          <a:p>
            <a:r>
              <a:rPr lang="tr-TR" sz="2000" b="1" dirty="0">
                <a:solidFill>
                  <a:schemeClr val="tx2"/>
                </a:solidFill>
                <a:latin typeface="Gill Sans MT"/>
              </a:rPr>
              <a:t>Titreşim Türleri </a:t>
            </a:r>
          </a:p>
          <a:p>
            <a:r>
              <a:rPr lang="tr-TR" u="sng" dirty="0">
                <a:solidFill>
                  <a:schemeClr val="tx2"/>
                </a:solidFill>
                <a:latin typeface="Gill Sans MT"/>
              </a:rPr>
              <a:t>Kararlı titreşimler: </a:t>
            </a:r>
            <a:r>
              <a:rPr lang="tr-TR" dirty="0">
                <a:solidFill>
                  <a:schemeClr val="tx2"/>
                </a:solidFill>
                <a:latin typeface="Gill Sans MT"/>
              </a:rPr>
              <a:t>Mekanik sistemler, pompalar, asansörler, ev aletleri</a:t>
            </a:r>
          </a:p>
          <a:p>
            <a:r>
              <a:rPr lang="tr-TR" u="sng" dirty="0">
                <a:solidFill>
                  <a:schemeClr val="tx2"/>
                </a:solidFill>
                <a:latin typeface="Gill Sans MT"/>
              </a:rPr>
              <a:t>Geçici Titreşimler: </a:t>
            </a:r>
            <a:r>
              <a:rPr lang="tr-TR" dirty="0">
                <a:solidFill>
                  <a:schemeClr val="tx2"/>
                </a:solidFill>
                <a:latin typeface="Gill Sans MT"/>
              </a:rPr>
              <a:t>Sıhhi tesisat, su ve buhar boruları, armatürler</a:t>
            </a:r>
          </a:p>
          <a:p>
            <a:r>
              <a:rPr lang="tr-TR" dirty="0">
                <a:solidFill>
                  <a:schemeClr val="tx2"/>
                </a:solidFill>
                <a:latin typeface="Gill Sans MT"/>
              </a:rPr>
              <a:t>Titreşimin fiziksel parametreleri</a:t>
            </a:r>
          </a:p>
          <a:p>
            <a:r>
              <a:rPr lang="tr-TR" dirty="0">
                <a:solidFill>
                  <a:schemeClr val="tx2"/>
                </a:solidFill>
                <a:latin typeface="Gill Sans MT"/>
              </a:rPr>
              <a:t>Titreşim hızı, ivmesi ve yer değişimi</a:t>
            </a:r>
          </a:p>
          <a:p>
            <a:r>
              <a:rPr lang="tr-TR" dirty="0">
                <a:solidFill>
                  <a:schemeClr val="tx2"/>
                </a:solidFill>
                <a:latin typeface="Gill Sans MT"/>
              </a:rPr>
              <a:t>Titreşimin frekansı</a:t>
            </a:r>
          </a:p>
          <a:p>
            <a:r>
              <a:rPr lang="tr-TR" dirty="0">
                <a:solidFill>
                  <a:schemeClr val="tx2"/>
                </a:solidFill>
                <a:latin typeface="Gill Sans MT"/>
              </a:rPr>
              <a:t>Etki kuvvet</a:t>
            </a:r>
          </a:p>
          <a:p>
            <a:r>
              <a:rPr lang="tr-TR" dirty="0">
                <a:solidFill>
                  <a:schemeClr val="tx2"/>
                </a:solidFill>
                <a:latin typeface="Gill Sans MT"/>
              </a:rPr>
              <a:t>Alıcı noktadaki katı ortamın mekanik empedansı</a:t>
            </a:r>
          </a:p>
          <a:p>
            <a:endParaRPr lang="tr-TR" dirty="0">
              <a:solidFill>
                <a:schemeClr val="tx2"/>
              </a:solidFill>
              <a:latin typeface="Gill Sans MT"/>
            </a:endParaRPr>
          </a:p>
          <a:p>
            <a:pPr algn="ctr"/>
            <a:r>
              <a:rPr lang="tr-TR" b="1" dirty="0">
                <a:solidFill>
                  <a:schemeClr val="tx2"/>
                </a:solidFill>
                <a:latin typeface="Gill Sans MT"/>
              </a:rPr>
              <a:t>Titreşimin Kaynakları</a:t>
            </a:r>
          </a:p>
          <a:p>
            <a:r>
              <a:rPr lang="tr-TR" b="1" dirty="0">
                <a:solidFill>
                  <a:schemeClr val="tx2"/>
                </a:solidFill>
                <a:latin typeface="Gill Sans MT"/>
              </a:rPr>
              <a:t>Yapı Dışı                                                                                   Yapı İçi</a:t>
            </a:r>
          </a:p>
        </p:txBody>
      </p:sp>
      <p:sp>
        <p:nvSpPr>
          <p:cNvPr id="6" name="Metin kutusu 5"/>
          <p:cNvSpPr txBox="1"/>
          <p:nvPr/>
        </p:nvSpPr>
        <p:spPr>
          <a:xfrm>
            <a:off x="947281" y="5035702"/>
            <a:ext cx="3280278" cy="923330"/>
          </a:xfrm>
          <a:prstGeom prst="rect">
            <a:avLst/>
          </a:prstGeom>
          <a:noFill/>
        </p:spPr>
        <p:txBody>
          <a:bodyPr wrap="square" rtlCol="0">
            <a:spAutoFit/>
          </a:bodyPr>
          <a:lstStyle/>
          <a:p>
            <a:r>
              <a:rPr lang="tr-TR" dirty="0">
                <a:solidFill>
                  <a:schemeClr val="tx2"/>
                </a:solidFill>
                <a:latin typeface="Gill Sans MT"/>
              </a:rPr>
              <a:t>Madenler, taş ocakları</a:t>
            </a:r>
          </a:p>
          <a:p>
            <a:r>
              <a:rPr lang="tr-TR" dirty="0" err="1">
                <a:solidFill>
                  <a:schemeClr val="tx2"/>
                </a:solidFill>
                <a:latin typeface="Gill Sans MT"/>
              </a:rPr>
              <a:t>Sonik</a:t>
            </a:r>
            <a:r>
              <a:rPr lang="tr-TR" dirty="0">
                <a:solidFill>
                  <a:schemeClr val="tx2"/>
                </a:solidFill>
                <a:latin typeface="Gill Sans MT"/>
              </a:rPr>
              <a:t> Patlamalar </a:t>
            </a:r>
          </a:p>
          <a:p>
            <a:r>
              <a:rPr lang="tr-TR" dirty="0">
                <a:solidFill>
                  <a:schemeClr val="tx2"/>
                </a:solidFill>
                <a:latin typeface="Gill Sans MT"/>
              </a:rPr>
              <a:t>Ağır taşıtlar, yapım işleri</a:t>
            </a:r>
          </a:p>
        </p:txBody>
      </p:sp>
      <p:sp>
        <p:nvSpPr>
          <p:cNvPr id="7" name="Metin kutusu 6"/>
          <p:cNvSpPr txBox="1"/>
          <p:nvPr/>
        </p:nvSpPr>
        <p:spPr>
          <a:xfrm>
            <a:off x="7169126" y="5035702"/>
            <a:ext cx="2068138" cy="646331"/>
          </a:xfrm>
          <a:prstGeom prst="rect">
            <a:avLst/>
          </a:prstGeom>
          <a:noFill/>
        </p:spPr>
        <p:txBody>
          <a:bodyPr wrap="square" rtlCol="0">
            <a:spAutoFit/>
          </a:bodyPr>
          <a:lstStyle/>
          <a:p>
            <a:r>
              <a:rPr lang="tr-TR" dirty="0">
                <a:solidFill>
                  <a:schemeClr val="tx2"/>
                </a:solidFill>
                <a:latin typeface="Gill Sans MT"/>
              </a:rPr>
              <a:t>Mekanik Ekipmanlar</a:t>
            </a:r>
          </a:p>
        </p:txBody>
      </p:sp>
      <p:sp>
        <p:nvSpPr>
          <p:cNvPr id="8" name="Rectangle 2"/>
          <p:cNvSpPr txBox="1">
            <a:spLocks noChangeArrowheads="1"/>
          </p:cNvSpPr>
          <p:nvPr/>
        </p:nvSpPr>
        <p:spPr>
          <a:xfrm>
            <a:off x="1046062" y="141328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Titreşim</a:t>
            </a:r>
          </a:p>
        </p:txBody>
      </p:sp>
    </p:spTree>
    <p:extLst>
      <p:ext uri="{BB962C8B-B14F-4D97-AF65-F5344CB8AC3E}">
        <p14:creationId xmlns:p14="http://schemas.microsoft.com/office/powerpoint/2010/main" val="29572796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5" name="Metin kutusu 4"/>
          <p:cNvSpPr txBox="1"/>
          <p:nvPr/>
        </p:nvSpPr>
        <p:spPr>
          <a:xfrm>
            <a:off x="1046062" y="2302530"/>
            <a:ext cx="8160529" cy="2246769"/>
          </a:xfrm>
          <a:prstGeom prst="rect">
            <a:avLst/>
          </a:prstGeom>
          <a:noFill/>
        </p:spPr>
        <p:txBody>
          <a:bodyPr wrap="square" rtlCol="0">
            <a:spAutoFit/>
          </a:bodyPr>
          <a:lstStyle/>
          <a:p>
            <a:r>
              <a:rPr lang="tr-TR" sz="2000" b="1" dirty="0">
                <a:solidFill>
                  <a:schemeClr val="tx2"/>
                </a:solidFill>
                <a:latin typeface="Gill Sans MT"/>
              </a:rPr>
              <a:t>Ölçüm Sistemleri</a:t>
            </a:r>
          </a:p>
          <a:p>
            <a:r>
              <a:rPr lang="tr-TR" sz="2000" dirty="0">
                <a:solidFill>
                  <a:schemeClr val="tx2"/>
                </a:solidFill>
                <a:latin typeface="Gill Sans MT"/>
              </a:rPr>
              <a:t>Titreşim parametrelerinden titreşim hızı, ivmesi ve yer değişimi ölçülebilir, Frekanslara ve zamana göre değişimler analiz edilir. </a:t>
            </a:r>
          </a:p>
          <a:p>
            <a:endParaRPr lang="tr-TR" sz="2000" dirty="0">
              <a:solidFill>
                <a:schemeClr val="tx2"/>
              </a:solidFill>
              <a:latin typeface="Gill Sans MT"/>
            </a:endParaRPr>
          </a:p>
          <a:p>
            <a:r>
              <a:rPr lang="tr-TR" sz="2000" b="1" dirty="0">
                <a:solidFill>
                  <a:schemeClr val="tx2"/>
                </a:solidFill>
                <a:latin typeface="Gill Sans MT"/>
              </a:rPr>
              <a:t>Titreşim ölçümü ve analizleri için kullanılan sensorlar 2 ye ayrılır</a:t>
            </a:r>
            <a:r>
              <a:rPr lang="tr-TR" sz="2000" dirty="0">
                <a:solidFill>
                  <a:schemeClr val="tx2"/>
                </a:solidFill>
                <a:latin typeface="Gill Sans MT"/>
              </a:rPr>
              <a:t>:</a:t>
            </a:r>
          </a:p>
          <a:p>
            <a:r>
              <a:rPr lang="tr-TR" sz="2000" dirty="0">
                <a:solidFill>
                  <a:schemeClr val="tx2"/>
                </a:solidFill>
                <a:latin typeface="Gill Sans MT"/>
              </a:rPr>
              <a:t>İvmeölçer(Akselerometre)</a:t>
            </a:r>
          </a:p>
          <a:p>
            <a:r>
              <a:rPr lang="tr-TR" sz="2000" dirty="0">
                <a:solidFill>
                  <a:schemeClr val="tx2"/>
                </a:solidFill>
                <a:latin typeface="Gill Sans MT"/>
              </a:rPr>
              <a:t>Lazerli </a:t>
            </a:r>
            <a:r>
              <a:rPr lang="tr-TR" sz="2000" dirty="0" err="1">
                <a:solidFill>
                  <a:schemeClr val="tx2"/>
                </a:solidFill>
                <a:latin typeface="Gill Sans MT"/>
              </a:rPr>
              <a:t>Vibrometre</a:t>
            </a:r>
            <a:endParaRPr lang="tr-TR" sz="2000" dirty="0">
              <a:solidFill>
                <a:schemeClr val="tx2"/>
              </a:solidFill>
              <a:latin typeface="Gill Sans MT"/>
            </a:endParaRPr>
          </a:p>
        </p:txBody>
      </p:sp>
      <p:sp>
        <p:nvSpPr>
          <p:cNvPr id="8" name="Rectangle 2"/>
          <p:cNvSpPr txBox="1">
            <a:spLocks noChangeArrowheads="1"/>
          </p:cNvSpPr>
          <p:nvPr/>
        </p:nvSpPr>
        <p:spPr>
          <a:xfrm>
            <a:off x="1046062" y="141328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Titreşim</a:t>
            </a:r>
          </a:p>
        </p:txBody>
      </p:sp>
    </p:spTree>
    <p:extLst>
      <p:ext uri="{BB962C8B-B14F-4D97-AF65-F5344CB8AC3E}">
        <p14:creationId xmlns:p14="http://schemas.microsoft.com/office/powerpoint/2010/main" val="5124350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Picture 4">
            <a:extLst>
              <a:ext uri="{FF2B5EF4-FFF2-40B4-BE49-F238E27FC236}">
                <a16:creationId xmlns:a16="http://schemas.microsoft.com/office/drawing/2014/main" id="{D8A3298C-63A2-40E1-86E4-015F2559D3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304" y="2057148"/>
            <a:ext cx="5098670" cy="337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Resim 4">
            <a:extLst>
              <a:ext uri="{FF2B5EF4-FFF2-40B4-BE49-F238E27FC236}">
                <a16:creationId xmlns:a16="http://schemas.microsoft.com/office/drawing/2014/main" id="{A11E82ED-E07D-41C8-A096-3E5821CB32B3}"/>
              </a:ext>
            </a:extLst>
          </p:cNvPr>
          <p:cNvPicPr>
            <a:picLocks noChangeAspect="1"/>
          </p:cNvPicPr>
          <p:nvPr/>
        </p:nvPicPr>
        <p:blipFill>
          <a:blip r:embed="rId4"/>
          <a:stretch>
            <a:fillRect/>
          </a:stretch>
        </p:blipFill>
        <p:spPr>
          <a:xfrm>
            <a:off x="5688168" y="1719618"/>
            <a:ext cx="3479399" cy="4238405"/>
          </a:xfrm>
          <a:prstGeom prst="rect">
            <a:avLst/>
          </a:prstGeom>
        </p:spPr>
      </p:pic>
    </p:spTree>
    <p:extLst>
      <p:ext uri="{BB962C8B-B14F-4D97-AF65-F5344CB8AC3E}">
        <p14:creationId xmlns:p14="http://schemas.microsoft.com/office/powerpoint/2010/main" val="16981438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Picture 3">
            <a:extLst>
              <a:ext uri="{FF2B5EF4-FFF2-40B4-BE49-F238E27FC236}">
                <a16:creationId xmlns:a16="http://schemas.microsoft.com/office/drawing/2014/main" id="{BCDCEF67-D1DC-494E-BDD7-2BDB182A62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6356" y="2402006"/>
            <a:ext cx="4627663" cy="3366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D:\ortak\uygulama\referans uygulamalar\referans uyg.fotolar\Açı High School.JPG">
            <a:extLst>
              <a:ext uri="{FF2B5EF4-FFF2-40B4-BE49-F238E27FC236}">
                <a16:creationId xmlns:a16="http://schemas.microsoft.com/office/drawing/2014/main" id="{CFD4B24B-653F-4192-928B-CFDF33864F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66" y="1433173"/>
            <a:ext cx="5149544" cy="3862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3704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Picture 2">
            <a:extLst>
              <a:ext uri="{FF2B5EF4-FFF2-40B4-BE49-F238E27FC236}">
                <a16:creationId xmlns:a16="http://schemas.microsoft.com/office/drawing/2014/main" id="{B0F2E199-3F56-4B14-BA18-A79631446C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77354" y="2670397"/>
            <a:ext cx="4722549" cy="3489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Resim 4">
            <a:extLst>
              <a:ext uri="{FF2B5EF4-FFF2-40B4-BE49-F238E27FC236}">
                <a16:creationId xmlns:a16="http://schemas.microsoft.com/office/drawing/2014/main" id="{8E9A3DE0-FAB7-4F87-851D-4208DA26E71D}"/>
              </a:ext>
            </a:extLst>
          </p:cNvPr>
          <p:cNvPicPr>
            <a:picLocks noChangeAspect="1"/>
          </p:cNvPicPr>
          <p:nvPr/>
        </p:nvPicPr>
        <p:blipFill>
          <a:blip r:embed="rId4"/>
          <a:stretch>
            <a:fillRect/>
          </a:stretch>
        </p:blipFill>
        <p:spPr>
          <a:xfrm>
            <a:off x="0" y="1593575"/>
            <a:ext cx="5269062" cy="2821756"/>
          </a:xfrm>
          <a:prstGeom prst="rect">
            <a:avLst/>
          </a:prstGeom>
        </p:spPr>
      </p:pic>
    </p:spTree>
    <p:extLst>
      <p:ext uri="{BB962C8B-B14F-4D97-AF65-F5344CB8AC3E}">
        <p14:creationId xmlns:p14="http://schemas.microsoft.com/office/powerpoint/2010/main" val="32734547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Resim 3">
            <a:extLst>
              <a:ext uri="{FF2B5EF4-FFF2-40B4-BE49-F238E27FC236}">
                <a16:creationId xmlns:a16="http://schemas.microsoft.com/office/drawing/2014/main" id="{5C2C75B5-BA32-4E23-8E66-21FBEFBF6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8228" y="1703713"/>
            <a:ext cx="7823446" cy="4416461"/>
          </a:xfrm>
          <a:prstGeom prst="rect">
            <a:avLst/>
          </a:prstGeom>
        </p:spPr>
      </p:pic>
    </p:spTree>
    <p:extLst>
      <p:ext uri="{BB962C8B-B14F-4D97-AF65-F5344CB8AC3E}">
        <p14:creationId xmlns:p14="http://schemas.microsoft.com/office/powerpoint/2010/main" val="611094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9253" y="0"/>
            <a:ext cx="9646279" cy="6839711"/>
          </a:xfrm>
          <a:prstGeom prst="rect">
            <a:avLst/>
          </a:prstGeom>
        </p:spPr>
      </p:pic>
      <p:sp>
        <p:nvSpPr>
          <p:cNvPr id="4" name="Rectangle 2"/>
          <p:cNvSpPr txBox="1">
            <a:spLocks noChangeArrowheads="1"/>
          </p:cNvSpPr>
          <p:nvPr/>
        </p:nvSpPr>
        <p:spPr>
          <a:xfrm>
            <a:off x="1083860" y="1624009"/>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tr-TR" altLang="tr-TR" sz="2200" b="1" dirty="0">
                <a:solidFill>
                  <a:srgbClr val="C00000"/>
                </a:solidFill>
                <a:latin typeface="Gill Sans MT"/>
                <a:ea typeface="+mn-ea"/>
                <a:cs typeface="+mn-cs"/>
              </a:rPr>
              <a:t>Sesin Yayılma Hızı</a:t>
            </a:r>
          </a:p>
        </p:txBody>
      </p:sp>
      <mc:AlternateContent xmlns:mc="http://schemas.openxmlformats.org/markup-compatibility/2006" xmlns:a14="http://schemas.microsoft.com/office/drawing/2010/main">
        <mc:Choice Requires="a14">
          <p:sp>
            <p:nvSpPr>
              <p:cNvPr id="5" name="Rectangle 3"/>
              <p:cNvSpPr txBox="1">
                <a:spLocks noChangeArrowheads="1"/>
              </p:cNvSpPr>
              <p:nvPr/>
            </p:nvSpPr>
            <p:spPr>
              <a:xfrm>
                <a:off x="1106968" y="2668577"/>
                <a:ext cx="3710692" cy="145919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1800" dirty="0">
                    <a:solidFill>
                      <a:schemeClr val="tx2"/>
                    </a:solidFill>
                    <a:latin typeface="Gill Sans MT"/>
                  </a:rPr>
                  <a:t>C=</a:t>
                </a:r>
                <a14:m>
                  <m:oMath xmlns:m="http://schemas.openxmlformats.org/officeDocument/2006/math">
                    <m:rad>
                      <m:radPr>
                        <m:degHide m:val="on"/>
                        <m:ctrlPr>
                          <a:rPr lang="tr-TR" altLang="tr-TR" sz="1800" i="1">
                            <a:solidFill>
                              <a:schemeClr val="tx2"/>
                            </a:solidFill>
                            <a:latin typeface="Cambria Math" panose="02040503050406030204" pitchFamily="18" charset="0"/>
                          </a:rPr>
                        </m:ctrlPr>
                      </m:radPr>
                      <m:deg/>
                      <m:e>
                        <m:r>
                          <a:rPr lang="tr-TR" altLang="tr-TR" sz="1800">
                            <a:solidFill>
                              <a:schemeClr val="tx2"/>
                            </a:solidFill>
                            <a:latin typeface="Cambria Math" panose="02040503050406030204" pitchFamily="18" charset="0"/>
                          </a:rPr>
                          <m:t>𝚬</m:t>
                        </m:r>
                      </m:e>
                    </m:rad>
                    <m:r>
                      <a:rPr lang="tr-TR" altLang="tr-TR" sz="1800">
                        <a:solidFill>
                          <a:schemeClr val="tx2"/>
                        </a:solidFill>
                        <a:latin typeface="Cambria Math" panose="02040503050406030204" pitchFamily="18" charset="0"/>
                      </a:rPr>
                      <m:t>/</m:t>
                    </m:r>
                    <m:r>
                      <a:rPr lang="tr-TR" altLang="tr-TR" sz="1800">
                        <a:solidFill>
                          <a:schemeClr val="tx2"/>
                        </a:solidFill>
                        <a:latin typeface="Cambria Math" panose="02040503050406030204" pitchFamily="18" charset="0"/>
                      </a:rPr>
                      <m:t>𝝆</m:t>
                    </m:r>
                  </m:oMath>
                </a14:m>
                <a:endParaRPr lang="tr-TR" altLang="tr-TR" sz="1800" dirty="0">
                  <a:solidFill>
                    <a:schemeClr val="tx2"/>
                  </a:solidFill>
                  <a:latin typeface="Gill Sans MT"/>
                </a:endParaRPr>
              </a:p>
              <a:p>
                <a:pPr marL="0" indent="0">
                  <a:buFont typeface="Wingdings" pitchFamily="2" charset="2"/>
                  <a:buNone/>
                </a:pPr>
                <a:r>
                  <a:rPr lang="tr-TR" altLang="tr-TR" sz="1800" dirty="0">
                    <a:solidFill>
                      <a:schemeClr val="tx2"/>
                    </a:solidFill>
                    <a:latin typeface="Gill Sans MT"/>
                  </a:rPr>
                  <a:t>C: Sesin yayılma hızı (m/</a:t>
                </a:r>
                <a:r>
                  <a:rPr lang="tr-TR" altLang="tr-TR" sz="1800" dirty="0" err="1">
                    <a:solidFill>
                      <a:schemeClr val="tx2"/>
                    </a:solidFill>
                    <a:latin typeface="Gill Sans MT"/>
                  </a:rPr>
                  <a:t>sn</a:t>
                </a:r>
                <a:r>
                  <a:rPr lang="tr-TR" altLang="tr-TR" sz="1800" dirty="0">
                    <a:solidFill>
                      <a:schemeClr val="tx2"/>
                    </a:solidFill>
                    <a:latin typeface="Gill Sans MT"/>
                  </a:rPr>
                  <a:t>)</a:t>
                </a:r>
              </a:p>
              <a:p>
                <a:pPr marL="0" indent="0">
                  <a:buFont typeface="Wingdings" pitchFamily="2" charset="2"/>
                  <a:buNone/>
                </a:pPr>
                <a:r>
                  <a:rPr lang="tr-TR" altLang="tr-TR" sz="1800" dirty="0">
                    <a:solidFill>
                      <a:schemeClr val="tx2"/>
                    </a:solidFill>
                    <a:latin typeface="Gill Sans MT"/>
                  </a:rPr>
                  <a:t>E:Ortamın esneklik katsayısı</a:t>
                </a:r>
              </a:p>
              <a:p>
                <a:pPr marL="0" indent="0">
                  <a:buNone/>
                </a:pPr>
                <a14:m>
                  <m:oMath xmlns:m="http://schemas.openxmlformats.org/officeDocument/2006/math">
                    <m:r>
                      <a:rPr lang="tr-TR" altLang="tr-TR" sz="1800">
                        <a:solidFill>
                          <a:schemeClr val="tx2"/>
                        </a:solidFill>
                        <a:latin typeface="Cambria Math" panose="02040503050406030204" pitchFamily="18" charset="0"/>
                      </a:rPr>
                      <m:t>𝝆</m:t>
                    </m:r>
                    <m:r>
                      <a:rPr lang="tr-TR" altLang="tr-TR" sz="1800">
                        <a:solidFill>
                          <a:schemeClr val="tx2"/>
                        </a:solidFill>
                        <a:latin typeface="Cambria Math" panose="02040503050406030204" pitchFamily="18" charset="0"/>
                      </a:rPr>
                      <m:t>:</m:t>
                    </m:r>
                  </m:oMath>
                </a14:m>
                <a:r>
                  <a:rPr lang="tr-TR" altLang="tr-TR" sz="1800" dirty="0">
                    <a:solidFill>
                      <a:schemeClr val="tx2"/>
                    </a:solidFill>
                    <a:latin typeface="Gill Sans MT"/>
                  </a:rPr>
                  <a:t> Ortamın Özgül Ağırlığı</a:t>
                </a:r>
              </a:p>
              <a:p>
                <a:pPr marL="0" indent="0" algn="ctr">
                  <a:buNone/>
                </a:pPr>
                <a:endParaRPr lang="tr-TR" altLang="tr-TR" sz="1600" b="1" dirty="0">
                  <a:solidFill>
                    <a:srgbClr val="FF0000"/>
                  </a:solidFill>
                </a:endParaRPr>
              </a:p>
              <a:p>
                <a:pPr marL="0" indent="0" algn="ctr">
                  <a:buNone/>
                </a:pPr>
                <a:endParaRPr lang="tr-TR" altLang="tr-TR" sz="1600" b="1" dirty="0">
                  <a:solidFill>
                    <a:srgbClr val="FF0000"/>
                  </a:solidFill>
                </a:endParaRPr>
              </a:p>
              <a:p>
                <a:pPr marL="0" indent="0" algn="ctr">
                  <a:buFont typeface="Wingdings" pitchFamily="2" charset="2"/>
                  <a:buNone/>
                </a:pPr>
                <a:endParaRPr lang="tr-TR" altLang="tr-TR" sz="2300" b="1" dirty="0">
                  <a:solidFill>
                    <a:srgbClr val="FF0000"/>
                  </a:solidFill>
                </a:endParaRPr>
              </a:p>
              <a:p>
                <a:pPr marL="0" indent="0" algn="ctr">
                  <a:buFont typeface="Wingdings" pitchFamily="2" charset="2"/>
                  <a:buNone/>
                </a:pPr>
                <a:endParaRPr lang="tr-TR" altLang="tr-TR" sz="2300" b="1" dirty="0">
                  <a:solidFill>
                    <a:srgbClr val="FF0000"/>
                  </a:solidFill>
                </a:endParaRPr>
              </a:p>
            </p:txBody>
          </p:sp>
        </mc:Choice>
        <mc:Fallback xmlns="">
          <p:sp>
            <p:nvSpPr>
              <p:cNvPr id="5" name="Rectangle 3"/>
              <p:cNvSpPr txBox="1">
                <a:spLocks noRot="1" noChangeAspect="1" noMove="1" noResize="1" noEditPoints="1" noAdjustHandles="1" noChangeArrowheads="1" noChangeShapeType="1" noTextEdit="1"/>
              </p:cNvSpPr>
              <p:nvPr/>
            </p:nvSpPr>
            <p:spPr>
              <a:xfrm>
                <a:off x="1106968" y="2668577"/>
                <a:ext cx="3710692" cy="1459194"/>
              </a:xfrm>
              <a:prstGeom prst="rect">
                <a:avLst/>
              </a:prstGeom>
              <a:blipFill rotWithShape="0">
                <a:blip r:embed="rId3"/>
                <a:stretch>
                  <a:fillRect l="-1480" t="-418" b="-1674"/>
                </a:stretch>
              </a:blipFill>
            </p:spPr>
            <p:txBody>
              <a:bodyPr/>
              <a:lstStyle/>
              <a:p>
                <a:r>
                  <a:rPr lang="tr-TR">
                    <a:noFill/>
                  </a:rPr>
                  <a:t> </a:t>
                </a:r>
              </a:p>
            </p:txBody>
          </p:sp>
        </mc:Fallback>
      </mc:AlternateContent>
      <p:pic>
        <p:nvPicPr>
          <p:cNvPr id="6" name="Resim 5"/>
          <p:cNvPicPr>
            <a:picLocks noChangeAspect="1"/>
          </p:cNvPicPr>
          <p:nvPr/>
        </p:nvPicPr>
        <p:blipFill>
          <a:blip r:embed="rId4"/>
          <a:stretch>
            <a:fillRect/>
          </a:stretch>
        </p:blipFill>
        <p:spPr>
          <a:xfrm>
            <a:off x="4952393" y="2714341"/>
            <a:ext cx="4246198" cy="2894225"/>
          </a:xfrm>
          <a:prstGeom prst="rect">
            <a:avLst/>
          </a:prstGeom>
        </p:spPr>
      </p:pic>
      <p:sp>
        <p:nvSpPr>
          <p:cNvPr id="7" name="Rectangle 3"/>
          <p:cNvSpPr txBox="1">
            <a:spLocks noChangeArrowheads="1"/>
          </p:cNvSpPr>
          <p:nvPr/>
        </p:nvSpPr>
        <p:spPr>
          <a:xfrm>
            <a:off x="1106968" y="4405547"/>
            <a:ext cx="3096542" cy="154487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1800" dirty="0">
                <a:solidFill>
                  <a:schemeClr val="tx2"/>
                </a:solidFill>
                <a:latin typeface="Gill Sans MT"/>
              </a:rPr>
              <a:t>İncelik – Kalınlık </a:t>
            </a:r>
          </a:p>
          <a:p>
            <a:pPr marL="0" indent="0">
              <a:buNone/>
            </a:pPr>
            <a:r>
              <a:rPr lang="tr-TR" altLang="tr-TR" sz="1800" dirty="0">
                <a:solidFill>
                  <a:schemeClr val="tx2"/>
                </a:solidFill>
                <a:latin typeface="Gill Sans MT"/>
              </a:rPr>
              <a:t>Azlık – Çokluk</a:t>
            </a:r>
          </a:p>
          <a:p>
            <a:pPr marL="0" indent="0">
              <a:buNone/>
            </a:pPr>
            <a:r>
              <a:rPr lang="tr-TR" altLang="tr-TR" sz="1800" dirty="0">
                <a:solidFill>
                  <a:schemeClr val="tx2"/>
                </a:solidFill>
                <a:latin typeface="Gill Sans MT"/>
              </a:rPr>
              <a:t>Tını</a:t>
            </a:r>
          </a:p>
          <a:p>
            <a:pPr marL="0" indent="0">
              <a:buNone/>
            </a:pPr>
            <a:r>
              <a:rPr lang="tr-TR" altLang="tr-TR" sz="1800" dirty="0">
                <a:solidFill>
                  <a:schemeClr val="tx2"/>
                </a:solidFill>
                <a:latin typeface="Gill Sans MT"/>
              </a:rPr>
              <a:t>ve ses Zaman içinde değişir</a:t>
            </a:r>
            <a:r>
              <a:rPr lang="tr-TR" altLang="tr-TR" sz="2000" dirty="0">
                <a:solidFill>
                  <a:schemeClr val="tx2"/>
                </a:solidFill>
                <a:latin typeface="Gill Sans MT"/>
              </a:rPr>
              <a:t>.</a:t>
            </a:r>
          </a:p>
        </p:txBody>
      </p:sp>
      <p:sp>
        <p:nvSpPr>
          <p:cNvPr id="2" name="Dikdörtgen 1"/>
          <p:cNvSpPr/>
          <p:nvPr/>
        </p:nvSpPr>
        <p:spPr>
          <a:xfrm>
            <a:off x="842211" y="2095007"/>
            <a:ext cx="9060614" cy="400110"/>
          </a:xfrm>
          <a:prstGeom prst="rect">
            <a:avLst/>
          </a:prstGeom>
        </p:spPr>
        <p:txBody>
          <a:bodyPr wrap="square">
            <a:spAutoFit/>
          </a:bodyPr>
          <a:lstStyle/>
          <a:p>
            <a:r>
              <a:rPr lang="tr-TR" altLang="tr-TR" sz="2000" dirty="0">
                <a:solidFill>
                  <a:schemeClr val="tx2"/>
                </a:solidFill>
                <a:latin typeface="Gill Sans MT"/>
              </a:rPr>
              <a:t> Sesin yayılma hızı ortamın özgül ağırlığına ve esneklik katsayısına bağlıdır</a:t>
            </a:r>
            <a:r>
              <a:rPr lang="tr-TR" altLang="tr-TR" dirty="0">
                <a:solidFill>
                  <a:schemeClr val="tx2"/>
                </a:solidFill>
                <a:latin typeface="Gill Sans MT"/>
              </a:rPr>
              <a:t>. </a:t>
            </a:r>
          </a:p>
        </p:txBody>
      </p:sp>
    </p:spTree>
    <p:extLst>
      <p:ext uri="{BB962C8B-B14F-4D97-AF65-F5344CB8AC3E}">
        <p14:creationId xmlns:p14="http://schemas.microsoft.com/office/powerpoint/2010/main" val="176489006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Picture 2">
            <a:extLst>
              <a:ext uri="{FF2B5EF4-FFF2-40B4-BE49-F238E27FC236}">
                <a16:creationId xmlns:a16="http://schemas.microsoft.com/office/drawing/2014/main" id="{D76DF528-2C34-40CD-882F-CAB467E136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920" y="1310112"/>
            <a:ext cx="3566363" cy="4741231"/>
          </a:xfrm>
          <a:prstGeom prst="rect">
            <a:avLst/>
          </a:prstGeom>
          <a:noFill/>
          <a:ln>
            <a:noFill/>
          </a:ln>
          <a:effectLst>
            <a:outerShdw dist="35921" dir="2700000" algn="ctr" rotWithShape="0">
              <a:srgbClr val="EEECE1"/>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Resim 4">
            <a:extLst>
              <a:ext uri="{FF2B5EF4-FFF2-40B4-BE49-F238E27FC236}">
                <a16:creationId xmlns:a16="http://schemas.microsoft.com/office/drawing/2014/main" id="{B5D5F1B0-B85D-4D86-AB3F-118FBF0022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8175" y="1488649"/>
            <a:ext cx="3071049" cy="4384156"/>
          </a:xfrm>
          <a:prstGeom prst="rect">
            <a:avLst/>
          </a:prstGeom>
          <a:ln>
            <a:noFill/>
          </a:ln>
          <a:effectLst>
            <a:softEdge rad="31750"/>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40206172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pic>
        <p:nvPicPr>
          <p:cNvPr id="4" name="Picture 2">
            <a:extLst>
              <a:ext uri="{FF2B5EF4-FFF2-40B4-BE49-F238E27FC236}">
                <a16:creationId xmlns:a16="http://schemas.microsoft.com/office/drawing/2014/main" id="{DDF6BC96-56A1-4B2F-8127-952D58F969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55091">
            <a:off x="4942923" y="1843462"/>
            <a:ext cx="4344948" cy="4103341"/>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a:extLst>
              <a:ext uri="{FF2B5EF4-FFF2-40B4-BE49-F238E27FC236}">
                <a16:creationId xmlns:a16="http://schemas.microsoft.com/office/drawing/2014/main" id="{26E4B46F-8E64-4AB4-A10A-7437D46C53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217258">
            <a:off x="644745" y="1520380"/>
            <a:ext cx="3593422" cy="4369092"/>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747360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7">
            <a:extLst>
              <a:ext uri="{FF2B5EF4-FFF2-40B4-BE49-F238E27FC236}">
                <a16:creationId xmlns:a16="http://schemas.microsoft.com/office/drawing/2014/main" id="{E9314B28-9435-4103-B9F3-09C8223EC12C}"/>
              </a:ext>
            </a:extLst>
          </p:cNvPr>
          <p:cNvSpPr txBox="1"/>
          <p:nvPr/>
        </p:nvSpPr>
        <p:spPr>
          <a:xfrm>
            <a:off x="677621" y="2035128"/>
            <a:ext cx="8544659" cy="375487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tr-TR" dirty="0">
              <a:solidFill>
                <a:schemeClr val="accent5">
                  <a:lumMod val="50000"/>
                </a:schemeClr>
              </a:solidFill>
              <a:latin typeface="Gill Sans MT" pitchFamily="34" charset="0"/>
            </a:endParaRPr>
          </a:p>
          <a:p>
            <a:pPr defTabSz="914400">
              <a:spcBef>
                <a:spcPct val="20000"/>
              </a:spcBef>
            </a:pPr>
            <a:r>
              <a:rPr lang="tr-TR" sz="2000" dirty="0">
                <a:solidFill>
                  <a:schemeClr val="tx2"/>
                </a:solidFill>
                <a:latin typeface="Gill Sans MT"/>
              </a:rPr>
              <a:t>Mimari projede, esas itibariyle yatırımcı (veya </a:t>
            </a:r>
            <a:r>
              <a:rPr lang="tr-TR" sz="2000" dirty="0" err="1">
                <a:solidFill>
                  <a:schemeClr val="tx2"/>
                </a:solidFill>
                <a:latin typeface="Gill Sans MT"/>
              </a:rPr>
              <a:t>şartnameli</a:t>
            </a:r>
            <a:r>
              <a:rPr lang="tr-TR" sz="2000" dirty="0">
                <a:solidFill>
                  <a:schemeClr val="tx2"/>
                </a:solidFill>
                <a:latin typeface="Gill Sans MT"/>
              </a:rPr>
              <a:t> kamu binası, mal sahibi, …) istekleri başta olmak üzere bir tasarımın ilk başından itibaren; </a:t>
            </a:r>
          </a:p>
          <a:p>
            <a:pPr defTabSz="914400">
              <a:spcBef>
                <a:spcPct val="20000"/>
              </a:spcBef>
            </a:pPr>
            <a:endParaRPr lang="tr-TR" sz="2000" dirty="0">
              <a:solidFill>
                <a:schemeClr val="tx2"/>
              </a:solidFill>
              <a:latin typeface="Gill Sans MT"/>
            </a:endParaRPr>
          </a:p>
          <a:p>
            <a:pPr defTabSz="914400">
              <a:spcBef>
                <a:spcPct val="20000"/>
              </a:spcBef>
            </a:pPr>
            <a:r>
              <a:rPr lang="tr-TR" sz="2000" dirty="0">
                <a:solidFill>
                  <a:schemeClr val="tx2"/>
                </a:solidFill>
                <a:latin typeface="Gill Sans MT"/>
              </a:rPr>
              <a:t>Mimari, </a:t>
            </a:r>
          </a:p>
          <a:p>
            <a:pPr defTabSz="914400">
              <a:spcBef>
                <a:spcPct val="20000"/>
              </a:spcBef>
            </a:pPr>
            <a:r>
              <a:rPr lang="tr-TR" sz="2000" dirty="0">
                <a:solidFill>
                  <a:schemeClr val="tx2"/>
                </a:solidFill>
                <a:latin typeface="Gill Sans MT"/>
              </a:rPr>
              <a:t>Statik, </a:t>
            </a:r>
          </a:p>
          <a:p>
            <a:pPr defTabSz="914400">
              <a:spcBef>
                <a:spcPct val="20000"/>
              </a:spcBef>
            </a:pPr>
            <a:r>
              <a:rPr lang="tr-TR" sz="2000" dirty="0">
                <a:solidFill>
                  <a:schemeClr val="tx2"/>
                </a:solidFill>
                <a:latin typeface="Gill Sans MT"/>
              </a:rPr>
              <a:t>Mekanik Tesisat ve Elektrik Tesisatı tasarımcılarının bir araya gelerek, ön projeden itibaren birlikte yaptıkları çalışmalara, “</a:t>
            </a:r>
            <a:r>
              <a:rPr lang="tr-TR" sz="2000" b="1" dirty="0">
                <a:solidFill>
                  <a:schemeClr val="tx2"/>
                </a:solidFill>
                <a:latin typeface="Gill Sans MT"/>
              </a:rPr>
              <a:t>Bütünleşik Tasarım</a:t>
            </a:r>
            <a:r>
              <a:rPr lang="tr-TR" sz="2000" dirty="0">
                <a:solidFill>
                  <a:schemeClr val="tx2"/>
                </a:solidFill>
                <a:latin typeface="Gill Sans MT"/>
              </a:rPr>
              <a:t>” adını veriyoruz.</a:t>
            </a:r>
          </a:p>
          <a:p>
            <a:endParaRPr lang="tr-TR" dirty="0">
              <a:solidFill>
                <a:schemeClr val="accent5">
                  <a:lumMod val="50000"/>
                </a:schemeClr>
              </a:solidFill>
              <a:latin typeface="Gill Sans MT" pitchFamily="34" charset="0"/>
            </a:endParaRPr>
          </a:p>
          <a:p>
            <a:endParaRPr lang="tr-TR" dirty="0"/>
          </a:p>
        </p:txBody>
      </p:sp>
    </p:spTree>
    <p:extLst>
      <p:ext uri="{BB962C8B-B14F-4D97-AF65-F5344CB8AC3E}">
        <p14:creationId xmlns:p14="http://schemas.microsoft.com/office/powerpoint/2010/main" val="20990797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16 Dikdörtgen">
            <a:extLst>
              <a:ext uri="{FF2B5EF4-FFF2-40B4-BE49-F238E27FC236}">
                <a16:creationId xmlns:a16="http://schemas.microsoft.com/office/drawing/2014/main" id="{38D8A5FD-BAE2-4F8D-B128-CB86DCF12E7F}"/>
              </a:ext>
            </a:extLst>
          </p:cNvPr>
          <p:cNvSpPr/>
          <p:nvPr/>
        </p:nvSpPr>
        <p:spPr>
          <a:xfrm>
            <a:off x="1951020" y="1704332"/>
            <a:ext cx="5779496" cy="43088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tr-TR" sz="2200" b="1" dirty="0">
                <a:solidFill>
                  <a:srgbClr val="C00000"/>
                </a:solidFill>
                <a:latin typeface="Gill Sans MT" pitchFamily="34" charset="0"/>
              </a:rPr>
              <a:t>Bütünleşik Bina Tasarımı</a:t>
            </a:r>
            <a:endParaRPr lang="tr-TR" sz="2200" dirty="0">
              <a:solidFill>
                <a:srgbClr val="C00000"/>
              </a:solidFill>
              <a:latin typeface="Gill Sans MT" pitchFamily="34" charset="0"/>
            </a:endParaRPr>
          </a:p>
        </p:txBody>
      </p:sp>
      <p:pic>
        <p:nvPicPr>
          <p:cNvPr id="5" name="Picture 2">
            <a:extLst>
              <a:ext uri="{FF2B5EF4-FFF2-40B4-BE49-F238E27FC236}">
                <a16:creationId xmlns:a16="http://schemas.microsoft.com/office/drawing/2014/main" id="{FC18AE40-A6C3-43FE-9764-E353717EF3C9}"/>
              </a:ext>
            </a:extLst>
          </p:cNvPr>
          <p:cNvPicPr>
            <a:picLocks noChangeAspect="1" noChangeArrowheads="1"/>
          </p:cNvPicPr>
          <p:nvPr/>
        </p:nvPicPr>
        <p:blipFill>
          <a:blip r:embed="rId3">
            <a:lum contrast="20000"/>
            <a:extLst>
              <a:ext uri="{28A0092B-C50C-407E-A947-70E740481C1C}">
                <a14:useLocalDpi xmlns:a14="http://schemas.microsoft.com/office/drawing/2010/main" val="0"/>
              </a:ext>
            </a:extLst>
          </a:blip>
          <a:srcRect/>
          <a:stretch>
            <a:fillRect/>
          </a:stretch>
        </p:blipFill>
        <p:spPr bwMode="auto">
          <a:xfrm>
            <a:off x="2948526" y="2248295"/>
            <a:ext cx="4275803" cy="3867523"/>
          </a:xfrm>
          <a:prstGeom prst="ellipse">
            <a:avLst/>
          </a:prstGeom>
          <a:ln w="9525">
            <a:noFill/>
            <a:miter lim="800000"/>
            <a:headEnd/>
            <a:tailEnd/>
          </a:ln>
          <a:effectLst>
            <a:outerShdw sx="1000" sy="1000" algn="ctr" rotWithShape="0">
              <a:srgbClr val="000000"/>
            </a:outerShdw>
            <a:softEdge rad="31750"/>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300958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Metin kutusu 3">
            <a:extLst>
              <a:ext uri="{FF2B5EF4-FFF2-40B4-BE49-F238E27FC236}">
                <a16:creationId xmlns:a16="http://schemas.microsoft.com/office/drawing/2014/main" id="{A14D5D97-157A-4C01-889D-D882255A8500}"/>
              </a:ext>
            </a:extLst>
          </p:cNvPr>
          <p:cNvSpPr txBox="1"/>
          <p:nvPr/>
        </p:nvSpPr>
        <p:spPr>
          <a:xfrm>
            <a:off x="3266365" y="3162345"/>
            <a:ext cx="4038600" cy="707886"/>
          </a:xfrm>
          <a:prstGeom prst="rect">
            <a:avLst/>
          </a:prstGeom>
          <a:noFill/>
        </p:spPr>
        <p:txBody>
          <a:bodyPr wrap="square" rtlCol="0">
            <a:spAutoFit/>
          </a:bodyPr>
          <a:lstStyle/>
          <a:p>
            <a:r>
              <a:rPr lang="tr-TR" sz="4000" b="1" dirty="0">
                <a:solidFill>
                  <a:srgbClr val="C00000"/>
                </a:solidFill>
                <a:latin typeface="Gill Sans MT"/>
              </a:rPr>
              <a:t>TEŞEKKÜRLER</a:t>
            </a:r>
          </a:p>
        </p:txBody>
      </p:sp>
    </p:spTree>
    <p:extLst>
      <p:ext uri="{BB962C8B-B14F-4D97-AF65-F5344CB8AC3E}">
        <p14:creationId xmlns:p14="http://schemas.microsoft.com/office/powerpoint/2010/main" val="191215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1018832" y="1648447"/>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Sesin İncelik – Kalınlığı </a:t>
            </a:r>
          </a:p>
        </p:txBody>
      </p:sp>
      <p:sp>
        <p:nvSpPr>
          <p:cNvPr id="5" name="Rectangle 3"/>
          <p:cNvSpPr txBox="1">
            <a:spLocks noChangeArrowheads="1"/>
          </p:cNvSpPr>
          <p:nvPr/>
        </p:nvSpPr>
        <p:spPr>
          <a:xfrm>
            <a:off x="1018832" y="2167719"/>
            <a:ext cx="7765779" cy="122185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dirty="0">
                <a:solidFill>
                  <a:schemeClr val="tx2"/>
                </a:solidFill>
                <a:latin typeface="Gill Sans MT"/>
              </a:rPr>
              <a:t>Sesin frekansı incelik ve kalınlığı belirler.</a:t>
            </a:r>
          </a:p>
          <a:p>
            <a:pPr marL="0" indent="0">
              <a:buFont typeface="Wingdings" pitchFamily="2" charset="2"/>
              <a:buNone/>
            </a:pPr>
            <a:r>
              <a:rPr lang="tr-TR" altLang="tr-TR" sz="2000" b="1" dirty="0">
                <a:solidFill>
                  <a:schemeClr val="tx2"/>
                </a:solidFill>
                <a:latin typeface="Gill Sans MT"/>
              </a:rPr>
              <a:t>Frekans:</a:t>
            </a:r>
          </a:p>
          <a:p>
            <a:pPr marL="0" indent="0">
              <a:buFont typeface="Wingdings" pitchFamily="2" charset="2"/>
              <a:buNone/>
            </a:pPr>
            <a:r>
              <a:rPr lang="tr-TR" altLang="tr-TR" sz="2000" dirty="0">
                <a:solidFill>
                  <a:schemeClr val="tx2"/>
                </a:solidFill>
                <a:latin typeface="Gill Sans MT"/>
              </a:rPr>
              <a:t>Sesin bir saniyedeki titreşim sayısıdır. Birimi Hertz(Hz)’ </a:t>
            </a:r>
            <a:r>
              <a:rPr lang="tr-TR" altLang="tr-TR" sz="2000" dirty="0" err="1">
                <a:solidFill>
                  <a:schemeClr val="tx2"/>
                </a:solidFill>
                <a:latin typeface="Gill Sans MT"/>
              </a:rPr>
              <a:t>dir</a:t>
            </a:r>
            <a:r>
              <a:rPr lang="tr-TR" altLang="tr-TR" sz="2000" dirty="0">
                <a:solidFill>
                  <a:schemeClr val="tx2"/>
                </a:solidFill>
                <a:latin typeface="Gill Sans MT"/>
              </a:rPr>
              <a:t>. </a:t>
            </a:r>
          </a:p>
        </p:txBody>
      </p:sp>
      <p:pic>
        <p:nvPicPr>
          <p:cNvPr id="6" name="Resim 5"/>
          <p:cNvPicPr>
            <a:picLocks noChangeAspect="1"/>
          </p:cNvPicPr>
          <p:nvPr/>
        </p:nvPicPr>
        <p:blipFill>
          <a:blip r:embed="rId3"/>
          <a:stretch>
            <a:fillRect/>
          </a:stretch>
        </p:blipFill>
        <p:spPr>
          <a:xfrm>
            <a:off x="2571165" y="3631759"/>
            <a:ext cx="4362934" cy="1925531"/>
          </a:xfrm>
          <a:prstGeom prst="rect">
            <a:avLst/>
          </a:prstGeom>
        </p:spPr>
      </p:pic>
    </p:spTree>
    <p:extLst>
      <p:ext uri="{BB962C8B-B14F-4D97-AF65-F5344CB8AC3E}">
        <p14:creationId xmlns:p14="http://schemas.microsoft.com/office/powerpoint/2010/main" val="1851415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titled-4A.jpg"/>
          <p:cNvPicPr>
            <a:picLocks noChangeAspect="1"/>
          </p:cNvPicPr>
          <p:nvPr/>
        </p:nvPicPr>
        <p:blipFill>
          <a:blip r:embed="rId2"/>
          <a:stretch>
            <a:fillRect/>
          </a:stretch>
        </p:blipFill>
        <p:spPr>
          <a:xfrm>
            <a:off x="126812" y="0"/>
            <a:ext cx="9646279" cy="6839711"/>
          </a:xfrm>
          <a:prstGeom prst="rect">
            <a:avLst/>
          </a:prstGeom>
        </p:spPr>
      </p:pic>
      <p:sp>
        <p:nvSpPr>
          <p:cNvPr id="4" name="Rectangle 2"/>
          <p:cNvSpPr txBox="1">
            <a:spLocks noChangeArrowheads="1"/>
          </p:cNvSpPr>
          <p:nvPr/>
        </p:nvSpPr>
        <p:spPr>
          <a:xfrm>
            <a:off x="980567" y="1816312"/>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Sesin İncelik – Kalınlığı </a:t>
            </a:r>
          </a:p>
        </p:txBody>
      </p:sp>
      <p:sp>
        <p:nvSpPr>
          <p:cNvPr id="5" name="Rectangle 3"/>
          <p:cNvSpPr txBox="1">
            <a:spLocks noChangeArrowheads="1"/>
          </p:cNvSpPr>
          <p:nvPr/>
        </p:nvSpPr>
        <p:spPr>
          <a:xfrm>
            <a:off x="1099404" y="2571478"/>
            <a:ext cx="8344847" cy="26965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chemeClr val="tx2"/>
                </a:solidFill>
                <a:latin typeface="Gill Sans MT"/>
              </a:rPr>
              <a:t>İnce </a:t>
            </a:r>
            <a:r>
              <a:rPr lang="tr-TR" altLang="tr-TR" sz="2000" dirty="0">
                <a:solidFill>
                  <a:schemeClr val="tx2"/>
                </a:solidFill>
                <a:latin typeface="Gill Sans MT"/>
              </a:rPr>
              <a:t>ya da</a:t>
            </a:r>
            <a:r>
              <a:rPr lang="tr-TR" altLang="tr-TR" sz="2000" b="1" dirty="0">
                <a:solidFill>
                  <a:schemeClr val="tx2"/>
                </a:solidFill>
                <a:latin typeface="Gill Sans MT"/>
              </a:rPr>
              <a:t> tiz </a:t>
            </a:r>
            <a:r>
              <a:rPr lang="tr-TR" altLang="tr-TR" sz="2000" dirty="0">
                <a:solidFill>
                  <a:schemeClr val="tx2"/>
                </a:solidFill>
                <a:latin typeface="Gill Sans MT"/>
              </a:rPr>
              <a:t>ses örnekleri; çocukların sesi kısa tellerden, ince metallerden çıkan sesler, sivrisinek sesi.</a:t>
            </a:r>
          </a:p>
          <a:p>
            <a:pPr marL="0" indent="0">
              <a:buFont typeface="Wingdings" pitchFamily="2" charset="2"/>
              <a:buNone/>
            </a:pPr>
            <a:r>
              <a:rPr lang="tr-TR" altLang="tr-TR" sz="2000" b="1" dirty="0">
                <a:solidFill>
                  <a:schemeClr val="tx2"/>
                </a:solidFill>
                <a:latin typeface="Gill Sans MT"/>
              </a:rPr>
              <a:t>Kalın</a:t>
            </a:r>
            <a:r>
              <a:rPr lang="tr-TR" altLang="tr-TR" sz="2000" dirty="0">
                <a:solidFill>
                  <a:schemeClr val="tx2"/>
                </a:solidFill>
                <a:latin typeface="Gill Sans MT"/>
              </a:rPr>
              <a:t> ya da </a:t>
            </a:r>
            <a:r>
              <a:rPr lang="tr-TR" altLang="tr-TR" sz="2000" b="1" dirty="0">
                <a:solidFill>
                  <a:schemeClr val="tx2"/>
                </a:solidFill>
                <a:latin typeface="Gill Sans MT"/>
              </a:rPr>
              <a:t>bas</a:t>
            </a:r>
            <a:r>
              <a:rPr lang="tr-TR" altLang="tr-TR" sz="2000" dirty="0">
                <a:solidFill>
                  <a:schemeClr val="tx2"/>
                </a:solidFill>
                <a:latin typeface="Gill Sans MT"/>
              </a:rPr>
              <a:t> ses örnekleri; bas, bariton gibi erkek sesleri, kontrbas gibi büyük boyutlu çalgıların ya da uzun tellerin sesi. </a:t>
            </a:r>
          </a:p>
          <a:p>
            <a:pPr marL="0" indent="0">
              <a:buFont typeface="Wingdings" pitchFamily="2" charset="2"/>
              <a:buNone/>
            </a:pPr>
            <a:endParaRPr lang="tr-TR" altLang="tr-TR" sz="2300" b="1" dirty="0"/>
          </a:p>
          <a:p>
            <a:pPr marL="0" indent="0">
              <a:buFont typeface="Wingdings" pitchFamily="2" charset="2"/>
              <a:buNone/>
            </a:pPr>
            <a:r>
              <a:rPr lang="tr-TR" altLang="tr-TR" sz="2000" b="1" dirty="0">
                <a:solidFill>
                  <a:schemeClr val="tx2"/>
                </a:solidFill>
                <a:latin typeface="Gill Sans MT"/>
              </a:rPr>
              <a:t>Frekans(Hz), Periyod (</a:t>
            </a:r>
            <a:r>
              <a:rPr lang="tr-TR" altLang="tr-TR" sz="2000" b="1" dirty="0" err="1">
                <a:solidFill>
                  <a:schemeClr val="tx2"/>
                </a:solidFill>
                <a:latin typeface="Gill Sans MT"/>
              </a:rPr>
              <a:t>sn</a:t>
            </a:r>
            <a:r>
              <a:rPr lang="tr-TR" altLang="tr-TR" sz="2000" b="1" dirty="0">
                <a:solidFill>
                  <a:schemeClr val="tx2"/>
                </a:solidFill>
                <a:latin typeface="Gill Sans MT"/>
              </a:rPr>
              <a:t>), Dalga Boyu (</a:t>
            </a:r>
            <a:r>
              <a:rPr lang="tr-TR" altLang="tr-TR" sz="2000" b="1" dirty="0" err="1">
                <a:solidFill>
                  <a:schemeClr val="tx2"/>
                </a:solidFill>
                <a:latin typeface="Gill Sans MT"/>
              </a:rPr>
              <a:t>cm,m</a:t>
            </a:r>
            <a:r>
              <a:rPr lang="tr-TR" altLang="tr-TR" sz="2000" b="1" dirty="0">
                <a:solidFill>
                  <a:schemeClr val="tx2"/>
                </a:solidFill>
                <a:latin typeface="Gill Sans MT"/>
              </a:rPr>
              <a:t>) </a:t>
            </a:r>
            <a:r>
              <a:rPr lang="tr-TR" altLang="tr-TR" sz="2000" dirty="0">
                <a:solidFill>
                  <a:schemeClr val="tx2"/>
                </a:solidFill>
                <a:latin typeface="Gill Sans MT"/>
              </a:rPr>
              <a:t>sesin inceliği ve kalınlığı ile ilgili büyüklükledir. </a:t>
            </a:r>
          </a:p>
        </p:txBody>
      </p:sp>
    </p:spTree>
    <p:extLst>
      <p:ext uri="{BB962C8B-B14F-4D97-AF65-F5344CB8AC3E}">
        <p14:creationId xmlns:p14="http://schemas.microsoft.com/office/powerpoint/2010/main" val="4755894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436</TotalTime>
  <Words>3374</Words>
  <Application>Microsoft Office PowerPoint</Application>
  <PresentationFormat>Özel</PresentationFormat>
  <Paragraphs>397</Paragraphs>
  <Slides>74</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74</vt:i4>
      </vt:variant>
    </vt:vector>
  </HeadingPairs>
  <TitlesOfParts>
    <vt:vector size="81" baseType="lpstr">
      <vt:lpstr>Arial</vt:lpstr>
      <vt:lpstr>Calibri</vt:lpstr>
      <vt:lpstr>Cambria Math</vt:lpstr>
      <vt:lpstr>Gill Sans MT</vt:lpstr>
      <vt:lpstr>Times New Roman</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43</cp:revision>
  <dcterms:created xsi:type="dcterms:W3CDTF">2017-10-30T09:13:00Z</dcterms:created>
  <dcterms:modified xsi:type="dcterms:W3CDTF">2018-01-17T12:44:32Z</dcterms:modified>
</cp:coreProperties>
</file>