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97" r:id="rId3"/>
    <p:sldId id="274" r:id="rId4"/>
    <p:sldId id="275" r:id="rId5"/>
    <p:sldId id="276" r:id="rId6"/>
    <p:sldId id="286" r:id="rId7"/>
    <p:sldId id="287" r:id="rId8"/>
    <p:sldId id="288" r:id="rId9"/>
    <p:sldId id="289" r:id="rId10"/>
    <p:sldId id="290" r:id="rId11"/>
    <p:sldId id="291" r:id="rId12"/>
    <p:sldId id="292" r:id="rId13"/>
    <p:sldId id="293" r:id="rId14"/>
    <p:sldId id="294" r:id="rId15"/>
    <p:sldId id="295" r:id="rId16"/>
    <p:sldId id="296" r:id="rId17"/>
    <p:sldId id="313" r:id="rId18"/>
    <p:sldId id="314" r:id="rId19"/>
    <p:sldId id="315" r:id="rId20"/>
    <p:sldId id="316" r:id="rId21"/>
    <p:sldId id="317" r:id="rId22"/>
    <p:sldId id="318" r:id="rId23"/>
    <p:sldId id="319" r:id="rId24"/>
    <p:sldId id="323" r:id="rId25"/>
    <p:sldId id="324" r:id="rId26"/>
    <p:sldId id="325" r:id="rId27"/>
    <p:sldId id="327" r:id="rId28"/>
    <p:sldId id="335" r:id="rId29"/>
    <p:sldId id="329" r:id="rId30"/>
    <p:sldId id="330" r:id="rId31"/>
    <p:sldId id="331" r:id="rId32"/>
    <p:sldId id="332" r:id="rId33"/>
    <p:sldId id="333" r:id="rId34"/>
    <p:sldId id="334" r:id="rId35"/>
    <p:sldId id="263" r:id="rId36"/>
  </p:sldIdLst>
  <p:sldSz cx="9902825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119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Volkan Dikmen" initials="VD" lastIdx="1" clrIdx="0">
    <p:extLst>
      <p:ext uri="{19B8F6BF-5375-455C-9EA6-DF929625EA0E}">
        <p15:presenceInfo xmlns:p15="http://schemas.microsoft.com/office/powerpoint/2012/main" userId="S-1-5-21-1955815732-2320201303-3792320296-111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94674"/>
  </p:normalViewPr>
  <p:slideViewPr>
    <p:cSldViewPr snapToGrid="0" snapToObjects="1">
      <p:cViewPr varScale="1">
        <p:scale>
          <a:sx n="65" d="100"/>
          <a:sy n="65" d="100"/>
        </p:scale>
        <p:origin x="1302" y="60"/>
      </p:cViewPr>
      <p:guideLst>
        <p:guide orient="horz" pos="2160"/>
        <p:guide pos="3119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commentAuthors" Target="commentAuthors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712" y="2130426"/>
            <a:ext cx="8417401" cy="1470025"/>
          </a:xfrm>
        </p:spPr>
        <p:txBody>
          <a:bodyPr/>
          <a:lstStyle/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85424" y="3886200"/>
            <a:ext cx="6931978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A73E-2174-AA44-AE64-F85365C2ADF9}" type="datetimeFigureOut">
              <a:rPr lang="en-US" smtClean="0"/>
              <a:pPr/>
              <a:t>6/24/2019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8" name="Resim 7">
            <a:extLst>
              <a:ext uri="{FF2B5EF4-FFF2-40B4-BE49-F238E27FC236}">
                <a16:creationId xmlns:a16="http://schemas.microsoft.com/office/drawing/2014/main" id="{69C5BD0D-8E58-4B9E-8462-761E20127F9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7284" y="0"/>
            <a:ext cx="966825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73220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A73E-2174-AA44-AE64-F85365C2ADF9}" type="datetimeFigureOut">
              <a:rPr lang="en-US" smtClean="0"/>
              <a:pPr/>
              <a:t>6/24/2019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1288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776125" y="274639"/>
            <a:ext cx="2412094" cy="5851525"/>
          </a:xfrm>
        </p:spPr>
        <p:txBody>
          <a:bodyPr vert="eaVert"/>
          <a:lstStyle/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6404" y="274639"/>
            <a:ext cx="7074675" cy="5851525"/>
          </a:xfrm>
        </p:spPr>
        <p:txBody>
          <a:bodyPr vert="eaVert"/>
          <a:lstStyle/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A73E-2174-AA44-AE64-F85365C2ADF9}" type="datetimeFigureOut">
              <a:rPr lang="en-US" smtClean="0"/>
              <a:pPr/>
              <a:t>6/24/2019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20680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A73E-2174-AA44-AE64-F85365C2ADF9}" type="datetimeFigureOut">
              <a:rPr lang="en-US" smtClean="0"/>
              <a:pPr/>
              <a:t>6/24/2019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52811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2255" y="4406901"/>
            <a:ext cx="8417401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82255" y="2906713"/>
            <a:ext cx="8417401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A73E-2174-AA44-AE64-F85365C2ADF9}" type="datetimeFigureOut">
              <a:rPr lang="en-US" smtClean="0"/>
              <a:pPr/>
              <a:t>6/24/2019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73806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6404" y="1600201"/>
            <a:ext cx="474338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44835" y="1600201"/>
            <a:ext cx="4743384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A73E-2174-AA44-AE64-F85365C2ADF9}" type="datetimeFigureOut">
              <a:rPr lang="en-US" smtClean="0"/>
              <a:pPr/>
              <a:t>6/24/2019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4115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141" y="274638"/>
            <a:ext cx="8912543" cy="1143000"/>
          </a:xfrm>
        </p:spPr>
        <p:txBody>
          <a:bodyPr/>
          <a:lstStyle>
            <a:lvl1pPr>
              <a:defRPr/>
            </a:lvl1pPr>
          </a:lstStyle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141" y="1535113"/>
            <a:ext cx="437546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5141" y="2174875"/>
            <a:ext cx="437546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30498" y="1535113"/>
            <a:ext cx="4377186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30498" y="2174875"/>
            <a:ext cx="4377186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A73E-2174-AA44-AE64-F85365C2ADF9}" type="datetimeFigureOut">
              <a:rPr lang="en-US" smtClean="0"/>
              <a:pPr/>
              <a:t>6/24/2019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99776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A73E-2174-AA44-AE64-F85365C2ADF9}" type="datetimeFigureOut">
              <a:rPr lang="en-US" smtClean="0"/>
              <a:pPr/>
              <a:t>6/24/2019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96885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A73E-2174-AA44-AE64-F85365C2ADF9}" type="datetimeFigureOut">
              <a:rPr lang="en-US" smtClean="0"/>
              <a:pPr/>
              <a:t>6/24/2019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96932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142" y="273050"/>
            <a:ext cx="3257961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71730" y="273051"/>
            <a:ext cx="5535954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142" y="1435101"/>
            <a:ext cx="3257961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A73E-2174-AA44-AE64-F85365C2ADF9}" type="datetimeFigureOut">
              <a:rPr lang="en-US" smtClean="0"/>
              <a:pPr/>
              <a:t>6/24/2019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62825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023" y="4800600"/>
            <a:ext cx="5941695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41023" y="612775"/>
            <a:ext cx="5941695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023" y="5367338"/>
            <a:ext cx="5941695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A73E-2174-AA44-AE64-F85365C2ADF9}" type="datetimeFigureOut">
              <a:rPr lang="en-US" smtClean="0"/>
              <a:pPr/>
              <a:t>6/24/2019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25201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5141" y="274638"/>
            <a:ext cx="8912543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141" y="1600201"/>
            <a:ext cx="8912543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95141" y="6356351"/>
            <a:ext cx="231065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28A73E-2174-AA44-AE64-F85365C2ADF9}" type="datetimeFigureOut">
              <a:rPr lang="en-US" smtClean="0"/>
              <a:pPr/>
              <a:t>6/24/2019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83465" y="6356351"/>
            <a:ext cx="313589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097025" y="6356351"/>
            <a:ext cx="231065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8" name="Resim 7">
            <a:extLst>
              <a:ext uri="{FF2B5EF4-FFF2-40B4-BE49-F238E27FC236}">
                <a16:creationId xmlns:a16="http://schemas.microsoft.com/office/drawing/2014/main" id="{9A15E661-F14B-4452-B820-319E158176B3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129476" y="18288"/>
            <a:ext cx="9643872" cy="6839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1656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jp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g"/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082307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object 279"/>
          <p:cNvSpPr/>
          <p:nvPr/>
        </p:nvSpPr>
        <p:spPr>
          <a:xfrm>
            <a:off x="370930" y="2300381"/>
            <a:ext cx="100355" cy="2021353"/>
          </a:xfrm>
          <a:custGeom>
            <a:avLst/>
            <a:gdLst/>
            <a:ahLst/>
            <a:cxnLst/>
            <a:rect l="l" t="t" r="r" b="b"/>
            <a:pathLst>
              <a:path w="100169" h="2017610">
                <a:moveTo>
                  <a:pt x="0" y="2017610"/>
                </a:moveTo>
                <a:lnTo>
                  <a:pt x="100169" y="2017610"/>
                </a:lnTo>
                <a:lnTo>
                  <a:pt x="100169" y="0"/>
                </a:lnTo>
                <a:lnTo>
                  <a:pt x="0" y="0"/>
                </a:lnTo>
                <a:lnTo>
                  <a:pt x="0" y="2017610"/>
                </a:lnTo>
                <a:close/>
              </a:path>
            </a:pathLst>
          </a:custGeom>
          <a:solidFill>
            <a:srgbClr val="CEA63B"/>
          </a:solidFill>
        </p:spPr>
        <p:txBody>
          <a:bodyPr wrap="square" lIns="0" tIns="0" rIns="0" bIns="0" rtlCol="0">
            <a:noAutofit/>
          </a:bodyPr>
          <a:lstStyle/>
          <a:p>
            <a:endParaRPr sz="1803"/>
          </a:p>
        </p:txBody>
      </p:sp>
      <p:sp>
        <p:nvSpPr>
          <p:cNvPr id="13" name="Metin kutusu 12"/>
          <p:cNvSpPr txBox="1"/>
          <p:nvPr/>
        </p:nvSpPr>
        <p:spPr>
          <a:xfrm>
            <a:off x="1070544" y="1415955"/>
            <a:ext cx="3979909" cy="37693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endParaRPr lang="tr-TR" sz="2004" dirty="0">
              <a:solidFill>
                <a:schemeClr val="tx2"/>
              </a:solidFill>
              <a:latin typeface="Gill Sans MT"/>
            </a:endParaRPr>
          </a:p>
          <a:p>
            <a:pPr>
              <a:defRPr/>
            </a:pPr>
            <a:r>
              <a:rPr lang="tr-TR" sz="2004" dirty="0">
                <a:solidFill>
                  <a:schemeClr val="tx2"/>
                </a:solidFill>
                <a:latin typeface="Gill Sans MT"/>
              </a:rPr>
              <a:t>Oda, konferans salonu, idari mekanlar öncelikle duvar ve döşemelerinde ses yalıtımı yapılmalı, belirlenen ses geçiş kaybını sağlayacak detaylar oluşturulmalıdır.</a:t>
            </a:r>
          </a:p>
          <a:p>
            <a:pPr>
              <a:defRPr/>
            </a:pPr>
            <a:endParaRPr lang="tr-TR" sz="2004" dirty="0">
              <a:solidFill>
                <a:schemeClr val="tx2"/>
              </a:solidFill>
              <a:latin typeface="Gill Sans MT"/>
            </a:endParaRPr>
          </a:p>
          <a:p>
            <a:pPr>
              <a:defRPr/>
            </a:pPr>
            <a:r>
              <a:rPr lang="tr-TR" sz="2004" dirty="0">
                <a:solidFill>
                  <a:schemeClr val="tx2"/>
                </a:solidFill>
                <a:latin typeface="Gill Sans MT"/>
              </a:rPr>
              <a:t>Lobi, restoran, spor salonları gibi geniş hacimli mekanların yankılanma süreleri temel alınarak gerekli ses yutuculuk hesaplanmalıdır</a:t>
            </a:r>
            <a:r>
              <a:rPr lang="tr-TR" sz="1803" dirty="0">
                <a:latin typeface="Gill Sans MT"/>
              </a:rPr>
              <a:t>.</a:t>
            </a:r>
            <a:endParaRPr lang="tr-TR" sz="1803" dirty="0">
              <a:latin typeface="Gill Sans MT" pitchFamily="34" charset="0"/>
            </a:endParaRPr>
          </a:p>
          <a:p>
            <a:pPr>
              <a:defRPr/>
            </a:pPr>
            <a:endParaRPr lang="tr-TR" sz="1803" dirty="0">
              <a:latin typeface="Gill Sans MT" pitchFamily="34" charset="0"/>
            </a:endParaRPr>
          </a:p>
        </p:txBody>
      </p:sp>
      <p:sp>
        <p:nvSpPr>
          <p:cNvPr id="14" name="14 Dikdörtgen"/>
          <p:cNvSpPr/>
          <p:nvPr/>
        </p:nvSpPr>
        <p:spPr>
          <a:xfrm>
            <a:off x="1070543" y="1200111"/>
            <a:ext cx="7119647" cy="43168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tr-TR" sz="2204" b="1" dirty="0">
                <a:solidFill>
                  <a:srgbClr val="C00000"/>
                </a:solidFill>
                <a:latin typeface="Gill Sans MT"/>
              </a:rPr>
              <a:t>Konaklama Yapıları</a:t>
            </a:r>
          </a:p>
        </p:txBody>
      </p:sp>
      <p:pic>
        <p:nvPicPr>
          <p:cNvPr id="4" name="Resim 3">
            <a:extLst>
              <a:ext uri="{FF2B5EF4-FFF2-40B4-BE49-F238E27FC236}">
                <a16:creationId xmlns:a16="http://schemas.microsoft.com/office/drawing/2014/main" id="{A48061B0-40FA-4AEF-BE8D-B36D32F877D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6398"/>
          <a:stretch/>
        </p:blipFill>
        <p:spPr>
          <a:xfrm>
            <a:off x="5649712" y="1415955"/>
            <a:ext cx="3656520" cy="2032476"/>
          </a:xfrm>
          <a:prstGeom prst="rect">
            <a:avLst/>
          </a:prstGeom>
        </p:spPr>
      </p:pic>
      <p:pic>
        <p:nvPicPr>
          <p:cNvPr id="6" name="Resim 5">
            <a:extLst>
              <a:ext uri="{FF2B5EF4-FFF2-40B4-BE49-F238E27FC236}">
                <a16:creationId xmlns:a16="http://schemas.microsoft.com/office/drawing/2014/main" id="{D555444A-B4F6-4C6D-BEA9-9FA3A8C7E53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49712" y="3631237"/>
            <a:ext cx="3623174" cy="22572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697347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object 279"/>
          <p:cNvSpPr/>
          <p:nvPr/>
        </p:nvSpPr>
        <p:spPr>
          <a:xfrm>
            <a:off x="370930" y="2300381"/>
            <a:ext cx="100355" cy="2021353"/>
          </a:xfrm>
          <a:custGeom>
            <a:avLst/>
            <a:gdLst/>
            <a:ahLst/>
            <a:cxnLst/>
            <a:rect l="l" t="t" r="r" b="b"/>
            <a:pathLst>
              <a:path w="100169" h="2017610">
                <a:moveTo>
                  <a:pt x="0" y="2017610"/>
                </a:moveTo>
                <a:lnTo>
                  <a:pt x="100169" y="2017610"/>
                </a:lnTo>
                <a:lnTo>
                  <a:pt x="100169" y="0"/>
                </a:lnTo>
                <a:lnTo>
                  <a:pt x="0" y="0"/>
                </a:lnTo>
                <a:lnTo>
                  <a:pt x="0" y="2017610"/>
                </a:lnTo>
                <a:close/>
              </a:path>
            </a:pathLst>
          </a:custGeom>
          <a:solidFill>
            <a:srgbClr val="CEA63B"/>
          </a:solidFill>
        </p:spPr>
        <p:txBody>
          <a:bodyPr wrap="square" lIns="0" tIns="0" rIns="0" bIns="0" rtlCol="0">
            <a:noAutofit/>
          </a:bodyPr>
          <a:lstStyle/>
          <a:p>
            <a:endParaRPr sz="1803"/>
          </a:p>
        </p:txBody>
      </p:sp>
      <p:sp>
        <p:nvSpPr>
          <p:cNvPr id="13" name="15 Dikdörtgen"/>
          <p:cNvSpPr/>
          <p:nvPr/>
        </p:nvSpPr>
        <p:spPr>
          <a:xfrm>
            <a:off x="664042" y="1709650"/>
            <a:ext cx="4199750" cy="32069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tr-TR" sz="2004" dirty="0">
                <a:solidFill>
                  <a:schemeClr val="tx2"/>
                </a:solidFill>
                <a:latin typeface="Gill Sans MT"/>
              </a:rPr>
              <a:t>Derslik, kütüphane, konferans salonu, idari mekanlar öncelikle duvar ve döşemelerinde ses yalıtımı yapılmalı, belirlenen ses geçiş kaybını sağlayacak detaylar oluşturulmalıdır.</a:t>
            </a:r>
          </a:p>
          <a:p>
            <a:pPr>
              <a:defRPr/>
            </a:pPr>
            <a:r>
              <a:rPr lang="tr-TR" sz="2004" dirty="0">
                <a:solidFill>
                  <a:schemeClr val="tx2"/>
                </a:solidFill>
                <a:latin typeface="Gill Sans MT"/>
              </a:rPr>
              <a:t>Laboratuvar, yemekhane, atölyeler, spor salonları gibi geniş hacimli mekanların yankılanma süreleri temel alınarak gerekli ses yutuculuk hesaplanmalıdır</a:t>
            </a:r>
            <a:r>
              <a:rPr lang="tr-TR" sz="1803" dirty="0">
                <a:latin typeface="Gill Sans MT" pitchFamily="34" charset="0"/>
              </a:rPr>
              <a:t>.</a:t>
            </a:r>
          </a:p>
          <a:p>
            <a:pPr algn="just">
              <a:spcBef>
                <a:spcPct val="20000"/>
              </a:spcBef>
              <a:defRPr/>
            </a:pPr>
            <a:endParaRPr lang="tr-TR" sz="1803" dirty="0">
              <a:latin typeface="Gill Sans MT" pitchFamily="34" charset="0"/>
            </a:endParaRPr>
          </a:p>
        </p:txBody>
      </p:sp>
      <p:sp>
        <p:nvSpPr>
          <p:cNvPr id="14" name="17 Dikdörtgen"/>
          <p:cNvSpPr/>
          <p:nvPr/>
        </p:nvSpPr>
        <p:spPr>
          <a:xfrm>
            <a:off x="664041" y="1177333"/>
            <a:ext cx="7119647" cy="43168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tr-TR" sz="2204" b="1" dirty="0">
                <a:solidFill>
                  <a:srgbClr val="C00000"/>
                </a:solidFill>
                <a:latin typeface="Gill Sans MT"/>
              </a:rPr>
              <a:t>Sosyal ve Kültürel Yapılar</a:t>
            </a:r>
          </a:p>
        </p:txBody>
      </p:sp>
      <p:pic>
        <p:nvPicPr>
          <p:cNvPr id="8" name="Resim 7">
            <a:extLst>
              <a:ext uri="{FF2B5EF4-FFF2-40B4-BE49-F238E27FC236}">
                <a16:creationId xmlns:a16="http://schemas.microsoft.com/office/drawing/2014/main" id="{BD32CC33-C96E-46E4-A378-E6789FB0D01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0295" y="3488544"/>
            <a:ext cx="3270402" cy="2386510"/>
          </a:xfrm>
          <a:prstGeom prst="rect">
            <a:avLst/>
          </a:prstGeom>
        </p:spPr>
      </p:pic>
      <p:pic>
        <p:nvPicPr>
          <p:cNvPr id="4" name="Resim 3">
            <a:extLst>
              <a:ext uri="{FF2B5EF4-FFF2-40B4-BE49-F238E27FC236}">
                <a16:creationId xmlns:a16="http://schemas.microsoft.com/office/drawing/2014/main" id="{2368091E-1D95-44C8-8BDB-FFEAA5C2E5A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00294" y="1297862"/>
            <a:ext cx="3270401" cy="24528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880281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object 279"/>
          <p:cNvSpPr/>
          <p:nvPr/>
        </p:nvSpPr>
        <p:spPr>
          <a:xfrm>
            <a:off x="370930" y="2300381"/>
            <a:ext cx="100355" cy="2021353"/>
          </a:xfrm>
          <a:custGeom>
            <a:avLst/>
            <a:gdLst/>
            <a:ahLst/>
            <a:cxnLst/>
            <a:rect l="l" t="t" r="r" b="b"/>
            <a:pathLst>
              <a:path w="100169" h="2017610">
                <a:moveTo>
                  <a:pt x="0" y="2017610"/>
                </a:moveTo>
                <a:lnTo>
                  <a:pt x="100169" y="2017610"/>
                </a:lnTo>
                <a:lnTo>
                  <a:pt x="100169" y="0"/>
                </a:lnTo>
                <a:lnTo>
                  <a:pt x="0" y="0"/>
                </a:lnTo>
                <a:lnTo>
                  <a:pt x="0" y="2017610"/>
                </a:lnTo>
                <a:close/>
              </a:path>
            </a:pathLst>
          </a:custGeom>
          <a:solidFill>
            <a:srgbClr val="CEA63B"/>
          </a:solidFill>
        </p:spPr>
        <p:txBody>
          <a:bodyPr wrap="square" lIns="0" tIns="0" rIns="0" bIns="0" rtlCol="0">
            <a:noAutofit/>
          </a:bodyPr>
          <a:lstStyle/>
          <a:p>
            <a:endParaRPr sz="1803"/>
          </a:p>
        </p:txBody>
      </p:sp>
      <p:sp>
        <p:nvSpPr>
          <p:cNvPr id="4" name="object 4"/>
          <p:cNvSpPr txBox="1"/>
          <p:nvPr/>
        </p:nvSpPr>
        <p:spPr>
          <a:xfrm>
            <a:off x="370929" y="0"/>
            <a:ext cx="9160963" cy="6852694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48">
              <a:lnSpc>
                <a:spcPts val="1002"/>
              </a:lnSpc>
            </a:pPr>
            <a:endParaRPr sz="1002"/>
          </a:p>
        </p:txBody>
      </p:sp>
      <p:sp>
        <p:nvSpPr>
          <p:cNvPr id="13" name="17 Dikdörtgen"/>
          <p:cNvSpPr/>
          <p:nvPr/>
        </p:nvSpPr>
        <p:spPr>
          <a:xfrm>
            <a:off x="1048498" y="1457211"/>
            <a:ext cx="8474912" cy="7091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tr-TR" sz="2004" dirty="0">
                <a:solidFill>
                  <a:schemeClr val="tx2"/>
                </a:solidFill>
                <a:latin typeface="Gill Sans MT"/>
              </a:rPr>
              <a:t>Çeşitli kategorilerde ürünlerle ses yalıtımı yaptırarak olası gürültünün insan sağlığını da olumsuz etkilemesinin önüne rahatlıkla geçebiliriz. </a:t>
            </a:r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53CCF63C-5D29-4A86-AEE9-E920368670D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9516" y="2166410"/>
            <a:ext cx="5724144" cy="3462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15806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object 279"/>
          <p:cNvSpPr/>
          <p:nvPr/>
        </p:nvSpPr>
        <p:spPr>
          <a:xfrm>
            <a:off x="370930" y="2300381"/>
            <a:ext cx="100355" cy="2021353"/>
          </a:xfrm>
          <a:custGeom>
            <a:avLst/>
            <a:gdLst/>
            <a:ahLst/>
            <a:cxnLst/>
            <a:rect l="l" t="t" r="r" b="b"/>
            <a:pathLst>
              <a:path w="100169" h="2017610">
                <a:moveTo>
                  <a:pt x="0" y="2017610"/>
                </a:moveTo>
                <a:lnTo>
                  <a:pt x="100169" y="2017610"/>
                </a:lnTo>
                <a:lnTo>
                  <a:pt x="100169" y="0"/>
                </a:lnTo>
                <a:lnTo>
                  <a:pt x="0" y="0"/>
                </a:lnTo>
                <a:lnTo>
                  <a:pt x="0" y="2017610"/>
                </a:lnTo>
                <a:close/>
              </a:path>
            </a:pathLst>
          </a:custGeom>
          <a:solidFill>
            <a:srgbClr val="CEA63B"/>
          </a:solidFill>
        </p:spPr>
        <p:txBody>
          <a:bodyPr wrap="square" lIns="0" tIns="0" rIns="0" bIns="0" rtlCol="0">
            <a:noAutofit/>
          </a:bodyPr>
          <a:lstStyle/>
          <a:p>
            <a:endParaRPr sz="1803"/>
          </a:p>
        </p:txBody>
      </p:sp>
      <p:sp>
        <p:nvSpPr>
          <p:cNvPr id="4" name="object 4"/>
          <p:cNvSpPr txBox="1"/>
          <p:nvPr/>
        </p:nvSpPr>
        <p:spPr>
          <a:xfrm>
            <a:off x="370929" y="0"/>
            <a:ext cx="9160963" cy="6852694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48">
              <a:lnSpc>
                <a:spcPts val="1002"/>
              </a:lnSpc>
            </a:pPr>
            <a:endParaRPr sz="1002"/>
          </a:p>
        </p:txBody>
      </p:sp>
      <p:sp>
        <p:nvSpPr>
          <p:cNvPr id="13" name="16 Dikdörtgen"/>
          <p:cNvSpPr>
            <a:spLocks noChangeArrowheads="1"/>
          </p:cNvSpPr>
          <p:nvPr/>
        </p:nvSpPr>
        <p:spPr bwMode="auto">
          <a:xfrm>
            <a:off x="4140007" y="1307959"/>
            <a:ext cx="1114870" cy="432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tr-TR" altLang="tr-TR" sz="2204" b="1" dirty="0">
                <a:solidFill>
                  <a:srgbClr val="C00000"/>
                </a:solidFill>
                <a:latin typeface="Gill Sans MT"/>
              </a:rPr>
              <a:t>Ulaşım</a:t>
            </a:r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6F05D61C-DB1B-4DF3-BB83-574EF721C7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4785" y="1740288"/>
            <a:ext cx="6953250" cy="3924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245272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object 279"/>
          <p:cNvSpPr/>
          <p:nvPr/>
        </p:nvSpPr>
        <p:spPr>
          <a:xfrm>
            <a:off x="370930" y="2300381"/>
            <a:ext cx="100355" cy="2021353"/>
          </a:xfrm>
          <a:custGeom>
            <a:avLst/>
            <a:gdLst/>
            <a:ahLst/>
            <a:cxnLst/>
            <a:rect l="l" t="t" r="r" b="b"/>
            <a:pathLst>
              <a:path w="100169" h="2017610">
                <a:moveTo>
                  <a:pt x="0" y="2017610"/>
                </a:moveTo>
                <a:lnTo>
                  <a:pt x="100169" y="2017610"/>
                </a:lnTo>
                <a:lnTo>
                  <a:pt x="100169" y="0"/>
                </a:lnTo>
                <a:lnTo>
                  <a:pt x="0" y="0"/>
                </a:lnTo>
                <a:lnTo>
                  <a:pt x="0" y="2017610"/>
                </a:lnTo>
                <a:close/>
              </a:path>
            </a:pathLst>
          </a:custGeom>
          <a:solidFill>
            <a:srgbClr val="CEA63B"/>
          </a:solidFill>
        </p:spPr>
        <p:txBody>
          <a:bodyPr wrap="square" lIns="0" tIns="0" rIns="0" bIns="0" rtlCol="0">
            <a:noAutofit/>
          </a:bodyPr>
          <a:lstStyle/>
          <a:p>
            <a:endParaRPr sz="1803"/>
          </a:p>
        </p:txBody>
      </p:sp>
      <p:sp>
        <p:nvSpPr>
          <p:cNvPr id="4" name="object 4"/>
          <p:cNvSpPr txBox="1"/>
          <p:nvPr/>
        </p:nvSpPr>
        <p:spPr>
          <a:xfrm>
            <a:off x="370929" y="0"/>
            <a:ext cx="9160963" cy="6852694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48">
              <a:lnSpc>
                <a:spcPts val="1002"/>
              </a:lnSpc>
            </a:pPr>
            <a:endParaRPr sz="1002"/>
          </a:p>
        </p:txBody>
      </p:sp>
      <p:sp>
        <p:nvSpPr>
          <p:cNvPr id="13" name="15 Dikdörtgen"/>
          <p:cNvSpPr/>
          <p:nvPr/>
        </p:nvSpPr>
        <p:spPr>
          <a:xfrm>
            <a:off x="811107" y="1806406"/>
            <a:ext cx="8720787" cy="13258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tr-TR" sz="2004" dirty="0">
                <a:solidFill>
                  <a:schemeClr val="tx2"/>
                </a:solidFill>
                <a:latin typeface="Gill Sans MT"/>
              </a:rPr>
              <a:t>Hastaneler, ameliyathaneler, mr ve röntgen odaları, acil odalar gibi bölümlerde dış ortam gürültüsünün minimuma indirilmesi gerekmektedir. Dış gürültülerin hem hastalar hem de hastane çalışanları üzerinde olumsuz etkileri olduğundan yalıtım son derece önemli bir konudur. </a:t>
            </a:r>
          </a:p>
        </p:txBody>
      </p:sp>
      <p:sp>
        <p:nvSpPr>
          <p:cNvPr id="14" name="25 Dikdörtgen"/>
          <p:cNvSpPr>
            <a:spLocks noChangeArrowheads="1"/>
          </p:cNvSpPr>
          <p:nvPr/>
        </p:nvSpPr>
        <p:spPr bwMode="auto">
          <a:xfrm>
            <a:off x="3876875" y="1405157"/>
            <a:ext cx="2083760" cy="4316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tr-TR" altLang="tr-TR" sz="2204" b="1" dirty="0">
                <a:solidFill>
                  <a:srgbClr val="C00000"/>
                </a:solidFill>
                <a:latin typeface="Gill Sans MT"/>
              </a:rPr>
              <a:t>Sağlık Yapıları</a:t>
            </a:r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EF4E895D-1EC0-4AF0-87C1-D4806F5C49A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2037" y="3311057"/>
            <a:ext cx="6638925" cy="2362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251357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object 279"/>
          <p:cNvSpPr/>
          <p:nvPr/>
        </p:nvSpPr>
        <p:spPr>
          <a:xfrm>
            <a:off x="370930" y="2300381"/>
            <a:ext cx="100355" cy="2021353"/>
          </a:xfrm>
          <a:custGeom>
            <a:avLst/>
            <a:gdLst/>
            <a:ahLst/>
            <a:cxnLst/>
            <a:rect l="l" t="t" r="r" b="b"/>
            <a:pathLst>
              <a:path w="100169" h="2017610">
                <a:moveTo>
                  <a:pt x="0" y="2017610"/>
                </a:moveTo>
                <a:lnTo>
                  <a:pt x="100169" y="2017610"/>
                </a:lnTo>
                <a:lnTo>
                  <a:pt x="100169" y="0"/>
                </a:lnTo>
                <a:lnTo>
                  <a:pt x="0" y="0"/>
                </a:lnTo>
                <a:lnTo>
                  <a:pt x="0" y="2017610"/>
                </a:lnTo>
                <a:close/>
              </a:path>
            </a:pathLst>
          </a:custGeom>
          <a:solidFill>
            <a:srgbClr val="CEA63B"/>
          </a:solidFill>
        </p:spPr>
        <p:txBody>
          <a:bodyPr wrap="square" lIns="0" tIns="0" rIns="0" bIns="0" rtlCol="0">
            <a:noAutofit/>
          </a:bodyPr>
          <a:lstStyle/>
          <a:p>
            <a:endParaRPr sz="1803"/>
          </a:p>
        </p:txBody>
      </p:sp>
      <p:sp>
        <p:nvSpPr>
          <p:cNvPr id="13" name="Metin kutusu 12"/>
          <p:cNvSpPr txBox="1"/>
          <p:nvPr/>
        </p:nvSpPr>
        <p:spPr>
          <a:xfrm>
            <a:off x="4847549" y="1451938"/>
            <a:ext cx="4186314" cy="49335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tr-TR" sz="2204" b="1" dirty="0">
                <a:solidFill>
                  <a:srgbClr val="C00000"/>
                </a:solidFill>
                <a:latin typeface="Gill Sans MT"/>
              </a:rPr>
              <a:t>Kullanılabilecek Malzemeler;</a:t>
            </a:r>
          </a:p>
          <a:p>
            <a:pPr>
              <a:spcBef>
                <a:spcPct val="0"/>
              </a:spcBef>
            </a:pPr>
            <a:r>
              <a:rPr lang="tr-TR" sz="2204" b="1" dirty="0">
                <a:solidFill>
                  <a:srgbClr val="C00000"/>
                </a:solidFill>
                <a:latin typeface="Gill Sans MT"/>
              </a:rPr>
              <a:t>Duvar Ses Yalıtımı </a:t>
            </a:r>
          </a:p>
          <a:p>
            <a:pPr>
              <a:spcBef>
                <a:spcPct val="0"/>
              </a:spcBef>
            </a:pPr>
            <a:r>
              <a:rPr lang="tr-TR" sz="1803" b="1" dirty="0">
                <a:solidFill>
                  <a:schemeClr val="tx2"/>
                </a:solidFill>
                <a:latin typeface="Gill Sans MT"/>
              </a:rPr>
              <a:t>Yalıtım Malzemeleri</a:t>
            </a:r>
          </a:p>
          <a:p>
            <a:pPr marL="1202430" lvl="2" indent="-286293">
              <a:buFont typeface="Arial" panose="020B0604020202020204" pitchFamily="34" charset="0"/>
              <a:buChar char="•"/>
            </a:pPr>
            <a:r>
              <a:rPr lang="tr-TR" sz="1803" dirty="0">
                <a:solidFill>
                  <a:schemeClr val="tx2"/>
                </a:solidFill>
                <a:latin typeface="Gill Sans MT"/>
              </a:rPr>
              <a:t>Titreşim Yalıtımlı Duvar Askısı</a:t>
            </a:r>
          </a:p>
          <a:p>
            <a:pPr marL="1202430" lvl="2" indent="-286293">
              <a:buFont typeface="Arial" panose="020B0604020202020204" pitchFamily="34" charset="0"/>
              <a:buChar char="•"/>
            </a:pPr>
            <a:r>
              <a:rPr lang="tr-TR" sz="1803" dirty="0">
                <a:solidFill>
                  <a:schemeClr val="tx2"/>
                </a:solidFill>
                <a:latin typeface="Gill Sans MT"/>
              </a:rPr>
              <a:t>Ağır Ses Bariyerleri (Bitüm, PVC, EPDM)</a:t>
            </a:r>
          </a:p>
          <a:p>
            <a:pPr marL="1202430" lvl="2" indent="-286293">
              <a:buFont typeface="Arial" panose="020B0604020202020204" pitchFamily="34" charset="0"/>
              <a:buChar char="•"/>
            </a:pPr>
            <a:r>
              <a:rPr lang="tr-TR" sz="1803" dirty="0">
                <a:solidFill>
                  <a:schemeClr val="tx2"/>
                </a:solidFill>
                <a:latin typeface="Gill Sans MT"/>
              </a:rPr>
              <a:t>Duvar Altı Yalıtım Bandı</a:t>
            </a:r>
          </a:p>
          <a:p>
            <a:pPr marL="0" lvl="2">
              <a:spcBef>
                <a:spcPct val="0"/>
              </a:spcBef>
            </a:pPr>
            <a:r>
              <a:rPr lang="tr-TR" sz="1803" b="1" dirty="0">
                <a:solidFill>
                  <a:schemeClr val="tx2"/>
                </a:solidFill>
                <a:latin typeface="Gill Sans MT"/>
              </a:rPr>
              <a:t>Yutucu Malzemeler</a:t>
            </a:r>
          </a:p>
          <a:p>
            <a:pPr marL="1202430" lvl="2" indent="-286293">
              <a:buFont typeface="Arial" panose="020B0604020202020204" pitchFamily="34" charset="0"/>
              <a:buChar char="•"/>
            </a:pPr>
            <a:r>
              <a:rPr lang="tr-TR" sz="1803" dirty="0">
                <a:solidFill>
                  <a:schemeClr val="tx2"/>
                </a:solidFill>
                <a:latin typeface="Gill Sans MT"/>
              </a:rPr>
              <a:t>Taş Yünü</a:t>
            </a:r>
          </a:p>
          <a:p>
            <a:pPr marL="1202430" lvl="2" indent="-286293">
              <a:buFont typeface="Arial" panose="020B0604020202020204" pitchFamily="34" charset="0"/>
              <a:buChar char="•"/>
            </a:pPr>
            <a:r>
              <a:rPr lang="tr-TR" sz="1803" dirty="0">
                <a:solidFill>
                  <a:schemeClr val="tx2"/>
                </a:solidFill>
                <a:latin typeface="Gill Sans MT"/>
              </a:rPr>
              <a:t>Cam Yünü</a:t>
            </a:r>
          </a:p>
          <a:p>
            <a:pPr marL="0" lvl="2">
              <a:spcBef>
                <a:spcPct val="0"/>
              </a:spcBef>
            </a:pPr>
            <a:r>
              <a:rPr lang="tr-TR" sz="1803" b="1" dirty="0" err="1">
                <a:solidFill>
                  <a:schemeClr val="tx2"/>
                </a:solidFill>
                <a:latin typeface="Gill Sans MT"/>
              </a:rPr>
              <a:t>İnşai</a:t>
            </a:r>
            <a:r>
              <a:rPr lang="tr-TR" sz="1803" b="1" dirty="0">
                <a:solidFill>
                  <a:schemeClr val="tx2"/>
                </a:solidFill>
                <a:latin typeface="Gill Sans MT"/>
              </a:rPr>
              <a:t> Malzemeler</a:t>
            </a:r>
          </a:p>
          <a:p>
            <a:pPr marL="1202430" lvl="2" indent="-286293">
              <a:buFont typeface="Arial" panose="020B0604020202020204" pitchFamily="34" charset="0"/>
              <a:buChar char="•"/>
            </a:pPr>
            <a:r>
              <a:rPr lang="tr-TR" sz="1803" dirty="0">
                <a:solidFill>
                  <a:schemeClr val="tx2"/>
                </a:solidFill>
                <a:latin typeface="Gill Sans MT"/>
              </a:rPr>
              <a:t>Betonarme</a:t>
            </a:r>
          </a:p>
          <a:p>
            <a:pPr marL="1202430" lvl="2" indent="-286293">
              <a:buFont typeface="Arial" panose="020B0604020202020204" pitchFamily="34" charset="0"/>
              <a:buChar char="•"/>
            </a:pPr>
            <a:r>
              <a:rPr lang="tr-TR" sz="1803" dirty="0">
                <a:solidFill>
                  <a:schemeClr val="tx2"/>
                </a:solidFill>
                <a:latin typeface="Gill Sans MT"/>
              </a:rPr>
              <a:t>Tuğla</a:t>
            </a:r>
          </a:p>
          <a:p>
            <a:pPr marL="1202430" lvl="2" indent="-286293">
              <a:buFont typeface="Arial" panose="020B0604020202020204" pitchFamily="34" charset="0"/>
              <a:buChar char="•"/>
            </a:pPr>
            <a:r>
              <a:rPr lang="tr-TR" sz="1803" dirty="0" err="1">
                <a:solidFill>
                  <a:schemeClr val="tx2"/>
                </a:solidFill>
                <a:latin typeface="Gill Sans MT"/>
              </a:rPr>
              <a:t>Gazbeton</a:t>
            </a:r>
            <a:endParaRPr lang="tr-TR" sz="1803" dirty="0">
              <a:solidFill>
                <a:schemeClr val="tx2"/>
              </a:solidFill>
              <a:latin typeface="Gill Sans MT"/>
            </a:endParaRPr>
          </a:p>
          <a:p>
            <a:pPr marL="1202430" lvl="2" indent="-286293">
              <a:buFont typeface="Arial" panose="020B0604020202020204" pitchFamily="34" charset="0"/>
              <a:buChar char="•"/>
            </a:pPr>
            <a:r>
              <a:rPr lang="tr-TR" sz="1803" dirty="0">
                <a:solidFill>
                  <a:schemeClr val="tx2"/>
                </a:solidFill>
                <a:latin typeface="Gill Sans MT"/>
              </a:rPr>
              <a:t>Alçı Plaka</a:t>
            </a:r>
          </a:p>
          <a:p>
            <a:pPr marL="1202430" lvl="2" indent="-286293">
              <a:buFont typeface="Arial" panose="020B0604020202020204" pitchFamily="34" charset="0"/>
              <a:buChar char="•"/>
            </a:pPr>
            <a:r>
              <a:rPr lang="tr-TR" sz="1803" dirty="0">
                <a:solidFill>
                  <a:schemeClr val="tx2"/>
                </a:solidFill>
                <a:latin typeface="Gill Sans MT"/>
              </a:rPr>
              <a:t>Beton Fiber Plakalar</a:t>
            </a:r>
          </a:p>
          <a:p>
            <a:pPr lvl="1"/>
            <a:endParaRPr lang="tr-TR" sz="1803" dirty="0"/>
          </a:p>
        </p:txBody>
      </p:sp>
      <p:sp>
        <p:nvSpPr>
          <p:cNvPr id="14" name="Metin kutusu 13"/>
          <p:cNvSpPr txBox="1"/>
          <p:nvPr/>
        </p:nvSpPr>
        <p:spPr>
          <a:xfrm>
            <a:off x="798326" y="1527353"/>
            <a:ext cx="4117968" cy="40768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tr-TR" sz="2204" b="1" dirty="0">
                <a:solidFill>
                  <a:srgbClr val="C00000"/>
                </a:solidFill>
                <a:latin typeface="Gill Sans MT"/>
              </a:rPr>
              <a:t>Kullanılabilecek Malzemeler;</a:t>
            </a:r>
          </a:p>
          <a:p>
            <a:pPr>
              <a:spcBef>
                <a:spcPct val="0"/>
              </a:spcBef>
            </a:pPr>
            <a:r>
              <a:rPr lang="tr-TR" sz="2204" b="1" dirty="0">
                <a:solidFill>
                  <a:srgbClr val="C00000"/>
                </a:solidFill>
                <a:latin typeface="Gill Sans MT"/>
              </a:rPr>
              <a:t>Döşeme Ses Yalıtımı</a:t>
            </a:r>
          </a:p>
          <a:p>
            <a:pPr marL="0" lvl="2">
              <a:spcBef>
                <a:spcPct val="0"/>
              </a:spcBef>
            </a:pPr>
            <a:r>
              <a:rPr lang="tr-TR" sz="1803" b="1" dirty="0">
                <a:solidFill>
                  <a:schemeClr val="tx2"/>
                </a:solidFill>
                <a:latin typeface="Gill Sans MT"/>
              </a:rPr>
              <a:t>Yalıtım Malzemeleri</a:t>
            </a:r>
          </a:p>
          <a:p>
            <a:pPr marL="1202430" lvl="2" indent="-286293">
              <a:buFont typeface="Arial" panose="020B0604020202020204" pitchFamily="34" charset="0"/>
              <a:buChar char="•"/>
            </a:pPr>
            <a:r>
              <a:rPr lang="tr-TR" sz="1803" dirty="0">
                <a:solidFill>
                  <a:schemeClr val="tx2"/>
                </a:solidFill>
                <a:latin typeface="Gill Sans MT"/>
              </a:rPr>
              <a:t>Kauçuk Şilte</a:t>
            </a:r>
          </a:p>
          <a:p>
            <a:pPr marL="1202430" lvl="2" indent="-286293">
              <a:buFont typeface="Arial" panose="020B0604020202020204" pitchFamily="34" charset="0"/>
              <a:buChar char="•"/>
            </a:pPr>
            <a:r>
              <a:rPr lang="tr-TR" sz="1803" dirty="0">
                <a:solidFill>
                  <a:schemeClr val="tx2"/>
                </a:solidFill>
                <a:latin typeface="Gill Sans MT"/>
              </a:rPr>
              <a:t>Kauçuk Yüzer Döşeme Ayağı</a:t>
            </a:r>
          </a:p>
          <a:p>
            <a:pPr marL="1202430" lvl="2" indent="-286293">
              <a:buFont typeface="Arial" panose="020B0604020202020204" pitchFamily="34" charset="0"/>
              <a:buChar char="•"/>
            </a:pPr>
            <a:r>
              <a:rPr lang="tr-TR" sz="1803" dirty="0" err="1">
                <a:solidFill>
                  <a:schemeClr val="tx2"/>
                </a:solidFill>
                <a:latin typeface="Gill Sans MT"/>
              </a:rPr>
              <a:t>Kauçuklu</a:t>
            </a:r>
            <a:r>
              <a:rPr lang="tr-TR" sz="1803" dirty="0">
                <a:solidFill>
                  <a:schemeClr val="tx2"/>
                </a:solidFill>
                <a:latin typeface="Gill Sans MT"/>
              </a:rPr>
              <a:t> ve Yaylı Yüzer Döşeme Ayakları</a:t>
            </a:r>
          </a:p>
          <a:p>
            <a:pPr marL="0" lvl="2">
              <a:spcBef>
                <a:spcPct val="0"/>
              </a:spcBef>
            </a:pPr>
            <a:r>
              <a:rPr lang="tr-TR" sz="1803" b="1" dirty="0">
                <a:solidFill>
                  <a:schemeClr val="tx2"/>
                </a:solidFill>
                <a:latin typeface="Gill Sans MT"/>
              </a:rPr>
              <a:t>Yutucu Malzemeler</a:t>
            </a:r>
          </a:p>
          <a:p>
            <a:pPr marL="1202430" lvl="2" indent="-286293">
              <a:buFont typeface="Arial" panose="020B0604020202020204" pitchFamily="34" charset="0"/>
              <a:buChar char="•"/>
            </a:pPr>
            <a:r>
              <a:rPr lang="tr-TR" sz="1803" dirty="0">
                <a:solidFill>
                  <a:schemeClr val="tx2"/>
                </a:solidFill>
                <a:latin typeface="Gill Sans MT"/>
              </a:rPr>
              <a:t>Taş Yünü</a:t>
            </a:r>
          </a:p>
          <a:p>
            <a:pPr marL="1202430" lvl="2" indent="-286293">
              <a:buFont typeface="Arial" panose="020B0604020202020204" pitchFamily="34" charset="0"/>
              <a:buChar char="•"/>
            </a:pPr>
            <a:r>
              <a:rPr lang="tr-TR" sz="1803" dirty="0">
                <a:solidFill>
                  <a:schemeClr val="tx2"/>
                </a:solidFill>
                <a:latin typeface="Gill Sans MT"/>
              </a:rPr>
              <a:t>Cam Yünü</a:t>
            </a:r>
          </a:p>
          <a:p>
            <a:pPr marL="0" lvl="2">
              <a:spcBef>
                <a:spcPct val="0"/>
              </a:spcBef>
            </a:pPr>
            <a:r>
              <a:rPr lang="tr-TR" sz="1803" b="1" dirty="0" err="1">
                <a:solidFill>
                  <a:schemeClr val="tx2"/>
                </a:solidFill>
                <a:latin typeface="Gill Sans MT"/>
              </a:rPr>
              <a:t>İnşai</a:t>
            </a:r>
            <a:r>
              <a:rPr lang="tr-TR" sz="1803" b="1" dirty="0">
                <a:solidFill>
                  <a:schemeClr val="tx2"/>
                </a:solidFill>
                <a:latin typeface="Gill Sans MT"/>
              </a:rPr>
              <a:t> Malzemeler</a:t>
            </a:r>
          </a:p>
          <a:p>
            <a:pPr marL="1202430" lvl="2" indent="-286293">
              <a:buFont typeface="Arial" panose="020B0604020202020204" pitchFamily="34" charset="0"/>
              <a:buChar char="•"/>
            </a:pPr>
            <a:r>
              <a:rPr lang="tr-TR" sz="1803" dirty="0" err="1">
                <a:solidFill>
                  <a:schemeClr val="tx2"/>
                </a:solidFill>
                <a:latin typeface="Gill Sans MT"/>
              </a:rPr>
              <a:t>Plywood</a:t>
            </a:r>
            <a:endParaRPr lang="tr-TR" sz="1803" dirty="0">
              <a:solidFill>
                <a:schemeClr val="tx2"/>
              </a:solidFill>
              <a:latin typeface="Gill Sans MT"/>
            </a:endParaRPr>
          </a:p>
          <a:p>
            <a:pPr marL="1202430" lvl="2" indent="-286293">
              <a:buFont typeface="Arial" panose="020B0604020202020204" pitchFamily="34" charset="0"/>
              <a:buChar char="•"/>
            </a:pPr>
            <a:r>
              <a:rPr lang="tr-TR" sz="1803" dirty="0">
                <a:solidFill>
                  <a:schemeClr val="tx2"/>
                </a:solidFill>
                <a:latin typeface="Gill Sans MT"/>
              </a:rPr>
              <a:t>Hasırlı Şap</a:t>
            </a:r>
          </a:p>
          <a:p>
            <a:pPr marL="744362" lvl="1" indent="-286293">
              <a:buFont typeface="Arial" panose="020B0604020202020204" pitchFamily="34" charset="0"/>
              <a:buChar char="•"/>
            </a:pPr>
            <a:endParaRPr lang="tr-TR" sz="1603" dirty="0"/>
          </a:p>
        </p:txBody>
      </p:sp>
    </p:spTree>
    <p:extLst>
      <p:ext uri="{BB962C8B-B14F-4D97-AF65-F5344CB8AC3E}">
        <p14:creationId xmlns:p14="http://schemas.microsoft.com/office/powerpoint/2010/main" val="298183885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object 279"/>
          <p:cNvSpPr/>
          <p:nvPr/>
        </p:nvSpPr>
        <p:spPr>
          <a:xfrm>
            <a:off x="370930" y="2300381"/>
            <a:ext cx="100355" cy="2021353"/>
          </a:xfrm>
          <a:custGeom>
            <a:avLst/>
            <a:gdLst/>
            <a:ahLst/>
            <a:cxnLst/>
            <a:rect l="l" t="t" r="r" b="b"/>
            <a:pathLst>
              <a:path w="100169" h="2017610">
                <a:moveTo>
                  <a:pt x="0" y="2017610"/>
                </a:moveTo>
                <a:lnTo>
                  <a:pt x="100169" y="2017610"/>
                </a:lnTo>
                <a:lnTo>
                  <a:pt x="100169" y="0"/>
                </a:lnTo>
                <a:lnTo>
                  <a:pt x="0" y="0"/>
                </a:lnTo>
                <a:lnTo>
                  <a:pt x="0" y="2017610"/>
                </a:lnTo>
                <a:close/>
              </a:path>
            </a:pathLst>
          </a:custGeom>
          <a:solidFill>
            <a:srgbClr val="CEA63B"/>
          </a:solidFill>
        </p:spPr>
        <p:txBody>
          <a:bodyPr wrap="square" lIns="0" tIns="0" rIns="0" bIns="0" rtlCol="0">
            <a:noAutofit/>
          </a:bodyPr>
          <a:lstStyle/>
          <a:p>
            <a:endParaRPr sz="1803"/>
          </a:p>
        </p:txBody>
      </p:sp>
      <p:sp>
        <p:nvSpPr>
          <p:cNvPr id="4" name="object 4"/>
          <p:cNvSpPr txBox="1"/>
          <p:nvPr/>
        </p:nvSpPr>
        <p:spPr>
          <a:xfrm>
            <a:off x="370929" y="0"/>
            <a:ext cx="9160963" cy="6852694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48">
              <a:lnSpc>
                <a:spcPts val="1002"/>
              </a:lnSpc>
            </a:pPr>
            <a:endParaRPr sz="1002"/>
          </a:p>
        </p:txBody>
      </p:sp>
      <p:sp>
        <p:nvSpPr>
          <p:cNvPr id="13" name="Metin kutusu 12"/>
          <p:cNvSpPr txBox="1"/>
          <p:nvPr/>
        </p:nvSpPr>
        <p:spPr>
          <a:xfrm>
            <a:off x="664041" y="1190009"/>
            <a:ext cx="4381063" cy="4354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tr-TR" sz="2204" b="1" dirty="0">
                <a:solidFill>
                  <a:srgbClr val="C00000"/>
                </a:solidFill>
                <a:latin typeface="Gill Sans MT"/>
              </a:rPr>
              <a:t>Kullanılabilecek Malzemeler;</a:t>
            </a:r>
          </a:p>
          <a:p>
            <a:pPr>
              <a:spcBef>
                <a:spcPct val="0"/>
              </a:spcBef>
            </a:pPr>
            <a:r>
              <a:rPr lang="tr-TR" sz="2204" b="1" dirty="0">
                <a:solidFill>
                  <a:srgbClr val="C00000"/>
                </a:solidFill>
                <a:latin typeface="Gill Sans MT"/>
              </a:rPr>
              <a:t>Tavan Ses Yalıtımı</a:t>
            </a:r>
          </a:p>
          <a:p>
            <a:pPr marL="0" lvl="2">
              <a:spcBef>
                <a:spcPct val="0"/>
              </a:spcBef>
            </a:pPr>
            <a:r>
              <a:rPr lang="tr-TR" sz="1803" b="1" dirty="0">
                <a:solidFill>
                  <a:schemeClr val="tx2"/>
                </a:solidFill>
                <a:latin typeface="Gill Sans MT"/>
              </a:rPr>
              <a:t>Yalıtım Malzemeleri</a:t>
            </a:r>
          </a:p>
          <a:p>
            <a:pPr marL="1202430" lvl="2" indent="-286293">
              <a:buFont typeface="Arial" panose="020B0604020202020204" pitchFamily="34" charset="0"/>
              <a:buChar char="•"/>
            </a:pPr>
            <a:r>
              <a:rPr lang="tr-TR" sz="1803" dirty="0">
                <a:solidFill>
                  <a:schemeClr val="tx2"/>
                </a:solidFill>
                <a:latin typeface="Gill Sans MT"/>
              </a:rPr>
              <a:t>Titreşim Yalıtımlı Tavan Askısı</a:t>
            </a:r>
          </a:p>
          <a:p>
            <a:pPr marL="1202430" lvl="2" indent="-286293">
              <a:buFont typeface="Arial" panose="020B0604020202020204" pitchFamily="34" charset="0"/>
              <a:buChar char="•"/>
            </a:pPr>
            <a:r>
              <a:rPr lang="tr-TR" sz="1803" dirty="0">
                <a:solidFill>
                  <a:schemeClr val="tx2"/>
                </a:solidFill>
                <a:latin typeface="Gill Sans MT"/>
              </a:rPr>
              <a:t>Titreşim Alıcı Kauçuk </a:t>
            </a:r>
            <a:r>
              <a:rPr lang="tr-TR" sz="1803" dirty="0" err="1">
                <a:solidFill>
                  <a:schemeClr val="tx2"/>
                </a:solidFill>
                <a:latin typeface="Gill Sans MT"/>
              </a:rPr>
              <a:t>Pad</a:t>
            </a:r>
            <a:endParaRPr lang="tr-TR" sz="1803" dirty="0">
              <a:solidFill>
                <a:schemeClr val="tx2"/>
              </a:solidFill>
              <a:latin typeface="Gill Sans MT"/>
            </a:endParaRPr>
          </a:p>
          <a:p>
            <a:pPr marL="1202430" lvl="2" indent="-286293">
              <a:buFont typeface="Arial" panose="020B0604020202020204" pitchFamily="34" charset="0"/>
              <a:buChar char="•"/>
            </a:pPr>
            <a:r>
              <a:rPr lang="tr-TR" sz="1803" dirty="0">
                <a:solidFill>
                  <a:schemeClr val="tx2"/>
                </a:solidFill>
                <a:latin typeface="Gill Sans MT"/>
              </a:rPr>
              <a:t>Ağır Ses Bariyeri</a:t>
            </a:r>
          </a:p>
          <a:p>
            <a:pPr marL="0" lvl="2">
              <a:spcBef>
                <a:spcPct val="0"/>
              </a:spcBef>
            </a:pPr>
            <a:r>
              <a:rPr lang="tr-TR" sz="1803" b="1" dirty="0">
                <a:solidFill>
                  <a:schemeClr val="tx2"/>
                </a:solidFill>
                <a:latin typeface="Gill Sans MT"/>
              </a:rPr>
              <a:t>Yutucu Malzemeler</a:t>
            </a:r>
          </a:p>
          <a:p>
            <a:pPr marL="1202430" lvl="2" indent="-286293">
              <a:buFont typeface="Arial" panose="020B0604020202020204" pitchFamily="34" charset="0"/>
              <a:buChar char="•"/>
            </a:pPr>
            <a:r>
              <a:rPr lang="tr-TR" sz="1803" dirty="0">
                <a:solidFill>
                  <a:schemeClr val="tx2"/>
                </a:solidFill>
                <a:latin typeface="Gill Sans MT"/>
              </a:rPr>
              <a:t>Yüksek Yutuculuk Özelliğine Sahip Bariyerli Akustik Süngerler</a:t>
            </a:r>
          </a:p>
          <a:p>
            <a:pPr marL="1202430" lvl="2" indent="-286293">
              <a:buFont typeface="Arial" panose="020B0604020202020204" pitchFamily="34" charset="0"/>
              <a:buChar char="•"/>
            </a:pPr>
            <a:r>
              <a:rPr lang="tr-TR" sz="1803" dirty="0">
                <a:solidFill>
                  <a:schemeClr val="tx2"/>
                </a:solidFill>
                <a:latin typeface="Gill Sans MT"/>
              </a:rPr>
              <a:t>Taş Yünü</a:t>
            </a:r>
          </a:p>
          <a:p>
            <a:pPr marL="1202430" lvl="2" indent="-286293">
              <a:buFont typeface="Arial" panose="020B0604020202020204" pitchFamily="34" charset="0"/>
              <a:buChar char="•"/>
            </a:pPr>
            <a:r>
              <a:rPr lang="tr-TR" sz="1803" dirty="0">
                <a:solidFill>
                  <a:schemeClr val="tx2"/>
                </a:solidFill>
                <a:latin typeface="Gill Sans MT"/>
              </a:rPr>
              <a:t>Cam Yünü</a:t>
            </a:r>
          </a:p>
          <a:p>
            <a:pPr marL="0" lvl="2">
              <a:spcBef>
                <a:spcPct val="0"/>
              </a:spcBef>
            </a:pPr>
            <a:r>
              <a:rPr lang="tr-TR" sz="1803" b="1" dirty="0" err="1">
                <a:solidFill>
                  <a:schemeClr val="tx2"/>
                </a:solidFill>
                <a:latin typeface="Gill Sans MT"/>
              </a:rPr>
              <a:t>İnşai</a:t>
            </a:r>
            <a:r>
              <a:rPr lang="tr-TR" sz="1803" b="1" dirty="0">
                <a:solidFill>
                  <a:schemeClr val="tx2"/>
                </a:solidFill>
                <a:latin typeface="Gill Sans MT"/>
              </a:rPr>
              <a:t> Malzemeler</a:t>
            </a:r>
          </a:p>
          <a:p>
            <a:pPr marL="1202430" lvl="2" indent="-286293">
              <a:buFont typeface="Arial" panose="020B0604020202020204" pitchFamily="34" charset="0"/>
              <a:buChar char="•"/>
            </a:pPr>
            <a:r>
              <a:rPr lang="tr-TR" sz="1803" dirty="0">
                <a:solidFill>
                  <a:schemeClr val="tx2"/>
                </a:solidFill>
                <a:latin typeface="Gill Sans MT"/>
              </a:rPr>
              <a:t>Alçı Plaka</a:t>
            </a:r>
          </a:p>
          <a:p>
            <a:pPr lvl="1"/>
            <a:endParaRPr lang="tr-TR" sz="1603" dirty="0"/>
          </a:p>
        </p:txBody>
      </p:sp>
      <p:sp>
        <p:nvSpPr>
          <p:cNvPr id="14" name="Metin kutusu 13"/>
          <p:cNvSpPr txBox="1"/>
          <p:nvPr/>
        </p:nvSpPr>
        <p:spPr>
          <a:xfrm>
            <a:off x="5045105" y="1190008"/>
            <a:ext cx="4485445" cy="32429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tr-TR" sz="2204" b="1" dirty="0">
                <a:solidFill>
                  <a:srgbClr val="C00000"/>
                </a:solidFill>
                <a:latin typeface="Gill Sans MT"/>
              </a:rPr>
              <a:t>Kullanılabilecek Malzemeler;</a:t>
            </a:r>
          </a:p>
          <a:p>
            <a:pPr>
              <a:spcBef>
                <a:spcPct val="0"/>
              </a:spcBef>
            </a:pPr>
            <a:r>
              <a:rPr lang="tr-TR" sz="2204" b="1" dirty="0">
                <a:solidFill>
                  <a:srgbClr val="C00000"/>
                </a:solidFill>
                <a:latin typeface="Gill Sans MT"/>
              </a:rPr>
              <a:t>Titreşim Yalıtımı</a:t>
            </a:r>
          </a:p>
          <a:p>
            <a:pPr>
              <a:spcBef>
                <a:spcPct val="0"/>
              </a:spcBef>
            </a:pPr>
            <a:r>
              <a:rPr lang="tr-TR" sz="1803" b="1" dirty="0">
                <a:solidFill>
                  <a:schemeClr val="tx2"/>
                </a:solidFill>
                <a:latin typeface="Gill Sans MT"/>
              </a:rPr>
              <a:t>Yalıtım Malzemeleri</a:t>
            </a:r>
          </a:p>
          <a:p>
            <a:pPr marL="1202430" lvl="2" indent="-286293">
              <a:buFont typeface="Arial" panose="020B0604020202020204" pitchFamily="34" charset="0"/>
              <a:buChar char="•"/>
            </a:pPr>
            <a:r>
              <a:rPr lang="tr-TR" sz="1803" dirty="0">
                <a:solidFill>
                  <a:schemeClr val="tx2"/>
                </a:solidFill>
                <a:latin typeface="Gill Sans MT"/>
              </a:rPr>
              <a:t>Sismik Sınırlandırıcılı Titreşim Alıcı Yaylar</a:t>
            </a:r>
          </a:p>
          <a:p>
            <a:pPr marL="1202430" lvl="2" indent="-286293">
              <a:buFont typeface="Arial" panose="020B0604020202020204" pitchFamily="34" charset="0"/>
              <a:buChar char="•"/>
            </a:pPr>
            <a:r>
              <a:rPr lang="tr-TR" sz="1803" dirty="0">
                <a:solidFill>
                  <a:schemeClr val="tx2"/>
                </a:solidFill>
                <a:latin typeface="Gill Sans MT"/>
              </a:rPr>
              <a:t>Titreşim Alıcı Kauçuk </a:t>
            </a:r>
            <a:r>
              <a:rPr lang="tr-TR" sz="1803" dirty="0" err="1">
                <a:solidFill>
                  <a:schemeClr val="tx2"/>
                </a:solidFill>
                <a:latin typeface="Gill Sans MT"/>
              </a:rPr>
              <a:t>Pad</a:t>
            </a:r>
            <a:endParaRPr lang="tr-TR" sz="1803" dirty="0">
              <a:solidFill>
                <a:schemeClr val="tx2"/>
              </a:solidFill>
              <a:latin typeface="Gill Sans MT"/>
            </a:endParaRPr>
          </a:p>
          <a:p>
            <a:pPr marL="0" lvl="1">
              <a:spcBef>
                <a:spcPct val="0"/>
              </a:spcBef>
            </a:pPr>
            <a:r>
              <a:rPr lang="tr-TR" sz="1803" b="1" dirty="0" err="1">
                <a:solidFill>
                  <a:schemeClr val="tx2"/>
                </a:solidFill>
                <a:latin typeface="Gill Sans MT"/>
              </a:rPr>
              <a:t>İnşai</a:t>
            </a:r>
            <a:r>
              <a:rPr lang="tr-TR" sz="1803" b="1" dirty="0">
                <a:solidFill>
                  <a:schemeClr val="tx2"/>
                </a:solidFill>
                <a:latin typeface="Gill Sans MT"/>
              </a:rPr>
              <a:t> Malzemeler</a:t>
            </a:r>
          </a:p>
          <a:p>
            <a:pPr marL="1202430" lvl="2" indent="-286293">
              <a:buFont typeface="Arial" panose="020B0604020202020204" pitchFamily="34" charset="0"/>
              <a:buChar char="•"/>
            </a:pPr>
            <a:r>
              <a:rPr lang="tr-TR" sz="1803" dirty="0">
                <a:solidFill>
                  <a:schemeClr val="tx2"/>
                </a:solidFill>
                <a:latin typeface="Gill Sans MT"/>
              </a:rPr>
              <a:t>Betonarme Kaide</a:t>
            </a:r>
          </a:p>
          <a:p>
            <a:pPr marL="1202430" lvl="2" indent="-286293">
              <a:buFont typeface="Arial" panose="020B0604020202020204" pitchFamily="34" charset="0"/>
              <a:buChar char="•"/>
            </a:pPr>
            <a:r>
              <a:rPr lang="tr-TR" sz="1803" dirty="0">
                <a:solidFill>
                  <a:schemeClr val="tx2"/>
                </a:solidFill>
                <a:latin typeface="Gill Sans MT"/>
              </a:rPr>
              <a:t>Çelik Kaide</a:t>
            </a:r>
          </a:p>
          <a:p>
            <a:pPr marL="1202430" lvl="2" indent="-286293">
              <a:buFont typeface="Arial" panose="020B0604020202020204" pitchFamily="34" charset="0"/>
              <a:buChar char="•"/>
            </a:pPr>
            <a:r>
              <a:rPr lang="tr-TR" sz="1803" dirty="0">
                <a:solidFill>
                  <a:schemeClr val="tx2"/>
                </a:solidFill>
                <a:latin typeface="Gill Sans MT"/>
              </a:rPr>
              <a:t>Atalet Kütlesi</a:t>
            </a:r>
          </a:p>
          <a:p>
            <a:pPr lvl="1"/>
            <a:endParaRPr lang="tr-TR" sz="1603" dirty="0"/>
          </a:p>
        </p:txBody>
      </p:sp>
      <p:sp>
        <p:nvSpPr>
          <p:cNvPr id="15" name="Metin kutusu 14"/>
          <p:cNvSpPr txBox="1"/>
          <p:nvPr/>
        </p:nvSpPr>
        <p:spPr>
          <a:xfrm>
            <a:off x="5045105" y="4153782"/>
            <a:ext cx="5193653" cy="15725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tr-TR" sz="2204" b="1" dirty="0">
                <a:solidFill>
                  <a:srgbClr val="C00000"/>
                </a:solidFill>
                <a:latin typeface="Gill Sans MT"/>
              </a:rPr>
              <a:t>Kullanılabilecek Malzemeler;</a:t>
            </a:r>
          </a:p>
          <a:p>
            <a:pPr>
              <a:spcBef>
                <a:spcPct val="0"/>
              </a:spcBef>
            </a:pPr>
            <a:r>
              <a:rPr lang="tr-TR" sz="2204" b="1" dirty="0">
                <a:solidFill>
                  <a:srgbClr val="C00000"/>
                </a:solidFill>
                <a:latin typeface="Gill Sans MT"/>
              </a:rPr>
              <a:t>Ekipman Ses Yalıtımı</a:t>
            </a:r>
          </a:p>
          <a:p>
            <a:pPr marL="1202430" lvl="2" indent="-286293">
              <a:buFont typeface="Arial" panose="020B0604020202020204" pitchFamily="34" charset="0"/>
              <a:buChar char="•"/>
            </a:pPr>
            <a:r>
              <a:rPr lang="tr-TR" sz="1803" dirty="0">
                <a:solidFill>
                  <a:schemeClr val="tx2"/>
                </a:solidFill>
                <a:latin typeface="Gill Sans MT"/>
              </a:rPr>
              <a:t>Susturucular</a:t>
            </a:r>
          </a:p>
          <a:p>
            <a:pPr marL="1202430" lvl="2" indent="-286293">
              <a:buFont typeface="Arial" panose="020B0604020202020204" pitchFamily="34" charset="0"/>
              <a:buChar char="•"/>
            </a:pPr>
            <a:r>
              <a:rPr lang="tr-TR" sz="1803" dirty="0">
                <a:solidFill>
                  <a:schemeClr val="tx2"/>
                </a:solidFill>
                <a:latin typeface="Gill Sans MT"/>
              </a:rPr>
              <a:t>Ses Kabinleri</a:t>
            </a:r>
          </a:p>
          <a:p>
            <a:pPr lvl="1"/>
            <a:endParaRPr lang="tr-TR" sz="1603" dirty="0"/>
          </a:p>
        </p:txBody>
      </p:sp>
    </p:spTree>
    <p:extLst>
      <p:ext uri="{BB962C8B-B14F-4D97-AF65-F5344CB8AC3E}">
        <p14:creationId xmlns:p14="http://schemas.microsoft.com/office/powerpoint/2010/main" val="412726913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object 279"/>
          <p:cNvSpPr/>
          <p:nvPr/>
        </p:nvSpPr>
        <p:spPr>
          <a:xfrm>
            <a:off x="370930" y="2300381"/>
            <a:ext cx="100355" cy="2021353"/>
          </a:xfrm>
          <a:custGeom>
            <a:avLst/>
            <a:gdLst/>
            <a:ahLst/>
            <a:cxnLst/>
            <a:rect l="l" t="t" r="r" b="b"/>
            <a:pathLst>
              <a:path w="100169" h="2017610">
                <a:moveTo>
                  <a:pt x="0" y="2017610"/>
                </a:moveTo>
                <a:lnTo>
                  <a:pt x="100169" y="2017610"/>
                </a:lnTo>
                <a:lnTo>
                  <a:pt x="100169" y="0"/>
                </a:lnTo>
                <a:lnTo>
                  <a:pt x="0" y="0"/>
                </a:lnTo>
                <a:lnTo>
                  <a:pt x="0" y="2017610"/>
                </a:lnTo>
                <a:close/>
              </a:path>
            </a:pathLst>
          </a:custGeom>
          <a:solidFill>
            <a:srgbClr val="CEA63B"/>
          </a:solidFill>
        </p:spPr>
        <p:txBody>
          <a:bodyPr wrap="square" lIns="0" tIns="0" rIns="0" bIns="0" rtlCol="0">
            <a:noAutofit/>
          </a:bodyPr>
          <a:lstStyle/>
          <a:p>
            <a:endParaRPr sz="1803"/>
          </a:p>
        </p:txBody>
      </p:sp>
      <p:pic>
        <p:nvPicPr>
          <p:cNvPr id="8" name="Resim 7">
            <a:extLst>
              <a:ext uri="{FF2B5EF4-FFF2-40B4-BE49-F238E27FC236}">
                <a16:creationId xmlns:a16="http://schemas.microsoft.com/office/drawing/2014/main" id="{F81695A3-B47B-43B7-9E3C-EE00867962B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4739" y="1066288"/>
            <a:ext cx="8192779" cy="47254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833521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object 279"/>
          <p:cNvSpPr/>
          <p:nvPr/>
        </p:nvSpPr>
        <p:spPr>
          <a:xfrm>
            <a:off x="370930" y="2300381"/>
            <a:ext cx="100355" cy="2021353"/>
          </a:xfrm>
          <a:custGeom>
            <a:avLst/>
            <a:gdLst/>
            <a:ahLst/>
            <a:cxnLst/>
            <a:rect l="l" t="t" r="r" b="b"/>
            <a:pathLst>
              <a:path w="100169" h="2017610">
                <a:moveTo>
                  <a:pt x="0" y="2017610"/>
                </a:moveTo>
                <a:lnTo>
                  <a:pt x="100169" y="2017610"/>
                </a:lnTo>
                <a:lnTo>
                  <a:pt x="100169" y="0"/>
                </a:lnTo>
                <a:lnTo>
                  <a:pt x="0" y="0"/>
                </a:lnTo>
                <a:lnTo>
                  <a:pt x="0" y="2017610"/>
                </a:lnTo>
                <a:close/>
              </a:path>
            </a:pathLst>
          </a:custGeom>
          <a:solidFill>
            <a:srgbClr val="CEA63B"/>
          </a:solidFill>
        </p:spPr>
        <p:txBody>
          <a:bodyPr wrap="square" lIns="0" tIns="0" rIns="0" bIns="0" rtlCol="0">
            <a:noAutofit/>
          </a:bodyPr>
          <a:lstStyle/>
          <a:p>
            <a:endParaRPr sz="1803"/>
          </a:p>
        </p:txBody>
      </p:sp>
      <p:sp>
        <p:nvSpPr>
          <p:cNvPr id="4" name="object 4"/>
          <p:cNvSpPr txBox="1"/>
          <p:nvPr/>
        </p:nvSpPr>
        <p:spPr>
          <a:xfrm>
            <a:off x="370929" y="0"/>
            <a:ext cx="9160963" cy="6852694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48">
              <a:lnSpc>
                <a:spcPts val="1002"/>
              </a:lnSpc>
            </a:pPr>
            <a:endParaRPr sz="1002"/>
          </a:p>
        </p:txBody>
      </p:sp>
      <p:sp>
        <p:nvSpPr>
          <p:cNvPr id="15" name="Metin kutusu 4"/>
          <p:cNvSpPr txBox="1">
            <a:spLocks noChangeArrowheads="1"/>
          </p:cNvSpPr>
          <p:nvPr/>
        </p:nvSpPr>
        <p:spPr bwMode="auto">
          <a:xfrm>
            <a:off x="4557787" y="1240831"/>
            <a:ext cx="1354160" cy="432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defRPr/>
            </a:pPr>
            <a:r>
              <a:rPr lang="tr-TR" altLang="tr-TR" sz="2204" b="1" dirty="0">
                <a:solidFill>
                  <a:srgbClr val="C00000"/>
                </a:solidFill>
                <a:latin typeface="Gill Sans MT"/>
              </a:rPr>
              <a:t>Duvarlar</a:t>
            </a:r>
          </a:p>
        </p:txBody>
      </p:sp>
      <p:pic>
        <p:nvPicPr>
          <p:cNvPr id="7" name="Resim 6">
            <a:extLst>
              <a:ext uri="{FF2B5EF4-FFF2-40B4-BE49-F238E27FC236}">
                <a16:creationId xmlns:a16="http://schemas.microsoft.com/office/drawing/2014/main" id="{C3B49B69-A323-4436-96B9-E7525350EF3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40482" y="1805850"/>
            <a:ext cx="2907792" cy="4139184"/>
          </a:xfrm>
          <a:prstGeom prst="rect">
            <a:avLst/>
          </a:prstGeom>
        </p:spPr>
      </p:pic>
      <p:pic>
        <p:nvPicPr>
          <p:cNvPr id="9" name="Resim 8">
            <a:extLst>
              <a:ext uri="{FF2B5EF4-FFF2-40B4-BE49-F238E27FC236}">
                <a16:creationId xmlns:a16="http://schemas.microsoft.com/office/drawing/2014/main" id="{9DE1160E-3C72-47D8-977A-7320DAB41E7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54551" y="1799342"/>
            <a:ext cx="3113903" cy="41456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488815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object 279"/>
          <p:cNvSpPr/>
          <p:nvPr/>
        </p:nvSpPr>
        <p:spPr>
          <a:xfrm>
            <a:off x="370930" y="2300381"/>
            <a:ext cx="100355" cy="2021353"/>
          </a:xfrm>
          <a:custGeom>
            <a:avLst/>
            <a:gdLst/>
            <a:ahLst/>
            <a:cxnLst/>
            <a:rect l="l" t="t" r="r" b="b"/>
            <a:pathLst>
              <a:path w="100169" h="2017610">
                <a:moveTo>
                  <a:pt x="0" y="2017610"/>
                </a:moveTo>
                <a:lnTo>
                  <a:pt x="100169" y="2017610"/>
                </a:lnTo>
                <a:lnTo>
                  <a:pt x="100169" y="0"/>
                </a:lnTo>
                <a:lnTo>
                  <a:pt x="0" y="0"/>
                </a:lnTo>
                <a:lnTo>
                  <a:pt x="0" y="2017610"/>
                </a:lnTo>
                <a:close/>
              </a:path>
            </a:pathLst>
          </a:custGeom>
          <a:solidFill>
            <a:srgbClr val="CEA63B"/>
          </a:solidFill>
        </p:spPr>
        <p:txBody>
          <a:bodyPr wrap="square" lIns="0" tIns="0" rIns="0" bIns="0" rtlCol="0">
            <a:noAutofit/>
          </a:bodyPr>
          <a:lstStyle/>
          <a:p>
            <a:endParaRPr sz="1803"/>
          </a:p>
        </p:txBody>
      </p:sp>
      <p:sp>
        <p:nvSpPr>
          <p:cNvPr id="15" name="Metin kutusu 14"/>
          <p:cNvSpPr txBox="1">
            <a:spLocks noChangeArrowheads="1"/>
          </p:cNvSpPr>
          <p:nvPr/>
        </p:nvSpPr>
        <p:spPr bwMode="auto">
          <a:xfrm>
            <a:off x="4449769" y="1336538"/>
            <a:ext cx="1753645" cy="4316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defRPr/>
            </a:pPr>
            <a:r>
              <a:rPr lang="tr-TR" altLang="tr-TR" sz="2204" b="1" dirty="0">
                <a:solidFill>
                  <a:srgbClr val="C00000"/>
                </a:solidFill>
                <a:latin typeface="Gill Sans MT"/>
              </a:rPr>
              <a:t>Döşemeler</a:t>
            </a:r>
          </a:p>
        </p:txBody>
      </p:sp>
      <p:pic>
        <p:nvPicPr>
          <p:cNvPr id="6" name="Resim 5">
            <a:extLst>
              <a:ext uri="{FF2B5EF4-FFF2-40B4-BE49-F238E27FC236}">
                <a16:creationId xmlns:a16="http://schemas.microsoft.com/office/drawing/2014/main" id="{2D8A54B6-F734-4CE6-8656-49DA1A4541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00604" y="1927735"/>
            <a:ext cx="3773510" cy="3567448"/>
          </a:xfrm>
          <a:prstGeom prst="rect">
            <a:avLst/>
          </a:prstGeom>
        </p:spPr>
      </p:pic>
      <p:pic>
        <p:nvPicPr>
          <p:cNvPr id="8" name="Resim 7">
            <a:extLst>
              <a:ext uri="{FF2B5EF4-FFF2-40B4-BE49-F238E27FC236}">
                <a16:creationId xmlns:a16="http://schemas.microsoft.com/office/drawing/2014/main" id="{CE4F2CAE-A99F-4649-9F27-BA527D7C2B8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11446" y="1901909"/>
            <a:ext cx="3339966" cy="36190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58157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object 279"/>
          <p:cNvSpPr/>
          <p:nvPr/>
        </p:nvSpPr>
        <p:spPr>
          <a:xfrm>
            <a:off x="370930" y="2300381"/>
            <a:ext cx="100355" cy="2021353"/>
          </a:xfrm>
          <a:custGeom>
            <a:avLst/>
            <a:gdLst/>
            <a:ahLst/>
            <a:cxnLst/>
            <a:rect l="l" t="t" r="r" b="b"/>
            <a:pathLst>
              <a:path w="100169" h="2017610">
                <a:moveTo>
                  <a:pt x="0" y="2017610"/>
                </a:moveTo>
                <a:lnTo>
                  <a:pt x="100169" y="2017610"/>
                </a:lnTo>
                <a:lnTo>
                  <a:pt x="100169" y="0"/>
                </a:lnTo>
                <a:lnTo>
                  <a:pt x="0" y="0"/>
                </a:lnTo>
                <a:lnTo>
                  <a:pt x="0" y="2017610"/>
                </a:lnTo>
                <a:close/>
              </a:path>
            </a:pathLst>
          </a:custGeom>
          <a:solidFill>
            <a:srgbClr val="CEA63B"/>
          </a:solidFill>
        </p:spPr>
        <p:txBody>
          <a:bodyPr wrap="square" lIns="0" tIns="0" rIns="0" bIns="0" rtlCol="0">
            <a:noAutofit/>
          </a:bodyPr>
          <a:lstStyle/>
          <a:p>
            <a:endParaRPr sz="1803"/>
          </a:p>
        </p:txBody>
      </p:sp>
      <p:sp>
        <p:nvSpPr>
          <p:cNvPr id="4" name="object 4"/>
          <p:cNvSpPr txBox="1"/>
          <p:nvPr/>
        </p:nvSpPr>
        <p:spPr>
          <a:xfrm>
            <a:off x="370929" y="0"/>
            <a:ext cx="9160963" cy="6852694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48">
              <a:lnSpc>
                <a:spcPts val="1002"/>
              </a:lnSpc>
            </a:pPr>
            <a:endParaRPr sz="1002"/>
          </a:p>
        </p:txBody>
      </p:sp>
      <p:sp>
        <p:nvSpPr>
          <p:cNvPr id="3" name="object 3"/>
          <p:cNvSpPr txBox="1"/>
          <p:nvPr/>
        </p:nvSpPr>
        <p:spPr>
          <a:xfrm>
            <a:off x="1428346" y="959382"/>
            <a:ext cx="7742338" cy="152683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48">
              <a:lnSpc>
                <a:spcPts val="1002"/>
              </a:lnSpc>
            </a:pPr>
            <a:endParaRPr sz="1002"/>
          </a:p>
        </p:txBody>
      </p:sp>
      <p:sp>
        <p:nvSpPr>
          <p:cNvPr id="13" name="Rectangle 2"/>
          <p:cNvSpPr txBox="1">
            <a:spLocks noChangeArrowheads="1"/>
          </p:cNvSpPr>
          <p:nvPr/>
        </p:nvSpPr>
        <p:spPr>
          <a:xfrm>
            <a:off x="1267297" y="1653535"/>
            <a:ext cx="7481455" cy="527314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altLang="tr-TR" sz="2204" b="1" dirty="0">
                <a:solidFill>
                  <a:srgbClr val="C00000"/>
                </a:solidFill>
                <a:latin typeface="Gill Sans MT"/>
                <a:ea typeface="+mn-ea"/>
                <a:cs typeface="+mn-cs"/>
              </a:rPr>
              <a:t>Mimari Akustik</a:t>
            </a:r>
          </a:p>
          <a:p>
            <a:endParaRPr lang="tr-TR" altLang="tr-TR" sz="3206" b="1" dirty="0"/>
          </a:p>
        </p:txBody>
      </p:sp>
      <p:sp>
        <p:nvSpPr>
          <p:cNvPr id="14" name="Rectangle 3"/>
          <p:cNvSpPr txBox="1">
            <a:spLocks noChangeArrowheads="1"/>
          </p:cNvSpPr>
          <p:nvPr/>
        </p:nvSpPr>
        <p:spPr>
          <a:xfrm>
            <a:off x="889053" y="2293740"/>
            <a:ext cx="4285883" cy="3315620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tr-TR" altLang="tr-TR" sz="2304" b="1" dirty="0"/>
              <a:t>                 </a:t>
            </a:r>
            <a:r>
              <a:rPr lang="tr-TR" altLang="tr-TR" sz="2004" b="1" dirty="0">
                <a:solidFill>
                  <a:srgbClr val="C00000"/>
                </a:solidFill>
                <a:latin typeface="Gill Sans MT"/>
              </a:rPr>
              <a:t>Yapı Akustiği</a:t>
            </a:r>
          </a:p>
          <a:p>
            <a:pPr marL="0" indent="0">
              <a:buNone/>
            </a:pPr>
            <a:r>
              <a:rPr lang="tr-TR" altLang="tr-TR" sz="1803" b="1" dirty="0">
                <a:solidFill>
                  <a:schemeClr val="tx2"/>
                </a:solidFill>
                <a:latin typeface="Gill Sans MT"/>
              </a:rPr>
              <a:t>(Gürültü Denetimi/Sessizleştirme)</a:t>
            </a:r>
          </a:p>
          <a:p>
            <a:pPr marL="0" indent="0">
              <a:buNone/>
            </a:pPr>
            <a:r>
              <a:rPr lang="tr-TR" altLang="tr-TR" sz="2004" dirty="0">
                <a:solidFill>
                  <a:schemeClr val="tx2"/>
                </a:solidFill>
                <a:latin typeface="Gill Sans MT"/>
              </a:rPr>
              <a:t>Bireylerin yaşadıkları ortamlarda (Açık hava/kapalı mekan) gürültünün olumsuz etkilerini ortadan kaldırmak amacıyla alınması gereken önlemlerin ele alındığı akustik dalıdır.</a:t>
            </a:r>
          </a:p>
          <a:p>
            <a:pPr marL="0" indent="0">
              <a:buNone/>
            </a:pPr>
            <a:endParaRPr lang="tr-TR" altLang="tr-TR" sz="1603" b="1" dirty="0">
              <a:solidFill>
                <a:srgbClr val="FF0000"/>
              </a:solidFill>
            </a:endParaRPr>
          </a:p>
        </p:txBody>
      </p:sp>
      <p:sp>
        <p:nvSpPr>
          <p:cNvPr id="15" name="Rectangle 3"/>
          <p:cNvSpPr txBox="1">
            <a:spLocks noChangeArrowheads="1"/>
          </p:cNvSpPr>
          <p:nvPr/>
        </p:nvSpPr>
        <p:spPr>
          <a:xfrm>
            <a:off x="4999542" y="2289741"/>
            <a:ext cx="4102487" cy="3316956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tr-TR" altLang="tr-TR" sz="2304" b="1" dirty="0"/>
              <a:t>                 </a:t>
            </a:r>
            <a:r>
              <a:rPr lang="tr-TR" altLang="tr-TR" sz="2004" b="1" dirty="0">
                <a:solidFill>
                  <a:srgbClr val="C00000"/>
                </a:solidFill>
                <a:latin typeface="Gill Sans MT"/>
              </a:rPr>
              <a:t>Hacim Akustiği</a:t>
            </a:r>
          </a:p>
          <a:p>
            <a:pPr marL="0" indent="0">
              <a:buNone/>
            </a:pPr>
            <a:endParaRPr lang="tr-TR" altLang="tr-TR" sz="1102" b="1" dirty="0"/>
          </a:p>
          <a:p>
            <a:pPr marL="0" indent="0">
              <a:buNone/>
            </a:pPr>
            <a:r>
              <a:rPr lang="tr-TR" altLang="tr-TR" sz="2004" dirty="0">
                <a:solidFill>
                  <a:schemeClr val="tx2"/>
                </a:solidFill>
                <a:latin typeface="Gill Sans MT"/>
              </a:rPr>
              <a:t>İşitsel algılamanın önemli olduğu mekanlarda, kaynaktan çıkan seslerin en iyi şekilde dinleyicilere ulaşmasını sağlamak üzere gereken önlemlerin ele alındığı akustik dalıdır.</a:t>
            </a:r>
          </a:p>
          <a:p>
            <a:pPr marL="0" indent="0">
              <a:buNone/>
            </a:pPr>
            <a:endParaRPr lang="tr-TR" altLang="tr-TR" sz="1603" b="1" dirty="0"/>
          </a:p>
        </p:txBody>
      </p:sp>
    </p:spTree>
    <p:extLst>
      <p:ext uri="{BB962C8B-B14F-4D97-AF65-F5344CB8AC3E}">
        <p14:creationId xmlns:p14="http://schemas.microsoft.com/office/powerpoint/2010/main" val="379822022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object 279"/>
          <p:cNvSpPr/>
          <p:nvPr/>
        </p:nvSpPr>
        <p:spPr>
          <a:xfrm>
            <a:off x="370930" y="2300381"/>
            <a:ext cx="100355" cy="2021353"/>
          </a:xfrm>
          <a:custGeom>
            <a:avLst/>
            <a:gdLst/>
            <a:ahLst/>
            <a:cxnLst/>
            <a:rect l="l" t="t" r="r" b="b"/>
            <a:pathLst>
              <a:path w="100169" h="2017610">
                <a:moveTo>
                  <a:pt x="0" y="2017610"/>
                </a:moveTo>
                <a:lnTo>
                  <a:pt x="100169" y="2017610"/>
                </a:lnTo>
                <a:lnTo>
                  <a:pt x="100169" y="0"/>
                </a:lnTo>
                <a:lnTo>
                  <a:pt x="0" y="0"/>
                </a:lnTo>
                <a:lnTo>
                  <a:pt x="0" y="2017610"/>
                </a:lnTo>
                <a:close/>
              </a:path>
            </a:pathLst>
          </a:custGeom>
          <a:solidFill>
            <a:srgbClr val="CEA63B"/>
          </a:solidFill>
        </p:spPr>
        <p:txBody>
          <a:bodyPr wrap="square" lIns="0" tIns="0" rIns="0" bIns="0" rtlCol="0">
            <a:noAutofit/>
          </a:bodyPr>
          <a:lstStyle/>
          <a:p>
            <a:endParaRPr sz="1803"/>
          </a:p>
        </p:txBody>
      </p:sp>
      <p:sp>
        <p:nvSpPr>
          <p:cNvPr id="4" name="object 4"/>
          <p:cNvSpPr txBox="1"/>
          <p:nvPr/>
        </p:nvSpPr>
        <p:spPr>
          <a:xfrm>
            <a:off x="370929" y="0"/>
            <a:ext cx="9160963" cy="6852694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48">
              <a:lnSpc>
                <a:spcPts val="1002"/>
              </a:lnSpc>
            </a:pPr>
            <a:endParaRPr sz="1002"/>
          </a:p>
        </p:txBody>
      </p:sp>
      <p:sp>
        <p:nvSpPr>
          <p:cNvPr id="2" name="object 2"/>
          <p:cNvSpPr txBox="1"/>
          <p:nvPr/>
        </p:nvSpPr>
        <p:spPr>
          <a:xfrm>
            <a:off x="1583930" y="5875054"/>
            <a:ext cx="7586767" cy="152683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48">
              <a:lnSpc>
                <a:spcPts val="1002"/>
              </a:lnSpc>
            </a:pPr>
            <a:endParaRPr sz="1002"/>
          </a:p>
        </p:txBody>
      </p:sp>
      <p:sp>
        <p:nvSpPr>
          <p:cNvPr id="15" name="Dikdörtgen 1"/>
          <p:cNvSpPr>
            <a:spLocks noChangeArrowheads="1"/>
          </p:cNvSpPr>
          <p:nvPr/>
        </p:nvSpPr>
        <p:spPr bwMode="auto">
          <a:xfrm>
            <a:off x="1562493" y="1452913"/>
            <a:ext cx="3399019" cy="4316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defRPr/>
            </a:pPr>
            <a:r>
              <a:rPr lang="tr-TR" altLang="tr-TR" sz="2204" b="1" dirty="0">
                <a:solidFill>
                  <a:srgbClr val="C00000"/>
                </a:solidFill>
                <a:latin typeface="Gill Sans MT"/>
              </a:rPr>
              <a:t>Klima dış üniteleri</a:t>
            </a:r>
          </a:p>
        </p:txBody>
      </p:sp>
      <p:sp>
        <p:nvSpPr>
          <p:cNvPr id="16" name="Dikdörtgen 2"/>
          <p:cNvSpPr>
            <a:spLocks noChangeArrowheads="1"/>
          </p:cNvSpPr>
          <p:nvPr/>
        </p:nvSpPr>
        <p:spPr bwMode="auto">
          <a:xfrm>
            <a:off x="6559996" y="1452913"/>
            <a:ext cx="1373411" cy="4316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tr-TR" altLang="tr-TR" sz="2204" b="1" dirty="0">
                <a:solidFill>
                  <a:srgbClr val="C00000"/>
                </a:solidFill>
                <a:latin typeface="Gill Sans MT"/>
              </a:rPr>
              <a:t>Brulör</a:t>
            </a:r>
          </a:p>
        </p:txBody>
      </p:sp>
      <p:pic>
        <p:nvPicPr>
          <p:cNvPr id="7" name="Resim 6">
            <a:extLst>
              <a:ext uri="{FF2B5EF4-FFF2-40B4-BE49-F238E27FC236}">
                <a16:creationId xmlns:a16="http://schemas.microsoft.com/office/drawing/2014/main" id="{8E851117-53AA-4322-8046-218BCEDFA78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64531" y="1912329"/>
            <a:ext cx="4746338" cy="2856801"/>
          </a:xfrm>
          <a:prstGeom prst="rect">
            <a:avLst/>
          </a:prstGeom>
        </p:spPr>
      </p:pic>
      <p:pic>
        <p:nvPicPr>
          <p:cNvPr id="5" name="Resim 4">
            <a:extLst>
              <a:ext uri="{FF2B5EF4-FFF2-40B4-BE49-F238E27FC236}">
                <a16:creationId xmlns:a16="http://schemas.microsoft.com/office/drawing/2014/main" id="{43B0B070-4877-4F25-A266-050A94A9472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3604" y="1911694"/>
            <a:ext cx="4327705" cy="28574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759022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object 279"/>
          <p:cNvSpPr/>
          <p:nvPr/>
        </p:nvSpPr>
        <p:spPr>
          <a:xfrm>
            <a:off x="370930" y="2300381"/>
            <a:ext cx="100355" cy="2021353"/>
          </a:xfrm>
          <a:custGeom>
            <a:avLst/>
            <a:gdLst/>
            <a:ahLst/>
            <a:cxnLst/>
            <a:rect l="l" t="t" r="r" b="b"/>
            <a:pathLst>
              <a:path w="100169" h="2017610">
                <a:moveTo>
                  <a:pt x="0" y="2017610"/>
                </a:moveTo>
                <a:lnTo>
                  <a:pt x="100169" y="2017610"/>
                </a:lnTo>
                <a:lnTo>
                  <a:pt x="100169" y="0"/>
                </a:lnTo>
                <a:lnTo>
                  <a:pt x="0" y="0"/>
                </a:lnTo>
                <a:lnTo>
                  <a:pt x="0" y="2017610"/>
                </a:lnTo>
                <a:close/>
              </a:path>
            </a:pathLst>
          </a:custGeom>
          <a:solidFill>
            <a:srgbClr val="CEA63B"/>
          </a:solidFill>
        </p:spPr>
        <p:txBody>
          <a:bodyPr wrap="square" lIns="0" tIns="0" rIns="0" bIns="0" rtlCol="0">
            <a:noAutofit/>
          </a:bodyPr>
          <a:lstStyle/>
          <a:p>
            <a:endParaRPr sz="1803"/>
          </a:p>
        </p:txBody>
      </p:sp>
      <p:pic>
        <p:nvPicPr>
          <p:cNvPr id="6" name="Resim 5">
            <a:extLst>
              <a:ext uri="{FF2B5EF4-FFF2-40B4-BE49-F238E27FC236}">
                <a16:creationId xmlns:a16="http://schemas.microsoft.com/office/drawing/2014/main" id="{4682E692-143C-48AB-A5A4-E76943C3871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8068" y="1911096"/>
            <a:ext cx="4584192" cy="3035808"/>
          </a:xfrm>
          <a:prstGeom prst="rect">
            <a:avLst/>
          </a:prstGeom>
        </p:spPr>
      </p:pic>
      <p:pic>
        <p:nvPicPr>
          <p:cNvPr id="8" name="Resim 7">
            <a:extLst>
              <a:ext uri="{FF2B5EF4-FFF2-40B4-BE49-F238E27FC236}">
                <a16:creationId xmlns:a16="http://schemas.microsoft.com/office/drawing/2014/main" id="{4CFE7479-5603-4A3F-BF03-B8DF6426323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13172" y="1677179"/>
            <a:ext cx="3057525" cy="373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000327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object 279"/>
          <p:cNvSpPr/>
          <p:nvPr/>
        </p:nvSpPr>
        <p:spPr>
          <a:xfrm>
            <a:off x="370930" y="2300381"/>
            <a:ext cx="100355" cy="2021353"/>
          </a:xfrm>
          <a:custGeom>
            <a:avLst/>
            <a:gdLst/>
            <a:ahLst/>
            <a:cxnLst/>
            <a:rect l="l" t="t" r="r" b="b"/>
            <a:pathLst>
              <a:path w="100169" h="2017610">
                <a:moveTo>
                  <a:pt x="0" y="2017610"/>
                </a:moveTo>
                <a:lnTo>
                  <a:pt x="100169" y="2017610"/>
                </a:lnTo>
                <a:lnTo>
                  <a:pt x="100169" y="0"/>
                </a:lnTo>
                <a:lnTo>
                  <a:pt x="0" y="0"/>
                </a:lnTo>
                <a:lnTo>
                  <a:pt x="0" y="2017610"/>
                </a:lnTo>
                <a:close/>
              </a:path>
            </a:pathLst>
          </a:custGeom>
          <a:solidFill>
            <a:srgbClr val="CEA63B"/>
          </a:solidFill>
        </p:spPr>
        <p:txBody>
          <a:bodyPr wrap="square" lIns="0" tIns="0" rIns="0" bIns="0" rtlCol="0">
            <a:noAutofit/>
          </a:bodyPr>
          <a:lstStyle/>
          <a:p>
            <a:endParaRPr sz="1803"/>
          </a:p>
        </p:txBody>
      </p:sp>
      <p:pic>
        <p:nvPicPr>
          <p:cNvPr id="4" name="Resim 3">
            <a:extLst>
              <a:ext uri="{FF2B5EF4-FFF2-40B4-BE49-F238E27FC236}">
                <a16:creationId xmlns:a16="http://schemas.microsoft.com/office/drawing/2014/main" id="{0B8B3265-8A16-4AEA-8D97-9738321313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8625" y="1328737"/>
            <a:ext cx="6505575" cy="4200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482255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object 279"/>
          <p:cNvSpPr/>
          <p:nvPr/>
        </p:nvSpPr>
        <p:spPr>
          <a:xfrm>
            <a:off x="370930" y="2300381"/>
            <a:ext cx="100355" cy="2021353"/>
          </a:xfrm>
          <a:custGeom>
            <a:avLst/>
            <a:gdLst/>
            <a:ahLst/>
            <a:cxnLst/>
            <a:rect l="l" t="t" r="r" b="b"/>
            <a:pathLst>
              <a:path w="100169" h="2017610">
                <a:moveTo>
                  <a:pt x="0" y="2017610"/>
                </a:moveTo>
                <a:lnTo>
                  <a:pt x="100169" y="2017610"/>
                </a:lnTo>
                <a:lnTo>
                  <a:pt x="100169" y="0"/>
                </a:lnTo>
                <a:lnTo>
                  <a:pt x="0" y="0"/>
                </a:lnTo>
                <a:lnTo>
                  <a:pt x="0" y="2017610"/>
                </a:lnTo>
                <a:close/>
              </a:path>
            </a:pathLst>
          </a:custGeom>
          <a:solidFill>
            <a:srgbClr val="CEA63B"/>
          </a:solidFill>
        </p:spPr>
        <p:txBody>
          <a:bodyPr wrap="square" lIns="0" tIns="0" rIns="0" bIns="0" rtlCol="0">
            <a:noAutofit/>
          </a:bodyPr>
          <a:lstStyle/>
          <a:p>
            <a:endParaRPr sz="1803"/>
          </a:p>
        </p:txBody>
      </p:sp>
      <p:sp>
        <p:nvSpPr>
          <p:cNvPr id="4" name="object 4"/>
          <p:cNvSpPr txBox="1"/>
          <p:nvPr/>
        </p:nvSpPr>
        <p:spPr>
          <a:xfrm>
            <a:off x="370929" y="0"/>
            <a:ext cx="9160963" cy="6852694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48">
              <a:lnSpc>
                <a:spcPts val="1002"/>
              </a:lnSpc>
            </a:pPr>
            <a:endParaRPr sz="1002"/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C6A3FFFA-BACB-4372-B7B6-6F900AE9D81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384" y="1202076"/>
            <a:ext cx="4762500" cy="2552700"/>
          </a:xfrm>
          <a:prstGeom prst="rect">
            <a:avLst/>
          </a:prstGeom>
        </p:spPr>
      </p:pic>
      <p:pic>
        <p:nvPicPr>
          <p:cNvPr id="7" name="Resim 6">
            <a:extLst>
              <a:ext uri="{FF2B5EF4-FFF2-40B4-BE49-F238E27FC236}">
                <a16:creationId xmlns:a16="http://schemas.microsoft.com/office/drawing/2014/main" id="{4DD32EB1-20EF-4AE6-9A7F-4E82861EB08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89774" y="2277042"/>
            <a:ext cx="4773168" cy="3529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395142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object 279"/>
          <p:cNvSpPr/>
          <p:nvPr/>
        </p:nvSpPr>
        <p:spPr>
          <a:xfrm>
            <a:off x="370930" y="2300381"/>
            <a:ext cx="100355" cy="2021353"/>
          </a:xfrm>
          <a:custGeom>
            <a:avLst/>
            <a:gdLst/>
            <a:ahLst/>
            <a:cxnLst/>
            <a:rect l="l" t="t" r="r" b="b"/>
            <a:pathLst>
              <a:path w="100169" h="2017610">
                <a:moveTo>
                  <a:pt x="0" y="2017610"/>
                </a:moveTo>
                <a:lnTo>
                  <a:pt x="100169" y="2017610"/>
                </a:lnTo>
                <a:lnTo>
                  <a:pt x="100169" y="0"/>
                </a:lnTo>
                <a:lnTo>
                  <a:pt x="0" y="0"/>
                </a:lnTo>
                <a:lnTo>
                  <a:pt x="0" y="2017610"/>
                </a:lnTo>
                <a:close/>
              </a:path>
            </a:pathLst>
          </a:custGeom>
          <a:solidFill>
            <a:srgbClr val="CEA63B"/>
          </a:solidFill>
        </p:spPr>
        <p:txBody>
          <a:bodyPr wrap="square" lIns="0" tIns="0" rIns="0" bIns="0" rtlCol="0">
            <a:noAutofit/>
          </a:bodyPr>
          <a:lstStyle/>
          <a:p>
            <a:endParaRPr sz="1803"/>
          </a:p>
        </p:txBody>
      </p:sp>
      <p:sp>
        <p:nvSpPr>
          <p:cNvPr id="15" name="Text Box 3"/>
          <p:cNvSpPr txBox="1">
            <a:spLocks noChangeArrowheads="1"/>
          </p:cNvSpPr>
          <p:nvPr/>
        </p:nvSpPr>
        <p:spPr bwMode="auto">
          <a:xfrm>
            <a:off x="3520846" y="1378639"/>
            <a:ext cx="2340133" cy="16342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tr-TR" altLang="tr-TR" sz="2004" dirty="0">
                <a:solidFill>
                  <a:schemeClr val="tx2"/>
                </a:solidFill>
                <a:latin typeface="Gill Sans MT"/>
              </a:rPr>
              <a:t>Mekanik-Elektrik Oda, Balo ve Sinema Salonu Örnek Duvar-Döşeme-Tavan Detayı</a:t>
            </a:r>
          </a:p>
        </p:txBody>
      </p:sp>
      <p:pic>
        <p:nvPicPr>
          <p:cNvPr id="4" name="Resim 3">
            <a:extLst>
              <a:ext uri="{FF2B5EF4-FFF2-40B4-BE49-F238E27FC236}">
                <a16:creationId xmlns:a16="http://schemas.microsoft.com/office/drawing/2014/main" id="{AA87D12D-D046-4BB7-A279-2166E1BAED3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6465" y="1471897"/>
            <a:ext cx="1219200" cy="4371975"/>
          </a:xfrm>
          <a:prstGeom prst="rect">
            <a:avLst/>
          </a:prstGeom>
        </p:spPr>
      </p:pic>
      <p:pic>
        <p:nvPicPr>
          <p:cNvPr id="6" name="Resim 5">
            <a:extLst>
              <a:ext uri="{FF2B5EF4-FFF2-40B4-BE49-F238E27FC236}">
                <a16:creationId xmlns:a16="http://schemas.microsoft.com/office/drawing/2014/main" id="{AF7EFD14-CC8E-4E0F-AAC6-3AE70BE3B3D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61125" y="1676684"/>
            <a:ext cx="3019425" cy="396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349344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object 279"/>
          <p:cNvSpPr/>
          <p:nvPr/>
        </p:nvSpPr>
        <p:spPr>
          <a:xfrm>
            <a:off x="370930" y="2300381"/>
            <a:ext cx="100355" cy="2021353"/>
          </a:xfrm>
          <a:custGeom>
            <a:avLst/>
            <a:gdLst/>
            <a:ahLst/>
            <a:cxnLst/>
            <a:rect l="l" t="t" r="r" b="b"/>
            <a:pathLst>
              <a:path w="100169" h="2017610">
                <a:moveTo>
                  <a:pt x="0" y="2017610"/>
                </a:moveTo>
                <a:lnTo>
                  <a:pt x="100169" y="2017610"/>
                </a:lnTo>
                <a:lnTo>
                  <a:pt x="100169" y="0"/>
                </a:lnTo>
                <a:lnTo>
                  <a:pt x="0" y="0"/>
                </a:lnTo>
                <a:lnTo>
                  <a:pt x="0" y="2017610"/>
                </a:lnTo>
                <a:close/>
              </a:path>
            </a:pathLst>
          </a:custGeom>
          <a:solidFill>
            <a:srgbClr val="CEA63B"/>
          </a:solidFill>
        </p:spPr>
        <p:txBody>
          <a:bodyPr wrap="square" lIns="0" tIns="0" rIns="0" bIns="0" rtlCol="0">
            <a:noAutofit/>
          </a:bodyPr>
          <a:lstStyle/>
          <a:p>
            <a:endParaRPr sz="1803"/>
          </a:p>
        </p:txBody>
      </p:sp>
      <p:sp>
        <p:nvSpPr>
          <p:cNvPr id="15" name="Metin kutusu 14"/>
          <p:cNvSpPr txBox="1"/>
          <p:nvPr/>
        </p:nvSpPr>
        <p:spPr>
          <a:xfrm>
            <a:off x="6553800" y="1702386"/>
            <a:ext cx="2650814" cy="709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4" dirty="0">
                <a:solidFill>
                  <a:schemeClr val="tx2"/>
                </a:solidFill>
                <a:latin typeface="Gill Sans MT"/>
              </a:rPr>
              <a:t>Ses ve Titreşim Yalıtımlı Tavan Detayı</a:t>
            </a:r>
          </a:p>
        </p:txBody>
      </p:sp>
      <p:pic>
        <p:nvPicPr>
          <p:cNvPr id="4" name="Resim 3">
            <a:extLst>
              <a:ext uri="{FF2B5EF4-FFF2-40B4-BE49-F238E27FC236}">
                <a16:creationId xmlns:a16="http://schemas.microsoft.com/office/drawing/2014/main" id="{FF43AFCE-6AB4-4CCC-9118-1DF058276B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8725" y="1719262"/>
            <a:ext cx="4800600" cy="3419475"/>
          </a:xfrm>
          <a:prstGeom prst="rect">
            <a:avLst/>
          </a:prstGeom>
        </p:spPr>
      </p:pic>
      <p:pic>
        <p:nvPicPr>
          <p:cNvPr id="6" name="Resim 5">
            <a:extLst>
              <a:ext uri="{FF2B5EF4-FFF2-40B4-BE49-F238E27FC236}">
                <a16:creationId xmlns:a16="http://schemas.microsoft.com/office/drawing/2014/main" id="{5F1A702A-47A6-4B6D-B63F-6C5092B5032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53800" y="2834605"/>
            <a:ext cx="2505075" cy="259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129618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object 279"/>
          <p:cNvSpPr/>
          <p:nvPr/>
        </p:nvSpPr>
        <p:spPr>
          <a:xfrm>
            <a:off x="370930" y="2300381"/>
            <a:ext cx="100355" cy="2021353"/>
          </a:xfrm>
          <a:custGeom>
            <a:avLst/>
            <a:gdLst/>
            <a:ahLst/>
            <a:cxnLst/>
            <a:rect l="l" t="t" r="r" b="b"/>
            <a:pathLst>
              <a:path w="100169" h="2017610">
                <a:moveTo>
                  <a:pt x="0" y="2017610"/>
                </a:moveTo>
                <a:lnTo>
                  <a:pt x="100169" y="2017610"/>
                </a:lnTo>
                <a:lnTo>
                  <a:pt x="100169" y="0"/>
                </a:lnTo>
                <a:lnTo>
                  <a:pt x="0" y="0"/>
                </a:lnTo>
                <a:lnTo>
                  <a:pt x="0" y="2017610"/>
                </a:lnTo>
                <a:close/>
              </a:path>
            </a:pathLst>
          </a:custGeom>
          <a:solidFill>
            <a:srgbClr val="CEA63B"/>
          </a:solidFill>
        </p:spPr>
        <p:txBody>
          <a:bodyPr wrap="square" lIns="0" tIns="0" rIns="0" bIns="0" rtlCol="0">
            <a:noAutofit/>
          </a:bodyPr>
          <a:lstStyle/>
          <a:p>
            <a:endParaRPr sz="1803"/>
          </a:p>
        </p:txBody>
      </p:sp>
      <p:sp>
        <p:nvSpPr>
          <p:cNvPr id="14" name="Metin kutusu 13"/>
          <p:cNvSpPr txBox="1"/>
          <p:nvPr/>
        </p:nvSpPr>
        <p:spPr>
          <a:xfrm>
            <a:off x="7177506" y="2769881"/>
            <a:ext cx="2454309" cy="709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4" dirty="0">
                <a:solidFill>
                  <a:schemeClr val="tx2"/>
                </a:solidFill>
                <a:latin typeface="Gill Sans MT"/>
              </a:rPr>
              <a:t>Yüzer Döşeme Uygulama Detayı</a:t>
            </a:r>
          </a:p>
        </p:txBody>
      </p:sp>
      <p:pic>
        <p:nvPicPr>
          <p:cNvPr id="4" name="Resim 3">
            <a:extLst>
              <a:ext uri="{FF2B5EF4-FFF2-40B4-BE49-F238E27FC236}">
                <a16:creationId xmlns:a16="http://schemas.microsoft.com/office/drawing/2014/main" id="{A1742773-38DE-437C-92A2-98E05413D0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5539" y="1396771"/>
            <a:ext cx="6077712" cy="4108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365422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object 279"/>
          <p:cNvSpPr/>
          <p:nvPr/>
        </p:nvSpPr>
        <p:spPr>
          <a:xfrm>
            <a:off x="370930" y="2300381"/>
            <a:ext cx="100355" cy="2021353"/>
          </a:xfrm>
          <a:custGeom>
            <a:avLst/>
            <a:gdLst/>
            <a:ahLst/>
            <a:cxnLst/>
            <a:rect l="l" t="t" r="r" b="b"/>
            <a:pathLst>
              <a:path w="100169" h="2017610">
                <a:moveTo>
                  <a:pt x="0" y="2017610"/>
                </a:moveTo>
                <a:lnTo>
                  <a:pt x="100169" y="2017610"/>
                </a:lnTo>
                <a:lnTo>
                  <a:pt x="100169" y="0"/>
                </a:lnTo>
                <a:lnTo>
                  <a:pt x="0" y="0"/>
                </a:lnTo>
                <a:lnTo>
                  <a:pt x="0" y="2017610"/>
                </a:lnTo>
                <a:close/>
              </a:path>
            </a:pathLst>
          </a:custGeom>
          <a:solidFill>
            <a:srgbClr val="CEA63B"/>
          </a:solidFill>
        </p:spPr>
        <p:txBody>
          <a:bodyPr wrap="square" lIns="0" tIns="0" rIns="0" bIns="0" rtlCol="0">
            <a:noAutofit/>
          </a:bodyPr>
          <a:lstStyle/>
          <a:p>
            <a:endParaRPr sz="1803"/>
          </a:p>
        </p:txBody>
      </p:sp>
      <p:sp>
        <p:nvSpPr>
          <p:cNvPr id="4" name="object 4"/>
          <p:cNvSpPr txBox="1"/>
          <p:nvPr/>
        </p:nvSpPr>
        <p:spPr>
          <a:xfrm>
            <a:off x="370929" y="0"/>
            <a:ext cx="9160963" cy="6852694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48">
              <a:lnSpc>
                <a:spcPts val="1002"/>
              </a:lnSpc>
            </a:pPr>
            <a:endParaRPr sz="1002"/>
          </a:p>
        </p:txBody>
      </p:sp>
      <p:sp>
        <p:nvSpPr>
          <p:cNvPr id="16" name="Dikdörtgen 3"/>
          <p:cNvSpPr>
            <a:spLocks noChangeArrowheads="1"/>
          </p:cNvSpPr>
          <p:nvPr/>
        </p:nvSpPr>
        <p:spPr bwMode="auto">
          <a:xfrm>
            <a:off x="4901739" y="1812396"/>
            <a:ext cx="1655094" cy="13258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defRPr/>
            </a:pPr>
            <a:r>
              <a:rPr lang="tr-TR" altLang="tr-TR" sz="2004" dirty="0">
                <a:solidFill>
                  <a:schemeClr val="tx2"/>
                </a:solidFill>
                <a:latin typeface="Gill Sans MT"/>
              </a:rPr>
              <a:t>Ekipman kaynaklı titreşimin kontrolü</a:t>
            </a:r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5B2DC7E3-F634-498F-AC19-7DD0BF32F1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6878" y="1711884"/>
            <a:ext cx="3543300" cy="2609850"/>
          </a:xfrm>
          <a:prstGeom prst="rect">
            <a:avLst/>
          </a:prstGeom>
        </p:spPr>
      </p:pic>
      <p:pic>
        <p:nvPicPr>
          <p:cNvPr id="7" name="Resim 6">
            <a:extLst>
              <a:ext uri="{FF2B5EF4-FFF2-40B4-BE49-F238E27FC236}">
                <a16:creationId xmlns:a16="http://schemas.microsoft.com/office/drawing/2014/main" id="{BB561B0A-D370-4458-BB95-D98B6A3C81B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03818" y="1664685"/>
            <a:ext cx="2313616" cy="3068456"/>
          </a:xfrm>
          <a:prstGeom prst="rect">
            <a:avLst/>
          </a:prstGeom>
        </p:spPr>
      </p:pic>
      <p:pic>
        <p:nvPicPr>
          <p:cNvPr id="9" name="Resim 8">
            <a:extLst>
              <a:ext uri="{FF2B5EF4-FFF2-40B4-BE49-F238E27FC236}">
                <a16:creationId xmlns:a16="http://schemas.microsoft.com/office/drawing/2014/main" id="{CC1DD95B-119E-454B-ADB0-C3C02B536D8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41541" y="3516158"/>
            <a:ext cx="3343275" cy="2428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872064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275" y="0"/>
            <a:ext cx="9646273" cy="6839707"/>
          </a:xfrm>
          <a:prstGeom prst="rect">
            <a:avLst/>
          </a:prstGeom>
        </p:spPr>
      </p:pic>
      <p:pic>
        <p:nvPicPr>
          <p:cNvPr id="9" name="Resim 8">
            <a:extLst>
              <a:ext uri="{FF2B5EF4-FFF2-40B4-BE49-F238E27FC236}">
                <a16:creationId xmlns:a16="http://schemas.microsoft.com/office/drawing/2014/main" id="{B576F99E-70CC-49E9-BCCD-DB272D6E5C9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275" y="1721831"/>
            <a:ext cx="9646273" cy="3367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302638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object 279"/>
          <p:cNvSpPr/>
          <p:nvPr/>
        </p:nvSpPr>
        <p:spPr>
          <a:xfrm>
            <a:off x="370930" y="2300381"/>
            <a:ext cx="100355" cy="2021353"/>
          </a:xfrm>
          <a:custGeom>
            <a:avLst/>
            <a:gdLst/>
            <a:ahLst/>
            <a:cxnLst/>
            <a:rect l="l" t="t" r="r" b="b"/>
            <a:pathLst>
              <a:path w="100169" h="2017610">
                <a:moveTo>
                  <a:pt x="0" y="2017610"/>
                </a:moveTo>
                <a:lnTo>
                  <a:pt x="100169" y="2017610"/>
                </a:lnTo>
                <a:lnTo>
                  <a:pt x="100169" y="0"/>
                </a:lnTo>
                <a:lnTo>
                  <a:pt x="0" y="0"/>
                </a:lnTo>
                <a:lnTo>
                  <a:pt x="0" y="2017610"/>
                </a:lnTo>
                <a:close/>
              </a:path>
            </a:pathLst>
          </a:custGeom>
          <a:solidFill>
            <a:srgbClr val="CEA63B"/>
          </a:solidFill>
        </p:spPr>
        <p:txBody>
          <a:bodyPr wrap="square" lIns="0" tIns="0" rIns="0" bIns="0" rtlCol="0">
            <a:noAutofit/>
          </a:bodyPr>
          <a:lstStyle/>
          <a:p>
            <a:endParaRPr sz="1803"/>
          </a:p>
        </p:txBody>
      </p:sp>
      <p:sp>
        <p:nvSpPr>
          <p:cNvPr id="4" name="object 4"/>
          <p:cNvSpPr txBox="1"/>
          <p:nvPr/>
        </p:nvSpPr>
        <p:spPr>
          <a:xfrm>
            <a:off x="370929" y="0"/>
            <a:ext cx="9160963" cy="6852694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48">
              <a:lnSpc>
                <a:spcPts val="1002"/>
              </a:lnSpc>
            </a:pPr>
            <a:endParaRPr sz="1002"/>
          </a:p>
        </p:txBody>
      </p:sp>
      <p:sp>
        <p:nvSpPr>
          <p:cNvPr id="13" name="Metin kutusu 7">
            <a:extLst>
              <a:ext uri="{FF2B5EF4-FFF2-40B4-BE49-F238E27FC236}">
                <a16:creationId xmlns:a16="http://schemas.microsoft.com/office/drawing/2014/main" id="{E9314B28-9435-4103-B9F3-09C8223EC12C}"/>
              </a:ext>
            </a:extLst>
          </p:cNvPr>
          <p:cNvSpPr txBox="1"/>
          <p:nvPr/>
        </p:nvSpPr>
        <p:spPr>
          <a:xfrm>
            <a:off x="655559" y="1545427"/>
            <a:ext cx="8560512" cy="3398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tr-TR" sz="1803" dirty="0">
              <a:solidFill>
                <a:schemeClr val="accent5">
                  <a:lumMod val="50000"/>
                </a:schemeClr>
              </a:solidFill>
              <a:latin typeface="Gill Sans MT" pitchFamily="34" charset="0"/>
            </a:endParaRPr>
          </a:p>
          <a:p>
            <a:pPr defTabSz="916137">
              <a:spcBef>
                <a:spcPct val="20000"/>
              </a:spcBef>
            </a:pPr>
            <a:r>
              <a:rPr lang="tr-TR" sz="2004" dirty="0">
                <a:solidFill>
                  <a:schemeClr val="tx2"/>
                </a:solidFill>
                <a:latin typeface="Gill Sans MT"/>
              </a:rPr>
              <a:t>Mimari projede, esas itibariyle yatırımcı (veya </a:t>
            </a:r>
            <a:r>
              <a:rPr lang="tr-TR" sz="2004" dirty="0" err="1">
                <a:solidFill>
                  <a:schemeClr val="tx2"/>
                </a:solidFill>
                <a:latin typeface="Gill Sans MT"/>
              </a:rPr>
              <a:t>şartnameli</a:t>
            </a:r>
            <a:r>
              <a:rPr lang="tr-TR" sz="2004" dirty="0">
                <a:solidFill>
                  <a:schemeClr val="tx2"/>
                </a:solidFill>
                <a:latin typeface="Gill Sans MT"/>
              </a:rPr>
              <a:t> kamu binası, mal sahibi, …) istekleri başta olmak üzere bir tasarımın ilk başından itibaren; </a:t>
            </a:r>
          </a:p>
          <a:p>
            <a:pPr defTabSz="916137">
              <a:spcBef>
                <a:spcPct val="20000"/>
              </a:spcBef>
            </a:pPr>
            <a:endParaRPr lang="tr-TR" sz="2004" dirty="0">
              <a:solidFill>
                <a:schemeClr val="tx2"/>
              </a:solidFill>
              <a:latin typeface="Gill Sans MT"/>
            </a:endParaRPr>
          </a:p>
          <a:p>
            <a:pPr defTabSz="916137">
              <a:spcBef>
                <a:spcPct val="20000"/>
              </a:spcBef>
            </a:pPr>
            <a:r>
              <a:rPr lang="tr-TR" sz="2004" dirty="0">
                <a:solidFill>
                  <a:schemeClr val="tx2"/>
                </a:solidFill>
                <a:latin typeface="Gill Sans MT"/>
              </a:rPr>
              <a:t>Mimari, </a:t>
            </a:r>
          </a:p>
          <a:p>
            <a:pPr defTabSz="916137">
              <a:spcBef>
                <a:spcPct val="20000"/>
              </a:spcBef>
            </a:pPr>
            <a:r>
              <a:rPr lang="tr-TR" sz="2004" dirty="0">
                <a:solidFill>
                  <a:schemeClr val="tx2"/>
                </a:solidFill>
                <a:latin typeface="Gill Sans MT"/>
              </a:rPr>
              <a:t>Statik, </a:t>
            </a:r>
          </a:p>
          <a:p>
            <a:pPr defTabSz="916137">
              <a:spcBef>
                <a:spcPct val="20000"/>
              </a:spcBef>
            </a:pPr>
            <a:r>
              <a:rPr lang="tr-TR" sz="2004" dirty="0">
                <a:solidFill>
                  <a:schemeClr val="tx2"/>
                </a:solidFill>
                <a:latin typeface="Gill Sans MT"/>
              </a:rPr>
              <a:t>Mekanik Tesisat ve Elektrik Tesisatı tasarımcılarının bir araya gelerek, ön projeden itibaren birlikte yaptıkları çalışmalara, “</a:t>
            </a:r>
            <a:r>
              <a:rPr lang="tr-TR" sz="2004" b="1" dirty="0">
                <a:solidFill>
                  <a:schemeClr val="tx2"/>
                </a:solidFill>
                <a:latin typeface="Gill Sans MT"/>
              </a:rPr>
              <a:t>Bütünleşik Tasarım</a:t>
            </a:r>
            <a:r>
              <a:rPr lang="tr-TR" sz="2004" dirty="0">
                <a:solidFill>
                  <a:schemeClr val="tx2"/>
                </a:solidFill>
                <a:latin typeface="Gill Sans MT"/>
              </a:rPr>
              <a:t>” adını veriyoruz.</a:t>
            </a:r>
          </a:p>
          <a:p>
            <a:endParaRPr lang="tr-TR" sz="1803" dirty="0">
              <a:solidFill>
                <a:schemeClr val="accent5">
                  <a:lumMod val="50000"/>
                </a:schemeClr>
              </a:solidFill>
              <a:latin typeface="Gill Sans MT" pitchFamily="34" charset="0"/>
            </a:endParaRPr>
          </a:p>
          <a:p>
            <a:endParaRPr lang="tr-TR" sz="1803" dirty="0"/>
          </a:p>
        </p:txBody>
      </p:sp>
    </p:spTree>
    <p:extLst>
      <p:ext uri="{BB962C8B-B14F-4D97-AF65-F5344CB8AC3E}">
        <p14:creationId xmlns:p14="http://schemas.microsoft.com/office/powerpoint/2010/main" val="18637974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object 279"/>
          <p:cNvSpPr/>
          <p:nvPr/>
        </p:nvSpPr>
        <p:spPr>
          <a:xfrm>
            <a:off x="370930" y="2300381"/>
            <a:ext cx="100355" cy="2021353"/>
          </a:xfrm>
          <a:custGeom>
            <a:avLst/>
            <a:gdLst/>
            <a:ahLst/>
            <a:cxnLst/>
            <a:rect l="l" t="t" r="r" b="b"/>
            <a:pathLst>
              <a:path w="100169" h="2017610">
                <a:moveTo>
                  <a:pt x="0" y="2017610"/>
                </a:moveTo>
                <a:lnTo>
                  <a:pt x="100169" y="2017610"/>
                </a:lnTo>
                <a:lnTo>
                  <a:pt x="100169" y="0"/>
                </a:lnTo>
                <a:lnTo>
                  <a:pt x="0" y="0"/>
                </a:lnTo>
                <a:lnTo>
                  <a:pt x="0" y="2017610"/>
                </a:lnTo>
                <a:close/>
              </a:path>
            </a:pathLst>
          </a:custGeom>
          <a:solidFill>
            <a:srgbClr val="CEA63B"/>
          </a:solidFill>
        </p:spPr>
        <p:txBody>
          <a:bodyPr wrap="square" lIns="0" tIns="0" rIns="0" bIns="0" rtlCol="0">
            <a:noAutofit/>
          </a:bodyPr>
          <a:lstStyle/>
          <a:p>
            <a:endParaRPr sz="1803"/>
          </a:p>
        </p:txBody>
      </p:sp>
      <p:sp>
        <p:nvSpPr>
          <p:cNvPr id="280" name="object 280"/>
          <p:cNvSpPr/>
          <p:nvPr/>
        </p:nvSpPr>
        <p:spPr>
          <a:xfrm>
            <a:off x="1583930" y="6015013"/>
            <a:ext cx="7586767" cy="0"/>
          </a:xfrm>
          <a:custGeom>
            <a:avLst/>
            <a:gdLst/>
            <a:ahLst/>
            <a:cxnLst/>
            <a:rect l="l" t="t" r="r" b="b"/>
            <a:pathLst>
              <a:path w="7572717">
                <a:moveTo>
                  <a:pt x="0" y="0"/>
                </a:moveTo>
                <a:lnTo>
                  <a:pt x="7572717" y="0"/>
                </a:lnTo>
              </a:path>
            </a:pathLst>
          </a:custGeom>
          <a:ln w="3810">
            <a:solidFill>
              <a:srgbClr val="272726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 sz="1803"/>
          </a:p>
        </p:txBody>
      </p:sp>
      <p:sp>
        <p:nvSpPr>
          <p:cNvPr id="2" name="object 2"/>
          <p:cNvSpPr txBox="1"/>
          <p:nvPr/>
        </p:nvSpPr>
        <p:spPr>
          <a:xfrm>
            <a:off x="1583930" y="5875054"/>
            <a:ext cx="7586767" cy="152683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48">
              <a:lnSpc>
                <a:spcPts val="1002"/>
              </a:lnSpc>
            </a:pPr>
            <a:endParaRPr sz="1002"/>
          </a:p>
        </p:txBody>
      </p:sp>
      <p:sp>
        <p:nvSpPr>
          <p:cNvPr id="13" name="Rectangle 2"/>
          <p:cNvSpPr txBox="1">
            <a:spLocks noChangeArrowheads="1"/>
          </p:cNvSpPr>
          <p:nvPr/>
        </p:nvSpPr>
        <p:spPr>
          <a:xfrm>
            <a:off x="940220" y="1180971"/>
            <a:ext cx="7481455" cy="527314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altLang="tr-TR" sz="2204" b="1" dirty="0">
                <a:solidFill>
                  <a:srgbClr val="C00000"/>
                </a:solidFill>
                <a:latin typeface="Gill Sans MT"/>
                <a:ea typeface="+mn-ea"/>
                <a:cs typeface="+mn-cs"/>
              </a:rPr>
              <a:t>Ses ile ilgili Fiziksel Olaylar</a:t>
            </a:r>
          </a:p>
        </p:txBody>
      </p:sp>
      <p:sp>
        <p:nvSpPr>
          <p:cNvPr id="14" name="Rectangle 3"/>
          <p:cNvSpPr txBox="1">
            <a:spLocks noChangeArrowheads="1"/>
          </p:cNvSpPr>
          <p:nvPr/>
        </p:nvSpPr>
        <p:spPr>
          <a:xfrm>
            <a:off x="707778" y="1689412"/>
            <a:ext cx="8600924" cy="3446218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tr-TR" altLang="tr-TR" sz="2004" b="1" dirty="0">
                <a:solidFill>
                  <a:srgbClr val="C00000"/>
                </a:solidFill>
                <a:latin typeface="Gill Sans MT"/>
              </a:rPr>
              <a:t>Sesin Doğması</a:t>
            </a:r>
          </a:p>
          <a:p>
            <a:pPr marL="0" indent="0">
              <a:buNone/>
            </a:pPr>
            <a:r>
              <a:rPr lang="tr-TR" altLang="tr-TR" sz="2004" dirty="0">
                <a:solidFill>
                  <a:schemeClr val="tx2"/>
                </a:solidFill>
                <a:latin typeface="Gill Sans MT"/>
              </a:rPr>
              <a:t>Değişik tür bir enerjinin ses enerjisine dönüşmesi ile ses ortaya çıkar.</a:t>
            </a:r>
          </a:p>
          <a:p>
            <a:pPr marL="0" indent="0">
              <a:buNone/>
            </a:pPr>
            <a:r>
              <a:rPr lang="tr-TR" altLang="tr-TR" sz="2004" dirty="0">
                <a:solidFill>
                  <a:schemeClr val="tx2"/>
                </a:solidFill>
                <a:latin typeface="Gill Sans MT"/>
              </a:rPr>
              <a:t>Ses katılarda, sıvılarda ve gazlarda doğup yayılabilir. Sesin yayılma hızı ortamın özelliklerine göre değişeceğinden sesin nerede doğduğu alınacak önlemler açısından önem kazanır.</a:t>
            </a:r>
          </a:p>
          <a:p>
            <a:pPr marL="0" indent="0">
              <a:buNone/>
            </a:pPr>
            <a:endParaRPr lang="tr-TR" altLang="tr-TR" sz="2004" dirty="0">
              <a:solidFill>
                <a:schemeClr val="tx2"/>
              </a:solidFill>
              <a:latin typeface="Gill Sans MT"/>
            </a:endParaRPr>
          </a:p>
          <a:p>
            <a:pPr marL="0" indent="0">
              <a:buNone/>
            </a:pPr>
            <a:r>
              <a:rPr lang="tr-TR" altLang="tr-TR" sz="2004" b="1" u="sng" dirty="0">
                <a:solidFill>
                  <a:schemeClr val="tx2"/>
                </a:solidFill>
                <a:latin typeface="Gill Sans MT"/>
              </a:rPr>
              <a:t>Havada Doğan Sesler</a:t>
            </a:r>
            <a:r>
              <a:rPr lang="tr-TR" altLang="tr-TR" sz="2004" u="sng" dirty="0">
                <a:solidFill>
                  <a:schemeClr val="tx2"/>
                </a:solidFill>
                <a:latin typeface="Gill Sans MT"/>
              </a:rPr>
              <a:t>: </a:t>
            </a:r>
            <a:r>
              <a:rPr lang="tr-TR" altLang="tr-TR" sz="2004" dirty="0">
                <a:solidFill>
                  <a:schemeClr val="tx2"/>
                </a:solidFill>
                <a:latin typeface="Gill Sans MT"/>
              </a:rPr>
              <a:t>Bir ses kaynağının titreşimleri havaya geçmesi ve havada yayılmasıdır. Canlı sesleri, gök gürültüsü, </a:t>
            </a:r>
            <a:r>
              <a:rPr lang="tr-TR" altLang="tr-TR" sz="2004" dirty="0" err="1">
                <a:solidFill>
                  <a:schemeClr val="tx2"/>
                </a:solidFill>
                <a:latin typeface="Gill Sans MT"/>
              </a:rPr>
              <a:t>tv</a:t>
            </a:r>
            <a:r>
              <a:rPr lang="tr-TR" altLang="tr-TR" sz="2004" dirty="0">
                <a:solidFill>
                  <a:schemeClr val="tx2"/>
                </a:solidFill>
                <a:latin typeface="Gill Sans MT"/>
              </a:rPr>
              <a:t> sesi, müzik sesi </a:t>
            </a:r>
            <a:r>
              <a:rPr lang="tr-TR" altLang="tr-TR" sz="2004" dirty="0" err="1">
                <a:solidFill>
                  <a:schemeClr val="tx2"/>
                </a:solidFill>
                <a:latin typeface="Gill Sans MT"/>
              </a:rPr>
              <a:t>v.b</a:t>
            </a:r>
            <a:r>
              <a:rPr lang="tr-TR" altLang="tr-TR" sz="2004" dirty="0">
                <a:solidFill>
                  <a:schemeClr val="tx2"/>
                </a:solidFill>
                <a:latin typeface="Gill Sans MT"/>
              </a:rPr>
              <a:t>.</a:t>
            </a:r>
          </a:p>
          <a:p>
            <a:pPr marL="0" indent="0">
              <a:buNone/>
            </a:pPr>
            <a:endParaRPr lang="tr-TR" altLang="tr-TR" sz="2004" dirty="0">
              <a:solidFill>
                <a:schemeClr val="tx2"/>
              </a:solidFill>
              <a:latin typeface="Gill Sans MT"/>
            </a:endParaRPr>
          </a:p>
          <a:p>
            <a:pPr marL="0" indent="0">
              <a:buNone/>
            </a:pPr>
            <a:r>
              <a:rPr lang="tr-TR" altLang="tr-TR" sz="2004" b="1" u="sng" dirty="0">
                <a:solidFill>
                  <a:schemeClr val="tx2"/>
                </a:solidFill>
                <a:latin typeface="Gill Sans MT"/>
              </a:rPr>
              <a:t>Katıda Doğan Sesler</a:t>
            </a:r>
            <a:r>
              <a:rPr lang="tr-TR" altLang="tr-TR" sz="2004" u="sng" dirty="0">
                <a:solidFill>
                  <a:schemeClr val="tx2"/>
                </a:solidFill>
                <a:latin typeface="Gill Sans MT"/>
              </a:rPr>
              <a:t>: </a:t>
            </a:r>
            <a:r>
              <a:rPr lang="tr-TR" altLang="tr-TR" sz="2004" dirty="0">
                <a:solidFill>
                  <a:schemeClr val="tx2"/>
                </a:solidFill>
                <a:latin typeface="Gill Sans MT"/>
              </a:rPr>
              <a:t>Bir ses kaynağının titreşimlerinin katıda doğup yayılmasıdır. Tesisat, havalandırma, jeneratör, adım sesleri </a:t>
            </a:r>
            <a:r>
              <a:rPr lang="tr-TR" altLang="tr-TR" sz="2004" dirty="0" err="1">
                <a:solidFill>
                  <a:schemeClr val="tx2"/>
                </a:solidFill>
                <a:latin typeface="Gill Sans MT"/>
              </a:rPr>
              <a:t>v.b</a:t>
            </a:r>
            <a:r>
              <a:rPr lang="tr-TR" altLang="tr-TR" sz="2004" dirty="0">
                <a:solidFill>
                  <a:schemeClr val="tx2"/>
                </a:solidFill>
                <a:latin typeface="Gill Sans MT"/>
              </a:rPr>
              <a:t>.</a:t>
            </a:r>
            <a:endParaRPr lang="tr-TR" altLang="tr-TR" sz="2304" b="1" u="sng" dirty="0"/>
          </a:p>
        </p:txBody>
      </p:sp>
    </p:spTree>
    <p:extLst>
      <p:ext uri="{BB962C8B-B14F-4D97-AF65-F5344CB8AC3E}">
        <p14:creationId xmlns:p14="http://schemas.microsoft.com/office/powerpoint/2010/main" val="10162233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object 279"/>
          <p:cNvSpPr/>
          <p:nvPr/>
        </p:nvSpPr>
        <p:spPr>
          <a:xfrm>
            <a:off x="370930" y="2300381"/>
            <a:ext cx="100355" cy="2021353"/>
          </a:xfrm>
          <a:custGeom>
            <a:avLst/>
            <a:gdLst/>
            <a:ahLst/>
            <a:cxnLst/>
            <a:rect l="l" t="t" r="r" b="b"/>
            <a:pathLst>
              <a:path w="100169" h="2017610">
                <a:moveTo>
                  <a:pt x="0" y="2017610"/>
                </a:moveTo>
                <a:lnTo>
                  <a:pt x="100169" y="2017610"/>
                </a:lnTo>
                <a:lnTo>
                  <a:pt x="100169" y="0"/>
                </a:lnTo>
                <a:lnTo>
                  <a:pt x="0" y="0"/>
                </a:lnTo>
                <a:lnTo>
                  <a:pt x="0" y="2017610"/>
                </a:lnTo>
                <a:close/>
              </a:path>
            </a:pathLst>
          </a:custGeom>
          <a:solidFill>
            <a:srgbClr val="CEA63B"/>
          </a:solidFill>
        </p:spPr>
        <p:txBody>
          <a:bodyPr wrap="square" lIns="0" tIns="0" rIns="0" bIns="0" rtlCol="0">
            <a:noAutofit/>
          </a:bodyPr>
          <a:lstStyle/>
          <a:p>
            <a:endParaRPr sz="1803"/>
          </a:p>
        </p:txBody>
      </p:sp>
      <p:sp>
        <p:nvSpPr>
          <p:cNvPr id="4" name="object 4"/>
          <p:cNvSpPr txBox="1"/>
          <p:nvPr/>
        </p:nvSpPr>
        <p:spPr>
          <a:xfrm>
            <a:off x="370929" y="0"/>
            <a:ext cx="9160963" cy="6852694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48">
              <a:lnSpc>
                <a:spcPts val="1002"/>
              </a:lnSpc>
            </a:pPr>
            <a:endParaRPr sz="1002"/>
          </a:p>
        </p:txBody>
      </p:sp>
      <p:sp>
        <p:nvSpPr>
          <p:cNvPr id="13" name="16 Dikdörtgen">
            <a:extLst>
              <a:ext uri="{FF2B5EF4-FFF2-40B4-BE49-F238E27FC236}">
                <a16:creationId xmlns:a16="http://schemas.microsoft.com/office/drawing/2014/main" id="{38D8A5FD-BAE2-4F8D-B128-CB86DCF12E7F}"/>
              </a:ext>
            </a:extLst>
          </p:cNvPr>
          <p:cNvSpPr/>
          <p:nvPr/>
        </p:nvSpPr>
        <p:spPr>
          <a:xfrm>
            <a:off x="2114961" y="1329219"/>
            <a:ext cx="5790219" cy="43168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2204" b="1" dirty="0">
                <a:solidFill>
                  <a:srgbClr val="C00000"/>
                </a:solidFill>
                <a:latin typeface="Gill Sans MT" pitchFamily="34" charset="0"/>
              </a:rPr>
              <a:t>Bütünleşik Bina Tasarımı</a:t>
            </a:r>
            <a:endParaRPr lang="tr-TR" sz="2204" dirty="0">
              <a:solidFill>
                <a:srgbClr val="C00000"/>
              </a:solidFill>
              <a:latin typeface="Gill Sans MT" pitchFamily="34" charset="0"/>
            </a:endParaRPr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019B131D-9FC4-4868-BAFD-14299C19340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3519" y="1827273"/>
            <a:ext cx="4275786" cy="38765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445176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>
            <a:extLst>
              <a:ext uri="{FF2B5EF4-FFF2-40B4-BE49-F238E27FC236}">
                <a16:creationId xmlns:a16="http://schemas.microsoft.com/office/drawing/2014/main" id="{5A7FBF65-0855-4063-A049-A59F83ABBD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5106" y="1476915"/>
            <a:ext cx="7912608" cy="4328160"/>
          </a:xfrm>
          <a:prstGeom prst="rect">
            <a:avLst/>
          </a:prstGeom>
        </p:spPr>
      </p:pic>
      <p:sp>
        <p:nvSpPr>
          <p:cNvPr id="279" name="object 279"/>
          <p:cNvSpPr/>
          <p:nvPr/>
        </p:nvSpPr>
        <p:spPr>
          <a:xfrm>
            <a:off x="370930" y="2300381"/>
            <a:ext cx="100355" cy="2021353"/>
          </a:xfrm>
          <a:custGeom>
            <a:avLst/>
            <a:gdLst/>
            <a:ahLst/>
            <a:cxnLst/>
            <a:rect l="l" t="t" r="r" b="b"/>
            <a:pathLst>
              <a:path w="100169" h="2017610">
                <a:moveTo>
                  <a:pt x="0" y="2017610"/>
                </a:moveTo>
                <a:lnTo>
                  <a:pt x="100169" y="2017610"/>
                </a:lnTo>
                <a:lnTo>
                  <a:pt x="100169" y="0"/>
                </a:lnTo>
                <a:lnTo>
                  <a:pt x="0" y="0"/>
                </a:lnTo>
                <a:lnTo>
                  <a:pt x="0" y="2017610"/>
                </a:lnTo>
                <a:close/>
              </a:path>
            </a:pathLst>
          </a:custGeom>
          <a:solidFill>
            <a:srgbClr val="CEA63B"/>
          </a:solidFill>
        </p:spPr>
        <p:txBody>
          <a:bodyPr wrap="square" lIns="0" tIns="0" rIns="0" bIns="0" rtlCol="0">
            <a:noAutofit/>
          </a:bodyPr>
          <a:lstStyle/>
          <a:p>
            <a:endParaRPr sz="1803"/>
          </a:p>
        </p:txBody>
      </p:sp>
      <p:sp>
        <p:nvSpPr>
          <p:cNvPr id="4" name="object 4"/>
          <p:cNvSpPr txBox="1"/>
          <p:nvPr/>
        </p:nvSpPr>
        <p:spPr>
          <a:xfrm>
            <a:off x="370929" y="0"/>
            <a:ext cx="9160963" cy="6852694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48">
              <a:lnSpc>
                <a:spcPts val="1002"/>
              </a:lnSpc>
            </a:pPr>
            <a:endParaRPr sz="1002"/>
          </a:p>
        </p:txBody>
      </p:sp>
      <p:sp>
        <p:nvSpPr>
          <p:cNvPr id="13" name="14 Dikdörtgen"/>
          <p:cNvSpPr/>
          <p:nvPr/>
        </p:nvSpPr>
        <p:spPr>
          <a:xfrm>
            <a:off x="6804233" y="2033657"/>
            <a:ext cx="5850151" cy="4008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tr-TR" sz="2004" dirty="0">
                <a:solidFill>
                  <a:schemeClr val="tx2"/>
                </a:solidFill>
                <a:latin typeface="Gill Sans MT"/>
              </a:rPr>
              <a:t>Optimum Dizayn</a:t>
            </a:r>
          </a:p>
        </p:txBody>
      </p:sp>
    </p:spTree>
    <p:extLst>
      <p:ext uri="{BB962C8B-B14F-4D97-AF65-F5344CB8AC3E}">
        <p14:creationId xmlns:p14="http://schemas.microsoft.com/office/powerpoint/2010/main" val="188387642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object 279"/>
          <p:cNvSpPr/>
          <p:nvPr/>
        </p:nvSpPr>
        <p:spPr>
          <a:xfrm>
            <a:off x="370930" y="2300381"/>
            <a:ext cx="100355" cy="2021353"/>
          </a:xfrm>
          <a:custGeom>
            <a:avLst/>
            <a:gdLst/>
            <a:ahLst/>
            <a:cxnLst/>
            <a:rect l="l" t="t" r="r" b="b"/>
            <a:pathLst>
              <a:path w="100169" h="2017610">
                <a:moveTo>
                  <a:pt x="0" y="2017610"/>
                </a:moveTo>
                <a:lnTo>
                  <a:pt x="100169" y="2017610"/>
                </a:lnTo>
                <a:lnTo>
                  <a:pt x="100169" y="0"/>
                </a:lnTo>
                <a:lnTo>
                  <a:pt x="0" y="0"/>
                </a:lnTo>
                <a:lnTo>
                  <a:pt x="0" y="2017610"/>
                </a:lnTo>
                <a:close/>
              </a:path>
            </a:pathLst>
          </a:custGeom>
          <a:solidFill>
            <a:srgbClr val="CEA63B"/>
          </a:solidFill>
        </p:spPr>
        <p:txBody>
          <a:bodyPr wrap="square" lIns="0" tIns="0" rIns="0" bIns="0" rtlCol="0">
            <a:noAutofit/>
          </a:bodyPr>
          <a:lstStyle/>
          <a:p>
            <a:endParaRPr sz="1803"/>
          </a:p>
        </p:txBody>
      </p:sp>
      <p:sp>
        <p:nvSpPr>
          <p:cNvPr id="13" name="14 Dikdörtgen"/>
          <p:cNvSpPr/>
          <p:nvPr/>
        </p:nvSpPr>
        <p:spPr>
          <a:xfrm>
            <a:off x="3021711" y="1245662"/>
            <a:ext cx="5323582" cy="4316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tr-TR" sz="2204" b="1" dirty="0">
                <a:solidFill>
                  <a:srgbClr val="C00000"/>
                </a:solidFill>
                <a:latin typeface="Gill Sans MT" pitchFamily="34" charset="0"/>
              </a:rPr>
              <a:t>Hesaplanmış Detay Çözümleri</a:t>
            </a:r>
          </a:p>
        </p:txBody>
      </p:sp>
      <p:pic>
        <p:nvPicPr>
          <p:cNvPr id="4" name="Resim 3">
            <a:extLst>
              <a:ext uri="{FF2B5EF4-FFF2-40B4-BE49-F238E27FC236}">
                <a16:creationId xmlns:a16="http://schemas.microsoft.com/office/drawing/2014/main" id="{8F0A4893-8ADD-43A7-98BD-852C10DE701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5287" y="1761663"/>
            <a:ext cx="3286125" cy="4029075"/>
          </a:xfrm>
          <a:prstGeom prst="rect">
            <a:avLst/>
          </a:prstGeom>
        </p:spPr>
      </p:pic>
      <p:pic>
        <p:nvPicPr>
          <p:cNvPr id="6" name="Resim 5">
            <a:extLst>
              <a:ext uri="{FF2B5EF4-FFF2-40B4-BE49-F238E27FC236}">
                <a16:creationId xmlns:a16="http://schemas.microsoft.com/office/drawing/2014/main" id="{DD91746B-F828-44E6-B5BD-9A540803080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77313" y="1761662"/>
            <a:ext cx="3333750" cy="4029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545857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object 279"/>
          <p:cNvSpPr/>
          <p:nvPr/>
        </p:nvSpPr>
        <p:spPr>
          <a:xfrm>
            <a:off x="370930" y="2300381"/>
            <a:ext cx="100355" cy="2021353"/>
          </a:xfrm>
          <a:custGeom>
            <a:avLst/>
            <a:gdLst/>
            <a:ahLst/>
            <a:cxnLst/>
            <a:rect l="l" t="t" r="r" b="b"/>
            <a:pathLst>
              <a:path w="100169" h="2017610">
                <a:moveTo>
                  <a:pt x="0" y="2017610"/>
                </a:moveTo>
                <a:lnTo>
                  <a:pt x="100169" y="2017610"/>
                </a:lnTo>
                <a:lnTo>
                  <a:pt x="100169" y="0"/>
                </a:lnTo>
                <a:lnTo>
                  <a:pt x="0" y="0"/>
                </a:lnTo>
                <a:lnTo>
                  <a:pt x="0" y="2017610"/>
                </a:lnTo>
                <a:close/>
              </a:path>
            </a:pathLst>
          </a:custGeom>
          <a:solidFill>
            <a:srgbClr val="CEA63B"/>
          </a:solidFill>
        </p:spPr>
        <p:txBody>
          <a:bodyPr wrap="square" lIns="0" tIns="0" rIns="0" bIns="0" rtlCol="0">
            <a:noAutofit/>
          </a:bodyPr>
          <a:lstStyle/>
          <a:p>
            <a:endParaRPr sz="1803"/>
          </a:p>
        </p:txBody>
      </p:sp>
      <p:sp>
        <p:nvSpPr>
          <p:cNvPr id="4" name="object 4"/>
          <p:cNvSpPr txBox="1"/>
          <p:nvPr/>
        </p:nvSpPr>
        <p:spPr>
          <a:xfrm>
            <a:off x="370929" y="0"/>
            <a:ext cx="9160963" cy="6852694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48">
              <a:lnSpc>
                <a:spcPts val="1002"/>
              </a:lnSpc>
            </a:pPr>
            <a:endParaRPr sz="1002"/>
          </a:p>
        </p:txBody>
      </p:sp>
      <p:sp>
        <p:nvSpPr>
          <p:cNvPr id="13" name="14 Dikdörtgen"/>
          <p:cNvSpPr/>
          <p:nvPr/>
        </p:nvSpPr>
        <p:spPr>
          <a:xfrm>
            <a:off x="680041" y="1015420"/>
            <a:ext cx="7641928" cy="4316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tr-TR" sz="2204" b="1" dirty="0">
                <a:solidFill>
                  <a:srgbClr val="C00000"/>
                </a:solidFill>
                <a:latin typeface="Gill Sans MT" pitchFamily="34" charset="0"/>
              </a:rPr>
              <a:t>Onaylı, Test edilmiş, Sertifikalı Malzemeler</a:t>
            </a:r>
          </a:p>
        </p:txBody>
      </p:sp>
      <p:pic>
        <p:nvPicPr>
          <p:cNvPr id="6" name="Resim 5">
            <a:extLst>
              <a:ext uri="{FF2B5EF4-FFF2-40B4-BE49-F238E27FC236}">
                <a16:creationId xmlns:a16="http://schemas.microsoft.com/office/drawing/2014/main" id="{5B81A337-30A0-42B3-96A1-3585D8D639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0437" y="1587065"/>
            <a:ext cx="8601456" cy="4047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85186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object 279"/>
          <p:cNvSpPr/>
          <p:nvPr/>
        </p:nvSpPr>
        <p:spPr>
          <a:xfrm>
            <a:off x="370930" y="2300381"/>
            <a:ext cx="100355" cy="2021353"/>
          </a:xfrm>
          <a:custGeom>
            <a:avLst/>
            <a:gdLst/>
            <a:ahLst/>
            <a:cxnLst/>
            <a:rect l="l" t="t" r="r" b="b"/>
            <a:pathLst>
              <a:path w="100169" h="2017610">
                <a:moveTo>
                  <a:pt x="0" y="2017610"/>
                </a:moveTo>
                <a:lnTo>
                  <a:pt x="100169" y="2017610"/>
                </a:lnTo>
                <a:lnTo>
                  <a:pt x="100169" y="0"/>
                </a:lnTo>
                <a:lnTo>
                  <a:pt x="0" y="0"/>
                </a:lnTo>
                <a:lnTo>
                  <a:pt x="0" y="2017610"/>
                </a:lnTo>
                <a:close/>
              </a:path>
            </a:pathLst>
          </a:custGeom>
          <a:solidFill>
            <a:srgbClr val="CEA63B"/>
          </a:solidFill>
        </p:spPr>
        <p:txBody>
          <a:bodyPr wrap="square" lIns="0" tIns="0" rIns="0" bIns="0" rtlCol="0">
            <a:noAutofit/>
          </a:bodyPr>
          <a:lstStyle/>
          <a:p>
            <a:endParaRPr sz="1803"/>
          </a:p>
        </p:txBody>
      </p:sp>
      <p:sp>
        <p:nvSpPr>
          <p:cNvPr id="4" name="object 4"/>
          <p:cNvSpPr txBox="1"/>
          <p:nvPr/>
        </p:nvSpPr>
        <p:spPr>
          <a:xfrm>
            <a:off x="370929" y="0"/>
            <a:ext cx="9160963" cy="6852694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48">
              <a:lnSpc>
                <a:spcPts val="1002"/>
              </a:lnSpc>
            </a:pPr>
            <a:endParaRPr sz="1002"/>
          </a:p>
        </p:txBody>
      </p:sp>
      <p:sp>
        <p:nvSpPr>
          <p:cNvPr id="2" name="object 2"/>
          <p:cNvSpPr txBox="1"/>
          <p:nvPr/>
        </p:nvSpPr>
        <p:spPr>
          <a:xfrm>
            <a:off x="1583930" y="5875054"/>
            <a:ext cx="7586767" cy="152683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48">
              <a:lnSpc>
                <a:spcPts val="1002"/>
              </a:lnSpc>
            </a:pPr>
            <a:endParaRPr sz="1002"/>
          </a:p>
        </p:txBody>
      </p:sp>
      <p:sp>
        <p:nvSpPr>
          <p:cNvPr id="13" name="Dikdörtgen 12"/>
          <p:cNvSpPr/>
          <p:nvPr/>
        </p:nvSpPr>
        <p:spPr>
          <a:xfrm>
            <a:off x="872056" y="3462304"/>
            <a:ext cx="8406198" cy="28821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defRPr/>
            </a:pPr>
            <a:r>
              <a:rPr lang="tr-TR" sz="2775" b="1" dirty="0">
                <a:latin typeface="Gill Sans MT" panose="020B0502020104020203" pitchFamily="34" charset="0"/>
              </a:rPr>
              <a:t>   </a:t>
            </a:r>
            <a:r>
              <a:rPr lang="tr-TR" sz="2204" b="1" dirty="0">
                <a:solidFill>
                  <a:srgbClr val="C00000"/>
                </a:solidFill>
                <a:latin typeface="Gill Sans MT" pitchFamily="34" charset="0"/>
              </a:rPr>
              <a:t>Sonuç; </a:t>
            </a:r>
            <a:endParaRPr lang="tr-TR" sz="2004" dirty="0">
              <a:solidFill>
                <a:schemeClr val="tx2"/>
              </a:solidFill>
              <a:latin typeface="Gill Sans MT"/>
            </a:endParaRPr>
          </a:p>
          <a:p>
            <a:pPr marL="286293" indent="-286293">
              <a:buFont typeface="Arial" panose="020B0604020202020204" pitchFamily="34" charset="0"/>
              <a:buChar char="•"/>
              <a:defRPr/>
            </a:pPr>
            <a:r>
              <a:rPr lang="tr-TR" sz="2004" dirty="0">
                <a:solidFill>
                  <a:schemeClr val="tx2"/>
                </a:solidFill>
                <a:latin typeface="Gill Sans MT"/>
              </a:rPr>
              <a:t>Başlangıç bütçesine göre %25 düşüş,</a:t>
            </a:r>
          </a:p>
          <a:p>
            <a:pPr marL="286293" indent="-286293">
              <a:buFont typeface="Arial" panose="020B0604020202020204" pitchFamily="34" charset="0"/>
              <a:buChar char="•"/>
              <a:defRPr/>
            </a:pPr>
            <a:r>
              <a:rPr lang="tr-TR" sz="2004" dirty="0">
                <a:solidFill>
                  <a:schemeClr val="tx2"/>
                </a:solidFill>
                <a:latin typeface="Gill Sans MT"/>
              </a:rPr>
              <a:t>İşçilik maliyetlerinde  %10 düşüş,</a:t>
            </a:r>
          </a:p>
          <a:p>
            <a:pPr marL="286293" indent="-286293">
              <a:buFont typeface="Arial" panose="020B0604020202020204" pitchFamily="34" charset="0"/>
              <a:buChar char="•"/>
              <a:defRPr/>
            </a:pPr>
            <a:r>
              <a:rPr lang="tr-TR" sz="2004" dirty="0">
                <a:solidFill>
                  <a:schemeClr val="tx2"/>
                </a:solidFill>
                <a:latin typeface="Gill Sans MT"/>
              </a:rPr>
              <a:t>Tüm imalatlar ve detaylar planlı olarak uygulandığı için, ürün tedarikinde zamanında teslim ,</a:t>
            </a:r>
          </a:p>
          <a:p>
            <a:pPr marL="286293" indent="-286293">
              <a:buFont typeface="Arial" panose="020B0604020202020204" pitchFamily="34" charset="0"/>
              <a:buChar char="•"/>
              <a:defRPr/>
            </a:pPr>
            <a:r>
              <a:rPr lang="tr-TR" sz="2004" dirty="0">
                <a:solidFill>
                  <a:schemeClr val="tx2"/>
                </a:solidFill>
                <a:latin typeface="Gill Sans MT"/>
              </a:rPr>
              <a:t>Aynı performansı düşük maliyetli detaylarla sağlama  kazanımları elde edilmektedir.</a:t>
            </a:r>
          </a:p>
          <a:p>
            <a:pPr marL="264363" indent="-264363">
              <a:buFont typeface="Arial" panose="020B0604020202020204" pitchFamily="34" charset="0"/>
              <a:buChar char="•"/>
              <a:defRPr/>
            </a:pPr>
            <a:endParaRPr lang="tr-TR" sz="1665" dirty="0"/>
          </a:p>
          <a:p>
            <a:pPr>
              <a:defRPr/>
            </a:pPr>
            <a:endParaRPr lang="tr-TR" sz="1665" dirty="0"/>
          </a:p>
        </p:txBody>
      </p:sp>
      <p:sp>
        <p:nvSpPr>
          <p:cNvPr id="14" name="Dikdörtgen 13"/>
          <p:cNvSpPr>
            <a:spLocks noChangeArrowheads="1"/>
          </p:cNvSpPr>
          <p:nvPr/>
        </p:nvSpPr>
        <p:spPr bwMode="auto">
          <a:xfrm>
            <a:off x="979628" y="1710941"/>
            <a:ext cx="8191056" cy="13258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Char char="•"/>
              <a:defRPr/>
            </a:pPr>
            <a:r>
              <a:rPr lang="tr-TR" altLang="tr-TR" sz="2004" dirty="0">
                <a:solidFill>
                  <a:schemeClr val="tx2"/>
                </a:solidFill>
                <a:latin typeface="Gill Sans MT"/>
              </a:rPr>
              <a:t>Dizayn konsept oluşturulmalı,</a:t>
            </a:r>
          </a:p>
          <a:p>
            <a:pPr eaLnBrk="1" hangingPunct="1">
              <a:buFont typeface="Arial" panose="020B0604020202020204" pitchFamily="34" charset="0"/>
              <a:buChar char="•"/>
              <a:defRPr/>
            </a:pPr>
            <a:r>
              <a:rPr lang="tr-TR" altLang="tr-TR" sz="2004" dirty="0">
                <a:solidFill>
                  <a:schemeClr val="tx2"/>
                </a:solidFill>
                <a:latin typeface="Gill Sans MT"/>
              </a:rPr>
              <a:t>Mevcut projelere göre teknik çalışmalar yapılmalı, </a:t>
            </a:r>
          </a:p>
          <a:p>
            <a:pPr eaLnBrk="1" hangingPunct="1">
              <a:buFont typeface="Arial" panose="020B0604020202020204" pitchFamily="34" charset="0"/>
              <a:buChar char="•"/>
              <a:defRPr/>
            </a:pPr>
            <a:r>
              <a:rPr lang="tr-TR" altLang="tr-TR" sz="2004" dirty="0">
                <a:solidFill>
                  <a:schemeClr val="tx2"/>
                </a:solidFill>
                <a:latin typeface="Gill Sans MT"/>
              </a:rPr>
              <a:t>Uygulama proje çalışmalarında tüm mekanik ve elektrik grupları ile koordineli çalışılarak sismik-titreşim ve ses problemleri birlikte çözülmeli.</a:t>
            </a:r>
          </a:p>
        </p:txBody>
      </p:sp>
      <p:sp>
        <p:nvSpPr>
          <p:cNvPr id="15" name="Metin kutusu 1"/>
          <p:cNvSpPr txBox="1">
            <a:spLocks noChangeArrowheads="1"/>
          </p:cNvSpPr>
          <p:nvPr/>
        </p:nvSpPr>
        <p:spPr bwMode="auto">
          <a:xfrm>
            <a:off x="1179354" y="1288074"/>
            <a:ext cx="5772965" cy="4316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tr-TR" altLang="tr-TR" sz="2204" b="1" dirty="0">
                <a:solidFill>
                  <a:srgbClr val="C00000"/>
                </a:solidFill>
                <a:latin typeface="Gill Sans MT" pitchFamily="34" charset="0"/>
              </a:rPr>
              <a:t>Örnek Proje;</a:t>
            </a:r>
          </a:p>
        </p:txBody>
      </p:sp>
    </p:spTree>
    <p:extLst>
      <p:ext uri="{BB962C8B-B14F-4D97-AF65-F5344CB8AC3E}">
        <p14:creationId xmlns:p14="http://schemas.microsoft.com/office/powerpoint/2010/main" val="209282104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/>
          <p:nvPr/>
        </p:nvSpPr>
        <p:spPr>
          <a:xfrm>
            <a:off x="368810" y="-1584"/>
            <a:ext cx="9165209" cy="6855869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59">
              <a:lnSpc>
                <a:spcPts val="1004"/>
              </a:lnSpc>
            </a:pPr>
            <a:endParaRPr sz="1004" dirty="0"/>
          </a:p>
        </p:txBody>
      </p:sp>
      <p:sp>
        <p:nvSpPr>
          <p:cNvPr id="3" name="object 3"/>
          <p:cNvSpPr txBox="1"/>
          <p:nvPr/>
        </p:nvSpPr>
        <p:spPr>
          <a:xfrm>
            <a:off x="1426720" y="958242"/>
            <a:ext cx="7745937" cy="152754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59">
              <a:lnSpc>
                <a:spcPts val="1004"/>
              </a:lnSpc>
            </a:pPr>
            <a:endParaRPr sz="1004"/>
          </a:p>
        </p:txBody>
      </p:sp>
      <p:sp>
        <p:nvSpPr>
          <p:cNvPr id="14" name="13 Dikdörtgen"/>
          <p:cNvSpPr/>
          <p:nvPr/>
        </p:nvSpPr>
        <p:spPr>
          <a:xfrm>
            <a:off x="1361708" y="1672338"/>
            <a:ext cx="8936078" cy="10611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spcBef>
                <a:spcPct val="50000"/>
              </a:spcBef>
            </a:pPr>
            <a:endParaRPr lang="tr-TR" sz="2806" dirty="0"/>
          </a:p>
          <a:p>
            <a:pPr algn="ctr"/>
            <a:endParaRPr lang="tr-TR" sz="3209" dirty="0">
              <a:solidFill>
                <a:schemeClr val="tx2"/>
              </a:solidFill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1821416" y="3465187"/>
            <a:ext cx="6568400" cy="8177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4714" indent="-744714" algn="ctr">
              <a:lnSpc>
                <a:spcPct val="130000"/>
              </a:lnSpc>
              <a:spcBef>
                <a:spcPct val="15000"/>
              </a:spcBef>
            </a:pPr>
            <a:r>
              <a:rPr lang="tr-TR" sz="4008" b="1" dirty="0">
                <a:solidFill>
                  <a:schemeClr val="tx2"/>
                </a:solidFill>
                <a:latin typeface="Gill Sans MT"/>
              </a:rPr>
              <a:t>TEŞEKKÜRLER…    </a:t>
            </a:r>
          </a:p>
        </p:txBody>
      </p:sp>
      <p:sp>
        <p:nvSpPr>
          <p:cNvPr id="16" name="object 51"/>
          <p:cNvSpPr/>
          <p:nvPr/>
        </p:nvSpPr>
        <p:spPr>
          <a:xfrm>
            <a:off x="368813" y="2415207"/>
            <a:ext cx="100400" cy="2022289"/>
          </a:xfrm>
          <a:custGeom>
            <a:avLst/>
            <a:gdLst/>
            <a:ahLst/>
            <a:cxnLst/>
            <a:rect l="l" t="t" r="r" b="b"/>
            <a:pathLst>
              <a:path w="100167" h="2017610">
                <a:moveTo>
                  <a:pt x="0" y="2017610"/>
                </a:moveTo>
                <a:lnTo>
                  <a:pt x="100167" y="2017610"/>
                </a:lnTo>
                <a:lnTo>
                  <a:pt x="100167" y="0"/>
                </a:lnTo>
                <a:lnTo>
                  <a:pt x="0" y="0"/>
                </a:lnTo>
                <a:lnTo>
                  <a:pt x="0" y="2017610"/>
                </a:lnTo>
                <a:close/>
              </a:path>
            </a:pathLst>
          </a:custGeom>
          <a:solidFill>
            <a:srgbClr val="CEA63B"/>
          </a:solidFill>
        </p:spPr>
        <p:txBody>
          <a:bodyPr wrap="square" lIns="0" tIns="0" rIns="0" bIns="0" rtlCol="0">
            <a:noAutofit/>
          </a:bodyPr>
          <a:lstStyle/>
          <a:p>
            <a:endParaRPr sz="1803"/>
          </a:p>
        </p:txBody>
      </p:sp>
    </p:spTree>
    <p:extLst>
      <p:ext uri="{BB962C8B-B14F-4D97-AF65-F5344CB8AC3E}">
        <p14:creationId xmlns:p14="http://schemas.microsoft.com/office/powerpoint/2010/main" val="15132893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object 279"/>
          <p:cNvSpPr/>
          <p:nvPr/>
        </p:nvSpPr>
        <p:spPr>
          <a:xfrm>
            <a:off x="370930" y="2300381"/>
            <a:ext cx="100355" cy="2021353"/>
          </a:xfrm>
          <a:custGeom>
            <a:avLst/>
            <a:gdLst/>
            <a:ahLst/>
            <a:cxnLst/>
            <a:rect l="l" t="t" r="r" b="b"/>
            <a:pathLst>
              <a:path w="100169" h="2017610">
                <a:moveTo>
                  <a:pt x="0" y="2017610"/>
                </a:moveTo>
                <a:lnTo>
                  <a:pt x="100169" y="2017610"/>
                </a:lnTo>
                <a:lnTo>
                  <a:pt x="100169" y="0"/>
                </a:lnTo>
                <a:lnTo>
                  <a:pt x="0" y="0"/>
                </a:lnTo>
                <a:lnTo>
                  <a:pt x="0" y="2017610"/>
                </a:lnTo>
                <a:close/>
              </a:path>
            </a:pathLst>
          </a:custGeom>
          <a:solidFill>
            <a:srgbClr val="CEA63B"/>
          </a:solidFill>
        </p:spPr>
        <p:txBody>
          <a:bodyPr wrap="square" lIns="0" tIns="0" rIns="0" bIns="0" rtlCol="0">
            <a:noAutofit/>
          </a:bodyPr>
          <a:lstStyle/>
          <a:p>
            <a:endParaRPr sz="1803"/>
          </a:p>
        </p:txBody>
      </p:sp>
      <p:sp>
        <p:nvSpPr>
          <p:cNvPr id="280" name="object 280"/>
          <p:cNvSpPr/>
          <p:nvPr/>
        </p:nvSpPr>
        <p:spPr>
          <a:xfrm>
            <a:off x="1583930" y="6015013"/>
            <a:ext cx="7586767" cy="0"/>
          </a:xfrm>
          <a:custGeom>
            <a:avLst/>
            <a:gdLst/>
            <a:ahLst/>
            <a:cxnLst/>
            <a:rect l="l" t="t" r="r" b="b"/>
            <a:pathLst>
              <a:path w="7572717">
                <a:moveTo>
                  <a:pt x="0" y="0"/>
                </a:moveTo>
                <a:lnTo>
                  <a:pt x="7572717" y="0"/>
                </a:lnTo>
              </a:path>
            </a:pathLst>
          </a:custGeom>
          <a:ln w="3810">
            <a:solidFill>
              <a:srgbClr val="272726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 sz="1803"/>
          </a:p>
        </p:txBody>
      </p:sp>
      <p:sp>
        <p:nvSpPr>
          <p:cNvPr id="13" name="Metin kutusu 12"/>
          <p:cNvSpPr txBox="1"/>
          <p:nvPr/>
        </p:nvSpPr>
        <p:spPr>
          <a:xfrm>
            <a:off x="635987" y="1547436"/>
            <a:ext cx="8719212" cy="22632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20000"/>
              </a:spcBef>
            </a:pPr>
            <a:r>
              <a:rPr lang="tr-TR" sz="1603" b="1" dirty="0">
                <a:solidFill>
                  <a:schemeClr val="tx2"/>
                </a:solidFill>
                <a:latin typeface="Gill Sans MT"/>
              </a:rPr>
              <a:t>Sesin Yansıması: </a:t>
            </a:r>
            <a:r>
              <a:rPr lang="tr-TR" sz="1603" dirty="0">
                <a:solidFill>
                  <a:schemeClr val="tx2"/>
                </a:solidFill>
                <a:latin typeface="Gill Sans MT"/>
              </a:rPr>
              <a:t>Hava içinde yayılan ses enerjisi, duvar, döşeme </a:t>
            </a:r>
            <a:r>
              <a:rPr lang="tr-TR" sz="1603" dirty="0" err="1">
                <a:solidFill>
                  <a:schemeClr val="tx2"/>
                </a:solidFill>
                <a:latin typeface="Gill Sans MT"/>
              </a:rPr>
              <a:t>v.b</a:t>
            </a:r>
            <a:r>
              <a:rPr lang="tr-TR" sz="1603" dirty="0">
                <a:solidFill>
                  <a:schemeClr val="tx2"/>
                </a:solidFill>
                <a:latin typeface="Gill Sans MT"/>
              </a:rPr>
              <a:t>. Bir engele  rastladığı zaman, bu enerjinin bir bölümü engelin yüzeyinde yansır.</a:t>
            </a:r>
          </a:p>
          <a:p>
            <a:pPr>
              <a:spcBef>
                <a:spcPct val="20000"/>
              </a:spcBef>
            </a:pPr>
            <a:r>
              <a:rPr lang="tr-TR" sz="1603" dirty="0">
                <a:solidFill>
                  <a:schemeClr val="tx2"/>
                </a:solidFill>
                <a:latin typeface="Gill Sans MT"/>
              </a:rPr>
              <a:t>Yansımanın </a:t>
            </a:r>
            <a:r>
              <a:rPr lang="tr-TR" sz="1603" b="1" dirty="0">
                <a:solidFill>
                  <a:schemeClr val="tx2"/>
                </a:solidFill>
                <a:latin typeface="Gill Sans MT"/>
              </a:rPr>
              <a:t>niceliği</a:t>
            </a:r>
            <a:r>
              <a:rPr lang="tr-TR" sz="1603" dirty="0">
                <a:solidFill>
                  <a:schemeClr val="tx2"/>
                </a:solidFill>
                <a:latin typeface="Gill Sans MT"/>
              </a:rPr>
              <a:t> ve </a:t>
            </a:r>
            <a:r>
              <a:rPr lang="tr-TR" sz="1603" b="1" dirty="0">
                <a:solidFill>
                  <a:schemeClr val="tx2"/>
                </a:solidFill>
                <a:latin typeface="Gill Sans MT"/>
              </a:rPr>
              <a:t>niteliği</a:t>
            </a:r>
            <a:r>
              <a:rPr lang="tr-TR" sz="1603" dirty="0">
                <a:solidFill>
                  <a:schemeClr val="tx2"/>
                </a:solidFill>
                <a:latin typeface="Gill Sans MT"/>
              </a:rPr>
              <a:t> olmak üzere iki boyutu vardır. </a:t>
            </a:r>
          </a:p>
          <a:p>
            <a:pPr>
              <a:spcBef>
                <a:spcPct val="20000"/>
              </a:spcBef>
            </a:pPr>
            <a:endParaRPr lang="tr-TR" sz="1603" dirty="0">
              <a:solidFill>
                <a:schemeClr val="tx2"/>
              </a:solidFill>
              <a:latin typeface="Gill Sans MT"/>
            </a:endParaRPr>
          </a:p>
          <a:p>
            <a:pPr>
              <a:spcBef>
                <a:spcPct val="20000"/>
              </a:spcBef>
            </a:pPr>
            <a:r>
              <a:rPr lang="tr-TR" sz="1603" b="1" dirty="0">
                <a:solidFill>
                  <a:schemeClr val="tx2"/>
                </a:solidFill>
                <a:latin typeface="Gill Sans MT"/>
              </a:rPr>
              <a:t>Yansımanın Niceliği:  </a:t>
            </a:r>
            <a:r>
              <a:rPr lang="tr-TR" sz="1603" dirty="0">
                <a:solidFill>
                  <a:schemeClr val="tx2"/>
                </a:solidFill>
                <a:latin typeface="Gill Sans MT"/>
              </a:rPr>
              <a:t>Yansımanın büyüklüğü anlamındadır.  Yansıtma çarpanı . «r» ile gösterilen bu büyüklük, yüzeyden yansıyan sesin yüzeye gelen ses oranı olarak tanımlanır.</a:t>
            </a:r>
          </a:p>
          <a:p>
            <a:pPr>
              <a:spcBef>
                <a:spcPct val="20000"/>
              </a:spcBef>
            </a:pPr>
            <a:r>
              <a:rPr lang="tr-TR" sz="1603" dirty="0">
                <a:solidFill>
                  <a:schemeClr val="tx2"/>
                </a:solidFill>
                <a:latin typeface="Gill Sans MT"/>
              </a:rPr>
              <a:t>Yansımanın Niteliği: Yansıyan ses ışınlarını biçimsel olarak ele aldığımızda düzgün yansıma ve yayınık yansıma olarak ayrılır. </a:t>
            </a:r>
          </a:p>
        </p:txBody>
      </p:sp>
      <p:pic>
        <p:nvPicPr>
          <p:cNvPr id="14" name="Resim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1385" y="3811308"/>
            <a:ext cx="2805818" cy="1830407"/>
          </a:xfrm>
          <a:prstGeom prst="rect">
            <a:avLst/>
          </a:prstGeom>
        </p:spPr>
      </p:pic>
      <p:pic>
        <p:nvPicPr>
          <p:cNvPr id="15" name="Resim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46852" y="3811308"/>
            <a:ext cx="2850283" cy="19470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57051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object 279"/>
          <p:cNvSpPr/>
          <p:nvPr/>
        </p:nvSpPr>
        <p:spPr>
          <a:xfrm>
            <a:off x="370930" y="2300381"/>
            <a:ext cx="100355" cy="2021353"/>
          </a:xfrm>
          <a:custGeom>
            <a:avLst/>
            <a:gdLst/>
            <a:ahLst/>
            <a:cxnLst/>
            <a:rect l="l" t="t" r="r" b="b"/>
            <a:pathLst>
              <a:path w="100169" h="2017610">
                <a:moveTo>
                  <a:pt x="0" y="2017610"/>
                </a:moveTo>
                <a:lnTo>
                  <a:pt x="100169" y="2017610"/>
                </a:lnTo>
                <a:lnTo>
                  <a:pt x="100169" y="0"/>
                </a:lnTo>
                <a:lnTo>
                  <a:pt x="0" y="0"/>
                </a:lnTo>
                <a:lnTo>
                  <a:pt x="0" y="2017610"/>
                </a:lnTo>
                <a:close/>
              </a:path>
            </a:pathLst>
          </a:custGeom>
          <a:solidFill>
            <a:srgbClr val="CEA63B"/>
          </a:solidFill>
        </p:spPr>
        <p:txBody>
          <a:bodyPr wrap="square" lIns="0" tIns="0" rIns="0" bIns="0" rtlCol="0">
            <a:noAutofit/>
          </a:bodyPr>
          <a:lstStyle/>
          <a:p>
            <a:endParaRPr sz="1803"/>
          </a:p>
        </p:txBody>
      </p:sp>
      <p:sp>
        <p:nvSpPr>
          <p:cNvPr id="280" name="object 280"/>
          <p:cNvSpPr/>
          <p:nvPr/>
        </p:nvSpPr>
        <p:spPr>
          <a:xfrm>
            <a:off x="1583930" y="6015013"/>
            <a:ext cx="7586767" cy="0"/>
          </a:xfrm>
          <a:custGeom>
            <a:avLst/>
            <a:gdLst/>
            <a:ahLst/>
            <a:cxnLst/>
            <a:rect l="l" t="t" r="r" b="b"/>
            <a:pathLst>
              <a:path w="7572717">
                <a:moveTo>
                  <a:pt x="0" y="0"/>
                </a:moveTo>
                <a:lnTo>
                  <a:pt x="7572717" y="0"/>
                </a:lnTo>
              </a:path>
            </a:pathLst>
          </a:custGeom>
          <a:ln w="3810">
            <a:solidFill>
              <a:srgbClr val="272726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 sz="1803"/>
          </a:p>
        </p:txBody>
      </p:sp>
      <p:sp>
        <p:nvSpPr>
          <p:cNvPr id="13" name="Rectangle 2"/>
          <p:cNvSpPr txBox="1">
            <a:spLocks noChangeArrowheads="1"/>
          </p:cNvSpPr>
          <p:nvPr/>
        </p:nvSpPr>
        <p:spPr>
          <a:xfrm>
            <a:off x="1583930" y="788516"/>
            <a:ext cx="7481455" cy="527314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altLang="tr-TR" sz="2204" b="1" dirty="0">
                <a:solidFill>
                  <a:srgbClr val="C00000"/>
                </a:solidFill>
                <a:latin typeface="Gill Sans MT"/>
                <a:ea typeface="+mn-ea"/>
                <a:cs typeface="+mn-cs"/>
              </a:rPr>
              <a:t>Ses ile ilgili Fiziksel Olaylar</a:t>
            </a:r>
          </a:p>
        </p:txBody>
      </p:sp>
      <p:sp>
        <p:nvSpPr>
          <p:cNvPr id="14" name="Metin kutusu 13"/>
          <p:cNvSpPr txBox="1"/>
          <p:nvPr/>
        </p:nvSpPr>
        <p:spPr>
          <a:xfrm>
            <a:off x="1197288" y="1526536"/>
            <a:ext cx="7840392" cy="2590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803" b="1" dirty="0">
                <a:solidFill>
                  <a:schemeClr val="tx2"/>
                </a:solidFill>
                <a:latin typeface="Gill Sans MT"/>
              </a:rPr>
              <a:t>Sesin Yutulması: </a:t>
            </a:r>
            <a:r>
              <a:rPr lang="tr-TR" sz="1803" dirty="0">
                <a:solidFill>
                  <a:schemeClr val="tx2"/>
                </a:solidFill>
                <a:latin typeface="Gill Sans MT"/>
              </a:rPr>
              <a:t>Gelen ses enerjisinin yansımayan bölümü yutulmuş sayılır. Sesin yutulması, ses enerjisinin başka tür bir enerjiye ya da ses dışı titreşimlere dönüşmesidir. Simgesi «a» </a:t>
            </a:r>
            <a:r>
              <a:rPr lang="tr-TR" sz="1803" dirty="0" err="1">
                <a:solidFill>
                  <a:schemeClr val="tx2"/>
                </a:solidFill>
                <a:latin typeface="Gill Sans MT"/>
              </a:rPr>
              <a:t>dır</a:t>
            </a:r>
            <a:r>
              <a:rPr lang="tr-TR" sz="1803" dirty="0">
                <a:solidFill>
                  <a:schemeClr val="tx2"/>
                </a:solidFill>
                <a:latin typeface="Gill Sans MT"/>
              </a:rPr>
              <a:t>. Örneğin bir yüzey sesin %85’ini yansıtıyorsa, o yutma çarpanı a=0,15’dir.</a:t>
            </a:r>
          </a:p>
          <a:p>
            <a:r>
              <a:rPr lang="tr-TR" sz="1803" b="1" dirty="0" err="1">
                <a:solidFill>
                  <a:schemeClr val="tx2"/>
                </a:solidFill>
                <a:latin typeface="Gill Sans MT"/>
              </a:rPr>
              <a:t>Anekoik</a:t>
            </a:r>
            <a:r>
              <a:rPr lang="tr-TR" sz="1803" b="1" dirty="0">
                <a:solidFill>
                  <a:schemeClr val="tx2"/>
                </a:solidFill>
                <a:latin typeface="Gill Sans MT"/>
              </a:rPr>
              <a:t> ve Tam Yansımalı Oda</a:t>
            </a:r>
          </a:p>
          <a:p>
            <a:r>
              <a:rPr lang="tr-TR" sz="1803" dirty="0" err="1">
                <a:solidFill>
                  <a:schemeClr val="tx2"/>
                </a:solidFill>
                <a:latin typeface="Gill Sans MT"/>
              </a:rPr>
              <a:t>Anekoik</a:t>
            </a:r>
            <a:r>
              <a:rPr lang="tr-TR" sz="1803" dirty="0">
                <a:solidFill>
                  <a:schemeClr val="tx2"/>
                </a:solidFill>
                <a:latin typeface="Gill Sans MT"/>
              </a:rPr>
              <a:t> oda </a:t>
            </a:r>
            <a:r>
              <a:rPr lang="tr-TR" sz="1803" dirty="0" err="1">
                <a:solidFill>
                  <a:schemeClr val="tx2"/>
                </a:solidFill>
                <a:latin typeface="Gill Sans MT"/>
              </a:rPr>
              <a:t>tamamiyle</a:t>
            </a:r>
            <a:r>
              <a:rPr lang="tr-TR" sz="1803" dirty="0">
                <a:solidFill>
                  <a:schemeClr val="tx2"/>
                </a:solidFill>
                <a:latin typeface="Gill Sans MT"/>
              </a:rPr>
              <a:t> yutucu elemanlarla kaplı bir odada, kaynaktan yayılan ses yansıyarak geri dönmeyeceği için ve sönümleneceği için sanki açık havada ilerliyormuş etkisi yaratacaktır.</a:t>
            </a:r>
          </a:p>
          <a:p>
            <a:endParaRPr lang="tr-TR" sz="1803" dirty="0"/>
          </a:p>
        </p:txBody>
      </p:sp>
      <p:pic>
        <p:nvPicPr>
          <p:cNvPr id="15" name="Resim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0726" y="3752735"/>
            <a:ext cx="3211109" cy="2238939"/>
          </a:xfrm>
          <a:prstGeom prst="rect">
            <a:avLst/>
          </a:prstGeom>
        </p:spPr>
      </p:pic>
      <p:pic>
        <p:nvPicPr>
          <p:cNvPr id="16" name="Resim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56360" y="3727587"/>
            <a:ext cx="3309168" cy="22377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08412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object 279"/>
          <p:cNvSpPr/>
          <p:nvPr/>
        </p:nvSpPr>
        <p:spPr>
          <a:xfrm>
            <a:off x="370930" y="2300381"/>
            <a:ext cx="100355" cy="2021353"/>
          </a:xfrm>
          <a:custGeom>
            <a:avLst/>
            <a:gdLst/>
            <a:ahLst/>
            <a:cxnLst/>
            <a:rect l="l" t="t" r="r" b="b"/>
            <a:pathLst>
              <a:path w="100169" h="2017610">
                <a:moveTo>
                  <a:pt x="0" y="2017610"/>
                </a:moveTo>
                <a:lnTo>
                  <a:pt x="100169" y="2017610"/>
                </a:lnTo>
                <a:lnTo>
                  <a:pt x="100169" y="0"/>
                </a:lnTo>
                <a:lnTo>
                  <a:pt x="0" y="0"/>
                </a:lnTo>
                <a:lnTo>
                  <a:pt x="0" y="2017610"/>
                </a:lnTo>
                <a:close/>
              </a:path>
            </a:pathLst>
          </a:custGeom>
          <a:solidFill>
            <a:srgbClr val="CEA63B"/>
          </a:solidFill>
        </p:spPr>
        <p:txBody>
          <a:bodyPr wrap="square" lIns="0" tIns="0" rIns="0" bIns="0" rtlCol="0">
            <a:noAutofit/>
          </a:bodyPr>
          <a:lstStyle/>
          <a:p>
            <a:endParaRPr sz="1803"/>
          </a:p>
        </p:txBody>
      </p:sp>
      <p:sp>
        <p:nvSpPr>
          <p:cNvPr id="280" name="object 280"/>
          <p:cNvSpPr/>
          <p:nvPr/>
        </p:nvSpPr>
        <p:spPr>
          <a:xfrm>
            <a:off x="1583930" y="6015013"/>
            <a:ext cx="7586767" cy="0"/>
          </a:xfrm>
          <a:custGeom>
            <a:avLst/>
            <a:gdLst/>
            <a:ahLst/>
            <a:cxnLst/>
            <a:rect l="l" t="t" r="r" b="b"/>
            <a:pathLst>
              <a:path w="7572717">
                <a:moveTo>
                  <a:pt x="0" y="0"/>
                </a:moveTo>
                <a:lnTo>
                  <a:pt x="7572717" y="0"/>
                </a:lnTo>
              </a:path>
            </a:pathLst>
          </a:custGeom>
          <a:ln w="3810">
            <a:solidFill>
              <a:srgbClr val="272726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 sz="1803"/>
          </a:p>
        </p:txBody>
      </p:sp>
      <p:sp>
        <p:nvSpPr>
          <p:cNvPr id="2" name="object 2"/>
          <p:cNvSpPr txBox="1"/>
          <p:nvPr/>
        </p:nvSpPr>
        <p:spPr>
          <a:xfrm>
            <a:off x="1583930" y="5875054"/>
            <a:ext cx="7586767" cy="152683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48">
              <a:lnSpc>
                <a:spcPts val="1002"/>
              </a:lnSpc>
            </a:pPr>
            <a:endParaRPr sz="1002"/>
          </a:p>
        </p:txBody>
      </p:sp>
      <p:sp>
        <p:nvSpPr>
          <p:cNvPr id="13" name="Rectangle 2"/>
          <p:cNvSpPr txBox="1">
            <a:spLocks noChangeArrowheads="1"/>
          </p:cNvSpPr>
          <p:nvPr/>
        </p:nvSpPr>
        <p:spPr>
          <a:xfrm>
            <a:off x="1428346" y="1408944"/>
            <a:ext cx="7481455" cy="527314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2204" b="1" dirty="0">
                <a:solidFill>
                  <a:srgbClr val="C00000"/>
                </a:solidFill>
                <a:latin typeface="Gill Sans MT"/>
                <a:ea typeface="+mn-ea"/>
                <a:cs typeface="+mn-cs"/>
              </a:rPr>
              <a:t>Gürültü Denetiminde Temel İlkeler</a:t>
            </a:r>
            <a:endParaRPr lang="tr-TR" altLang="tr-TR" sz="2204" b="1" dirty="0">
              <a:solidFill>
                <a:srgbClr val="C00000"/>
              </a:solidFill>
              <a:latin typeface="Gill Sans MT"/>
              <a:ea typeface="+mn-ea"/>
              <a:cs typeface="+mn-cs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940221" y="1947948"/>
            <a:ext cx="8230463" cy="32430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1703" b="1" u="sng" dirty="0">
                <a:solidFill>
                  <a:schemeClr val="tx2"/>
                </a:solidFill>
                <a:latin typeface="Gill Sans MT"/>
              </a:rPr>
              <a:t>1) Kaynakta denetim;</a:t>
            </a:r>
          </a:p>
          <a:p>
            <a:r>
              <a:rPr lang="tr-TR" sz="1703" dirty="0">
                <a:solidFill>
                  <a:schemeClr val="tx2"/>
                </a:solidFill>
                <a:latin typeface="Gill Sans MT"/>
              </a:rPr>
              <a:t>Kaynakta denetim konusu, öncelikle gürültü oluşumuna neden olan kaynakları ortadan kaldırmak, gürültü kaynaklarının gürültü  düzeylerini azaltmak ve/ya da gürültünün niteliğini değiştirmek gibi konuları kapsamaktadır. </a:t>
            </a:r>
          </a:p>
          <a:p>
            <a:r>
              <a:rPr lang="tr-TR" sz="1703" dirty="0">
                <a:solidFill>
                  <a:schemeClr val="tx2"/>
                </a:solidFill>
                <a:latin typeface="Gill Sans MT"/>
              </a:rPr>
              <a:t> Hidrofor, jeneratör, motorlu taşıt, elektrikli ev cihazları ve benzeri gürültü kaynaklarının denetimi gibi</a:t>
            </a:r>
          </a:p>
          <a:p>
            <a:r>
              <a:rPr lang="tr-TR" sz="1703" b="1" u="sng" dirty="0">
                <a:solidFill>
                  <a:schemeClr val="tx2"/>
                </a:solidFill>
                <a:latin typeface="Gill Sans MT"/>
              </a:rPr>
              <a:t>2) Kaynak-alıcı arasında denetim;</a:t>
            </a:r>
          </a:p>
          <a:p>
            <a:r>
              <a:rPr lang="tr-TR" sz="1703" dirty="0">
                <a:solidFill>
                  <a:schemeClr val="tx2"/>
                </a:solidFill>
                <a:latin typeface="Gill Sans MT"/>
              </a:rPr>
              <a:t>Kaynakla alıcı arasındaki yolda sesin azaltılmasına yönelik önlemlerin tümünü içermektedir.</a:t>
            </a:r>
          </a:p>
          <a:p>
            <a:r>
              <a:rPr lang="tr-TR" sz="1703" b="1" u="sng" dirty="0">
                <a:solidFill>
                  <a:schemeClr val="tx2"/>
                </a:solidFill>
                <a:latin typeface="Gill Sans MT"/>
              </a:rPr>
              <a:t>3) Alıcıda denetim;</a:t>
            </a:r>
          </a:p>
          <a:p>
            <a:r>
              <a:rPr lang="tr-TR" sz="1703" dirty="0">
                <a:solidFill>
                  <a:schemeClr val="tx2"/>
                </a:solidFill>
                <a:latin typeface="Gill Sans MT"/>
              </a:rPr>
              <a:t>Kaynakta ve kaynak-alıcı arasında denetlenemeyerek yapılara ulaşan gürültü için mikro ölçekte yapılabilecek önlemlerden söz edilebilir. Gürültüden etkilenen insanın alabileceği, kulak tıkacı takmak vb.</a:t>
            </a:r>
          </a:p>
        </p:txBody>
      </p:sp>
    </p:spTree>
    <p:extLst>
      <p:ext uri="{BB962C8B-B14F-4D97-AF65-F5344CB8AC3E}">
        <p14:creationId xmlns:p14="http://schemas.microsoft.com/office/powerpoint/2010/main" val="309019266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object 279"/>
          <p:cNvSpPr/>
          <p:nvPr/>
        </p:nvSpPr>
        <p:spPr>
          <a:xfrm>
            <a:off x="370930" y="2300381"/>
            <a:ext cx="100355" cy="2021353"/>
          </a:xfrm>
          <a:custGeom>
            <a:avLst/>
            <a:gdLst/>
            <a:ahLst/>
            <a:cxnLst/>
            <a:rect l="l" t="t" r="r" b="b"/>
            <a:pathLst>
              <a:path w="100169" h="2017610">
                <a:moveTo>
                  <a:pt x="0" y="2017610"/>
                </a:moveTo>
                <a:lnTo>
                  <a:pt x="100169" y="2017610"/>
                </a:lnTo>
                <a:lnTo>
                  <a:pt x="100169" y="0"/>
                </a:lnTo>
                <a:lnTo>
                  <a:pt x="0" y="0"/>
                </a:lnTo>
                <a:lnTo>
                  <a:pt x="0" y="2017610"/>
                </a:lnTo>
                <a:close/>
              </a:path>
            </a:pathLst>
          </a:custGeom>
          <a:solidFill>
            <a:srgbClr val="CEA63B"/>
          </a:solidFill>
        </p:spPr>
        <p:txBody>
          <a:bodyPr wrap="square" lIns="0" tIns="0" rIns="0" bIns="0" rtlCol="0">
            <a:noAutofit/>
          </a:bodyPr>
          <a:lstStyle/>
          <a:p>
            <a:endParaRPr sz="1803"/>
          </a:p>
        </p:txBody>
      </p:sp>
      <p:sp>
        <p:nvSpPr>
          <p:cNvPr id="280" name="object 280"/>
          <p:cNvSpPr/>
          <p:nvPr/>
        </p:nvSpPr>
        <p:spPr>
          <a:xfrm>
            <a:off x="1583930" y="6015013"/>
            <a:ext cx="7586767" cy="0"/>
          </a:xfrm>
          <a:custGeom>
            <a:avLst/>
            <a:gdLst/>
            <a:ahLst/>
            <a:cxnLst/>
            <a:rect l="l" t="t" r="r" b="b"/>
            <a:pathLst>
              <a:path w="7572717">
                <a:moveTo>
                  <a:pt x="0" y="0"/>
                </a:moveTo>
                <a:lnTo>
                  <a:pt x="7572717" y="0"/>
                </a:lnTo>
              </a:path>
            </a:pathLst>
          </a:custGeom>
          <a:ln w="3810">
            <a:solidFill>
              <a:srgbClr val="272726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 sz="1803"/>
          </a:p>
        </p:txBody>
      </p:sp>
      <p:sp>
        <p:nvSpPr>
          <p:cNvPr id="2" name="object 2"/>
          <p:cNvSpPr txBox="1"/>
          <p:nvPr/>
        </p:nvSpPr>
        <p:spPr>
          <a:xfrm>
            <a:off x="1583930" y="5875054"/>
            <a:ext cx="7586767" cy="152683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48">
              <a:lnSpc>
                <a:spcPts val="1002"/>
              </a:lnSpc>
            </a:pPr>
            <a:endParaRPr sz="1002"/>
          </a:p>
        </p:txBody>
      </p:sp>
      <p:sp>
        <p:nvSpPr>
          <p:cNvPr id="13" name="Rectangle 2"/>
          <p:cNvSpPr txBox="1">
            <a:spLocks noChangeArrowheads="1"/>
          </p:cNvSpPr>
          <p:nvPr/>
        </p:nvSpPr>
        <p:spPr>
          <a:xfrm>
            <a:off x="1346487" y="1392631"/>
            <a:ext cx="7481455" cy="527314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altLang="tr-TR" sz="2204" b="1" dirty="0">
                <a:solidFill>
                  <a:srgbClr val="C00000"/>
                </a:solidFill>
                <a:latin typeface="Gill Sans MT"/>
                <a:ea typeface="+mn-ea"/>
                <a:cs typeface="+mn-cs"/>
              </a:rPr>
              <a:t>BİNALARDA GÜRÜLTÜ PROBLEMLERİ</a:t>
            </a:r>
          </a:p>
          <a:p>
            <a:endParaRPr lang="tr-TR" altLang="tr-TR" sz="3206" b="1" dirty="0"/>
          </a:p>
        </p:txBody>
      </p:sp>
      <p:sp>
        <p:nvSpPr>
          <p:cNvPr id="14" name="Rectangle 3"/>
          <p:cNvSpPr txBox="1">
            <a:spLocks noChangeArrowheads="1"/>
          </p:cNvSpPr>
          <p:nvPr/>
        </p:nvSpPr>
        <p:spPr>
          <a:xfrm>
            <a:off x="767204" y="1829225"/>
            <a:ext cx="8998004" cy="4137028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endParaRPr lang="tr-TR" altLang="tr-TR" sz="1803" dirty="0"/>
          </a:p>
          <a:p>
            <a:pPr marL="0" indent="0">
              <a:buNone/>
            </a:pPr>
            <a:r>
              <a:rPr lang="tr-TR" altLang="tr-TR" sz="2004" dirty="0">
                <a:solidFill>
                  <a:schemeClr val="tx2"/>
                </a:solidFill>
                <a:latin typeface="Gill Sans MT"/>
              </a:rPr>
              <a:t>Ses yalıtımı, temel olarak gürültünün insan üzerinde oluşturacağı zararlı etkileri en aza indirmek için alınacak önlemleri kapsar. </a:t>
            </a:r>
          </a:p>
          <a:p>
            <a:pPr marL="0" indent="0">
              <a:buNone/>
            </a:pPr>
            <a:r>
              <a:rPr lang="tr-TR" altLang="tr-TR" sz="2004" dirty="0">
                <a:solidFill>
                  <a:schemeClr val="tx2"/>
                </a:solidFill>
                <a:latin typeface="Gill Sans MT"/>
              </a:rPr>
              <a:t>Gürültü denetimi sürecinde ilkesel olarak aşağıdaki sıra izlenir;</a:t>
            </a:r>
          </a:p>
          <a:p>
            <a:pPr marL="0" indent="0">
              <a:buNone/>
            </a:pPr>
            <a:endParaRPr lang="tr-TR" altLang="tr-TR" sz="2004" dirty="0">
              <a:solidFill>
                <a:schemeClr val="tx2"/>
              </a:solidFill>
              <a:latin typeface="Gill Sans MT"/>
            </a:endParaRPr>
          </a:p>
          <a:p>
            <a:pPr marL="0" indent="0">
              <a:buNone/>
            </a:pPr>
            <a:r>
              <a:rPr lang="tr-TR" altLang="tr-TR" sz="2004" dirty="0">
                <a:solidFill>
                  <a:schemeClr val="tx2"/>
                </a:solidFill>
                <a:latin typeface="Gill Sans MT"/>
              </a:rPr>
              <a:t>   - Kaynakta denetim</a:t>
            </a:r>
          </a:p>
          <a:p>
            <a:pPr marL="0" indent="0">
              <a:buNone/>
            </a:pPr>
            <a:r>
              <a:rPr lang="tr-TR" altLang="tr-TR" sz="2004" dirty="0">
                <a:solidFill>
                  <a:schemeClr val="tx2"/>
                </a:solidFill>
                <a:latin typeface="Gill Sans MT"/>
              </a:rPr>
              <a:t>   - Kaynak-alıcı arasında denetim</a:t>
            </a:r>
          </a:p>
          <a:p>
            <a:pPr marL="0" indent="0">
              <a:buNone/>
            </a:pPr>
            <a:r>
              <a:rPr lang="tr-TR" altLang="tr-TR" sz="2004" dirty="0">
                <a:solidFill>
                  <a:schemeClr val="tx2"/>
                </a:solidFill>
                <a:latin typeface="Gill Sans MT"/>
              </a:rPr>
              <a:t>   - Alıcıda denetim</a:t>
            </a:r>
          </a:p>
          <a:p>
            <a:pPr marL="0" indent="0">
              <a:buNone/>
            </a:pPr>
            <a:endParaRPr lang="tr-TR" altLang="tr-TR" sz="2004" dirty="0">
              <a:solidFill>
                <a:schemeClr val="tx2"/>
              </a:solidFill>
              <a:latin typeface="Gill Sans MT"/>
            </a:endParaRPr>
          </a:p>
          <a:p>
            <a:pPr marL="0" indent="0">
              <a:buNone/>
            </a:pPr>
            <a:r>
              <a:rPr lang="tr-TR" altLang="tr-TR" sz="2004" dirty="0">
                <a:solidFill>
                  <a:schemeClr val="tx2"/>
                </a:solidFill>
                <a:latin typeface="Gill Sans MT"/>
              </a:rPr>
              <a:t>Tüm kaynakların denetimi için Bütünleşik Tasarımının önemi çok büyüktür.</a:t>
            </a:r>
          </a:p>
          <a:p>
            <a:pPr marL="0" indent="0">
              <a:buNone/>
            </a:pPr>
            <a:endParaRPr lang="tr-TR" altLang="tr-TR" sz="2004" dirty="0">
              <a:solidFill>
                <a:schemeClr val="tx2"/>
              </a:solidFill>
              <a:latin typeface="Gill Sans MT"/>
            </a:endParaRPr>
          </a:p>
        </p:txBody>
      </p:sp>
    </p:spTree>
    <p:extLst>
      <p:ext uri="{BB962C8B-B14F-4D97-AF65-F5344CB8AC3E}">
        <p14:creationId xmlns:p14="http://schemas.microsoft.com/office/powerpoint/2010/main" val="196126223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object 279"/>
          <p:cNvSpPr/>
          <p:nvPr/>
        </p:nvSpPr>
        <p:spPr>
          <a:xfrm>
            <a:off x="370930" y="2300381"/>
            <a:ext cx="100355" cy="2021353"/>
          </a:xfrm>
          <a:custGeom>
            <a:avLst/>
            <a:gdLst/>
            <a:ahLst/>
            <a:cxnLst/>
            <a:rect l="l" t="t" r="r" b="b"/>
            <a:pathLst>
              <a:path w="100169" h="2017610">
                <a:moveTo>
                  <a:pt x="0" y="2017610"/>
                </a:moveTo>
                <a:lnTo>
                  <a:pt x="100169" y="2017610"/>
                </a:lnTo>
                <a:lnTo>
                  <a:pt x="100169" y="0"/>
                </a:lnTo>
                <a:lnTo>
                  <a:pt x="0" y="0"/>
                </a:lnTo>
                <a:lnTo>
                  <a:pt x="0" y="2017610"/>
                </a:lnTo>
                <a:close/>
              </a:path>
            </a:pathLst>
          </a:custGeom>
          <a:solidFill>
            <a:srgbClr val="CEA63B"/>
          </a:solidFill>
        </p:spPr>
        <p:txBody>
          <a:bodyPr wrap="square" lIns="0" tIns="0" rIns="0" bIns="0" rtlCol="0">
            <a:noAutofit/>
          </a:bodyPr>
          <a:lstStyle/>
          <a:p>
            <a:endParaRPr sz="1803"/>
          </a:p>
        </p:txBody>
      </p:sp>
      <p:sp>
        <p:nvSpPr>
          <p:cNvPr id="280" name="object 280"/>
          <p:cNvSpPr/>
          <p:nvPr/>
        </p:nvSpPr>
        <p:spPr>
          <a:xfrm>
            <a:off x="1583930" y="6015013"/>
            <a:ext cx="7586767" cy="0"/>
          </a:xfrm>
          <a:custGeom>
            <a:avLst/>
            <a:gdLst/>
            <a:ahLst/>
            <a:cxnLst/>
            <a:rect l="l" t="t" r="r" b="b"/>
            <a:pathLst>
              <a:path w="7572717">
                <a:moveTo>
                  <a:pt x="0" y="0"/>
                </a:moveTo>
                <a:lnTo>
                  <a:pt x="7572717" y="0"/>
                </a:lnTo>
              </a:path>
            </a:pathLst>
          </a:custGeom>
          <a:ln w="3810">
            <a:solidFill>
              <a:srgbClr val="272726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 sz="1803"/>
          </a:p>
        </p:txBody>
      </p:sp>
      <p:sp>
        <p:nvSpPr>
          <p:cNvPr id="13" name="Rectangle 2"/>
          <p:cNvSpPr txBox="1">
            <a:spLocks noChangeArrowheads="1"/>
          </p:cNvSpPr>
          <p:nvPr/>
        </p:nvSpPr>
        <p:spPr>
          <a:xfrm>
            <a:off x="1227637" y="2033682"/>
            <a:ext cx="7481455" cy="527314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altLang="tr-TR" sz="2204" b="1" dirty="0">
                <a:solidFill>
                  <a:srgbClr val="C00000"/>
                </a:solidFill>
                <a:latin typeface="Gill Sans MT"/>
                <a:ea typeface="+mn-ea"/>
                <a:cs typeface="+mn-cs"/>
              </a:rPr>
              <a:t>BİNALARDA GÜRÜLTÜ PROBLEMLERİ</a:t>
            </a:r>
          </a:p>
          <a:p>
            <a:endParaRPr lang="tr-TR" altLang="tr-TR" sz="3206" b="1" dirty="0"/>
          </a:p>
        </p:txBody>
      </p:sp>
      <p:sp>
        <p:nvSpPr>
          <p:cNvPr id="14" name="Rectangle 3"/>
          <p:cNvSpPr txBox="1">
            <a:spLocks noChangeArrowheads="1"/>
          </p:cNvSpPr>
          <p:nvPr/>
        </p:nvSpPr>
        <p:spPr>
          <a:xfrm>
            <a:off x="819475" y="2560995"/>
            <a:ext cx="8297778" cy="1760739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tr-TR" altLang="tr-TR" sz="2004" dirty="0">
              <a:solidFill>
                <a:schemeClr val="tx2"/>
              </a:solidFill>
              <a:latin typeface="Gill Sans MT"/>
            </a:endParaRPr>
          </a:p>
          <a:p>
            <a:pPr marL="0" indent="0">
              <a:buNone/>
            </a:pPr>
            <a:r>
              <a:rPr lang="tr-TR" altLang="tr-TR" sz="2004" dirty="0">
                <a:solidFill>
                  <a:schemeClr val="tx2"/>
                </a:solidFill>
                <a:latin typeface="Gill Sans MT"/>
              </a:rPr>
              <a:t>‘’Eğlence mekanlarındaki yüksek müziğin yanı sıra motorlu taşıt, demiryolu trafiği, sokak düğünü, inşaat makinesi sesleri, araç motorları, komşu gürültüsü, şeklinde şikayetler geliyor. ‘’</a:t>
            </a:r>
          </a:p>
          <a:p>
            <a:pPr marL="0" indent="0" algn="ctr">
              <a:buNone/>
            </a:pPr>
            <a:endParaRPr lang="tr-TR" altLang="tr-TR" sz="2004" dirty="0"/>
          </a:p>
        </p:txBody>
      </p:sp>
    </p:spTree>
    <p:extLst>
      <p:ext uri="{BB962C8B-B14F-4D97-AF65-F5344CB8AC3E}">
        <p14:creationId xmlns:p14="http://schemas.microsoft.com/office/powerpoint/2010/main" val="341649287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object 279"/>
          <p:cNvSpPr/>
          <p:nvPr/>
        </p:nvSpPr>
        <p:spPr>
          <a:xfrm>
            <a:off x="370930" y="2300381"/>
            <a:ext cx="100355" cy="2021353"/>
          </a:xfrm>
          <a:custGeom>
            <a:avLst/>
            <a:gdLst/>
            <a:ahLst/>
            <a:cxnLst/>
            <a:rect l="l" t="t" r="r" b="b"/>
            <a:pathLst>
              <a:path w="100169" h="2017610">
                <a:moveTo>
                  <a:pt x="0" y="2017610"/>
                </a:moveTo>
                <a:lnTo>
                  <a:pt x="100169" y="2017610"/>
                </a:lnTo>
                <a:lnTo>
                  <a:pt x="100169" y="0"/>
                </a:lnTo>
                <a:lnTo>
                  <a:pt x="0" y="0"/>
                </a:lnTo>
                <a:lnTo>
                  <a:pt x="0" y="2017610"/>
                </a:lnTo>
                <a:close/>
              </a:path>
            </a:pathLst>
          </a:custGeom>
          <a:solidFill>
            <a:srgbClr val="CEA63B"/>
          </a:solidFill>
        </p:spPr>
        <p:txBody>
          <a:bodyPr wrap="square" lIns="0" tIns="0" rIns="0" bIns="0" rtlCol="0">
            <a:noAutofit/>
          </a:bodyPr>
          <a:lstStyle/>
          <a:p>
            <a:endParaRPr sz="1803"/>
          </a:p>
        </p:txBody>
      </p:sp>
      <p:sp>
        <p:nvSpPr>
          <p:cNvPr id="13" name="14 Dikdörtgen"/>
          <p:cNvSpPr/>
          <p:nvPr/>
        </p:nvSpPr>
        <p:spPr>
          <a:xfrm>
            <a:off x="820627" y="1359166"/>
            <a:ext cx="7119647" cy="43168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tr-TR" sz="2204" b="1" dirty="0">
                <a:solidFill>
                  <a:srgbClr val="C00000"/>
                </a:solidFill>
                <a:latin typeface="Gill Sans MT"/>
              </a:rPr>
              <a:t>Konutlar</a:t>
            </a:r>
          </a:p>
        </p:txBody>
      </p:sp>
      <p:sp>
        <p:nvSpPr>
          <p:cNvPr id="14" name="Metin kutusu 13"/>
          <p:cNvSpPr txBox="1"/>
          <p:nvPr/>
        </p:nvSpPr>
        <p:spPr>
          <a:xfrm>
            <a:off x="5295374" y="1945025"/>
            <a:ext cx="3909240" cy="25644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tr-TR" sz="2004" dirty="0">
                <a:solidFill>
                  <a:schemeClr val="tx2"/>
                </a:solidFill>
                <a:latin typeface="Gill Sans MT"/>
              </a:rPr>
              <a:t>Şikayetlerin büyük bir kısmı aynı katta veya üst katta yer alan komşu dairelerin ortak olan duvar ve döşemelerinin, birbirine iletilen istenmeyen seslerin geçişinden kaynaklanmaktadır.</a:t>
            </a:r>
          </a:p>
          <a:p>
            <a:pPr>
              <a:defRPr/>
            </a:pPr>
            <a:r>
              <a:rPr lang="tr-TR" sz="2004" dirty="0">
                <a:solidFill>
                  <a:schemeClr val="tx2"/>
                </a:solidFill>
                <a:latin typeface="Gill Sans MT"/>
              </a:rPr>
              <a:t>Bir kısmı da mekanik ekipmanların oluşturduğu gürültüdür</a:t>
            </a:r>
            <a:r>
              <a:rPr lang="tr-TR" sz="1803" dirty="0">
                <a:latin typeface="Gill Sans MT" pitchFamily="34" charset="0"/>
              </a:rPr>
              <a:t>.</a:t>
            </a:r>
          </a:p>
        </p:txBody>
      </p:sp>
      <p:pic>
        <p:nvPicPr>
          <p:cNvPr id="4" name="Resim 3">
            <a:extLst>
              <a:ext uri="{FF2B5EF4-FFF2-40B4-BE49-F238E27FC236}">
                <a16:creationId xmlns:a16="http://schemas.microsoft.com/office/drawing/2014/main" id="{A12D8435-5D9B-4D59-B0B7-3402DE379C9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0627" y="1957387"/>
            <a:ext cx="4448175" cy="2943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991536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262</TotalTime>
  <Words>1021</Words>
  <Application>Microsoft Office PowerPoint</Application>
  <PresentationFormat>Özel</PresentationFormat>
  <Paragraphs>140</Paragraphs>
  <Slides>35</Slides>
  <Notes>0</Notes>
  <HiddenSlides>3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35</vt:i4>
      </vt:variant>
    </vt:vector>
  </HeadingPairs>
  <TitlesOfParts>
    <vt:vector size="39" baseType="lpstr">
      <vt:lpstr>Arial</vt:lpstr>
      <vt:lpstr>Calibri</vt:lpstr>
      <vt:lpstr>Gill Sans MT</vt:lpstr>
      <vt:lpstr>Office Theme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Mac</dc:creator>
  <cp:lastModifiedBy>Timur Diz</cp:lastModifiedBy>
  <cp:revision>37</cp:revision>
  <dcterms:created xsi:type="dcterms:W3CDTF">2017-10-30T09:13:00Z</dcterms:created>
  <dcterms:modified xsi:type="dcterms:W3CDTF">2019-06-24T10:26:33Z</dcterms:modified>
</cp:coreProperties>
</file>