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7" r:id="rId3"/>
    <p:sldId id="274" r:id="rId4"/>
    <p:sldId id="275" r:id="rId5"/>
    <p:sldId id="276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3" r:id="rId25"/>
    <p:sldId id="324" r:id="rId26"/>
    <p:sldId id="325" r:id="rId27"/>
    <p:sldId id="327" r:id="rId28"/>
    <p:sldId id="335" r:id="rId29"/>
    <p:sldId id="329" r:id="rId30"/>
    <p:sldId id="330" r:id="rId31"/>
    <p:sldId id="331" r:id="rId32"/>
    <p:sldId id="332" r:id="rId33"/>
    <p:sldId id="333" r:id="rId34"/>
    <p:sldId id="334" r:id="rId35"/>
    <p:sldId id="263" r:id="rId36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5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1578" y="84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6" cy="68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B088346E-96F7-4C5F-A7A1-E2A54E463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1070544" y="1415955"/>
            <a:ext cx="3979909" cy="376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Oda,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Lobi, restoran, spor salonları gibi geniş hacimli mekanların yankılanma süreleri temel alınarak gerekli ses yutuculuk hesaplanmalıdır</a:t>
            </a:r>
            <a:r>
              <a:rPr lang="tr-TR" sz="1803" dirty="0">
                <a:latin typeface="Gill Sans MT"/>
              </a:rPr>
              <a:t>.</a:t>
            </a:r>
            <a:endParaRPr lang="tr-TR" sz="1803" dirty="0">
              <a:latin typeface="Gill Sans MT" pitchFamily="34" charset="0"/>
            </a:endParaRPr>
          </a:p>
          <a:p>
            <a:pPr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1070543" y="1200111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Konaklama Yapıları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48061B0-40FA-4AEF-BE8D-B36D32F877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98"/>
          <a:stretch/>
        </p:blipFill>
        <p:spPr>
          <a:xfrm>
            <a:off x="5649712" y="1415955"/>
            <a:ext cx="3656520" cy="203247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555444A-B4F6-4C6D-BEA9-9FA3A8C7E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712" y="3631237"/>
            <a:ext cx="3623174" cy="22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73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99751A3B-3500-4D83-BE11-231788010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5 Dikdörtgen"/>
          <p:cNvSpPr/>
          <p:nvPr/>
        </p:nvSpPr>
        <p:spPr>
          <a:xfrm>
            <a:off x="664042" y="1709650"/>
            <a:ext cx="4199750" cy="320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Derslik, kütüphane,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Laboratuvar, yemekhane, atölyeler, spor salonları gibi geniş hacimli mekanların yankılanma süreleri temel alınarak gerekli ses yutuculuk hesaplanmalıdır</a:t>
            </a:r>
            <a:r>
              <a:rPr lang="tr-TR" sz="1803" dirty="0">
                <a:latin typeface="Gill Sans MT" pitchFamily="34" charset="0"/>
              </a:rPr>
              <a:t>.</a:t>
            </a:r>
          </a:p>
          <a:p>
            <a:pPr algn="just">
              <a:spcBef>
                <a:spcPct val="20000"/>
              </a:spcBef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7 Dikdörtgen"/>
          <p:cNvSpPr/>
          <p:nvPr/>
        </p:nvSpPr>
        <p:spPr>
          <a:xfrm>
            <a:off x="664041" y="1177333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Sosyal ve Kültürel Yapılar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D32CC33-C96E-46E4-A378-E6789FB0D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295" y="3488544"/>
            <a:ext cx="3270402" cy="238651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368091E-1D95-44C8-8BDB-FFEAA5C2E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294" y="1297862"/>
            <a:ext cx="3270401" cy="24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0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7AD39747-27B6-4070-BD2B-90A5DFAB0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7 Dikdörtgen"/>
          <p:cNvSpPr/>
          <p:nvPr/>
        </p:nvSpPr>
        <p:spPr>
          <a:xfrm>
            <a:off x="1048498" y="1457211"/>
            <a:ext cx="8474912" cy="7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Çeşitli kategorilerde ürünlerle ses yalıtımı yaptırarak olası gürültünün insan sağlığını da olumsuz etkilemesinin önüne rahatlıkla geçebiliriz.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3CCF63C-5D29-4A86-AEE9-E92036867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516" y="2166410"/>
            <a:ext cx="5724144" cy="34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58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C24FC266-A75F-4886-9616-DC5D5AEC6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/>
          <p:cNvSpPr>
            <a:spLocks noChangeArrowheads="1"/>
          </p:cNvSpPr>
          <p:nvPr/>
        </p:nvSpPr>
        <p:spPr bwMode="auto">
          <a:xfrm>
            <a:off x="4140007" y="1307959"/>
            <a:ext cx="111487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Ulaşım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05D61C-DB1B-4DF3-BB83-574EF721C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785" y="1740288"/>
            <a:ext cx="695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2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E54DF80E-C5DA-4336-A56B-D64D77D17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5 Dikdörtgen"/>
          <p:cNvSpPr/>
          <p:nvPr/>
        </p:nvSpPr>
        <p:spPr>
          <a:xfrm>
            <a:off x="811107" y="1806406"/>
            <a:ext cx="8720787" cy="13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Hastaneler, ameliyathaneler, mr ve röntgen odaları, acil odalar gibi bölümlerde dış ortam gürültüsünün minimuma indirilmesi gerekmektedir. Dış gürültülerin hem hastalar hem de hastane çalışanları üzerinde olumsuz etkileri olduğundan yalıtım son derece önemli bir konudur. </a:t>
            </a:r>
          </a:p>
        </p:txBody>
      </p:sp>
      <p:sp>
        <p:nvSpPr>
          <p:cNvPr id="14" name="25 Dikdörtgen"/>
          <p:cNvSpPr>
            <a:spLocks noChangeArrowheads="1"/>
          </p:cNvSpPr>
          <p:nvPr/>
        </p:nvSpPr>
        <p:spPr bwMode="auto">
          <a:xfrm>
            <a:off x="3876875" y="1405157"/>
            <a:ext cx="2083760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Sağlık Yapıları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F4E895D-1EC0-4AF0-87C1-D4806F5C4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037" y="3311057"/>
            <a:ext cx="66389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1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81FC660-3AB4-481B-AFBA-7B63F4F6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4847549" y="1451938"/>
            <a:ext cx="4186314" cy="4933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Duvar Ses Yalıtımı 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Duvar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Bariyerleri (Bitüm, PVC, EPDM)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Duvar Altı Yalıtım Bandı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Tuğla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Gazbeton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 Fiber Plakalar</a:t>
            </a:r>
          </a:p>
          <a:p>
            <a:pPr lvl="1"/>
            <a:endParaRPr lang="tr-TR" sz="18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798326" y="1527353"/>
            <a:ext cx="4117968" cy="40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Döşeme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Şilte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Yüzer Döşeme Ayağı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Kauçuklu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ve Yaylı Yüzer Döşeme Ayakları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Plywood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Hasırlı Şap</a:t>
            </a:r>
          </a:p>
          <a:p>
            <a:pPr marL="744362" lvl="1" indent="-286293">
              <a:buFont typeface="Arial" panose="020B0604020202020204" pitchFamily="34" charset="0"/>
              <a:buChar char="•"/>
            </a:pPr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2981838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39D58AD-0F90-48F9-ABD9-13A5DE396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664041" y="1190009"/>
            <a:ext cx="4381063" cy="43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Tavan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Tavan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Bariyeri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Yüksek Yutuculuk Özelliğine Sahip Bariyerli Akustik Süngerler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lvl="1"/>
            <a:endParaRPr lang="tr-TR" sz="16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45105" y="1190008"/>
            <a:ext cx="4485445" cy="324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Titreşim Yalıtımı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Sismik Sınırlandırıcılı Titreşim Alıcı Yaylar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0" lvl="1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Çelik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Atalet Kütlesi</a:t>
            </a:r>
          </a:p>
          <a:p>
            <a:pPr lvl="1"/>
            <a:endParaRPr lang="tr-TR" sz="1603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045105" y="4153782"/>
            <a:ext cx="5193653" cy="157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Ekipman Ses Yalıtımı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Susturucular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Ses Kabinleri</a:t>
            </a:r>
          </a:p>
          <a:p>
            <a:pPr lvl="1"/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4127269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CFEFEB6-EA3E-4BFD-8122-87A7F6FC6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81695A3-B47B-43B7-9E3C-EE0086796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39" y="1066288"/>
            <a:ext cx="8192779" cy="472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D795EF14-F14C-418C-B187-C3A6A8065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Metin kutusu 4"/>
          <p:cNvSpPr txBox="1">
            <a:spLocks noChangeArrowheads="1"/>
          </p:cNvSpPr>
          <p:nvPr/>
        </p:nvSpPr>
        <p:spPr bwMode="auto">
          <a:xfrm>
            <a:off x="4557787" y="1240831"/>
            <a:ext cx="135416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Duvarlar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3B49B69-A323-4436-96B9-E7525350E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482" y="1805850"/>
            <a:ext cx="2907792" cy="413918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9DE1160E-3C72-47D8-977A-7320DAB41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551" y="1799342"/>
            <a:ext cx="3113903" cy="414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88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89949DB3-ADE6-49F4-BC25-9B9AD9FCC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94" y="15240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4449769" y="1336538"/>
            <a:ext cx="175364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Döşemeler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2D8A54B6-F734-4CE6-8656-49DA1A454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04" y="1927735"/>
            <a:ext cx="3773510" cy="356744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E4F2CAE-A99F-4649-9F27-BA527D7C2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446" y="1901909"/>
            <a:ext cx="3339966" cy="361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15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07D66C6E-099A-422B-9B24-62706D4D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3" name="object 3"/>
          <p:cNvSpPr txBox="1"/>
          <p:nvPr/>
        </p:nvSpPr>
        <p:spPr>
          <a:xfrm>
            <a:off x="1428346" y="959382"/>
            <a:ext cx="7742338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67297" y="1653535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Mimari Akustik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89053" y="2293740"/>
            <a:ext cx="4285883" cy="33156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Yapı Akustiği</a:t>
            </a:r>
          </a:p>
          <a:p>
            <a:pPr marL="0" indent="0">
              <a:buNone/>
            </a:pPr>
            <a:r>
              <a:rPr lang="tr-TR" altLang="tr-TR" sz="1803" b="1" dirty="0">
                <a:solidFill>
                  <a:schemeClr val="tx2"/>
                </a:solidFill>
                <a:latin typeface="Gill Sans MT"/>
              </a:rPr>
              <a:t>(Gürültü Denetimi/Sessizleştirme)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Bireylerin yaşadıkları ortamlarda (Açık hava/kapalı mekan) gürültünün olumsuz etkilerini ortadan kaldırmak amacıyla alınması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>
              <a:solidFill>
                <a:srgbClr val="FF0000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999542" y="2289741"/>
            <a:ext cx="4102487" cy="33169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Hacim Akustiği</a:t>
            </a:r>
          </a:p>
          <a:p>
            <a:pPr marL="0" indent="0">
              <a:buNone/>
            </a:pPr>
            <a:endParaRPr lang="tr-TR" altLang="tr-TR" sz="1102" b="1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İşitsel algılamanın önemli olduğu mekanlarda, kaynaktan çıkan seslerin en iyi şekilde dinleyicilere ulaşmasını sağlamak üzere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/>
          </a:p>
        </p:txBody>
      </p:sp>
    </p:spTree>
    <p:extLst>
      <p:ext uri="{BB962C8B-B14F-4D97-AF65-F5344CB8AC3E}">
        <p14:creationId xmlns:p14="http://schemas.microsoft.com/office/powerpoint/2010/main" val="379822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C566C1EA-A565-4E73-B5CF-2EECADBCD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Dikdörtgen 1"/>
          <p:cNvSpPr>
            <a:spLocks noChangeArrowheads="1"/>
          </p:cNvSpPr>
          <p:nvPr/>
        </p:nvSpPr>
        <p:spPr bwMode="auto">
          <a:xfrm>
            <a:off x="1562493" y="1452913"/>
            <a:ext cx="3399019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Klima dış üniteleri</a:t>
            </a:r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6559996" y="1452913"/>
            <a:ext cx="1373411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Brulör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E851117-53AA-4322-8046-218BCEDFA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531" y="1912329"/>
            <a:ext cx="4746338" cy="285680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3B0B070-4877-4F25-A266-050A94A94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604" y="1911694"/>
            <a:ext cx="4327705" cy="285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90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1E69A6EB-2C64-422D-B087-A868EE6A3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682E692-143C-48AB-A5A4-E76943C38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68" y="1911096"/>
            <a:ext cx="4584192" cy="303580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CFE7479-5603-4A3F-BF03-B8DF64263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172" y="1677179"/>
            <a:ext cx="305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03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618DA01-6CAD-4142-A70E-40BC32409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B8B3265-8A16-4AEA-8D97-973832131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25" y="1328737"/>
            <a:ext cx="6505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225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9E19E1B-8C7E-472B-A29B-F5CB16FC4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A3FFFA-BACB-4372-B7B6-6F900AE9D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84" y="1202076"/>
            <a:ext cx="4762500" cy="2552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DD32EB1-20EF-4AE6-9A7F-4E82861EB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774" y="2277042"/>
            <a:ext cx="4773168" cy="35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1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6E4475F4-A4D8-4C05-8552-AA7A80302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20846" y="1378639"/>
            <a:ext cx="2340133" cy="163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Mekanik-Elektrik Oda, Balo ve Sinema Salonu Örnek Duvar-Döşeme-Tavan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A87D12D-D046-4BB7-A279-2166E1BA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65" y="1471897"/>
            <a:ext cx="1219200" cy="43719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F7EFD14-CC8E-4E0F-AAC6-3AE70BE3B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125" y="1676684"/>
            <a:ext cx="30194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93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9E489EE6-F187-4164-9EA3-8C268018D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/>
          <p:nvPr/>
        </p:nvSpPr>
        <p:spPr>
          <a:xfrm>
            <a:off x="6553800" y="1702386"/>
            <a:ext cx="2650814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Ses ve Titreşim Yalıtımlı 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F43AFCE-6AB4-4CCC-9118-1DF058276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25" y="1719262"/>
            <a:ext cx="4800600" cy="34194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F1A702A-47A6-4B6D-B63F-6C5092B50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800" y="2834605"/>
            <a:ext cx="2505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96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772F674-BE36-4821-8280-A50F6F527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4" name="Metin kutusu 13"/>
          <p:cNvSpPr txBox="1"/>
          <p:nvPr/>
        </p:nvSpPr>
        <p:spPr>
          <a:xfrm>
            <a:off x="7177506" y="2769881"/>
            <a:ext cx="2454309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Yüzer Döşeme Uygulama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742773-38DE-437C-92A2-98E05413D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39" y="1396771"/>
            <a:ext cx="6077712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4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0C4C261-E8BB-4578-87D0-25DF74397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6" name="Dikdörtgen 3"/>
          <p:cNvSpPr>
            <a:spLocks noChangeArrowheads="1"/>
          </p:cNvSpPr>
          <p:nvPr/>
        </p:nvSpPr>
        <p:spPr bwMode="auto">
          <a:xfrm>
            <a:off x="4901739" y="1812396"/>
            <a:ext cx="1655094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Ekipman kaynaklı titreşimin kontrolü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B2DC7E3-F634-498F-AC19-7DD0BF32F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878" y="1711884"/>
            <a:ext cx="3543300" cy="260985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B561B0A-D370-4458-BB95-D98B6A3C8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818" y="1664685"/>
            <a:ext cx="2313616" cy="306845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C1DD95B-119E-454B-ADB0-C3C02B536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1541" y="3516158"/>
            <a:ext cx="3343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0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FD795C9-C223-4CD3-A328-DC2FFA323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5" y="0"/>
            <a:ext cx="9646273" cy="683970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576F99E-70CC-49E9-BCCD-DB272D6E5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75" y="1721831"/>
            <a:ext cx="9646273" cy="33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26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314B316-88F4-4FEA-81BF-63AA56525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7">
            <a:extLst>
              <a:ext uri="{FF2B5EF4-FFF2-40B4-BE49-F238E27FC236}">
                <a16:creationId xmlns:a16="http://schemas.microsoft.com/office/drawing/2014/main" id="{E9314B28-9435-4103-B9F3-09C8223EC12C}"/>
              </a:ext>
            </a:extLst>
          </p:cNvPr>
          <p:cNvSpPr txBox="1"/>
          <p:nvPr/>
        </p:nvSpPr>
        <p:spPr>
          <a:xfrm>
            <a:off x="655559" y="1545427"/>
            <a:ext cx="8560512" cy="339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 projede, esas itibariyle yatırımcı (veya </a:t>
            </a:r>
            <a:r>
              <a:rPr lang="tr-TR" sz="2004" dirty="0" err="1">
                <a:solidFill>
                  <a:schemeClr val="tx2"/>
                </a:solidFill>
                <a:latin typeface="Gill Sans MT"/>
              </a:rPr>
              <a:t>şartnameli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 kamu binası, mal sahibi, …) istekleri başta olmak üzere bir tasarımın ilk başından itibaren; </a:t>
            </a:r>
          </a:p>
          <a:p>
            <a:pPr defTabSz="916137">
              <a:spcBef>
                <a:spcPct val="20000"/>
              </a:spcBef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Statik,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Mekanik Tesisat ve Elektrik Tesisatı tasarımcılarının bir araya gelerek, ön projeden itibaren birlikte yaptıkları çalışmalara, “</a:t>
            </a:r>
            <a:r>
              <a:rPr lang="tr-TR" sz="2004" b="1" dirty="0">
                <a:solidFill>
                  <a:schemeClr val="tx2"/>
                </a:solidFill>
                <a:latin typeface="Gill Sans MT"/>
              </a:rPr>
              <a:t>Bütünleşik Tasarım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” adını veriyoruz.</a:t>
            </a:r>
          </a:p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endParaRPr lang="tr-TR" sz="1803" dirty="0"/>
          </a:p>
        </p:txBody>
      </p:sp>
    </p:spTree>
    <p:extLst>
      <p:ext uri="{BB962C8B-B14F-4D97-AF65-F5344CB8AC3E}">
        <p14:creationId xmlns:p14="http://schemas.microsoft.com/office/powerpoint/2010/main" val="186379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169CA065-0C73-4074-B578-F468375DE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40220" y="118097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07778" y="1689412"/>
            <a:ext cx="8600924" cy="34462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Sesin Doğması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Değişik tür bir enerjinin ses enerjisine dönüşmesi ile ses ortaya çıkar.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katılarda, sıvılarda ve gazlarda doğup yayılabilir. Sesin yayılma hızı ortamın özelliklerine göre değişeceğinden sesin nerede doğduğu alınacak önlemler açısından önem kazanır.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Havada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 havaya geçmesi ve havada yayılmasıdır. Canlı sesleri, gök gürültüsü,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tv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sesi, müzik sesi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Katıda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titreşimlerinin katıda doğup yayılmasıdır. Tesisat, havalandırma, jeneratör, adım sesleri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  <a:endParaRPr lang="tr-TR" altLang="tr-TR" sz="2304" b="1" u="sng" dirty="0"/>
          </a:p>
        </p:txBody>
      </p:sp>
    </p:spTree>
    <p:extLst>
      <p:ext uri="{BB962C8B-B14F-4D97-AF65-F5344CB8AC3E}">
        <p14:creationId xmlns:p14="http://schemas.microsoft.com/office/powerpoint/2010/main" val="1016223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23BDFE0-CBD5-4226-A6BD-73DE47712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38D8A5FD-BAE2-4F8D-B128-CB86DCF12E7F}"/>
              </a:ext>
            </a:extLst>
          </p:cNvPr>
          <p:cNvSpPr/>
          <p:nvPr/>
        </p:nvSpPr>
        <p:spPr>
          <a:xfrm>
            <a:off x="2114961" y="1329219"/>
            <a:ext cx="5790219" cy="431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Bütünleşik Bina Tasarımı</a:t>
            </a:r>
            <a:endParaRPr lang="tr-TR" sz="2204" dirty="0">
              <a:solidFill>
                <a:srgbClr val="C00000"/>
              </a:solidFill>
              <a:latin typeface="Gill Sans MT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9B131D-9FC4-4868-BAFD-14299C19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19" y="1827273"/>
            <a:ext cx="4275786" cy="3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51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A61C97B8-AA97-4A0C-BFF8-8D130F102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5A7FBF65-0855-4063-A049-A59F83ABB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06" y="1476915"/>
            <a:ext cx="7912608" cy="4328160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4233" y="2033657"/>
            <a:ext cx="5850151" cy="40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Optimum Dizayn</a:t>
            </a:r>
          </a:p>
        </p:txBody>
      </p:sp>
    </p:spTree>
    <p:extLst>
      <p:ext uri="{BB962C8B-B14F-4D97-AF65-F5344CB8AC3E}">
        <p14:creationId xmlns:p14="http://schemas.microsoft.com/office/powerpoint/2010/main" val="1883876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F08EB7D-515E-4C2F-9B08-7AC6D7943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3021711" y="1245662"/>
            <a:ext cx="5323582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Hesaplanmış Detay Çözümleri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F0A4893-8ADD-43A7-98BD-852C10DE7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287" y="1761663"/>
            <a:ext cx="3286125" cy="40290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D91746B-F828-44E6-B5BD-9A5408030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313" y="1761662"/>
            <a:ext cx="333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58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9804C087-B193-4517-99DF-4DB96351F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041" y="1015420"/>
            <a:ext cx="7641928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Onaylı, Test edilmiş, Sertifikalı Malzemeler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5B81A337-30A0-42B3-96A1-3585D8D63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37" y="1587065"/>
            <a:ext cx="8601456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2B539DD4-BB6C-427C-A4D0-2B426D04E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Dikdörtgen 12"/>
          <p:cNvSpPr/>
          <p:nvPr/>
        </p:nvSpPr>
        <p:spPr>
          <a:xfrm>
            <a:off x="872056" y="3462304"/>
            <a:ext cx="8406198" cy="2882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2775" b="1" dirty="0">
                <a:latin typeface="Gill Sans MT" panose="020B0502020104020203" pitchFamily="34" charset="0"/>
              </a:rPr>
              <a:t>   </a:t>
            </a: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Sonuç; </a:t>
            </a: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Başlangıç bütçesine göre %25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İşçilik maliyetlerinde  %10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Tüm imalatlar ve detaylar planlı olarak uygulandığı için, ürün tedarikinde zamanında teslim 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Aynı performansı düşük maliyetli detaylarla sağlama  kazanımları elde edilmektedir.</a:t>
            </a:r>
          </a:p>
          <a:p>
            <a:pPr marL="264363" indent="-264363">
              <a:buFont typeface="Arial" panose="020B0604020202020204" pitchFamily="34" charset="0"/>
              <a:buChar char="•"/>
              <a:defRPr/>
            </a:pPr>
            <a:endParaRPr lang="tr-TR" sz="1665" dirty="0"/>
          </a:p>
          <a:p>
            <a:pPr>
              <a:defRPr/>
            </a:pPr>
            <a:endParaRPr lang="tr-TR" sz="1665" dirty="0"/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979628" y="1710941"/>
            <a:ext cx="8191056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Dizayn konsept oluşturulmalı,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Mevcut projelere göre teknik çalışmalar yapılmalı,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Uygulama proje çalışmalarında tüm mekanik ve elektrik grupları ile koordineli çalışılarak sismik-titreşim ve ses problemleri birlikte çözülmeli.</a:t>
            </a:r>
          </a:p>
        </p:txBody>
      </p:sp>
      <p:sp>
        <p:nvSpPr>
          <p:cNvPr id="15" name="Metin kutusu 1"/>
          <p:cNvSpPr txBox="1">
            <a:spLocks noChangeArrowheads="1"/>
          </p:cNvSpPr>
          <p:nvPr/>
        </p:nvSpPr>
        <p:spPr bwMode="auto">
          <a:xfrm>
            <a:off x="1179354" y="1288074"/>
            <a:ext cx="577296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 pitchFamily="34" charset="0"/>
              </a:rPr>
              <a:t>Örnek Proje;</a:t>
            </a:r>
          </a:p>
        </p:txBody>
      </p:sp>
    </p:spTree>
    <p:extLst>
      <p:ext uri="{BB962C8B-B14F-4D97-AF65-F5344CB8AC3E}">
        <p14:creationId xmlns:p14="http://schemas.microsoft.com/office/powerpoint/2010/main" val="2092821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202E73BF-44A2-4803-8140-08FD06351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8810" y="-1584"/>
            <a:ext cx="9165209" cy="685586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 dirty="0"/>
          </a:p>
        </p:txBody>
      </p:sp>
      <p:sp>
        <p:nvSpPr>
          <p:cNvPr id="3" name="object 3"/>
          <p:cNvSpPr txBox="1"/>
          <p:nvPr/>
        </p:nvSpPr>
        <p:spPr>
          <a:xfrm>
            <a:off x="1426720" y="958242"/>
            <a:ext cx="7745937" cy="152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/>
          </a:p>
        </p:txBody>
      </p:sp>
      <p:sp>
        <p:nvSpPr>
          <p:cNvPr id="14" name="13 Dikdörtgen"/>
          <p:cNvSpPr/>
          <p:nvPr/>
        </p:nvSpPr>
        <p:spPr>
          <a:xfrm>
            <a:off x="1361708" y="1672338"/>
            <a:ext cx="8936078" cy="106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tr-TR" sz="2806" dirty="0"/>
          </a:p>
          <a:p>
            <a:pPr algn="ctr"/>
            <a:endParaRPr lang="tr-TR" sz="3209" dirty="0">
              <a:solidFill>
                <a:schemeClr val="tx2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821416" y="3465187"/>
            <a:ext cx="6568400" cy="817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4714" indent="-744714" algn="ctr">
              <a:lnSpc>
                <a:spcPct val="130000"/>
              </a:lnSpc>
              <a:spcBef>
                <a:spcPct val="15000"/>
              </a:spcBef>
            </a:pPr>
            <a:r>
              <a:rPr lang="tr-TR" sz="4008" b="1" dirty="0">
                <a:solidFill>
                  <a:schemeClr val="tx2"/>
                </a:solidFill>
                <a:latin typeface="Gill Sans MT"/>
              </a:rPr>
              <a:t>TEŞEKKÜRLER…    </a:t>
            </a:r>
          </a:p>
        </p:txBody>
      </p:sp>
      <p:sp>
        <p:nvSpPr>
          <p:cNvPr id="16" name="object 51"/>
          <p:cNvSpPr/>
          <p:nvPr/>
        </p:nvSpPr>
        <p:spPr>
          <a:xfrm>
            <a:off x="368813" y="2415207"/>
            <a:ext cx="100400" cy="2022289"/>
          </a:xfrm>
          <a:custGeom>
            <a:avLst/>
            <a:gdLst/>
            <a:ahLst/>
            <a:cxnLst/>
            <a:rect l="l" t="t" r="r" b="b"/>
            <a:pathLst>
              <a:path w="100167" h="2017610">
                <a:moveTo>
                  <a:pt x="0" y="2017610"/>
                </a:moveTo>
                <a:lnTo>
                  <a:pt x="100167" y="2017610"/>
                </a:lnTo>
                <a:lnTo>
                  <a:pt x="100167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</p:spTree>
    <p:extLst>
      <p:ext uri="{BB962C8B-B14F-4D97-AF65-F5344CB8AC3E}">
        <p14:creationId xmlns:p14="http://schemas.microsoft.com/office/powerpoint/2010/main" val="151328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981C2E49-8AB8-4B06-8D83-6970E235A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635987" y="1547436"/>
            <a:ext cx="8719212" cy="226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Sesin Yansıması: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Hava içinde yayılan ses enerjisi, duvar, döşeme </a:t>
            </a:r>
            <a:r>
              <a:rPr lang="tr-TR" sz="1603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. Bir engele  rastladığı zaman, bu enerjinin bir bölümü engelin yüzeyinde yansır.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niceliği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ve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niteliği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olmak üzere iki boyutu vardır. </a:t>
            </a:r>
          </a:p>
          <a:p>
            <a:pPr>
              <a:spcBef>
                <a:spcPct val="20000"/>
              </a:spcBef>
            </a:pPr>
            <a:endParaRPr lang="tr-TR" sz="1603" dirty="0">
              <a:solidFill>
                <a:schemeClr val="tx2"/>
              </a:solidFill>
              <a:latin typeface="Gill Sans MT"/>
            </a:endParaRPr>
          </a:p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Yansımanın Niceliği: 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büyüklüğü anlamındadır.  Yansıtma çarpanı . «r» ile gösterilen bu büyüklük, yüzeyden yansıyan sesin yüzeye gelen ses oranı olarak tanımlanır.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Niteliği: Yansıyan ses ışınlarını biçimsel olarak ele aldığımızda düzgün yansıma ve yayınık yansıma olarak ayrılır.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385" y="3811308"/>
            <a:ext cx="2805818" cy="183040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852" y="3811308"/>
            <a:ext cx="2850283" cy="194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05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F67C683-2D09-42A9-A4BC-91376CEEF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83930" y="788516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97288" y="1526536"/>
            <a:ext cx="7840392" cy="259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3" b="1" dirty="0">
                <a:solidFill>
                  <a:schemeClr val="tx2"/>
                </a:solidFill>
                <a:latin typeface="Gill Sans MT"/>
              </a:rPr>
              <a:t>Sesin Yutulması: 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Gelen ses enerjisinin yansımayan bölümü yutulmuş sayılır. Sesin yutulması, ses enerjisinin başka tür bir enerjiye ya da ses dışı titreşimlere dönüşmesidir. Simgesi «a»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dır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. Örneğin bir yüzey sesin %85’ini yansıtıyorsa, o yutma çarpanı a=0,15’dir.</a:t>
            </a:r>
          </a:p>
          <a:p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ve Tam Yansımalı Oda</a:t>
            </a:r>
          </a:p>
          <a:p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oda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tamamiyle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yutucu elemanlarla kaplı bir odada, kaynaktan yayılan ses yansıyarak geri dönmeyeceği için ve sönümleneceği için sanki açık havada ilerliyormuş etkisi yaratacaktır.</a:t>
            </a:r>
          </a:p>
          <a:p>
            <a:endParaRPr lang="tr-TR" sz="1803" dirty="0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726" y="3752735"/>
            <a:ext cx="3211109" cy="2238939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360" y="3727587"/>
            <a:ext cx="3309168" cy="223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4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737CE6AA-72C6-4D61-B829-9A4534A1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428346" y="1408944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Gürültü Denetiminde Temel İlkeler</a:t>
            </a:r>
            <a:endParaRPr lang="tr-TR" altLang="tr-TR" sz="2204" b="1" dirty="0">
              <a:solidFill>
                <a:srgbClr val="C00000"/>
              </a:solidFill>
              <a:latin typeface="Gill Sans MT"/>
              <a:ea typeface="+mn-ea"/>
              <a:cs typeface="+mn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40221" y="1947948"/>
            <a:ext cx="8230463" cy="3243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1) Kaynakta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denetim konusu, öncelikle gürültü oluşumuna neden olan kaynakları ortadan kaldırmak, gürültü kaynaklarının gürültü  düzeylerini azaltmak ve/ya da gürültünün niteliğini değiştirmek gibi konuları kapsamaktadır. 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 Hidrofor, jeneratör, motorlu taşıt, elektrikli ev cihazları ve benzeri gürültü kaynaklarının denetimi gibi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2) Kaynak-alıcı arasında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Kaynakla alıcı arasındaki yolda sesin azaltılmasına yönelik önlemlerin tümünü içermektedir.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3) Alıcıda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ve kaynak-alıcı arasında denetlenemeyerek yapılara ulaşan gürültü için mikro ölçekte yapılabilecek önlemlerden söz edilebilir. Gürültüden etkilenen insanın alabileceği, kulak tıkacı takmak vb.</a:t>
            </a:r>
          </a:p>
        </p:txBody>
      </p:sp>
    </p:spTree>
    <p:extLst>
      <p:ext uri="{BB962C8B-B14F-4D97-AF65-F5344CB8AC3E}">
        <p14:creationId xmlns:p14="http://schemas.microsoft.com/office/powerpoint/2010/main" val="3090192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D68F61EB-997A-4EF5-84D3-04F0BFD2B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46487" y="139263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67204" y="1829225"/>
            <a:ext cx="8998004" cy="41370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tr-TR" altLang="tr-TR" sz="1803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yalıtımı, temel olarak gürültünün insan üzerinde oluşturacağı zararlı etkileri en aza indirmek için alınacak önlemleri kapsar. 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Gürültü denetimi sürecinde ilkesel olarak aşağıdaki sıra izlenir;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Kaynakta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Kaynak-alıcı arasında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Alıcıda denetim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Tüm kaynakların denetimi için Bütünleşik Tasarımının önemi çok büyüktür.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961262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ADD983E-D100-4EE5-A77F-CD420F570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27637" y="2033682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9475" y="2560995"/>
            <a:ext cx="8297778" cy="176073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‘’Eğlence mekanlarındaki yüksek müziğin yanı sıra motorlu taşıt, demiryolu trafiği, sokak düğünü, inşaat makinesi sesleri, araç motorları, komşu gürültüsü, şeklinde şikayetler geliyor. ‘’</a:t>
            </a:r>
          </a:p>
          <a:p>
            <a:pPr marL="0" indent="0" algn="ctr">
              <a:buNone/>
            </a:pPr>
            <a:endParaRPr lang="tr-TR" altLang="tr-TR" sz="2004" dirty="0"/>
          </a:p>
        </p:txBody>
      </p:sp>
    </p:spTree>
    <p:extLst>
      <p:ext uri="{BB962C8B-B14F-4D97-AF65-F5344CB8AC3E}">
        <p14:creationId xmlns:p14="http://schemas.microsoft.com/office/powerpoint/2010/main" val="3416492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B9FA7857-34F9-4C17-90AE-854B9732B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1" cy="6838173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820627" y="1359166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Konutlar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295374" y="1945025"/>
            <a:ext cx="3909240" cy="256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Şikayetlerin büyük bir kısmı aynı katta veya üst katta yer alan komşu dairelerin ortak olan duvar ve döşemelerinin, birbirine iletilen istenmeyen seslerin geçişinden kaynaklanmaktadır.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Bir kısmı da mekanik ekipmanların oluşturduğu gürültüdür</a:t>
            </a:r>
            <a:r>
              <a:rPr lang="tr-TR" sz="1803" dirty="0">
                <a:latin typeface="Gill Sans MT" pitchFamily="34" charset="0"/>
              </a:rPr>
              <a:t>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2D8435-5D9B-4D59-B0B7-3402DE379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27" y="1957387"/>
            <a:ext cx="4448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5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1021</Words>
  <Application>Microsoft Office PowerPoint</Application>
  <PresentationFormat>Özel</PresentationFormat>
  <Paragraphs>140</Paragraphs>
  <Slides>35</Slides>
  <Notes>0</Notes>
  <HiddenSlides>3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9" baseType="lpstr">
      <vt:lpstr>Arial</vt:lpstr>
      <vt:lpstr>Calibri</vt:lpstr>
      <vt:lpstr>Gill Sans MT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Volkan DiKMEN</cp:lastModifiedBy>
  <cp:revision>23</cp:revision>
  <dcterms:created xsi:type="dcterms:W3CDTF">2017-10-30T09:13:00Z</dcterms:created>
  <dcterms:modified xsi:type="dcterms:W3CDTF">2019-09-17T13:40:56Z</dcterms:modified>
</cp:coreProperties>
</file>