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421" r:id="rId3"/>
    <p:sldId id="346" r:id="rId4"/>
    <p:sldId id="347" r:id="rId5"/>
    <p:sldId id="415" r:id="rId6"/>
    <p:sldId id="296" r:id="rId7"/>
    <p:sldId id="297" r:id="rId8"/>
    <p:sldId id="298" r:id="rId9"/>
    <p:sldId id="299" r:id="rId10"/>
    <p:sldId id="416" r:id="rId11"/>
    <p:sldId id="414" r:id="rId12"/>
    <p:sldId id="417" r:id="rId13"/>
    <p:sldId id="413" r:id="rId14"/>
    <p:sldId id="419" r:id="rId15"/>
    <p:sldId id="420" r:id="rId16"/>
    <p:sldId id="418" r:id="rId17"/>
    <p:sldId id="358" r:id="rId18"/>
    <p:sldId id="412" r:id="rId19"/>
    <p:sldId id="359" r:id="rId20"/>
    <p:sldId id="360" r:id="rId21"/>
    <p:sldId id="361" r:id="rId22"/>
    <p:sldId id="362" r:id="rId23"/>
    <p:sldId id="363" r:id="rId24"/>
    <p:sldId id="364" r:id="rId25"/>
    <p:sldId id="365" r:id="rId26"/>
    <p:sldId id="366" r:id="rId27"/>
    <p:sldId id="378" r:id="rId28"/>
    <p:sldId id="379" r:id="rId29"/>
    <p:sldId id="380" r:id="rId30"/>
    <p:sldId id="381" r:id="rId31"/>
    <p:sldId id="394" r:id="rId32"/>
    <p:sldId id="393" r:id="rId33"/>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85" d="100"/>
          <a:sy n="85" d="100"/>
        </p:scale>
        <p:origin x="948" y="96"/>
      </p:cViewPr>
      <p:guideLst>
        <p:guide orient="horz" pos="2160"/>
        <p:guide pos="3119"/>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004C69-94DB-46F8-ACAD-95DCB622707C}" type="datetimeFigureOut">
              <a:rPr lang="en-GB" smtClean="0"/>
              <a:t>16/09/2019</a:t>
            </a:fld>
            <a:endParaRPr lang="en-GB"/>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795AF5-126D-4A11-9AA0-3BA3B7A604CE}" type="slidenum">
              <a:rPr lang="en-GB" smtClean="0"/>
              <a:t>‹#›</a:t>
            </a:fld>
            <a:endParaRPr lang="en-GB"/>
          </a:p>
        </p:txBody>
      </p:sp>
    </p:spTree>
    <p:extLst>
      <p:ext uri="{BB962C8B-B14F-4D97-AF65-F5344CB8AC3E}">
        <p14:creationId xmlns:p14="http://schemas.microsoft.com/office/powerpoint/2010/main" val="672951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7C3E3FF7-DE71-473E-AB02-7851823032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A2D97D-DE04-4F1A-AF92-1A0EE9BA2FCC}" type="slidenum">
              <a:rPr lang="tr-TR" altLang="en-US" smtClean="0"/>
              <a:pPr>
                <a:spcBef>
                  <a:spcPct val="0"/>
                </a:spcBef>
              </a:pPr>
              <a:t>3</a:t>
            </a:fld>
            <a:endParaRPr lang="tr-TR" altLang="en-US"/>
          </a:p>
        </p:txBody>
      </p:sp>
      <p:sp>
        <p:nvSpPr>
          <p:cNvPr id="15363" name="Rectangle 2">
            <a:extLst>
              <a:ext uri="{FF2B5EF4-FFF2-40B4-BE49-F238E27FC236}">
                <a16:creationId xmlns:a16="http://schemas.microsoft.com/office/drawing/2014/main" id="{323F1F2B-1336-4832-A743-74B21D0BD04F}"/>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D24023C2-0DE9-4DF4-B3CE-19E9E9F9957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3825254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C9162AB-CB78-4173-AB7C-61ADAE38BA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2BE3FF-BB36-4A81-A38C-780739F5A4CD}" type="slidenum">
              <a:rPr lang="tr-TR" altLang="en-US" smtClean="0"/>
              <a:pPr>
                <a:spcBef>
                  <a:spcPct val="0"/>
                </a:spcBef>
              </a:pPr>
              <a:t>15</a:t>
            </a:fld>
            <a:endParaRPr lang="tr-TR" altLang="en-US"/>
          </a:p>
        </p:txBody>
      </p:sp>
      <p:sp>
        <p:nvSpPr>
          <p:cNvPr id="63491" name="Rectangle 2">
            <a:extLst>
              <a:ext uri="{FF2B5EF4-FFF2-40B4-BE49-F238E27FC236}">
                <a16:creationId xmlns:a16="http://schemas.microsoft.com/office/drawing/2014/main" id="{A6DDF863-A2F7-40ED-9652-5A73BA90082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2" name="Rectangle 3">
            <a:extLst>
              <a:ext uri="{FF2B5EF4-FFF2-40B4-BE49-F238E27FC236}">
                <a16:creationId xmlns:a16="http://schemas.microsoft.com/office/drawing/2014/main" id="{25B22099-6F81-48D4-902D-D72118F71940}"/>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63493" name="Rectangle 4">
            <a:extLst>
              <a:ext uri="{FF2B5EF4-FFF2-40B4-BE49-F238E27FC236}">
                <a16:creationId xmlns:a16="http://schemas.microsoft.com/office/drawing/2014/main" id="{10A2E98C-7683-4351-BCCA-311DD8B506FD}"/>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4" name="Rectangle 5">
            <a:extLst>
              <a:ext uri="{FF2B5EF4-FFF2-40B4-BE49-F238E27FC236}">
                <a16:creationId xmlns:a16="http://schemas.microsoft.com/office/drawing/2014/main" id="{3BE9C5E4-AE7B-4118-B009-288B7911E781}"/>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5" name="Rectangle 6">
            <a:extLst>
              <a:ext uri="{FF2B5EF4-FFF2-40B4-BE49-F238E27FC236}">
                <a16:creationId xmlns:a16="http://schemas.microsoft.com/office/drawing/2014/main" id="{B86436A5-7DFC-44C2-BD10-9FF2B079DC5C}"/>
              </a:ext>
            </a:extLst>
          </p:cNvPr>
          <p:cNvSpPr>
            <a:spLocks noGrp="1" noRot="1" noChangeAspect="1" noChangeArrowheads="1" noTextEdit="1"/>
          </p:cNvSpPr>
          <p:nvPr>
            <p:ph type="sldImg"/>
          </p:nvPr>
        </p:nvSpPr>
        <p:spPr>
          <a:xfrm>
            <a:off x="708025" y="746125"/>
            <a:ext cx="5319713" cy="3686175"/>
          </a:xfrm>
          <a:ln w="12700" cap="flat"/>
        </p:spPr>
      </p:sp>
      <p:sp>
        <p:nvSpPr>
          <p:cNvPr id="63496" name="Rectangle 7">
            <a:extLst>
              <a:ext uri="{FF2B5EF4-FFF2-40B4-BE49-F238E27FC236}">
                <a16:creationId xmlns:a16="http://schemas.microsoft.com/office/drawing/2014/main" id="{ED80C1A4-A148-4887-AB30-C479799F9CDB}"/>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4011473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4/5</a:t>
            </a:r>
          </a:p>
        </p:txBody>
      </p:sp>
      <p:sp>
        <p:nvSpPr>
          <p:cNvPr id="4" name="Slayt Numarası Yer Tutucusu 3"/>
          <p:cNvSpPr>
            <a:spLocks noGrp="1"/>
          </p:cNvSpPr>
          <p:nvPr>
            <p:ph type="sldNum" sz="quarter" idx="10"/>
          </p:nvPr>
        </p:nvSpPr>
        <p:spPr/>
        <p:txBody>
          <a:bodyPr/>
          <a:lstStyle/>
          <a:p>
            <a:fld id="{04BBF02E-EBB8-4051-8DAF-14E37DAEC628}" type="slidenum">
              <a:rPr lang="tr-TR" smtClean="0"/>
              <a:t>18</a:t>
            </a:fld>
            <a:endParaRPr lang="tr-TR"/>
          </a:p>
        </p:txBody>
      </p:sp>
    </p:spTree>
    <p:extLst>
      <p:ext uri="{BB962C8B-B14F-4D97-AF65-F5344CB8AC3E}">
        <p14:creationId xmlns:p14="http://schemas.microsoft.com/office/powerpoint/2010/main" val="2237455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316C6030-48DF-4AF2-AA42-BDD28A65A1AA}"/>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2F3BCB-6FEA-40C6-BD11-71E55FF21FA9}" type="slidenum">
              <a:rPr lang="en-US" altLang="tr-TR" smtClean="0"/>
              <a:pPr>
                <a:spcBef>
                  <a:spcPct val="0"/>
                </a:spcBef>
              </a:pPr>
              <a:t>32</a:t>
            </a:fld>
            <a:endParaRPr lang="en-US" altLang="tr-TR"/>
          </a:p>
        </p:txBody>
      </p:sp>
      <p:sp>
        <p:nvSpPr>
          <p:cNvPr id="95235" name="Rectangle 2">
            <a:extLst>
              <a:ext uri="{FF2B5EF4-FFF2-40B4-BE49-F238E27FC236}">
                <a16:creationId xmlns:a16="http://schemas.microsoft.com/office/drawing/2014/main" id="{6960B01D-D01F-4702-90CB-60271B809928}"/>
              </a:ext>
            </a:extLst>
          </p:cNvPr>
          <p:cNvSpPr>
            <a:spLocks noGrp="1" noRot="1" noChangeAspect="1" noChangeArrowheads="1" noTextEdit="1"/>
          </p:cNvSpPr>
          <p:nvPr>
            <p:ph type="sldImg"/>
          </p:nvPr>
        </p:nvSpPr>
        <p:spPr>
          <a:xfrm>
            <a:off x="431800" y="801688"/>
            <a:ext cx="5797550" cy="4016375"/>
          </a:xfrm>
          <a:ln/>
        </p:spPr>
      </p:sp>
      <p:sp>
        <p:nvSpPr>
          <p:cNvPr id="95236" name="Rectangle 3">
            <a:extLst>
              <a:ext uri="{FF2B5EF4-FFF2-40B4-BE49-F238E27FC236}">
                <a16:creationId xmlns:a16="http://schemas.microsoft.com/office/drawing/2014/main" id="{E9C69891-30F2-4462-930D-E833C604020D}"/>
              </a:ext>
            </a:extLst>
          </p:cNvPr>
          <p:cNvSpPr>
            <a:spLocks noGrp="1" noChangeArrowheads="1"/>
          </p:cNvSpPr>
          <p:nvPr>
            <p:ph type="body" idx="1"/>
          </p:nvPr>
        </p:nvSpPr>
        <p:spPr>
          <a:xfrm>
            <a:off x="665781" y="5083892"/>
            <a:ext cx="5329361" cy="4818393"/>
          </a:xfrm>
          <a:noFill/>
        </p:spPr>
        <p:txBody>
          <a:bodyPr/>
          <a:lstStyle/>
          <a:p>
            <a:pPr eaLnBrk="1" hangingPunct="1"/>
            <a:endParaRPr lang="tr-TR" altLang="tr-TR" sz="1600">
              <a:latin typeface="Arial" panose="020B0604020202020204" pitchFamily="34" charset="0"/>
            </a:endParaRPr>
          </a:p>
        </p:txBody>
      </p:sp>
    </p:spTree>
    <p:extLst>
      <p:ext uri="{BB962C8B-B14F-4D97-AF65-F5344CB8AC3E}">
        <p14:creationId xmlns:p14="http://schemas.microsoft.com/office/powerpoint/2010/main" val="396761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54D84CFA-D633-464C-8FA2-EF301B5AFA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E5D244-3B7F-494B-BDDA-21DEEE0C605D}" type="slidenum">
              <a:rPr lang="tr-TR" altLang="en-US" smtClean="0"/>
              <a:pPr>
                <a:spcBef>
                  <a:spcPct val="0"/>
                </a:spcBef>
              </a:pPr>
              <a:t>4</a:t>
            </a:fld>
            <a:endParaRPr lang="tr-TR" altLang="en-US"/>
          </a:p>
        </p:txBody>
      </p:sp>
      <p:sp>
        <p:nvSpPr>
          <p:cNvPr id="17411" name="Rectangle 2">
            <a:extLst>
              <a:ext uri="{FF2B5EF4-FFF2-40B4-BE49-F238E27FC236}">
                <a16:creationId xmlns:a16="http://schemas.microsoft.com/office/drawing/2014/main" id="{B9624265-F002-425A-900D-0B29DEC8F645}"/>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7CEE07C5-510E-45B7-AB55-D4B635E92B8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875369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03243FDB-C8F8-4710-B74C-976D6F2AFCD2}"/>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A0B0B86-7DF7-4D2B-9DCB-0BC09D3CEC93}" type="slidenum">
              <a:rPr lang="en-US" altLang="tr-TR" smtClean="0"/>
              <a:pPr>
                <a:spcBef>
                  <a:spcPct val="0"/>
                </a:spcBef>
              </a:pPr>
              <a:t>6</a:t>
            </a:fld>
            <a:endParaRPr lang="en-US" altLang="tr-TR"/>
          </a:p>
        </p:txBody>
      </p:sp>
      <p:sp>
        <p:nvSpPr>
          <p:cNvPr id="81923" name="Rectangle 2">
            <a:extLst>
              <a:ext uri="{FF2B5EF4-FFF2-40B4-BE49-F238E27FC236}">
                <a16:creationId xmlns:a16="http://schemas.microsoft.com/office/drawing/2014/main" id="{723AC35D-B996-4163-BD77-5BA5D1762E26}"/>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79229FB0-61C9-4D90-BDB9-B8E300DBCD5A}"/>
              </a:ext>
            </a:extLst>
          </p:cNvPr>
          <p:cNvSpPr>
            <a:spLocks noGrp="1" noChangeArrowheads="1"/>
          </p:cNvSpPr>
          <p:nvPr>
            <p:ph type="body" idx="1"/>
          </p:nvPr>
        </p:nvSpPr>
        <p:spPr>
          <a:noFill/>
        </p:spPr>
        <p:txBody>
          <a:bodyPr/>
          <a:lstStyle/>
          <a:p>
            <a:pPr eaLnBrk="1" hangingPunct="1"/>
            <a:endParaRPr lang="de-DE" altLang="tr-TR">
              <a:latin typeface="Arial" panose="020B0604020202020204" pitchFamily="34" charset="0"/>
            </a:endParaRPr>
          </a:p>
        </p:txBody>
      </p:sp>
    </p:spTree>
    <p:extLst>
      <p:ext uri="{BB962C8B-B14F-4D97-AF65-F5344CB8AC3E}">
        <p14:creationId xmlns:p14="http://schemas.microsoft.com/office/powerpoint/2010/main" val="397539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9EDBE91C-4179-48DE-BD30-24BA0D1EAE98}"/>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5A02888-BF62-457B-BA6E-E791289FF7F9}" type="slidenum">
              <a:rPr lang="en-US" altLang="tr-TR" smtClean="0"/>
              <a:pPr>
                <a:spcBef>
                  <a:spcPct val="0"/>
                </a:spcBef>
              </a:pPr>
              <a:t>7</a:t>
            </a:fld>
            <a:endParaRPr lang="en-US" altLang="tr-TR"/>
          </a:p>
        </p:txBody>
      </p:sp>
      <p:sp>
        <p:nvSpPr>
          <p:cNvPr id="89091" name="Rectangle 2">
            <a:extLst>
              <a:ext uri="{FF2B5EF4-FFF2-40B4-BE49-F238E27FC236}">
                <a16:creationId xmlns:a16="http://schemas.microsoft.com/office/drawing/2014/main" id="{E8418C7E-7D97-489B-9084-9F88FED1D45D}"/>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149052ED-A1FB-4C72-B6ED-A9FE48DDA3EB}"/>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3504726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186F31D3-2A8E-4225-8C02-8E85168C9A36}"/>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BE0A44-1576-4DD8-A93C-A8C76A95BDCC}" type="slidenum">
              <a:rPr lang="en-US" altLang="tr-TR" smtClean="0"/>
              <a:pPr>
                <a:spcBef>
                  <a:spcPct val="0"/>
                </a:spcBef>
              </a:pPr>
              <a:t>8</a:t>
            </a:fld>
            <a:endParaRPr lang="en-US" altLang="tr-TR"/>
          </a:p>
        </p:txBody>
      </p:sp>
      <p:sp>
        <p:nvSpPr>
          <p:cNvPr id="91139" name="Rectangle 2">
            <a:extLst>
              <a:ext uri="{FF2B5EF4-FFF2-40B4-BE49-F238E27FC236}">
                <a16:creationId xmlns:a16="http://schemas.microsoft.com/office/drawing/2014/main" id="{B71EF96B-D2EC-4A15-8AD7-49D4C5A92AF8}"/>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4751A99E-C428-4E05-B444-D278761C5F8A}"/>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79093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532CF35D-CEA5-4B3F-85F4-14C48454C981}"/>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D07CFE3-D09E-4F6C-BEE2-C968D6513CB5}" type="slidenum">
              <a:rPr lang="en-US" altLang="tr-TR" smtClean="0"/>
              <a:pPr>
                <a:spcBef>
                  <a:spcPct val="0"/>
                </a:spcBef>
              </a:pPr>
              <a:t>9</a:t>
            </a:fld>
            <a:endParaRPr lang="en-US" altLang="tr-TR"/>
          </a:p>
        </p:txBody>
      </p:sp>
      <p:sp>
        <p:nvSpPr>
          <p:cNvPr id="93187" name="Rectangle 2">
            <a:extLst>
              <a:ext uri="{FF2B5EF4-FFF2-40B4-BE49-F238E27FC236}">
                <a16:creationId xmlns:a16="http://schemas.microsoft.com/office/drawing/2014/main" id="{01F5C743-12A4-4E27-8045-8603EDB48CB8}"/>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5FE2EAFE-6985-41D0-B94B-A173D09A4670}"/>
              </a:ext>
            </a:extLst>
          </p:cNvPr>
          <p:cNvSpPr>
            <a:spLocks noGrp="1" noChangeArrowheads="1"/>
          </p:cNvSpPr>
          <p:nvPr>
            <p:ph type="body" idx="1"/>
          </p:nvPr>
        </p:nvSpPr>
        <p:spPr>
          <a:noFill/>
        </p:spPr>
        <p:txBody>
          <a:bodyPr/>
          <a:lstStyle/>
          <a:p>
            <a:pPr eaLnBrk="1" hangingPunct="1"/>
            <a:endParaRPr lang="tr-TR" altLang="tr-TR" sz="2000" dirty="0">
              <a:latin typeface="Arial" panose="020B0604020202020204" pitchFamily="34" charset="0"/>
            </a:endParaRPr>
          </a:p>
        </p:txBody>
      </p:sp>
    </p:spTree>
    <p:extLst>
      <p:ext uri="{BB962C8B-B14F-4D97-AF65-F5344CB8AC3E}">
        <p14:creationId xmlns:p14="http://schemas.microsoft.com/office/powerpoint/2010/main" val="1044733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12/1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11</a:t>
            </a:fld>
            <a:endParaRPr lang="tr-TR"/>
          </a:p>
        </p:txBody>
      </p:sp>
    </p:spTree>
    <p:extLst>
      <p:ext uri="{BB962C8B-B14F-4D97-AF65-F5344CB8AC3E}">
        <p14:creationId xmlns:p14="http://schemas.microsoft.com/office/powerpoint/2010/main" val="2986809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8/1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13</a:t>
            </a:fld>
            <a:endParaRPr lang="tr-TR"/>
          </a:p>
        </p:txBody>
      </p:sp>
    </p:spTree>
    <p:extLst>
      <p:ext uri="{BB962C8B-B14F-4D97-AF65-F5344CB8AC3E}">
        <p14:creationId xmlns:p14="http://schemas.microsoft.com/office/powerpoint/2010/main" val="1014036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F7329D8E-296D-46AE-80EE-89621E310B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094D81-A7FB-41D0-867A-3F2863BDE1D9}" type="slidenum">
              <a:rPr lang="tr-TR" altLang="en-US" smtClean="0"/>
              <a:pPr>
                <a:spcBef>
                  <a:spcPct val="0"/>
                </a:spcBef>
              </a:pPr>
              <a:t>14</a:t>
            </a:fld>
            <a:endParaRPr lang="tr-TR" altLang="en-US"/>
          </a:p>
        </p:txBody>
      </p:sp>
      <p:sp>
        <p:nvSpPr>
          <p:cNvPr id="55299" name="Rectangle 2">
            <a:extLst>
              <a:ext uri="{FF2B5EF4-FFF2-40B4-BE49-F238E27FC236}">
                <a16:creationId xmlns:a16="http://schemas.microsoft.com/office/drawing/2014/main" id="{080E9821-0CD8-462C-844B-A766B464E8F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0" name="Rectangle 3">
            <a:extLst>
              <a:ext uri="{FF2B5EF4-FFF2-40B4-BE49-F238E27FC236}">
                <a16:creationId xmlns:a16="http://schemas.microsoft.com/office/drawing/2014/main" id="{F52F7F31-B14E-4F38-B626-DE8E2B1215C3}"/>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55301" name="Rectangle 4">
            <a:extLst>
              <a:ext uri="{FF2B5EF4-FFF2-40B4-BE49-F238E27FC236}">
                <a16:creationId xmlns:a16="http://schemas.microsoft.com/office/drawing/2014/main" id="{8195365A-1A9E-4A6F-BF4A-082B38CA7003}"/>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2" name="Rectangle 5">
            <a:extLst>
              <a:ext uri="{FF2B5EF4-FFF2-40B4-BE49-F238E27FC236}">
                <a16:creationId xmlns:a16="http://schemas.microsoft.com/office/drawing/2014/main" id="{DCB07459-EF3B-4600-B602-0EF31D06864F}"/>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3" name="Rectangle 6">
            <a:extLst>
              <a:ext uri="{FF2B5EF4-FFF2-40B4-BE49-F238E27FC236}">
                <a16:creationId xmlns:a16="http://schemas.microsoft.com/office/drawing/2014/main" id="{AFE8D2E9-3EED-45C7-9A62-6F56B2A7565B}"/>
              </a:ext>
            </a:extLst>
          </p:cNvPr>
          <p:cNvSpPr>
            <a:spLocks noGrp="1" noRot="1" noChangeAspect="1" noChangeArrowheads="1" noTextEdit="1"/>
          </p:cNvSpPr>
          <p:nvPr>
            <p:ph type="sldImg"/>
          </p:nvPr>
        </p:nvSpPr>
        <p:spPr>
          <a:xfrm>
            <a:off x="708025" y="746125"/>
            <a:ext cx="5319713" cy="3686175"/>
          </a:xfrm>
          <a:ln w="12700" cap="flat"/>
        </p:spPr>
      </p:sp>
      <p:sp>
        <p:nvSpPr>
          <p:cNvPr id="55304" name="Rectangle 7">
            <a:extLst>
              <a:ext uri="{FF2B5EF4-FFF2-40B4-BE49-F238E27FC236}">
                <a16:creationId xmlns:a16="http://schemas.microsoft.com/office/drawing/2014/main" id="{C7D1DC63-B2DA-43B2-A22D-6B5693592583}"/>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63540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382465" y="1263651"/>
            <a:ext cx="9139482" cy="365125"/>
          </a:xfrm>
        </p:spPr>
        <p:txBody>
          <a:bodyPr/>
          <a:lstStyle/>
          <a:p>
            <a:r>
              <a:rPr lang="tr-TR"/>
              <a:t>Asıl başlık stili için tıklatın</a:t>
            </a:r>
          </a:p>
        </p:txBody>
      </p:sp>
      <p:sp>
        <p:nvSpPr>
          <p:cNvPr id="3" name="Tablo Yer Tutucusu 2"/>
          <p:cNvSpPr>
            <a:spLocks noGrp="1"/>
          </p:cNvSpPr>
          <p:nvPr>
            <p:ph type="tbl" idx="1"/>
          </p:nvPr>
        </p:nvSpPr>
        <p:spPr>
          <a:xfrm>
            <a:off x="380878" y="1981200"/>
            <a:ext cx="9141069" cy="4267200"/>
          </a:xfrm>
        </p:spPr>
        <p:txBody>
          <a:bodyPr/>
          <a:lstStyle/>
          <a:p>
            <a:pPr lvl="0"/>
            <a:endParaRPr lang="tr-TR" noProof="0"/>
          </a:p>
        </p:txBody>
      </p:sp>
    </p:spTree>
    <p:extLst>
      <p:ext uri="{BB962C8B-B14F-4D97-AF65-F5344CB8AC3E}">
        <p14:creationId xmlns:p14="http://schemas.microsoft.com/office/powerpoint/2010/main" val="195993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İçerik">
    <p:spTree>
      <p:nvGrpSpPr>
        <p:cNvPr id="1" name=""/>
        <p:cNvGrpSpPr/>
        <p:nvPr/>
      </p:nvGrpSpPr>
      <p:grpSpPr>
        <a:xfrm>
          <a:off x="0" y="0"/>
          <a:ext cx="0" cy="0"/>
          <a:chOff x="0" y="0"/>
          <a:chExt cx="0" cy="0"/>
        </a:xfrm>
      </p:grpSpPr>
      <p:sp>
        <p:nvSpPr>
          <p:cNvPr id="2" name="İçerik Yer Tutucusu 1"/>
          <p:cNvSpPr>
            <a:spLocks noGrp="1"/>
          </p:cNvSpPr>
          <p:nvPr>
            <p:ph/>
          </p:nvPr>
        </p:nvSpPr>
        <p:spPr>
          <a:xfrm>
            <a:off x="380878" y="1263650"/>
            <a:ext cx="9141069" cy="498475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Tree>
    <p:extLst>
      <p:ext uri="{BB962C8B-B14F-4D97-AF65-F5344CB8AC3E}">
        <p14:creationId xmlns:p14="http://schemas.microsoft.com/office/powerpoint/2010/main" val="1350744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aşlık ve İçerik">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lvl5pPr marL="1828800" indent="0">
              <a:buNone/>
              <a:defRPr b="0"/>
            </a:lvl5pPr>
          </a:lstStyle>
          <a:p>
            <a:pPr lvl="4"/>
            <a:endParaRPr lang="tr-TR" dirty="0"/>
          </a:p>
        </p:txBody>
      </p:sp>
    </p:spTree>
    <p:extLst>
      <p:ext uri="{BB962C8B-B14F-4D97-AF65-F5344CB8AC3E}">
        <p14:creationId xmlns:p14="http://schemas.microsoft.com/office/powerpoint/2010/main" val="2997417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a:p>
            <a:pPr lvl="1"/>
            <a:r>
              <a:rPr lang="tr-TR" dirty="0"/>
              <a:t>Second </a:t>
            </a:r>
            <a:r>
              <a:rPr lang="tr-TR" dirty="0" err="1"/>
              <a:t>level</a:t>
            </a:r>
            <a:endParaRPr lang="tr-TR" dirty="0"/>
          </a:p>
          <a:p>
            <a:pPr lvl="2"/>
            <a:r>
              <a:rPr lang="tr-TR" dirty="0"/>
              <a:t>Third </a:t>
            </a:r>
            <a:r>
              <a:rPr lang="tr-TR" dirty="0" err="1"/>
              <a:t>level</a:t>
            </a:r>
            <a:endParaRPr lang="tr-TR" dirty="0"/>
          </a:p>
          <a:p>
            <a:pPr lvl="3"/>
            <a:r>
              <a:rPr lang="tr-TR" dirty="0" err="1"/>
              <a:t>Fourth</a:t>
            </a:r>
            <a:r>
              <a:rPr lang="tr-TR" dirty="0"/>
              <a:t> </a:t>
            </a:r>
            <a:r>
              <a:rPr lang="tr-TR" dirty="0" err="1"/>
              <a:t>level</a:t>
            </a:r>
            <a:endParaRPr lang="tr-TR" dirty="0"/>
          </a:p>
          <a:p>
            <a:pPr lvl="4"/>
            <a:r>
              <a:rPr lang="tr-TR" dirty="0" err="1"/>
              <a:t>Fifth</a:t>
            </a:r>
            <a:r>
              <a:rPr lang="tr-TR" dirty="0"/>
              <a:t> </a:t>
            </a:r>
            <a:r>
              <a:rPr lang="tr-TR" dirty="0" err="1"/>
              <a:t>level</a:t>
            </a:r>
            <a:endParaRPr lang="en-US" dirty="0"/>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9/16/2019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9/16/2019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9/16/2019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9/16/2019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9/16/2019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9/16/2019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9/16/2019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9/16/2019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pic>
        <p:nvPicPr>
          <p:cNvPr id="7" name="Resim 6"/>
          <p:cNvPicPr>
            <a:picLocks noChangeAspect="1"/>
          </p:cNvPicPr>
          <p:nvPr userDrawn="1"/>
        </p:nvPicPr>
        <p:blipFill>
          <a:blip r:embed="rId16"/>
          <a:stretch>
            <a:fillRect/>
          </a:stretch>
        </p:blipFill>
        <p:spPr>
          <a:xfrm>
            <a:off x="129058" y="8847"/>
            <a:ext cx="9644708" cy="6840305"/>
          </a:xfrm>
          <a:prstGeom prst="rect">
            <a:avLst/>
          </a:prstGeom>
        </p:spPr>
      </p:pic>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png"/><Relationship Id="rId3" Type="http://schemas.openxmlformats.org/officeDocument/2006/relationships/image" Target="../media/image15.jpe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image" Target="../media/image14.jpeg"/><Relationship Id="rId1" Type="http://schemas.openxmlformats.org/officeDocument/2006/relationships/slideLayout" Target="../slideLayouts/slideLayout14.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png"/><Relationship Id="rId14" Type="http://schemas.openxmlformats.org/officeDocument/2006/relationships/image" Target="../media/image26.emf"/></Relationships>
</file>

<file path=ppt/slides/_rels/slide13.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notesSlide" Target="../notesSlides/notesSlide8.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7.wmf"/><Relationship Id="rId5" Type="http://schemas.openxmlformats.org/officeDocument/2006/relationships/oleObject" Target="../embeddings/oleObject1.bin"/><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1.emf"/></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7.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4.png"/></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7.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117283" y="0"/>
            <a:ext cx="9668257" cy="6858000"/>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99035" y="1026336"/>
            <a:ext cx="9659114" cy="4710955"/>
          </a:xfrm>
          <a:prstGeom prst="rect">
            <a:avLst/>
          </a:prstGeom>
        </p:spPr>
      </p:pic>
    </p:spTree>
    <p:extLst>
      <p:ext uri="{BB962C8B-B14F-4D97-AF65-F5344CB8AC3E}">
        <p14:creationId xmlns:p14="http://schemas.microsoft.com/office/powerpoint/2010/main" val="3017353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 8"/>
          <p:cNvGrpSpPr/>
          <p:nvPr/>
        </p:nvGrpSpPr>
        <p:grpSpPr>
          <a:xfrm>
            <a:off x="241863" y="1320030"/>
            <a:ext cx="9243332" cy="3305158"/>
            <a:chOff x="49150" y="1565520"/>
            <a:chExt cx="9667330" cy="3429561"/>
          </a:xfrm>
        </p:grpSpPr>
        <p:pic>
          <p:nvPicPr>
            <p:cNvPr id="4" name="Resim 3"/>
            <p:cNvPicPr>
              <a:picLocks noChangeAspect="1"/>
            </p:cNvPicPr>
            <p:nvPr/>
          </p:nvPicPr>
          <p:blipFill>
            <a:blip r:embed="rId3"/>
            <a:stretch>
              <a:fillRect/>
            </a:stretch>
          </p:blipFill>
          <p:spPr>
            <a:xfrm>
              <a:off x="49150" y="1565520"/>
              <a:ext cx="9667330" cy="3429561"/>
            </a:xfrm>
            <a:prstGeom prst="rect">
              <a:avLst/>
            </a:prstGeom>
          </p:spPr>
        </p:pic>
        <p:sp>
          <p:nvSpPr>
            <p:cNvPr id="5" name="Oval 4"/>
            <p:cNvSpPr/>
            <p:nvPr/>
          </p:nvSpPr>
          <p:spPr>
            <a:xfrm>
              <a:off x="6482687" y="2756848"/>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8" name="Oval 7"/>
            <p:cNvSpPr/>
            <p:nvPr/>
          </p:nvSpPr>
          <p:spPr>
            <a:xfrm>
              <a:off x="6482687" y="3595772"/>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grpSp>
      <p:sp>
        <p:nvSpPr>
          <p:cNvPr id="10" name="Metin kutusu 9"/>
          <p:cNvSpPr txBox="1"/>
          <p:nvPr/>
        </p:nvSpPr>
        <p:spPr>
          <a:xfrm>
            <a:off x="241863" y="5003357"/>
            <a:ext cx="5480404" cy="646331"/>
          </a:xfrm>
          <a:prstGeom prst="rect">
            <a:avLst/>
          </a:prstGeom>
          <a:noFill/>
        </p:spPr>
        <p:txBody>
          <a:bodyPr wrap="square" rtlCol="0">
            <a:spAutoFit/>
          </a:bodyPr>
          <a:lstStyle/>
          <a:p>
            <a:r>
              <a:rPr lang="tr-TR" dirty="0"/>
              <a:t>71,76 + 25,85 =97,61 </a:t>
            </a:r>
            <a:r>
              <a:rPr lang="tr-TR" dirty="0" err="1"/>
              <a:t>kWh</a:t>
            </a:r>
            <a:r>
              <a:rPr lang="tr-TR" dirty="0"/>
              <a:t>/m2.yıl</a:t>
            </a:r>
          </a:p>
          <a:p>
            <a:r>
              <a:rPr lang="tr-TR" dirty="0"/>
              <a:t>97,61 / 124,52 = %78 sadece ısıtma ve soğutma kaynaklı</a:t>
            </a:r>
          </a:p>
        </p:txBody>
      </p:sp>
    </p:spTree>
    <p:extLst>
      <p:ext uri="{BB962C8B-B14F-4D97-AF65-F5344CB8AC3E}">
        <p14:creationId xmlns:p14="http://schemas.microsoft.com/office/powerpoint/2010/main" val="181927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25" descr="camyünülevha-urun">
            <a:extLst>
              <a:ext uri="{FF2B5EF4-FFF2-40B4-BE49-F238E27FC236}">
                <a16:creationId xmlns:a16="http://schemas.microsoft.com/office/drawing/2014/main" id="{E5B04614-CC86-4AEA-97AA-6A3AEC83C3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73" y="4408010"/>
            <a:ext cx="19351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26" descr="ccatisiltesi">
            <a:extLst>
              <a:ext uri="{FF2B5EF4-FFF2-40B4-BE49-F238E27FC236}">
                <a16:creationId xmlns:a16="http://schemas.microsoft.com/office/drawing/2014/main" id="{290C5DB5-CC22-4DDD-8697-7FB084F8B2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263" t="12387" r="7895" b="7097"/>
          <a:stretch>
            <a:fillRect/>
          </a:stretch>
        </p:blipFill>
        <p:spPr bwMode="auto">
          <a:xfrm>
            <a:off x="857273" y="1166334"/>
            <a:ext cx="18923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27" descr="cprefabrikboru">
            <a:extLst>
              <a:ext uri="{FF2B5EF4-FFF2-40B4-BE49-F238E27FC236}">
                <a16:creationId xmlns:a16="http://schemas.microsoft.com/office/drawing/2014/main" id="{4986161E-CFE3-49D2-B827-5C6903A565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196" t="9877" r="7692" b="6172"/>
          <a:stretch>
            <a:fillRect/>
          </a:stretch>
        </p:blipFill>
        <p:spPr bwMode="auto">
          <a:xfrm>
            <a:off x="857273" y="2823684"/>
            <a:ext cx="1905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28" descr="tsanayisiltesi">
            <a:extLst>
              <a:ext uri="{FF2B5EF4-FFF2-40B4-BE49-F238E27FC236}">
                <a16:creationId xmlns:a16="http://schemas.microsoft.com/office/drawing/2014/main" id="{A71CCBF3-2162-4AA8-A7F8-D5167D1F65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7407" t="4922" r="7408" b="6461"/>
          <a:stretch>
            <a:fillRect/>
          </a:stretch>
        </p:blipFill>
        <p:spPr bwMode="auto">
          <a:xfrm>
            <a:off x="2873398" y="1166334"/>
            <a:ext cx="18161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29" descr="tprefabrikboru">
            <a:extLst>
              <a:ext uri="{FF2B5EF4-FFF2-40B4-BE49-F238E27FC236}">
                <a16:creationId xmlns:a16="http://schemas.microsoft.com/office/drawing/2014/main" id="{CF86D40F-C28A-4AFA-B0FA-17938910E8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999" t="4874" r="3999" b="7411"/>
          <a:stretch>
            <a:fillRect/>
          </a:stretch>
        </p:blipFill>
        <p:spPr bwMode="auto">
          <a:xfrm>
            <a:off x="2873399" y="2837973"/>
            <a:ext cx="18002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30" descr="Tasyunulevha-urun">
            <a:extLst>
              <a:ext uri="{FF2B5EF4-FFF2-40B4-BE49-F238E27FC236}">
                <a16:creationId xmlns:a16="http://schemas.microsoft.com/office/drawing/2014/main" id="{127F2B8D-F6B6-4117-874E-50C0EFDF7B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3842" b="8325"/>
          <a:stretch>
            <a:fillRect/>
          </a:stretch>
        </p:blipFill>
        <p:spPr bwMode="auto">
          <a:xfrm>
            <a:off x="2873399" y="4408010"/>
            <a:ext cx="18446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35" descr="foamboard">
            <a:extLst>
              <a:ext uri="{FF2B5EF4-FFF2-40B4-BE49-F238E27FC236}">
                <a16:creationId xmlns:a16="http://schemas.microsoft.com/office/drawing/2014/main" id="{75548A12-CD6D-40D2-8E80-CE118F6CED22}"/>
              </a:ext>
            </a:extLst>
          </p:cNvPr>
          <p:cNvPicPr>
            <a:picLocks noGrp="1" noChangeAspect="1" noChangeArrowheads="1"/>
          </p:cNvPicPr>
          <p:nvPr>
            <p:ph sz="quarter" idx="4294967295"/>
          </p:nvPr>
        </p:nvPicPr>
        <p:blipFill>
          <a:blip r:embed="rId8">
            <a:extLst>
              <a:ext uri="{28A0092B-C50C-407E-A947-70E740481C1C}">
                <a14:useLocalDpi xmlns:a14="http://schemas.microsoft.com/office/drawing/2010/main" val="0"/>
              </a:ext>
            </a:extLst>
          </a:blip>
          <a:srcRect t="38461" b="3847"/>
          <a:stretch>
            <a:fillRect/>
          </a:stretch>
        </p:blipFill>
        <p:spPr>
          <a:xfrm>
            <a:off x="4818086" y="2837972"/>
            <a:ext cx="2232025" cy="1439862"/>
          </a:xfrm>
          <a:noFill/>
          <a:extLst>
            <a:ext uri="{909E8E84-426E-40DD-AFC4-6F175D3DCCD1}">
              <a14:hiddenFill xmlns:a14="http://schemas.microsoft.com/office/drawing/2010/main">
                <a:solidFill>
                  <a:srgbClr val="FFFFFF"/>
                </a:solidFill>
              </a14:hiddenFill>
            </a:ext>
          </a:extLst>
        </p:spPr>
      </p:pic>
      <p:pic>
        <p:nvPicPr>
          <p:cNvPr id="28682" name="Picture 37" descr="untitled">
            <a:extLst>
              <a:ext uri="{FF2B5EF4-FFF2-40B4-BE49-F238E27FC236}">
                <a16:creationId xmlns:a16="http://schemas.microsoft.com/office/drawing/2014/main" id="{19BA659A-53FD-4CA0-BB59-B60687A8464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18086" y="4388960"/>
            <a:ext cx="22320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39">
            <a:extLst>
              <a:ext uri="{FF2B5EF4-FFF2-40B4-BE49-F238E27FC236}">
                <a16:creationId xmlns:a16="http://schemas.microsoft.com/office/drawing/2014/main" id="{24404D99-A53B-4448-A545-2841C5150A1D}"/>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b="2504"/>
          <a:stretch>
            <a:fillRect/>
          </a:stretch>
        </p:blipFill>
        <p:spPr bwMode="auto">
          <a:xfrm>
            <a:off x="7171982" y="2904648"/>
            <a:ext cx="1643063" cy="14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40">
            <a:extLst>
              <a:ext uri="{FF2B5EF4-FFF2-40B4-BE49-F238E27FC236}">
                <a16:creationId xmlns:a16="http://schemas.microsoft.com/office/drawing/2014/main" id="{74DA9F87-45F9-4368-8DEF-EBDA2D29F75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35835" y="4393722"/>
            <a:ext cx="16573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6" descr="neopor">
            <a:extLst>
              <a:ext uri="{FF2B5EF4-FFF2-40B4-BE49-F238E27FC236}">
                <a16:creationId xmlns:a16="http://schemas.microsoft.com/office/drawing/2014/main" id="{E837C744-7751-40D6-BDED-022111FAF36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18086" y="1166335"/>
            <a:ext cx="2232025"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a:extLst>
              <a:ext uri="{FF2B5EF4-FFF2-40B4-BE49-F238E27FC236}">
                <a16:creationId xmlns:a16="http://schemas.microsoft.com/office/drawing/2014/main" id="{84A5C41B-DE42-4A33-8B49-28743A815BB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23672" t="18088" r="-2516" b="706"/>
          <a:stretch>
            <a:fillRect/>
          </a:stretch>
        </p:blipFill>
        <p:spPr>
          <a:xfrm>
            <a:off x="7275535" y="13187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7" name="Picture 7">
            <a:extLst>
              <a:ext uri="{FF2B5EF4-FFF2-40B4-BE49-F238E27FC236}">
                <a16:creationId xmlns:a16="http://schemas.microsoft.com/office/drawing/2014/main" id="{85D5BB88-BA31-4BF2-8B8E-88B5240B96A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23672" t="18088" r="-2516" b="706"/>
          <a:stretch>
            <a:fillRect/>
          </a:stretch>
        </p:blipFill>
        <p:spPr>
          <a:xfrm>
            <a:off x="7427935" y="14711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8" name="Picture 7">
            <a:extLst>
              <a:ext uri="{FF2B5EF4-FFF2-40B4-BE49-F238E27FC236}">
                <a16:creationId xmlns:a16="http://schemas.microsoft.com/office/drawing/2014/main" id="{CA434759-D304-4A95-91E1-96CE49790FE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23672" t="18088" r="-2516" b="706"/>
          <a:stretch>
            <a:fillRect/>
          </a:stretch>
        </p:blipFill>
        <p:spPr bwMode="auto">
          <a:xfrm>
            <a:off x="7194418" y="1135622"/>
            <a:ext cx="1670050" cy="158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Resim 18"/>
          <p:cNvPicPr>
            <a:picLocks noChangeAspect="1"/>
          </p:cNvPicPr>
          <p:nvPr/>
        </p:nvPicPr>
        <p:blipFill rotWithShape="1">
          <a:blip r:embed="rId14"/>
          <a:srcRect l="66014" t="33840" r="5105" b="35531"/>
          <a:stretch/>
        </p:blipFill>
        <p:spPr>
          <a:xfrm>
            <a:off x="4883057" y="2824045"/>
            <a:ext cx="2102081" cy="1459779"/>
          </a:xfrm>
          <a:prstGeom prst="rect">
            <a:avLst/>
          </a:prstGeom>
        </p:spPr>
      </p:pic>
    </p:spTree>
    <p:extLst>
      <p:ext uri="{BB962C8B-B14F-4D97-AF65-F5344CB8AC3E}">
        <p14:creationId xmlns:p14="http://schemas.microsoft.com/office/powerpoint/2010/main" val="3800480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l="11946" t="16818" r="22688" b="18750"/>
          <a:stretch>
            <a:fillRect/>
          </a:stretch>
        </p:blipFill>
        <p:spPr bwMode="auto">
          <a:xfrm>
            <a:off x="4789402" y="2030082"/>
            <a:ext cx="489585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Object 5"/>
          <p:cNvGraphicFramePr>
            <a:graphicFrameLocks noChangeAspect="1"/>
          </p:cNvGraphicFramePr>
          <p:nvPr/>
        </p:nvGraphicFramePr>
        <p:xfrm>
          <a:off x="899876" y="1698968"/>
          <a:ext cx="2676525" cy="922338"/>
        </p:xfrm>
        <a:graphic>
          <a:graphicData uri="http://schemas.openxmlformats.org/presentationml/2006/ole">
            <mc:AlternateContent xmlns:mc="http://schemas.openxmlformats.org/markup-compatibility/2006">
              <mc:Choice xmlns:v="urn:schemas-microsoft-com:vml" Requires="v">
                <p:oleObj spid="_x0000_s21558" name="Denklem" r:id="rId5" imgW="1294838" imgH="444307" progId="Equation.3">
                  <p:embed/>
                </p:oleObj>
              </mc:Choice>
              <mc:Fallback>
                <p:oleObj name="Denklem" r:id="rId5" imgW="1294838" imgH="44430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876" y="1698968"/>
                        <a:ext cx="26765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6"/>
          <p:cNvGraphicFramePr>
            <a:graphicFrameLocks noGrp="1" noChangeAspect="1"/>
          </p:cNvGraphicFramePr>
          <p:nvPr>
            <p:ph sz="half" idx="4294967295"/>
          </p:nvPr>
        </p:nvGraphicFramePr>
        <p:xfrm>
          <a:off x="899876" y="3023534"/>
          <a:ext cx="2581275" cy="528637"/>
        </p:xfrm>
        <a:graphic>
          <a:graphicData uri="http://schemas.openxmlformats.org/presentationml/2006/ole">
            <mc:AlternateContent xmlns:mc="http://schemas.openxmlformats.org/markup-compatibility/2006">
              <mc:Choice xmlns:v="urn:schemas-microsoft-com:vml" Requires="v">
                <p:oleObj spid="_x0000_s21559" name="Denklem" r:id="rId7" imgW="1193800" imgH="228600" progId="Equation.3">
                  <p:embed/>
                </p:oleObj>
              </mc:Choice>
              <mc:Fallback>
                <p:oleObj name="Denklem" r:id="rId7" imgW="11938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876" y="3023534"/>
                        <a:ext cx="2581275" cy="52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7"/>
          <p:cNvSpPr>
            <a:spLocks noChangeArrowheads="1"/>
          </p:cNvSpPr>
          <p:nvPr/>
        </p:nvSpPr>
        <p:spPr bwMode="auto">
          <a:xfrm>
            <a:off x="700348" y="3789021"/>
            <a:ext cx="5111750"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r>
              <a:rPr lang="tr-TR" altLang="tr-TR" b="1" dirty="0">
                <a:solidFill>
                  <a:srgbClr val="FF9900"/>
                </a:solidFill>
              </a:rPr>
              <a:t>U: Isıl geçirgenlik katsayısı (m</a:t>
            </a:r>
            <a:r>
              <a:rPr lang="tr-TR" altLang="tr-TR" b="1" baseline="30000" dirty="0">
                <a:solidFill>
                  <a:srgbClr val="FF9900"/>
                </a:solidFill>
              </a:rPr>
              <a:t>2</a:t>
            </a:r>
            <a:r>
              <a:rPr lang="tr-TR" altLang="tr-TR" b="1" dirty="0">
                <a:solidFill>
                  <a:srgbClr val="FF9900"/>
                </a:solidFill>
              </a:rPr>
              <a:t>K/W)</a:t>
            </a:r>
          </a:p>
          <a:p>
            <a:pPr eaLnBrk="1" hangingPunct="1"/>
            <a:r>
              <a:rPr lang="tr-TR" altLang="tr-TR" b="1" dirty="0">
                <a:solidFill>
                  <a:srgbClr val="FF9900"/>
                </a:solidFill>
              </a:rPr>
              <a:t>Q: Transfer olan ısıl enerji miktarı (W)</a:t>
            </a:r>
          </a:p>
          <a:p>
            <a:pPr eaLnBrk="1" hangingPunct="1"/>
            <a:r>
              <a:rPr lang="tr-TR" altLang="tr-TR" b="1" dirty="0">
                <a:solidFill>
                  <a:srgbClr val="FF9900"/>
                </a:solidFill>
              </a:rPr>
              <a:t>A: Isı geçişine dik yüzey alanı (m</a:t>
            </a:r>
            <a:r>
              <a:rPr lang="tr-TR" altLang="tr-TR" b="1" baseline="30000" dirty="0">
                <a:solidFill>
                  <a:srgbClr val="FF9900"/>
                </a:solidFill>
              </a:rPr>
              <a:t>2</a:t>
            </a:r>
            <a:r>
              <a:rPr lang="tr-TR" altLang="tr-TR" b="1" dirty="0">
                <a:solidFill>
                  <a:srgbClr val="FF9900"/>
                </a:solidFill>
              </a:rPr>
              <a:t>)</a:t>
            </a:r>
          </a:p>
          <a:p>
            <a:pPr eaLnBrk="1" hangingPunct="1"/>
            <a:r>
              <a:rPr lang="el-GR" altLang="tr-TR" b="1" dirty="0">
                <a:solidFill>
                  <a:srgbClr val="FF9900"/>
                </a:solidFill>
                <a:cs typeface="Arial" panose="020B0604020202020204" pitchFamily="34" charset="0"/>
              </a:rPr>
              <a:t>θ</a:t>
            </a:r>
            <a:r>
              <a:rPr lang="tr-TR" altLang="tr-TR" b="1" dirty="0">
                <a:solidFill>
                  <a:srgbClr val="FF9900"/>
                </a:solidFill>
              </a:rPr>
              <a:t>: Sıcaklık (K, °C)</a:t>
            </a:r>
          </a:p>
        </p:txBody>
      </p:sp>
      <p:sp>
        <p:nvSpPr>
          <p:cNvPr id="10" name="Oval 8"/>
          <p:cNvSpPr>
            <a:spLocks noChangeArrowheads="1"/>
          </p:cNvSpPr>
          <p:nvPr/>
        </p:nvSpPr>
        <p:spPr bwMode="auto">
          <a:xfrm>
            <a:off x="1482203" y="1577902"/>
            <a:ext cx="503238" cy="10795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1" name="Oval 9"/>
          <p:cNvSpPr>
            <a:spLocks noChangeArrowheads="1"/>
          </p:cNvSpPr>
          <p:nvPr/>
        </p:nvSpPr>
        <p:spPr bwMode="auto">
          <a:xfrm>
            <a:off x="3082096" y="1505540"/>
            <a:ext cx="503237" cy="1079500"/>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2" name="Text Box 10"/>
          <p:cNvSpPr txBox="1">
            <a:spLocks noChangeArrowheads="1"/>
          </p:cNvSpPr>
          <p:nvPr/>
        </p:nvSpPr>
        <p:spPr bwMode="auto">
          <a:xfrm>
            <a:off x="1098027" y="1245725"/>
            <a:ext cx="504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err="1">
                <a:solidFill>
                  <a:srgbClr val="FF3300"/>
                </a:solidFill>
              </a:rPr>
              <a:t>R</a:t>
            </a:r>
            <a:r>
              <a:rPr lang="tr-TR" altLang="tr-TR" sz="2400" baseline="-25000" dirty="0" err="1">
                <a:solidFill>
                  <a:srgbClr val="FF3300"/>
                </a:solidFill>
              </a:rPr>
              <a:t>i</a:t>
            </a:r>
            <a:endParaRPr lang="tr-TR" altLang="tr-TR" sz="2400" baseline="-25000" dirty="0">
              <a:solidFill>
                <a:srgbClr val="FF3300"/>
              </a:solidFill>
            </a:endParaRPr>
          </a:p>
        </p:txBody>
      </p:sp>
      <p:sp>
        <p:nvSpPr>
          <p:cNvPr id="13" name="Text Box 11"/>
          <p:cNvSpPr txBox="1">
            <a:spLocks noChangeArrowheads="1"/>
          </p:cNvSpPr>
          <p:nvPr/>
        </p:nvSpPr>
        <p:spPr bwMode="auto">
          <a:xfrm>
            <a:off x="3464685" y="1288294"/>
            <a:ext cx="649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a:solidFill>
                  <a:srgbClr val="0000FF"/>
                </a:solidFill>
              </a:rPr>
              <a:t>R</a:t>
            </a:r>
            <a:r>
              <a:rPr lang="tr-TR" altLang="tr-TR" sz="2400" baseline="-25000" dirty="0">
                <a:solidFill>
                  <a:srgbClr val="0000FF"/>
                </a:solidFill>
              </a:rPr>
              <a:t>e</a:t>
            </a:r>
          </a:p>
        </p:txBody>
      </p:sp>
      <p:sp>
        <p:nvSpPr>
          <p:cNvPr id="14" name="Oval 8"/>
          <p:cNvSpPr>
            <a:spLocks noChangeArrowheads="1"/>
          </p:cNvSpPr>
          <p:nvPr/>
        </p:nvSpPr>
        <p:spPr bwMode="auto">
          <a:xfrm>
            <a:off x="2078013" y="1398055"/>
            <a:ext cx="911511" cy="1388629"/>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Tree>
    <p:extLst>
      <p:ext uri="{BB962C8B-B14F-4D97-AF65-F5344CB8AC3E}">
        <p14:creationId xmlns:p14="http://schemas.microsoft.com/office/powerpoint/2010/main" val="223482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3000" fill="hold"/>
                                        <p:tgtEl>
                                          <p:spTgt spid="14"/>
                                        </p:tgtEl>
                                        <p:attrNameLst>
                                          <p:attrName>ppt_x</p:attrName>
                                        </p:attrNameLst>
                                      </p:cBhvr>
                                      <p:tavLst>
                                        <p:tav tm="0">
                                          <p:val>
                                            <p:strVal val="#ppt_x"/>
                                          </p:val>
                                        </p:tav>
                                        <p:tav tm="100000">
                                          <p:val>
                                            <p:strVal val="#ppt_x"/>
                                          </p:val>
                                        </p:tav>
                                      </p:tavLst>
                                    </p:anim>
                                    <p:anim calcmode="lin" valueType="num">
                                      <p:cBhvr additive="base">
                                        <p:cTn id="8" dur="3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00622EEA-FC08-458F-B8E1-0D245A48F072}"/>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5" name="Rectangle 3">
            <a:extLst>
              <a:ext uri="{FF2B5EF4-FFF2-40B4-BE49-F238E27FC236}">
                <a16:creationId xmlns:a16="http://schemas.microsoft.com/office/drawing/2014/main" id="{80654D0B-F8BC-42EF-B3F1-BE9511C70087}"/>
              </a:ext>
            </a:extLst>
          </p:cNvPr>
          <p:cNvSpPr>
            <a:spLocks noChangeArrowheads="1"/>
          </p:cNvSpPr>
          <p:nvPr/>
        </p:nvSpPr>
        <p:spPr bwMode="auto">
          <a:xfrm>
            <a:off x="563562" y="1753013"/>
            <a:ext cx="8458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79388">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lvl="1">
              <a:spcBef>
                <a:spcPct val="50000"/>
              </a:spcBef>
              <a:buClrTx/>
              <a:buFontTx/>
              <a:buNone/>
            </a:pPr>
            <a:r>
              <a:rPr lang="tr-TR" altLang="en-US" dirty="0"/>
              <a:t>Cam, binalardaki enerji tasarrufunda çok önemli katkı  sağlayabilecek</a:t>
            </a:r>
            <a:r>
              <a:rPr lang="tr-TR" altLang="en-US" dirty="0">
                <a:solidFill>
                  <a:schemeClr val="tx1"/>
                </a:solidFill>
              </a:rPr>
              <a:t> </a:t>
            </a:r>
            <a:r>
              <a:rPr lang="tr-TR" altLang="en-US" dirty="0">
                <a:solidFill>
                  <a:srgbClr val="FF3300"/>
                </a:solidFill>
              </a:rPr>
              <a:t>yalıtım</a:t>
            </a:r>
            <a:r>
              <a:rPr lang="tr-TR" altLang="en-US" dirty="0">
                <a:solidFill>
                  <a:schemeClr val="tx1"/>
                </a:solidFill>
              </a:rPr>
              <a:t> </a:t>
            </a:r>
            <a:r>
              <a:rPr lang="tr-TR" altLang="en-US" dirty="0"/>
              <a:t>unsurlarından biridir.</a:t>
            </a:r>
          </a:p>
        </p:txBody>
      </p:sp>
      <p:sp>
        <p:nvSpPr>
          <p:cNvPr id="54276" name="AutoShape 4">
            <a:extLst>
              <a:ext uri="{FF2B5EF4-FFF2-40B4-BE49-F238E27FC236}">
                <a16:creationId xmlns:a16="http://schemas.microsoft.com/office/drawing/2014/main" id="{A2F2FA30-DA02-43F4-BD65-91AB4F3D10CC}"/>
              </a:ext>
            </a:extLst>
          </p:cNvPr>
          <p:cNvSpPr>
            <a:spLocks noChangeArrowheads="1"/>
          </p:cNvSpPr>
          <p:nvPr/>
        </p:nvSpPr>
        <p:spPr bwMode="auto">
          <a:xfrm>
            <a:off x="928687" y="2576580"/>
            <a:ext cx="1889125" cy="1871662"/>
          </a:xfrm>
          <a:prstGeom prst="homePlate">
            <a:avLst>
              <a:gd name="adj" fmla="val 26852"/>
            </a:avLst>
          </a:prstGeom>
          <a:solidFill>
            <a:srgbClr val="CCECFF"/>
          </a:solidFill>
          <a:ln w="9525">
            <a:solidFill>
              <a:srgbClr val="33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7" name="Rectangle 5">
            <a:extLst>
              <a:ext uri="{FF2B5EF4-FFF2-40B4-BE49-F238E27FC236}">
                <a16:creationId xmlns:a16="http://schemas.microsoft.com/office/drawing/2014/main" id="{97132340-B774-4F31-A5B4-F3BFAD4E9F74}"/>
              </a:ext>
            </a:extLst>
          </p:cNvPr>
          <p:cNvSpPr>
            <a:spLocks noChangeArrowheads="1"/>
          </p:cNvSpPr>
          <p:nvPr/>
        </p:nvSpPr>
        <p:spPr bwMode="auto">
          <a:xfrm>
            <a:off x="760412" y="2774951"/>
            <a:ext cx="2057400"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Tx/>
              <a:buFontTx/>
              <a:buNone/>
            </a:pPr>
            <a:r>
              <a:rPr lang="tr-TR" altLang="en-US" sz="2200" b="1" dirty="0">
                <a:solidFill>
                  <a:schemeClr val="accent2"/>
                </a:solidFill>
              </a:rPr>
              <a:t> </a:t>
            </a:r>
            <a:r>
              <a:rPr lang="tr-TR" altLang="en-US" sz="2200" b="1" dirty="0">
                <a:solidFill>
                  <a:schemeClr val="tx1"/>
                </a:solidFill>
              </a:rPr>
              <a:t>Cam Kaplama uygulamaları ile </a:t>
            </a:r>
          </a:p>
        </p:txBody>
      </p:sp>
      <p:sp>
        <p:nvSpPr>
          <p:cNvPr id="54278" name="Rectangle 6">
            <a:extLst>
              <a:ext uri="{FF2B5EF4-FFF2-40B4-BE49-F238E27FC236}">
                <a16:creationId xmlns:a16="http://schemas.microsoft.com/office/drawing/2014/main" id="{6E119F7F-C49B-4B37-B2CE-CADA9EB647DF}"/>
              </a:ext>
            </a:extLst>
          </p:cNvPr>
          <p:cNvSpPr>
            <a:spLocks noChangeArrowheads="1"/>
          </p:cNvSpPr>
          <p:nvPr/>
        </p:nvSpPr>
        <p:spPr bwMode="auto">
          <a:xfrm>
            <a:off x="3046855" y="2818548"/>
            <a:ext cx="3962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v"/>
            </a:pPr>
            <a:r>
              <a:rPr lang="tr-TR" altLang="en-US" sz="2200" b="1" dirty="0">
                <a:solidFill>
                  <a:schemeClr val="tx1"/>
                </a:solidFill>
              </a:rPr>
              <a:t>   Isı yalıtımı</a:t>
            </a:r>
          </a:p>
          <a:p>
            <a:pPr>
              <a:spcBef>
                <a:spcPct val="50000"/>
              </a:spcBef>
              <a:buClrTx/>
              <a:buFont typeface="Wingdings" panose="05000000000000000000" pitchFamily="2" charset="2"/>
              <a:buChar char="v"/>
            </a:pPr>
            <a:r>
              <a:rPr lang="tr-TR" altLang="en-US" sz="2200" b="1" dirty="0">
                <a:solidFill>
                  <a:schemeClr val="tx1"/>
                </a:solidFill>
              </a:rPr>
              <a:t>   Güneş kontrolü</a:t>
            </a:r>
          </a:p>
        </p:txBody>
      </p:sp>
      <p:sp>
        <p:nvSpPr>
          <p:cNvPr id="54279" name="Rectangle 7">
            <a:extLst>
              <a:ext uri="{FF2B5EF4-FFF2-40B4-BE49-F238E27FC236}">
                <a16:creationId xmlns:a16="http://schemas.microsoft.com/office/drawing/2014/main" id="{1C843A62-9451-4F02-82E7-C288A79608EE}"/>
              </a:ext>
            </a:extLst>
          </p:cNvPr>
          <p:cNvSpPr>
            <a:spLocks noChangeArrowheads="1"/>
          </p:cNvSpPr>
          <p:nvPr/>
        </p:nvSpPr>
        <p:spPr bwMode="auto">
          <a:xfrm>
            <a:off x="836612" y="4464587"/>
            <a:ext cx="622458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t>Ekonomik ve çevresel bilançolar açısından ısınma çok daha ön planda olmakla birlikte soğutma da Türkiye coğrafyası açısından ihmal edilemeyecek bir ihtiyaçtır. </a:t>
            </a:r>
          </a:p>
        </p:txBody>
      </p:sp>
      <p:pic>
        <p:nvPicPr>
          <p:cNvPr id="54280" name="Picture 8" descr="sun2">
            <a:extLst>
              <a:ext uri="{FF2B5EF4-FFF2-40B4-BE49-F238E27FC236}">
                <a16:creationId xmlns:a16="http://schemas.microsoft.com/office/drawing/2014/main" id="{6D1CA9A9-4282-44C4-9826-2FA236EB1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72"/>
          <a:stretch>
            <a:fillRect/>
          </a:stretch>
        </p:blipFill>
        <p:spPr bwMode="auto">
          <a:xfrm>
            <a:off x="7289800" y="2090738"/>
            <a:ext cx="2049462"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9" descr="sun4">
            <a:extLst>
              <a:ext uri="{FF2B5EF4-FFF2-40B4-BE49-F238E27FC236}">
                <a16:creationId xmlns:a16="http://schemas.microsoft.com/office/drawing/2014/main" id="{ACA86276-A8FB-4A2A-85AA-037858BB4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7793"/>
          <a:stretch>
            <a:fillRect/>
          </a:stretch>
        </p:blipFill>
        <p:spPr bwMode="auto">
          <a:xfrm>
            <a:off x="7200900" y="3962401"/>
            <a:ext cx="19939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5">
            <a:extLst>
              <a:ext uri="{FF2B5EF4-FFF2-40B4-BE49-F238E27FC236}">
                <a16:creationId xmlns:a16="http://schemas.microsoft.com/office/drawing/2014/main" id="{CF0C5971-051E-446A-BAE6-C2133E3CED9A}"/>
              </a:ext>
            </a:extLst>
          </p:cNvPr>
          <p:cNvSpPr>
            <a:spLocks noChangeArrowheads="1"/>
          </p:cNvSpPr>
          <p:nvPr/>
        </p:nvSpPr>
        <p:spPr bwMode="auto">
          <a:xfrm>
            <a:off x="379412" y="1341438"/>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Yalıtım Camı Üniteleri</a:t>
            </a:r>
          </a:p>
        </p:txBody>
      </p:sp>
    </p:spTree>
    <p:extLst>
      <p:ext uri="{BB962C8B-B14F-4D97-AF65-F5344CB8AC3E}">
        <p14:creationId xmlns:p14="http://schemas.microsoft.com/office/powerpoint/2010/main" val="273058969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2FE7025-3105-45AF-B75E-5778E741F90B}"/>
              </a:ext>
            </a:extLst>
          </p:cNvPr>
          <p:cNvSpPr>
            <a:spLocks noChangeArrowheads="1"/>
          </p:cNvSpPr>
          <p:nvPr/>
        </p:nvSpPr>
        <p:spPr bwMode="auto">
          <a:xfrm>
            <a:off x="1065212"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7" name="Rectangle 3">
            <a:extLst>
              <a:ext uri="{FF2B5EF4-FFF2-40B4-BE49-F238E27FC236}">
                <a16:creationId xmlns:a16="http://schemas.microsoft.com/office/drawing/2014/main" id="{6D71F6EC-ABE3-4D89-9A3C-BE7D4156E7C0}"/>
              </a:ext>
            </a:extLst>
          </p:cNvPr>
          <p:cNvSpPr>
            <a:spLocks noChangeArrowheads="1"/>
          </p:cNvSpPr>
          <p:nvPr/>
        </p:nvSpPr>
        <p:spPr bwMode="auto">
          <a:xfrm>
            <a:off x="3503612"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8" name="Rectangle 4">
            <a:extLst>
              <a:ext uri="{FF2B5EF4-FFF2-40B4-BE49-F238E27FC236}">
                <a16:creationId xmlns:a16="http://schemas.microsoft.com/office/drawing/2014/main" id="{97F448EA-2EFB-4CC4-9BC7-DD9848A1F0A5}"/>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9" name="Text Box 5">
            <a:extLst>
              <a:ext uri="{FF2B5EF4-FFF2-40B4-BE49-F238E27FC236}">
                <a16:creationId xmlns:a16="http://schemas.microsoft.com/office/drawing/2014/main" id="{DA64EFC4-8BCD-4606-BA16-894E22EA8E12}"/>
              </a:ext>
            </a:extLst>
          </p:cNvPr>
          <p:cNvSpPr txBox="1">
            <a:spLocks noChangeArrowheads="1"/>
          </p:cNvSpPr>
          <p:nvPr/>
        </p:nvSpPr>
        <p:spPr bwMode="auto">
          <a:xfrm>
            <a:off x="684212" y="1992313"/>
            <a:ext cx="3886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Yüksek performanslı </a:t>
            </a:r>
            <a:r>
              <a:rPr lang="tr-TR" altLang="en-US" dirty="0" err="1">
                <a:latin typeface="Tahoma" panose="020B0604030504040204" pitchFamily="34" charset="0"/>
              </a:rPr>
              <a:t>low</a:t>
            </a:r>
            <a:r>
              <a:rPr lang="tr-TR" altLang="en-US" dirty="0">
                <a:latin typeface="Tahoma" panose="020B0604030504040204" pitchFamily="34" charset="0"/>
              </a:rPr>
              <a:t> E kaplamalı yalıtım camı üniteleri  ısı kayıplarını</a:t>
            </a:r>
            <a:endParaRPr lang="en-US" altLang="en-US" dirty="0">
              <a:latin typeface="Tahoma" panose="020B0604030504040204" pitchFamily="34" charset="0"/>
            </a:endParaRPr>
          </a:p>
        </p:txBody>
      </p:sp>
      <p:sp>
        <p:nvSpPr>
          <p:cNvPr id="62470" name="Rectangle 6">
            <a:extLst>
              <a:ext uri="{FF2B5EF4-FFF2-40B4-BE49-F238E27FC236}">
                <a16:creationId xmlns:a16="http://schemas.microsoft.com/office/drawing/2014/main" id="{9F50114D-BAE7-4408-8192-F431B423F7B2}"/>
              </a:ext>
            </a:extLst>
          </p:cNvPr>
          <p:cNvSpPr>
            <a:spLocks noChangeArrowheads="1"/>
          </p:cNvSpPr>
          <p:nvPr/>
        </p:nvSpPr>
        <p:spPr bwMode="auto">
          <a:xfrm>
            <a:off x="760412" y="2936875"/>
            <a:ext cx="320040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288925" indent="-288925">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ü"/>
            </a:pPr>
            <a:r>
              <a:rPr lang="tr-TR" altLang="en-US" dirty="0" err="1">
                <a:latin typeface="Tahoma" panose="020B0604030504040204" pitchFamily="34" charset="0"/>
              </a:rPr>
              <a:t>tekcama</a:t>
            </a:r>
            <a:r>
              <a:rPr lang="tr-TR" altLang="en-US" dirty="0">
                <a:latin typeface="Tahoma" panose="020B0604030504040204" pitchFamily="34" charset="0"/>
              </a:rPr>
              <a:t>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5 kat</a:t>
            </a:r>
          </a:p>
          <a:p>
            <a:pPr>
              <a:spcBef>
                <a:spcPct val="35000"/>
              </a:spcBef>
              <a:buClrTx/>
              <a:buFont typeface="Wingdings" panose="05000000000000000000" pitchFamily="2" charset="2"/>
              <a:buChar char="ü"/>
            </a:pPr>
            <a:r>
              <a:rPr lang="tr-TR" altLang="en-US" dirty="0">
                <a:latin typeface="Tahoma" panose="020B0604030504040204" pitchFamily="34" charset="0"/>
              </a:rPr>
              <a:t>standart yalıtım camı ünitelerine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2,5 kat</a:t>
            </a:r>
            <a:endParaRPr lang="en-US" altLang="en-US" dirty="0">
              <a:solidFill>
                <a:srgbClr val="FF0000"/>
              </a:solidFill>
              <a:latin typeface="Tahoma" panose="020B0604030504040204" pitchFamily="34" charset="0"/>
            </a:endParaRPr>
          </a:p>
        </p:txBody>
      </p:sp>
      <p:sp>
        <p:nvSpPr>
          <p:cNvPr id="62471" name="Text Box 7">
            <a:extLst>
              <a:ext uri="{FF2B5EF4-FFF2-40B4-BE49-F238E27FC236}">
                <a16:creationId xmlns:a16="http://schemas.microsoft.com/office/drawing/2014/main" id="{BCE3F0BE-379D-4BA3-B4B3-40DA68755141}"/>
              </a:ext>
            </a:extLst>
          </p:cNvPr>
          <p:cNvSpPr txBox="1">
            <a:spLocks noChangeArrowheads="1"/>
          </p:cNvSpPr>
          <p:nvPr/>
        </p:nvSpPr>
        <p:spPr bwMode="auto">
          <a:xfrm>
            <a:off x="760413" y="4038601"/>
            <a:ext cx="2924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azaltmaktadır.</a:t>
            </a:r>
            <a:endParaRPr lang="en-US" altLang="en-US" dirty="0">
              <a:latin typeface="Tahoma" panose="020B0604030504040204" pitchFamily="34" charset="0"/>
            </a:endParaRPr>
          </a:p>
        </p:txBody>
      </p:sp>
      <p:sp>
        <p:nvSpPr>
          <p:cNvPr id="62472" name="Text Box 8">
            <a:extLst>
              <a:ext uri="{FF2B5EF4-FFF2-40B4-BE49-F238E27FC236}">
                <a16:creationId xmlns:a16="http://schemas.microsoft.com/office/drawing/2014/main" id="{86B85AA8-8FD3-4D1B-BC27-16B32D282412}"/>
              </a:ext>
            </a:extLst>
          </p:cNvPr>
          <p:cNvSpPr txBox="1">
            <a:spLocks noChangeArrowheads="1"/>
          </p:cNvSpPr>
          <p:nvPr/>
        </p:nvSpPr>
        <p:spPr bwMode="auto">
          <a:xfrm>
            <a:off x="600804" y="4917884"/>
            <a:ext cx="3886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marL="187325" indent="-187325">
              <a:spcBef>
                <a:spcPts val="1500"/>
              </a:spcBef>
              <a:buClr>
                <a:schemeClr val="tx1"/>
              </a:buClr>
              <a:buFont typeface="Wingdings" panose="05000000000000000000" pitchFamily="2" charset="2"/>
              <a:tabLst>
                <a:tab pos="187325" algn="l"/>
              </a:tabLst>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tabLst>
                <a:tab pos="187325" algn="l"/>
              </a:tabLst>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v"/>
            </a:pPr>
            <a:r>
              <a:rPr lang="tr-TR" altLang="en-US" dirty="0">
                <a:latin typeface="Tahoma" panose="020B0604030504040204" pitchFamily="34" charset="0"/>
              </a:rPr>
              <a:t> </a:t>
            </a:r>
            <a:r>
              <a:rPr lang="tr-TR" altLang="en-US" dirty="0" err="1">
                <a:latin typeface="Tahoma" panose="020B0604030504040204" pitchFamily="34" charset="0"/>
              </a:rPr>
              <a:t>Low</a:t>
            </a:r>
            <a:r>
              <a:rPr lang="tr-TR" altLang="en-US" dirty="0">
                <a:latin typeface="Tahoma" panose="020B0604030504040204" pitchFamily="34" charset="0"/>
              </a:rPr>
              <a:t> E kaplama  yalıtım camı ünitesinin</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2.</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veya</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3.</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yüzeyinde yer alabilir.</a:t>
            </a:r>
            <a:r>
              <a:rPr lang="tr-TR" altLang="en-US" dirty="0">
                <a:solidFill>
                  <a:schemeClr val="tx1"/>
                </a:solidFill>
                <a:latin typeface="Tahoma" panose="020B0604030504040204" pitchFamily="34" charset="0"/>
              </a:rPr>
              <a:t> </a:t>
            </a:r>
          </a:p>
        </p:txBody>
      </p:sp>
      <p:pic>
        <p:nvPicPr>
          <p:cNvPr id="62473" name="Picture 9" descr="soguk">
            <a:extLst>
              <a:ext uri="{FF2B5EF4-FFF2-40B4-BE49-F238E27FC236}">
                <a16:creationId xmlns:a16="http://schemas.microsoft.com/office/drawing/2014/main" id="{2BFFA8D6-4824-47C3-8E03-709A30F3DF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7005" y="1863404"/>
            <a:ext cx="1220780" cy="109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98" name="AutoShape 42">
            <a:extLst>
              <a:ext uri="{FF2B5EF4-FFF2-40B4-BE49-F238E27FC236}">
                <a16:creationId xmlns:a16="http://schemas.microsoft.com/office/drawing/2014/main" id="{D8B68A1E-2D3E-4AFF-B158-A35E67684B60}"/>
              </a:ext>
            </a:extLst>
          </p:cNvPr>
          <p:cNvSpPr>
            <a:spLocks noChangeArrowheads="1"/>
          </p:cNvSpPr>
          <p:nvPr/>
        </p:nvSpPr>
        <p:spPr bwMode="auto">
          <a:xfrm>
            <a:off x="9488281" y="2852738"/>
            <a:ext cx="228600" cy="1524000"/>
          </a:xfrm>
          <a:prstGeom prst="downArrow">
            <a:avLst>
              <a:gd name="adj1" fmla="val 50000"/>
              <a:gd name="adj2" fmla="val 166667"/>
            </a:avLst>
          </a:prstGeom>
          <a:gradFill rotWithShape="0">
            <a:gsLst>
              <a:gs pos="0">
                <a:srgbClr val="FF0000"/>
              </a:gs>
              <a:gs pos="100000">
                <a:srgbClr val="FFA9A9"/>
              </a:gs>
            </a:gsLst>
            <a:lin ang="2700000" scaled="1"/>
          </a:gradFill>
          <a:ln>
            <a:noFill/>
          </a:ln>
          <a:effectLst>
            <a:outerShdw dist="35921" dir="2700000" algn="ctr" rotWithShape="0">
              <a:schemeClr val="bg2"/>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99" name="AutoShape 43">
            <a:extLst>
              <a:ext uri="{FF2B5EF4-FFF2-40B4-BE49-F238E27FC236}">
                <a16:creationId xmlns:a16="http://schemas.microsoft.com/office/drawing/2014/main" id="{1201BC5B-C117-48BD-8A66-C7A6DD55BB88}"/>
              </a:ext>
            </a:extLst>
          </p:cNvPr>
          <p:cNvSpPr>
            <a:spLocks noChangeArrowheads="1"/>
          </p:cNvSpPr>
          <p:nvPr/>
        </p:nvSpPr>
        <p:spPr bwMode="auto">
          <a:xfrm rot="16200000" flipH="1" flipV="1">
            <a:off x="3220244" y="3801460"/>
            <a:ext cx="2743200" cy="414337"/>
          </a:xfrm>
          <a:prstGeom prst="triangle">
            <a:avLst>
              <a:gd name="adj" fmla="val 50000"/>
            </a:avLst>
          </a:prstGeom>
          <a:solidFill>
            <a:srgbClr val="CCECFF"/>
          </a:solidFill>
          <a:ln w="12700">
            <a:solidFill>
              <a:srgbClr val="66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500" name="Rectangle 44">
            <a:extLst>
              <a:ext uri="{FF2B5EF4-FFF2-40B4-BE49-F238E27FC236}">
                <a16:creationId xmlns:a16="http://schemas.microsoft.com/office/drawing/2014/main" id="{FADCCD3C-6A16-4B05-AAF1-F14780EF245B}"/>
              </a:ext>
            </a:extLst>
          </p:cNvPr>
          <p:cNvSpPr>
            <a:spLocks noChangeArrowheads="1"/>
          </p:cNvSpPr>
          <p:nvPr/>
        </p:nvSpPr>
        <p:spPr bwMode="auto">
          <a:xfrm>
            <a:off x="414337" y="1465473"/>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Yüksek Performanslı </a:t>
            </a:r>
            <a:r>
              <a:rPr lang="tr-TR" altLang="en-US" sz="2200" dirty="0" err="1">
                <a:solidFill>
                  <a:srgbClr val="FF0000"/>
                </a:solidFill>
                <a:latin typeface="Tahoma" panose="020B0604030504040204" pitchFamily="34" charset="0"/>
              </a:rPr>
              <a:t>Low</a:t>
            </a:r>
            <a:r>
              <a:rPr lang="tr-TR" altLang="en-US" sz="2200" dirty="0">
                <a:solidFill>
                  <a:srgbClr val="FF0000"/>
                </a:solidFill>
                <a:latin typeface="Tahoma" panose="020B0604030504040204" pitchFamily="34" charset="0"/>
              </a:rPr>
              <a:t> E Kaplamalı Yalıtım Camı Üniteleri</a:t>
            </a:r>
          </a:p>
        </p:txBody>
      </p:sp>
      <p:graphicFrame>
        <p:nvGraphicFramePr>
          <p:cNvPr id="15" name="Group 49">
            <a:extLst>
              <a:ext uri="{FF2B5EF4-FFF2-40B4-BE49-F238E27FC236}">
                <a16:creationId xmlns:a16="http://schemas.microsoft.com/office/drawing/2014/main" id="{3169AD25-C10B-424C-838B-46AB903C093B}"/>
              </a:ext>
            </a:extLst>
          </p:cNvPr>
          <p:cNvGraphicFramePr>
            <a:graphicFrameLocks noGrp="1"/>
          </p:cNvGraphicFramePr>
          <p:nvPr/>
        </p:nvGraphicFramePr>
        <p:xfrm>
          <a:off x="5093894" y="1800956"/>
          <a:ext cx="4099506" cy="3627563"/>
        </p:xfrm>
        <a:graphic>
          <a:graphicData uri="http://schemas.openxmlformats.org/drawingml/2006/table">
            <a:tbl>
              <a:tblPr/>
              <a:tblGrid>
                <a:gridCol w="2009449">
                  <a:extLst>
                    <a:ext uri="{9D8B030D-6E8A-4147-A177-3AD203B41FA5}">
                      <a16:colId xmlns:a16="http://schemas.microsoft.com/office/drawing/2014/main" val="2523955391"/>
                    </a:ext>
                  </a:extLst>
                </a:gridCol>
                <a:gridCol w="1150334">
                  <a:extLst>
                    <a:ext uri="{9D8B030D-6E8A-4147-A177-3AD203B41FA5}">
                      <a16:colId xmlns:a16="http://schemas.microsoft.com/office/drawing/2014/main" val="4157914897"/>
                    </a:ext>
                  </a:extLst>
                </a:gridCol>
                <a:gridCol w="939723">
                  <a:extLst>
                    <a:ext uri="{9D8B030D-6E8A-4147-A177-3AD203B41FA5}">
                      <a16:colId xmlns:a16="http://schemas.microsoft.com/office/drawing/2014/main" val="4104191119"/>
                    </a:ext>
                  </a:extLst>
                </a:gridCol>
              </a:tblGrid>
              <a:tr h="780276">
                <a:tc row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en-US" altLang="en-US" sz="1600" b="1" i="0" u="none" strike="noStrike" cap="none" normalizeH="0" baseline="0" dirty="0">
                        <a:ln>
                          <a:noFill/>
                        </a:ln>
                        <a:solidFill>
                          <a:schemeClr val="accent2"/>
                        </a:solidFill>
                        <a:effectLst/>
                        <a:latin typeface="Arial" panose="020B0604020202020204" pitchFamily="34" charset="0"/>
                      </a:endParaRP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U Değeri  W/m²K</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(ısı geçirgenlik katsayısı)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42249902"/>
                  </a:ext>
                </a:extLst>
              </a:tr>
              <a:tr h="549083">
                <a:tc vMerge="1">
                  <a:txBody>
                    <a:bodyPr/>
                    <a:lstStyle/>
                    <a:p>
                      <a:endParaRPr lang="en-GB"/>
                    </a:p>
                  </a:txBody>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kuru hava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argon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7510214"/>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 4 mm </a:t>
                      </a:r>
                      <a:r>
                        <a:rPr kumimoji="0" lang="tr-TR" altLang="en-US" sz="1600" b="1" i="0" u="none" strike="noStrike" cap="none" normalizeH="0" baseline="0" dirty="0" err="1">
                          <a:ln>
                            <a:noFill/>
                          </a:ln>
                          <a:solidFill>
                            <a:srgbClr val="FF0000"/>
                          </a:solidFill>
                          <a:effectLst/>
                          <a:latin typeface="Arial" panose="020B0604020202020204" pitchFamily="34" charset="0"/>
                        </a:rPr>
                        <a:t>Tekcam</a:t>
                      </a:r>
                      <a:r>
                        <a:rPr kumimoji="0" lang="tr-TR" altLang="en-US" sz="1600" b="1" i="0" u="none" strike="noStrike" cap="none" normalizeH="0" baseline="0" dirty="0">
                          <a:ln>
                            <a:noFill/>
                          </a:ln>
                          <a:solidFill>
                            <a:srgbClr val="FF0000"/>
                          </a:solidFill>
                          <a:effectLst/>
                          <a:latin typeface="Arial" panose="020B0604020202020204" pitchFamily="34" charset="0"/>
                        </a:rPr>
                        <a:t> </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a:ln>
                          <a:noFill/>
                        </a:ln>
                        <a:solidFill>
                          <a:srgbClr val="FF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846726716"/>
                  </a:ext>
                </a:extLst>
              </a:tr>
              <a:tr h="549083">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st. yalıtım camı</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626332631"/>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219876"/>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21445297"/>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(4+12+4+12+4)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0,7</a:t>
                      </a: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3001808"/>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defRPr/>
                      </a:pPr>
                      <a:r>
                        <a:rPr kumimoji="0" lang="tr-TR" altLang="en-US" sz="1600" b="1" i="0" u="none" strike="noStrike" cap="none" normalizeH="0" baseline="0" dirty="0">
                          <a:ln>
                            <a:noFill/>
                          </a:ln>
                          <a:solidFill>
                            <a:srgbClr val="000000"/>
                          </a:solidFill>
                          <a:effectLst/>
                          <a:latin typeface="Arial" panose="020B0604020202020204" pitchFamily="34" charset="0"/>
                        </a:rPr>
                        <a:t>(4+16+4+16+4)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3306351103"/>
                  </a:ext>
                </a:extLst>
              </a:tr>
            </a:tbl>
          </a:graphicData>
        </a:graphic>
      </p:graphicFrame>
    </p:spTree>
    <p:extLst>
      <p:ext uri="{BB962C8B-B14F-4D97-AF65-F5344CB8AC3E}">
        <p14:creationId xmlns:p14="http://schemas.microsoft.com/office/powerpoint/2010/main" val="404401082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61062" y="4508854"/>
            <a:ext cx="3605934" cy="1305091"/>
          </a:xfrm>
        </p:spPr>
        <p:txBody>
          <a:bodyPr>
            <a:normAutofit fontScale="85000" lnSpcReduction="20000"/>
          </a:bodyPr>
          <a:lstStyle/>
          <a:p>
            <a:pPr marL="0" indent="0" algn="ctr">
              <a:buNone/>
            </a:pPr>
            <a:r>
              <a:rPr lang="tr-TR" dirty="0"/>
              <a:t>Performans Beyanı</a:t>
            </a:r>
          </a:p>
          <a:p>
            <a:pPr marL="0" indent="0" algn="ctr">
              <a:buNone/>
            </a:pPr>
            <a:r>
              <a:rPr lang="tr-TR" dirty="0"/>
              <a:t>veya</a:t>
            </a:r>
          </a:p>
          <a:p>
            <a:pPr marL="0" indent="0" algn="ctr">
              <a:buNone/>
            </a:pPr>
            <a:r>
              <a:rPr lang="tr-TR" dirty="0"/>
              <a:t>ETA</a:t>
            </a:r>
          </a:p>
        </p:txBody>
      </p:sp>
      <p:pic>
        <p:nvPicPr>
          <p:cNvPr id="5" name="Resim 4"/>
          <p:cNvPicPr>
            <a:picLocks noChangeAspect="1"/>
          </p:cNvPicPr>
          <p:nvPr/>
        </p:nvPicPr>
        <p:blipFill>
          <a:blip r:embed="rId2"/>
          <a:stretch>
            <a:fillRect/>
          </a:stretch>
        </p:blipFill>
        <p:spPr>
          <a:xfrm>
            <a:off x="761062" y="1263284"/>
            <a:ext cx="3605934" cy="2804615"/>
          </a:xfrm>
          <a:prstGeom prst="rect">
            <a:avLst/>
          </a:prstGeom>
        </p:spPr>
      </p:pic>
      <p:pic>
        <p:nvPicPr>
          <p:cNvPr id="6" name="Resim 5"/>
          <p:cNvPicPr>
            <a:picLocks noChangeAspect="1"/>
          </p:cNvPicPr>
          <p:nvPr/>
        </p:nvPicPr>
        <p:blipFill>
          <a:blip r:embed="rId3"/>
          <a:stretch>
            <a:fillRect/>
          </a:stretch>
        </p:blipFill>
        <p:spPr>
          <a:xfrm>
            <a:off x="5216093" y="1687029"/>
            <a:ext cx="3204576" cy="2038809"/>
          </a:xfrm>
          <a:prstGeom prst="rect">
            <a:avLst/>
          </a:prstGeom>
        </p:spPr>
      </p:pic>
      <p:sp>
        <p:nvSpPr>
          <p:cNvPr id="7" name="İçerik Yer Tutucusu 2"/>
          <p:cNvSpPr txBox="1">
            <a:spLocks/>
          </p:cNvSpPr>
          <p:nvPr/>
        </p:nvSpPr>
        <p:spPr>
          <a:xfrm>
            <a:off x="5216093" y="4508855"/>
            <a:ext cx="3605934" cy="1305090"/>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tr-TR" dirty="0"/>
              <a:t>G belgesi </a:t>
            </a:r>
          </a:p>
          <a:p>
            <a:pPr marL="0" indent="0" algn="ctr">
              <a:buFont typeface="Arial"/>
              <a:buNone/>
            </a:pPr>
            <a:r>
              <a:rPr lang="tr-TR" dirty="0"/>
              <a:t>veya </a:t>
            </a:r>
          </a:p>
          <a:p>
            <a:pPr marL="0" indent="0" algn="ctr">
              <a:buFont typeface="Arial"/>
              <a:buNone/>
            </a:pPr>
            <a:r>
              <a:rPr lang="tr-TR" dirty="0"/>
              <a:t>Ulusal Teknik Onay</a:t>
            </a:r>
          </a:p>
        </p:txBody>
      </p:sp>
    </p:spTree>
    <p:extLst>
      <p:ext uri="{BB962C8B-B14F-4D97-AF65-F5344CB8AC3E}">
        <p14:creationId xmlns:p14="http://schemas.microsoft.com/office/powerpoint/2010/main" val="2262874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Writing on paper 03">
            <a:extLst>
              <a:ext uri="{FF2B5EF4-FFF2-40B4-BE49-F238E27FC236}">
                <a16:creationId xmlns:a16="http://schemas.microsoft.com/office/drawing/2014/main" id="{54F672F4-67E8-433B-B056-D1DB2173D9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930" b="50497"/>
          <a:stretch>
            <a:fillRect/>
          </a:stretch>
        </p:blipFill>
        <p:spPr bwMode="auto">
          <a:xfrm>
            <a:off x="345964" y="1554114"/>
            <a:ext cx="9212484" cy="229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C36DA3A9-CAD5-4314-B5D1-1446DC732843}"/>
              </a:ext>
            </a:extLst>
          </p:cNvPr>
          <p:cNvSpPr txBox="1"/>
          <p:nvPr/>
        </p:nvSpPr>
        <p:spPr>
          <a:xfrm>
            <a:off x="2748539" y="4203866"/>
            <a:ext cx="4405746" cy="523220"/>
          </a:xfrm>
          <a:prstGeom prst="rect">
            <a:avLst/>
          </a:prstGeom>
          <a:noFill/>
        </p:spPr>
        <p:txBody>
          <a:bodyPr wrap="square" rtlCol="0">
            <a:spAutoFit/>
          </a:bodyPr>
          <a:lstStyle/>
          <a:p>
            <a:r>
              <a:rPr lang="tr-TR" sz="2800" b="1" dirty="0">
                <a:solidFill>
                  <a:srgbClr val="FF0000"/>
                </a:solidFill>
              </a:rPr>
              <a:t>ISI YALITIM UYGULAMALARI</a:t>
            </a:r>
            <a:endParaRPr lang="en-GB" sz="2800" b="1" dirty="0">
              <a:solidFill>
                <a:srgbClr val="FF0000"/>
              </a:solidFill>
            </a:endParaRPr>
          </a:p>
        </p:txBody>
      </p:sp>
    </p:spTree>
    <p:extLst>
      <p:ext uri="{BB962C8B-B14F-4D97-AF65-F5344CB8AC3E}">
        <p14:creationId xmlns:p14="http://schemas.microsoft.com/office/powerpoint/2010/main" val="130320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rganization Chart 2"/>
          <p:cNvGrpSpPr>
            <a:grpSpLocks/>
          </p:cNvGrpSpPr>
          <p:nvPr/>
        </p:nvGrpSpPr>
        <p:grpSpPr bwMode="auto">
          <a:xfrm>
            <a:off x="285179" y="1676400"/>
            <a:ext cx="9447213" cy="4471988"/>
            <a:chOff x="1532" y="1450"/>
            <a:chExt cx="2854" cy="3127"/>
          </a:xfrm>
        </p:grpSpPr>
        <p:cxnSp>
          <p:nvCxnSpPr>
            <p:cNvPr id="2052" name="_s2052"/>
            <p:cNvCxnSpPr>
              <a:cxnSpLocks noChangeShapeType="1"/>
              <a:stCxn id="19" idx="1"/>
              <a:endCxn id="15" idx="2"/>
            </p:cNvCxnSpPr>
            <p:nvPr/>
          </p:nvCxnSpPr>
          <p:spPr bwMode="auto">
            <a:xfrm rot="10800000">
              <a:off x="3541"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3" name="_s2053"/>
            <p:cNvCxnSpPr>
              <a:cxnSpLocks noChangeShapeType="1"/>
              <a:stCxn id="18" idx="1"/>
              <a:endCxn id="15" idx="2"/>
            </p:cNvCxnSpPr>
            <p:nvPr/>
          </p:nvCxnSpPr>
          <p:spPr bwMode="auto">
            <a:xfrm rot="10800000">
              <a:off x="3541"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4" name="_s2054"/>
            <p:cNvCxnSpPr>
              <a:cxnSpLocks noChangeShapeType="1"/>
              <a:stCxn id="17" idx="1"/>
              <a:endCxn id="14" idx="2"/>
            </p:cNvCxnSpPr>
            <p:nvPr/>
          </p:nvCxnSpPr>
          <p:spPr bwMode="auto">
            <a:xfrm rot="10800000">
              <a:off x="2695"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5" name="_s2055"/>
            <p:cNvCxnSpPr>
              <a:cxnSpLocks noChangeShapeType="1"/>
              <a:stCxn id="16" idx="1"/>
              <a:endCxn id="14" idx="2"/>
            </p:cNvCxnSpPr>
            <p:nvPr/>
          </p:nvCxnSpPr>
          <p:spPr bwMode="auto">
            <a:xfrm rot="10800000">
              <a:off x="2695"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6" name="_s2056"/>
            <p:cNvCxnSpPr>
              <a:cxnSpLocks noChangeShapeType="1"/>
              <a:stCxn id="15" idx="0"/>
              <a:endCxn id="9" idx="2"/>
            </p:cNvCxnSpPr>
            <p:nvPr/>
          </p:nvCxnSpPr>
          <p:spPr bwMode="auto">
            <a:xfrm rot="5400000" flipH="1">
              <a:off x="3382" y="2593"/>
              <a:ext cx="106" cy="212"/>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7" name="_s2057"/>
            <p:cNvCxnSpPr>
              <a:cxnSpLocks noChangeShapeType="1"/>
              <a:stCxn id="14" idx="0"/>
              <a:endCxn id="9" idx="2"/>
            </p:cNvCxnSpPr>
            <p:nvPr/>
          </p:nvCxnSpPr>
          <p:spPr bwMode="auto">
            <a:xfrm rot="16200000">
              <a:off x="2959" y="2382"/>
              <a:ext cx="106" cy="634"/>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8" name="_s2058"/>
            <p:cNvCxnSpPr>
              <a:cxnSpLocks noChangeShapeType="1"/>
              <a:stCxn id="13" idx="3"/>
              <a:endCxn id="8" idx="2"/>
            </p:cNvCxnSpPr>
            <p:nvPr/>
          </p:nvCxnSpPr>
          <p:spPr bwMode="auto">
            <a:xfrm flipV="1">
              <a:off x="2166" y="2646"/>
              <a:ext cx="106" cy="1029"/>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9" name="_s2059"/>
            <p:cNvCxnSpPr>
              <a:cxnSpLocks noChangeShapeType="1"/>
              <a:stCxn id="12" idx="3"/>
              <a:endCxn id="8" idx="2"/>
            </p:cNvCxnSpPr>
            <p:nvPr/>
          </p:nvCxnSpPr>
          <p:spPr bwMode="auto">
            <a:xfrm flipV="1">
              <a:off x="2166" y="2646"/>
              <a:ext cx="106" cy="63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0" name="_s2060"/>
            <p:cNvCxnSpPr>
              <a:cxnSpLocks noChangeShapeType="1"/>
              <a:stCxn id="11" idx="3"/>
              <a:endCxn id="8" idx="2"/>
            </p:cNvCxnSpPr>
            <p:nvPr/>
          </p:nvCxnSpPr>
          <p:spPr bwMode="auto">
            <a:xfrm flipV="1">
              <a:off x="2166" y="2646"/>
              <a:ext cx="106" cy="2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1" name="_s2061"/>
            <p:cNvCxnSpPr>
              <a:cxnSpLocks noChangeShapeType="1"/>
              <a:stCxn id="10" idx="0"/>
              <a:endCxn id="7" idx="2"/>
            </p:cNvCxnSpPr>
            <p:nvPr/>
          </p:nvCxnSpPr>
          <p:spPr bwMode="auto">
            <a:xfrm rot="5400000" flipH="1">
              <a:off x="3462" y="1753"/>
              <a:ext cx="106" cy="110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2" name="_s2062"/>
            <p:cNvCxnSpPr>
              <a:cxnSpLocks noChangeShapeType="1"/>
              <a:stCxn id="9" idx="0"/>
              <a:endCxn id="7" idx="2"/>
            </p:cNvCxnSpPr>
            <p:nvPr/>
          </p:nvCxnSpPr>
          <p:spPr bwMode="auto">
            <a:xfrm rot="5400000" flipH="1">
              <a:off x="3092" y="2123"/>
              <a:ext cx="106" cy="36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3" name="_s2063"/>
            <p:cNvCxnSpPr>
              <a:cxnSpLocks noChangeShapeType="1"/>
              <a:stCxn id="8" idx="0"/>
              <a:endCxn id="7" idx="2"/>
            </p:cNvCxnSpPr>
            <p:nvPr/>
          </p:nvCxnSpPr>
          <p:spPr bwMode="auto">
            <a:xfrm rot="16200000">
              <a:off x="2563" y="1964"/>
              <a:ext cx="106" cy="688"/>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7" name="_s2064"/>
            <p:cNvSpPr>
              <a:spLocks noChangeArrowheads="1"/>
            </p:cNvSpPr>
            <p:nvPr/>
          </p:nvSpPr>
          <p:spPr bwMode="auto">
            <a:xfrm>
              <a:off x="2643" y="1971"/>
              <a:ext cx="633" cy="284"/>
            </a:xfrm>
            <a:prstGeom prst="roundRect">
              <a:avLst>
                <a:gd name="adj" fmla="val 16667"/>
              </a:avLst>
            </a:prstGeom>
            <a:solidFill>
              <a:srgbClr val="FFCC99"/>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BİNALAR</a:t>
              </a:r>
            </a:p>
          </p:txBody>
        </p:sp>
        <p:sp>
          <p:nvSpPr>
            <p:cNvPr id="8" name="_s2065"/>
            <p:cNvSpPr>
              <a:spLocks noChangeArrowheads="1"/>
            </p:cNvSpPr>
            <p:nvPr/>
          </p:nvSpPr>
          <p:spPr bwMode="auto">
            <a:xfrm>
              <a:off x="1955" y="2361"/>
              <a:ext cx="634" cy="285"/>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Duvarlar</a:t>
              </a:r>
            </a:p>
          </p:txBody>
        </p:sp>
        <p:sp>
          <p:nvSpPr>
            <p:cNvPr id="9" name="_s2066"/>
            <p:cNvSpPr>
              <a:spLocks noChangeArrowheads="1"/>
            </p:cNvSpPr>
            <p:nvPr/>
          </p:nvSpPr>
          <p:spPr bwMode="auto">
            <a:xfrm>
              <a:off x="3012" y="2361"/>
              <a:ext cx="634" cy="285"/>
            </a:xfrm>
            <a:prstGeom prst="roundRect">
              <a:avLst>
                <a:gd name="adj" fmla="val 16667"/>
              </a:avLst>
            </a:prstGeom>
            <a:solidFill>
              <a:srgbClr val="99CC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Çatılar</a:t>
              </a:r>
            </a:p>
          </p:txBody>
        </p:sp>
        <p:sp>
          <p:nvSpPr>
            <p:cNvPr id="10" name="_s2067"/>
            <p:cNvSpPr>
              <a:spLocks noChangeArrowheads="1"/>
            </p:cNvSpPr>
            <p:nvPr/>
          </p:nvSpPr>
          <p:spPr bwMode="auto">
            <a:xfrm>
              <a:off x="3752" y="2361"/>
              <a:ext cx="634" cy="285"/>
            </a:xfrm>
            <a:prstGeom prst="roundRect">
              <a:avLst>
                <a:gd name="adj" fmla="val 16667"/>
              </a:avLst>
            </a:prstGeom>
            <a:solidFill>
              <a:srgbClr val="CC99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Döşemeler</a:t>
              </a:r>
            </a:p>
          </p:txBody>
        </p:sp>
        <p:sp>
          <p:nvSpPr>
            <p:cNvPr id="11" name="_s2068"/>
            <p:cNvSpPr>
              <a:spLocks noChangeArrowheads="1"/>
            </p:cNvSpPr>
            <p:nvPr/>
          </p:nvSpPr>
          <p:spPr bwMode="auto">
            <a:xfrm>
              <a:off x="1532" y="275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Dıştan </a:t>
              </a:r>
            </a:p>
          </p:txBody>
        </p:sp>
        <p:sp>
          <p:nvSpPr>
            <p:cNvPr id="12" name="_s2069"/>
            <p:cNvSpPr>
              <a:spLocks noChangeArrowheads="1"/>
            </p:cNvSpPr>
            <p:nvPr/>
          </p:nvSpPr>
          <p:spPr bwMode="auto">
            <a:xfrm>
              <a:off x="1532" y="314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İçten</a:t>
              </a:r>
            </a:p>
          </p:txBody>
        </p:sp>
        <p:sp>
          <p:nvSpPr>
            <p:cNvPr id="13" name="_s2070"/>
            <p:cNvSpPr>
              <a:spLocks noChangeArrowheads="1"/>
            </p:cNvSpPr>
            <p:nvPr/>
          </p:nvSpPr>
          <p:spPr bwMode="auto">
            <a:xfrm>
              <a:off x="1532" y="353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Sandviç</a:t>
              </a:r>
            </a:p>
          </p:txBody>
        </p:sp>
        <p:sp>
          <p:nvSpPr>
            <p:cNvPr id="14" name="_s2071"/>
            <p:cNvSpPr>
              <a:spLocks noChangeArrowheads="1"/>
            </p:cNvSpPr>
            <p:nvPr/>
          </p:nvSpPr>
          <p:spPr bwMode="auto">
            <a:xfrm>
              <a:off x="2378" y="2752"/>
              <a:ext cx="634" cy="284"/>
            </a:xfrm>
            <a:prstGeom prst="roundRect">
              <a:avLst>
                <a:gd name="adj" fmla="val 16667"/>
              </a:avLst>
            </a:prstGeom>
            <a:solidFill>
              <a:srgbClr val="CCFF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Eğimli Çatılar</a:t>
              </a:r>
            </a:p>
          </p:txBody>
        </p:sp>
        <p:sp>
          <p:nvSpPr>
            <p:cNvPr id="15" name="_s2072"/>
            <p:cNvSpPr>
              <a:spLocks noChangeArrowheads="1"/>
            </p:cNvSpPr>
            <p:nvPr/>
          </p:nvSpPr>
          <p:spPr bwMode="auto">
            <a:xfrm>
              <a:off x="3224" y="2752"/>
              <a:ext cx="634" cy="284"/>
            </a:xfrm>
            <a:prstGeom prst="roundRect">
              <a:avLst>
                <a:gd name="adj" fmla="val 16667"/>
              </a:avLst>
            </a:prstGeom>
            <a:solidFill>
              <a:srgbClr val="00CCFF"/>
            </a:solidFill>
            <a:ln w="9525">
              <a:solidFill>
                <a:schemeClr val="tx1"/>
              </a:solidFill>
              <a:round/>
              <a:headEnd/>
              <a:tailEnd/>
            </a:ln>
          </p:spPr>
          <p:txBody>
            <a:bodyPr vert="horz" wrap="none" lIns="55166" tIns="27583" rIns="55166" bIns="27583"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Teras Çatılar</a:t>
              </a:r>
            </a:p>
          </p:txBody>
        </p:sp>
        <p:sp>
          <p:nvSpPr>
            <p:cNvPr id="16" name="_s2073"/>
            <p:cNvSpPr>
              <a:spLocks noChangeArrowheads="1"/>
            </p:cNvSpPr>
            <p:nvPr/>
          </p:nvSpPr>
          <p:spPr bwMode="auto">
            <a:xfrm>
              <a:off x="2801" y="3142"/>
              <a:ext cx="634" cy="414"/>
            </a:xfrm>
            <a:prstGeom prst="roundRect">
              <a:avLst>
                <a:gd name="adj" fmla="val 16667"/>
              </a:avLst>
            </a:prstGeom>
            <a:solidFill>
              <a:srgbClr val="CCFFFF"/>
            </a:solidFill>
            <a:ln w="9525">
              <a:solidFill>
                <a:schemeClr val="tx1"/>
              </a:solidFill>
              <a:round/>
              <a:headEnd/>
              <a:tailEnd/>
            </a:ln>
          </p:spPr>
          <p:txBody>
            <a:bodyPr vert="horz" wrap="none" lIns="60622" tIns="30311" rIns="60622" bIns="303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Kullanılan</a:t>
              </a:r>
            </a:p>
          </p:txBody>
        </p:sp>
        <p:sp>
          <p:nvSpPr>
            <p:cNvPr id="17" name="_s2074"/>
            <p:cNvSpPr>
              <a:spLocks noChangeArrowheads="1"/>
            </p:cNvSpPr>
            <p:nvPr/>
          </p:nvSpPr>
          <p:spPr bwMode="auto">
            <a:xfrm>
              <a:off x="2801" y="3662"/>
              <a:ext cx="634" cy="414"/>
            </a:xfrm>
            <a:prstGeom prst="roundRect">
              <a:avLst>
                <a:gd name="adj" fmla="val 16667"/>
              </a:avLst>
            </a:prstGeom>
            <a:solidFill>
              <a:srgbClr val="CCFFFF"/>
            </a:solidFill>
            <a:ln w="9525">
              <a:solidFill>
                <a:schemeClr val="tx1"/>
              </a:solidFill>
              <a:round/>
              <a:headEnd/>
              <a:tailEnd/>
            </a:ln>
          </p:spPr>
          <p:txBody>
            <a:bodyPr vert="horz" wrap="none" lIns="61851" tIns="30927" rIns="61851" bIns="30927"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Kullanılmayan</a:t>
              </a:r>
            </a:p>
          </p:txBody>
        </p:sp>
        <p:sp>
          <p:nvSpPr>
            <p:cNvPr id="18" name="_s2075"/>
            <p:cNvSpPr>
              <a:spLocks noChangeArrowheads="1"/>
            </p:cNvSpPr>
            <p:nvPr/>
          </p:nvSpPr>
          <p:spPr bwMode="auto">
            <a:xfrm>
              <a:off x="3647" y="3142"/>
              <a:ext cx="634" cy="414"/>
            </a:xfrm>
            <a:prstGeom prst="roundRect">
              <a:avLst>
                <a:gd name="adj" fmla="val 16667"/>
              </a:avLst>
            </a:prstGeom>
            <a:solidFill>
              <a:srgbClr val="00CCFF"/>
            </a:solidFill>
            <a:ln w="9525">
              <a:solidFill>
                <a:schemeClr val="tx1"/>
              </a:solidFill>
              <a:round/>
              <a:headEnd/>
              <a:tailEnd/>
            </a:ln>
          </p:spPr>
          <p:txBody>
            <a:bodyPr vert="horz" wrap="none" lIns="80512" tIns="40256" rIns="80512" bIns="4025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Geleneksel</a:t>
              </a:r>
            </a:p>
          </p:txBody>
        </p:sp>
        <p:sp>
          <p:nvSpPr>
            <p:cNvPr id="19" name="_s2076"/>
            <p:cNvSpPr>
              <a:spLocks noChangeArrowheads="1"/>
            </p:cNvSpPr>
            <p:nvPr/>
          </p:nvSpPr>
          <p:spPr bwMode="auto">
            <a:xfrm>
              <a:off x="3647" y="3662"/>
              <a:ext cx="634" cy="414"/>
            </a:xfrm>
            <a:prstGeom prst="roundRect">
              <a:avLst>
                <a:gd name="adj" fmla="val 16667"/>
              </a:avLst>
            </a:prstGeom>
            <a:solidFill>
              <a:srgbClr val="00CCFF"/>
            </a:solidFill>
            <a:ln w="9525">
              <a:solidFill>
                <a:schemeClr val="tx1"/>
              </a:solidFill>
              <a:round/>
              <a:headEnd/>
              <a:tailEnd/>
            </a:ln>
          </p:spPr>
          <p:txBody>
            <a:bodyPr vert="horz" wrap="none" lIns="84749" tIns="42375" rIns="84749" bIns="42375"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Ters Teras</a:t>
              </a:r>
            </a:p>
          </p:txBody>
        </p:sp>
      </p:grpSp>
    </p:spTree>
    <p:extLst>
      <p:ext uri="{BB962C8B-B14F-4D97-AF65-F5344CB8AC3E}">
        <p14:creationId xmlns:p14="http://schemas.microsoft.com/office/powerpoint/2010/main" val="1636630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a:extLst>
              <a:ext uri="{FF2B5EF4-FFF2-40B4-BE49-F238E27FC236}">
                <a16:creationId xmlns:a16="http://schemas.microsoft.com/office/drawing/2014/main" id="{2EADD3EB-8B69-4D71-8807-3C3FCE32BE8C}"/>
              </a:ext>
            </a:extLst>
          </p:cNvPr>
          <p:cNvSpPr txBox="1">
            <a:spLocks noChangeArrowheads="1"/>
          </p:cNvSpPr>
          <p:nvPr/>
        </p:nvSpPr>
        <p:spPr bwMode="auto">
          <a:xfrm>
            <a:off x="495141" y="5409565"/>
            <a:ext cx="8912543"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Ø"/>
            </a:pPr>
            <a:r>
              <a:rPr lang="tr-TR" altLang="tr-TR" sz="2399"/>
              <a:t>Isı köprülerine karşı önlem alınmalıdır.</a:t>
            </a:r>
            <a:endParaRPr lang="en-US" altLang="tr-TR" sz="2399"/>
          </a:p>
        </p:txBody>
      </p:sp>
      <p:grpSp>
        <p:nvGrpSpPr>
          <p:cNvPr id="12291" name="Group 3">
            <a:extLst>
              <a:ext uri="{FF2B5EF4-FFF2-40B4-BE49-F238E27FC236}">
                <a16:creationId xmlns:a16="http://schemas.microsoft.com/office/drawing/2014/main" id="{B8E4BACF-8A98-4AA4-AAA4-2F7737A833BF}"/>
              </a:ext>
            </a:extLst>
          </p:cNvPr>
          <p:cNvGrpSpPr>
            <a:grpSpLocks/>
          </p:cNvGrpSpPr>
          <p:nvPr/>
        </p:nvGrpSpPr>
        <p:grpSpPr bwMode="auto">
          <a:xfrm>
            <a:off x="165047" y="2134015"/>
            <a:ext cx="5498925" cy="2445554"/>
            <a:chOff x="0" y="1162"/>
            <a:chExt cx="3198" cy="1541"/>
          </a:xfrm>
        </p:grpSpPr>
        <p:sp>
          <p:nvSpPr>
            <p:cNvPr id="12294" name="Rectangle 4" descr="Outlined diamond">
              <a:extLst>
                <a:ext uri="{FF2B5EF4-FFF2-40B4-BE49-F238E27FC236}">
                  <a16:creationId xmlns:a16="http://schemas.microsoft.com/office/drawing/2014/main" id="{2039391D-C622-4BB4-8735-A5C9E204420A}"/>
                </a:ext>
              </a:extLst>
            </p:cNvPr>
            <p:cNvSpPr>
              <a:spLocks noChangeArrowheads="1"/>
            </p:cNvSpPr>
            <p:nvPr/>
          </p:nvSpPr>
          <p:spPr bwMode="auto">
            <a:xfrm>
              <a:off x="970" y="1200"/>
              <a:ext cx="96" cy="1344"/>
            </a:xfrm>
            <a:prstGeom prst="rect">
              <a:avLst/>
            </a:prstGeom>
            <a:blipFill dpi="0" rotWithShape="0">
              <a:blip r:embed="rId2"/>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5" name="Rectangle 5" descr="Wide upward diagonal">
              <a:extLst>
                <a:ext uri="{FF2B5EF4-FFF2-40B4-BE49-F238E27FC236}">
                  <a16:creationId xmlns:a16="http://schemas.microsoft.com/office/drawing/2014/main" id="{70F9EF87-FABE-4278-88D8-38B4312A53FC}"/>
                </a:ext>
              </a:extLst>
            </p:cNvPr>
            <p:cNvSpPr>
              <a:spLocks noChangeArrowheads="1"/>
            </p:cNvSpPr>
            <p:nvPr/>
          </p:nvSpPr>
          <p:spPr bwMode="auto">
            <a:xfrm>
              <a:off x="720" y="1200"/>
              <a:ext cx="257" cy="1344"/>
            </a:xfrm>
            <a:prstGeom prst="rect">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6" name="Rectangle 6">
              <a:extLst>
                <a:ext uri="{FF2B5EF4-FFF2-40B4-BE49-F238E27FC236}">
                  <a16:creationId xmlns:a16="http://schemas.microsoft.com/office/drawing/2014/main" id="{A537F6BC-A665-4031-BBCC-4562448E67FB}"/>
                </a:ext>
              </a:extLst>
            </p:cNvPr>
            <p:cNvSpPr>
              <a:spLocks noChangeArrowheads="1"/>
            </p:cNvSpPr>
            <p:nvPr/>
          </p:nvSpPr>
          <p:spPr bwMode="auto">
            <a:xfrm>
              <a:off x="720" y="1719"/>
              <a:ext cx="1248" cy="336"/>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nvGrpSpPr>
            <p:cNvPr id="12297" name="Group 7">
              <a:extLst>
                <a:ext uri="{FF2B5EF4-FFF2-40B4-BE49-F238E27FC236}">
                  <a16:creationId xmlns:a16="http://schemas.microsoft.com/office/drawing/2014/main" id="{18A6AB37-FB13-45D8-BC75-95BF2641B5D7}"/>
                </a:ext>
              </a:extLst>
            </p:cNvPr>
            <p:cNvGrpSpPr>
              <a:grpSpLocks/>
            </p:cNvGrpSpPr>
            <p:nvPr/>
          </p:nvGrpSpPr>
          <p:grpSpPr bwMode="auto">
            <a:xfrm>
              <a:off x="432" y="1872"/>
              <a:ext cx="1117" cy="576"/>
              <a:chOff x="3696" y="2520"/>
              <a:chExt cx="1117" cy="504"/>
            </a:xfrm>
          </p:grpSpPr>
          <p:sp>
            <p:nvSpPr>
              <p:cNvPr id="12309" name="Arc 8">
                <a:extLst>
                  <a:ext uri="{FF2B5EF4-FFF2-40B4-BE49-F238E27FC236}">
                    <a16:creationId xmlns:a16="http://schemas.microsoft.com/office/drawing/2014/main" id="{B69A61BE-A904-4C18-AB3E-C1949195DBF5}"/>
                  </a:ext>
                </a:extLst>
              </p:cNvPr>
              <p:cNvSpPr>
                <a:spLocks/>
              </p:cNvSpPr>
              <p:nvPr/>
            </p:nvSpPr>
            <p:spPr bwMode="auto">
              <a:xfrm>
                <a:off x="3840" y="2592"/>
                <a:ext cx="973" cy="432"/>
              </a:xfrm>
              <a:custGeom>
                <a:avLst/>
                <a:gdLst>
                  <a:gd name="T0" fmla="*/ 0 w 21436"/>
                  <a:gd name="T1" fmla="*/ 0 h 21600"/>
                  <a:gd name="T2" fmla="*/ 2 w 21436"/>
                  <a:gd name="T3" fmla="*/ 0 h 21600"/>
                  <a:gd name="T4" fmla="*/ 0 w 21436"/>
                  <a:gd name="T5" fmla="*/ 0 h 21600"/>
                  <a:gd name="T6" fmla="*/ 0 60000 65536"/>
                  <a:gd name="T7" fmla="*/ 0 60000 65536"/>
                  <a:gd name="T8" fmla="*/ 0 60000 65536"/>
                </a:gdLst>
                <a:ahLst/>
                <a:cxnLst>
                  <a:cxn ang="T6">
                    <a:pos x="T0" y="T1"/>
                  </a:cxn>
                  <a:cxn ang="T7">
                    <a:pos x="T2" y="T3"/>
                  </a:cxn>
                  <a:cxn ang="T8">
                    <a:pos x="T4" y="T5"/>
                  </a:cxn>
                </a:cxnLst>
                <a:rect l="0" t="0" r="r" b="b"/>
                <a:pathLst>
                  <a:path w="21436" h="21600" fill="none" extrusionOk="0">
                    <a:moveTo>
                      <a:pt x="-1" y="1"/>
                    </a:moveTo>
                    <a:cubicBezTo>
                      <a:pt x="93" y="0"/>
                      <a:pt x="187" y="-1"/>
                      <a:pt x="281" y="0"/>
                    </a:cubicBezTo>
                    <a:cubicBezTo>
                      <a:pt x="10529" y="0"/>
                      <a:pt x="19366" y="7201"/>
                      <a:pt x="21435" y="17238"/>
                    </a:cubicBezTo>
                  </a:path>
                  <a:path w="21436" h="21600" stroke="0" extrusionOk="0">
                    <a:moveTo>
                      <a:pt x="-1" y="1"/>
                    </a:moveTo>
                    <a:cubicBezTo>
                      <a:pt x="93" y="0"/>
                      <a:pt x="187" y="-1"/>
                      <a:pt x="281" y="0"/>
                    </a:cubicBezTo>
                    <a:cubicBezTo>
                      <a:pt x="10529" y="0"/>
                      <a:pt x="19366" y="7201"/>
                      <a:pt x="21435" y="17238"/>
                    </a:cubicBezTo>
                    <a:lnTo>
                      <a:pt x="281" y="21600"/>
                    </a:lnTo>
                    <a:lnTo>
                      <a:pt x="-1"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10" name="AutoShape 9">
                <a:extLst>
                  <a:ext uri="{FF2B5EF4-FFF2-40B4-BE49-F238E27FC236}">
                    <a16:creationId xmlns:a16="http://schemas.microsoft.com/office/drawing/2014/main" id="{AF7EDF23-A9C4-4E8C-98BC-4A3475C0C14C}"/>
                  </a:ext>
                </a:extLst>
              </p:cNvPr>
              <p:cNvSpPr>
                <a:spLocks noChangeArrowheads="1"/>
              </p:cNvSpPr>
              <p:nvPr/>
            </p:nvSpPr>
            <p:spPr bwMode="auto">
              <a:xfrm rot="-5400000">
                <a:off x="3696" y="2520"/>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grpSp>
          <p:nvGrpSpPr>
            <p:cNvPr id="12298" name="Group 10">
              <a:extLst>
                <a:ext uri="{FF2B5EF4-FFF2-40B4-BE49-F238E27FC236}">
                  <a16:creationId xmlns:a16="http://schemas.microsoft.com/office/drawing/2014/main" id="{3E5A69D7-EE18-4DB3-8ADA-1857BDE61050}"/>
                </a:ext>
              </a:extLst>
            </p:cNvPr>
            <p:cNvGrpSpPr>
              <a:grpSpLocks/>
            </p:cNvGrpSpPr>
            <p:nvPr/>
          </p:nvGrpSpPr>
          <p:grpSpPr bwMode="auto">
            <a:xfrm>
              <a:off x="432" y="1323"/>
              <a:ext cx="1077" cy="528"/>
              <a:chOff x="3216" y="1680"/>
              <a:chExt cx="1077" cy="528"/>
            </a:xfrm>
          </p:grpSpPr>
          <p:sp>
            <p:nvSpPr>
              <p:cNvPr id="12307" name="Arc 11">
                <a:extLst>
                  <a:ext uri="{FF2B5EF4-FFF2-40B4-BE49-F238E27FC236}">
                    <a16:creationId xmlns:a16="http://schemas.microsoft.com/office/drawing/2014/main" id="{BAA12605-A5BC-4E86-9CD4-2E39621C8C3C}"/>
                  </a:ext>
                </a:extLst>
              </p:cNvPr>
              <p:cNvSpPr>
                <a:spLocks/>
              </p:cNvSpPr>
              <p:nvPr/>
            </p:nvSpPr>
            <p:spPr bwMode="auto">
              <a:xfrm>
                <a:off x="3312" y="1680"/>
                <a:ext cx="981" cy="459"/>
              </a:xfrm>
              <a:custGeom>
                <a:avLst/>
                <a:gdLst>
                  <a:gd name="T0" fmla="*/ 2 w 21600"/>
                  <a:gd name="T1" fmla="*/ 0 h 22958"/>
                  <a:gd name="T2" fmla="*/ 0 w 21600"/>
                  <a:gd name="T3" fmla="*/ 0 h 22958"/>
                  <a:gd name="T4" fmla="*/ 0 w 21600"/>
                  <a:gd name="T5" fmla="*/ 0 h 22958"/>
                  <a:gd name="T6" fmla="*/ 0 60000 65536"/>
                  <a:gd name="T7" fmla="*/ 0 60000 65536"/>
                  <a:gd name="T8" fmla="*/ 0 60000 65536"/>
                </a:gdLst>
                <a:ahLst/>
                <a:cxnLst>
                  <a:cxn ang="T6">
                    <a:pos x="T0" y="T1"/>
                  </a:cxn>
                  <a:cxn ang="T7">
                    <a:pos x="T2" y="T3"/>
                  </a:cxn>
                  <a:cxn ang="T8">
                    <a:pos x="T4" y="T5"/>
                  </a:cxn>
                </a:cxnLst>
                <a:rect l="0" t="0" r="r" b="b"/>
                <a:pathLst>
                  <a:path w="21600" h="22958" fill="none" extrusionOk="0">
                    <a:moveTo>
                      <a:pt x="21557" y="-1"/>
                    </a:moveTo>
                    <a:cubicBezTo>
                      <a:pt x="21585" y="452"/>
                      <a:pt x="21600" y="906"/>
                      <a:pt x="21600" y="1360"/>
                    </a:cubicBezTo>
                    <a:cubicBezTo>
                      <a:pt x="21600" y="13181"/>
                      <a:pt x="12096" y="22807"/>
                      <a:pt x="276" y="22958"/>
                    </a:cubicBezTo>
                  </a:path>
                  <a:path w="21600" h="22958" stroke="0" extrusionOk="0">
                    <a:moveTo>
                      <a:pt x="21557" y="-1"/>
                    </a:moveTo>
                    <a:cubicBezTo>
                      <a:pt x="21585" y="452"/>
                      <a:pt x="21600" y="906"/>
                      <a:pt x="21600" y="1360"/>
                    </a:cubicBezTo>
                    <a:cubicBezTo>
                      <a:pt x="21600" y="13181"/>
                      <a:pt x="12096" y="22807"/>
                      <a:pt x="276" y="22958"/>
                    </a:cubicBezTo>
                    <a:lnTo>
                      <a:pt x="0" y="1360"/>
                    </a:lnTo>
                    <a:lnTo>
                      <a:pt x="21557"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08" name="AutoShape 12">
                <a:extLst>
                  <a:ext uri="{FF2B5EF4-FFF2-40B4-BE49-F238E27FC236}">
                    <a16:creationId xmlns:a16="http://schemas.microsoft.com/office/drawing/2014/main" id="{8CAC6D8F-8A3E-43B7-B016-90359F3D24AD}"/>
                  </a:ext>
                </a:extLst>
              </p:cNvPr>
              <p:cNvSpPr>
                <a:spLocks noChangeArrowheads="1"/>
              </p:cNvSpPr>
              <p:nvPr/>
            </p:nvSpPr>
            <p:spPr bwMode="auto">
              <a:xfrm rot="-5400000">
                <a:off x="3216" y="2064"/>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sp>
          <p:nvSpPr>
            <p:cNvPr id="12299" name="Text Box 13">
              <a:extLst>
                <a:ext uri="{FF2B5EF4-FFF2-40B4-BE49-F238E27FC236}">
                  <a16:creationId xmlns:a16="http://schemas.microsoft.com/office/drawing/2014/main" id="{AC587A10-33F2-45C5-AE26-B4BAF4EC951C}"/>
                </a:ext>
              </a:extLst>
            </p:cNvPr>
            <p:cNvSpPr txBox="1">
              <a:spLocks noChangeArrowheads="1"/>
            </p:cNvSpPr>
            <p:nvPr/>
          </p:nvSpPr>
          <p:spPr bwMode="auto">
            <a:xfrm>
              <a:off x="1655" y="2296"/>
              <a:ext cx="998"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Yüksek ısıl dirence sahip bölge. (Yalıtımlı Duvar)</a:t>
              </a:r>
            </a:p>
          </p:txBody>
        </p:sp>
        <p:cxnSp>
          <p:nvCxnSpPr>
            <p:cNvPr id="12300" name="AutoShape 14">
              <a:extLst>
                <a:ext uri="{FF2B5EF4-FFF2-40B4-BE49-F238E27FC236}">
                  <a16:creationId xmlns:a16="http://schemas.microsoft.com/office/drawing/2014/main" id="{BDD52C48-882C-4222-ABB9-93EB8F3063EA}"/>
                </a:ext>
              </a:extLst>
            </p:cNvPr>
            <p:cNvCxnSpPr>
              <a:cxnSpLocks noChangeShapeType="1"/>
              <a:stCxn id="12305" idx="1"/>
              <a:endCxn id="12299" idx="1"/>
            </p:cNvCxnSpPr>
            <p:nvPr/>
          </p:nvCxnSpPr>
          <p:spPr bwMode="auto">
            <a:xfrm rot="5400000" flipH="1" flipV="1">
              <a:off x="1224" y="2182"/>
              <a:ext cx="113" cy="749"/>
            </a:xfrm>
            <a:prstGeom prst="bentConnector4">
              <a:avLst>
                <a:gd name="adj1" fmla="val 126872"/>
                <a:gd name="adj2" fmla="val 51420"/>
              </a:avLst>
            </a:prstGeom>
            <a:noFill/>
            <a:ln w="1968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1" name="Text Box 15">
              <a:extLst>
                <a:ext uri="{FF2B5EF4-FFF2-40B4-BE49-F238E27FC236}">
                  <a16:creationId xmlns:a16="http://schemas.microsoft.com/office/drawing/2014/main" id="{FD997054-AB06-4C83-BD36-A669147E7633}"/>
                </a:ext>
              </a:extLst>
            </p:cNvPr>
            <p:cNvSpPr txBox="1">
              <a:spLocks noChangeArrowheads="1"/>
            </p:cNvSpPr>
            <p:nvPr/>
          </p:nvSpPr>
          <p:spPr bwMode="auto">
            <a:xfrm>
              <a:off x="1927" y="1162"/>
              <a:ext cx="1271"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Düşük ısıl dirence sahip bölge. (Yalıtımsız tavan/taban)</a:t>
              </a:r>
            </a:p>
          </p:txBody>
        </p:sp>
        <p:cxnSp>
          <p:nvCxnSpPr>
            <p:cNvPr id="12302" name="AutoShape 16">
              <a:extLst>
                <a:ext uri="{FF2B5EF4-FFF2-40B4-BE49-F238E27FC236}">
                  <a16:creationId xmlns:a16="http://schemas.microsoft.com/office/drawing/2014/main" id="{E59C3EC9-1FA6-416E-ADC3-DE673A128D44}"/>
                </a:ext>
              </a:extLst>
            </p:cNvPr>
            <p:cNvCxnSpPr>
              <a:cxnSpLocks noChangeShapeType="1"/>
              <a:stCxn id="12296" idx="3"/>
              <a:endCxn id="12301" idx="1"/>
            </p:cNvCxnSpPr>
            <p:nvPr/>
          </p:nvCxnSpPr>
          <p:spPr bwMode="auto">
            <a:xfrm flipH="1" flipV="1">
              <a:off x="1927" y="1366"/>
              <a:ext cx="41" cy="521"/>
            </a:xfrm>
            <a:prstGeom prst="bentConnector5">
              <a:avLst>
                <a:gd name="adj1" fmla="val -324154"/>
                <a:gd name="adj2" fmla="val 46596"/>
                <a:gd name="adj3" fmla="val 424154"/>
              </a:avLst>
            </a:prstGeom>
            <a:noFill/>
            <a:ln w="1905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3" name="Text Box 17">
              <a:extLst>
                <a:ext uri="{FF2B5EF4-FFF2-40B4-BE49-F238E27FC236}">
                  <a16:creationId xmlns:a16="http://schemas.microsoft.com/office/drawing/2014/main" id="{72908A45-6DE6-4096-8B5A-58F230B08C2E}"/>
                </a:ext>
              </a:extLst>
            </p:cNvPr>
            <p:cNvSpPr txBox="1">
              <a:spLocks noChangeArrowheads="1"/>
            </p:cNvSpPr>
            <p:nvPr/>
          </p:nvSpPr>
          <p:spPr bwMode="auto">
            <a:xfrm>
              <a:off x="0" y="1253"/>
              <a:ext cx="70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Isı Köprüsü</a:t>
              </a:r>
            </a:p>
          </p:txBody>
        </p:sp>
        <p:sp>
          <p:nvSpPr>
            <p:cNvPr id="12304" name="Oval 18">
              <a:extLst>
                <a:ext uri="{FF2B5EF4-FFF2-40B4-BE49-F238E27FC236}">
                  <a16:creationId xmlns:a16="http://schemas.microsoft.com/office/drawing/2014/main" id="{43DA1E8B-D4C4-4F50-8C7F-72198C354B72}"/>
                </a:ext>
              </a:extLst>
            </p:cNvPr>
            <p:cNvSpPr>
              <a:spLocks noChangeArrowheads="1"/>
            </p:cNvSpPr>
            <p:nvPr/>
          </p:nvSpPr>
          <p:spPr bwMode="auto">
            <a:xfrm>
              <a:off x="567" y="1616"/>
              <a:ext cx="590" cy="499"/>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305" name="AutoShape 19">
              <a:extLst>
                <a:ext uri="{FF2B5EF4-FFF2-40B4-BE49-F238E27FC236}">
                  <a16:creationId xmlns:a16="http://schemas.microsoft.com/office/drawing/2014/main" id="{9E8D9A0A-A691-4205-82AF-05DA74AF2F9C}"/>
                </a:ext>
              </a:extLst>
            </p:cNvPr>
            <p:cNvSpPr>
              <a:spLocks/>
            </p:cNvSpPr>
            <p:nvPr/>
          </p:nvSpPr>
          <p:spPr bwMode="auto">
            <a:xfrm rot="5400000">
              <a:off x="884" y="2341"/>
              <a:ext cx="45" cy="499"/>
            </a:xfrm>
            <a:prstGeom prst="rightBrace">
              <a:avLst>
                <a:gd name="adj1" fmla="val 92407"/>
                <a:gd name="adj2" fmla="val 50102"/>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cxnSp>
          <p:nvCxnSpPr>
            <p:cNvPr id="12306" name="AutoShape 20">
              <a:extLst>
                <a:ext uri="{FF2B5EF4-FFF2-40B4-BE49-F238E27FC236}">
                  <a16:creationId xmlns:a16="http://schemas.microsoft.com/office/drawing/2014/main" id="{C839AE1C-B46E-4D83-87A9-66EB7894A591}"/>
                </a:ext>
              </a:extLst>
            </p:cNvPr>
            <p:cNvCxnSpPr>
              <a:cxnSpLocks noChangeShapeType="1"/>
              <a:stCxn id="12304" idx="1"/>
              <a:endCxn id="12303" idx="2"/>
            </p:cNvCxnSpPr>
            <p:nvPr/>
          </p:nvCxnSpPr>
          <p:spPr bwMode="auto">
            <a:xfrm rot="5400000" flipH="1">
              <a:off x="375" y="1403"/>
              <a:ext cx="255" cy="301"/>
            </a:xfrm>
            <a:prstGeom prst="curvedConnector3">
              <a:avLst>
                <a:gd name="adj1" fmla="val 62745"/>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292" name="Picture 21" descr="ISI_KOPRULERI">
            <a:extLst>
              <a:ext uri="{FF2B5EF4-FFF2-40B4-BE49-F238E27FC236}">
                <a16:creationId xmlns:a16="http://schemas.microsoft.com/office/drawing/2014/main" id="{83BEC4BF-880F-4611-B2CF-3C1EDDE7BF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57" t="8113" r="198" b="7916"/>
          <a:stretch>
            <a:fillRect/>
          </a:stretch>
        </p:blipFill>
        <p:spPr bwMode="auto">
          <a:xfrm>
            <a:off x="5527490" y="2306998"/>
            <a:ext cx="3826235" cy="248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3">
            <a:extLst>
              <a:ext uri="{FF2B5EF4-FFF2-40B4-BE49-F238E27FC236}">
                <a16:creationId xmlns:a16="http://schemas.microsoft.com/office/drawing/2014/main" id="{2F2C0A91-E54F-4972-9240-16A2544D37F6}"/>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3610922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341194" y="1719617"/>
            <a:ext cx="5104263" cy="646331"/>
          </a:xfrm>
          <a:prstGeom prst="rect">
            <a:avLst/>
          </a:prstGeom>
          <a:noFill/>
        </p:spPr>
        <p:txBody>
          <a:bodyPr wrap="square" rtlCol="0">
            <a:spAutoFit/>
          </a:bodyPr>
          <a:lstStyle/>
          <a:p>
            <a:r>
              <a:rPr lang="tr-TR" dirty="0"/>
              <a:t>TR Cari Açığı 2018 : 				27,6 Milyar USD</a:t>
            </a:r>
          </a:p>
          <a:p>
            <a:r>
              <a:rPr lang="tr-TR" dirty="0"/>
              <a:t>TR Cari Açığı 2019/İlk 6 ay : 		3,26 Milyar USD</a:t>
            </a:r>
          </a:p>
        </p:txBody>
      </p:sp>
      <p:sp>
        <p:nvSpPr>
          <p:cNvPr id="5" name="Metin kutusu 4"/>
          <p:cNvSpPr txBox="1"/>
          <p:nvPr/>
        </p:nvSpPr>
        <p:spPr>
          <a:xfrm>
            <a:off x="341193" y="2594503"/>
            <a:ext cx="5104263" cy="369332"/>
          </a:xfrm>
          <a:prstGeom prst="rect">
            <a:avLst/>
          </a:prstGeom>
          <a:noFill/>
        </p:spPr>
        <p:txBody>
          <a:bodyPr wrap="square" rtlCol="0">
            <a:spAutoFit/>
          </a:bodyPr>
          <a:lstStyle/>
          <a:p>
            <a:r>
              <a:rPr lang="tr-TR" dirty="0"/>
              <a:t>TR Enerji İthalatı 2018 :			42,9 Milyar USD</a:t>
            </a:r>
          </a:p>
        </p:txBody>
      </p:sp>
      <p:sp>
        <p:nvSpPr>
          <p:cNvPr id="6" name="Metin kutusu 5"/>
          <p:cNvSpPr txBox="1"/>
          <p:nvPr/>
        </p:nvSpPr>
        <p:spPr>
          <a:xfrm>
            <a:off x="341193" y="3421994"/>
            <a:ext cx="7001301" cy="369332"/>
          </a:xfrm>
          <a:prstGeom prst="rect">
            <a:avLst/>
          </a:prstGeom>
          <a:noFill/>
        </p:spPr>
        <p:txBody>
          <a:bodyPr wrap="square" rtlCol="0">
            <a:spAutoFit/>
          </a:bodyPr>
          <a:lstStyle/>
          <a:p>
            <a:r>
              <a:rPr lang="tr-TR" dirty="0"/>
              <a:t>2018 – 2019 Doğalgaz Birim fiyat artışı (Konut için)	%64</a:t>
            </a:r>
          </a:p>
        </p:txBody>
      </p:sp>
      <p:sp>
        <p:nvSpPr>
          <p:cNvPr id="7" name="Metin kutusu 6"/>
          <p:cNvSpPr txBox="1"/>
          <p:nvPr/>
        </p:nvSpPr>
        <p:spPr>
          <a:xfrm>
            <a:off x="341193" y="4249485"/>
            <a:ext cx="8980227" cy="707886"/>
          </a:xfrm>
          <a:prstGeom prst="rect">
            <a:avLst/>
          </a:prstGeom>
          <a:noFill/>
        </p:spPr>
        <p:txBody>
          <a:bodyPr wrap="square" rtlCol="0">
            <a:spAutoFit/>
          </a:bodyPr>
          <a:lstStyle/>
          <a:p>
            <a:r>
              <a:rPr lang="tr-TR" sz="4000" dirty="0"/>
              <a:t>ÇARE : ENERJİ VERİMLİLİĞİ VE YALITIM</a:t>
            </a:r>
          </a:p>
        </p:txBody>
      </p:sp>
    </p:spTree>
    <p:extLst>
      <p:ext uri="{BB962C8B-B14F-4D97-AF65-F5344CB8AC3E}">
        <p14:creationId xmlns:p14="http://schemas.microsoft.com/office/powerpoint/2010/main" val="2167035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igdas06">
            <a:extLst>
              <a:ext uri="{FF2B5EF4-FFF2-40B4-BE49-F238E27FC236}">
                <a16:creationId xmlns:a16="http://schemas.microsoft.com/office/drawing/2014/main" id="{2C7A3848-62C0-4276-849A-041B2494D8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5329" y="1753138"/>
            <a:ext cx="2731212" cy="335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3">
            <a:extLst>
              <a:ext uri="{FF2B5EF4-FFF2-40B4-BE49-F238E27FC236}">
                <a16:creationId xmlns:a16="http://schemas.microsoft.com/office/drawing/2014/main" id="{42433F5C-F97F-4AF6-86A3-E4D1B2247EBE}"/>
              </a:ext>
            </a:extLst>
          </p:cNvPr>
          <p:cNvSpPr txBox="1">
            <a:spLocks noChangeArrowheads="1"/>
          </p:cNvSpPr>
          <p:nvPr/>
        </p:nvSpPr>
        <p:spPr bwMode="auto">
          <a:xfrm>
            <a:off x="560208" y="5373065"/>
            <a:ext cx="8995066" cy="714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85000"/>
              </a:lnSpc>
              <a:spcBef>
                <a:spcPct val="50000"/>
              </a:spcBef>
              <a:buClrTx/>
              <a:buFont typeface="Wingdings" panose="05000000000000000000" pitchFamily="2" charset="2"/>
              <a:buChar char="Ø"/>
            </a:pPr>
            <a:r>
              <a:rPr lang="tr-TR" altLang="tr-TR" sz="2399">
                <a:latin typeface="Tahoma" panose="020B0604030504040204" pitchFamily="34" charset="0"/>
              </a:rPr>
              <a:t> Binalarda yapılan yalıtım uygulamalarının bir bütünlük içerisinde sürekliliğinin sağlanması gereklidir. </a:t>
            </a:r>
            <a:endParaRPr lang="en-US" altLang="tr-TR" sz="2399">
              <a:latin typeface="Tahoma" panose="020B0604030504040204" pitchFamily="34" charset="0"/>
            </a:endParaRPr>
          </a:p>
        </p:txBody>
      </p:sp>
      <p:sp>
        <p:nvSpPr>
          <p:cNvPr id="13316" name="AutoShape 4">
            <a:extLst>
              <a:ext uri="{FF2B5EF4-FFF2-40B4-BE49-F238E27FC236}">
                <a16:creationId xmlns:a16="http://schemas.microsoft.com/office/drawing/2014/main" id="{B0F549F4-3032-474A-A765-2E0A0FD8F017}"/>
              </a:ext>
            </a:extLst>
          </p:cNvPr>
          <p:cNvSpPr>
            <a:spLocks noChangeArrowheads="1"/>
          </p:cNvSpPr>
          <p:nvPr/>
        </p:nvSpPr>
        <p:spPr bwMode="auto">
          <a:xfrm>
            <a:off x="5198983" y="2057840"/>
            <a:ext cx="3961130" cy="1904389"/>
          </a:xfrm>
          <a:prstGeom prst="upArrow">
            <a:avLst>
              <a:gd name="adj1" fmla="val 76472"/>
              <a:gd name="adj2" fmla="val 39500"/>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189893" name="Line 5">
            <a:extLst>
              <a:ext uri="{FF2B5EF4-FFF2-40B4-BE49-F238E27FC236}">
                <a16:creationId xmlns:a16="http://schemas.microsoft.com/office/drawing/2014/main" id="{68F10262-34E0-40F8-AFBA-E49EF865F3F0}"/>
              </a:ext>
            </a:extLst>
          </p:cNvPr>
          <p:cNvSpPr>
            <a:spLocks noChangeShapeType="1"/>
          </p:cNvSpPr>
          <p:nvPr/>
        </p:nvSpPr>
        <p:spPr bwMode="auto">
          <a:xfrm flipV="1">
            <a:off x="5198983"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4" name="Line 6">
            <a:extLst>
              <a:ext uri="{FF2B5EF4-FFF2-40B4-BE49-F238E27FC236}">
                <a16:creationId xmlns:a16="http://schemas.microsoft.com/office/drawing/2014/main" id="{8F13B8D4-9946-43BE-9E92-32B007EBAC93}"/>
              </a:ext>
            </a:extLst>
          </p:cNvPr>
          <p:cNvSpPr>
            <a:spLocks noChangeShapeType="1"/>
          </p:cNvSpPr>
          <p:nvPr/>
        </p:nvSpPr>
        <p:spPr bwMode="auto">
          <a:xfrm>
            <a:off x="7179548"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5" name="Line 7">
            <a:extLst>
              <a:ext uri="{FF2B5EF4-FFF2-40B4-BE49-F238E27FC236}">
                <a16:creationId xmlns:a16="http://schemas.microsoft.com/office/drawing/2014/main" id="{958DEB0C-2125-419D-8B80-C31948B290DB}"/>
              </a:ext>
            </a:extLst>
          </p:cNvPr>
          <p:cNvSpPr>
            <a:spLocks noChangeShapeType="1"/>
          </p:cNvSpPr>
          <p:nvPr/>
        </p:nvSpPr>
        <p:spPr bwMode="auto">
          <a:xfrm>
            <a:off x="5198983" y="2819595"/>
            <a:ext cx="455467"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6" name="Line 8">
            <a:extLst>
              <a:ext uri="{FF2B5EF4-FFF2-40B4-BE49-F238E27FC236}">
                <a16:creationId xmlns:a16="http://schemas.microsoft.com/office/drawing/2014/main" id="{6F5842F8-1C3E-4C88-80FE-7E6597A77CC3}"/>
              </a:ext>
            </a:extLst>
          </p:cNvPr>
          <p:cNvSpPr>
            <a:spLocks noChangeShapeType="1"/>
          </p:cNvSpPr>
          <p:nvPr/>
        </p:nvSpPr>
        <p:spPr bwMode="auto">
          <a:xfrm flipH="1">
            <a:off x="8685603" y="2819595"/>
            <a:ext cx="455466"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7" name="Line 9">
            <a:extLst>
              <a:ext uri="{FF2B5EF4-FFF2-40B4-BE49-F238E27FC236}">
                <a16:creationId xmlns:a16="http://schemas.microsoft.com/office/drawing/2014/main" id="{3FA1D5F8-94B6-42F1-8F56-337AEB43A3B9}"/>
              </a:ext>
            </a:extLst>
          </p:cNvPr>
          <p:cNvSpPr>
            <a:spLocks noChangeShapeType="1"/>
          </p:cNvSpPr>
          <p:nvPr/>
        </p:nvSpPr>
        <p:spPr bwMode="auto">
          <a:xfrm>
            <a:off x="5663971" y="3962229"/>
            <a:ext cx="3039088"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8" name="Line 10">
            <a:extLst>
              <a:ext uri="{FF2B5EF4-FFF2-40B4-BE49-F238E27FC236}">
                <a16:creationId xmlns:a16="http://schemas.microsoft.com/office/drawing/2014/main" id="{AC597959-9276-498A-A3A9-B9F80F5A9417}"/>
              </a:ext>
            </a:extLst>
          </p:cNvPr>
          <p:cNvSpPr>
            <a:spLocks noChangeShapeType="1"/>
          </p:cNvSpPr>
          <p:nvPr/>
        </p:nvSpPr>
        <p:spPr bwMode="auto">
          <a:xfrm>
            <a:off x="5663972" y="2819595"/>
            <a:ext cx="0" cy="1142634"/>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9" name="Line 11">
            <a:extLst>
              <a:ext uri="{FF2B5EF4-FFF2-40B4-BE49-F238E27FC236}">
                <a16:creationId xmlns:a16="http://schemas.microsoft.com/office/drawing/2014/main" id="{786A6A13-3947-412F-BE5F-888AC2742C6B}"/>
              </a:ext>
            </a:extLst>
          </p:cNvPr>
          <p:cNvSpPr>
            <a:spLocks noChangeShapeType="1"/>
          </p:cNvSpPr>
          <p:nvPr/>
        </p:nvSpPr>
        <p:spPr bwMode="auto">
          <a:xfrm>
            <a:off x="8685603" y="2819595"/>
            <a:ext cx="0" cy="113628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3324" name="Rectangle 13">
            <a:extLst>
              <a:ext uri="{FF2B5EF4-FFF2-40B4-BE49-F238E27FC236}">
                <a16:creationId xmlns:a16="http://schemas.microsoft.com/office/drawing/2014/main" id="{4FCE1524-9F43-4D38-9352-B0B303CD9737}"/>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41393806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89897"/>
                                        </p:tgtEl>
                                        <p:attrNameLst>
                                          <p:attrName>style.visibility</p:attrName>
                                        </p:attrNameLst>
                                      </p:cBhvr>
                                      <p:to>
                                        <p:strVal val="visible"/>
                                      </p:to>
                                    </p:set>
                                    <p:anim calcmode="lin" valueType="num">
                                      <p:cBhvr additive="base">
                                        <p:cTn id="7" dur="500" fill="hold"/>
                                        <p:tgtEl>
                                          <p:spTgt spid="1189897"/>
                                        </p:tgtEl>
                                        <p:attrNameLst>
                                          <p:attrName>ppt_x</p:attrName>
                                        </p:attrNameLst>
                                      </p:cBhvr>
                                      <p:tavLst>
                                        <p:tav tm="0">
                                          <p:val>
                                            <p:strVal val="#ppt_x"/>
                                          </p:val>
                                        </p:tav>
                                        <p:tav tm="100000">
                                          <p:val>
                                            <p:strVal val="#ppt_x"/>
                                          </p:val>
                                        </p:tav>
                                      </p:tavLst>
                                    </p:anim>
                                    <p:anim calcmode="lin" valueType="num">
                                      <p:cBhvr additive="base">
                                        <p:cTn id="8" dur="500" fill="hold"/>
                                        <p:tgtEl>
                                          <p:spTgt spid="118989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189898"/>
                                        </p:tgtEl>
                                        <p:attrNameLst>
                                          <p:attrName>style.visibility</p:attrName>
                                        </p:attrNameLst>
                                      </p:cBhvr>
                                      <p:to>
                                        <p:strVal val="visible"/>
                                      </p:to>
                                    </p:set>
                                    <p:anim calcmode="lin" valueType="num">
                                      <p:cBhvr additive="base">
                                        <p:cTn id="12" dur="500" fill="hold"/>
                                        <p:tgtEl>
                                          <p:spTgt spid="1189898"/>
                                        </p:tgtEl>
                                        <p:attrNameLst>
                                          <p:attrName>ppt_x</p:attrName>
                                        </p:attrNameLst>
                                      </p:cBhvr>
                                      <p:tavLst>
                                        <p:tav tm="0">
                                          <p:val>
                                            <p:strVal val="0-#ppt_w/2"/>
                                          </p:val>
                                        </p:tav>
                                        <p:tav tm="100000">
                                          <p:val>
                                            <p:strVal val="#ppt_x"/>
                                          </p:val>
                                        </p:tav>
                                      </p:tavLst>
                                    </p:anim>
                                    <p:anim calcmode="lin" valueType="num">
                                      <p:cBhvr additive="base">
                                        <p:cTn id="13" dur="500" fill="hold"/>
                                        <p:tgtEl>
                                          <p:spTgt spid="118989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1189895"/>
                                        </p:tgtEl>
                                        <p:attrNameLst>
                                          <p:attrName>style.visibility</p:attrName>
                                        </p:attrNameLst>
                                      </p:cBhvr>
                                      <p:to>
                                        <p:strVal val="visible"/>
                                      </p:to>
                                    </p:set>
                                    <p:anim calcmode="lin" valueType="num">
                                      <p:cBhvr additive="base">
                                        <p:cTn id="17" dur="500" fill="hold"/>
                                        <p:tgtEl>
                                          <p:spTgt spid="1189895"/>
                                        </p:tgtEl>
                                        <p:attrNameLst>
                                          <p:attrName>ppt_x</p:attrName>
                                        </p:attrNameLst>
                                      </p:cBhvr>
                                      <p:tavLst>
                                        <p:tav tm="0">
                                          <p:val>
                                            <p:strVal val="#ppt_x"/>
                                          </p:val>
                                        </p:tav>
                                        <p:tav tm="100000">
                                          <p:val>
                                            <p:strVal val="#ppt_x"/>
                                          </p:val>
                                        </p:tav>
                                      </p:tavLst>
                                    </p:anim>
                                    <p:anim calcmode="lin" valueType="num">
                                      <p:cBhvr additive="base">
                                        <p:cTn id="18" dur="500" fill="hold"/>
                                        <p:tgtEl>
                                          <p:spTgt spid="1189895"/>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9" fill="hold" nodeType="afterEffect">
                                  <p:stCondLst>
                                    <p:cond delay="0"/>
                                  </p:stCondLst>
                                  <p:childTnLst>
                                    <p:set>
                                      <p:cBhvr>
                                        <p:cTn id="21" dur="1" fill="hold">
                                          <p:stCondLst>
                                            <p:cond delay="0"/>
                                          </p:stCondLst>
                                        </p:cTn>
                                        <p:tgtEl>
                                          <p:spTgt spid="1189893"/>
                                        </p:tgtEl>
                                        <p:attrNameLst>
                                          <p:attrName>style.visibility</p:attrName>
                                        </p:attrNameLst>
                                      </p:cBhvr>
                                      <p:to>
                                        <p:strVal val="visible"/>
                                      </p:to>
                                    </p:set>
                                    <p:anim calcmode="lin" valueType="num">
                                      <p:cBhvr additive="base">
                                        <p:cTn id="22" dur="500" fill="hold"/>
                                        <p:tgtEl>
                                          <p:spTgt spid="1189893"/>
                                        </p:tgtEl>
                                        <p:attrNameLst>
                                          <p:attrName>ppt_x</p:attrName>
                                        </p:attrNameLst>
                                      </p:cBhvr>
                                      <p:tavLst>
                                        <p:tav tm="0">
                                          <p:val>
                                            <p:strVal val="0-#ppt_w/2"/>
                                          </p:val>
                                        </p:tav>
                                        <p:tav tm="100000">
                                          <p:val>
                                            <p:strVal val="#ppt_x"/>
                                          </p:val>
                                        </p:tav>
                                      </p:tavLst>
                                    </p:anim>
                                    <p:anim calcmode="lin" valueType="num">
                                      <p:cBhvr additive="base">
                                        <p:cTn id="23" dur="500" fill="hold"/>
                                        <p:tgtEl>
                                          <p:spTgt spid="1189893"/>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2" presetClass="entr" presetSubtype="3" fill="hold" nodeType="afterEffect">
                                  <p:stCondLst>
                                    <p:cond delay="0"/>
                                  </p:stCondLst>
                                  <p:childTnLst>
                                    <p:set>
                                      <p:cBhvr>
                                        <p:cTn id="26" dur="1" fill="hold">
                                          <p:stCondLst>
                                            <p:cond delay="0"/>
                                          </p:stCondLst>
                                        </p:cTn>
                                        <p:tgtEl>
                                          <p:spTgt spid="1189894"/>
                                        </p:tgtEl>
                                        <p:attrNameLst>
                                          <p:attrName>style.visibility</p:attrName>
                                        </p:attrNameLst>
                                      </p:cBhvr>
                                      <p:to>
                                        <p:strVal val="visible"/>
                                      </p:to>
                                    </p:set>
                                    <p:anim calcmode="lin" valueType="num">
                                      <p:cBhvr additive="base">
                                        <p:cTn id="27" dur="500" fill="hold"/>
                                        <p:tgtEl>
                                          <p:spTgt spid="1189894"/>
                                        </p:tgtEl>
                                        <p:attrNameLst>
                                          <p:attrName>ppt_x</p:attrName>
                                        </p:attrNameLst>
                                      </p:cBhvr>
                                      <p:tavLst>
                                        <p:tav tm="0">
                                          <p:val>
                                            <p:strVal val="1+#ppt_w/2"/>
                                          </p:val>
                                        </p:tav>
                                        <p:tav tm="100000">
                                          <p:val>
                                            <p:strVal val="#ppt_x"/>
                                          </p:val>
                                        </p:tav>
                                      </p:tavLst>
                                    </p:anim>
                                    <p:anim calcmode="lin" valueType="num">
                                      <p:cBhvr additive="base">
                                        <p:cTn id="28" dur="500" fill="hold"/>
                                        <p:tgtEl>
                                          <p:spTgt spid="1189894"/>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500"/>
                            </p:stCondLst>
                            <p:childTnLst>
                              <p:par>
                                <p:cTn id="30" presetID="2" presetClass="entr" presetSubtype="4" fill="hold" nodeType="afterEffect">
                                  <p:stCondLst>
                                    <p:cond delay="0"/>
                                  </p:stCondLst>
                                  <p:childTnLst>
                                    <p:set>
                                      <p:cBhvr>
                                        <p:cTn id="31" dur="1" fill="hold">
                                          <p:stCondLst>
                                            <p:cond delay="0"/>
                                          </p:stCondLst>
                                        </p:cTn>
                                        <p:tgtEl>
                                          <p:spTgt spid="1189896"/>
                                        </p:tgtEl>
                                        <p:attrNameLst>
                                          <p:attrName>style.visibility</p:attrName>
                                        </p:attrNameLst>
                                      </p:cBhvr>
                                      <p:to>
                                        <p:strVal val="visible"/>
                                      </p:to>
                                    </p:set>
                                    <p:anim calcmode="lin" valueType="num">
                                      <p:cBhvr additive="base">
                                        <p:cTn id="32" dur="500" fill="hold"/>
                                        <p:tgtEl>
                                          <p:spTgt spid="1189896"/>
                                        </p:tgtEl>
                                        <p:attrNameLst>
                                          <p:attrName>ppt_x</p:attrName>
                                        </p:attrNameLst>
                                      </p:cBhvr>
                                      <p:tavLst>
                                        <p:tav tm="0">
                                          <p:val>
                                            <p:strVal val="#ppt_x"/>
                                          </p:val>
                                        </p:tav>
                                        <p:tav tm="100000">
                                          <p:val>
                                            <p:strVal val="#ppt_x"/>
                                          </p:val>
                                        </p:tav>
                                      </p:tavLst>
                                    </p:anim>
                                    <p:anim calcmode="lin" valueType="num">
                                      <p:cBhvr additive="base">
                                        <p:cTn id="33" dur="500" fill="hold"/>
                                        <p:tgtEl>
                                          <p:spTgt spid="1189896"/>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2" fill="hold" nodeType="afterEffect">
                                  <p:stCondLst>
                                    <p:cond delay="0"/>
                                  </p:stCondLst>
                                  <p:childTnLst>
                                    <p:set>
                                      <p:cBhvr>
                                        <p:cTn id="36" dur="1" fill="hold">
                                          <p:stCondLst>
                                            <p:cond delay="0"/>
                                          </p:stCondLst>
                                        </p:cTn>
                                        <p:tgtEl>
                                          <p:spTgt spid="1189899"/>
                                        </p:tgtEl>
                                        <p:attrNameLst>
                                          <p:attrName>style.visibility</p:attrName>
                                        </p:attrNameLst>
                                      </p:cBhvr>
                                      <p:to>
                                        <p:strVal val="visible"/>
                                      </p:to>
                                    </p:set>
                                    <p:anim calcmode="lin" valueType="num">
                                      <p:cBhvr additive="base">
                                        <p:cTn id="37" dur="500" fill="hold"/>
                                        <p:tgtEl>
                                          <p:spTgt spid="1189899"/>
                                        </p:tgtEl>
                                        <p:attrNameLst>
                                          <p:attrName>ppt_x</p:attrName>
                                        </p:attrNameLst>
                                      </p:cBhvr>
                                      <p:tavLst>
                                        <p:tav tm="0">
                                          <p:val>
                                            <p:strVal val="1+#ppt_w/2"/>
                                          </p:val>
                                        </p:tav>
                                        <p:tav tm="100000">
                                          <p:val>
                                            <p:strVal val="#ppt_x"/>
                                          </p:val>
                                        </p:tav>
                                      </p:tavLst>
                                    </p:anim>
                                    <p:anim calcmode="lin" valueType="num">
                                      <p:cBhvr additive="base">
                                        <p:cTn id="38" dur="500" fill="hold"/>
                                        <p:tgtEl>
                                          <p:spTgt spid="11898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9D3CB8B5-9C57-456B-A529-30248B7C21ED}"/>
              </a:ext>
            </a:extLst>
          </p:cNvPr>
          <p:cNvSpPr>
            <a:spLocks noGrp="1" noChangeArrowheads="1"/>
          </p:cNvSpPr>
          <p:nvPr>
            <p:ph type="body" idx="1"/>
          </p:nvPr>
        </p:nvSpPr>
        <p:spPr>
          <a:xfrm>
            <a:off x="896937" y="1729396"/>
            <a:ext cx="8458200" cy="3671888"/>
          </a:xfrm>
        </p:spPr>
        <p:txBody>
          <a:bodyPr/>
          <a:lstStyle/>
          <a:p>
            <a:pPr marL="0" indent="0" defTabSz="914400">
              <a:spcBef>
                <a:spcPct val="0"/>
              </a:spcBef>
              <a:buFont typeface="Wingdings" panose="05000000000000000000" pitchFamily="2" charset="2"/>
              <a:buChar char="n"/>
            </a:pPr>
            <a:r>
              <a:rPr lang="tr-TR" altLang="en-US" sz="2000" dirty="0"/>
              <a:t> </a:t>
            </a:r>
            <a:r>
              <a:rPr lang="tr-TR" altLang="en-US" sz="2000" dirty="0">
                <a:solidFill>
                  <a:srgbClr val="000000"/>
                </a:solidFill>
                <a:latin typeface="Arial" panose="020B0604020202020204" pitchFamily="34" charset="0"/>
              </a:rPr>
              <a:t>Eğimli ve Teras Çatılara,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Dışa veya garaj, depo gibi kullanılmayan bölümlere bakan duvarlara,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Toprak veya içerisinde yaşanmayan mahaller daireleri ayıran döşemelere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Tesisat boruları ile havalandırma kanallarına yapılır. </a:t>
            </a:r>
            <a:endParaRPr lang="en-US" altLang="en-US" sz="2000" dirty="0">
              <a:solidFill>
                <a:srgbClr val="000000"/>
              </a:solidFill>
              <a:latin typeface="Arial" panose="020B0604020202020204" pitchFamily="34" charset="0"/>
            </a:endParaRPr>
          </a:p>
        </p:txBody>
      </p:sp>
      <p:sp>
        <p:nvSpPr>
          <p:cNvPr id="23555" name="Rectangle 3">
            <a:extLst>
              <a:ext uri="{FF2B5EF4-FFF2-40B4-BE49-F238E27FC236}">
                <a16:creationId xmlns:a16="http://schemas.microsoft.com/office/drawing/2014/main" id="{06EB7DE0-42E1-4E55-96DF-235753D4EA54}"/>
              </a:ext>
            </a:extLst>
          </p:cNvPr>
          <p:cNvSpPr>
            <a:spLocks noGrp="1" noChangeArrowheads="1"/>
          </p:cNvSpPr>
          <p:nvPr>
            <p:ph type="title"/>
          </p:nvPr>
        </p:nvSpPr>
        <p:spPr>
          <a:xfrm>
            <a:off x="731837" y="1395780"/>
            <a:ext cx="8439150" cy="365125"/>
          </a:xfrm>
        </p:spPr>
        <p:txBody>
          <a:bodyPr>
            <a:noAutofit/>
          </a:bodyPr>
          <a:lstStyle/>
          <a:p>
            <a:pPr eaLnBrk="1" hangingPunct="1"/>
            <a:r>
              <a:rPr lang="tr-TR" altLang="en-US" sz="2400" b="1" dirty="0"/>
              <a:t>Uygulama Alanları</a:t>
            </a:r>
          </a:p>
        </p:txBody>
      </p:sp>
      <p:pic>
        <p:nvPicPr>
          <p:cNvPr id="23556" name="Picture 4" descr="cam">
            <a:extLst>
              <a:ext uri="{FF2B5EF4-FFF2-40B4-BE49-F238E27FC236}">
                <a16:creationId xmlns:a16="http://schemas.microsoft.com/office/drawing/2014/main" id="{7CCF49A5-EA27-4351-A1E8-60D6AAC318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630" y="3429000"/>
            <a:ext cx="2650507"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descr="cam1">
            <a:extLst>
              <a:ext uri="{FF2B5EF4-FFF2-40B4-BE49-F238E27FC236}">
                <a16:creationId xmlns:a16="http://schemas.microsoft.com/office/drawing/2014/main" id="{311DEBB8-62D8-4358-A080-36FFD7FCA3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6010" y="3411535"/>
            <a:ext cx="2631686" cy="2635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Rectangle 6">
            <a:extLst>
              <a:ext uri="{FF2B5EF4-FFF2-40B4-BE49-F238E27FC236}">
                <a16:creationId xmlns:a16="http://schemas.microsoft.com/office/drawing/2014/main" id="{17DE7851-5BB9-4C2A-801A-765F79E1D4A8}"/>
              </a:ext>
            </a:extLst>
          </p:cNvPr>
          <p:cNvSpPr>
            <a:spLocks noChangeArrowheads="1"/>
          </p:cNvSpPr>
          <p:nvPr/>
        </p:nvSpPr>
        <p:spPr bwMode="auto">
          <a:xfrm>
            <a:off x="6244569" y="3227665"/>
            <a:ext cx="3658256"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tIns="91440"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Font typeface="Wingdings" panose="05000000000000000000" pitchFamily="2" charset="2"/>
              <a:buChar char="n"/>
            </a:pPr>
            <a:r>
              <a:rPr lang="tr-TR" altLang="en-US" dirty="0"/>
              <a:t> Pencerelerden olan ısı kayıp ve kazançları, kaplamalı cam ve yalıtımlı doğrama kullanarak azaltılarak enerji tasarrufu sağlanır. </a:t>
            </a:r>
            <a:endParaRPr lang="en-US" altLang="en-US" dirty="0"/>
          </a:p>
        </p:txBody>
      </p:sp>
    </p:spTree>
    <p:extLst>
      <p:ext uri="{BB962C8B-B14F-4D97-AF65-F5344CB8AC3E}">
        <p14:creationId xmlns:p14="http://schemas.microsoft.com/office/powerpoint/2010/main" val="89403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4EA2BFCB-7850-4F01-B116-8C20AAF67C93}"/>
              </a:ext>
            </a:extLst>
          </p:cNvPr>
          <p:cNvSpPr>
            <a:spLocks noChangeArrowheads="1"/>
          </p:cNvSpPr>
          <p:nvPr/>
        </p:nvSpPr>
        <p:spPr bwMode="auto">
          <a:xfrm>
            <a:off x="6751060" y="2276845"/>
            <a:ext cx="2306239" cy="255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tr-TR" sz="1999">
                <a:solidFill>
                  <a:schemeClr val="tx1"/>
                </a:solidFill>
              </a:rPr>
              <a:t>1-</a:t>
            </a:r>
            <a:r>
              <a:rPr lang="tr-TR" altLang="tr-TR" sz="1999"/>
              <a:t> Çatı Örtüsü</a:t>
            </a:r>
          </a:p>
          <a:p>
            <a:pPr>
              <a:spcBef>
                <a:spcPct val="0"/>
              </a:spcBef>
              <a:buClrTx/>
              <a:buFontTx/>
              <a:buNone/>
            </a:pPr>
            <a:r>
              <a:rPr lang="tr-TR" altLang="tr-TR" sz="1999">
                <a:solidFill>
                  <a:schemeClr val="tx1"/>
                </a:solidFill>
              </a:rPr>
              <a:t>2-</a:t>
            </a:r>
            <a:r>
              <a:rPr lang="tr-TR" altLang="tr-TR" sz="1999"/>
              <a:t> Su Yalıtımı </a:t>
            </a:r>
          </a:p>
          <a:p>
            <a:pPr>
              <a:spcBef>
                <a:spcPct val="0"/>
              </a:spcBef>
              <a:buClrTx/>
              <a:buFontTx/>
              <a:buNone/>
            </a:pPr>
            <a:r>
              <a:rPr lang="tr-TR" altLang="tr-TR" sz="1999">
                <a:solidFill>
                  <a:schemeClr val="tx1"/>
                </a:solidFill>
              </a:rPr>
              <a:t>3-</a:t>
            </a:r>
            <a:r>
              <a:rPr lang="tr-TR" altLang="tr-TR" sz="1999"/>
              <a:t> Çatı Tahtası</a:t>
            </a:r>
          </a:p>
          <a:p>
            <a:pPr>
              <a:spcBef>
                <a:spcPct val="0"/>
              </a:spcBef>
              <a:buClrTx/>
              <a:buFontTx/>
              <a:buNone/>
            </a:pPr>
            <a:r>
              <a:rPr lang="tr-TR" altLang="tr-TR" sz="1999">
                <a:solidFill>
                  <a:schemeClr val="tx1"/>
                </a:solidFill>
              </a:rPr>
              <a:t>4-</a:t>
            </a:r>
            <a:r>
              <a:rPr lang="tr-TR" altLang="tr-TR" sz="1999"/>
              <a:t> Havalandırılan </a:t>
            </a:r>
          </a:p>
          <a:p>
            <a:pPr>
              <a:spcBef>
                <a:spcPct val="0"/>
              </a:spcBef>
              <a:buClrTx/>
              <a:buFontTx/>
              <a:buNone/>
            </a:pPr>
            <a:r>
              <a:rPr lang="tr-TR" altLang="tr-TR" sz="1999"/>
              <a:t>Çatı Arası Boşluğu</a:t>
            </a:r>
          </a:p>
          <a:p>
            <a:pPr>
              <a:spcBef>
                <a:spcPct val="0"/>
              </a:spcBef>
              <a:buClrTx/>
              <a:buFontTx/>
              <a:buNone/>
            </a:pPr>
            <a:r>
              <a:rPr lang="tr-TR" altLang="tr-TR" sz="1999">
                <a:solidFill>
                  <a:schemeClr val="tx1"/>
                </a:solidFill>
              </a:rPr>
              <a:t>5-</a:t>
            </a:r>
            <a:r>
              <a:rPr lang="tr-TR" altLang="tr-TR" sz="1999"/>
              <a:t> Isı Yalıtımı</a:t>
            </a:r>
          </a:p>
          <a:p>
            <a:pPr>
              <a:spcBef>
                <a:spcPct val="0"/>
              </a:spcBef>
              <a:buClrTx/>
              <a:buFontTx/>
              <a:buNone/>
            </a:pPr>
            <a:r>
              <a:rPr lang="tr-TR" altLang="tr-TR" sz="1999">
                <a:solidFill>
                  <a:schemeClr val="tx1"/>
                </a:solidFill>
              </a:rPr>
              <a:t>6-</a:t>
            </a:r>
            <a:r>
              <a:rPr lang="tr-TR" altLang="tr-TR" sz="1999"/>
              <a:t> Döşeme Paneli</a:t>
            </a:r>
          </a:p>
          <a:p>
            <a:pPr>
              <a:spcBef>
                <a:spcPct val="0"/>
              </a:spcBef>
              <a:buClrTx/>
              <a:buFontTx/>
              <a:buNone/>
            </a:pPr>
            <a:r>
              <a:rPr lang="tr-TR" altLang="tr-TR" sz="1999">
                <a:solidFill>
                  <a:schemeClr val="tx1"/>
                </a:solidFill>
              </a:rPr>
              <a:t>7-</a:t>
            </a:r>
            <a:r>
              <a:rPr lang="tr-TR" altLang="tr-TR" sz="1999"/>
              <a:t> Tavan Sıvası </a:t>
            </a:r>
          </a:p>
        </p:txBody>
      </p:sp>
      <p:grpSp>
        <p:nvGrpSpPr>
          <p:cNvPr id="14339" name="Group 3">
            <a:extLst>
              <a:ext uri="{FF2B5EF4-FFF2-40B4-BE49-F238E27FC236}">
                <a16:creationId xmlns:a16="http://schemas.microsoft.com/office/drawing/2014/main" id="{2EB1C417-4957-4BB0-B35B-73DE8F33B787}"/>
              </a:ext>
            </a:extLst>
          </p:cNvPr>
          <p:cNvGrpSpPr>
            <a:grpSpLocks/>
          </p:cNvGrpSpPr>
          <p:nvPr/>
        </p:nvGrpSpPr>
        <p:grpSpPr bwMode="auto">
          <a:xfrm>
            <a:off x="41262" y="1413521"/>
            <a:ext cx="5921133" cy="3504077"/>
            <a:chOff x="192" y="547"/>
            <a:chExt cx="5479" cy="3350"/>
          </a:xfrm>
        </p:grpSpPr>
        <p:graphicFrame>
          <p:nvGraphicFramePr>
            <p:cNvPr id="14343" name="Object 4">
              <a:extLst>
                <a:ext uri="{FF2B5EF4-FFF2-40B4-BE49-F238E27FC236}">
                  <a16:creationId xmlns:a16="http://schemas.microsoft.com/office/drawing/2014/main" id="{8A7B4F99-8EB0-498E-B17B-58D6D7C3FC90}"/>
                </a:ext>
              </a:extLst>
            </p:cNvPr>
            <p:cNvGraphicFramePr>
              <a:graphicFrameLocks/>
            </p:cNvGraphicFramePr>
            <p:nvPr/>
          </p:nvGraphicFramePr>
          <p:xfrm>
            <a:off x="192" y="672"/>
            <a:ext cx="5393" cy="3225"/>
          </p:xfrm>
          <a:graphic>
            <a:graphicData uri="http://schemas.openxmlformats.org/presentationml/2006/ole">
              <mc:AlternateContent xmlns:mc="http://schemas.openxmlformats.org/markup-compatibility/2006">
                <mc:Choice xmlns:v="urn:schemas-microsoft-com:vml" Requires="v">
                  <p:oleObj spid="_x0000_s16412" name="AutoCAD LT Drawing" r:id="rId3" imgW="2981257" imgH="1771650" progId="AutoCAD">
                    <p:embed/>
                  </p:oleObj>
                </mc:Choice>
                <mc:Fallback>
                  <p:oleObj name="AutoCAD LT Drawing" r:id="rId3" imgW="2981257" imgH="1771650" progId="AutoCAD">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 y="672"/>
                          <a:ext cx="5393" cy="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4" name="Line 5">
              <a:extLst>
                <a:ext uri="{FF2B5EF4-FFF2-40B4-BE49-F238E27FC236}">
                  <a16:creationId xmlns:a16="http://schemas.microsoft.com/office/drawing/2014/main" id="{82B4941B-D44C-4320-A302-8C93153CB9A3}"/>
                </a:ext>
              </a:extLst>
            </p:cNvPr>
            <p:cNvSpPr>
              <a:spLocks noChangeShapeType="1"/>
            </p:cNvSpPr>
            <p:nvPr/>
          </p:nvSpPr>
          <p:spPr bwMode="auto">
            <a:xfrm flipV="1">
              <a:off x="1872" y="1296"/>
              <a:ext cx="0" cy="33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5" name="Line 6">
              <a:extLst>
                <a:ext uri="{FF2B5EF4-FFF2-40B4-BE49-F238E27FC236}">
                  <a16:creationId xmlns:a16="http://schemas.microsoft.com/office/drawing/2014/main" id="{50FDD202-3922-43E1-AE6B-D1D820557D7A}"/>
                </a:ext>
              </a:extLst>
            </p:cNvPr>
            <p:cNvSpPr>
              <a:spLocks noChangeShapeType="1"/>
            </p:cNvSpPr>
            <p:nvPr/>
          </p:nvSpPr>
          <p:spPr bwMode="auto">
            <a:xfrm flipV="1">
              <a:off x="2544" y="1104"/>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6" name="Line 7">
              <a:extLst>
                <a:ext uri="{FF2B5EF4-FFF2-40B4-BE49-F238E27FC236}">
                  <a16:creationId xmlns:a16="http://schemas.microsoft.com/office/drawing/2014/main" id="{B3E66518-EF41-4D69-81E0-8D1B71923F6B}"/>
                </a:ext>
              </a:extLst>
            </p:cNvPr>
            <p:cNvSpPr>
              <a:spLocks noChangeShapeType="1"/>
            </p:cNvSpPr>
            <p:nvPr/>
          </p:nvSpPr>
          <p:spPr bwMode="auto">
            <a:xfrm flipV="1">
              <a:off x="2976" y="960"/>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7" name="Line 8">
              <a:extLst>
                <a:ext uri="{FF2B5EF4-FFF2-40B4-BE49-F238E27FC236}">
                  <a16:creationId xmlns:a16="http://schemas.microsoft.com/office/drawing/2014/main" id="{523CA5D6-135D-4FCC-ABF2-8A8034B5CF49}"/>
                </a:ext>
              </a:extLst>
            </p:cNvPr>
            <p:cNvSpPr>
              <a:spLocks noChangeShapeType="1"/>
            </p:cNvSpPr>
            <p:nvPr/>
          </p:nvSpPr>
          <p:spPr bwMode="auto">
            <a:xfrm flipV="1">
              <a:off x="5136" y="768"/>
              <a:ext cx="0" cy="81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8" name="Line 9">
              <a:extLst>
                <a:ext uri="{FF2B5EF4-FFF2-40B4-BE49-F238E27FC236}">
                  <a16:creationId xmlns:a16="http://schemas.microsoft.com/office/drawing/2014/main" id="{BFBCB241-B179-4463-84E6-55208C2DD8ED}"/>
                </a:ext>
              </a:extLst>
            </p:cNvPr>
            <p:cNvSpPr>
              <a:spLocks noChangeShapeType="1"/>
            </p:cNvSpPr>
            <p:nvPr/>
          </p:nvSpPr>
          <p:spPr bwMode="auto">
            <a:xfrm>
              <a:off x="5472" y="2208"/>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9" name="Line 10">
              <a:extLst>
                <a:ext uri="{FF2B5EF4-FFF2-40B4-BE49-F238E27FC236}">
                  <a16:creationId xmlns:a16="http://schemas.microsoft.com/office/drawing/2014/main" id="{34CCBDD5-AC76-4CD1-A215-1C28A1E1F6DF}"/>
                </a:ext>
              </a:extLst>
            </p:cNvPr>
            <p:cNvSpPr>
              <a:spLocks noChangeShapeType="1"/>
            </p:cNvSpPr>
            <p:nvPr/>
          </p:nvSpPr>
          <p:spPr bwMode="auto">
            <a:xfrm>
              <a:off x="5136" y="2496"/>
              <a:ext cx="0" cy="43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50" name="Line 11">
              <a:extLst>
                <a:ext uri="{FF2B5EF4-FFF2-40B4-BE49-F238E27FC236}">
                  <a16:creationId xmlns:a16="http://schemas.microsoft.com/office/drawing/2014/main" id="{C4CF0C2C-9515-4846-B8D7-CADC508D64B7}"/>
                </a:ext>
              </a:extLst>
            </p:cNvPr>
            <p:cNvSpPr>
              <a:spLocks noChangeShapeType="1"/>
            </p:cNvSpPr>
            <p:nvPr/>
          </p:nvSpPr>
          <p:spPr bwMode="auto">
            <a:xfrm>
              <a:off x="4704" y="2592"/>
              <a:ext cx="0" cy="2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024012" name="Rectangle 12">
              <a:extLst>
                <a:ext uri="{FF2B5EF4-FFF2-40B4-BE49-F238E27FC236}">
                  <a16:creationId xmlns:a16="http://schemas.microsoft.com/office/drawing/2014/main" id="{FC28B210-BB3C-49F3-937B-01BA2743D19E}"/>
                </a:ext>
              </a:extLst>
            </p:cNvPr>
            <p:cNvSpPr>
              <a:spLocks noChangeArrowheads="1"/>
            </p:cNvSpPr>
            <p:nvPr/>
          </p:nvSpPr>
          <p:spPr bwMode="auto">
            <a:xfrm>
              <a:off x="1765" y="107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1</a:t>
              </a:r>
            </a:p>
          </p:txBody>
        </p:sp>
        <p:sp>
          <p:nvSpPr>
            <p:cNvPr id="14352" name="Rectangle 13">
              <a:extLst>
                <a:ext uri="{FF2B5EF4-FFF2-40B4-BE49-F238E27FC236}">
                  <a16:creationId xmlns:a16="http://schemas.microsoft.com/office/drawing/2014/main" id="{F1CC67F4-34AD-47DE-8847-7F807C5D06C0}"/>
                </a:ext>
              </a:extLst>
            </p:cNvPr>
            <p:cNvSpPr>
              <a:spLocks noChangeArrowheads="1"/>
            </p:cNvSpPr>
            <p:nvPr/>
          </p:nvSpPr>
          <p:spPr bwMode="auto">
            <a:xfrm>
              <a:off x="2395" y="853"/>
              <a:ext cx="17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399">
                <a:solidFill>
                  <a:schemeClr val="tx1"/>
                </a:solidFill>
              </a:endParaRPr>
            </a:p>
          </p:txBody>
        </p:sp>
        <p:sp>
          <p:nvSpPr>
            <p:cNvPr id="1024014" name="Rectangle 14">
              <a:extLst>
                <a:ext uri="{FF2B5EF4-FFF2-40B4-BE49-F238E27FC236}">
                  <a16:creationId xmlns:a16="http://schemas.microsoft.com/office/drawing/2014/main" id="{DB5DD4FD-E423-4235-B660-FA3FF43E5D4F}"/>
                </a:ext>
              </a:extLst>
            </p:cNvPr>
            <p:cNvSpPr>
              <a:spLocks noChangeArrowheads="1"/>
            </p:cNvSpPr>
            <p:nvPr/>
          </p:nvSpPr>
          <p:spPr bwMode="auto">
            <a:xfrm>
              <a:off x="2437" y="884"/>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2</a:t>
              </a:r>
            </a:p>
          </p:txBody>
        </p:sp>
        <p:sp>
          <p:nvSpPr>
            <p:cNvPr id="1024015" name="Rectangle 15">
              <a:extLst>
                <a:ext uri="{FF2B5EF4-FFF2-40B4-BE49-F238E27FC236}">
                  <a16:creationId xmlns:a16="http://schemas.microsoft.com/office/drawing/2014/main" id="{2CB56C2B-9A7F-4898-AA8E-B61A5EE2C052}"/>
                </a:ext>
              </a:extLst>
            </p:cNvPr>
            <p:cNvSpPr>
              <a:spLocks noChangeArrowheads="1"/>
            </p:cNvSpPr>
            <p:nvPr/>
          </p:nvSpPr>
          <p:spPr bwMode="auto">
            <a:xfrm>
              <a:off x="2869" y="740"/>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3</a:t>
              </a:r>
            </a:p>
          </p:txBody>
        </p:sp>
        <p:sp>
          <p:nvSpPr>
            <p:cNvPr id="1024016" name="Rectangle 16">
              <a:extLst>
                <a:ext uri="{FF2B5EF4-FFF2-40B4-BE49-F238E27FC236}">
                  <a16:creationId xmlns:a16="http://schemas.microsoft.com/office/drawing/2014/main" id="{D629437F-B534-4984-8D63-B38A9FB3FD1F}"/>
                </a:ext>
              </a:extLst>
            </p:cNvPr>
            <p:cNvSpPr>
              <a:spLocks noChangeArrowheads="1"/>
            </p:cNvSpPr>
            <p:nvPr/>
          </p:nvSpPr>
          <p:spPr bwMode="auto">
            <a:xfrm>
              <a:off x="5031" y="54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4</a:t>
              </a:r>
            </a:p>
          </p:txBody>
        </p:sp>
        <p:sp>
          <p:nvSpPr>
            <p:cNvPr id="1024017" name="Rectangle 17">
              <a:extLst>
                <a:ext uri="{FF2B5EF4-FFF2-40B4-BE49-F238E27FC236}">
                  <a16:creationId xmlns:a16="http://schemas.microsoft.com/office/drawing/2014/main" id="{41003268-1411-40FA-A3B4-F427CE4E219B}"/>
                </a:ext>
              </a:extLst>
            </p:cNvPr>
            <p:cNvSpPr>
              <a:spLocks noChangeArrowheads="1"/>
            </p:cNvSpPr>
            <p:nvPr/>
          </p:nvSpPr>
          <p:spPr bwMode="auto">
            <a:xfrm>
              <a:off x="5367" y="2708"/>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5</a:t>
              </a:r>
            </a:p>
          </p:txBody>
        </p:sp>
        <p:sp>
          <p:nvSpPr>
            <p:cNvPr id="1024018" name="Rectangle 18">
              <a:extLst>
                <a:ext uri="{FF2B5EF4-FFF2-40B4-BE49-F238E27FC236}">
                  <a16:creationId xmlns:a16="http://schemas.microsoft.com/office/drawing/2014/main" id="{8F10DCB2-8AA4-49CD-8632-85C480473A51}"/>
                </a:ext>
              </a:extLst>
            </p:cNvPr>
            <p:cNvSpPr>
              <a:spLocks noChangeArrowheads="1"/>
            </p:cNvSpPr>
            <p:nvPr/>
          </p:nvSpPr>
          <p:spPr bwMode="auto">
            <a:xfrm>
              <a:off x="5031" y="2899"/>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6</a:t>
              </a:r>
            </a:p>
          </p:txBody>
        </p:sp>
        <p:sp>
          <p:nvSpPr>
            <p:cNvPr id="1024019" name="Rectangle 19">
              <a:extLst>
                <a:ext uri="{FF2B5EF4-FFF2-40B4-BE49-F238E27FC236}">
                  <a16:creationId xmlns:a16="http://schemas.microsoft.com/office/drawing/2014/main" id="{F759275C-0DE9-4984-9242-C1380499914C}"/>
                </a:ext>
              </a:extLst>
            </p:cNvPr>
            <p:cNvSpPr>
              <a:spLocks noChangeArrowheads="1"/>
            </p:cNvSpPr>
            <p:nvPr/>
          </p:nvSpPr>
          <p:spPr bwMode="auto">
            <a:xfrm>
              <a:off x="4599" y="2852"/>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7</a:t>
              </a:r>
            </a:p>
          </p:txBody>
        </p:sp>
      </p:grpSp>
      <p:sp>
        <p:nvSpPr>
          <p:cNvPr id="14340" name="Rectangle 20">
            <a:extLst>
              <a:ext uri="{FF2B5EF4-FFF2-40B4-BE49-F238E27FC236}">
                <a16:creationId xmlns:a16="http://schemas.microsoft.com/office/drawing/2014/main" id="{F43FDAE1-CE46-4605-AD7A-FE27C2D8AD5E}"/>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4341" name="Rectangle 22">
            <a:extLst>
              <a:ext uri="{FF2B5EF4-FFF2-40B4-BE49-F238E27FC236}">
                <a16:creationId xmlns:a16="http://schemas.microsoft.com/office/drawing/2014/main" id="{7BDC019F-37C5-45A4-AD33-BF4A4F7F68B7}"/>
              </a:ext>
            </a:extLst>
          </p:cNvPr>
          <p:cNvSpPr>
            <a:spLocks noChangeArrowheads="1"/>
          </p:cNvSpPr>
          <p:nvPr/>
        </p:nvSpPr>
        <p:spPr bwMode="auto">
          <a:xfrm>
            <a:off x="212656" y="4868402"/>
            <a:ext cx="9490207" cy="1310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accent1"/>
              </a:buClr>
              <a:buFont typeface="Wingdings" panose="05000000000000000000" pitchFamily="2" charset="2"/>
              <a:buChar char="§"/>
            </a:pPr>
            <a:r>
              <a:rPr lang="tr-TR" altLang="tr-TR" sz="1999"/>
              <a:t> Bu detayda çatı arasının havalandırılması çok önemlidir. Aksi halde yoğuşma sonucu ısı yalıtım malzemesi zarar görebilir. </a:t>
            </a:r>
          </a:p>
          <a:p>
            <a:pPr eaLnBrk="1" hangingPunct="1">
              <a:spcBef>
                <a:spcPct val="0"/>
              </a:spcBef>
              <a:buClr>
                <a:schemeClr val="accent1"/>
              </a:buClr>
              <a:buFont typeface="Wingdings" panose="05000000000000000000" pitchFamily="2" charset="2"/>
              <a:buChar char="§"/>
            </a:pPr>
            <a:r>
              <a:rPr lang="tr-TR" altLang="tr-TR" sz="1999"/>
              <a:t> Isı köprüsü oluşmaması için duvar ısı yalıtımı ile çatı ısı yalıtımının sürekliliği sağlanmalıdır.</a:t>
            </a:r>
          </a:p>
        </p:txBody>
      </p:sp>
    </p:spTree>
    <p:extLst>
      <p:ext uri="{BB962C8B-B14F-4D97-AF65-F5344CB8AC3E}">
        <p14:creationId xmlns:p14="http://schemas.microsoft.com/office/powerpoint/2010/main" val="662475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362" name="Picture 2" descr="ccatisiltesi-uygulama">
            <a:extLst>
              <a:ext uri="{FF2B5EF4-FFF2-40B4-BE49-F238E27FC236}">
                <a16:creationId xmlns:a16="http://schemas.microsoft.com/office/drawing/2014/main" id="{8FC971ED-1DAA-49FB-8B0C-58FDFD0C49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2368"/>
          <a:stretch>
            <a:fillRect/>
          </a:stretch>
        </p:blipFill>
        <p:spPr bwMode="auto">
          <a:xfrm>
            <a:off x="4868889" y="1699180"/>
            <a:ext cx="3969065" cy="372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rulopan">
            <a:extLst>
              <a:ext uri="{FF2B5EF4-FFF2-40B4-BE49-F238E27FC236}">
                <a16:creationId xmlns:a16="http://schemas.microsoft.com/office/drawing/2014/main" id="{11A100D6-C654-487B-B4EB-44E38BB078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665" y="1699180"/>
            <a:ext cx="3975413" cy="3735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4">
            <a:extLst>
              <a:ext uri="{FF2B5EF4-FFF2-40B4-BE49-F238E27FC236}">
                <a16:creationId xmlns:a16="http://schemas.microsoft.com/office/drawing/2014/main" id="{FA703BBA-EBFE-4D7D-AFD2-6B310F48584B}"/>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5365" name="Rectangle 6">
            <a:extLst>
              <a:ext uri="{FF2B5EF4-FFF2-40B4-BE49-F238E27FC236}">
                <a16:creationId xmlns:a16="http://schemas.microsoft.com/office/drawing/2014/main" id="{FE639133-11E0-4B14-9028-6C1704F89F09}"/>
              </a:ext>
            </a:extLst>
          </p:cNvPr>
          <p:cNvSpPr>
            <a:spLocks noChangeArrowheads="1"/>
          </p:cNvSpPr>
          <p:nvPr/>
        </p:nvSpPr>
        <p:spPr bwMode="auto">
          <a:xfrm>
            <a:off x="577664" y="5444479"/>
            <a:ext cx="9077590"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20000"/>
              </a:spcBef>
              <a:buClr>
                <a:schemeClr val="accent1"/>
              </a:buClr>
              <a:buSzPct val="70000"/>
              <a:buFont typeface="Wingdings" panose="05000000000000000000" pitchFamily="2" charset="2"/>
              <a:buChar char="n"/>
            </a:pPr>
            <a:r>
              <a:rPr lang="tr-TR" altLang="tr-TR" sz="1999"/>
              <a:t> Cam yünü şilte üzerine buhar kesici özelliği olan su buharı geçişine karşı yüksek dirence sahip (örn. naylon) bir malzeme serilmemelidir.</a:t>
            </a:r>
          </a:p>
        </p:txBody>
      </p:sp>
    </p:spTree>
    <p:extLst>
      <p:ext uri="{BB962C8B-B14F-4D97-AF65-F5344CB8AC3E}">
        <p14:creationId xmlns:p14="http://schemas.microsoft.com/office/powerpoint/2010/main" val="41386541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386" name="Picture 2" descr="cati_1">
            <a:extLst>
              <a:ext uri="{FF2B5EF4-FFF2-40B4-BE49-F238E27FC236}">
                <a16:creationId xmlns:a16="http://schemas.microsoft.com/office/drawing/2014/main" id="{72AE0248-E176-403B-B902-1E42BF149FF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8191" t="22223" r="5582" b="1852"/>
          <a:stretch>
            <a:fillRect/>
          </a:stretch>
        </p:blipFill>
        <p:spPr>
          <a:xfrm>
            <a:off x="82523" y="1867401"/>
            <a:ext cx="6931978" cy="31231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7" name="Text Box 3">
            <a:extLst>
              <a:ext uri="{FF2B5EF4-FFF2-40B4-BE49-F238E27FC236}">
                <a16:creationId xmlns:a16="http://schemas.microsoft.com/office/drawing/2014/main" id="{143CF6D5-7E73-4FA2-A158-0CBF03B81E76}"/>
              </a:ext>
            </a:extLst>
          </p:cNvPr>
          <p:cNvSpPr txBox="1">
            <a:spLocks noChangeArrowheads="1"/>
          </p:cNvSpPr>
          <p:nvPr/>
        </p:nvSpPr>
        <p:spPr bwMode="auto">
          <a:xfrm>
            <a:off x="7111308" y="3213169"/>
            <a:ext cx="2475706" cy="1739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a:solidFill>
                  <a:srgbClr val="3333FF"/>
                </a:solidFill>
              </a:rPr>
              <a:t>5-</a:t>
            </a:r>
            <a:r>
              <a:rPr lang="tr-TR" altLang="tr-TR" sz="1799">
                <a:solidFill>
                  <a:schemeClr val="tx1"/>
                </a:solidFill>
              </a:rPr>
              <a:t> </a:t>
            </a:r>
            <a:r>
              <a:rPr lang="tr-TR" altLang="tr-TR" sz="1799"/>
              <a:t>Isı yalıtımı</a:t>
            </a:r>
          </a:p>
          <a:p>
            <a:pPr eaLnBrk="1" hangingPunct="1">
              <a:lnSpc>
                <a:spcPct val="80000"/>
              </a:lnSpc>
              <a:spcBef>
                <a:spcPct val="50000"/>
              </a:spcBef>
              <a:buClrTx/>
              <a:buFontTx/>
              <a:buNone/>
            </a:pPr>
            <a:r>
              <a:rPr lang="tr-TR" altLang="tr-TR" sz="1799">
                <a:solidFill>
                  <a:srgbClr val="3333FF"/>
                </a:solidFill>
              </a:rPr>
              <a:t>6-</a:t>
            </a:r>
            <a:r>
              <a:rPr lang="tr-TR" altLang="tr-TR" sz="1799">
                <a:solidFill>
                  <a:schemeClr val="tx1"/>
                </a:solidFill>
              </a:rPr>
              <a:t> </a:t>
            </a:r>
            <a:r>
              <a:rPr lang="tr-TR" altLang="tr-TR" sz="1799"/>
              <a:t>Buhar kesici</a:t>
            </a:r>
          </a:p>
          <a:p>
            <a:pPr eaLnBrk="1" hangingPunct="1">
              <a:lnSpc>
                <a:spcPct val="80000"/>
              </a:lnSpc>
              <a:spcBef>
                <a:spcPct val="50000"/>
              </a:spcBef>
              <a:buClrTx/>
              <a:buFontTx/>
              <a:buNone/>
            </a:pPr>
            <a:r>
              <a:rPr lang="tr-TR" altLang="tr-TR" sz="1799">
                <a:solidFill>
                  <a:srgbClr val="3333FF"/>
                </a:solidFill>
              </a:rPr>
              <a:t>7-</a:t>
            </a:r>
            <a:r>
              <a:rPr lang="tr-TR" altLang="tr-TR" sz="1799">
                <a:solidFill>
                  <a:schemeClr val="tx1"/>
                </a:solidFill>
              </a:rPr>
              <a:t> </a:t>
            </a:r>
            <a:r>
              <a:rPr lang="tr-TR" altLang="tr-TR" sz="1799"/>
              <a:t>Çatı tahtası</a:t>
            </a:r>
          </a:p>
          <a:p>
            <a:pPr eaLnBrk="1" hangingPunct="1">
              <a:lnSpc>
                <a:spcPct val="80000"/>
              </a:lnSpc>
              <a:spcBef>
                <a:spcPct val="50000"/>
              </a:spcBef>
              <a:buClrTx/>
              <a:buFontTx/>
              <a:buNone/>
            </a:pPr>
            <a:r>
              <a:rPr lang="tr-TR" altLang="tr-TR" sz="1799">
                <a:solidFill>
                  <a:srgbClr val="3333FF"/>
                </a:solidFill>
              </a:rPr>
              <a:t>8-</a:t>
            </a:r>
            <a:r>
              <a:rPr lang="tr-TR" altLang="tr-TR" sz="1799">
                <a:solidFill>
                  <a:schemeClr val="tx1"/>
                </a:solidFill>
              </a:rPr>
              <a:t> </a:t>
            </a:r>
            <a:r>
              <a:rPr lang="tr-TR" altLang="tr-TR" sz="1799"/>
              <a:t>Mertek </a:t>
            </a:r>
          </a:p>
          <a:p>
            <a:pPr eaLnBrk="1" hangingPunct="1">
              <a:lnSpc>
                <a:spcPct val="80000"/>
              </a:lnSpc>
              <a:spcBef>
                <a:spcPct val="50000"/>
              </a:spcBef>
              <a:buClrTx/>
              <a:buFontTx/>
              <a:buNone/>
            </a:pPr>
            <a:r>
              <a:rPr lang="tr-TR" altLang="tr-TR" sz="1799">
                <a:solidFill>
                  <a:srgbClr val="3333FF"/>
                </a:solidFill>
              </a:rPr>
              <a:t>9-</a:t>
            </a:r>
            <a:r>
              <a:rPr lang="tr-TR" altLang="tr-TR" sz="1799">
                <a:solidFill>
                  <a:schemeClr val="tx1"/>
                </a:solidFill>
              </a:rPr>
              <a:t> </a:t>
            </a:r>
            <a:r>
              <a:rPr lang="tr-TR" altLang="tr-TR" sz="1799"/>
              <a:t>Tavan kaplaması</a:t>
            </a:r>
          </a:p>
        </p:txBody>
      </p:sp>
      <p:sp>
        <p:nvSpPr>
          <p:cNvPr id="16388" name="Text Box 4">
            <a:extLst>
              <a:ext uri="{FF2B5EF4-FFF2-40B4-BE49-F238E27FC236}">
                <a16:creationId xmlns:a16="http://schemas.microsoft.com/office/drawing/2014/main" id="{E33DEF59-0081-4CC5-A205-38498D023AA4}"/>
              </a:ext>
            </a:extLst>
          </p:cNvPr>
          <p:cNvSpPr txBox="1">
            <a:spLocks noChangeArrowheads="1"/>
          </p:cNvSpPr>
          <p:nvPr/>
        </p:nvSpPr>
        <p:spPr bwMode="auto">
          <a:xfrm>
            <a:off x="7111308" y="1557938"/>
            <a:ext cx="3218418" cy="1601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a:solidFill>
                  <a:srgbClr val="3333FF"/>
                </a:solidFill>
              </a:rPr>
              <a:t>1- </a:t>
            </a:r>
            <a:r>
              <a:rPr lang="tr-TR" altLang="tr-TR" sz="1799"/>
              <a:t>Çatı örtüsü</a:t>
            </a:r>
          </a:p>
          <a:p>
            <a:pPr eaLnBrk="1" hangingPunct="1">
              <a:lnSpc>
                <a:spcPct val="80000"/>
              </a:lnSpc>
              <a:spcBef>
                <a:spcPct val="50000"/>
              </a:spcBef>
              <a:buClrTx/>
              <a:buFontTx/>
              <a:buNone/>
            </a:pPr>
            <a:r>
              <a:rPr lang="tr-TR" altLang="tr-TR" sz="1799">
                <a:solidFill>
                  <a:srgbClr val="3333FF"/>
                </a:solidFill>
              </a:rPr>
              <a:t>2-</a:t>
            </a:r>
            <a:r>
              <a:rPr lang="tr-TR" altLang="tr-TR" sz="1799">
                <a:solidFill>
                  <a:schemeClr val="tx1"/>
                </a:solidFill>
              </a:rPr>
              <a:t> </a:t>
            </a:r>
            <a:r>
              <a:rPr lang="tr-TR" altLang="tr-TR" sz="1799"/>
              <a:t>Kiremit tespit çıtası</a:t>
            </a:r>
          </a:p>
          <a:p>
            <a:pPr eaLnBrk="1" hangingPunct="1">
              <a:lnSpc>
                <a:spcPct val="80000"/>
              </a:lnSpc>
              <a:spcBef>
                <a:spcPct val="50000"/>
              </a:spcBef>
              <a:buClrTx/>
              <a:buFontTx/>
              <a:buNone/>
            </a:pPr>
            <a:r>
              <a:rPr lang="tr-TR" altLang="tr-TR" sz="1799">
                <a:solidFill>
                  <a:srgbClr val="3333FF"/>
                </a:solidFill>
              </a:rPr>
              <a:t>3-</a:t>
            </a:r>
            <a:r>
              <a:rPr lang="tr-TR" altLang="tr-TR" sz="1799">
                <a:solidFill>
                  <a:schemeClr val="tx1"/>
                </a:solidFill>
              </a:rPr>
              <a:t> </a:t>
            </a:r>
            <a:r>
              <a:rPr lang="tr-TR" altLang="tr-TR" sz="1799"/>
              <a:t>Baskı çıtası</a:t>
            </a:r>
          </a:p>
          <a:p>
            <a:pPr eaLnBrk="1" hangingPunct="1">
              <a:lnSpc>
                <a:spcPct val="80000"/>
              </a:lnSpc>
              <a:spcBef>
                <a:spcPct val="50000"/>
              </a:spcBef>
              <a:buClrTx/>
              <a:buFontTx/>
              <a:buNone/>
            </a:pPr>
            <a:r>
              <a:rPr lang="tr-TR" altLang="tr-TR" sz="1799">
                <a:solidFill>
                  <a:srgbClr val="3333FF"/>
                </a:solidFill>
              </a:rPr>
              <a:t>4-</a:t>
            </a:r>
            <a:r>
              <a:rPr lang="tr-TR" altLang="tr-TR" sz="1799">
                <a:solidFill>
                  <a:schemeClr val="tx1"/>
                </a:solidFill>
              </a:rPr>
              <a:t> </a:t>
            </a:r>
            <a:r>
              <a:rPr lang="tr-TR" altLang="tr-TR" sz="1799"/>
              <a:t>Nefes alan su yalıtım örtüsü</a:t>
            </a:r>
          </a:p>
        </p:txBody>
      </p:sp>
      <p:sp>
        <p:nvSpPr>
          <p:cNvPr id="16389" name="Text Box 5">
            <a:extLst>
              <a:ext uri="{FF2B5EF4-FFF2-40B4-BE49-F238E27FC236}">
                <a16:creationId xmlns:a16="http://schemas.microsoft.com/office/drawing/2014/main" id="{6E574FE2-5E5A-4353-BF9F-53E6D8C2FE8D}"/>
              </a:ext>
            </a:extLst>
          </p:cNvPr>
          <p:cNvSpPr txBox="1">
            <a:spLocks noChangeArrowheads="1"/>
          </p:cNvSpPr>
          <p:nvPr/>
        </p:nvSpPr>
        <p:spPr bwMode="auto">
          <a:xfrm>
            <a:off x="165047" y="2210191"/>
            <a:ext cx="2475706" cy="953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400">
                <a:solidFill>
                  <a:schemeClr val="tx1"/>
                </a:solidFill>
              </a:rPr>
              <a:t>Havalandırma Boşluğu: Kiremitler ile su yalıtım malzemesi arasındaki boşluk en az 50mm olmalıdır.</a:t>
            </a:r>
          </a:p>
        </p:txBody>
      </p:sp>
      <p:sp>
        <p:nvSpPr>
          <p:cNvPr id="16390" name="Rectangle 6">
            <a:extLst>
              <a:ext uri="{FF2B5EF4-FFF2-40B4-BE49-F238E27FC236}">
                <a16:creationId xmlns:a16="http://schemas.microsoft.com/office/drawing/2014/main" id="{27E135EB-A499-4BB6-B64C-2BAA45D648EA}"/>
              </a:ext>
            </a:extLst>
          </p:cNvPr>
          <p:cNvSpPr>
            <a:spLocks noChangeArrowheads="1"/>
          </p:cNvSpPr>
          <p:nvPr/>
        </p:nvSpPr>
        <p:spPr bwMode="auto">
          <a:xfrm>
            <a:off x="0" y="1243714"/>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sp>
        <p:nvSpPr>
          <p:cNvPr id="16392" name="Rectangle 9">
            <a:extLst>
              <a:ext uri="{FF2B5EF4-FFF2-40B4-BE49-F238E27FC236}">
                <a16:creationId xmlns:a16="http://schemas.microsoft.com/office/drawing/2014/main" id="{E13A7D0A-9871-49C5-A249-CFCAD0B14A4B}"/>
              </a:ext>
            </a:extLst>
          </p:cNvPr>
          <p:cNvSpPr>
            <a:spLocks noChangeArrowheads="1"/>
          </p:cNvSpPr>
          <p:nvPr/>
        </p:nvSpPr>
        <p:spPr bwMode="auto">
          <a:xfrm>
            <a:off x="272962" y="4882684"/>
            <a:ext cx="9356900" cy="15695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defTabSz="900113">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342900" indent="-341313" defTabSz="900113">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685800" indent="-341313"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027113" indent="-339725"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368425" indent="-339725" defTabSz="900113">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8256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2828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7400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1972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buFont typeface="Wingdings" panose="05000000000000000000" pitchFamily="2" charset="2"/>
              <a:buChar char="n"/>
            </a:pPr>
            <a:r>
              <a:rPr lang="tr-TR" altLang="tr-TR" sz="1999"/>
              <a:t> Isı yalıtımı mertek arası, mertek üstü veya mertek altına uygulanabilir. </a:t>
            </a:r>
          </a:p>
          <a:p>
            <a:pPr>
              <a:buFont typeface="Wingdings" panose="05000000000000000000" pitchFamily="2" charset="2"/>
              <a:buChar char="n"/>
            </a:pPr>
            <a:r>
              <a:rPr lang="tr-TR" altLang="tr-TR" sz="1999"/>
              <a:t> Malzemelerin buhar difüzyon özelliklerine göre yoğuşma analizi yapılarak gerekli önlemler alınmalıdır.</a:t>
            </a:r>
          </a:p>
        </p:txBody>
      </p:sp>
    </p:spTree>
    <p:extLst>
      <p:ext uri="{BB962C8B-B14F-4D97-AF65-F5344CB8AC3E}">
        <p14:creationId xmlns:p14="http://schemas.microsoft.com/office/powerpoint/2010/main" val="1453408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10" name="Picture 2">
            <a:extLst>
              <a:ext uri="{FF2B5EF4-FFF2-40B4-BE49-F238E27FC236}">
                <a16:creationId xmlns:a16="http://schemas.microsoft.com/office/drawing/2014/main" id="{71D9CB8D-217A-491F-99E5-F8B8D8D7E8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2827" y="1848357"/>
            <a:ext cx="4265832" cy="41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mertek">
            <a:extLst>
              <a:ext uri="{FF2B5EF4-FFF2-40B4-BE49-F238E27FC236}">
                <a16:creationId xmlns:a16="http://schemas.microsoft.com/office/drawing/2014/main" id="{1046B95E-F151-43ED-A447-9E66167E42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836"/>
          <a:stretch>
            <a:fillRect/>
          </a:stretch>
        </p:blipFill>
        <p:spPr bwMode="auto">
          <a:xfrm>
            <a:off x="704624" y="1832487"/>
            <a:ext cx="3897650" cy="418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4">
            <a:extLst>
              <a:ext uri="{FF2B5EF4-FFF2-40B4-BE49-F238E27FC236}">
                <a16:creationId xmlns:a16="http://schemas.microsoft.com/office/drawing/2014/main" id="{9D423EBC-504D-488D-B9D7-EDEABA779EE7}"/>
              </a:ext>
            </a:extLst>
          </p:cNvPr>
          <p:cNvSpPr>
            <a:spLocks noChangeArrowheads="1"/>
          </p:cNvSpPr>
          <p:nvPr/>
        </p:nvSpPr>
        <p:spPr bwMode="auto">
          <a:xfrm>
            <a:off x="0" y="1197691"/>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pic>
        <p:nvPicPr>
          <p:cNvPr id="17414" name="Picture 7" descr="G+H ISOVER4">
            <a:extLst>
              <a:ext uri="{FF2B5EF4-FFF2-40B4-BE49-F238E27FC236}">
                <a16:creationId xmlns:a16="http://schemas.microsoft.com/office/drawing/2014/main" id="{4B279449-A61C-42CC-85F2-7D141F3120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24" y="1845183"/>
            <a:ext cx="2807388" cy="15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26988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434" name="Picture 2" descr="k01y">
            <a:extLst>
              <a:ext uri="{FF2B5EF4-FFF2-40B4-BE49-F238E27FC236}">
                <a16:creationId xmlns:a16="http://schemas.microsoft.com/office/drawing/2014/main" id="{4400EA8B-4823-4641-9339-4412F1FFE4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2619" t="19203" r="9734" b="30867"/>
          <a:stretch>
            <a:fillRect/>
          </a:stretch>
        </p:blipFill>
        <p:spPr bwMode="auto">
          <a:xfrm>
            <a:off x="631623" y="1799160"/>
            <a:ext cx="5254528" cy="422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4">
            <a:extLst>
              <a:ext uri="{FF2B5EF4-FFF2-40B4-BE49-F238E27FC236}">
                <a16:creationId xmlns:a16="http://schemas.microsoft.com/office/drawing/2014/main" id="{ED5FD4F0-1B6D-45B5-902B-ED7395A71C6C}"/>
              </a:ext>
            </a:extLst>
          </p:cNvPr>
          <p:cNvSpPr>
            <a:spLocks noChangeArrowheads="1"/>
          </p:cNvSpPr>
          <p:nvPr/>
        </p:nvSpPr>
        <p:spPr bwMode="auto">
          <a:xfrm>
            <a:off x="0" y="1269106"/>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3300"/>
                </a:solidFill>
              </a:rPr>
              <a:t>Çatı arası kullanılan eğimli çatılarda ısı yalıtımı</a:t>
            </a:r>
          </a:p>
        </p:txBody>
      </p:sp>
      <p:pic>
        <p:nvPicPr>
          <p:cNvPr id="18437" name="Picture 7" descr="Resim1kırma çatı">
            <a:extLst>
              <a:ext uri="{FF2B5EF4-FFF2-40B4-BE49-F238E27FC236}">
                <a16:creationId xmlns:a16="http://schemas.microsoft.com/office/drawing/2014/main" id="{6D5E03F5-03E3-4A54-9AA2-8198441E19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3607" b="10483"/>
          <a:stretch>
            <a:fillRect/>
          </a:stretch>
        </p:blipFill>
        <p:spPr bwMode="auto">
          <a:xfrm>
            <a:off x="6030566" y="3957469"/>
            <a:ext cx="2520142" cy="202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8" descr="uygulama1">
            <a:extLst>
              <a:ext uri="{FF2B5EF4-FFF2-40B4-BE49-F238E27FC236}">
                <a16:creationId xmlns:a16="http://schemas.microsoft.com/office/drawing/2014/main" id="{411CB8D6-4335-4418-9DC5-11584924A9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0566" y="1870575"/>
            <a:ext cx="2520142" cy="203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310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2BFD3DF0-EA42-4349-8F8F-992DFFE50481}"/>
              </a:ext>
            </a:extLst>
          </p:cNvPr>
          <p:cNvSpPr>
            <a:spLocks noChangeArrowheads="1"/>
          </p:cNvSpPr>
          <p:nvPr/>
        </p:nvSpPr>
        <p:spPr bwMode="auto">
          <a:xfrm>
            <a:off x="4483250" y="1989600"/>
            <a:ext cx="5089480" cy="222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10000"/>
              </a:lnSpc>
              <a:spcBef>
                <a:spcPct val="0"/>
              </a:spcBef>
              <a:buClrTx/>
              <a:buFontTx/>
              <a:buNone/>
            </a:pPr>
            <a:r>
              <a:rPr lang="tr-TR" altLang="tr-TR" sz="1799">
                <a:solidFill>
                  <a:srgbClr val="3333FF"/>
                </a:solidFill>
              </a:rPr>
              <a:t>1- </a:t>
            </a:r>
            <a:r>
              <a:rPr lang="tr-TR" altLang="tr-TR" sz="1799"/>
              <a:t>Son Kat Dış Cephe Kaplaması</a:t>
            </a:r>
          </a:p>
          <a:p>
            <a:pPr>
              <a:lnSpc>
                <a:spcPct val="110000"/>
              </a:lnSpc>
              <a:spcBef>
                <a:spcPct val="0"/>
              </a:spcBef>
              <a:buClrTx/>
              <a:buFontTx/>
              <a:buNone/>
            </a:pPr>
            <a:r>
              <a:rPr lang="tr-TR" altLang="tr-TR" sz="1799">
                <a:solidFill>
                  <a:srgbClr val="3333FF"/>
                </a:solidFill>
              </a:rPr>
              <a:t>2-</a:t>
            </a:r>
            <a:r>
              <a:rPr lang="tr-TR" altLang="tr-TR" sz="1799">
                <a:solidFill>
                  <a:schemeClr val="tx1"/>
                </a:solidFill>
              </a:rPr>
              <a:t> </a:t>
            </a:r>
            <a:r>
              <a:rPr lang="tr-TR" altLang="tr-TR" sz="1799"/>
              <a:t>File Taşıyıcılı Isı Yalıtım Sıvası</a:t>
            </a:r>
            <a:r>
              <a:rPr lang="tr-TR" altLang="tr-TR" sz="1799">
                <a:solidFill>
                  <a:schemeClr val="tx1"/>
                </a:solidFill>
              </a:rPr>
              <a:t> </a:t>
            </a:r>
          </a:p>
          <a:p>
            <a:pPr>
              <a:lnSpc>
                <a:spcPct val="110000"/>
              </a:lnSpc>
              <a:spcBef>
                <a:spcPct val="0"/>
              </a:spcBef>
              <a:buClrTx/>
              <a:buFontTx/>
              <a:buNone/>
            </a:pPr>
            <a:r>
              <a:rPr lang="tr-TR" altLang="tr-TR" sz="1799">
                <a:solidFill>
                  <a:srgbClr val="3333FF"/>
                </a:solidFill>
              </a:rPr>
              <a:t>3-</a:t>
            </a:r>
            <a:r>
              <a:rPr lang="tr-TR" altLang="tr-TR" sz="1799">
                <a:solidFill>
                  <a:schemeClr val="tx1"/>
                </a:solidFill>
              </a:rPr>
              <a:t> </a:t>
            </a:r>
            <a:r>
              <a:rPr lang="tr-TR" altLang="tr-TR" sz="1799"/>
              <a:t>Isı Yalıtım</a:t>
            </a:r>
            <a:r>
              <a:rPr lang="tr-TR" altLang="tr-TR" sz="1799">
                <a:solidFill>
                  <a:schemeClr val="tx1"/>
                </a:solidFill>
              </a:rPr>
              <a:t> </a:t>
            </a:r>
            <a:r>
              <a:rPr lang="tr-TR" altLang="tr-TR" sz="1799"/>
              <a:t>Dübeli </a:t>
            </a:r>
          </a:p>
          <a:p>
            <a:pPr>
              <a:lnSpc>
                <a:spcPct val="110000"/>
              </a:lnSpc>
              <a:spcBef>
                <a:spcPct val="0"/>
              </a:spcBef>
              <a:buClrTx/>
              <a:buFontTx/>
              <a:buNone/>
            </a:pPr>
            <a:r>
              <a:rPr lang="tr-TR" altLang="tr-TR" sz="1799">
                <a:solidFill>
                  <a:srgbClr val="3333FF"/>
                </a:solidFill>
              </a:rPr>
              <a:t>4-</a:t>
            </a:r>
            <a:r>
              <a:rPr lang="tr-TR" altLang="tr-TR" sz="1799">
                <a:solidFill>
                  <a:schemeClr val="tx1"/>
                </a:solidFill>
              </a:rPr>
              <a:t> </a:t>
            </a:r>
            <a:r>
              <a:rPr lang="tr-TR" altLang="tr-TR" sz="1799"/>
              <a:t>Isı Yalıtım Levhası</a:t>
            </a:r>
          </a:p>
          <a:p>
            <a:pPr>
              <a:lnSpc>
                <a:spcPct val="110000"/>
              </a:lnSpc>
              <a:spcBef>
                <a:spcPct val="0"/>
              </a:spcBef>
              <a:buClrTx/>
              <a:buFontTx/>
              <a:buNone/>
            </a:pPr>
            <a:r>
              <a:rPr lang="tr-TR" altLang="tr-TR" sz="1799">
                <a:solidFill>
                  <a:srgbClr val="3333FF"/>
                </a:solidFill>
              </a:rPr>
              <a:t>5-</a:t>
            </a:r>
            <a:r>
              <a:rPr lang="tr-TR" altLang="tr-TR" sz="1799">
                <a:solidFill>
                  <a:schemeClr val="tx1"/>
                </a:solidFill>
              </a:rPr>
              <a:t> </a:t>
            </a:r>
            <a:r>
              <a:rPr lang="tr-TR" altLang="tr-TR" sz="1799"/>
              <a:t>Isı Yalıtım Yapıştırıcısı</a:t>
            </a:r>
            <a:r>
              <a:rPr lang="tr-TR" altLang="tr-TR" sz="1799">
                <a:solidFill>
                  <a:schemeClr val="tx1"/>
                </a:solidFill>
              </a:rPr>
              <a:t> </a:t>
            </a:r>
          </a:p>
          <a:p>
            <a:pPr>
              <a:lnSpc>
                <a:spcPct val="110000"/>
              </a:lnSpc>
              <a:spcBef>
                <a:spcPct val="0"/>
              </a:spcBef>
              <a:buClrTx/>
              <a:buFontTx/>
              <a:buNone/>
            </a:pPr>
            <a:r>
              <a:rPr lang="tr-TR" altLang="tr-TR" sz="1799">
                <a:solidFill>
                  <a:srgbClr val="3333FF"/>
                </a:solidFill>
              </a:rPr>
              <a:t>6-</a:t>
            </a:r>
            <a:r>
              <a:rPr lang="tr-TR" altLang="tr-TR" sz="1799">
                <a:solidFill>
                  <a:schemeClr val="tx1"/>
                </a:solidFill>
              </a:rPr>
              <a:t> </a:t>
            </a:r>
            <a:r>
              <a:rPr lang="tr-TR" altLang="tr-TR" sz="1799"/>
              <a:t>Betonarme Perde/Dolgu duvar</a:t>
            </a:r>
          </a:p>
          <a:p>
            <a:pPr>
              <a:lnSpc>
                <a:spcPct val="110000"/>
              </a:lnSpc>
              <a:spcBef>
                <a:spcPct val="0"/>
              </a:spcBef>
              <a:buClrTx/>
              <a:buFontTx/>
              <a:buNone/>
            </a:pPr>
            <a:r>
              <a:rPr lang="tr-TR" altLang="tr-TR" sz="1799">
                <a:solidFill>
                  <a:srgbClr val="3333FF"/>
                </a:solidFill>
              </a:rPr>
              <a:t>7-</a:t>
            </a:r>
            <a:r>
              <a:rPr lang="tr-TR" altLang="tr-TR" sz="1799">
                <a:solidFill>
                  <a:schemeClr val="tx1"/>
                </a:solidFill>
              </a:rPr>
              <a:t> </a:t>
            </a:r>
            <a:r>
              <a:rPr lang="tr-TR" altLang="tr-TR" sz="1799"/>
              <a:t>İç Sıva</a:t>
            </a:r>
          </a:p>
        </p:txBody>
      </p:sp>
      <p:pic>
        <p:nvPicPr>
          <p:cNvPr id="31747" name="Picture 3" descr="etics1">
            <a:extLst>
              <a:ext uri="{FF2B5EF4-FFF2-40B4-BE49-F238E27FC236}">
                <a16:creationId xmlns:a16="http://schemas.microsoft.com/office/drawing/2014/main" id="{547C0EB0-66A1-4E55-9C0F-CCDC0395B7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611" t="15247" r="39041" b="31638"/>
          <a:stretch>
            <a:fillRect/>
          </a:stretch>
        </p:blipFill>
        <p:spPr bwMode="auto">
          <a:xfrm>
            <a:off x="577665" y="1916598"/>
            <a:ext cx="3216832" cy="288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Rectangle 4">
            <a:extLst>
              <a:ext uri="{FF2B5EF4-FFF2-40B4-BE49-F238E27FC236}">
                <a16:creationId xmlns:a16="http://schemas.microsoft.com/office/drawing/2014/main" id="{467B268B-3255-4232-9467-9145C98AB9D2}"/>
              </a:ext>
            </a:extLst>
          </p:cNvPr>
          <p:cNvSpPr>
            <a:spLocks noChangeArrowheads="1"/>
          </p:cNvSpPr>
          <p:nvPr/>
        </p:nvSpPr>
        <p:spPr bwMode="auto">
          <a:xfrm>
            <a:off x="-1" y="1197691"/>
            <a:ext cx="9077590"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a:t>
            </a:r>
          </a:p>
        </p:txBody>
      </p:sp>
      <p:sp>
        <p:nvSpPr>
          <p:cNvPr id="31749" name="Rectangle 6">
            <a:extLst>
              <a:ext uri="{FF2B5EF4-FFF2-40B4-BE49-F238E27FC236}">
                <a16:creationId xmlns:a16="http://schemas.microsoft.com/office/drawing/2014/main" id="{0F4C1B30-8CC8-455D-B2A4-8A92DFDF74A6}"/>
              </a:ext>
            </a:extLst>
          </p:cNvPr>
          <p:cNvSpPr>
            <a:spLocks noChangeArrowheads="1"/>
          </p:cNvSpPr>
          <p:nvPr/>
        </p:nvSpPr>
        <p:spPr bwMode="auto">
          <a:xfrm>
            <a:off x="382465" y="778725"/>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chemeClr val="bg1"/>
                </a:solidFill>
              </a:rPr>
              <a:t>Duvarlarda Isı Yalıtımı</a:t>
            </a:r>
          </a:p>
        </p:txBody>
      </p:sp>
      <p:sp>
        <p:nvSpPr>
          <p:cNvPr id="31750" name="Rectangle 7">
            <a:extLst>
              <a:ext uri="{FF2B5EF4-FFF2-40B4-BE49-F238E27FC236}">
                <a16:creationId xmlns:a16="http://schemas.microsoft.com/office/drawing/2014/main" id="{CA25D0C3-1D5A-429F-9431-12795C55F572}"/>
              </a:ext>
            </a:extLst>
          </p:cNvPr>
          <p:cNvSpPr>
            <a:spLocks noChangeArrowheads="1"/>
          </p:cNvSpPr>
          <p:nvPr/>
        </p:nvSpPr>
        <p:spPr bwMode="auto">
          <a:xfrm>
            <a:off x="631622" y="4858880"/>
            <a:ext cx="9071242" cy="15933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7763"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Font typeface="Wingdings" panose="05000000000000000000" pitchFamily="2" charset="2"/>
              <a:buChar char="n"/>
            </a:pPr>
            <a:r>
              <a:rPr lang="tr-TR" altLang="tr-TR" sz="1999"/>
              <a:t> Bu uygulama yapı kabuğunun sıcak tarafta kalması dolayısıyla en ideal dış duvar yalıtım detayıdır. </a:t>
            </a:r>
          </a:p>
          <a:p>
            <a:pPr>
              <a:spcBef>
                <a:spcPct val="0"/>
              </a:spcBef>
              <a:buFont typeface="Wingdings" panose="05000000000000000000" pitchFamily="2" charset="2"/>
              <a:buChar char="n"/>
            </a:pPr>
            <a:r>
              <a:rPr lang="tr-TR" altLang="tr-TR" sz="1999"/>
              <a:t> Bu detayda; ısı köprüsü ve yoğuşma sorunları tamamen ortadan kalkar.</a:t>
            </a:r>
          </a:p>
          <a:p>
            <a:pPr>
              <a:spcBef>
                <a:spcPct val="0"/>
              </a:spcBef>
              <a:buFont typeface="Wingdings" panose="05000000000000000000" pitchFamily="2" charset="2"/>
              <a:buChar char="n"/>
            </a:pPr>
            <a:r>
              <a:rPr lang="tr-TR" altLang="tr-TR" sz="1999"/>
              <a:t> Isıtma sistemi kapatıldıktan sonra konfor koşulları devam eder.</a:t>
            </a:r>
          </a:p>
          <a:p>
            <a:pPr>
              <a:spcBef>
                <a:spcPct val="0"/>
              </a:spcBef>
              <a:buFont typeface="Wingdings" panose="05000000000000000000" pitchFamily="2" charset="2"/>
              <a:buChar char="n"/>
            </a:pPr>
            <a:endParaRPr lang="tr-TR" altLang="tr-TR" sz="1999"/>
          </a:p>
        </p:txBody>
      </p:sp>
    </p:spTree>
    <p:extLst>
      <p:ext uri="{BB962C8B-B14F-4D97-AF65-F5344CB8AC3E}">
        <p14:creationId xmlns:p14="http://schemas.microsoft.com/office/powerpoint/2010/main" val="6377434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8">
            <a:extLst>
              <a:ext uri="{FF2B5EF4-FFF2-40B4-BE49-F238E27FC236}">
                <a16:creationId xmlns:a16="http://schemas.microsoft.com/office/drawing/2014/main" id="{F678D55E-A7F4-4327-AE29-F82A5A0BB349}"/>
              </a:ext>
            </a:extLst>
          </p:cNvPr>
          <p:cNvSpPr>
            <a:spLocks noChangeArrowheads="1"/>
          </p:cNvSpPr>
          <p:nvPr/>
        </p:nvSpPr>
        <p:spPr bwMode="auto">
          <a:xfrm>
            <a:off x="0" y="1197691"/>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 </a:t>
            </a:r>
            <a:r>
              <a:rPr lang="tr-TR" altLang="tr-TR" sz="2399">
                <a:solidFill>
                  <a:srgbClr val="3333FF"/>
                </a:solidFill>
              </a:rPr>
              <a:t>-Uygulama Adımları</a:t>
            </a:r>
          </a:p>
        </p:txBody>
      </p:sp>
      <p:pic>
        <p:nvPicPr>
          <p:cNvPr id="49156" name="Picture 21" descr="mantolama-4">
            <a:extLst>
              <a:ext uri="{FF2B5EF4-FFF2-40B4-BE49-F238E27FC236}">
                <a16:creationId xmlns:a16="http://schemas.microsoft.com/office/drawing/2014/main" id="{1149CF00-0FD8-46B7-BEBB-753A8EB46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77" t="3816" r="2724" b="6723"/>
          <a:stretch>
            <a:fillRect/>
          </a:stretch>
        </p:blipFill>
        <p:spPr bwMode="auto">
          <a:xfrm>
            <a:off x="853801" y="3909859"/>
            <a:ext cx="2924825"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22">
            <a:extLst>
              <a:ext uri="{FF2B5EF4-FFF2-40B4-BE49-F238E27FC236}">
                <a16:creationId xmlns:a16="http://schemas.microsoft.com/office/drawing/2014/main" id="{65BEC8C3-4133-4072-AA0A-AA983F9EE6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944" r="7327"/>
          <a:stretch>
            <a:fillRect/>
          </a:stretch>
        </p:blipFill>
        <p:spPr bwMode="auto">
          <a:xfrm>
            <a:off x="853801" y="1629352"/>
            <a:ext cx="2521729" cy="215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8" name="Picture 23" descr="Resim1">
            <a:extLst>
              <a:ext uri="{FF2B5EF4-FFF2-40B4-BE49-F238E27FC236}">
                <a16:creationId xmlns:a16="http://schemas.microsoft.com/office/drawing/2014/main" id="{EADA7800-7618-451D-87E9-AE1FA9B492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6142" y="1638874"/>
            <a:ext cx="2540772"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24" descr="Resim4">
            <a:extLst>
              <a:ext uri="{FF2B5EF4-FFF2-40B4-BE49-F238E27FC236}">
                <a16:creationId xmlns:a16="http://schemas.microsoft.com/office/drawing/2014/main" id="{6EA15DE1-74A2-4FC2-9711-C5FDF40F82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359"/>
          <a:stretch>
            <a:fillRect/>
          </a:stretch>
        </p:blipFill>
        <p:spPr bwMode="auto">
          <a:xfrm>
            <a:off x="6247984" y="3892402"/>
            <a:ext cx="2158308"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25" descr="REM151">
            <a:extLst>
              <a:ext uri="{FF2B5EF4-FFF2-40B4-BE49-F238E27FC236}">
                <a16:creationId xmlns:a16="http://schemas.microsoft.com/office/drawing/2014/main" id="{8FE5F872-5020-4F35-9607-E4A60D01376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4128"/>
          <a:stretch>
            <a:fillRect/>
          </a:stretch>
        </p:blipFill>
        <p:spPr bwMode="auto">
          <a:xfrm>
            <a:off x="3880193" y="3892402"/>
            <a:ext cx="2283680"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26" descr="REM3">
            <a:extLst>
              <a:ext uri="{FF2B5EF4-FFF2-40B4-BE49-F238E27FC236}">
                <a16:creationId xmlns:a16="http://schemas.microsoft.com/office/drawing/2014/main" id="{83FAE072-0946-4DC8-A24A-84D92251F3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3198"/>
          <a:stretch>
            <a:fillRect/>
          </a:stretch>
        </p:blipFill>
        <p:spPr bwMode="auto">
          <a:xfrm>
            <a:off x="6159113" y="1638874"/>
            <a:ext cx="2229722" cy="2161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32774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a:extLst>
              <a:ext uri="{FF2B5EF4-FFF2-40B4-BE49-F238E27FC236}">
                <a16:creationId xmlns:a16="http://schemas.microsoft.com/office/drawing/2014/main" id="{34CF9A6E-DFC1-47A7-A91F-A872A2436B8E}"/>
              </a:ext>
            </a:extLst>
          </p:cNvPr>
          <p:cNvSpPr>
            <a:spLocks noChangeArrowheads="1"/>
          </p:cNvSpPr>
          <p:nvPr/>
        </p:nvSpPr>
        <p:spPr bwMode="auto">
          <a:xfrm>
            <a:off x="0" y="1126277"/>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 </a:t>
            </a:r>
            <a:r>
              <a:rPr lang="tr-TR" altLang="tr-TR" sz="2399">
                <a:solidFill>
                  <a:srgbClr val="3333FF"/>
                </a:solidFill>
              </a:rPr>
              <a:t>-Uygulama Adımları</a:t>
            </a:r>
          </a:p>
        </p:txBody>
      </p:sp>
      <p:pic>
        <p:nvPicPr>
          <p:cNvPr id="50180" name="Picture 9" descr="mantolama-9">
            <a:extLst>
              <a:ext uri="{FF2B5EF4-FFF2-40B4-BE49-F238E27FC236}">
                <a16:creationId xmlns:a16="http://schemas.microsoft.com/office/drawing/2014/main" id="{98DE45CE-225A-474D-A5D1-900245FB4A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78" t="3419" r="4761" b="7019"/>
          <a:stretch>
            <a:fillRect/>
          </a:stretch>
        </p:blipFill>
        <p:spPr bwMode="auto">
          <a:xfrm>
            <a:off x="776039" y="3932077"/>
            <a:ext cx="2558230"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10" descr="Resim5">
            <a:extLst>
              <a:ext uri="{FF2B5EF4-FFF2-40B4-BE49-F238E27FC236}">
                <a16:creationId xmlns:a16="http://schemas.microsoft.com/office/drawing/2014/main" id="{012D5213-8893-47C6-A33E-3DB6B84777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0351"/>
          <a:stretch>
            <a:fillRect/>
          </a:stretch>
        </p:blipFill>
        <p:spPr bwMode="auto">
          <a:xfrm>
            <a:off x="776039" y="1629352"/>
            <a:ext cx="2304311"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11" descr="Resim10">
            <a:extLst>
              <a:ext uri="{FF2B5EF4-FFF2-40B4-BE49-F238E27FC236}">
                <a16:creationId xmlns:a16="http://schemas.microsoft.com/office/drawing/2014/main" id="{3790E2EF-4493-4746-8A35-11EA27DCD1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6148"/>
          <a:stretch>
            <a:fillRect/>
          </a:stretch>
        </p:blipFill>
        <p:spPr bwMode="auto">
          <a:xfrm>
            <a:off x="3223179" y="1629352"/>
            <a:ext cx="2950216"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Picture 12" descr="Resim6">
            <a:extLst>
              <a:ext uri="{FF2B5EF4-FFF2-40B4-BE49-F238E27FC236}">
                <a16:creationId xmlns:a16="http://schemas.microsoft.com/office/drawing/2014/main" id="{43C7E1CD-E5FE-4B65-9B4F-0D496A3FB9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6619" y="3932076"/>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4" name="Picture 13" descr="Resim7">
            <a:extLst>
              <a:ext uri="{FF2B5EF4-FFF2-40B4-BE49-F238E27FC236}">
                <a16:creationId xmlns:a16="http://schemas.microsoft.com/office/drawing/2014/main" id="{6064087B-9D2B-4547-B867-64E4C64F2B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6761" y="3919381"/>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5" name="Picture 15" descr="mantolamada çakarken">
            <a:extLst>
              <a:ext uri="{FF2B5EF4-FFF2-40B4-BE49-F238E27FC236}">
                <a16:creationId xmlns:a16="http://schemas.microsoft.com/office/drawing/2014/main" id="{7A9D54BD-391E-4221-933A-D725856D1F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45473" t="35815" r="34633" b="37566"/>
          <a:stretch>
            <a:fillRect/>
          </a:stretch>
        </p:blipFill>
        <p:spPr bwMode="auto">
          <a:xfrm>
            <a:off x="6246397" y="1629352"/>
            <a:ext cx="2431270" cy="215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785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a:extLst>
              <a:ext uri="{FF2B5EF4-FFF2-40B4-BE49-F238E27FC236}">
                <a16:creationId xmlns:a16="http://schemas.microsoft.com/office/drawing/2014/main" id="{A36EB5E9-98A8-42C7-B5D6-4071DE44D2B9}"/>
              </a:ext>
            </a:extLst>
          </p:cNvPr>
          <p:cNvGrpSpPr>
            <a:grpSpLocks/>
          </p:cNvGrpSpPr>
          <p:nvPr/>
        </p:nvGrpSpPr>
        <p:grpSpPr bwMode="auto">
          <a:xfrm>
            <a:off x="1350962" y="1309268"/>
            <a:ext cx="8173081" cy="3468517"/>
            <a:chOff x="567" y="1219"/>
            <a:chExt cx="5781" cy="2649"/>
          </a:xfrm>
        </p:grpSpPr>
        <p:pic>
          <p:nvPicPr>
            <p:cNvPr id="14341" name="Picture 3" descr="clip_image">
              <a:extLst>
                <a:ext uri="{FF2B5EF4-FFF2-40B4-BE49-F238E27FC236}">
                  <a16:creationId xmlns:a16="http://schemas.microsoft.com/office/drawing/2014/main" id="{3E49096A-850C-4D61-85C0-E65F85786D4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4" y="1253"/>
              <a:ext cx="3991" cy="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42" name="AutoShape 4">
              <a:extLst>
                <a:ext uri="{FF2B5EF4-FFF2-40B4-BE49-F238E27FC236}">
                  <a16:creationId xmlns:a16="http://schemas.microsoft.com/office/drawing/2014/main" id="{54D1430A-1483-495F-B969-09401F7EEF6C}"/>
                </a:ext>
              </a:extLst>
            </p:cNvPr>
            <p:cNvCxnSpPr>
              <a:cxnSpLocks noChangeShapeType="1"/>
            </p:cNvCxnSpPr>
            <p:nvPr/>
          </p:nvCxnSpPr>
          <p:spPr bwMode="auto">
            <a:xfrm flipV="1">
              <a:off x="4377" y="2115"/>
              <a:ext cx="500" cy="333"/>
            </a:xfrm>
            <a:prstGeom prst="curvedConnector3">
              <a:avLst>
                <a:gd name="adj1" fmla="val 50000"/>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3" name="Text Box 5">
              <a:extLst>
                <a:ext uri="{FF2B5EF4-FFF2-40B4-BE49-F238E27FC236}">
                  <a16:creationId xmlns:a16="http://schemas.microsoft.com/office/drawing/2014/main" id="{FB0FA37B-E1FE-43B4-AC2C-A3A8CC4B3B55}"/>
                </a:ext>
              </a:extLst>
            </p:cNvPr>
            <p:cNvSpPr txBox="1">
              <a:spLocks noChangeArrowheads="1"/>
            </p:cNvSpPr>
            <p:nvPr/>
          </p:nvSpPr>
          <p:spPr bwMode="auto">
            <a:xfrm>
              <a:off x="567" y="1978"/>
              <a:ext cx="998" cy="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a:solidFill>
                    <a:srgbClr val="008BE0"/>
                  </a:solidFill>
                  <a:latin typeface="Tahoma" panose="020B0604030504040204" pitchFamily="34" charset="0"/>
                </a:rPr>
                <a:t>Sıcak su kullanımı</a:t>
              </a:r>
            </a:p>
          </p:txBody>
        </p:sp>
        <p:cxnSp>
          <p:nvCxnSpPr>
            <p:cNvPr id="14344" name="AutoShape 6">
              <a:extLst>
                <a:ext uri="{FF2B5EF4-FFF2-40B4-BE49-F238E27FC236}">
                  <a16:creationId xmlns:a16="http://schemas.microsoft.com/office/drawing/2014/main" id="{BC05C18B-C4B4-4F5A-8E53-AE3992A4BB10}"/>
                </a:ext>
              </a:extLst>
            </p:cNvPr>
            <p:cNvCxnSpPr>
              <a:cxnSpLocks noChangeShapeType="1"/>
            </p:cNvCxnSpPr>
            <p:nvPr/>
          </p:nvCxnSpPr>
          <p:spPr bwMode="auto">
            <a:xfrm rot="10800000">
              <a:off x="1201" y="2227"/>
              <a:ext cx="726" cy="613"/>
            </a:xfrm>
            <a:prstGeom prst="curvedConnector3">
              <a:avLst>
                <a:gd name="adj1" fmla="val 50000"/>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cxnSp>
        <p:cxnSp>
          <p:nvCxnSpPr>
            <p:cNvPr id="14345" name="AutoShape 7">
              <a:extLst>
                <a:ext uri="{FF2B5EF4-FFF2-40B4-BE49-F238E27FC236}">
                  <a16:creationId xmlns:a16="http://schemas.microsoft.com/office/drawing/2014/main" id="{C5453E77-4887-4820-A13B-115045D7F9C6}"/>
                </a:ext>
              </a:extLst>
            </p:cNvPr>
            <p:cNvCxnSpPr>
              <a:cxnSpLocks noChangeShapeType="1"/>
            </p:cNvCxnSpPr>
            <p:nvPr/>
          </p:nvCxnSpPr>
          <p:spPr bwMode="auto">
            <a:xfrm rot="5400000" flipH="1">
              <a:off x="1484" y="1966"/>
              <a:ext cx="797" cy="635"/>
            </a:xfrm>
            <a:prstGeom prst="curvedConnector3">
              <a:avLst>
                <a:gd name="adj1" fmla="val 49935"/>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6" name="Text Box 8">
              <a:extLst>
                <a:ext uri="{FF2B5EF4-FFF2-40B4-BE49-F238E27FC236}">
                  <a16:creationId xmlns:a16="http://schemas.microsoft.com/office/drawing/2014/main" id="{55AE9CB9-7D90-4603-B0FC-E4BC08F81433}"/>
                </a:ext>
              </a:extLst>
            </p:cNvPr>
            <p:cNvSpPr txBox="1">
              <a:spLocks noChangeArrowheads="1"/>
            </p:cNvSpPr>
            <p:nvPr/>
          </p:nvSpPr>
          <p:spPr bwMode="auto">
            <a:xfrm>
              <a:off x="3623" y="3327"/>
              <a:ext cx="2508"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Elektrikli ev aletlerinin kullanımı</a:t>
              </a:r>
            </a:p>
          </p:txBody>
        </p:sp>
        <p:sp>
          <p:nvSpPr>
            <p:cNvPr id="14347" name="Text Box 9">
              <a:extLst>
                <a:ext uri="{FF2B5EF4-FFF2-40B4-BE49-F238E27FC236}">
                  <a16:creationId xmlns:a16="http://schemas.microsoft.com/office/drawing/2014/main" id="{7283390C-DD0F-4EE7-8367-2F72D410F0D8}"/>
                </a:ext>
              </a:extLst>
            </p:cNvPr>
            <p:cNvSpPr txBox="1">
              <a:spLocks noChangeArrowheads="1"/>
            </p:cNvSpPr>
            <p:nvPr/>
          </p:nvSpPr>
          <p:spPr bwMode="auto">
            <a:xfrm>
              <a:off x="695" y="1219"/>
              <a:ext cx="1906"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Isıtma ve soğutma sistemleri</a:t>
              </a:r>
            </a:p>
          </p:txBody>
        </p:sp>
        <p:cxnSp>
          <p:nvCxnSpPr>
            <p:cNvPr id="14348" name="AutoShape 10">
              <a:extLst>
                <a:ext uri="{FF2B5EF4-FFF2-40B4-BE49-F238E27FC236}">
                  <a16:creationId xmlns:a16="http://schemas.microsoft.com/office/drawing/2014/main" id="{EA769AA2-C247-463F-A634-FE76903824A0}"/>
                </a:ext>
              </a:extLst>
            </p:cNvPr>
            <p:cNvCxnSpPr>
              <a:cxnSpLocks noChangeShapeType="1"/>
            </p:cNvCxnSpPr>
            <p:nvPr/>
          </p:nvCxnSpPr>
          <p:spPr bwMode="auto">
            <a:xfrm rot="16200000" flipH="1">
              <a:off x="3697" y="2795"/>
              <a:ext cx="680" cy="590"/>
            </a:xfrm>
            <a:prstGeom prst="curvedConnector3">
              <a:avLst>
                <a:gd name="adj1" fmla="val 50000"/>
              </a:avLst>
            </a:prstGeom>
            <a:noFill/>
            <a:ln w="50800">
              <a:solidFill>
                <a:schemeClr val="hlink"/>
              </a:solidFill>
              <a:round/>
              <a:headEnd/>
              <a:tailEnd type="triangle" w="med" len="med"/>
            </a:ln>
            <a:extLst>
              <a:ext uri="{909E8E84-426E-40DD-AFC4-6F175D3DCCD1}">
                <a14:hiddenFill xmlns:a14="http://schemas.microsoft.com/office/drawing/2010/main">
                  <a:noFill/>
                </a14:hiddenFill>
              </a:ext>
            </a:extLst>
          </p:spPr>
        </p:cxnSp>
        <p:sp>
          <p:nvSpPr>
            <p:cNvPr id="14349" name="Text Box 11">
              <a:extLst>
                <a:ext uri="{FF2B5EF4-FFF2-40B4-BE49-F238E27FC236}">
                  <a16:creationId xmlns:a16="http://schemas.microsoft.com/office/drawing/2014/main" id="{3AA3AE8D-7F29-41DD-AA83-0CDA91DDF553}"/>
                </a:ext>
              </a:extLst>
            </p:cNvPr>
            <p:cNvSpPr txBox="1">
              <a:spLocks noChangeArrowheads="1"/>
            </p:cNvSpPr>
            <p:nvPr/>
          </p:nvSpPr>
          <p:spPr bwMode="auto">
            <a:xfrm>
              <a:off x="4876" y="1842"/>
              <a:ext cx="147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dirty="0">
                  <a:solidFill>
                    <a:srgbClr val="008BE0"/>
                  </a:solidFill>
                  <a:latin typeface="Tahoma" panose="020B0604030504040204" pitchFamily="34" charset="0"/>
                </a:rPr>
                <a:t>Isınma ve soğutma ihtiyacı</a:t>
              </a:r>
            </a:p>
          </p:txBody>
        </p:sp>
        <p:cxnSp>
          <p:nvCxnSpPr>
            <p:cNvPr id="14350" name="AutoShape 12">
              <a:extLst>
                <a:ext uri="{FF2B5EF4-FFF2-40B4-BE49-F238E27FC236}">
                  <a16:creationId xmlns:a16="http://schemas.microsoft.com/office/drawing/2014/main" id="{E4076652-92A0-4290-A472-2E25A167FAB2}"/>
                </a:ext>
              </a:extLst>
            </p:cNvPr>
            <p:cNvCxnSpPr>
              <a:cxnSpLocks noChangeShapeType="1"/>
            </p:cNvCxnSpPr>
            <p:nvPr/>
          </p:nvCxnSpPr>
          <p:spPr bwMode="auto">
            <a:xfrm rot="10800000">
              <a:off x="2109" y="1752"/>
              <a:ext cx="571" cy="323"/>
            </a:xfrm>
            <a:prstGeom prst="curvedConnector2">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cxnSp>
          <p:nvCxnSpPr>
            <p:cNvPr id="14351" name="AutoShape 13">
              <a:extLst>
                <a:ext uri="{FF2B5EF4-FFF2-40B4-BE49-F238E27FC236}">
                  <a16:creationId xmlns:a16="http://schemas.microsoft.com/office/drawing/2014/main" id="{2BC2F208-BC57-47A1-BB66-096DAF056C5C}"/>
                </a:ext>
              </a:extLst>
            </p:cNvPr>
            <p:cNvCxnSpPr>
              <a:cxnSpLocks noChangeShapeType="1"/>
              <a:endCxn id="14352" idx="3"/>
            </p:cNvCxnSpPr>
            <p:nvPr/>
          </p:nvCxnSpPr>
          <p:spPr bwMode="auto">
            <a:xfrm rot="5400000">
              <a:off x="2508" y="2802"/>
              <a:ext cx="1108" cy="636"/>
            </a:xfrm>
            <a:prstGeom prst="curvedConnector2">
              <a:avLst/>
            </a:prstGeom>
            <a:noFill/>
            <a:ln w="50800">
              <a:solidFill>
                <a:srgbClr val="008000"/>
              </a:solidFill>
              <a:round/>
              <a:headEnd/>
              <a:tailEnd type="triangle" w="med" len="med"/>
            </a:ln>
            <a:extLst>
              <a:ext uri="{909E8E84-426E-40DD-AFC4-6F175D3DCCD1}">
                <a14:hiddenFill xmlns:a14="http://schemas.microsoft.com/office/drawing/2010/main">
                  <a:noFill/>
                </a14:hiddenFill>
              </a:ext>
            </a:extLst>
          </p:spPr>
        </p:cxnSp>
        <p:sp>
          <p:nvSpPr>
            <p:cNvPr id="14352" name="Text Box 14">
              <a:extLst>
                <a:ext uri="{FF2B5EF4-FFF2-40B4-BE49-F238E27FC236}">
                  <a16:creationId xmlns:a16="http://schemas.microsoft.com/office/drawing/2014/main" id="{8323D9CC-59B2-4ECC-B86C-8F9C8AE577AD}"/>
                </a:ext>
              </a:extLst>
            </p:cNvPr>
            <p:cNvSpPr txBox="1">
              <a:spLocks noChangeArrowheads="1"/>
            </p:cNvSpPr>
            <p:nvPr/>
          </p:nvSpPr>
          <p:spPr bwMode="auto">
            <a:xfrm>
              <a:off x="1565" y="3521"/>
              <a:ext cx="117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r" eaLnBrk="1" hangingPunct="1">
                <a:spcBef>
                  <a:spcPct val="50000"/>
                </a:spcBef>
                <a:buClrTx/>
                <a:buFontTx/>
                <a:buNone/>
              </a:pPr>
              <a:r>
                <a:rPr lang="tr-TR" altLang="en-US" dirty="0">
                  <a:solidFill>
                    <a:srgbClr val="008BE0"/>
                  </a:solidFill>
                  <a:latin typeface="Tahoma" panose="020B0604030504040204" pitchFamily="34" charset="0"/>
                </a:rPr>
                <a:t>Aydınlatma</a:t>
              </a:r>
            </a:p>
          </p:txBody>
        </p:sp>
      </p:grpSp>
      <p:sp>
        <p:nvSpPr>
          <p:cNvPr id="14339" name="Rectangle 15">
            <a:extLst>
              <a:ext uri="{FF2B5EF4-FFF2-40B4-BE49-F238E27FC236}">
                <a16:creationId xmlns:a16="http://schemas.microsoft.com/office/drawing/2014/main" id="{60641971-DF75-4F18-AC22-705EF62D23EA}"/>
              </a:ext>
            </a:extLst>
          </p:cNvPr>
          <p:cNvSpPr>
            <a:spLocks noChangeArrowheads="1"/>
          </p:cNvSpPr>
          <p:nvPr/>
        </p:nvSpPr>
        <p:spPr bwMode="auto">
          <a:xfrm>
            <a:off x="774701" y="4652964"/>
            <a:ext cx="8927439"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r>
              <a:rPr lang="tr-TR" altLang="en-US" sz="2400" dirty="0">
                <a:solidFill>
                  <a:srgbClr val="FF0000"/>
                </a:solidFill>
              </a:rPr>
              <a:t>Binalarda enerjinin çok büyük bir bölümü ısıtma ve soğutma amaçlı harcanmaktadır.</a:t>
            </a:r>
            <a:r>
              <a:rPr lang="tr-TR" altLang="en-US" sz="2400" dirty="0"/>
              <a:t> Sıcak su temini, aydınlatma ve elektrikli ev aletleri kullanımı diğer tüketim alanlarını oluşturmaktadır. </a:t>
            </a:r>
          </a:p>
        </p:txBody>
      </p:sp>
    </p:spTree>
    <p:extLst>
      <p:ext uri="{BB962C8B-B14F-4D97-AF65-F5344CB8AC3E}">
        <p14:creationId xmlns:p14="http://schemas.microsoft.com/office/powerpoint/2010/main" val="23131714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descr="mantolama-10">
            <a:extLst>
              <a:ext uri="{FF2B5EF4-FFF2-40B4-BE49-F238E27FC236}">
                <a16:creationId xmlns:a16="http://schemas.microsoft.com/office/drawing/2014/main" id="{2D179C3D-C9BC-42E1-926A-EBA07D4F3F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294" y="1811856"/>
            <a:ext cx="2050393" cy="204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4" descr="mantolama-11">
            <a:extLst>
              <a:ext uri="{FF2B5EF4-FFF2-40B4-BE49-F238E27FC236}">
                <a16:creationId xmlns:a16="http://schemas.microsoft.com/office/drawing/2014/main" id="{9007F646-D4E6-477A-8BED-90D0AB2E42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8307" y="1845183"/>
            <a:ext cx="202658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6" descr="mantolama-14">
            <a:extLst>
              <a:ext uri="{FF2B5EF4-FFF2-40B4-BE49-F238E27FC236}">
                <a16:creationId xmlns:a16="http://schemas.microsoft.com/office/drawing/2014/main" id="{37A59A72-042A-4042-9223-1192C9EE27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7313" y="3933663"/>
            <a:ext cx="2516968"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7" descr="mantolama-15">
            <a:extLst>
              <a:ext uri="{FF2B5EF4-FFF2-40B4-BE49-F238E27FC236}">
                <a16:creationId xmlns:a16="http://schemas.microsoft.com/office/drawing/2014/main" id="{5AA169E9-9946-443C-A87A-88C11EF0EC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6020" y="3941598"/>
            <a:ext cx="2231310"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6" name="Rectangle 8">
            <a:extLst>
              <a:ext uri="{FF2B5EF4-FFF2-40B4-BE49-F238E27FC236}">
                <a16:creationId xmlns:a16="http://schemas.microsoft.com/office/drawing/2014/main" id="{8F56C32E-168C-40CC-8116-35A98E6CF777}"/>
              </a:ext>
            </a:extLst>
          </p:cNvPr>
          <p:cNvSpPr>
            <a:spLocks noChangeArrowheads="1"/>
          </p:cNvSpPr>
          <p:nvPr/>
        </p:nvSpPr>
        <p:spPr bwMode="auto">
          <a:xfrm>
            <a:off x="0" y="1197691"/>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dirty="0">
                <a:solidFill>
                  <a:srgbClr val="FF0000"/>
                </a:solidFill>
              </a:rPr>
              <a:t>Dış duvarların dıştan ısı yalıtımı </a:t>
            </a:r>
            <a:r>
              <a:rPr lang="tr-TR" altLang="tr-TR" sz="2399" dirty="0">
                <a:solidFill>
                  <a:srgbClr val="3333FF"/>
                </a:solidFill>
              </a:rPr>
              <a:t>-Uygulama Adımları</a:t>
            </a:r>
          </a:p>
        </p:txBody>
      </p:sp>
      <p:pic>
        <p:nvPicPr>
          <p:cNvPr id="51208" name="Picture 10">
            <a:extLst>
              <a:ext uri="{FF2B5EF4-FFF2-40B4-BE49-F238E27FC236}">
                <a16:creationId xmlns:a16="http://schemas.microsoft.com/office/drawing/2014/main" id="{3B14EA46-1D5B-4F97-B31F-4DFDFCDF92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30486"/>
          <a:stretch>
            <a:fillRect/>
          </a:stretch>
        </p:blipFill>
        <p:spPr bwMode="auto">
          <a:xfrm>
            <a:off x="2626470" y="1845183"/>
            <a:ext cx="2050393" cy="197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9" name="Picture 12">
            <a:extLst>
              <a:ext uri="{FF2B5EF4-FFF2-40B4-BE49-F238E27FC236}">
                <a16:creationId xmlns:a16="http://schemas.microsoft.com/office/drawing/2014/main" id="{AD4EC5DC-667B-4F2F-8E75-53FEB1578B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33104"/>
          <a:stretch>
            <a:fillRect/>
          </a:stretch>
        </p:blipFill>
        <p:spPr bwMode="auto">
          <a:xfrm>
            <a:off x="4806997" y="1845183"/>
            <a:ext cx="2129742" cy="19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10" name="Picture 13" descr="Resim8">
            <a:extLst>
              <a:ext uri="{FF2B5EF4-FFF2-40B4-BE49-F238E27FC236}">
                <a16:creationId xmlns:a16="http://schemas.microsoft.com/office/drawing/2014/main" id="{C6B89857-E156-444B-BC91-7466DA1876C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512" y="3959055"/>
            <a:ext cx="177901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1" name="Picture 14" descr="Resim9">
            <a:extLst>
              <a:ext uri="{FF2B5EF4-FFF2-40B4-BE49-F238E27FC236}">
                <a16:creationId xmlns:a16="http://schemas.microsoft.com/office/drawing/2014/main" id="{0569EAF1-3696-43E0-9AFC-BE48BA06793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r="10478"/>
          <a:stretch>
            <a:fillRect/>
          </a:stretch>
        </p:blipFill>
        <p:spPr bwMode="auto">
          <a:xfrm>
            <a:off x="7217636" y="3954294"/>
            <a:ext cx="1844084"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5950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554" name="Rectangle 2">
            <a:extLst>
              <a:ext uri="{FF2B5EF4-FFF2-40B4-BE49-F238E27FC236}">
                <a16:creationId xmlns:a16="http://schemas.microsoft.com/office/drawing/2014/main" id="{72D2B9A1-A31E-45D1-8B99-4E271B424CEF}"/>
              </a:ext>
            </a:extLst>
          </p:cNvPr>
          <p:cNvSpPr>
            <a:spLocks noChangeArrowheads="1"/>
          </p:cNvSpPr>
          <p:nvPr/>
        </p:nvSpPr>
        <p:spPr bwMode="auto">
          <a:xfrm>
            <a:off x="577664" y="1785492"/>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5" name="Text Box 3">
            <a:extLst>
              <a:ext uri="{FF2B5EF4-FFF2-40B4-BE49-F238E27FC236}">
                <a16:creationId xmlns:a16="http://schemas.microsoft.com/office/drawing/2014/main" id="{A67A8382-1822-4878-B7B3-07D856B8E4C6}"/>
              </a:ext>
            </a:extLst>
          </p:cNvPr>
          <p:cNvSpPr txBox="1">
            <a:spLocks noChangeArrowheads="1"/>
          </p:cNvSpPr>
          <p:nvPr/>
        </p:nvSpPr>
        <p:spPr bwMode="auto">
          <a:xfrm>
            <a:off x="5116459" y="3754334"/>
            <a:ext cx="4703842"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Levhalar şaşırtmalı olarak yerleştirilmelidir.</a:t>
            </a:r>
            <a:endParaRPr lang="en-US" altLang="en-US" sz="1999">
              <a:solidFill>
                <a:srgbClr val="000000"/>
              </a:solidFill>
            </a:endParaRPr>
          </a:p>
        </p:txBody>
      </p:sp>
      <p:sp>
        <p:nvSpPr>
          <p:cNvPr id="1047556" name="Text Box 4">
            <a:extLst>
              <a:ext uri="{FF2B5EF4-FFF2-40B4-BE49-F238E27FC236}">
                <a16:creationId xmlns:a16="http://schemas.microsoft.com/office/drawing/2014/main" id="{C6F39CB2-84B8-42F8-A5DF-DFBF37A3AA98}"/>
              </a:ext>
            </a:extLst>
          </p:cNvPr>
          <p:cNvSpPr txBox="1">
            <a:spLocks noChangeArrowheads="1"/>
          </p:cNvSpPr>
          <p:nvPr/>
        </p:nvSpPr>
        <p:spPr bwMode="auto">
          <a:xfrm>
            <a:off x="495141" y="3771791"/>
            <a:ext cx="4456271"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Isı yalıtım malzemeleri arasında boşluk kalmamalıdır.</a:t>
            </a:r>
            <a:endParaRPr lang="en-US" altLang="en-US" sz="1999">
              <a:solidFill>
                <a:srgbClr val="000000"/>
              </a:solidFill>
            </a:endParaRPr>
          </a:p>
        </p:txBody>
      </p:sp>
      <p:sp>
        <p:nvSpPr>
          <p:cNvPr id="1047557" name="Rectangle 5">
            <a:extLst>
              <a:ext uri="{FF2B5EF4-FFF2-40B4-BE49-F238E27FC236}">
                <a16:creationId xmlns:a16="http://schemas.microsoft.com/office/drawing/2014/main" id="{F9F10250-7CBE-4A8A-8F58-90555FC68F00}"/>
              </a:ext>
            </a:extLst>
          </p:cNvPr>
          <p:cNvSpPr>
            <a:spLocks noChangeArrowheads="1"/>
          </p:cNvSpPr>
          <p:nvPr/>
        </p:nvSpPr>
        <p:spPr bwMode="auto">
          <a:xfrm>
            <a:off x="57766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8" name="Rectangle 6">
            <a:extLst>
              <a:ext uri="{FF2B5EF4-FFF2-40B4-BE49-F238E27FC236}">
                <a16:creationId xmlns:a16="http://schemas.microsoft.com/office/drawing/2014/main" id="{EBA9B0A6-E4DC-456E-8153-F791971625FC}"/>
              </a:ext>
            </a:extLst>
          </p:cNvPr>
          <p:cNvSpPr>
            <a:spLocks noChangeArrowheads="1"/>
          </p:cNvSpPr>
          <p:nvPr/>
        </p:nvSpPr>
        <p:spPr bwMode="auto">
          <a:xfrm>
            <a:off x="173299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9" name="Rectangle 7">
            <a:extLst>
              <a:ext uri="{FF2B5EF4-FFF2-40B4-BE49-F238E27FC236}">
                <a16:creationId xmlns:a16="http://schemas.microsoft.com/office/drawing/2014/main" id="{22644B72-EFC7-4E96-BA24-7B004E30A675}"/>
              </a:ext>
            </a:extLst>
          </p:cNvPr>
          <p:cNvSpPr>
            <a:spLocks noChangeArrowheads="1"/>
          </p:cNvSpPr>
          <p:nvPr/>
        </p:nvSpPr>
        <p:spPr bwMode="auto">
          <a:xfrm rot="5400000">
            <a:off x="495141"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0" name="Rectangle 8">
            <a:extLst>
              <a:ext uri="{FF2B5EF4-FFF2-40B4-BE49-F238E27FC236}">
                <a16:creationId xmlns:a16="http://schemas.microsoft.com/office/drawing/2014/main" id="{18E250D2-3FA3-4075-8880-60CC61D261B1}"/>
              </a:ext>
            </a:extLst>
          </p:cNvPr>
          <p:cNvSpPr>
            <a:spLocks noChangeArrowheads="1"/>
          </p:cNvSpPr>
          <p:nvPr/>
        </p:nvSpPr>
        <p:spPr bwMode="auto">
          <a:xfrm>
            <a:off x="5281506" y="1773769"/>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1" name="Rectangle 9">
            <a:extLst>
              <a:ext uri="{FF2B5EF4-FFF2-40B4-BE49-F238E27FC236}">
                <a16:creationId xmlns:a16="http://schemas.microsoft.com/office/drawing/2014/main" id="{F8C30898-7041-43B9-BF2B-65A3F097355C}"/>
              </a:ext>
            </a:extLst>
          </p:cNvPr>
          <p:cNvSpPr>
            <a:spLocks noChangeArrowheads="1"/>
          </p:cNvSpPr>
          <p:nvPr/>
        </p:nvSpPr>
        <p:spPr bwMode="auto">
          <a:xfrm>
            <a:off x="5281506"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2" name="Rectangle 10">
            <a:extLst>
              <a:ext uri="{FF2B5EF4-FFF2-40B4-BE49-F238E27FC236}">
                <a16:creationId xmlns:a16="http://schemas.microsoft.com/office/drawing/2014/main" id="{CF1C162E-B215-44F2-8334-E5B61BD44761}"/>
              </a:ext>
            </a:extLst>
          </p:cNvPr>
          <p:cNvSpPr>
            <a:spLocks noChangeArrowheads="1"/>
          </p:cNvSpPr>
          <p:nvPr/>
        </p:nvSpPr>
        <p:spPr bwMode="auto">
          <a:xfrm>
            <a:off x="6344790"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3" name="Rectangle 11">
            <a:extLst>
              <a:ext uri="{FF2B5EF4-FFF2-40B4-BE49-F238E27FC236}">
                <a16:creationId xmlns:a16="http://schemas.microsoft.com/office/drawing/2014/main" id="{B0FB0779-1F7D-42E3-8228-DA1A03264F5B}"/>
              </a:ext>
            </a:extLst>
          </p:cNvPr>
          <p:cNvSpPr>
            <a:spLocks noChangeArrowheads="1"/>
          </p:cNvSpPr>
          <p:nvPr/>
        </p:nvSpPr>
        <p:spPr bwMode="auto">
          <a:xfrm>
            <a:off x="5813149" y="2378412"/>
            <a:ext cx="1072806" cy="614166"/>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4" name="Rectangle 12">
            <a:extLst>
              <a:ext uri="{FF2B5EF4-FFF2-40B4-BE49-F238E27FC236}">
                <a16:creationId xmlns:a16="http://schemas.microsoft.com/office/drawing/2014/main" id="{BAD89173-6DF3-463A-BA58-69EADD533693}"/>
              </a:ext>
            </a:extLst>
          </p:cNvPr>
          <p:cNvSpPr>
            <a:spLocks noChangeArrowheads="1"/>
          </p:cNvSpPr>
          <p:nvPr/>
        </p:nvSpPr>
        <p:spPr bwMode="auto">
          <a:xfrm>
            <a:off x="7411248"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5" name="Rectangle 13">
            <a:extLst>
              <a:ext uri="{FF2B5EF4-FFF2-40B4-BE49-F238E27FC236}">
                <a16:creationId xmlns:a16="http://schemas.microsoft.com/office/drawing/2014/main" id="{2C5D9857-7004-4110-BACE-7BE0299F1162}"/>
              </a:ext>
            </a:extLst>
          </p:cNvPr>
          <p:cNvSpPr>
            <a:spLocks noChangeArrowheads="1"/>
          </p:cNvSpPr>
          <p:nvPr/>
        </p:nvSpPr>
        <p:spPr bwMode="auto">
          <a:xfrm>
            <a:off x="6849453"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6" name="Rectangle 14">
            <a:extLst>
              <a:ext uri="{FF2B5EF4-FFF2-40B4-BE49-F238E27FC236}">
                <a16:creationId xmlns:a16="http://schemas.microsoft.com/office/drawing/2014/main" id="{3599EA0A-265E-4732-B86F-F2F447B1AE39}"/>
              </a:ext>
            </a:extLst>
          </p:cNvPr>
          <p:cNvSpPr>
            <a:spLocks noChangeArrowheads="1"/>
          </p:cNvSpPr>
          <p:nvPr/>
        </p:nvSpPr>
        <p:spPr bwMode="auto">
          <a:xfrm>
            <a:off x="7922260"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7" name="Rectangle 15">
            <a:extLst>
              <a:ext uri="{FF2B5EF4-FFF2-40B4-BE49-F238E27FC236}">
                <a16:creationId xmlns:a16="http://schemas.microsoft.com/office/drawing/2014/main" id="{DF913A7E-00FE-4353-8F81-0A596BF82907}"/>
              </a:ext>
            </a:extLst>
          </p:cNvPr>
          <p:cNvSpPr>
            <a:spLocks noChangeArrowheads="1"/>
          </p:cNvSpPr>
          <p:nvPr/>
        </p:nvSpPr>
        <p:spPr bwMode="auto">
          <a:xfrm>
            <a:off x="5281506"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8" name="Rectangle 16">
            <a:extLst>
              <a:ext uri="{FF2B5EF4-FFF2-40B4-BE49-F238E27FC236}">
                <a16:creationId xmlns:a16="http://schemas.microsoft.com/office/drawing/2014/main" id="{AE20C467-DEBA-4348-8487-E7AD6BF9A358}"/>
              </a:ext>
            </a:extLst>
          </p:cNvPr>
          <p:cNvSpPr>
            <a:spLocks noChangeArrowheads="1"/>
          </p:cNvSpPr>
          <p:nvPr/>
        </p:nvSpPr>
        <p:spPr bwMode="auto">
          <a:xfrm>
            <a:off x="6344790"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9" name="Rectangle 17">
            <a:extLst>
              <a:ext uri="{FF2B5EF4-FFF2-40B4-BE49-F238E27FC236}">
                <a16:creationId xmlns:a16="http://schemas.microsoft.com/office/drawing/2014/main" id="{31D67BC1-65AC-4ED5-89C6-799E5D8F5E63}"/>
              </a:ext>
            </a:extLst>
          </p:cNvPr>
          <p:cNvSpPr>
            <a:spLocks noChangeArrowheads="1"/>
          </p:cNvSpPr>
          <p:nvPr/>
        </p:nvSpPr>
        <p:spPr bwMode="auto">
          <a:xfrm>
            <a:off x="7411248"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0" name="Rectangle 18">
            <a:extLst>
              <a:ext uri="{FF2B5EF4-FFF2-40B4-BE49-F238E27FC236}">
                <a16:creationId xmlns:a16="http://schemas.microsoft.com/office/drawing/2014/main" id="{280F25C6-D572-4206-B418-FCCBEF51B4C9}"/>
              </a:ext>
            </a:extLst>
          </p:cNvPr>
          <p:cNvSpPr>
            <a:spLocks noChangeArrowheads="1"/>
          </p:cNvSpPr>
          <p:nvPr/>
        </p:nvSpPr>
        <p:spPr bwMode="auto">
          <a:xfrm rot="7200000">
            <a:off x="3135894" y="2624396"/>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1" name="Rectangle 19">
            <a:extLst>
              <a:ext uri="{FF2B5EF4-FFF2-40B4-BE49-F238E27FC236}">
                <a16:creationId xmlns:a16="http://schemas.microsoft.com/office/drawing/2014/main" id="{DA51F7A4-9A70-4663-BD20-33991B413EAE}"/>
              </a:ext>
            </a:extLst>
          </p:cNvPr>
          <p:cNvSpPr>
            <a:spLocks noChangeArrowheads="1"/>
          </p:cNvSpPr>
          <p:nvPr/>
        </p:nvSpPr>
        <p:spPr bwMode="auto">
          <a:xfrm>
            <a:off x="5281506" y="2383173"/>
            <a:ext cx="577665"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2" name="Rectangle 20">
            <a:extLst>
              <a:ext uri="{FF2B5EF4-FFF2-40B4-BE49-F238E27FC236}">
                <a16:creationId xmlns:a16="http://schemas.microsoft.com/office/drawing/2014/main" id="{75EFF06C-C84E-4DBF-882C-5A0CBEEB6A0B}"/>
              </a:ext>
            </a:extLst>
          </p:cNvPr>
          <p:cNvSpPr>
            <a:spLocks noChangeArrowheads="1"/>
          </p:cNvSpPr>
          <p:nvPr/>
        </p:nvSpPr>
        <p:spPr bwMode="auto">
          <a:xfrm>
            <a:off x="8484055" y="2992578"/>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3" name="Rectangle 21">
            <a:extLst>
              <a:ext uri="{FF2B5EF4-FFF2-40B4-BE49-F238E27FC236}">
                <a16:creationId xmlns:a16="http://schemas.microsoft.com/office/drawing/2014/main" id="{E55B6B8D-98FA-4326-85A1-3B7ACFA5D41F}"/>
              </a:ext>
            </a:extLst>
          </p:cNvPr>
          <p:cNvSpPr>
            <a:spLocks noChangeArrowheads="1"/>
          </p:cNvSpPr>
          <p:nvPr/>
        </p:nvSpPr>
        <p:spPr bwMode="auto">
          <a:xfrm>
            <a:off x="8484055" y="1773769"/>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4" name="Rectangle 22">
            <a:extLst>
              <a:ext uri="{FF2B5EF4-FFF2-40B4-BE49-F238E27FC236}">
                <a16:creationId xmlns:a16="http://schemas.microsoft.com/office/drawing/2014/main" id="{CADD87DB-6827-4B76-9B5C-E46A6E560DFA}"/>
              </a:ext>
            </a:extLst>
          </p:cNvPr>
          <p:cNvSpPr>
            <a:spLocks noChangeArrowheads="1"/>
          </p:cNvSpPr>
          <p:nvPr/>
        </p:nvSpPr>
        <p:spPr bwMode="auto">
          <a:xfrm rot="5400000">
            <a:off x="1320376"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5" name="Rectangle 23">
            <a:extLst>
              <a:ext uri="{FF2B5EF4-FFF2-40B4-BE49-F238E27FC236}">
                <a16:creationId xmlns:a16="http://schemas.microsoft.com/office/drawing/2014/main" id="{E7EF88D1-0E1B-455C-8646-3E16300CEAA6}"/>
              </a:ext>
            </a:extLst>
          </p:cNvPr>
          <p:cNvSpPr>
            <a:spLocks noChangeArrowheads="1"/>
          </p:cNvSpPr>
          <p:nvPr/>
        </p:nvSpPr>
        <p:spPr bwMode="auto">
          <a:xfrm rot="7200000">
            <a:off x="2393182"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6" name="Rectangle 24">
            <a:extLst>
              <a:ext uri="{FF2B5EF4-FFF2-40B4-BE49-F238E27FC236}">
                <a16:creationId xmlns:a16="http://schemas.microsoft.com/office/drawing/2014/main" id="{D34A44B7-908C-483E-8707-F9C03BA9FE80}"/>
              </a:ext>
            </a:extLst>
          </p:cNvPr>
          <p:cNvSpPr>
            <a:spLocks noChangeArrowheads="1"/>
          </p:cNvSpPr>
          <p:nvPr/>
        </p:nvSpPr>
        <p:spPr bwMode="auto">
          <a:xfrm>
            <a:off x="78943" y="1410401"/>
            <a:ext cx="9407684"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p>
            <a:pPr algn="l">
              <a:spcBef>
                <a:spcPct val="0"/>
              </a:spcBef>
            </a:pPr>
            <a:r>
              <a:rPr lang="tr-TR" altLang="en-US" sz="2399" dirty="0">
                <a:solidFill>
                  <a:srgbClr val="FF0000"/>
                </a:solidFill>
              </a:rPr>
              <a:t>Dış duvarların dıştan ısı yalıtımı – Temel Prensipler </a:t>
            </a:r>
          </a:p>
        </p:txBody>
      </p:sp>
      <p:sp>
        <p:nvSpPr>
          <p:cNvPr id="1047578" name="Rectangle 26">
            <a:extLst>
              <a:ext uri="{FF2B5EF4-FFF2-40B4-BE49-F238E27FC236}">
                <a16:creationId xmlns:a16="http://schemas.microsoft.com/office/drawing/2014/main" id="{11E58B6B-89D0-450F-8CF9-5DA292EB11BA}"/>
              </a:ext>
            </a:extLst>
          </p:cNvPr>
          <p:cNvSpPr>
            <a:spLocks noChangeArrowheads="1"/>
          </p:cNvSpPr>
          <p:nvPr/>
        </p:nvSpPr>
        <p:spPr bwMode="auto">
          <a:xfrm>
            <a:off x="495141" y="1109636"/>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a:spcBef>
                <a:spcPct val="0"/>
              </a:spcBef>
              <a:tabLst>
                <a:tab pos="322263" algn="l"/>
              </a:tabLst>
              <a:defRPr sz="2400" b="1">
                <a:solidFill>
                  <a:srgbClr val="000000"/>
                </a:solidFill>
                <a:latin typeface="Arial" panose="020B0604020202020204" pitchFamily="34" charset="0"/>
              </a:defRPr>
            </a:lvl1pPr>
            <a:lvl2pPr algn="l">
              <a:spcBef>
                <a:spcPct val="0"/>
              </a:spcBef>
              <a:tabLst>
                <a:tab pos="322263" algn="l"/>
              </a:tabLst>
              <a:defRPr sz="2400" b="1">
                <a:solidFill>
                  <a:srgbClr val="000000"/>
                </a:solidFill>
                <a:latin typeface="Arial" panose="020B0604020202020204" pitchFamily="34" charset="0"/>
              </a:defRPr>
            </a:lvl2pPr>
            <a:lvl3pPr algn="l">
              <a:spcBef>
                <a:spcPct val="0"/>
              </a:spcBef>
              <a:tabLst>
                <a:tab pos="322263" algn="l"/>
              </a:tabLst>
              <a:defRPr sz="2400" b="1">
                <a:solidFill>
                  <a:srgbClr val="000000"/>
                </a:solidFill>
                <a:latin typeface="Arial" panose="020B0604020202020204" pitchFamily="34" charset="0"/>
              </a:defRPr>
            </a:lvl3pPr>
            <a:lvl4pPr algn="l">
              <a:spcBef>
                <a:spcPct val="0"/>
              </a:spcBef>
              <a:tabLst>
                <a:tab pos="322263" algn="l"/>
              </a:tabLst>
              <a:defRPr sz="2400" b="1">
                <a:solidFill>
                  <a:srgbClr val="000000"/>
                </a:solidFill>
                <a:latin typeface="Arial" panose="020B0604020202020204" pitchFamily="34" charset="0"/>
              </a:defRPr>
            </a:lvl4pPr>
            <a:lvl5pPr algn="l">
              <a:spcBef>
                <a:spcPct val="0"/>
              </a:spcBef>
              <a:tabLst>
                <a:tab pos="322263" algn="l"/>
              </a:tabLst>
              <a:defRPr sz="2400" b="1">
                <a:solidFill>
                  <a:srgbClr val="000000"/>
                </a:solidFill>
                <a:latin typeface="Arial" panose="020B0604020202020204" pitchFamily="34" charset="0"/>
              </a:defRPr>
            </a:lvl5pPr>
            <a:lvl6pPr marL="457200" fontAlgn="base">
              <a:spcBef>
                <a:spcPct val="0"/>
              </a:spcBef>
              <a:spcAft>
                <a:spcPct val="0"/>
              </a:spcAft>
              <a:tabLst>
                <a:tab pos="322263" algn="l"/>
              </a:tabLst>
              <a:defRPr sz="2400" b="1">
                <a:solidFill>
                  <a:srgbClr val="000000"/>
                </a:solidFill>
                <a:latin typeface="Arial" panose="020B0604020202020204" pitchFamily="34" charset="0"/>
              </a:defRPr>
            </a:lvl6pPr>
            <a:lvl7pPr marL="914400" fontAlgn="base">
              <a:spcBef>
                <a:spcPct val="0"/>
              </a:spcBef>
              <a:spcAft>
                <a:spcPct val="0"/>
              </a:spcAft>
              <a:tabLst>
                <a:tab pos="322263" algn="l"/>
              </a:tabLst>
              <a:defRPr sz="2400" b="1">
                <a:solidFill>
                  <a:srgbClr val="000000"/>
                </a:solidFill>
                <a:latin typeface="Arial" panose="020B0604020202020204" pitchFamily="34" charset="0"/>
              </a:defRPr>
            </a:lvl7pPr>
            <a:lvl8pPr marL="1371600" fontAlgn="base">
              <a:spcBef>
                <a:spcPct val="0"/>
              </a:spcBef>
              <a:spcAft>
                <a:spcPct val="0"/>
              </a:spcAft>
              <a:tabLst>
                <a:tab pos="322263" algn="l"/>
              </a:tabLst>
              <a:defRPr sz="2400" b="1">
                <a:solidFill>
                  <a:srgbClr val="000000"/>
                </a:solidFill>
                <a:latin typeface="Arial" panose="020B0604020202020204" pitchFamily="34" charset="0"/>
              </a:defRPr>
            </a:lvl8pPr>
            <a:lvl9pPr marL="1828800" fontAlgn="base">
              <a:spcBef>
                <a:spcPct val="0"/>
              </a:spcBef>
              <a:spcAft>
                <a:spcPct val="0"/>
              </a:spcAft>
              <a:tabLst>
                <a:tab pos="322263" algn="l"/>
              </a:tabLst>
              <a:defRPr sz="2400" b="1">
                <a:solidFill>
                  <a:srgbClr val="000000"/>
                </a:solidFill>
                <a:latin typeface="Arial" panose="020B0604020202020204" pitchFamily="34" charset="0"/>
              </a:defRPr>
            </a:lvl9pPr>
          </a:lstStyle>
          <a:p>
            <a:r>
              <a:rPr lang="tr-TR" altLang="en-US" sz="2399" dirty="0">
                <a:solidFill>
                  <a:schemeClr val="tx1"/>
                </a:solidFill>
              </a:rPr>
              <a:t>Duvarlarda Isı Yalıtımı</a:t>
            </a:r>
          </a:p>
        </p:txBody>
      </p:sp>
      <p:sp>
        <p:nvSpPr>
          <p:cNvPr id="1047579" name="Text Box 27">
            <a:extLst>
              <a:ext uri="{FF2B5EF4-FFF2-40B4-BE49-F238E27FC236}">
                <a16:creationId xmlns:a16="http://schemas.microsoft.com/office/drawing/2014/main" id="{3A09A0A7-98A8-487C-A85A-1EB638E785FB}"/>
              </a:ext>
            </a:extLst>
          </p:cNvPr>
          <p:cNvSpPr txBox="1">
            <a:spLocks noChangeArrowheads="1"/>
          </p:cNvSpPr>
          <p:nvPr/>
        </p:nvSpPr>
        <p:spPr bwMode="auto">
          <a:xfrm>
            <a:off x="530193" y="4386274"/>
            <a:ext cx="8991892" cy="140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+5°C’nin altında ve 30°C’nin üzerinde uygulama yapılmamalıdır.</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yüzeyinde bulunan kir, toz, yağ, kabarmış boya, kalkmış sıva gibi bozuk yüzeyler temizlenmelidir. </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kuru yüzeylere yapılmalıdır.</a:t>
            </a:r>
            <a:endParaRPr lang="en-US" altLang="en-US" sz="1999" dirty="0">
              <a:solidFill>
                <a:srgbClr val="000000"/>
              </a:solidFill>
            </a:endParaRPr>
          </a:p>
        </p:txBody>
      </p:sp>
    </p:spTree>
    <p:extLst>
      <p:ext uri="{BB962C8B-B14F-4D97-AF65-F5344CB8AC3E}">
        <p14:creationId xmlns:p14="http://schemas.microsoft.com/office/powerpoint/2010/main" val="33105418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a:extLst>
              <a:ext uri="{FF2B5EF4-FFF2-40B4-BE49-F238E27FC236}">
                <a16:creationId xmlns:a16="http://schemas.microsoft.com/office/drawing/2014/main" id="{582B79B4-9F1B-486B-9ABF-7CD49F1CA9C1}"/>
              </a:ext>
            </a:extLst>
          </p:cNvPr>
          <p:cNvSpPr>
            <a:spLocks noGrp="1" noChangeArrowheads="1"/>
          </p:cNvSpPr>
          <p:nvPr>
            <p:ph type="body" idx="1"/>
          </p:nvPr>
        </p:nvSpPr>
        <p:spPr>
          <a:xfrm>
            <a:off x="382465" y="1981664"/>
            <a:ext cx="9139482" cy="1010918"/>
          </a:xfrm>
        </p:spPr>
        <p:txBody>
          <a:bodyPr/>
          <a:lstStyle/>
          <a:p>
            <a:endParaRPr lang="tr-TR" altLang="tr-TR" dirty="0"/>
          </a:p>
        </p:txBody>
      </p:sp>
      <p:pic>
        <p:nvPicPr>
          <p:cNvPr id="94211" name="Picture 6" descr="boaz5">
            <a:extLst>
              <a:ext uri="{FF2B5EF4-FFF2-40B4-BE49-F238E27FC236}">
                <a16:creationId xmlns:a16="http://schemas.microsoft.com/office/drawing/2014/main" id="{AFB0D67C-0037-4CBB-89B7-3F2C3733A6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6" y="1198790"/>
            <a:ext cx="9918695" cy="4869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Rectangle 7">
            <a:extLst>
              <a:ext uri="{FF2B5EF4-FFF2-40B4-BE49-F238E27FC236}">
                <a16:creationId xmlns:a16="http://schemas.microsoft.com/office/drawing/2014/main" id="{34E66969-0F95-450E-B4E7-77BD798B02B5}"/>
              </a:ext>
            </a:extLst>
          </p:cNvPr>
          <p:cNvSpPr>
            <a:spLocks noGrp="1" noChangeArrowheads="1"/>
          </p:cNvSpPr>
          <p:nvPr>
            <p:ph type="title"/>
          </p:nvPr>
        </p:nvSpPr>
        <p:spPr>
          <a:xfrm>
            <a:off x="1280702" y="1700768"/>
            <a:ext cx="7271594" cy="669710"/>
          </a:xfrm>
        </p:spPr>
        <p:txBody>
          <a:bodyPr>
            <a:normAutofit fontScale="90000"/>
          </a:bodyPr>
          <a:lstStyle/>
          <a:p>
            <a:pPr algn="ctr" eaLnBrk="1" hangingPunct="1"/>
            <a:r>
              <a:rPr lang="tr-TR" altLang="tr-TR" sz="4399">
                <a:solidFill>
                  <a:schemeClr val="bg1"/>
                </a:solidFill>
              </a:rPr>
              <a:t>TEŞEKKÜRLER</a:t>
            </a:r>
          </a:p>
        </p:txBody>
      </p:sp>
    </p:spTree>
    <p:extLst>
      <p:ext uri="{BB962C8B-B14F-4D97-AF65-F5344CB8AC3E}">
        <p14:creationId xmlns:p14="http://schemas.microsoft.com/office/powerpoint/2010/main" val="2314824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580360D9-DB33-4B14-ADCA-B3FA01CA6E07}"/>
              </a:ext>
            </a:extLst>
          </p:cNvPr>
          <p:cNvSpPr>
            <a:spLocks noChangeArrowheads="1"/>
          </p:cNvSpPr>
          <p:nvPr/>
        </p:nvSpPr>
        <p:spPr bwMode="auto">
          <a:xfrm>
            <a:off x="745174" y="1477347"/>
            <a:ext cx="857924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tx2"/>
              </a:buClr>
            </a:pPr>
            <a:r>
              <a:rPr lang="tr-TR" altLang="en-US" b="1" dirty="0"/>
              <a:t>Enerji Verimliliği:</a:t>
            </a:r>
            <a:r>
              <a:rPr lang="tr-TR" altLang="en-US" dirty="0"/>
              <a:t> Aynı kalitede konfor koşullarını daha az enerji kullanarak sağlamak.  </a:t>
            </a:r>
            <a:endParaRPr lang="en-US" altLang="en-US" dirty="0"/>
          </a:p>
        </p:txBody>
      </p:sp>
      <p:grpSp>
        <p:nvGrpSpPr>
          <p:cNvPr id="16387" name="Group 3">
            <a:extLst>
              <a:ext uri="{FF2B5EF4-FFF2-40B4-BE49-F238E27FC236}">
                <a16:creationId xmlns:a16="http://schemas.microsoft.com/office/drawing/2014/main" id="{CE325E19-97D5-4C85-927D-7C93ADC655FD}"/>
              </a:ext>
            </a:extLst>
          </p:cNvPr>
          <p:cNvGrpSpPr>
            <a:grpSpLocks/>
          </p:cNvGrpSpPr>
          <p:nvPr/>
        </p:nvGrpSpPr>
        <p:grpSpPr bwMode="auto">
          <a:xfrm>
            <a:off x="939007" y="2228850"/>
            <a:ext cx="3198813" cy="3384550"/>
            <a:chOff x="416" y="1570"/>
            <a:chExt cx="2183" cy="2132"/>
          </a:xfrm>
        </p:grpSpPr>
        <p:pic>
          <p:nvPicPr>
            <p:cNvPr id="16393" name="Picture 4" descr="heating_system_2">
              <a:extLst>
                <a:ext uri="{FF2B5EF4-FFF2-40B4-BE49-F238E27FC236}">
                  <a16:creationId xmlns:a16="http://schemas.microsoft.com/office/drawing/2014/main" id="{338D74D7-20E7-48C7-9497-01FD8A1B7F87}"/>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6" y="1570"/>
              <a:ext cx="2183" cy="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4" name="Group 5">
              <a:extLst>
                <a:ext uri="{FF2B5EF4-FFF2-40B4-BE49-F238E27FC236}">
                  <a16:creationId xmlns:a16="http://schemas.microsoft.com/office/drawing/2014/main" id="{F01FAD11-CFD0-4E9E-A302-2F9A2DE8B226}"/>
                </a:ext>
              </a:extLst>
            </p:cNvPr>
            <p:cNvGrpSpPr>
              <a:grpSpLocks/>
            </p:cNvGrpSpPr>
            <p:nvPr/>
          </p:nvGrpSpPr>
          <p:grpSpPr bwMode="auto">
            <a:xfrm>
              <a:off x="1311" y="2470"/>
              <a:ext cx="309" cy="388"/>
              <a:chOff x="930" y="3499"/>
              <a:chExt cx="272" cy="385"/>
            </a:xfrm>
          </p:grpSpPr>
          <p:sp>
            <p:nvSpPr>
              <p:cNvPr id="16396" name="Rectangle 6">
                <a:extLst>
                  <a:ext uri="{FF2B5EF4-FFF2-40B4-BE49-F238E27FC236}">
                    <a16:creationId xmlns:a16="http://schemas.microsoft.com/office/drawing/2014/main" id="{071348A2-F6F0-4367-AD96-4F22FDFE693E}"/>
                  </a:ext>
                </a:extLst>
              </p:cNvPr>
              <p:cNvSpPr>
                <a:spLocks noChangeArrowheads="1"/>
              </p:cNvSpPr>
              <p:nvPr/>
            </p:nvSpPr>
            <p:spPr bwMode="auto">
              <a:xfrm>
                <a:off x="930" y="3566"/>
                <a:ext cx="272" cy="318"/>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2200">
                  <a:solidFill>
                    <a:schemeClr val="tx1"/>
                  </a:solidFill>
                  <a:latin typeface="Tahoma" panose="020B0604030504040204" pitchFamily="34" charset="0"/>
                </a:endParaRPr>
              </a:p>
            </p:txBody>
          </p:sp>
          <p:sp>
            <p:nvSpPr>
              <p:cNvPr id="16397" name="Rectangle 7">
                <a:extLst>
                  <a:ext uri="{FF2B5EF4-FFF2-40B4-BE49-F238E27FC236}">
                    <a16:creationId xmlns:a16="http://schemas.microsoft.com/office/drawing/2014/main" id="{DCE0AF0C-9F4A-4381-94FD-6F41357D4777}"/>
                  </a:ext>
                </a:extLst>
              </p:cNvPr>
              <p:cNvSpPr>
                <a:spLocks noChangeArrowheads="1"/>
              </p:cNvSpPr>
              <p:nvPr/>
            </p:nvSpPr>
            <p:spPr bwMode="auto">
              <a:xfrm>
                <a:off x="930" y="3499"/>
                <a:ext cx="272" cy="46"/>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8" name="AutoShape 8">
                <a:extLst>
                  <a:ext uri="{FF2B5EF4-FFF2-40B4-BE49-F238E27FC236}">
                    <a16:creationId xmlns:a16="http://schemas.microsoft.com/office/drawing/2014/main" id="{518FEC38-80C8-4EC9-8D3F-D00EB842CB12}"/>
                  </a:ext>
                </a:extLst>
              </p:cNvPr>
              <p:cNvSpPr>
                <a:spLocks noChangeArrowheads="1"/>
              </p:cNvSpPr>
              <p:nvPr/>
            </p:nvSpPr>
            <p:spPr bwMode="auto">
              <a:xfrm>
                <a:off x="975" y="3612"/>
                <a:ext cx="185" cy="204"/>
              </a:xfrm>
              <a:prstGeom prst="roundRect">
                <a:avLst>
                  <a:gd name="adj" fmla="val 16667"/>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9" name="Oval 9">
                <a:extLst>
                  <a:ext uri="{FF2B5EF4-FFF2-40B4-BE49-F238E27FC236}">
                    <a16:creationId xmlns:a16="http://schemas.microsoft.com/office/drawing/2014/main" id="{5DEFCA54-713B-4343-86BD-E72C35AC89F4}"/>
                  </a:ext>
                </a:extLst>
              </p:cNvPr>
              <p:cNvSpPr>
                <a:spLocks noChangeArrowheads="1"/>
              </p:cNvSpPr>
              <p:nvPr/>
            </p:nvSpPr>
            <p:spPr bwMode="auto">
              <a:xfrm>
                <a:off x="999" y="3649"/>
                <a:ext cx="136" cy="136"/>
              </a:xfrm>
              <a:prstGeom prst="ellipse">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16395" name="Litebulb">
              <a:extLst>
                <a:ext uri="{FF2B5EF4-FFF2-40B4-BE49-F238E27FC236}">
                  <a16:creationId xmlns:a16="http://schemas.microsoft.com/office/drawing/2014/main" id="{50133001-BA2C-4676-9F18-AA152FC6B92B}"/>
                </a:ext>
              </a:extLst>
            </p:cNvPr>
            <p:cNvSpPr>
              <a:spLocks noEditPoints="1" noChangeArrowheads="1"/>
            </p:cNvSpPr>
            <p:nvPr/>
          </p:nvSpPr>
          <p:spPr bwMode="auto">
            <a:xfrm rot="10800000">
              <a:off x="1709" y="2269"/>
              <a:ext cx="124" cy="15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84 w 21600"/>
                <a:gd name="T13" fmla="*/ 2230 h 21600"/>
                <a:gd name="T14" fmla="*/ 18290 w 21600"/>
                <a:gd name="T15" fmla="*/ 9337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12700">
              <a:solidFill>
                <a:srgbClr val="000000"/>
              </a:solidFill>
              <a:miter lim="800000"/>
              <a:headEnd/>
              <a:tailEnd/>
            </a:ln>
          </p:spPr>
          <p:txBody>
            <a:bodyPr/>
            <a:lstStyle/>
            <a:p>
              <a:endParaRPr lang="en-GB"/>
            </a:p>
          </p:txBody>
        </p:sp>
      </p:grpSp>
      <p:sp>
        <p:nvSpPr>
          <p:cNvPr id="16388" name="Text Box 11">
            <a:extLst>
              <a:ext uri="{FF2B5EF4-FFF2-40B4-BE49-F238E27FC236}">
                <a16:creationId xmlns:a16="http://schemas.microsoft.com/office/drawing/2014/main" id="{7BB97692-7A52-4851-95C1-5C88DF45A893}"/>
              </a:ext>
            </a:extLst>
          </p:cNvPr>
          <p:cNvSpPr txBox="1">
            <a:spLocks noChangeArrowheads="1"/>
          </p:cNvSpPr>
          <p:nvPr/>
        </p:nvSpPr>
        <p:spPr bwMode="auto">
          <a:xfrm>
            <a:off x="4302126" y="3404262"/>
            <a:ext cx="37433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solidFill>
                  <a:srgbClr val="FF3300"/>
                </a:solidFill>
                <a:cs typeface="Arial" panose="020B0604020202020204" pitchFamily="34" charset="0"/>
              </a:rPr>
              <a:t>Isıtma ve Soğutma</a:t>
            </a:r>
          </a:p>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cs typeface="Arial" panose="020B0604020202020204" pitchFamily="34" charset="0"/>
              </a:rPr>
              <a:t>Aydınlatma</a:t>
            </a:r>
          </a:p>
          <a:p>
            <a:pPr eaLnBrk="1" hangingPunct="1">
              <a:spcBef>
                <a:spcPct val="50000"/>
              </a:spcBef>
              <a:buClrTx/>
              <a:buFontTx/>
              <a:buChar char="•"/>
            </a:pPr>
            <a:r>
              <a:rPr lang="tr-TR" altLang="en-US" sz="2200" dirty="0">
                <a:cs typeface="Arial" panose="020B0604020202020204" pitchFamily="34" charset="0"/>
              </a:rPr>
              <a:t> Sıcak Su Kullanımı</a:t>
            </a:r>
          </a:p>
          <a:p>
            <a:pPr eaLnBrk="1" hangingPunct="1">
              <a:spcBef>
                <a:spcPct val="50000"/>
              </a:spcBef>
              <a:buClrTx/>
              <a:buFontTx/>
              <a:buChar char="•"/>
            </a:pPr>
            <a:r>
              <a:rPr lang="tr-TR" altLang="en-US" sz="2200" dirty="0">
                <a:cs typeface="Arial" panose="020B0604020202020204" pitchFamily="34" charset="0"/>
              </a:rPr>
              <a:t> Elektrikli Ev Aleti Kullanımı</a:t>
            </a:r>
          </a:p>
        </p:txBody>
      </p:sp>
      <p:sp>
        <p:nvSpPr>
          <p:cNvPr id="16389" name="AutoShape 12">
            <a:extLst>
              <a:ext uri="{FF2B5EF4-FFF2-40B4-BE49-F238E27FC236}">
                <a16:creationId xmlns:a16="http://schemas.microsoft.com/office/drawing/2014/main" id="{6E212880-C75D-48B6-B455-1FF346409303}"/>
              </a:ext>
            </a:extLst>
          </p:cNvPr>
          <p:cNvSpPr>
            <a:spLocks/>
          </p:cNvSpPr>
          <p:nvPr/>
        </p:nvSpPr>
        <p:spPr bwMode="auto">
          <a:xfrm>
            <a:off x="7829551" y="2972462"/>
            <a:ext cx="288925" cy="2374900"/>
          </a:xfrm>
          <a:prstGeom prst="rightBrace">
            <a:avLst>
              <a:gd name="adj1" fmla="val 68498"/>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0" name="Text Box 13">
            <a:extLst>
              <a:ext uri="{FF2B5EF4-FFF2-40B4-BE49-F238E27FC236}">
                <a16:creationId xmlns:a16="http://schemas.microsoft.com/office/drawing/2014/main" id="{048126C0-AE06-4C0D-8C52-AF391A5AC517}"/>
              </a:ext>
            </a:extLst>
          </p:cNvPr>
          <p:cNvSpPr txBox="1">
            <a:spLocks noChangeArrowheads="1"/>
          </p:cNvSpPr>
          <p:nvPr/>
        </p:nvSpPr>
        <p:spPr bwMode="auto">
          <a:xfrm>
            <a:off x="8189913" y="3310600"/>
            <a:ext cx="720725"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0800">
                <a:latin typeface="Tahoma" panose="020B0604030504040204" pitchFamily="34" charset="0"/>
              </a:rPr>
              <a:t>?</a:t>
            </a:r>
          </a:p>
        </p:txBody>
      </p:sp>
      <p:sp>
        <p:nvSpPr>
          <p:cNvPr id="16391" name="Text Box 14">
            <a:extLst>
              <a:ext uri="{FF2B5EF4-FFF2-40B4-BE49-F238E27FC236}">
                <a16:creationId xmlns:a16="http://schemas.microsoft.com/office/drawing/2014/main" id="{E368F4DF-3763-439A-93C9-7BDE472D36C2}"/>
              </a:ext>
            </a:extLst>
          </p:cNvPr>
          <p:cNvSpPr txBox="1">
            <a:spLocks noChangeArrowheads="1"/>
          </p:cNvSpPr>
          <p:nvPr/>
        </p:nvSpPr>
        <p:spPr bwMode="auto">
          <a:xfrm>
            <a:off x="4375150" y="2915312"/>
            <a:ext cx="3382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2400" dirty="0">
                <a:cs typeface="Arial" panose="020B0604020202020204" pitchFamily="34" charset="0"/>
              </a:rPr>
              <a:t>Daha az enerji ile</a:t>
            </a:r>
          </a:p>
        </p:txBody>
      </p:sp>
    </p:spTree>
    <p:extLst>
      <p:ext uri="{BB962C8B-B14F-4D97-AF65-F5344CB8AC3E}">
        <p14:creationId xmlns:p14="http://schemas.microsoft.com/office/powerpoint/2010/main" val="3316240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532263" y="136477"/>
            <a:ext cx="8625385" cy="5921964"/>
          </a:xfrm>
          <a:prstGeom prst="rect">
            <a:avLst/>
          </a:prstGeom>
        </p:spPr>
      </p:pic>
    </p:spTree>
    <p:extLst>
      <p:ext uri="{BB962C8B-B14F-4D97-AF65-F5344CB8AC3E}">
        <p14:creationId xmlns:p14="http://schemas.microsoft.com/office/powerpoint/2010/main" val="1382547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6FB02505-0347-4465-99D9-64C0C4B1A063}"/>
              </a:ext>
            </a:extLst>
          </p:cNvPr>
          <p:cNvSpPr>
            <a:spLocks noGrp="1" noChangeArrowheads="1"/>
          </p:cNvSpPr>
          <p:nvPr>
            <p:ph type="title"/>
          </p:nvPr>
        </p:nvSpPr>
        <p:spPr>
          <a:xfrm>
            <a:off x="344377" y="775551"/>
            <a:ext cx="9139482" cy="426901"/>
          </a:xfrm>
        </p:spPr>
        <p:txBody>
          <a:bodyPr>
            <a:normAutofit fontScale="90000"/>
          </a:bodyPr>
          <a:lstStyle/>
          <a:p>
            <a:pPr algn="ctr" eaLnBrk="1" hangingPunct="1"/>
            <a:r>
              <a:rPr lang="tr-TR" altLang="tr-TR" sz="2799">
                <a:solidFill>
                  <a:schemeClr val="bg1"/>
                </a:solidFill>
              </a:rPr>
              <a:t>İÇERİK</a:t>
            </a:r>
            <a:endParaRPr lang="en-US" altLang="tr-TR" sz="2799">
              <a:solidFill>
                <a:schemeClr val="bg1"/>
              </a:solidFill>
            </a:endParaRPr>
          </a:p>
        </p:txBody>
      </p:sp>
      <p:pic>
        <p:nvPicPr>
          <p:cNvPr id="80900" name="Picture 4" descr="Writing on paper 03">
            <a:extLst>
              <a:ext uri="{FF2B5EF4-FFF2-40B4-BE49-F238E27FC236}">
                <a16:creationId xmlns:a16="http://schemas.microsoft.com/office/drawing/2014/main" id="{3BA60DAF-E569-44F0-B2EC-C23F343C3F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930" b="50497"/>
          <a:stretch>
            <a:fillRect/>
          </a:stretch>
        </p:blipFill>
        <p:spPr bwMode="auto">
          <a:xfrm>
            <a:off x="345964" y="1356389"/>
            <a:ext cx="9212484" cy="22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E522E1FE-0609-486F-93E2-9FB6C99A6EFF}"/>
              </a:ext>
            </a:extLst>
          </p:cNvPr>
          <p:cNvSpPr txBox="1"/>
          <p:nvPr/>
        </p:nvSpPr>
        <p:spPr>
          <a:xfrm>
            <a:off x="3064264" y="4417621"/>
            <a:ext cx="4619071" cy="584775"/>
          </a:xfrm>
          <a:prstGeom prst="rect">
            <a:avLst/>
          </a:prstGeom>
          <a:noFill/>
        </p:spPr>
        <p:txBody>
          <a:bodyPr wrap="square" rtlCol="0">
            <a:spAutoFit/>
          </a:bodyPr>
          <a:lstStyle/>
          <a:p>
            <a:r>
              <a:rPr lang="tr-TR" sz="3200" b="1" dirty="0">
                <a:solidFill>
                  <a:srgbClr val="FF0000"/>
                </a:solidFill>
              </a:rPr>
              <a:t>BİR UYGULAMA ÖRNEĞİ</a:t>
            </a:r>
            <a:endParaRPr lang="en-GB" sz="3200" b="1" dirty="0">
              <a:solidFill>
                <a:srgbClr val="FF0000"/>
              </a:solidFill>
            </a:endParaRPr>
          </a:p>
        </p:txBody>
      </p:sp>
    </p:spTree>
    <p:extLst>
      <p:ext uri="{BB962C8B-B14F-4D97-AF65-F5344CB8AC3E}">
        <p14:creationId xmlns:p14="http://schemas.microsoft.com/office/powerpoint/2010/main" val="4144762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7" name="Picture 4" descr="Yalıtım yapılmadan önce">
            <a:extLst>
              <a:ext uri="{FF2B5EF4-FFF2-40B4-BE49-F238E27FC236}">
                <a16:creationId xmlns:a16="http://schemas.microsoft.com/office/drawing/2014/main" id="{34224BA3-7D43-496A-A450-6FF293699E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084" b="8376"/>
          <a:stretch>
            <a:fillRect/>
          </a:stretch>
        </p:blipFill>
        <p:spPr bwMode="auto">
          <a:xfrm>
            <a:off x="1496533" y="1557938"/>
            <a:ext cx="6706625" cy="37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5">
            <a:extLst>
              <a:ext uri="{FF2B5EF4-FFF2-40B4-BE49-F238E27FC236}">
                <a16:creationId xmlns:a16="http://schemas.microsoft.com/office/drawing/2014/main" id="{60DEBCF8-FDCD-4D37-8FF5-F8DE4CADE59A}"/>
              </a:ext>
            </a:extLst>
          </p:cNvPr>
          <p:cNvSpPr>
            <a:spLocks noChangeArrowheads="1"/>
          </p:cNvSpPr>
          <p:nvPr/>
        </p:nvSpPr>
        <p:spPr bwMode="auto">
          <a:xfrm>
            <a:off x="415792" y="5300063"/>
            <a:ext cx="8928412" cy="94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a:spcBef>
                <a:spcPct val="0"/>
              </a:spcBef>
              <a:buClrTx/>
              <a:buFontTx/>
              <a:buNone/>
            </a:pPr>
            <a:r>
              <a:rPr lang="tr-TR" altLang="tr-TR" sz="2799">
                <a:solidFill>
                  <a:srgbClr val="0000CC"/>
                </a:solidFill>
                <a:latin typeface="Tahoma" panose="020B0604030504040204" pitchFamily="34" charset="0"/>
              </a:rPr>
              <a:t>Isınma Amaçlı DG Tüketimi:  68.600m</a:t>
            </a:r>
            <a:r>
              <a:rPr lang="tr-TR" altLang="tr-TR" sz="2799" baseline="30000">
                <a:solidFill>
                  <a:srgbClr val="0000CC"/>
                </a:solidFill>
                <a:latin typeface="Tahoma" panose="020B0604030504040204" pitchFamily="34" charset="0"/>
              </a:rPr>
              <a:t>3</a:t>
            </a:r>
          </a:p>
          <a:p>
            <a:pPr algn="ctr">
              <a:spcBef>
                <a:spcPct val="0"/>
              </a:spcBef>
              <a:buClrTx/>
              <a:buFontTx/>
              <a:buNone/>
            </a:pPr>
            <a:r>
              <a:rPr lang="tr-TR" altLang="tr-TR" sz="2799">
                <a:solidFill>
                  <a:srgbClr val="FF3300"/>
                </a:solidFill>
                <a:latin typeface="Tahoma" panose="020B0604030504040204" pitchFamily="34" charset="0"/>
              </a:rPr>
              <a:t>Yıllık Isınma Maliyeti (Ort.): 41.160YTL</a:t>
            </a:r>
          </a:p>
        </p:txBody>
      </p:sp>
      <p:sp>
        <p:nvSpPr>
          <p:cNvPr id="5" name="Text Box 12">
            <a:extLst>
              <a:ext uri="{FF2B5EF4-FFF2-40B4-BE49-F238E27FC236}">
                <a16:creationId xmlns:a16="http://schemas.microsoft.com/office/drawing/2014/main" id="{9C84277A-6F0F-44BA-BB1C-3C43287ADB6C}"/>
              </a:ext>
            </a:extLst>
          </p:cNvPr>
          <p:cNvSpPr txBox="1">
            <a:spLocks noChangeArrowheads="1"/>
          </p:cNvSpPr>
          <p:nvPr/>
        </p:nvSpPr>
        <p:spPr bwMode="auto">
          <a:xfrm>
            <a:off x="450704" y="1196105"/>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2260490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3">
            <a:extLst>
              <a:ext uri="{FF2B5EF4-FFF2-40B4-BE49-F238E27FC236}">
                <a16:creationId xmlns:a16="http://schemas.microsoft.com/office/drawing/2014/main" id="{0F0E1940-226B-43DD-B54F-1B1DD4525F85}"/>
              </a:ext>
            </a:extLst>
          </p:cNvPr>
          <p:cNvSpPr txBox="1">
            <a:spLocks noChangeArrowheads="1"/>
          </p:cNvSpPr>
          <p:nvPr/>
        </p:nvSpPr>
        <p:spPr bwMode="auto">
          <a:xfrm>
            <a:off x="704624" y="5012818"/>
            <a:ext cx="9022045" cy="1202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10000"/>
              </a:spcBef>
              <a:buClrTx/>
              <a:buFontTx/>
              <a:buNone/>
            </a:pPr>
            <a:r>
              <a:rPr lang="tr-TR" altLang="tr-TR" sz="2599" dirty="0">
                <a:latin typeface="Tahoma" panose="020B0604030504040204" pitchFamily="34" charset="0"/>
              </a:rPr>
              <a:t>Yalıtım Uygulaması ile; derece gün başına ısınma amaçlı yakıt tüketimi 27m</a:t>
            </a:r>
            <a:r>
              <a:rPr lang="tr-TR" altLang="tr-TR" sz="2599" baseline="30000" dirty="0">
                <a:latin typeface="Tahoma" panose="020B0604030504040204" pitchFamily="34" charset="0"/>
              </a:rPr>
              <a:t>3</a:t>
            </a:r>
            <a:r>
              <a:rPr lang="tr-TR" altLang="tr-TR" sz="2599" dirty="0">
                <a:latin typeface="Tahoma" panose="020B0604030504040204" pitchFamily="34" charset="0"/>
              </a:rPr>
              <a:t>’den 10m</a:t>
            </a:r>
            <a:r>
              <a:rPr lang="tr-TR" altLang="tr-TR" sz="2599" baseline="30000" dirty="0">
                <a:latin typeface="Tahoma" panose="020B0604030504040204" pitchFamily="34" charset="0"/>
              </a:rPr>
              <a:t>3</a:t>
            </a:r>
            <a:r>
              <a:rPr lang="tr-TR" altLang="tr-TR" sz="2599" dirty="0">
                <a:latin typeface="Tahoma" panose="020B0604030504040204" pitchFamily="34" charset="0"/>
              </a:rPr>
              <a:t>’e düşmüştür.</a:t>
            </a:r>
            <a:r>
              <a:rPr lang="tr-TR" altLang="tr-TR" sz="2599" dirty="0">
                <a:solidFill>
                  <a:srgbClr val="0000CC"/>
                </a:solidFill>
                <a:latin typeface="Tahoma" panose="020B0604030504040204" pitchFamily="34" charset="0"/>
              </a:rPr>
              <a:t> </a:t>
            </a:r>
          </a:p>
          <a:p>
            <a:pPr algn="ctr" eaLnBrk="1" hangingPunct="1">
              <a:lnSpc>
                <a:spcPct val="90000"/>
              </a:lnSpc>
              <a:spcBef>
                <a:spcPct val="10000"/>
              </a:spcBef>
              <a:buClrTx/>
              <a:buFontTx/>
              <a:buNone/>
            </a:pPr>
            <a:r>
              <a:rPr lang="tr-TR" altLang="tr-TR" sz="2599" dirty="0">
                <a:solidFill>
                  <a:srgbClr val="FF0000"/>
                </a:solidFill>
                <a:latin typeface="Tahoma" panose="020B0604030504040204" pitchFamily="34" charset="0"/>
              </a:rPr>
              <a:t>Sağlanan Enerji Tasarrufu; % 63’dür. </a:t>
            </a:r>
          </a:p>
        </p:txBody>
      </p:sp>
      <p:pic>
        <p:nvPicPr>
          <p:cNvPr id="90115" name="Picture 5">
            <a:extLst>
              <a:ext uri="{FF2B5EF4-FFF2-40B4-BE49-F238E27FC236}">
                <a16:creationId xmlns:a16="http://schemas.microsoft.com/office/drawing/2014/main" id="{8D84D7E7-0436-4B70-98B6-A0E4CCA6CDC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957" t="16557" r="6902" b="12587"/>
          <a:stretch>
            <a:fillRect/>
          </a:stretch>
        </p:blipFill>
        <p:spPr bwMode="auto">
          <a:xfrm>
            <a:off x="1828349" y="1482663"/>
            <a:ext cx="6246125" cy="3530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2">
            <a:extLst>
              <a:ext uri="{FF2B5EF4-FFF2-40B4-BE49-F238E27FC236}">
                <a16:creationId xmlns:a16="http://schemas.microsoft.com/office/drawing/2014/main" id="{3354CD59-5834-4CCB-9969-019E380A8ADA}"/>
              </a:ext>
            </a:extLst>
          </p:cNvPr>
          <p:cNvSpPr txBox="1">
            <a:spLocks noChangeArrowheads="1"/>
          </p:cNvSpPr>
          <p:nvPr/>
        </p:nvSpPr>
        <p:spPr bwMode="auto">
          <a:xfrm>
            <a:off x="450704" y="1202594"/>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4076665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5" name="Text Box 7">
            <a:extLst>
              <a:ext uri="{FF2B5EF4-FFF2-40B4-BE49-F238E27FC236}">
                <a16:creationId xmlns:a16="http://schemas.microsoft.com/office/drawing/2014/main" id="{5C2A4370-A14A-4617-ACFC-822F73CBDA16}"/>
              </a:ext>
            </a:extLst>
          </p:cNvPr>
          <p:cNvSpPr txBox="1">
            <a:spLocks noChangeArrowheads="1"/>
          </p:cNvSpPr>
          <p:nvPr/>
        </p:nvSpPr>
        <p:spPr bwMode="auto">
          <a:xfrm>
            <a:off x="889434" y="3376013"/>
            <a:ext cx="2183700"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0000CC"/>
                </a:solidFill>
                <a:latin typeface="Tahoma" panose="020B0604030504040204" pitchFamily="34" charset="0"/>
              </a:rPr>
              <a:t>Yalıtım Öncesi</a:t>
            </a:r>
          </a:p>
        </p:txBody>
      </p:sp>
      <p:sp>
        <p:nvSpPr>
          <p:cNvPr id="92166" name="Text Box 8">
            <a:extLst>
              <a:ext uri="{FF2B5EF4-FFF2-40B4-BE49-F238E27FC236}">
                <a16:creationId xmlns:a16="http://schemas.microsoft.com/office/drawing/2014/main" id="{48B8F6EF-123E-4708-8F43-E099CAA1BD90}"/>
              </a:ext>
            </a:extLst>
          </p:cNvPr>
          <p:cNvSpPr txBox="1">
            <a:spLocks noChangeArrowheads="1"/>
          </p:cNvSpPr>
          <p:nvPr/>
        </p:nvSpPr>
        <p:spPr bwMode="auto">
          <a:xfrm>
            <a:off x="3911142" y="3347419"/>
            <a:ext cx="2182113"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FF3300"/>
                </a:solidFill>
                <a:latin typeface="Tahoma" panose="020B0604030504040204" pitchFamily="34" charset="0"/>
              </a:rPr>
              <a:t>Yalıtım Sonrası</a:t>
            </a:r>
          </a:p>
        </p:txBody>
      </p:sp>
      <p:pic>
        <p:nvPicPr>
          <p:cNvPr id="92167" name="Picture 9" descr="100_0564">
            <a:extLst>
              <a:ext uri="{FF2B5EF4-FFF2-40B4-BE49-F238E27FC236}">
                <a16:creationId xmlns:a16="http://schemas.microsoft.com/office/drawing/2014/main" id="{65FB4F85-88F0-47A5-8C91-01DDE457B8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4638"/>
          <a:stretch>
            <a:fillRect/>
          </a:stretch>
        </p:blipFill>
        <p:spPr bwMode="auto">
          <a:xfrm>
            <a:off x="6586888" y="2253237"/>
            <a:ext cx="2770880" cy="163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8" name="Picture 10" descr="100_0614">
            <a:extLst>
              <a:ext uri="{FF2B5EF4-FFF2-40B4-BE49-F238E27FC236}">
                <a16:creationId xmlns:a16="http://schemas.microsoft.com/office/drawing/2014/main" id="{BB8AC73C-5625-4257-BC0B-D5098B0A80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0381" y="4077945"/>
            <a:ext cx="2807387" cy="157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 Box 12">
            <a:extLst>
              <a:ext uri="{FF2B5EF4-FFF2-40B4-BE49-F238E27FC236}">
                <a16:creationId xmlns:a16="http://schemas.microsoft.com/office/drawing/2014/main" id="{400A9FD0-5BD1-4CB5-A25C-D0F407A4DF43}"/>
              </a:ext>
            </a:extLst>
          </p:cNvPr>
          <p:cNvSpPr txBox="1">
            <a:spLocks noChangeArrowheads="1"/>
          </p:cNvSpPr>
          <p:nvPr/>
        </p:nvSpPr>
        <p:spPr bwMode="auto">
          <a:xfrm>
            <a:off x="450704" y="1382717"/>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
        <p:nvSpPr>
          <p:cNvPr id="11" name="Text Box 6">
            <a:extLst>
              <a:ext uri="{FF2B5EF4-FFF2-40B4-BE49-F238E27FC236}">
                <a16:creationId xmlns:a16="http://schemas.microsoft.com/office/drawing/2014/main" id="{7E2573E2-6E6E-4685-8524-9BE66AF71B33}"/>
              </a:ext>
            </a:extLst>
          </p:cNvPr>
          <p:cNvSpPr txBox="1">
            <a:spLocks noChangeArrowheads="1"/>
          </p:cNvSpPr>
          <p:nvPr/>
        </p:nvSpPr>
        <p:spPr bwMode="auto">
          <a:xfrm>
            <a:off x="381008" y="3820238"/>
            <a:ext cx="5869858"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rgbClr val="000000"/>
                </a:solidFill>
                <a:latin typeface="Arial" panose="020B0604020202020204" pitchFamily="34" charset="0"/>
              </a:defRPr>
            </a:lvl1pPr>
            <a:lvl2pPr marL="742950" indent="-285750" eaLnBrk="0" hangingPunct="0">
              <a:spcBef>
                <a:spcPts val="1000"/>
              </a:spcBef>
              <a:buChar char="n"/>
              <a:defRPr sz="2000">
                <a:solidFill>
                  <a:srgbClr val="000000"/>
                </a:solidFill>
                <a:latin typeface="Arial" panose="020B0604020202020204" pitchFamily="34" charset="0"/>
              </a:defRPr>
            </a:lvl2pPr>
            <a:lvl3pPr marL="11430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3pPr>
            <a:lvl4pPr marL="16002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4pPr>
            <a:lvl5pPr marL="2057400" indent="-228600" eaLnBrk="0" hangingPunct="0">
              <a:spcBef>
                <a:spcPts val="500"/>
              </a:spcBef>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spcBef>
                <a:spcPct val="50000"/>
              </a:spcBef>
            </a:pPr>
            <a:r>
              <a:rPr lang="tr-TR" altLang="tr-TR" sz="2200" dirty="0">
                <a:solidFill>
                  <a:schemeClr val="tx1"/>
                </a:solidFill>
                <a:cs typeface="Arial" panose="020B0604020202020204" pitchFamily="34" charset="0"/>
              </a:rPr>
              <a:t>Yalıtımın geri ödeme süresi </a:t>
            </a:r>
            <a:r>
              <a:rPr lang="tr-TR" altLang="tr-TR" sz="2200" dirty="0">
                <a:solidFill>
                  <a:srgbClr val="6600FF"/>
                </a:solidFill>
                <a:cs typeface="Arial" panose="020B0604020202020204" pitchFamily="34" charset="0"/>
              </a:rPr>
              <a:t>3,7 yıl</a:t>
            </a:r>
            <a:r>
              <a:rPr lang="tr-TR" altLang="tr-TR" sz="2200" dirty="0">
                <a:solidFill>
                  <a:schemeClr val="tx1"/>
                </a:solidFill>
                <a:cs typeface="Arial" panose="020B0604020202020204" pitchFamily="34" charset="0"/>
              </a:rPr>
              <a:t> olarak tespit edilmiştir. Genel olarak binalarda yapılan yalıtım uygulamalarının geri ödeme süreleri 2-5 yıl arasında değişmektedir. </a:t>
            </a:r>
          </a:p>
          <a:p>
            <a:pPr algn="just" eaLnBrk="1" hangingPunct="1">
              <a:spcBef>
                <a:spcPct val="50000"/>
              </a:spcBef>
            </a:pPr>
            <a:r>
              <a:rPr lang="tr-TR" altLang="tr-TR" sz="2200" dirty="0" err="1">
                <a:solidFill>
                  <a:schemeClr val="tx1"/>
                </a:solidFill>
                <a:cs typeface="Arial" panose="020B0604020202020204" pitchFamily="34" charset="0"/>
              </a:rPr>
              <a:t>Tesisatlarda</a:t>
            </a:r>
            <a:r>
              <a:rPr lang="tr-TR" altLang="tr-TR" sz="2200" dirty="0">
                <a:solidFill>
                  <a:schemeClr val="tx1"/>
                </a:solidFill>
                <a:cs typeface="Arial" panose="020B0604020202020204" pitchFamily="34" charset="0"/>
              </a:rPr>
              <a:t> ise bu süre 1 yılın altına kadar inmektedir.</a:t>
            </a:r>
          </a:p>
        </p:txBody>
      </p:sp>
      <p:pic>
        <p:nvPicPr>
          <p:cNvPr id="12" name="Picture 5" descr="Yalıtım yapılmadan önce">
            <a:extLst>
              <a:ext uri="{FF2B5EF4-FFF2-40B4-BE49-F238E27FC236}">
                <a16:creationId xmlns:a16="http://schemas.microsoft.com/office/drawing/2014/main" id="{8D6DBD1F-3842-4A37-9100-479BA1D520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1084" b="8376"/>
          <a:stretch>
            <a:fillRect/>
          </a:stretch>
        </p:blipFill>
        <p:spPr bwMode="auto">
          <a:xfrm>
            <a:off x="641138" y="1749626"/>
            <a:ext cx="2872454" cy="160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Yalıtım yapıldıktan sonra">
            <a:extLst>
              <a:ext uri="{FF2B5EF4-FFF2-40B4-BE49-F238E27FC236}">
                <a16:creationId xmlns:a16="http://schemas.microsoft.com/office/drawing/2014/main" id="{15BDD88F-DB75-47FC-94F1-EBB5F5EABC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777" t="3378" r="2533" b="3889"/>
          <a:stretch>
            <a:fillRect/>
          </a:stretch>
        </p:blipFill>
        <p:spPr bwMode="auto">
          <a:xfrm>
            <a:off x="3513592" y="1717079"/>
            <a:ext cx="2977215" cy="165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2458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984</TotalTime>
  <Words>1212</Words>
  <Application>Microsoft Office PowerPoint</Application>
  <PresentationFormat>Özel</PresentationFormat>
  <Paragraphs>187</Paragraphs>
  <Slides>32</Slides>
  <Notes>12</Notes>
  <HiddenSlides>5</HiddenSlides>
  <MMClips>0</MMClips>
  <ScaleCrop>false</ScaleCrop>
  <HeadingPairs>
    <vt:vector size="8" baseType="variant">
      <vt:variant>
        <vt:lpstr>Kullanılan Yazı Tipleri</vt:lpstr>
      </vt:variant>
      <vt:variant>
        <vt:i4>4</vt:i4>
      </vt:variant>
      <vt:variant>
        <vt:lpstr>Tema</vt:lpstr>
      </vt:variant>
      <vt:variant>
        <vt:i4>1</vt:i4>
      </vt:variant>
      <vt:variant>
        <vt:lpstr>Eklenmiş OLE Hizmet Programları</vt:lpstr>
      </vt:variant>
      <vt:variant>
        <vt:i4>2</vt:i4>
      </vt:variant>
      <vt:variant>
        <vt:lpstr>Slayt Başlıkları</vt:lpstr>
      </vt:variant>
      <vt:variant>
        <vt:i4>32</vt:i4>
      </vt:variant>
    </vt:vector>
  </HeadingPairs>
  <TitlesOfParts>
    <vt:vector size="39" baseType="lpstr">
      <vt:lpstr>Arial</vt:lpstr>
      <vt:lpstr>Calibri</vt:lpstr>
      <vt:lpstr>Tahoma</vt:lpstr>
      <vt:lpstr>Wingdings</vt:lpstr>
      <vt:lpstr>Office Theme</vt:lpstr>
      <vt:lpstr>Denklem</vt:lpstr>
      <vt:lpstr>AutoCAD LT Drawing</vt:lpstr>
      <vt:lpstr>PowerPoint Sunusu</vt:lpstr>
      <vt:lpstr>PowerPoint Sunusu</vt:lpstr>
      <vt:lpstr>PowerPoint Sunusu</vt:lpstr>
      <vt:lpstr>PowerPoint Sunusu</vt:lpstr>
      <vt:lpstr>PowerPoint Sunusu</vt:lpstr>
      <vt:lpstr>İÇERİK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Uygulama Alanları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TEŞEKKÜRLER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49</cp:revision>
  <dcterms:created xsi:type="dcterms:W3CDTF">2017-10-30T09:13:00Z</dcterms:created>
  <dcterms:modified xsi:type="dcterms:W3CDTF">2019-09-16T11:21:59Z</dcterms:modified>
</cp:coreProperties>
</file>