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87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88" r:id="rId13"/>
    <p:sldId id="258" r:id="rId14"/>
    <p:sldId id="259" r:id="rId15"/>
    <p:sldId id="260" r:id="rId16"/>
    <p:sldId id="277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89" r:id="rId25"/>
    <p:sldId id="290" r:id="rId26"/>
    <p:sldId id="286" r:id="rId27"/>
  </p:sldIdLst>
  <p:sldSz cx="9902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1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395"/>
    <p:restoredTop sz="94691"/>
  </p:normalViewPr>
  <p:slideViewPr>
    <p:cSldViewPr snapToGrid="0" snapToObjects="1">
      <p:cViewPr varScale="1">
        <p:scale>
          <a:sx n="68" d="100"/>
          <a:sy n="68" d="100"/>
        </p:scale>
        <p:origin x="1536" y="72"/>
      </p:cViewPr>
      <p:guideLst>
        <p:guide orient="horz" pos="2160"/>
        <p:guide pos="31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712" y="2130426"/>
            <a:ext cx="8417401" cy="1470025"/>
          </a:xfr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424" y="3886200"/>
            <a:ext cx="69319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322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28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76125" y="274639"/>
            <a:ext cx="2412094" cy="5851525"/>
          </a:xfrm>
        </p:spPr>
        <p:txBody>
          <a:bodyPr vert="eaVert"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404" y="274639"/>
            <a:ext cx="7074675" cy="5851525"/>
          </a:xfrm>
        </p:spPr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068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281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255" y="4406901"/>
            <a:ext cx="84174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255" y="2906713"/>
            <a:ext cx="84174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380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404" y="1600201"/>
            <a:ext cx="474338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4835" y="1600201"/>
            <a:ext cx="474338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11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535113"/>
            <a:ext cx="437546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141" y="2174875"/>
            <a:ext cx="437546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0498" y="1535113"/>
            <a:ext cx="437718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0498" y="2174875"/>
            <a:ext cx="437718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977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68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693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2" y="273050"/>
            <a:ext cx="3257961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1730" y="273051"/>
            <a:ext cx="553595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142" y="1435101"/>
            <a:ext cx="3257961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282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023" y="4800600"/>
            <a:ext cx="594169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023" y="612775"/>
            <a:ext cx="594169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023" y="5367338"/>
            <a:ext cx="594169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520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600201"/>
            <a:ext cx="891254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141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8A73E-2174-AA44-AE64-F85365C2ADF9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3465" y="6356351"/>
            <a:ext cx="31358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7025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65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62" y="768"/>
            <a:ext cx="9669895" cy="6856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2307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A3DCF34F-4129-4A99-B8B8-8466717A6F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pic>
        <p:nvPicPr>
          <p:cNvPr id="2" name="Resim 1">
            <a:extLst>
              <a:ext uri="{FF2B5EF4-FFF2-40B4-BE49-F238E27FC236}">
                <a16:creationId xmlns:a16="http://schemas.microsoft.com/office/drawing/2014/main" id="{FF374FBC-D662-4E6C-BF4D-C6D420AED28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385" t="16332" r="6407" b="9240"/>
          <a:stretch/>
        </p:blipFill>
        <p:spPr>
          <a:xfrm>
            <a:off x="1179524" y="1280160"/>
            <a:ext cx="7543775" cy="4563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3706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9361810F-F3BB-4775-A82F-600A5A173B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pic>
        <p:nvPicPr>
          <p:cNvPr id="2" name="Resim 1">
            <a:extLst>
              <a:ext uri="{FF2B5EF4-FFF2-40B4-BE49-F238E27FC236}">
                <a16:creationId xmlns:a16="http://schemas.microsoft.com/office/drawing/2014/main" id="{E9F100BF-7F0C-479C-BBFF-D52843DE525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936" t="16332" r="9097" b="8125"/>
          <a:stretch/>
        </p:blipFill>
        <p:spPr>
          <a:xfrm>
            <a:off x="1184412" y="1260905"/>
            <a:ext cx="7185865" cy="455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28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1F72129A-8976-4370-BA36-9A6DE34587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pic>
        <p:nvPicPr>
          <p:cNvPr id="6" name="9 Resim" descr="IMG_1522.jpeg">
            <a:extLst>
              <a:ext uri="{FF2B5EF4-FFF2-40B4-BE49-F238E27FC236}">
                <a16:creationId xmlns:a16="http://schemas.microsoft.com/office/drawing/2014/main" id="{9D580EAF-4B92-4869-9DE2-074CDC504C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2969" y="1288762"/>
            <a:ext cx="6914257" cy="4613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1478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03B57527-0EFA-4315-8C08-BA5EF3F76E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pic>
        <p:nvPicPr>
          <p:cNvPr id="4" name="8 Resim" descr="Plan Boyama-Model.jpg">
            <a:extLst>
              <a:ext uri="{FF2B5EF4-FFF2-40B4-BE49-F238E27FC236}">
                <a16:creationId xmlns:a16="http://schemas.microsoft.com/office/drawing/2014/main" id="{94F2C4B0-8C8B-4478-ABCB-2F85AD80971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11041" y="1333538"/>
            <a:ext cx="5855852" cy="4685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687352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D356ADC4-63E7-4781-914D-7ACD1A18F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pic>
        <p:nvPicPr>
          <p:cNvPr id="4" name="Picture 2" descr="http://www.passiv.de/de/03_zertifizierung/02_zertifizierung_gebaeude/05_hausplakette/img/plakette_foto_en.jpg">
            <a:extLst>
              <a:ext uri="{FF2B5EF4-FFF2-40B4-BE49-F238E27FC236}">
                <a16:creationId xmlns:a16="http://schemas.microsoft.com/office/drawing/2014/main" id="{8D95C198-FA15-493F-A25C-2E5EF85A49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7359" y="1387820"/>
            <a:ext cx="4379493" cy="4379493"/>
          </a:xfrm>
          <a:prstGeom prst="rect">
            <a:avLst/>
          </a:prstGeom>
          <a:noFill/>
        </p:spPr>
      </p:pic>
      <p:pic>
        <p:nvPicPr>
          <p:cNvPr id="6" name="Picture 4" descr="https://www.ptrenergy.com/wp-content/uploads/2012/08/platinum.png">
            <a:extLst>
              <a:ext uri="{FF2B5EF4-FFF2-40B4-BE49-F238E27FC236}">
                <a16:creationId xmlns:a16="http://schemas.microsoft.com/office/drawing/2014/main" id="{5173AA8A-A657-47C2-A5CD-4BA6E79176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11885" y="1387821"/>
            <a:ext cx="4433962" cy="43794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834877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5C34ED63-4F23-460B-B2E4-765B131799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pic>
        <p:nvPicPr>
          <p:cNvPr id="4" name="9 Resim" descr="1.jpg">
            <a:extLst>
              <a:ext uri="{FF2B5EF4-FFF2-40B4-BE49-F238E27FC236}">
                <a16:creationId xmlns:a16="http://schemas.microsoft.com/office/drawing/2014/main" id="{B0D2455B-5FC1-46B9-A4F0-A8709E4630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840" y="1100116"/>
            <a:ext cx="7213369" cy="4726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0590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D50E58E8-DBF1-447E-8015-1BF44BD01A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pic>
        <p:nvPicPr>
          <p:cNvPr id="2" name="Resim 1">
            <a:extLst>
              <a:ext uri="{FF2B5EF4-FFF2-40B4-BE49-F238E27FC236}">
                <a16:creationId xmlns:a16="http://schemas.microsoft.com/office/drawing/2014/main" id="{429FFE64-6E30-4FD0-B97B-EE85D9A26B5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349" t="24620" r="18331" b="14977"/>
          <a:stretch/>
        </p:blipFill>
        <p:spPr>
          <a:xfrm>
            <a:off x="1554239" y="1160230"/>
            <a:ext cx="6791419" cy="4775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1321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35F784E5-D7A6-4095-B39A-04C48B0222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pic>
        <p:nvPicPr>
          <p:cNvPr id="2" name="Resim 1">
            <a:extLst>
              <a:ext uri="{FF2B5EF4-FFF2-40B4-BE49-F238E27FC236}">
                <a16:creationId xmlns:a16="http://schemas.microsoft.com/office/drawing/2014/main" id="{B5190378-35E5-496C-B764-3167E854308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763" t="23504" r="16897" b="16252"/>
          <a:stretch/>
        </p:blipFill>
        <p:spPr>
          <a:xfrm>
            <a:off x="1148218" y="1096146"/>
            <a:ext cx="7475278" cy="4749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4329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44D54756-899F-4362-91E1-BCA4E5B72C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pic>
        <p:nvPicPr>
          <p:cNvPr id="2" name="Resim 1">
            <a:extLst>
              <a:ext uri="{FF2B5EF4-FFF2-40B4-BE49-F238E27FC236}">
                <a16:creationId xmlns:a16="http://schemas.microsoft.com/office/drawing/2014/main" id="{C60F3D73-4592-4C9F-A9DF-B252DE7ABED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363" t="24881" r="17435" b="18643"/>
          <a:stretch/>
        </p:blipFill>
        <p:spPr>
          <a:xfrm>
            <a:off x="1376040" y="1352999"/>
            <a:ext cx="7303726" cy="462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5704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5E3B509E-2A49-4040-8F2E-755070775E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pic>
        <p:nvPicPr>
          <p:cNvPr id="2" name="Resim 1">
            <a:extLst>
              <a:ext uri="{FF2B5EF4-FFF2-40B4-BE49-F238E27FC236}">
                <a16:creationId xmlns:a16="http://schemas.microsoft.com/office/drawing/2014/main" id="{190D79D3-7E5C-4AB2-A0D5-59D308C96E8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632" t="24141" r="17344" b="19918"/>
          <a:stretch/>
        </p:blipFill>
        <p:spPr>
          <a:xfrm>
            <a:off x="1535837" y="1154097"/>
            <a:ext cx="7536460" cy="4740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5971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52A4DE0D-B46C-45D9-9FE9-A569229A53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pic>
        <p:nvPicPr>
          <p:cNvPr id="2" name="Resim 1">
            <a:extLst>
              <a:ext uri="{FF2B5EF4-FFF2-40B4-BE49-F238E27FC236}">
                <a16:creationId xmlns:a16="http://schemas.microsoft.com/office/drawing/2014/main" id="{F113C6B2-9FC1-48DA-BFA4-3E3B52069E7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527" t="17510" r="9586" b="12039"/>
          <a:stretch/>
        </p:blipFill>
        <p:spPr>
          <a:xfrm>
            <a:off x="895214" y="1007571"/>
            <a:ext cx="8051838" cy="48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1169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6E52907A-11E8-493A-A3E4-37336C6654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pic>
        <p:nvPicPr>
          <p:cNvPr id="2" name="Resim 1">
            <a:extLst>
              <a:ext uri="{FF2B5EF4-FFF2-40B4-BE49-F238E27FC236}">
                <a16:creationId xmlns:a16="http://schemas.microsoft.com/office/drawing/2014/main" id="{00D0FF45-C7C0-4B81-9539-FD3B972F332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542" t="24620" r="17524" b="18005"/>
          <a:stretch/>
        </p:blipFill>
        <p:spPr>
          <a:xfrm>
            <a:off x="1252399" y="1250682"/>
            <a:ext cx="7160081" cy="4627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3263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4F328466-2596-43CB-9A32-5BBCF168A9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pic>
        <p:nvPicPr>
          <p:cNvPr id="2" name="Resim 1">
            <a:extLst>
              <a:ext uri="{FF2B5EF4-FFF2-40B4-BE49-F238E27FC236}">
                <a16:creationId xmlns:a16="http://schemas.microsoft.com/office/drawing/2014/main" id="{45D1D783-01C0-470D-8129-4CAA5D2670A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004" t="23982" r="17344" b="16890"/>
          <a:stretch/>
        </p:blipFill>
        <p:spPr>
          <a:xfrm>
            <a:off x="1402673" y="1150607"/>
            <a:ext cx="7248958" cy="4759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0495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0EDDBC7D-12AA-418A-A233-9704F05DAA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pic>
        <p:nvPicPr>
          <p:cNvPr id="2" name="Resim 1">
            <a:extLst>
              <a:ext uri="{FF2B5EF4-FFF2-40B4-BE49-F238E27FC236}">
                <a16:creationId xmlns:a16="http://schemas.microsoft.com/office/drawing/2014/main" id="{2C938EED-4705-4647-9E3B-AC3245ECCC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329" t="15376" r="17435" b="14978"/>
          <a:stretch/>
        </p:blipFill>
        <p:spPr>
          <a:xfrm>
            <a:off x="1654091" y="1308925"/>
            <a:ext cx="6280087" cy="4536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1872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843DA9D2-48C5-4042-8CB9-D0E647E8B6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pic>
        <p:nvPicPr>
          <p:cNvPr id="2" name="Resim 1">
            <a:extLst>
              <a:ext uri="{FF2B5EF4-FFF2-40B4-BE49-F238E27FC236}">
                <a16:creationId xmlns:a16="http://schemas.microsoft.com/office/drawing/2014/main" id="{2FB824BB-E2B4-4957-85CF-3ABB80B2A74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631" t="17288" r="18062" b="18643"/>
          <a:stretch/>
        </p:blipFill>
        <p:spPr>
          <a:xfrm>
            <a:off x="1615736" y="1322363"/>
            <a:ext cx="6133949" cy="448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1000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28D51D33-4BD1-4B69-9856-B945E23AA9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75B2F03F-9783-4941-A70E-968161D0A1B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384" t="16811" r="4077" b="8444"/>
          <a:stretch/>
        </p:blipFill>
        <p:spPr>
          <a:xfrm>
            <a:off x="870011" y="1191315"/>
            <a:ext cx="8020771" cy="4713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4790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1C19BDD7-34DC-4F07-AC62-AC2EE68279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4E8523BB-C9AD-42FA-8368-1A53013A596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389" t="5971" r="16940" b="14427"/>
          <a:stretch/>
        </p:blipFill>
        <p:spPr>
          <a:xfrm>
            <a:off x="1023635" y="1361616"/>
            <a:ext cx="7459184" cy="4413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3049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3D369817-7CA8-4C1B-B039-0B47A58DA4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pic>
        <p:nvPicPr>
          <p:cNvPr id="2" name="Resim 1">
            <a:extLst>
              <a:ext uri="{FF2B5EF4-FFF2-40B4-BE49-F238E27FC236}">
                <a16:creationId xmlns:a16="http://schemas.microsoft.com/office/drawing/2014/main" id="{B24FE146-A8FE-4774-8542-E19F60B2358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107" t="15801" r="18147" b="19905"/>
          <a:stretch/>
        </p:blipFill>
        <p:spPr>
          <a:xfrm>
            <a:off x="1905000" y="1311570"/>
            <a:ext cx="5930705" cy="4588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634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D0880D45-7116-44E5-B0A3-C9350B0E0D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pic>
        <p:nvPicPr>
          <p:cNvPr id="4" name="Picture 6" descr="passivhaus logo ile ilgili gÃ¶rsel sonucu">
            <a:extLst>
              <a:ext uri="{FF2B5EF4-FFF2-40B4-BE49-F238E27FC236}">
                <a16:creationId xmlns:a16="http://schemas.microsoft.com/office/drawing/2014/main" id="{98FAEF5B-8DFA-4EE4-9E05-7BA47A6F3F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814" y="1487491"/>
            <a:ext cx="6408348" cy="4240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7841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86D3D347-34BC-4412-8514-E91FA7C00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68ABF8E-5BAE-478F-91B9-C632946171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1190" y="1359220"/>
            <a:ext cx="5822675" cy="4139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8734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2D02B824-2941-4725-9558-05A4E75062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pic>
        <p:nvPicPr>
          <p:cNvPr id="2" name="Resim 1">
            <a:extLst>
              <a:ext uri="{FF2B5EF4-FFF2-40B4-BE49-F238E27FC236}">
                <a16:creationId xmlns:a16="http://schemas.microsoft.com/office/drawing/2014/main" id="{A01C554E-7381-4751-A8B3-6DD2BB456E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356" t="23822" r="11966" b="27090"/>
          <a:stretch/>
        </p:blipFill>
        <p:spPr>
          <a:xfrm>
            <a:off x="240171" y="1526959"/>
            <a:ext cx="9419555" cy="4216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7882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34AD33B9-2531-4995-97AC-DF5A6652D2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pic>
        <p:nvPicPr>
          <p:cNvPr id="2" name="Resim 1">
            <a:extLst>
              <a:ext uri="{FF2B5EF4-FFF2-40B4-BE49-F238E27FC236}">
                <a16:creationId xmlns:a16="http://schemas.microsoft.com/office/drawing/2014/main" id="{1E9C2FB9-541B-43DB-AC8E-CE5D2223361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804" t="24621" r="11786" b="20076"/>
          <a:stretch/>
        </p:blipFill>
        <p:spPr>
          <a:xfrm>
            <a:off x="1060842" y="1642369"/>
            <a:ext cx="7781139" cy="3941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9153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4FA9F6C2-6AAC-4530-ADD8-47A2E62813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pic>
        <p:nvPicPr>
          <p:cNvPr id="2" name="Resim 1">
            <a:extLst>
              <a:ext uri="{FF2B5EF4-FFF2-40B4-BE49-F238E27FC236}">
                <a16:creationId xmlns:a16="http://schemas.microsoft.com/office/drawing/2014/main" id="{9CF87664-CBDB-4D11-9105-66281A891CF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149" t="17606" r="11697" b="11950"/>
          <a:stretch/>
        </p:blipFill>
        <p:spPr>
          <a:xfrm>
            <a:off x="1291965" y="1218159"/>
            <a:ext cx="6909500" cy="4551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668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Picture 2">
            <a:extLst>
              <a:ext uri="{FF2B5EF4-FFF2-40B4-BE49-F238E27FC236}">
                <a16:creationId xmlns:a16="http://schemas.microsoft.com/office/drawing/2014/main" id="{B1601CB4-49D0-4C46-9A99-FE5C24DBE8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grpSp>
        <p:nvGrpSpPr>
          <p:cNvPr id="4" name="Group 2">
            <a:extLst>
              <a:ext uri="{FF2B5EF4-FFF2-40B4-BE49-F238E27FC236}">
                <a16:creationId xmlns:a16="http://schemas.microsoft.com/office/drawing/2014/main" id="{2FF0ED6B-E275-43EC-A5B4-8E04EF3FFB85}"/>
              </a:ext>
            </a:extLst>
          </p:cNvPr>
          <p:cNvGrpSpPr>
            <a:grpSpLocks/>
          </p:cNvGrpSpPr>
          <p:nvPr/>
        </p:nvGrpSpPr>
        <p:grpSpPr bwMode="auto">
          <a:xfrm>
            <a:off x="698376" y="1352732"/>
            <a:ext cx="8604250" cy="4657725"/>
            <a:chOff x="144" y="954"/>
            <a:chExt cx="5472" cy="2934"/>
          </a:xfrm>
        </p:grpSpPr>
        <p:pic>
          <p:nvPicPr>
            <p:cNvPr id="6" name="Picture 3">
              <a:extLst>
                <a:ext uri="{FF2B5EF4-FFF2-40B4-BE49-F238E27FC236}">
                  <a16:creationId xmlns:a16="http://schemas.microsoft.com/office/drawing/2014/main" id="{9DF53232-8411-499F-9E69-89746B83753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954"/>
              <a:ext cx="5472" cy="2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4">
              <a:extLst>
                <a:ext uri="{FF2B5EF4-FFF2-40B4-BE49-F238E27FC236}">
                  <a16:creationId xmlns:a16="http://schemas.microsoft.com/office/drawing/2014/main" id="{161D3ADC-9163-44F7-B34D-13B075377B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4" y="2208"/>
              <a:ext cx="624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  <a:defRPr/>
              </a:pPr>
              <a:endParaRPr kumimoji="0" lang="es-ES" altLang="de-D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8" name="Rectangle 5">
              <a:extLst>
                <a:ext uri="{FF2B5EF4-FFF2-40B4-BE49-F238E27FC236}">
                  <a16:creationId xmlns:a16="http://schemas.microsoft.com/office/drawing/2014/main" id="{13EE6529-694C-4A84-9C5A-1C7A110AF8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4" y="1584"/>
              <a:ext cx="528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  <a:defRPr/>
              </a:pPr>
              <a:endParaRPr kumimoji="0" lang="es-ES" altLang="de-D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9" name="Rectangle 6">
              <a:extLst>
                <a:ext uri="{FF2B5EF4-FFF2-40B4-BE49-F238E27FC236}">
                  <a16:creationId xmlns:a16="http://schemas.microsoft.com/office/drawing/2014/main" id="{232D514E-9D26-44E7-9B94-468F590A87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2208"/>
              <a:ext cx="528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  <a:defRPr/>
              </a:pPr>
              <a:endParaRPr kumimoji="0" lang="es-ES" altLang="de-D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0" name="Rectangle 7">
              <a:extLst>
                <a:ext uri="{FF2B5EF4-FFF2-40B4-BE49-F238E27FC236}">
                  <a16:creationId xmlns:a16="http://schemas.microsoft.com/office/drawing/2014/main" id="{74FC63C6-B8D5-4B7B-A214-7537222E1C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6" y="3072"/>
              <a:ext cx="576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  <a:defRPr/>
              </a:pPr>
              <a:endParaRPr kumimoji="0" lang="es-ES" altLang="de-D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1" name="Rectangle 8">
              <a:extLst>
                <a:ext uri="{FF2B5EF4-FFF2-40B4-BE49-F238E27FC236}">
                  <a16:creationId xmlns:a16="http://schemas.microsoft.com/office/drawing/2014/main" id="{D6BF6DDA-933D-4F03-BB9D-4B1C6A4D0B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2" y="2208"/>
              <a:ext cx="432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  <a:defRPr/>
              </a:pPr>
              <a:endParaRPr kumimoji="0" lang="es-ES" altLang="de-D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" name="Rectangle 9">
              <a:extLst>
                <a:ext uri="{FF2B5EF4-FFF2-40B4-BE49-F238E27FC236}">
                  <a16:creationId xmlns:a16="http://schemas.microsoft.com/office/drawing/2014/main" id="{CD385E81-C8A0-49A0-8D42-A8A5C8C1E5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0" y="2208"/>
              <a:ext cx="192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  <a:defRPr/>
              </a:pPr>
              <a:endParaRPr kumimoji="0" lang="es-ES" altLang="de-D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" name="Rectangle 10">
              <a:extLst>
                <a:ext uri="{FF2B5EF4-FFF2-40B4-BE49-F238E27FC236}">
                  <a16:creationId xmlns:a16="http://schemas.microsoft.com/office/drawing/2014/main" id="{BFA6CBD7-EF9B-4899-AD69-CD6788D025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6" y="3072"/>
              <a:ext cx="192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  <a:defRPr/>
              </a:pPr>
              <a:endParaRPr kumimoji="0" lang="es-ES" altLang="de-D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14" name="Group 11">
            <a:extLst>
              <a:ext uri="{FF2B5EF4-FFF2-40B4-BE49-F238E27FC236}">
                <a16:creationId xmlns:a16="http://schemas.microsoft.com/office/drawing/2014/main" id="{AE931834-4EB0-4952-A212-44AA4F5DFE22}"/>
              </a:ext>
            </a:extLst>
          </p:cNvPr>
          <p:cNvGrpSpPr>
            <a:grpSpLocks/>
          </p:cNvGrpSpPr>
          <p:nvPr/>
        </p:nvGrpSpPr>
        <p:grpSpPr bwMode="auto">
          <a:xfrm>
            <a:off x="2773240" y="1086031"/>
            <a:ext cx="4178299" cy="2498725"/>
            <a:chOff x="1512" y="909"/>
            <a:chExt cx="2632" cy="1574"/>
          </a:xfrm>
        </p:grpSpPr>
        <p:grpSp>
          <p:nvGrpSpPr>
            <p:cNvPr id="15" name="Group 12">
              <a:extLst>
                <a:ext uri="{FF2B5EF4-FFF2-40B4-BE49-F238E27FC236}">
                  <a16:creationId xmlns:a16="http://schemas.microsoft.com/office/drawing/2014/main" id="{8B202C2F-A6B0-4780-AC31-37B693323A3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12" y="909"/>
              <a:ext cx="2632" cy="1574"/>
              <a:chOff x="1512" y="909"/>
              <a:chExt cx="2632" cy="1574"/>
            </a:xfrm>
          </p:grpSpPr>
          <p:sp>
            <p:nvSpPr>
              <p:cNvPr id="24" name="Text Box 13">
                <a:extLst>
                  <a:ext uri="{FF2B5EF4-FFF2-40B4-BE49-F238E27FC236}">
                    <a16:creationId xmlns:a16="http://schemas.microsoft.com/office/drawing/2014/main" id="{B3E969DA-B493-436E-ABF6-4A470484B19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12" y="909"/>
                <a:ext cx="2632" cy="4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/>
                  <a:defRPr/>
                </a:pPr>
                <a:r>
                  <a:rPr kumimoji="0" lang="tr-TR" altLang="de-DE" sz="15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504D"/>
                    </a:solidFill>
                    <a:effectLst/>
                    <a:uLnTx/>
                    <a:uFillTx/>
                    <a:latin typeface="Calibri" pitchFamily="34" charset="0"/>
                    <a:ea typeface="+mn-ea"/>
                    <a:cs typeface="+mn-cs"/>
                  </a:rPr>
                  <a:t>Havalandırma %</a:t>
                </a:r>
                <a:r>
                  <a:rPr kumimoji="0" lang="en-US" altLang="de-DE" sz="15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504D"/>
                    </a:solidFill>
                    <a:effectLst/>
                    <a:uLnTx/>
                    <a:uFillTx/>
                    <a:latin typeface="Calibri" pitchFamily="34" charset="0"/>
                    <a:ea typeface="+mn-ea"/>
                    <a:cs typeface="+mn-cs"/>
                    <a:sym typeface="Arial Narrow" pitchFamily="34" charset="0"/>
                  </a:rPr>
                  <a:t>75</a:t>
                </a:r>
                <a:r>
                  <a:rPr kumimoji="0" lang="tr-TR" altLang="de-DE" sz="15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504D"/>
                    </a:solidFill>
                    <a:effectLst/>
                    <a:uLnTx/>
                    <a:uFillTx/>
                    <a:latin typeface="Calibri" pitchFamily="34" charset="0"/>
                    <a:ea typeface="+mn-ea"/>
                    <a:cs typeface="+mn-cs"/>
                    <a:sym typeface="Arial Narrow" pitchFamily="34" charset="0"/>
                  </a:rPr>
                  <a:t>   </a:t>
                </a:r>
                <a:r>
                  <a:rPr kumimoji="0" lang="en-US" altLang="de-DE" sz="15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504D"/>
                    </a:solidFill>
                    <a:effectLst/>
                    <a:uLnTx/>
                    <a:uFillTx/>
                    <a:latin typeface="Calibri" pitchFamily="34" charset="0"/>
                    <a:ea typeface="+mn-ea"/>
                    <a:cs typeface="+mn-cs"/>
                    <a:sym typeface="Arial Narrow" pitchFamily="34" charset="0"/>
                  </a:rPr>
                  <a:t> </a:t>
                </a:r>
                <a:r>
                  <a:rPr kumimoji="0" lang="tr-TR" altLang="de-DE" sz="15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504D"/>
                    </a:solidFill>
                    <a:effectLst/>
                    <a:uLnTx/>
                    <a:uFillTx/>
                    <a:latin typeface="Calibri" pitchFamily="34" charset="0"/>
                    <a:ea typeface="+mn-ea"/>
                    <a:cs typeface="+mn-cs"/>
                    <a:sym typeface="Arial Narrow" pitchFamily="34" charset="0"/>
                  </a:rPr>
                  <a:t>                     ısı geri kazanımı</a:t>
                </a:r>
                <a:endParaRPr kumimoji="0" lang="en-US" altLang="de-DE" sz="1500" b="1" i="0" u="none" strike="noStrike" kern="1200" cap="none" spc="0" normalizeH="0" baseline="0" noProof="0" dirty="0">
                  <a:ln>
                    <a:noFill/>
                  </a:ln>
                  <a:solidFill>
                    <a:srgbClr val="C0504D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  <a:sym typeface="Arial Narrow" pitchFamily="34" charset="0"/>
                </a:endParaRPr>
              </a:p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/>
                  <a:defRPr/>
                </a:pPr>
                <a:endParaRPr kumimoji="0" lang="en-US" altLang="de-DE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C0504D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5" name="AutoShape 15">
                <a:extLst>
                  <a:ext uri="{FF2B5EF4-FFF2-40B4-BE49-F238E27FC236}">
                    <a16:creationId xmlns:a16="http://schemas.microsoft.com/office/drawing/2014/main" id="{AFAF28DD-01D7-419D-ABED-57DE7A840A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 flipV="1">
                <a:off x="2456" y="1968"/>
                <a:ext cx="384" cy="31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17694720 60000 65536"/>
                  <a:gd name="T9" fmla="*/ 5898240 60000 65536"/>
                  <a:gd name="T10" fmla="*/ 5898240 60000 65536"/>
                  <a:gd name="T11" fmla="*/ 0 60000 65536"/>
                  <a:gd name="T12" fmla="*/ 12431 w 21600"/>
                  <a:gd name="T13" fmla="*/ 2908 h 21600"/>
                  <a:gd name="T14" fmla="*/ 18225 w 21600"/>
                  <a:gd name="T15" fmla="*/ 9277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21600" y="6079"/>
                    </a:moveTo>
                    <a:lnTo>
                      <a:pt x="15126" y="0"/>
                    </a:lnTo>
                    <a:lnTo>
                      <a:pt x="15126" y="2912"/>
                    </a:lnTo>
                    <a:lnTo>
                      <a:pt x="12427" y="2912"/>
                    </a:lnTo>
                    <a:cubicBezTo>
                      <a:pt x="5564" y="2912"/>
                      <a:pt x="0" y="7052"/>
                      <a:pt x="0" y="12158"/>
                    </a:cubicBezTo>
                    <a:lnTo>
                      <a:pt x="0" y="21600"/>
                    </a:lnTo>
                    <a:lnTo>
                      <a:pt x="6474" y="21600"/>
                    </a:lnTo>
                    <a:lnTo>
                      <a:pt x="6474" y="12158"/>
                    </a:lnTo>
                    <a:cubicBezTo>
                      <a:pt x="6474" y="10550"/>
                      <a:pt x="9139" y="9246"/>
                      <a:pt x="12427" y="9246"/>
                    </a:cubicBezTo>
                    <a:lnTo>
                      <a:pt x="15126" y="9246"/>
                    </a:lnTo>
                    <a:lnTo>
                      <a:pt x="15126" y="12158"/>
                    </a:lnTo>
                    <a:lnTo>
                      <a:pt x="21600" y="607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" name="AutoShape 17">
                <a:extLst>
                  <a:ext uri="{FF2B5EF4-FFF2-40B4-BE49-F238E27FC236}">
                    <a16:creationId xmlns:a16="http://schemas.microsoft.com/office/drawing/2014/main" id="{2A4EB38B-6C4D-4798-9ADD-CAA9B52CC1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V="1">
                <a:off x="2876" y="1932"/>
                <a:ext cx="288" cy="38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17694720 60000 65536"/>
                  <a:gd name="T9" fmla="*/ 5898240 60000 65536"/>
                  <a:gd name="T10" fmla="*/ 5898240 60000 65536"/>
                  <a:gd name="T11" fmla="*/ 0 60000 65536"/>
                  <a:gd name="T12" fmla="*/ 12450 w 21600"/>
                  <a:gd name="T13" fmla="*/ 2925 h 21600"/>
                  <a:gd name="T14" fmla="*/ 18225 w 21600"/>
                  <a:gd name="T15" fmla="*/ 9225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21600" y="6079"/>
                    </a:moveTo>
                    <a:lnTo>
                      <a:pt x="15126" y="0"/>
                    </a:lnTo>
                    <a:lnTo>
                      <a:pt x="15126" y="2912"/>
                    </a:lnTo>
                    <a:lnTo>
                      <a:pt x="12427" y="2912"/>
                    </a:lnTo>
                    <a:cubicBezTo>
                      <a:pt x="5564" y="2912"/>
                      <a:pt x="0" y="7052"/>
                      <a:pt x="0" y="12158"/>
                    </a:cubicBezTo>
                    <a:lnTo>
                      <a:pt x="0" y="21600"/>
                    </a:lnTo>
                    <a:lnTo>
                      <a:pt x="6474" y="21600"/>
                    </a:lnTo>
                    <a:lnTo>
                      <a:pt x="6474" y="12158"/>
                    </a:lnTo>
                    <a:cubicBezTo>
                      <a:pt x="6474" y="10550"/>
                      <a:pt x="9139" y="9246"/>
                      <a:pt x="12427" y="9246"/>
                    </a:cubicBezTo>
                    <a:lnTo>
                      <a:pt x="15126" y="9246"/>
                    </a:lnTo>
                    <a:lnTo>
                      <a:pt x="15126" y="12158"/>
                    </a:lnTo>
                    <a:lnTo>
                      <a:pt x="21600" y="6079"/>
                    </a:lnTo>
                    <a:close/>
                  </a:path>
                </a:pathLst>
              </a:custGeom>
              <a:solidFill>
                <a:srgbClr val="FF99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27" name="Group 18">
                <a:extLst>
                  <a:ext uri="{FF2B5EF4-FFF2-40B4-BE49-F238E27FC236}">
                    <a16:creationId xmlns:a16="http://schemas.microsoft.com/office/drawing/2014/main" id="{A4DB3A42-A828-4E3B-82B2-84892C2D9E2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684" y="1500"/>
                <a:ext cx="288" cy="432"/>
                <a:chOff x="3888" y="1152"/>
                <a:chExt cx="672" cy="1008"/>
              </a:xfrm>
            </p:grpSpPr>
            <p:sp>
              <p:nvSpPr>
                <p:cNvPr id="34" name="Rectangle 19">
                  <a:extLst>
                    <a:ext uri="{FF2B5EF4-FFF2-40B4-BE49-F238E27FC236}">
                      <a16:creationId xmlns:a16="http://schemas.microsoft.com/office/drawing/2014/main" id="{B884617A-2611-4B12-ABA2-B28E36D3698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88" y="1152"/>
                  <a:ext cx="672" cy="1008"/>
                </a:xfrm>
                <a:prstGeom prst="rect">
                  <a:avLst/>
                </a:prstGeom>
                <a:gradFill rotWithShape="0">
                  <a:gsLst>
                    <a:gs pos="0">
                      <a:srgbClr val="6666FF"/>
                    </a:gs>
                    <a:gs pos="100000">
                      <a:srgbClr val="FFCC00"/>
                    </a:gs>
                  </a:gsLst>
                  <a:lin ang="5400000" scaled="1"/>
                </a:gradFill>
                <a:ln w="38100">
                  <a:solidFill>
                    <a:schemeClr val="accent2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ct val="100000"/>
                    <a:buFont typeface="Times New Roman" pitchFamily="18" charset="0"/>
                    <a:buNone/>
                    <a:tabLst/>
                    <a:defRPr/>
                  </a:pPr>
                  <a:endParaRPr kumimoji="0" lang="es-ES" altLang="de-DE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5" name="Line 20">
                  <a:extLst>
                    <a:ext uri="{FF2B5EF4-FFF2-40B4-BE49-F238E27FC236}">
                      <a16:creationId xmlns:a16="http://schemas.microsoft.com/office/drawing/2014/main" id="{BC8BB5EC-9EDB-4F23-BED0-D6D38DFD085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3936" y="1152"/>
                  <a:ext cx="288" cy="288"/>
                </a:xfrm>
                <a:prstGeom prst="line">
                  <a:avLst/>
                </a:prstGeom>
                <a:noFill/>
                <a:ln w="38100">
                  <a:solidFill>
                    <a:schemeClr val="accent2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6" name="Line 21">
                  <a:extLst>
                    <a:ext uri="{FF2B5EF4-FFF2-40B4-BE49-F238E27FC236}">
                      <a16:creationId xmlns:a16="http://schemas.microsoft.com/office/drawing/2014/main" id="{7A54E841-3603-4C11-A2EF-08FC6C5803C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224" y="1872"/>
                  <a:ext cx="288" cy="288"/>
                </a:xfrm>
                <a:prstGeom prst="line">
                  <a:avLst/>
                </a:prstGeom>
                <a:noFill/>
                <a:ln w="38100">
                  <a:solidFill>
                    <a:schemeClr val="accent2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7" name="Line 22">
                  <a:extLst>
                    <a:ext uri="{FF2B5EF4-FFF2-40B4-BE49-F238E27FC236}">
                      <a16:creationId xmlns:a16="http://schemas.microsoft.com/office/drawing/2014/main" id="{C5F10806-BB83-4F82-8637-27556985F6D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512" y="1440"/>
                  <a:ext cx="0" cy="432"/>
                </a:xfrm>
                <a:prstGeom prst="line">
                  <a:avLst/>
                </a:prstGeom>
                <a:noFill/>
                <a:ln w="38100">
                  <a:solidFill>
                    <a:schemeClr val="accent2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8" name="Line 23">
                  <a:extLst>
                    <a:ext uri="{FF2B5EF4-FFF2-40B4-BE49-F238E27FC236}">
                      <a16:creationId xmlns:a16="http://schemas.microsoft.com/office/drawing/2014/main" id="{E780792E-326E-4B4F-8B0A-E0A9CECC5BA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3936" y="1440"/>
                  <a:ext cx="0" cy="432"/>
                </a:xfrm>
                <a:prstGeom prst="line">
                  <a:avLst/>
                </a:prstGeom>
                <a:noFill/>
                <a:ln w="38100">
                  <a:solidFill>
                    <a:schemeClr val="accent2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9" name="Line 24">
                  <a:extLst>
                    <a:ext uri="{FF2B5EF4-FFF2-40B4-BE49-F238E27FC236}">
                      <a16:creationId xmlns:a16="http://schemas.microsoft.com/office/drawing/2014/main" id="{E82C9DBE-5D0E-49BF-B0DF-0CFB72ECD24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936" y="1872"/>
                  <a:ext cx="288" cy="288"/>
                </a:xfrm>
                <a:prstGeom prst="line">
                  <a:avLst/>
                </a:prstGeom>
                <a:noFill/>
                <a:ln w="38100">
                  <a:solidFill>
                    <a:schemeClr val="accent2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0" name="Line 25">
                  <a:extLst>
                    <a:ext uri="{FF2B5EF4-FFF2-40B4-BE49-F238E27FC236}">
                      <a16:creationId xmlns:a16="http://schemas.microsoft.com/office/drawing/2014/main" id="{E7E82605-0B5B-4F09-8A21-28479D471D2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224" y="1152"/>
                  <a:ext cx="288" cy="288"/>
                </a:xfrm>
                <a:prstGeom prst="line">
                  <a:avLst/>
                </a:prstGeom>
                <a:noFill/>
                <a:ln w="38100">
                  <a:solidFill>
                    <a:schemeClr val="accent2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8" name="Text Box 26">
                <a:extLst>
                  <a:ext uri="{FF2B5EF4-FFF2-40B4-BE49-F238E27FC236}">
                    <a16:creationId xmlns:a16="http://schemas.microsoft.com/office/drawing/2014/main" id="{E2FA6A79-7AFD-4841-80CA-17C1A1E9A85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24" y="1068"/>
                <a:ext cx="816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r" defTabSz="4572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/>
                  <a:defRPr/>
                </a:pPr>
                <a:r>
                  <a:rPr kumimoji="0" lang="tr-TR" altLang="de-DE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504D"/>
                    </a:solidFill>
                    <a:effectLst/>
                    <a:uLnTx/>
                    <a:uFillTx/>
                    <a:latin typeface="Calibri" pitchFamily="34" charset="0"/>
                    <a:ea typeface="+mn-ea"/>
                    <a:cs typeface="+mn-cs"/>
                  </a:rPr>
                  <a:t>Temiz hava</a:t>
                </a:r>
                <a:endParaRPr kumimoji="0" lang="en-US" altLang="de-DE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C0504D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  <a:sym typeface="Arial Narrow" pitchFamily="34" charset="0"/>
                </a:endParaRPr>
              </a:p>
            </p:txBody>
          </p:sp>
          <p:sp>
            <p:nvSpPr>
              <p:cNvPr id="29" name="Text Box 27">
                <a:extLst>
                  <a:ext uri="{FF2B5EF4-FFF2-40B4-BE49-F238E27FC236}">
                    <a16:creationId xmlns:a16="http://schemas.microsoft.com/office/drawing/2014/main" id="{EFE17827-FADE-48EB-86F2-A36B52BDE81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68" y="1068"/>
                <a:ext cx="969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/>
                  <a:defRPr/>
                </a:pPr>
                <a:r>
                  <a:rPr kumimoji="0" lang="tr-TR" altLang="de-DE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504D"/>
                    </a:solidFill>
                    <a:effectLst/>
                    <a:uLnTx/>
                    <a:uFillTx/>
                    <a:latin typeface="Calibri" pitchFamily="34" charset="0"/>
                    <a:ea typeface="+mn-ea"/>
                    <a:cs typeface="+mn-cs"/>
                  </a:rPr>
                  <a:t>Kirli hava</a:t>
                </a:r>
                <a:endParaRPr kumimoji="0" lang="en-US" altLang="de-DE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C0504D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  <a:sym typeface="Arial Narrow" pitchFamily="34" charset="0"/>
                </a:endParaRPr>
              </a:p>
            </p:txBody>
          </p:sp>
          <p:sp>
            <p:nvSpPr>
              <p:cNvPr id="30" name="Text Box 28">
                <a:extLst>
                  <a:ext uri="{FF2B5EF4-FFF2-40B4-BE49-F238E27FC236}">
                    <a16:creationId xmlns:a16="http://schemas.microsoft.com/office/drawing/2014/main" id="{D3C57708-330E-4076-8DB4-FBEEF972C94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64" y="2076"/>
                <a:ext cx="528" cy="40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/>
                  <a:defRPr/>
                </a:pPr>
                <a:r>
                  <a:rPr kumimoji="0" lang="en-US" altLang="de-DE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C0504D"/>
                    </a:solidFill>
                    <a:effectLst/>
                    <a:uLnTx/>
                    <a:uFillTx/>
                    <a:latin typeface="Calibri" pitchFamily="34" charset="0"/>
                    <a:ea typeface="+mn-ea"/>
                    <a:cs typeface="+mn-cs"/>
                  </a:rPr>
                  <a:t>Fresh air in</a:t>
                </a:r>
                <a:endParaRPr kumimoji="0" lang="en-US" altLang="de-DE" sz="1800" b="1" i="0" u="none" strike="noStrike" kern="1200" cap="none" spc="0" normalizeH="0" baseline="0" noProof="0">
                  <a:ln>
                    <a:noFill/>
                  </a:ln>
                  <a:solidFill>
                    <a:srgbClr val="C0504D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  <a:sym typeface="Arial Narrow" pitchFamily="34" charset="0"/>
                </a:endParaRPr>
              </a:p>
            </p:txBody>
          </p:sp>
          <p:sp>
            <p:nvSpPr>
              <p:cNvPr id="31" name="Text Box 29">
                <a:extLst>
                  <a:ext uri="{FF2B5EF4-FFF2-40B4-BE49-F238E27FC236}">
                    <a16:creationId xmlns:a16="http://schemas.microsoft.com/office/drawing/2014/main" id="{2DE7C8A8-5C21-4FD2-A54D-2187455B36A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46" y="2124"/>
                <a:ext cx="746" cy="30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r" defTabSz="4572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/>
                  <a:defRPr/>
                </a:pPr>
                <a:r>
                  <a:rPr kumimoji="0" lang="en-US" altLang="de-DE" sz="1300" b="1" i="0" u="none" strike="noStrike" kern="1200" cap="none" spc="0" normalizeH="0" baseline="0" noProof="0">
                    <a:ln>
                      <a:noFill/>
                    </a:ln>
                    <a:solidFill>
                      <a:srgbClr val="C0504D"/>
                    </a:solidFill>
                    <a:effectLst/>
                    <a:uLnTx/>
                    <a:uFillTx/>
                    <a:latin typeface="Calibri" pitchFamily="34" charset="0"/>
                    <a:ea typeface="+mn-ea"/>
                    <a:cs typeface="+mn-cs"/>
                  </a:rPr>
                  <a:t>Extraction of air</a:t>
                </a:r>
                <a:endParaRPr kumimoji="0" lang="en-US" altLang="de-DE" sz="1300" b="1" i="0" u="none" strike="noStrike" kern="1200" cap="none" spc="0" normalizeH="0" baseline="0" noProof="0">
                  <a:ln>
                    <a:noFill/>
                  </a:ln>
                  <a:solidFill>
                    <a:srgbClr val="C0504D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  <a:sym typeface="Arial Narrow" pitchFamily="34" charset="0"/>
                </a:endParaRPr>
              </a:p>
            </p:txBody>
          </p:sp>
          <p:sp>
            <p:nvSpPr>
              <p:cNvPr id="32" name="AutoShape 16">
                <a:extLst>
                  <a:ext uri="{FF2B5EF4-FFF2-40B4-BE49-F238E27FC236}">
                    <a16:creationId xmlns:a16="http://schemas.microsoft.com/office/drawing/2014/main" id="{B498912C-663F-4165-9810-709306D5A5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400000">
                <a:off x="2504" y="1152"/>
                <a:ext cx="384" cy="31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17694720 60000 65536"/>
                  <a:gd name="T9" fmla="*/ 5898240 60000 65536"/>
                  <a:gd name="T10" fmla="*/ 5898240 60000 65536"/>
                  <a:gd name="T11" fmla="*/ 0 60000 65536"/>
                  <a:gd name="T12" fmla="*/ 12431 w 21600"/>
                  <a:gd name="T13" fmla="*/ 2908 h 21600"/>
                  <a:gd name="T14" fmla="*/ 18225 w 21600"/>
                  <a:gd name="T15" fmla="*/ 9277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21600" y="6079"/>
                    </a:moveTo>
                    <a:lnTo>
                      <a:pt x="15126" y="0"/>
                    </a:lnTo>
                    <a:lnTo>
                      <a:pt x="15126" y="2912"/>
                    </a:lnTo>
                    <a:lnTo>
                      <a:pt x="12427" y="2912"/>
                    </a:lnTo>
                    <a:cubicBezTo>
                      <a:pt x="5564" y="2912"/>
                      <a:pt x="0" y="7052"/>
                      <a:pt x="0" y="12158"/>
                    </a:cubicBezTo>
                    <a:lnTo>
                      <a:pt x="0" y="21600"/>
                    </a:lnTo>
                    <a:lnTo>
                      <a:pt x="6474" y="21600"/>
                    </a:lnTo>
                    <a:lnTo>
                      <a:pt x="6474" y="12158"/>
                    </a:lnTo>
                    <a:cubicBezTo>
                      <a:pt x="6474" y="10550"/>
                      <a:pt x="9139" y="9246"/>
                      <a:pt x="12427" y="9246"/>
                    </a:cubicBezTo>
                    <a:lnTo>
                      <a:pt x="15126" y="9246"/>
                    </a:lnTo>
                    <a:lnTo>
                      <a:pt x="15126" y="12158"/>
                    </a:lnTo>
                    <a:lnTo>
                      <a:pt x="21600" y="607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AutoShape 14">
                <a:extLst>
                  <a:ext uri="{FF2B5EF4-FFF2-40B4-BE49-F238E27FC236}">
                    <a16:creationId xmlns:a16="http://schemas.microsoft.com/office/drawing/2014/main" id="{A3A7FEB1-B853-4C68-AFF4-0A39519AC5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6" y="1068"/>
                <a:ext cx="240" cy="43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17694720 60000 65536"/>
                  <a:gd name="T9" fmla="*/ 5898240 60000 65536"/>
                  <a:gd name="T10" fmla="*/ 5898240 60000 65536"/>
                  <a:gd name="T11" fmla="*/ 0 60000 65536"/>
                  <a:gd name="T12" fmla="*/ 12420 w 21600"/>
                  <a:gd name="T13" fmla="*/ 2900 h 21600"/>
                  <a:gd name="T14" fmla="*/ 18270 w 21600"/>
                  <a:gd name="T15" fmla="*/ 925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21600" y="6079"/>
                    </a:moveTo>
                    <a:lnTo>
                      <a:pt x="15126" y="0"/>
                    </a:lnTo>
                    <a:lnTo>
                      <a:pt x="15126" y="2912"/>
                    </a:lnTo>
                    <a:lnTo>
                      <a:pt x="12427" y="2912"/>
                    </a:lnTo>
                    <a:cubicBezTo>
                      <a:pt x="5564" y="2912"/>
                      <a:pt x="0" y="7052"/>
                      <a:pt x="0" y="12158"/>
                    </a:cubicBezTo>
                    <a:lnTo>
                      <a:pt x="0" y="21600"/>
                    </a:lnTo>
                    <a:lnTo>
                      <a:pt x="6474" y="21600"/>
                    </a:lnTo>
                    <a:lnTo>
                      <a:pt x="6474" y="12158"/>
                    </a:lnTo>
                    <a:cubicBezTo>
                      <a:pt x="6474" y="10550"/>
                      <a:pt x="9139" y="9246"/>
                      <a:pt x="12427" y="9246"/>
                    </a:cubicBezTo>
                    <a:lnTo>
                      <a:pt x="15126" y="9246"/>
                    </a:lnTo>
                    <a:lnTo>
                      <a:pt x="15126" y="12158"/>
                    </a:lnTo>
                    <a:lnTo>
                      <a:pt x="21600" y="6079"/>
                    </a:lnTo>
                    <a:close/>
                  </a:path>
                </a:pathLst>
              </a:custGeom>
              <a:solidFill>
                <a:srgbClr val="3366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6" name="Group 30">
              <a:extLst>
                <a:ext uri="{FF2B5EF4-FFF2-40B4-BE49-F238E27FC236}">
                  <a16:creationId xmlns:a16="http://schemas.microsoft.com/office/drawing/2014/main" id="{9F78B580-BF27-4FD0-9503-DD4EC0DA1CD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76" y="1948"/>
              <a:ext cx="96" cy="96"/>
              <a:chOff x="2876" y="1948"/>
              <a:chExt cx="96" cy="96"/>
            </a:xfrm>
          </p:grpSpPr>
          <p:sp>
            <p:nvSpPr>
              <p:cNvPr id="21" name="Oval 31">
                <a:extLst>
                  <a:ext uri="{FF2B5EF4-FFF2-40B4-BE49-F238E27FC236}">
                    <a16:creationId xmlns:a16="http://schemas.microsoft.com/office/drawing/2014/main" id="{C1EBDAC3-3EF3-49F9-82FC-246CD0EDD9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0800000">
                <a:off x="2876" y="1948"/>
                <a:ext cx="96" cy="96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/>
                  <a:defRPr/>
                </a:pPr>
                <a:endParaRPr kumimoji="0" lang="es-ES" altLang="de-D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2" name="Line 32">
                <a:extLst>
                  <a:ext uri="{FF2B5EF4-FFF2-40B4-BE49-F238E27FC236}">
                    <a16:creationId xmlns:a16="http://schemas.microsoft.com/office/drawing/2014/main" id="{22482808-BBCE-4C4A-BDA7-88A8881031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0800000" flipV="1">
                <a:off x="2938" y="1958"/>
                <a:ext cx="21" cy="8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" name="Line 33">
                <a:extLst>
                  <a:ext uri="{FF2B5EF4-FFF2-40B4-BE49-F238E27FC236}">
                    <a16:creationId xmlns:a16="http://schemas.microsoft.com/office/drawing/2014/main" id="{CFE72F5D-0995-4C6D-98F4-6383F092F1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0800000">
                <a:off x="2885" y="1958"/>
                <a:ext cx="21" cy="8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7" name="Group 34">
              <a:extLst>
                <a:ext uri="{FF2B5EF4-FFF2-40B4-BE49-F238E27FC236}">
                  <a16:creationId xmlns:a16="http://schemas.microsoft.com/office/drawing/2014/main" id="{9A6F17A2-952E-4F74-A424-5D5ED9B21A1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76" y="1372"/>
              <a:ext cx="96" cy="96"/>
              <a:chOff x="2876" y="1372"/>
              <a:chExt cx="96" cy="96"/>
            </a:xfrm>
          </p:grpSpPr>
          <p:sp>
            <p:nvSpPr>
              <p:cNvPr id="18" name="Oval 35">
                <a:extLst>
                  <a:ext uri="{FF2B5EF4-FFF2-40B4-BE49-F238E27FC236}">
                    <a16:creationId xmlns:a16="http://schemas.microsoft.com/office/drawing/2014/main" id="{CA2C33FC-F154-49C0-BAD7-192AEB720E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6" y="1372"/>
                <a:ext cx="96" cy="96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/>
                  <a:defRPr/>
                </a:pPr>
                <a:endParaRPr kumimoji="0" lang="es-ES" altLang="de-D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9" name="Line 36">
                <a:extLst>
                  <a:ext uri="{FF2B5EF4-FFF2-40B4-BE49-F238E27FC236}">
                    <a16:creationId xmlns:a16="http://schemas.microsoft.com/office/drawing/2014/main" id="{08BC7009-DA81-462B-A3A5-C6F2819E43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87" y="1372"/>
                <a:ext cx="21" cy="8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" name="Line 37">
                <a:extLst>
                  <a:ext uri="{FF2B5EF4-FFF2-40B4-BE49-F238E27FC236}">
                    <a16:creationId xmlns:a16="http://schemas.microsoft.com/office/drawing/2014/main" id="{01F8995A-6AB2-4962-A0FD-1CA8850269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40" y="1372"/>
                <a:ext cx="21" cy="8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41" name="Group 38">
            <a:extLst>
              <a:ext uri="{FF2B5EF4-FFF2-40B4-BE49-F238E27FC236}">
                <a16:creationId xmlns:a16="http://schemas.microsoft.com/office/drawing/2014/main" id="{DB931467-BD54-455C-B2E0-ECD70668C563}"/>
              </a:ext>
            </a:extLst>
          </p:cNvPr>
          <p:cNvGrpSpPr>
            <a:grpSpLocks/>
          </p:cNvGrpSpPr>
          <p:nvPr/>
        </p:nvGrpSpPr>
        <p:grpSpPr bwMode="auto">
          <a:xfrm>
            <a:off x="1166689" y="1568631"/>
            <a:ext cx="6335712" cy="4114800"/>
            <a:chOff x="432" y="1056"/>
            <a:chExt cx="4034" cy="2592"/>
          </a:xfrm>
        </p:grpSpPr>
        <p:sp>
          <p:nvSpPr>
            <p:cNvPr id="42" name="Text Box 39">
              <a:extLst>
                <a:ext uri="{FF2B5EF4-FFF2-40B4-BE49-F238E27FC236}">
                  <a16:creationId xmlns:a16="http://schemas.microsoft.com/office/drawing/2014/main" id="{00A5BCAF-8B18-4E36-B4FC-4DC355E4E3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2" y="1056"/>
              <a:ext cx="1440" cy="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  <a:defRPr/>
              </a:pPr>
              <a:r>
                <a:rPr kumimoji="0" lang="tr-TR" altLang="de-DE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Yalıtım</a:t>
              </a:r>
              <a:r>
                <a:rPr kumimoji="0" lang="en-US" altLang="de-DE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:</a:t>
              </a:r>
              <a:br>
                <a:rPr kumimoji="0" lang="en-US" altLang="de-DE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</a:br>
              <a:r>
                <a:rPr kumimoji="0" lang="en-US" altLang="de-DE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U </a:t>
              </a:r>
              <a:r>
                <a:rPr kumimoji="0" lang="en-US" altLang="de-DE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  <a:sym typeface="Arial Narrow" pitchFamily="34" charset="0"/>
                </a:rPr>
                <a:t>&lt; 0.15 W/(m²K)</a:t>
              </a:r>
              <a:br>
                <a:rPr kumimoji="0" lang="en-US" altLang="de-DE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  <a:sym typeface="Arial Narrow" pitchFamily="34" charset="0"/>
                </a:rPr>
              </a:br>
              <a:r>
                <a:rPr kumimoji="0" lang="en-US" altLang="de-DE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U</a:t>
              </a:r>
              <a:r>
                <a:rPr kumimoji="0" lang="en-US" altLang="de-DE" sz="1600" b="1" i="0" u="none" strike="noStrike" kern="1200" cap="none" spc="0" normalizeH="0" baseline="-2500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w</a:t>
              </a:r>
              <a:r>
                <a:rPr kumimoji="0" lang="en-US" altLang="de-DE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 </a:t>
              </a:r>
              <a:r>
                <a:rPr kumimoji="0" lang="en-US" altLang="de-DE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  <a:sym typeface="Arial Narrow" pitchFamily="34" charset="0"/>
                </a:rPr>
                <a:t>&lt; 0.8 W/(m²K)</a:t>
              </a:r>
              <a:br>
                <a:rPr kumimoji="0" lang="en-US" altLang="de-DE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  <a:sym typeface="Arial Narrow" pitchFamily="34" charset="0"/>
                </a:rPr>
              </a:br>
              <a:r>
                <a:rPr kumimoji="0" lang="tr-TR" altLang="de-DE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  <a:sym typeface="Arial Narrow" pitchFamily="34" charset="0"/>
                </a:rPr>
                <a:t>termal köprüler olmaksızın</a:t>
              </a:r>
              <a:endParaRPr kumimoji="0" lang="en-US" altLang="de-DE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  <a:sym typeface="Arial Narrow" pitchFamily="34" charset="0"/>
              </a:endParaRPr>
            </a:p>
          </p:txBody>
        </p:sp>
        <p:grpSp>
          <p:nvGrpSpPr>
            <p:cNvPr id="43" name="Group 40">
              <a:extLst>
                <a:ext uri="{FF2B5EF4-FFF2-40B4-BE49-F238E27FC236}">
                  <a16:creationId xmlns:a16="http://schemas.microsoft.com/office/drawing/2014/main" id="{49349DBB-96F0-4AFA-9B18-F8C01EDAC3C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56" y="1528"/>
              <a:ext cx="3410" cy="2120"/>
              <a:chOff x="1056" y="1528"/>
              <a:chExt cx="3410" cy="2120"/>
            </a:xfrm>
          </p:grpSpPr>
          <p:sp>
            <p:nvSpPr>
              <p:cNvPr id="44" name="Rectangle 42">
                <a:extLst>
                  <a:ext uri="{FF2B5EF4-FFF2-40B4-BE49-F238E27FC236}">
                    <a16:creationId xmlns:a16="http://schemas.microsoft.com/office/drawing/2014/main" id="{EF06DA58-CD01-4944-8D26-6011D554B2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1500000">
                <a:off x="1056" y="1536"/>
                <a:ext cx="1819" cy="127"/>
              </a:xfrm>
              <a:prstGeom prst="rect">
                <a:avLst/>
              </a:prstGeom>
              <a:solidFill>
                <a:srgbClr val="FFFF00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/>
                  <a:defRPr/>
                </a:pPr>
                <a:endParaRPr kumimoji="0" lang="es-ES" altLang="de-D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Rectangle 41">
                <a:extLst>
                  <a:ext uri="{FF2B5EF4-FFF2-40B4-BE49-F238E27FC236}">
                    <a16:creationId xmlns:a16="http://schemas.microsoft.com/office/drawing/2014/main" id="{C58B392D-1861-4172-BA22-AFC42515C6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440000">
                <a:off x="2647" y="1528"/>
                <a:ext cx="1819" cy="127"/>
              </a:xfrm>
              <a:prstGeom prst="rect">
                <a:avLst/>
              </a:prstGeom>
              <a:solidFill>
                <a:srgbClr val="FFFF00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/>
                  <a:defRPr/>
                </a:pPr>
                <a:endParaRPr kumimoji="0" lang="es-ES" altLang="de-D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6" name="Rectangle 43">
                <a:extLst>
                  <a:ext uri="{FF2B5EF4-FFF2-40B4-BE49-F238E27FC236}">
                    <a16:creationId xmlns:a16="http://schemas.microsoft.com/office/drawing/2014/main" id="{C225D9FC-5DF4-45A9-BE3F-E0A53E884C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" y="3552"/>
                <a:ext cx="3216" cy="96"/>
              </a:xfrm>
              <a:prstGeom prst="rect">
                <a:avLst/>
              </a:prstGeom>
              <a:solidFill>
                <a:srgbClr val="FFFF00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/>
                  <a:defRPr/>
                </a:pPr>
                <a:endParaRPr kumimoji="0" lang="es-ES" altLang="de-D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7" name="Rectangle 44">
                <a:extLst>
                  <a:ext uri="{FF2B5EF4-FFF2-40B4-BE49-F238E27FC236}">
                    <a16:creationId xmlns:a16="http://schemas.microsoft.com/office/drawing/2014/main" id="{57EF0BAC-E6EC-4E8D-B09F-A527CA0A92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" y="1968"/>
                <a:ext cx="96" cy="1584"/>
              </a:xfrm>
              <a:prstGeom prst="rect">
                <a:avLst/>
              </a:prstGeom>
              <a:solidFill>
                <a:srgbClr val="FFFF00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/>
                  <a:defRPr/>
                </a:pPr>
                <a:endParaRPr kumimoji="0" lang="es-ES" altLang="de-D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8" name="Rectangle 45">
                <a:extLst>
                  <a:ext uri="{FF2B5EF4-FFF2-40B4-BE49-F238E27FC236}">
                    <a16:creationId xmlns:a16="http://schemas.microsoft.com/office/drawing/2014/main" id="{0571AC34-11F8-424E-BBB2-3C9A6CA0F4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2" y="1968"/>
                <a:ext cx="96" cy="1584"/>
              </a:xfrm>
              <a:prstGeom prst="rect">
                <a:avLst/>
              </a:prstGeom>
              <a:solidFill>
                <a:srgbClr val="FFFF00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/>
                  <a:defRPr/>
                </a:pPr>
                <a:endParaRPr kumimoji="0" lang="es-ES" altLang="de-D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49" name="Group 46">
            <a:extLst>
              <a:ext uri="{FF2B5EF4-FFF2-40B4-BE49-F238E27FC236}">
                <a16:creationId xmlns:a16="http://schemas.microsoft.com/office/drawing/2014/main" id="{3CD38000-3FA6-44F3-98D2-2BC9EECE5D22}"/>
              </a:ext>
            </a:extLst>
          </p:cNvPr>
          <p:cNvGrpSpPr>
            <a:grpSpLocks/>
          </p:cNvGrpSpPr>
          <p:nvPr/>
        </p:nvGrpSpPr>
        <p:grpSpPr bwMode="auto">
          <a:xfrm>
            <a:off x="697395" y="1899359"/>
            <a:ext cx="6588125" cy="3538610"/>
            <a:chOff x="93" y="1472"/>
            <a:chExt cx="4209" cy="2215"/>
          </a:xfrm>
        </p:grpSpPr>
        <p:grpSp>
          <p:nvGrpSpPr>
            <p:cNvPr id="50" name="Group 47">
              <a:extLst>
                <a:ext uri="{FF2B5EF4-FFF2-40B4-BE49-F238E27FC236}">
                  <a16:creationId xmlns:a16="http://schemas.microsoft.com/office/drawing/2014/main" id="{08F52CAD-5826-496E-B167-590BF676CB9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79" y="1472"/>
              <a:ext cx="3123" cy="2215"/>
              <a:chOff x="1200" y="1289"/>
              <a:chExt cx="3120" cy="2215"/>
            </a:xfrm>
          </p:grpSpPr>
          <p:sp>
            <p:nvSpPr>
              <p:cNvPr id="52" name="Line 48">
                <a:extLst>
                  <a:ext uri="{FF2B5EF4-FFF2-40B4-BE49-F238E27FC236}">
                    <a16:creationId xmlns:a16="http://schemas.microsoft.com/office/drawing/2014/main" id="{3A4F9A5A-DCEF-477B-8376-5B055B41A1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8" y="1289"/>
                <a:ext cx="1535" cy="660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Line 49">
                <a:extLst>
                  <a:ext uri="{FF2B5EF4-FFF2-40B4-BE49-F238E27FC236}">
                    <a16:creationId xmlns:a16="http://schemas.microsoft.com/office/drawing/2014/main" id="{35F97282-801B-4617-BC29-4D9CA8DA8A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784" y="1296"/>
                <a:ext cx="1488" cy="672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Line 50">
                <a:extLst>
                  <a:ext uri="{FF2B5EF4-FFF2-40B4-BE49-F238E27FC236}">
                    <a16:creationId xmlns:a16="http://schemas.microsoft.com/office/drawing/2014/main" id="{C06DECAE-B88C-4F1E-8C97-BF4FF8BDD8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272" y="1968"/>
                <a:ext cx="0" cy="96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Line 51">
                <a:extLst>
                  <a:ext uri="{FF2B5EF4-FFF2-40B4-BE49-F238E27FC236}">
                    <a16:creationId xmlns:a16="http://schemas.microsoft.com/office/drawing/2014/main" id="{1D6923B7-C517-4223-85EE-782833A9DA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72" y="2064"/>
                <a:ext cx="48" cy="0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Line 52">
                <a:extLst>
                  <a:ext uri="{FF2B5EF4-FFF2-40B4-BE49-F238E27FC236}">
                    <a16:creationId xmlns:a16="http://schemas.microsoft.com/office/drawing/2014/main" id="{41771E33-8226-43FD-ABB4-034F01ECA8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320" y="2064"/>
                <a:ext cx="0" cy="624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Line 53">
                <a:extLst>
                  <a:ext uri="{FF2B5EF4-FFF2-40B4-BE49-F238E27FC236}">
                    <a16:creationId xmlns:a16="http://schemas.microsoft.com/office/drawing/2014/main" id="{B3F881FB-E384-4F78-84BD-100AD40677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320" y="2880"/>
                <a:ext cx="0" cy="624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Line 54">
                <a:extLst>
                  <a:ext uri="{FF2B5EF4-FFF2-40B4-BE49-F238E27FC236}">
                    <a16:creationId xmlns:a16="http://schemas.microsoft.com/office/drawing/2014/main" id="{407C1AB9-1E58-4AED-9AA8-C4EEB0C763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272" y="2688"/>
                <a:ext cx="0" cy="192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Line 55">
                <a:extLst>
                  <a:ext uri="{FF2B5EF4-FFF2-40B4-BE49-F238E27FC236}">
                    <a16:creationId xmlns:a16="http://schemas.microsoft.com/office/drawing/2014/main" id="{E123270B-C01B-4A91-ACFE-8334BC86AB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72" y="2688"/>
                <a:ext cx="48" cy="0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Line 56">
                <a:extLst>
                  <a:ext uri="{FF2B5EF4-FFF2-40B4-BE49-F238E27FC236}">
                    <a16:creationId xmlns:a16="http://schemas.microsoft.com/office/drawing/2014/main" id="{04FA8558-FEC4-4C1B-8153-613BDA1D39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72" y="2880"/>
                <a:ext cx="48" cy="0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Line 57">
                <a:extLst>
                  <a:ext uri="{FF2B5EF4-FFF2-40B4-BE49-F238E27FC236}">
                    <a16:creationId xmlns:a16="http://schemas.microsoft.com/office/drawing/2014/main" id="{617A3776-5C49-4F4D-BB00-664D3FD3ED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00" y="3504"/>
                <a:ext cx="3120" cy="0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Line 58">
                <a:extLst>
                  <a:ext uri="{FF2B5EF4-FFF2-40B4-BE49-F238E27FC236}">
                    <a16:creationId xmlns:a16="http://schemas.microsoft.com/office/drawing/2014/main" id="{A936C0DC-5AD2-45B5-A901-4A00A6C574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00" y="2880"/>
                <a:ext cx="0" cy="624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Line 59">
                <a:extLst>
                  <a:ext uri="{FF2B5EF4-FFF2-40B4-BE49-F238E27FC236}">
                    <a16:creationId xmlns:a16="http://schemas.microsoft.com/office/drawing/2014/main" id="{4B22310A-0C5F-42FA-A356-45C33783A9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48" y="1949"/>
                <a:ext cx="0" cy="115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Line 60">
                <a:extLst>
                  <a:ext uri="{FF2B5EF4-FFF2-40B4-BE49-F238E27FC236}">
                    <a16:creationId xmlns:a16="http://schemas.microsoft.com/office/drawing/2014/main" id="{DD54E02A-3296-41FF-9A51-3B2328AE0A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00" y="2064"/>
                <a:ext cx="48" cy="0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Line 61">
                <a:extLst>
                  <a:ext uri="{FF2B5EF4-FFF2-40B4-BE49-F238E27FC236}">
                    <a16:creationId xmlns:a16="http://schemas.microsoft.com/office/drawing/2014/main" id="{DADA954D-CF93-444C-9DAE-5CF85A15BA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00" y="2064"/>
                <a:ext cx="0" cy="384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Line 62">
                <a:extLst>
                  <a:ext uri="{FF2B5EF4-FFF2-40B4-BE49-F238E27FC236}">
                    <a16:creationId xmlns:a16="http://schemas.microsoft.com/office/drawing/2014/main" id="{D8994FCA-27A3-4EA6-89DF-406279E271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48" y="2448"/>
                <a:ext cx="0" cy="432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Line 63">
                <a:extLst>
                  <a:ext uri="{FF2B5EF4-FFF2-40B4-BE49-F238E27FC236}">
                    <a16:creationId xmlns:a16="http://schemas.microsoft.com/office/drawing/2014/main" id="{A7CCBDF1-56ED-4EFC-A004-DEE2DAE7CF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00" y="2448"/>
                <a:ext cx="48" cy="0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Line 64">
                <a:extLst>
                  <a:ext uri="{FF2B5EF4-FFF2-40B4-BE49-F238E27FC236}">
                    <a16:creationId xmlns:a16="http://schemas.microsoft.com/office/drawing/2014/main" id="{1A37965C-07FB-4084-AB63-5DB0346D65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00" y="2880"/>
                <a:ext cx="48" cy="0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51" name="Text Box 65">
              <a:extLst>
                <a:ext uri="{FF2B5EF4-FFF2-40B4-BE49-F238E27FC236}">
                  <a16:creationId xmlns:a16="http://schemas.microsoft.com/office/drawing/2014/main" id="{43BF01AF-04DF-45A5-B85D-646467CA9F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" y="2155"/>
              <a:ext cx="1057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457200" rtl="0" eaLnBrk="0" fontAlgn="auto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  <a:defRPr/>
              </a:pPr>
              <a:r>
                <a:rPr kumimoji="0" lang="tr-TR" altLang="de-DE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C0504D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Hava sızdırmazlığı</a:t>
              </a:r>
              <a:r>
                <a:rPr kumimoji="0" lang="en-US" altLang="de-DE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C0504D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: n</a:t>
              </a:r>
              <a:r>
                <a:rPr kumimoji="0" lang="en-US" altLang="de-DE" sz="1600" b="1" i="0" u="none" strike="noStrike" kern="1200" cap="none" spc="0" normalizeH="0" baseline="-25000" noProof="0" dirty="0">
                  <a:ln>
                    <a:noFill/>
                  </a:ln>
                  <a:solidFill>
                    <a:srgbClr val="C0504D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50</a:t>
              </a:r>
              <a:r>
                <a:rPr kumimoji="0" lang="en-US" altLang="de-DE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C0504D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 </a:t>
              </a:r>
              <a:r>
                <a:rPr kumimoji="0" lang="en-US" altLang="de-DE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C0504D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  <a:sym typeface="Arial Narrow" pitchFamily="34" charset="0"/>
                </a:rPr>
                <a:t>&lt; 0.6/h</a:t>
              </a:r>
              <a:endParaRPr kumimoji="0" lang="en-US" altLang="de-DE" sz="1600" b="1" i="0" u="none" strike="noStrike" kern="1200" cap="none" spc="0" normalizeH="0" baseline="0" noProof="0" dirty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</p:grpSp>
      <p:sp>
        <p:nvSpPr>
          <p:cNvPr id="69" name="Text Box 75">
            <a:extLst>
              <a:ext uri="{FF2B5EF4-FFF2-40B4-BE49-F238E27FC236}">
                <a16:creationId xmlns:a16="http://schemas.microsoft.com/office/drawing/2014/main" id="{8CEF010B-35DE-4D44-8305-2B6E3DC4B8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9427" y="3008494"/>
            <a:ext cx="4125913" cy="1862048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r>
              <a:rPr kumimoji="0" lang="tr-TR" altLang="de-DE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Isıtma enerjisi ihtiyacı</a:t>
            </a:r>
            <a:r>
              <a:rPr kumimoji="0" lang="en-US" altLang="de-DE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</a:t>
            </a:r>
            <a:r>
              <a:rPr kumimoji="0" lang="en-US" altLang="de-DE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  <a:sym typeface="Arial Narrow" pitchFamily="34" charset="0"/>
              </a:rPr>
              <a:t>&lt; 15 kWh/(m²a)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r>
              <a:rPr kumimoji="0" lang="tr-TR" altLang="de-DE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  <a:sym typeface="Arial Narrow" pitchFamily="34" charset="0"/>
              </a:rPr>
              <a:t>Hava sızdırmazlığı</a:t>
            </a:r>
            <a:r>
              <a:rPr kumimoji="0" lang="en-US" altLang="de-DE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  <a:sym typeface="Arial Narrow" pitchFamily="34" charset="0"/>
              </a:rPr>
              <a:t>         &lt; 0.6 /h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r>
              <a:rPr kumimoji="0" lang="en-US" altLang="de-DE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  <a:sym typeface="Arial Narrow" pitchFamily="34" charset="0"/>
              </a:rPr>
              <a:t>Prim</a:t>
            </a:r>
            <a:r>
              <a:rPr kumimoji="0" lang="tr-TR" altLang="de-DE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  <a:sym typeface="Arial Narrow" pitchFamily="34" charset="0"/>
              </a:rPr>
              <a:t>er enerji ihtiyacı  </a:t>
            </a:r>
            <a:r>
              <a:rPr kumimoji="0" lang="en-US" altLang="de-DE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  <a:sym typeface="Arial Narrow" pitchFamily="34" charset="0"/>
              </a:rPr>
              <a:t>  &lt; 120 </a:t>
            </a:r>
            <a:r>
              <a:rPr kumimoji="0" lang="en-US" altLang="de-DE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  <a:sym typeface="Arial Narrow" pitchFamily="34" charset="0"/>
              </a:rPr>
              <a:t>kWh/(m²a)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r>
              <a:rPr kumimoji="0" lang="tr-TR" altLang="de-DE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  <a:sym typeface="Arial Narrow" pitchFamily="34" charset="0"/>
              </a:rPr>
              <a:t>Isı yükü</a:t>
            </a:r>
            <a:r>
              <a:rPr kumimoji="0" lang="en-US" altLang="de-DE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  <a:sym typeface="Arial Narrow" pitchFamily="34" charset="0"/>
              </a:rPr>
              <a:t>	          	   &lt; 10 W/m²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r>
              <a:rPr kumimoji="0" lang="tr-TR" altLang="de-DE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  <a:sym typeface="Arial Narrow" pitchFamily="34" charset="0"/>
              </a:rPr>
              <a:t>Aşırı sıcaklık </a:t>
            </a:r>
            <a:r>
              <a:rPr kumimoji="0" lang="en-US" altLang="de-DE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  <a:sym typeface="Arial Narrow" pitchFamily="34" charset="0"/>
              </a:rPr>
              <a:t>	          </a:t>
            </a:r>
            <a:r>
              <a:rPr kumimoji="0" lang="tr-TR" altLang="de-DE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  <a:sym typeface="Arial Narrow" pitchFamily="34" charset="0"/>
              </a:rPr>
              <a:t>  </a:t>
            </a:r>
            <a:r>
              <a:rPr kumimoji="0" lang="en-US" altLang="de-DE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  <a:sym typeface="Arial Narrow" pitchFamily="34" charset="0"/>
              </a:rPr>
              <a:t> &lt; 10 %</a:t>
            </a:r>
          </a:p>
        </p:txBody>
      </p:sp>
      <p:grpSp>
        <p:nvGrpSpPr>
          <p:cNvPr id="70" name="Group 66">
            <a:extLst>
              <a:ext uri="{FF2B5EF4-FFF2-40B4-BE49-F238E27FC236}">
                <a16:creationId xmlns:a16="http://schemas.microsoft.com/office/drawing/2014/main" id="{2AD4A424-3D72-4503-B371-E142EAD0E361}"/>
              </a:ext>
            </a:extLst>
          </p:cNvPr>
          <p:cNvGrpSpPr>
            <a:grpSpLocks/>
          </p:cNvGrpSpPr>
          <p:nvPr/>
        </p:nvGrpSpPr>
        <p:grpSpPr bwMode="auto">
          <a:xfrm>
            <a:off x="2390651" y="2311145"/>
            <a:ext cx="7056438" cy="3287712"/>
            <a:chOff x="1166" y="1415"/>
            <a:chExt cx="4616" cy="2071"/>
          </a:xfrm>
        </p:grpSpPr>
        <p:sp>
          <p:nvSpPr>
            <p:cNvPr id="71" name="AutoShape 67">
              <a:extLst>
                <a:ext uri="{FF2B5EF4-FFF2-40B4-BE49-F238E27FC236}">
                  <a16:creationId xmlns:a16="http://schemas.microsoft.com/office/drawing/2014/main" id="{268CFD96-E3DE-4B07-A4FC-1136C36BDAC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2998" y="1415"/>
              <a:ext cx="2784" cy="1248"/>
            </a:xfrm>
            <a:prstGeom prst="rtTriangle">
              <a:avLst/>
            </a:prstGeom>
            <a:solidFill>
              <a:srgbClr val="FF3300">
                <a:alpha val="50195"/>
              </a:srgbClr>
            </a:solidFill>
            <a:ln w="9525">
              <a:solidFill>
                <a:srgbClr val="FF66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  <a:defRPr/>
              </a:pPr>
              <a:endParaRPr kumimoji="0" lang="es-ES" altLang="de-D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72" name="AutoShape 68">
              <a:extLst>
                <a:ext uri="{FF2B5EF4-FFF2-40B4-BE49-F238E27FC236}">
                  <a16:creationId xmlns:a16="http://schemas.microsoft.com/office/drawing/2014/main" id="{789A954D-05C4-48BE-86A2-8A6B3479D5B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2976" y="2238"/>
              <a:ext cx="2784" cy="1248"/>
            </a:xfrm>
            <a:prstGeom prst="rtTriangle">
              <a:avLst/>
            </a:prstGeom>
            <a:solidFill>
              <a:srgbClr val="FF3300">
                <a:alpha val="50195"/>
              </a:srgbClr>
            </a:solidFill>
            <a:ln w="9525">
              <a:solidFill>
                <a:srgbClr val="FF66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  <a:defRPr/>
              </a:pPr>
              <a:endParaRPr kumimoji="0" lang="es-ES" altLang="de-D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73" name="Text Box 69">
              <a:extLst>
                <a:ext uri="{FF2B5EF4-FFF2-40B4-BE49-F238E27FC236}">
                  <a16:creationId xmlns:a16="http://schemas.microsoft.com/office/drawing/2014/main" id="{C0BBB970-2CA3-41B4-BD89-6250CDB505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34" y="2186"/>
              <a:ext cx="1248" cy="6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  <a:defRPr/>
              </a:pPr>
              <a:r>
                <a:rPr kumimoji="0" lang="tr-TR" altLang="de-DE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Üç camlı pencere</a:t>
              </a:r>
              <a:r>
                <a:rPr kumimoji="0" lang="en-US" altLang="de-DE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 </a:t>
              </a:r>
              <a:r>
                <a:rPr kumimoji="0" lang="tr-TR" altLang="de-DE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düşük</a:t>
              </a:r>
              <a:r>
                <a:rPr kumimoji="0" lang="en-US" altLang="de-DE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-e </a:t>
              </a:r>
              <a:br>
                <a:rPr kumimoji="0" lang="en-US" altLang="de-DE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</a:br>
              <a:r>
                <a:rPr kumimoji="0" lang="en-US" altLang="de-DE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U</a:t>
              </a:r>
              <a:r>
                <a:rPr kumimoji="0" lang="en-US" altLang="de-DE" sz="1600" b="1" i="0" u="none" strike="noStrike" kern="1200" cap="none" spc="0" normalizeH="0" baseline="-25000" noProof="0" dirty="0" err="1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g</a:t>
              </a:r>
              <a:r>
                <a:rPr kumimoji="0" lang="en-US" altLang="de-DE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</a:rPr>
                <a:t> </a:t>
              </a:r>
              <a:r>
                <a:rPr kumimoji="0" lang="en-US" altLang="de-DE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  <a:sym typeface="Arial Narrow" pitchFamily="34" charset="0"/>
                </a:rPr>
                <a:t>&lt; 0.8 W/(m²K)</a:t>
              </a:r>
              <a:br>
                <a:rPr kumimoji="0" lang="en-US" altLang="de-DE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  <a:sym typeface="Arial Narrow" pitchFamily="34" charset="0"/>
                </a:rPr>
              </a:br>
              <a:r>
                <a:rPr kumimoji="0" lang="en-US" altLang="de-DE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+mn-cs"/>
                  <a:sym typeface="Arial Narrow" pitchFamily="34" charset="0"/>
                </a:rPr>
                <a:t>g = 50 - 55 %</a:t>
              </a:r>
              <a:endParaRPr kumimoji="0" lang="en-US" altLang="de-DE" sz="16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grpSp>
          <p:nvGrpSpPr>
            <p:cNvPr id="74" name="Group 70">
              <a:extLst>
                <a:ext uri="{FF2B5EF4-FFF2-40B4-BE49-F238E27FC236}">
                  <a16:creationId xmlns:a16="http://schemas.microsoft.com/office/drawing/2014/main" id="{589C2EC8-4A45-4931-ACA1-1FD87DAFEEA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66" y="1936"/>
              <a:ext cx="3182" cy="1449"/>
              <a:chOff x="1166" y="1936"/>
              <a:chExt cx="3182" cy="1449"/>
            </a:xfrm>
          </p:grpSpPr>
          <p:sp>
            <p:nvSpPr>
              <p:cNvPr id="75" name="Line 71">
                <a:extLst>
                  <a:ext uri="{FF2B5EF4-FFF2-40B4-BE49-F238E27FC236}">
                    <a16:creationId xmlns:a16="http://schemas.microsoft.com/office/drawing/2014/main" id="{618A21E1-6E46-4E57-83BC-D9F58CE25A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4342" y="2761"/>
                <a:ext cx="0" cy="624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Line 72">
                <a:extLst>
                  <a:ext uri="{FF2B5EF4-FFF2-40B4-BE49-F238E27FC236}">
                    <a16:creationId xmlns:a16="http://schemas.microsoft.com/office/drawing/2014/main" id="{1C696661-2CFB-45E9-A9B4-10306765E4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4348" y="1936"/>
                <a:ext cx="0" cy="624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Line 73">
                <a:extLst>
                  <a:ext uri="{FF2B5EF4-FFF2-40B4-BE49-F238E27FC236}">
                    <a16:creationId xmlns:a16="http://schemas.microsoft.com/office/drawing/2014/main" id="{EDA4587E-2934-4BB7-ACA8-647C6F00EA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66" y="2757"/>
                <a:ext cx="0" cy="624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Line 74">
                <a:extLst>
                  <a:ext uri="{FF2B5EF4-FFF2-40B4-BE49-F238E27FC236}">
                    <a16:creationId xmlns:a16="http://schemas.microsoft.com/office/drawing/2014/main" id="{BA120153-3D75-4970-9183-39DFE3F6F8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66" y="1938"/>
                <a:ext cx="0" cy="384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55097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E81F6280-185C-45B5-BC75-43E64DECDE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4"/>
          </a:xfrm>
          <a:prstGeom prst="rect">
            <a:avLst/>
          </a:prstGeom>
        </p:spPr>
      </p:pic>
      <p:pic>
        <p:nvPicPr>
          <p:cNvPr id="2" name="Resim 1">
            <a:extLst>
              <a:ext uri="{FF2B5EF4-FFF2-40B4-BE49-F238E27FC236}">
                <a16:creationId xmlns:a16="http://schemas.microsoft.com/office/drawing/2014/main" id="{8FEF9644-9107-40CF-ABA0-694E6FAAADC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922" t="16013" r="4883" b="8763"/>
          <a:stretch/>
        </p:blipFill>
        <p:spPr>
          <a:xfrm>
            <a:off x="1578396" y="1276028"/>
            <a:ext cx="7143123" cy="4305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1421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109</Words>
  <Application>Microsoft Office PowerPoint</Application>
  <PresentationFormat>Özel</PresentationFormat>
  <Paragraphs>13</Paragraphs>
  <Slides>26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30" baseType="lpstr">
      <vt:lpstr>Arial</vt:lpstr>
      <vt:lpstr>Calibri</vt:lpstr>
      <vt:lpstr>Times New Roman</vt:lpstr>
      <vt:lpstr>Office Theme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</dc:creator>
  <cp:lastModifiedBy>ilgi</cp:lastModifiedBy>
  <cp:revision>27</cp:revision>
  <dcterms:created xsi:type="dcterms:W3CDTF">2017-10-30T09:13:00Z</dcterms:created>
  <dcterms:modified xsi:type="dcterms:W3CDTF">2019-11-13T10:18:44Z</dcterms:modified>
</cp:coreProperties>
</file>