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8" r:id="rId3"/>
    <p:sldId id="259" r:id="rId4"/>
    <p:sldId id="260" r:id="rId5"/>
    <p:sldId id="261" r:id="rId6"/>
    <p:sldId id="262" r:id="rId7"/>
    <p:sldId id="265" r:id="rId8"/>
    <p:sldId id="266" r:id="rId9"/>
    <p:sldId id="263" r:id="rId10"/>
    <p:sldId id="268" r:id="rId11"/>
    <p:sldId id="264" r:id="rId12"/>
    <p:sldId id="269" r:id="rId13"/>
    <p:sldId id="267" r:id="rId14"/>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95"/>
    <p:restoredTop sz="94691"/>
  </p:normalViewPr>
  <p:slideViewPr>
    <p:cSldViewPr snapToGrid="0" snapToObjects="1">
      <p:cViewPr varScale="1">
        <p:scale>
          <a:sx n="68" d="100"/>
          <a:sy n="68" d="100"/>
        </p:scale>
        <p:origin x="1536" y="72"/>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11/13/2019</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7.jpeg"/><Relationship Id="rId7"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9.jpg"/><Relationship Id="rId9" Type="http://schemas.openxmlformats.org/officeDocument/2006/relationships/image" Target="../media/image26.emf"/></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hyperlink" Target="https://meslekihizmetler.csb.gov.tr/" TargetMode="Externa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hyperlink" Target="https://meslekihizmetler.csb.gov.tr/" TargetMode="External"/><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9.jp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hyperlink" Target="mailto:murat.bayram@csb.gov.tr" TargetMode="External"/><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jpe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10" Type="http://schemas.openxmlformats.org/officeDocument/2006/relationships/image" Target="../media/image9.jpg"/><Relationship Id="rId4" Type="http://schemas.openxmlformats.org/officeDocument/2006/relationships/image" Target="../media/image4.jpg"/><Relationship Id="rId9"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emf"/></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hyperlink" Target="csb%20ekb.pdf" TargetMode="Externa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3.jpg"/><Relationship Id="rId7" Type="http://schemas.openxmlformats.org/officeDocument/2006/relationships/image" Target="../media/image16.jpeg"/><Relationship Id="rId12" Type="http://schemas.openxmlformats.org/officeDocument/2006/relationships/image" Target="../media/image21.png"/><Relationship Id="rId2" Type="http://schemas.openxmlformats.org/officeDocument/2006/relationships/image" Target="../media/image2.jpg"/><Relationship Id="rId16" Type="http://schemas.openxmlformats.org/officeDocument/2006/relationships/image" Target="../media/image25.jpg"/><Relationship Id="rId1" Type="http://schemas.openxmlformats.org/officeDocument/2006/relationships/slideLayout" Target="../slideLayouts/slideLayout1.xml"/><Relationship Id="rId6" Type="http://schemas.openxmlformats.org/officeDocument/2006/relationships/image" Target="../media/image15.jpg"/><Relationship Id="rId11" Type="http://schemas.openxmlformats.org/officeDocument/2006/relationships/image" Target="../media/image20.png"/><Relationship Id="rId5" Type="http://schemas.openxmlformats.org/officeDocument/2006/relationships/image" Target="../media/image9.jpg"/><Relationship Id="rId15" Type="http://schemas.openxmlformats.org/officeDocument/2006/relationships/image" Target="../media/image24.jpg"/><Relationship Id="rId10" Type="http://schemas.openxmlformats.org/officeDocument/2006/relationships/image" Target="../media/image19.jpg"/><Relationship Id="rId4" Type="http://schemas.openxmlformats.org/officeDocument/2006/relationships/image" Target="../media/image7.jpeg"/><Relationship Id="rId9" Type="http://schemas.openxmlformats.org/officeDocument/2006/relationships/image" Target="../media/image18.jpeg"/><Relationship Id="rId1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62" y="768"/>
            <a:ext cx="9669895" cy="6856455"/>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AC312AD9-63C4-40BB-A056-57E9A13AF29E}"/>
              </a:ext>
            </a:extLst>
          </p:cNvPr>
          <p:cNvPicPr>
            <a:picLocks noChangeAspect="1"/>
          </p:cNvPicPr>
          <p:nvPr/>
        </p:nvPicPr>
        <p:blipFill>
          <a:blip r:embed="rId2"/>
          <a:stretch>
            <a:fillRect/>
          </a:stretch>
        </p:blipFill>
        <p:spPr>
          <a:xfrm>
            <a:off x="129058" y="8847"/>
            <a:ext cx="9644708" cy="6840305"/>
          </a:xfrm>
          <a:prstGeom prst="rect">
            <a:avLst/>
          </a:prstGeom>
        </p:spPr>
      </p:pic>
      <p:sp>
        <p:nvSpPr>
          <p:cNvPr id="18" name="Rectangle 6">
            <a:extLst>
              <a:ext uri="{FF2B5EF4-FFF2-40B4-BE49-F238E27FC236}">
                <a16:creationId xmlns:a16="http://schemas.microsoft.com/office/drawing/2014/main" id="{BE1DF0A2-C139-4295-9836-1570FA23B1CC}"/>
              </a:ext>
            </a:extLst>
          </p:cNvPr>
          <p:cNvSpPr/>
          <p:nvPr/>
        </p:nvSpPr>
        <p:spPr>
          <a:xfrm>
            <a:off x="196102" y="2471368"/>
            <a:ext cx="1107485" cy="1591398"/>
          </a:xfrm>
          <a:prstGeom prst="rect">
            <a:avLst/>
          </a:prstGeom>
        </p:spPr>
        <p:txBody>
          <a:bodyPr wrap="square">
            <a:spAutoFit/>
          </a:bodyPr>
          <a:lstStyle/>
          <a:p>
            <a:pPr marL="0" marR="0" lvl="0" indent="0" algn="l" defTabSz="457200" rtl="0" eaLnBrk="1" fontAlgn="auto" latinLnBrk="0" hangingPunct="1">
              <a:lnSpc>
                <a:spcPct val="110000"/>
              </a:lnSpc>
              <a:spcBef>
                <a:spcPts val="0"/>
              </a:spcBef>
              <a:spcAft>
                <a:spcPts val="0"/>
              </a:spcAft>
              <a:buClrTx/>
              <a:buSzTx/>
              <a:buFontTx/>
              <a:buNone/>
              <a:tabLst/>
              <a:defRPr/>
            </a:pPr>
            <a:r>
              <a:rPr kumimoji="0" lang="tr-TR"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rPr>
              <a:t>C</a:t>
            </a:r>
            <a:endParaRPr kumimoji="0" lang="en-US"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endParaRPr>
          </a:p>
        </p:txBody>
      </p:sp>
      <p:pic>
        <p:nvPicPr>
          <p:cNvPr id="19" name="Picture 2">
            <a:extLst>
              <a:ext uri="{FF2B5EF4-FFF2-40B4-BE49-F238E27FC236}">
                <a16:creationId xmlns:a16="http://schemas.microsoft.com/office/drawing/2014/main" id="{015764D8-58DD-4E7A-8B0C-202954D8DAC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749" r="15095" b="15466"/>
          <a:stretch/>
        </p:blipFill>
        <p:spPr>
          <a:xfrm>
            <a:off x="512893" y="3725054"/>
            <a:ext cx="2469852" cy="1428224"/>
          </a:xfrm>
          <a:prstGeom prst="rect">
            <a:avLst/>
          </a:prstGeom>
        </p:spPr>
      </p:pic>
      <p:sp>
        <p:nvSpPr>
          <p:cNvPr id="20" name="Oval 19">
            <a:extLst>
              <a:ext uri="{FF2B5EF4-FFF2-40B4-BE49-F238E27FC236}">
                <a16:creationId xmlns:a16="http://schemas.microsoft.com/office/drawing/2014/main" id="{A4E611DE-68FB-4976-A613-9BE509B56E3B}"/>
              </a:ext>
            </a:extLst>
          </p:cNvPr>
          <p:cNvSpPr/>
          <p:nvPr/>
        </p:nvSpPr>
        <p:spPr>
          <a:xfrm>
            <a:off x="4316069" y="2695294"/>
            <a:ext cx="1656000" cy="1656000"/>
          </a:xfrm>
          <a:prstGeom prst="ellipse">
            <a:avLst/>
          </a:prstGeom>
          <a:noFill/>
          <a:ln w="63500">
            <a:solidFill>
              <a:srgbClr val="D7E4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1" name="Metin kutusu 20">
            <a:extLst>
              <a:ext uri="{FF2B5EF4-FFF2-40B4-BE49-F238E27FC236}">
                <a16:creationId xmlns:a16="http://schemas.microsoft.com/office/drawing/2014/main" id="{2122BC2F-EB14-412B-AD38-CC14B00BD4EF}"/>
              </a:ext>
            </a:extLst>
          </p:cNvPr>
          <p:cNvSpPr txBox="1"/>
          <p:nvPr/>
        </p:nvSpPr>
        <p:spPr>
          <a:xfrm>
            <a:off x="1136763" y="2562541"/>
            <a:ext cx="2383858" cy="132343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EKB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Uygulama </a:t>
            </a:r>
          </a:p>
        </p:txBody>
      </p:sp>
      <p:grpSp>
        <p:nvGrpSpPr>
          <p:cNvPr id="22" name="Gruppieren 100">
            <a:extLst>
              <a:ext uri="{FF2B5EF4-FFF2-40B4-BE49-F238E27FC236}">
                <a16:creationId xmlns:a16="http://schemas.microsoft.com/office/drawing/2014/main" id="{28DF6993-4782-4562-ACDF-228F1540E7CC}"/>
              </a:ext>
            </a:extLst>
          </p:cNvPr>
          <p:cNvGrpSpPr/>
          <p:nvPr/>
        </p:nvGrpSpPr>
        <p:grpSpPr>
          <a:xfrm rot="10800000" flipH="1">
            <a:off x="618790" y="3603361"/>
            <a:ext cx="3569666" cy="312288"/>
            <a:chOff x="1779041" y="2299638"/>
            <a:chExt cx="3071567" cy="481974"/>
          </a:xfrm>
        </p:grpSpPr>
        <p:cxnSp>
          <p:nvCxnSpPr>
            <p:cNvPr id="23" name="Gerader Verbinder 62">
              <a:extLst>
                <a:ext uri="{FF2B5EF4-FFF2-40B4-BE49-F238E27FC236}">
                  <a16:creationId xmlns:a16="http://schemas.microsoft.com/office/drawing/2014/main" id="{0649710F-AF41-4F25-9A3C-17758C202C83}"/>
                </a:ext>
              </a:extLst>
            </p:cNvPr>
            <p:cNvCxnSpPr>
              <a:cxnSpLocks/>
              <a:endCxn id="24" idx="3"/>
            </p:cNvCxnSpPr>
            <p:nvPr/>
          </p:nvCxnSpPr>
          <p:spPr bwMode="gray">
            <a:xfrm flipH="1" flipV="1">
              <a:off x="4662716" y="2327419"/>
              <a:ext cx="187892" cy="454193"/>
            </a:xfrm>
            <a:prstGeom prst="line">
              <a:avLst/>
            </a:prstGeom>
            <a:ln w="19050">
              <a:solidFill>
                <a:srgbClr val="A0BE61"/>
              </a:solidFill>
            </a:ln>
          </p:spPr>
          <p:style>
            <a:lnRef idx="1">
              <a:schemeClr val="accent6"/>
            </a:lnRef>
            <a:fillRef idx="0">
              <a:schemeClr val="accent6"/>
            </a:fillRef>
            <a:effectRef idx="0">
              <a:schemeClr val="accent6"/>
            </a:effectRef>
            <a:fontRef idx="minor">
              <a:schemeClr val="tx1"/>
            </a:fontRef>
          </p:style>
        </p:cxnSp>
        <p:sp>
          <p:nvSpPr>
            <p:cNvPr id="24" name="Rechteck 92">
              <a:extLst>
                <a:ext uri="{FF2B5EF4-FFF2-40B4-BE49-F238E27FC236}">
                  <a16:creationId xmlns:a16="http://schemas.microsoft.com/office/drawing/2014/main" id="{870FAB8A-2CAD-40E1-B53E-3205AC6AAB57}"/>
                </a:ext>
              </a:extLst>
            </p:cNvPr>
            <p:cNvSpPr/>
            <p:nvPr/>
          </p:nvSpPr>
          <p:spPr bwMode="gray">
            <a:xfrm>
              <a:off x="1779041" y="2299638"/>
              <a:ext cx="2883675" cy="55561"/>
            </a:xfrm>
            <a:prstGeom prst="rect">
              <a:avLst/>
            </a:prstGeom>
            <a:solidFill>
              <a:srgbClr val="7793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C00000"/>
                </a:solidFill>
                <a:effectLst/>
                <a:uLnTx/>
                <a:uFillTx/>
                <a:latin typeface="Calibri"/>
                <a:ea typeface="+mn-ea"/>
                <a:cs typeface="+mn-cs"/>
              </a:endParaRPr>
            </a:p>
          </p:txBody>
        </p:sp>
      </p:grpSp>
      <p:sp>
        <p:nvSpPr>
          <p:cNvPr id="25" name="Oval 24">
            <a:extLst>
              <a:ext uri="{FF2B5EF4-FFF2-40B4-BE49-F238E27FC236}">
                <a16:creationId xmlns:a16="http://schemas.microsoft.com/office/drawing/2014/main" id="{5F21EE6B-148B-4E3C-A73E-1AC72998D802}"/>
              </a:ext>
            </a:extLst>
          </p:cNvPr>
          <p:cNvSpPr/>
          <p:nvPr/>
        </p:nvSpPr>
        <p:spPr>
          <a:xfrm>
            <a:off x="4190069" y="2569294"/>
            <a:ext cx="1908000" cy="1908000"/>
          </a:xfrm>
          <a:prstGeom prst="ellipse">
            <a:avLst/>
          </a:prstGeom>
          <a:noFill/>
          <a:ln w="63500" cap="flat" cmpd="sng">
            <a:solidFill>
              <a:srgbClr val="77933C"/>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26" name="Resim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9356" y="3153536"/>
            <a:ext cx="1367743" cy="746042"/>
          </a:xfrm>
          <a:prstGeom prst="rect">
            <a:avLst/>
          </a:prstGeom>
        </p:spPr>
      </p:pic>
      <p:pic>
        <p:nvPicPr>
          <p:cNvPr id="29" name="Resim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5090" y="1298314"/>
            <a:ext cx="906549" cy="906549"/>
          </a:xfrm>
          <a:prstGeom prst="rect">
            <a:avLst/>
          </a:prstGeom>
        </p:spPr>
      </p:pic>
      <p:sp>
        <p:nvSpPr>
          <p:cNvPr id="30" name="Dikdörtgen 29"/>
          <p:cNvSpPr/>
          <p:nvPr/>
        </p:nvSpPr>
        <p:spPr>
          <a:xfrm>
            <a:off x="0" y="2060848"/>
            <a:ext cx="1552714" cy="46166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dirty="0">
                <a:ln>
                  <a:noFill/>
                </a:ln>
                <a:solidFill>
                  <a:prstClr val="black"/>
                </a:solidFill>
                <a:effectLst/>
                <a:uLnTx/>
                <a:uFillTx/>
                <a:latin typeface="Calibri"/>
                <a:ea typeface="+mn-ea"/>
                <a:cs typeface="+mn-cs"/>
              </a:rPr>
              <a:t>Masaüstü uygulama BEP-BUY</a:t>
            </a:r>
            <a:endParaRPr kumimoji="0" lang="tr-TR" sz="11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31" name="11 Düz Ok Bağlayıcısı"/>
          <p:cNvCxnSpPr/>
          <p:nvPr/>
        </p:nvCxnSpPr>
        <p:spPr>
          <a:xfrm>
            <a:off x="1349927" y="1700869"/>
            <a:ext cx="781155" cy="0"/>
          </a:xfrm>
          <a:prstGeom prst="straightConnector1">
            <a:avLst/>
          </a:prstGeom>
          <a:noFill/>
          <a:ln w="38100" cap="flat" cmpd="sng" algn="ctr">
            <a:solidFill>
              <a:srgbClr val="4F81BD">
                <a:shade val="95000"/>
                <a:satMod val="105000"/>
              </a:srgbClr>
            </a:solidFill>
            <a:prstDash val="solid"/>
            <a:tailEnd type="arrow"/>
          </a:ln>
          <a:effectLst/>
        </p:spPr>
      </p:cxnSp>
      <p:pic>
        <p:nvPicPr>
          <p:cNvPr id="32" name="Picture 4" descr="C:\Users\nergis.ingok\Desktop\Yeni klasör\indir (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0520" y="1355519"/>
            <a:ext cx="1332620" cy="742590"/>
          </a:xfrm>
          <a:prstGeom prst="rect">
            <a:avLst/>
          </a:prstGeom>
          <a:noFill/>
          <a:extLst>
            <a:ext uri="{909E8E84-426E-40DD-AFC4-6F175D3DCCD1}">
              <a14:hiddenFill xmlns:a14="http://schemas.microsoft.com/office/drawing/2010/main">
                <a:solidFill>
                  <a:srgbClr val="FFFFFF"/>
                </a:solidFill>
              </a14:hiddenFill>
            </a:ext>
          </a:extLst>
        </p:spPr>
      </p:pic>
      <p:sp>
        <p:nvSpPr>
          <p:cNvPr id="33" name="Dikdörtgen 32"/>
          <p:cNvSpPr/>
          <p:nvPr/>
        </p:nvSpPr>
        <p:spPr>
          <a:xfrm>
            <a:off x="1886025" y="2067610"/>
            <a:ext cx="2123728" cy="276999"/>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dirty="0">
                <a:ln>
                  <a:noFill/>
                </a:ln>
                <a:solidFill>
                  <a:prstClr val="black"/>
                </a:solidFill>
                <a:effectLst/>
                <a:uLnTx/>
                <a:uFillTx/>
                <a:latin typeface="Calibri"/>
                <a:ea typeface="+mn-ea"/>
                <a:cs typeface="+mn-cs"/>
              </a:rPr>
              <a:t>Bina proje bilgileri veri girişi</a:t>
            </a:r>
            <a:endParaRPr kumimoji="0" lang="tr-TR" sz="11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34" name="11 Düz Ok Bağlayıcısı"/>
          <p:cNvCxnSpPr/>
          <p:nvPr/>
        </p:nvCxnSpPr>
        <p:spPr>
          <a:xfrm>
            <a:off x="3536600" y="1696634"/>
            <a:ext cx="624767" cy="0"/>
          </a:xfrm>
          <a:prstGeom prst="straightConnector1">
            <a:avLst/>
          </a:prstGeom>
          <a:noFill/>
          <a:ln w="38100" cap="flat" cmpd="sng" algn="ctr">
            <a:solidFill>
              <a:srgbClr val="4F81BD">
                <a:shade val="95000"/>
                <a:satMod val="105000"/>
              </a:srgbClr>
            </a:solidFill>
            <a:prstDash val="solid"/>
            <a:tailEnd type="arrow"/>
          </a:ln>
          <a:effectLst/>
        </p:spPr>
      </p:cxnSp>
      <p:pic>
        <p:nvPicPr>
          <p:cNvPr id="35" name="Resim 3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95266" y="1128741"/>
            <a:ext cx="1575930" cy="1067938"/>
          </a:xfrm>
          <a:prstGeom prst="rect">
            <a:avLst/>
          </a:prstGeom>
        </p:spPr>
      </p:pic>
      <p:sp>
        <p:nvSpPr>
          <p:cNvPr id="36" name="Dikdörtgen 35"/>
          <p:cNvSpPr/>
          <p:nvPr/>
        </p:nvSpPr>
        <p:spPr>
          <a:xfrm>
            <a:off x="3879549" y="2076301"/>
            <a:ext cx="2313550" cy="276999"/>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dirty="0">
                <a:ln>
                  <a:noFill/>
                </a:ln>
                <a:solidFill>
                  <a:prstClr val="black"/>
                </a:solidFill>
                <a:effectLst/>
                <a:uLnTx/>
                <a:uFillTx/>
                <a:latin typeface="Calibri"/>
                <a:ea typeface="+mn-ea"/>
                <a:cs typeface="+mn-cs"/>
              </a:rPr>
              <a:t>Proje kontrol edilir.</a:t>
            </a:r>
            <a:endParaRPr kumimoji="0" lang="tr-TR" sz="11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37" name="11 Düz Ok Bağlayıcısı"/>
          <p:cNvCxnSpPr/>
          <p:nvPr/>
        </p:nvCxnSpPr>
        <p:spPr>
          <a:xfrm>
            <a:off x="5661054" y="1728450"/>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40" name="Resim 3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4807" y="5511573"/>
            <a:ext cx="684274" cy="684274"/>
          </a:xfrm>
          <a:prstGeom prst="rect">
            <a:avLst/>
          </a:prstGeom>
        </p:spPr>
      </p:pic>
      <p:sp>
        <p:nvSpPr>
          <p:cNvPr id="41" name="Dikdörtgen 40"/>
          <p:cNvSpPr/>
          <p:nvPr/>
        </p:nvSpPr>
        <p:spPr>
          <a:xfrm>
            <a:off x="718934" y="5631688"/>
            <a:ext cx="1997493" cy="338554"/>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600" b="1" i="1" u="none" strike="noStrike" kern="1200" cap="none" spc="0" normalizeH="0" baseline="0" noProof="0" dirty="0">
                <a:ln>
                  <a:noFill/>
                </a:ln>
                <a:solidFill>
                  <a:prstClr val="black"/>
                </a:solidFill>
                <a:effectLst/>
                <a:uLnTx/>
                <a:uFillTx/>
                <a:latin typeface="Calibri"/>
                <a:ea typeface="+mn-ea"/>
                <a:cs typeface="+mn-cs"/>
              </a:rPr>
              <a:t>beptr.csb.gov.tr/</a:t>
            </a:r>
          </a:p>
        </p:txBody>
      </p:sp>
      <p:pic>
        <p:nvPicPr>
          <p:cNvPr id="2" name="Resim 1"/>
          <p:cNvPicPr>
            <a:picLocks noChangeAspect="1"/>
          </p:cNvPicPr>
          <p:nvPr/>
        </p:nvPicPr>
        <p:blipFill>
          <a:blip r:embed="rId9"/>
          <a:stretch>
            <a:fillRect/>
          </a:stretch>
        </p:blipFill>
        <p:spPr>
          <a:xfrm>
            <a:off x="6396768" y="1128741"/>
            <a:ext cx="3309956" cy="4652914"/>
          </a:xfrm>
          <a:prstGeom prst="rect">
            <a:avLst/>
          </a:prstGeom>
        </p:spPr>
      </p:pic>
      <p:sp>
        <p:nvSpPr>
          <p:cNvPr id="44" name="Metin kutusu 43">
            <a:extLst>
              <a:ext uri="{FF2B5EF4-FFF2-40B4-BE49-F238E27FC236}">
                <a16:creationId xmlns:a16="http://schemas.microsoft.com/office/drawing/2014/main" id="{2122BC2F-EB14-412B-AD38-CC14B00BD4EF}"/>
              </a:ext>
            </a:extLst>
          </p:cNvPr>
          <p:cNvSpPr txBox="1"/>
          <p:nvPr/>
        </p:nvSpPr>
        <p:spPr>
          <a:xfrm>
            <a:off x="2630966" y="5196126"/>
            <a:ext cx="3576813"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2000" b="0" i="1" u="sng"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Yapı Ruhsatı Aşamasında Kontrol</a:t>
            </a:r>
          </a:p>
        </p:txBody>
      </p:sp>
    </p:spTree>
    <p:extLst>
      <p:ext uri="{BB962C8B-B14F-4D97-AF65-F5344CB8AC3E}">
        <p14:creationId xmlns:p14="http://schemas.microsoft.com/office/powerpoint/2010/main" val="297604435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arn(inVertical)">
                                      <p:cBhvr>
                                        <p:cTn id="10" dur="500"/>
                                        <p:tgtEl>
                                          <p:spTgt spid="30"/>
                                        </p:tgtEl>
                                      </p:cBhvr>
                                    </p:animEffect>
                                  </p:childTnLst>
                                </p:cTn>
                              </p:par>
                              <p:par>
                                <p:cTn id="11" presetID="16" presetClass="entr" presetSubtype="21"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barn(inVertical)">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barn(inVertical)">
                                      <p:cBhvr>
                                        <p:cTn id="18" dur="500"/>
                                        <p:tgtEl>
                                          <p:spTgt spid="32"/>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barn(inVertical)">
                                      <p:cBhvr>
                                        <p:cTn id="21" dur="500"/>
                                        <p:tgtEl>
                                          <p:spTgt spid="33"/>
                                        </p:tgtEl>
                                      </p:cBhvr>
                                    </p:animEffect>
                                  </p:childTnLst>
                                </p:cTn>
                              </p:par>
                              <p:par>
                                <p:cTn id="22" presetID="16" presetClass="entr" presetSubtype="21"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barn(inVertical)">
                                      <p:cBhvr>
                                        <p:cTn id="24" dur="500"/>
                                        <p:tgtEl>
                                          <p:spTgt spid="3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barn(inVertical)">
                                      <p:cBhvr>
                                        <p:cTn id="29" dur="500"/>
                                        <p:tgtEl>
                                          <p:spTgt spid="35"/>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barn(inVertical)">
                                      <p:cBhvr>
                                        <p:cTn id="32" dur="500"/>
                                        <p:tgtEl>
                                          <p:spTgt spid="36"/>
                                        </p:tgtEl>
                                      </p:cBhvr>
                                    </p:animEffect>
                                  </p:childTnLst>
                                </p:cTn>
                              </p:par>
                              <p:par>
                                <p:cTn id="33" presetID="16" presetClass="entr" presetSubtype="21"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barn(inVertical)">
                                      <p:cBhvr>
                                        <p:cTn id="35" dur="500"/>
                                        <p:tgtEl>
                                          <p:spTgt spid="37"/>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p:cTn id="40" dur="1000" fill="hold"/>
                                        <p:tgtEl>
                                          <p:spTgt spid="44"/>
                                        </p:tgtEl>
                                        <p:attrNameLst>
                                          <p:attrName>ppt_w</p:attrName>
                                        </p:attrNameLst>
                                      </p:cBhvr>
                                      <p:tavLst>
                                        <p:tav tm="0">
                                          <p:val>
                                            <p:fltVal val="0"/>
                                          </p:val>
                                        </p:tav>
                                        <p:tav tm="100000">
                                          <p:val>
                                            <p:strVal val="#ppt_w"/>
                                          </p:val>
                                        </p:tav>
                                      </p:tavLst>
                                    </p:anim>
                                    <p:anim calcmode="lin" valueType="num">
                                      <p:cBhvr>
                                        <p:cTn id="41" dur="1000" fill="hold"/>
                                        <p:tgtEl>
                                          <p:spTgt spid="44"/>
                                        </p:tgtEl>
                                        <p:attrNameLst>
                                          <p:attrName>ppt_h</p:attrName>
                                        </p:attrNameLst>
                                      </p:cBhvr>
                                      <p:tavLst>
                                        <p:tav tm="0">
                                          <p:val>
                                            <p:fltVal val="0"/>
                                          </p:val>
                                        </p:tav>
                                        <p:tav tm="100000">
                                          <p:val>
                                            <p:strVal val="#ppt_h"/>
                                          </p:val>
                                        </p:tav>
                                      </p:tavLst>
                                    </p:anim>
                                    <p:anim calcmode="lin" valueType="num">
                                      <p:cBhvr>
                                        <p:cTn id="42" dur="1000" fill="hold"/>
                                        <p:tgtEl>
                                          <p:spTgt spid="44"/>
                                        </p:tgtEl>
                                        <p:attrNameLst>
                                          <p:attrName>style.rotation</p:attrName>
                                        </p:attrNameLst>
                                      </p:cBhvr>
                                      <p:tavLst>
                                        <p:tav tm="0">
                                          <p:val>
                                            <p:fltVal val="90"/>
                                          </p:val>
                                        </p:tav>
                                        <p:tav tm="100000">
                                          <p:val>
                                            <p:fltVal val="0"/>
                                          </p:val>
                                        </p:tav>
                                      </p:tavLst>
                                    </p:anim>
                                    <p:animEffect transition="in" filter="fade">
                                      <p:cBhvr>
                                        <p:cTn id="43" dur="1000"/>
                                        <p:tgtEl>
                                          <p:spTgt spid="44"/>
                                        </p:tgtEl>
                                      </p:cBhvr>
                                    </p:animEffect>
                                  </p:childTnLst>
                                </p:cTn>
                              </p:par>
                              <p:par>
                                <p:cTn id="44" presetID="31" presetClass="entr" presetSubtype="0" fill="hold" nodeType="with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p:cTn id="46" dur="1000" fill="hold"/>
                                        <p:tgtEl>
                                          <p:spTgt spid="2"/>
                                        </p:tgtEl>
                                        <p:attrNameLst>
                                          <p:attrName>ppt_w</p:attrName>
                                        </p:attrNameLst>
                                      </p:cBhvr>
                                      <p:tavLst>
                                        <p:tav tm="0">
                                          <p:val>
                                            <p:fltVal val="0"/>
                                          </p:val>
                                        </p:tav>
                                        <p:tav tm="100000">
                                          <p:val>
                                            <p:strVal val="#ppt_w"/>
                                          </p:val>
                                        </p:tav>
                                      </p:tavLst>
                                    </p:anim>
                                    <p:anim calcmode="lin" valueType="num">
                                      <p:cBhvr>
                                        <p:cTn id="47" dur="1000" fill="hold"/>
                                        <p:tgtEl>
                                          <p:spTgt spid="2"/>
                                        </p:tgtEl>
                                        <p:attrNameLst>
                                          <p:attrName>ppt_h</p:attrName>
                                        </p:attrNameLst>
                                      </p:cBhvr>
                                      <p:tavLst>
                                        <p:tav tm="0">
                                          <p:val>
                                            <p:fltVal val="0"/>
                                          </p:val>
                                        </p:tav>
                                        <p:tav tm="100000">
                                          <p:val>
                                            <p:strVal val="#ppt_h"/>
                                          </p:val>
                                        </p:tav>
                                      </p:tavLst>
                                    </p:anim>
                                    <p:anim calcmode="lin" valueType="num">
                                      <p:cBhvr>
                                        <p:cTn id="48" dur="1000" fill="hold"/>
                                        <p:tgtEl>
                                          <p:spTgt spid="2"/>
                                        </p:tgtEl>
                                        <p:attrNameLst>
                                          <p:attrName>style.rotation</p:attrName>
                                        </p:attrNameLst>
                                      </p:cBhvr>
                                      <p:tavLst>
                                        <p:tav tm="0">
                                          <p:val>
                                            <p:fltVal val="90"/>
                                          </p:val>
                                        </p:tav>
                                        <p:tav tm="100000">
                                          <p:val>
                                            <p:fltVal val="0"/>
                                          </p:val>
                                        </p:tav>
                                      </p:tavLst>
                                    </p:anim>
                                    <p:animEffect transition="in" filter="fade">
                                      <p:cBhvr>
                                        <p:cTn id="4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6"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a:extLst>
              <a:ext uri="{FF2B5EF4-FFF2-40B4-BE49-F238E27FC236}">
                <a16:creationId xmlns:a16="http://schemas.microsoft.com/office/drawing/2014/main" id="{965A3615-9AFA-427E-81EF-DE732FC49B1F}"/>
              </a:ext>
            </a:extLst>
          </p:cNvPr>
          <p:cNvPicPr>
            <a:picLocks noChangeAspect="1"/>
          </p:cNvPicPr>
          <p:nvPr/>
        </p:nvPicPr>
        <p:blipFill>
          <a:blip r:embed="rId2"/>
          <a:stretch>
            <a:fillRect/>
          </a:stretch>
        </p:blipFill>
        <p:spPr>
          <a:xfrm>
            <a:off x="129058" y="8847"/>
            <a:ext cx="9644708" cy="6840305"/>
          </a:xfrm>
          <a:prstGeom prst="rect">
            <a:avLst/>
          </a:prstGeom>
        </p:spPr>
      </p:pic>
      <p:sp>
        <p:nvSpPr>
          <p:cNvPr id="18" name="Rectangle 6">
            <a:extLst>
              <a:ext uri="{FF2B5EF4-FFF2-40B4-BE49-F238E27FC236}">
                <a16:creationId xmlns:a16="http://schemas.microsoft.com/office/drawing/2014/main" id="{BE1DF0A2-C139-4295-9836-1570FA23B1CC}"/>
              </a:ext>
            </a:extLst>
          </p:cNvPr>
          <p:cNvSpPr/>
          <p:nvPr/>
        </p:nvSpPr>
        <p:spPr>
          <a:xfrm>
            <a:off x="95518" y="2225180"/>
            <a:ext cx="1107485" cy="1591398"/>
          </a:xfrm>
          <a:prstGeom prst="rect">
            <a:avLst/>
          </a:prstGeom>
        </p:spPr>
        <p:txBody>
          <a:bodyPr wrap="square">
            <a:spAutoFit/>
          </a:bodyPr>
          <a:lstStyle/>
          <a:p>
            <a:pPr marL="0" marR="0" lvl="0" indent="0" algn="l" defTabSz="457200" rtl="0" eaLnBrk="1" fontAlgn="auto" latinLnBrk="0" hangingPunct="1">
              <a:lnSpc>
                <a:spcPct val="110000"/>
              </a:lnSpc>
              <a:spcBef>
                <a:spcPts val="0"/>
              </a:spcBef>
              <a:spcAft>
                <a:spcPts val="0"/>
              </a:spcAft>
              <a:buClrTx/>
              <a:buSzTx/>
              <a:buFontTx/>
              <a:buNone/>
              <a:tabLst/>
              <a:defRPr/>
            </a:pPr>
            <a:r>
              <a:rPr kumimoji="0" lang="tr-TR"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rPr>
              <a:t>C</a:t>
            </a:r>
            <a:endParaRPr kumimoji="0" lang="en-US"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endParaRPr>
          </a:p>
        </p:txBody>
      </p:sp>
      <p:pic>
        <p:nvPicPr>
          <p:cNvPr id="19" name="Picture 2">
            <a:extLst>
              <a:ext uri="{FF2B5EF4-FFF2-40B4-BE49-F238E27FC236}">
                <a16:creationId xmlns:a16="http://schemas.microsoft.com/office/drawing/2014/main" id="{015764D8-58DD-4E7A-8B0C-202954D8DAC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749" r="15095" b="15466"/>
          <a:stretch/>
        </p:blipFill>
        <p:spPr>
          <a:xfrm>
            <a:off x="469925" y="3461965"/>
            <a:ext cx="2224390" cy="1286282"/>
          </a:xfrm>
          <a:prstGeom prst="rect">
            <a:avLst/>
          </a:prstGeom>
        </p:spPr>
      </p:pic>
      <p:sp>
        <p:nvSpPr>
          <p:cNvPr id="20" name="Oval 19">
            <a:extLst>
              <a:ext uri="{FF2B5EF4-FFF2-40B4-BE49-F238E27FC236}">
                <a16:creationId xmlns:a16="http://schemas.microsoft.com/office/drawing/2014/main" id="{A4E611DE-68FB-4976-A613-9BE509B56E3B}"/>
              </a:ext>
            </a:extLst>
          </p:cNvPr>
          <p:cNvSpPr/>
          <p:nvPr/>
        </p:nvSpPr>
        <p:spPr>
          <a:xfrm>
            <a:off x="4215485" y="2449106"/>
            <a:ext cx="1656000" cy="1656000"/>
          </a:xfrm>
          <a:prstGeom prst="ellipse">
            <a:avLst/>
          </a:prstGeom>
          <a:noFill/>
          <a:ln w="63500">
            <a:solidFill>
              <a:srgbClr val="D7E4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1" name="Metin kutusu 20">
            <a:extLst>
              <a:ext uri="{FF2B5EF4-FFF2-40B4-BE49-F238E27FC236}">
                <a16:creationId xmlns:a16="http://schemas.microsoft.com/office/drawing/2014/main" id="{2122BC2F-EB14-412B-AD38-CC14B00BD4EF}"/>
              </a:ext>
            </a:extLst>
          </p:cNvPr>
          <p:cNvSpPr txBox="1"/>
          <p:nvPr/>
        </p:nvSpPr>
        <p:spPr>
          <a:xfrm>
            <a:off x="1036179" y="2919857"/>
            <a:ext cx="2383858" cy="707886"/>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Uygulama </a:t>
            </a:r>
          </a:p>
        </p:txBody>
      </p:sp>
      <p:grpSp>
        <p:nvGrpSpPr>
          <p:cNvPr id="22" name="Gruppieren 100">
            <a:extLst>
              <a:ext uri="{FF2B5EF4-FFF2-40B4-BE49-F238E27FC236}">
                <a16:creationId xmlns:a16="http://schemas.microsoft.com/office/drawing/2014/main" id="{28DF6993-4782-4562-ACDF-228F1540E7CC}"/>
              </a:ext>
            </a:extLst>
          </p:cNvPr>
          <p:cNvGrpSpPr/>
          <p:nvPr/>
        </p:nvGrpSpPr>
        <p:grpSpPr>
          <a:xfrm rot="10800000" flipH="1">
            <a:off x="518206" y="3357173"/>
            <a:ext cx="3569666" cy="312288"/>
            <a:chOff x="1779041" y="2299638"/>
            <a:chExt cx="3071567" cy="481974"/>
          </a:xfrm>
        </p:grpSpPr>
        <p:cxnSp>
          <p:nvCxnSpPr>
            <p:cNvPr id="23" name="Gerader Verbinder 62">
              <a:extLst>
                <a:ext uri="{FF2B5EF4-FFF2-40B4-BE49-F238E27FC236}">
                  <a16:creationId xmlns:a16="http://schemas.microsoft.com/office/drawing/2014/main" id="{0649710F-AF41-4F25-9A3C-17758C202C83}"/>
                </a:ext>
              </a:extLst>
            </p:cNvPr>
            <p:cNvCxnSpPr>
              <a:cxnSpLocks/>
              <a:endCxn id="24" idx="3"/>
            </p:cNvCxnSpPr>
            <p:nvPr/>
          </p:nvCxnSpPr>
          <p:spPr bwMode="gray">
            <a:xfrm flipH="1" flipV="1">
              <a:off x="4662716" y="2327419"/>
              <a:ext cx="187892" cy="454193"/>
            </a:xfrm>
            <a:prstGeom prst="line">
              <a:avLst/>
            </a:prstGeom>
            <a:ln w="19050">
              <a:solidFill>
                <a:srgbClr val="A0BE61"/>
              </a:solidFill>
            </a:ln>
          </p:spPr>
          <p:style>
            <a:lnRef idx="1">
              <a:schemeClr val="accent6"/>
            </a:lnRef>
            <a:fillRef idx="0">
              <a:schemeClr val="accent6"/>
            </a:fillRef>
            <a:effectRef idx="0">
              <a:schemeClr val="accent6"/>
            </a:effectRef>
            <a:fontRef idx="minor">
              <a:schemeClr val="tx1"/>
            </a:fontRef>
          </p:style>
        </p:cxnSp>
        <p:sp>
          <p:nvSpPr>
            <p:cNvPr id="24" name="Rechteck 92">
              <a:extLst>
                <a:ext uri="{FF2B5EF4-FFF2-40B4-BE49-F238E27FC236}">
                  <a16:creationId xmlns:a16="http://schemas.microsoft.com/office/drawing/2014/main" id="{870FAB8A-2CAD-40E1-B53E-3205AC6AAB57}"/>
                </a:ext>
              </a:extLst>
            </p:cNvPr>
            <p:cNvSpPr/>
            <p:nvPr/>
          </p:nvSpPr>
          <p:spPr bwMode="gray">
            <a:xfrm>
              <a:off x="1779041" y="2299638"/>
              <a:ext cx="2883675" cy="55561"/>
            </a:xfrm>
            <a:prstGeom prst="rect">
              <a:avLst/>
            </a:prstGeom>
            <a:solidFill>
              <a:srgbClr val="7793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C00000"/>
                </a:solidFill>
                <a:effectLst/>
                <a:uLnTx/>
                <a:uFillTx/>
                <a:latin typeface="Calibri"/>
                <a:ea typeface="+mn-ea"/>
                <a:cs typeface="+mn-cs"/>
              </a:endParaRPr>
            </a:p>
          </p:txBody>
        </p:sp>
      </p:grpSp>
      <p:sp>
        <p:nvSpPr>
          <p:cNvPr id="25" name="Oval 24">
            <a:extLst>
              <a:ext uri="{FF2B5EF4-FFF2-40B4-BE49-F238E27FC236}">
                <a16:creationId xmlns:a16="http://schemas.microsoft.com/office/drawing/2014/main" id="{5F21EE6B-148B-4E3C-A73E-1AC72998D802}"/>
              </a:ext>
            </a:extLst>
          </p:cNvPr>
          <p:cNvSpPr/>
          <p:nvPr/>
        </p:nvSpPr>
        <p:spPr>
          <a:xfrm>
            <a:off x="4089485" y="2323106"/>
            <a:ext cx="1908000" cy="1908000"/>
          </a:xfrm>
          <a:prstGeom prst="ellipse">
            <a:avLst/>
          </a:prstGeom>
          <a:noFill/>
          <a:ln w="63500" cap="flat" cmpd="sng">
            <a:solidFill>
              <a:srgbClr val="77933C"/>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26" name="Resim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8772" y="2907348"/>
            <a:ext cx="1367743" cy="746042"/>
          </a:xfrm>
          <a:prstGeom prst="rect">
            <a:avLst/>
          </a:prstGeom>
        </p:spPr>
      </p:pic>
      <p:sp>
        <p:nvSpPr>
          <p:cNvPr id="44" name="Metin kutusu 43"/>
          <p:cNvSpPr txBox="1"/>
          <p:nvPr/>
        </p:nvSpPr>
        <p:spPr>
          <a:xfrm>
            <a:off x="296295" y="907688"/>
            <a:ext cx="5059079" cy="1015649"/>
          </a:xfrm>
          <a:prstGeom prst="rect">
            <a:avLst/>
          </a:prstGeom>
          <a:solidFill>
            <a:schemeClr val="lt1">
              <a:alpha val="25000"/>
            </a:schemeClr>
          </a:solidFill>
          <a:ln>
            <a:noFill/>
          </a:ln>
        </p:spPr>
        <p:style>
          <a:lnRef idx="2">
            <a:schemeClr val="accent2"/>
          </a:lnRef>
          <a:fillRef idx="1">
            <a:schemeClr val="lt1"/>
          </a:fillRef>
          <a:effectRef idx="0">
            <a:schemeClr val="accent2"/>
          </a:effectRef>
          <a:fontRef idx="minor">
            <a:schemeClr val="dk1"/>
          </a:fontRef>
        </p:style>
        <p:txBody>
          <a:bodyPr wrap="square" lIns="91425" tIns="45713" rIns="91425" bIns="45713"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tr-TR" sz="1500" b="1" i="0" u="none" strike="noStrike" kern="0" cap="none" spc="0" normalizeH="0" baseline="0" noProof="0" dirty="0">
                <a:ln>
                  <a:noFill/>
                </a:ln>
                <a:solidFill>
                  <a:prstClr val="black"/>
                </a:solidFill>
                <a:effectLst/>
                <a:uLnTx/>
                <a:uFillTx/>
                <a:latin typeface="Calibri"/>
                <a:ea typeface="+mn-ea"/>
                <a:cs typeface="+mn-cs"/>
              </a:rPr>
              <a:t>EKB eğitici kuruluşların yetkilendirilme denetlenmeleri ile ilgili  iş ve işlemleri yürütmek.</a:t>
            </a:r>
          </a:p>
          <a:p>
            <a:pPr marL="0" marR="0" lvl="0" indent="0" algn="just" defTabSz="457200" rtl="0" eaLnBrk="1" fontAlgn="auto" latinLnBrk="0" hangingPunct="1">
              <a:lnSpc>
                <a:spcPct val="100000"/>
              </a:lnSpc>
              <a:spcBef>
                <a:spcPts val="0"/>
              </a:spcBef>
              <a:spcAft>
                <a:spcPts val="0"/>
              </a:spcAft>
              <a:buClrTx/>
              <a:buSzTx/>
              <a:buFontTx/>
              <a:buNone/>
              <a:tabLst>
                <a:tab pos="442913" algn="l"/>
                <a:tab pos="715963" algn="l"/>
              </a:tabLst>
              <a:defRPr/>
            </a:pPr>
            <a:r>
              <a:rPr kumimoji="0" lang="tr-TR" sz="1500" b="1" i="0" u="none" strike="noStrike" kern="1200" cap="none" spc="0" normalizeH="0" baseline="0" noProof="0" dirty="0">
                <a:ln>
                  <a:noFill/>
                </a:ln>
                <a:solidFill>
                  <a:srgbClr val="00B0F0"/>
                </a:solidFill>
                <a:effectLst/>
                <a:uLnTx/>
                <a:uFillTx/>
                <a:latin typeface="Calibri"/>
                <a:ea typeface="+mn-ea"/>
                <a:cs typeface="+mn-cs"/>
              </a:rPr>
              <a:t>	</a:t>
            </a:r>
            <a:r>
              <a:rPr kumimoji="0" lang="tr-TR" sz="1500" b="1" i="0" u="none" strike="noStrike" kern="0" cap="none" spc="0" normalizeH="0" baseline="0" noProof="0" dirty="0">
                <a:ln>
                  <a:noFill/>
                </a:ln>
                <a:solidFill>
                  <a:srgbClr val="C00000"/>
                </a:solidFill>
                <a:effectLst/>
                <a:uLnTx/>
                <a:uFillTx/>
                <a:latin typeface="Calibri"/>
                <a:ea typeface="+mn-ea"/>
                <a:cs typeface="+mn-cs"/>
              </a:rPr>
              <a:t>-</a:t>
            </a:r>
            <a:r>
              <a:rPr kumimoji="0" lang="tr-TR" sz="1500" b="1" i="0" u="none" strike="noStrike" kern="0" cap="none" spc="0" normalizeH="0" baseline="0" noProof="0" dirty="0">
                <a:ln>
                  <a:noFill/>
                </a:ln>
                <a:solidFill>
                  <a:prstClr val="black"/>
                </a:solidFill>
                <a:effectLst/>
                <a:uLnTx/>
                <a:uFillTx/>
                <a:latin typeface="Calibri"/>
                <a:ea typeface="+mn-ea"/>
                <a:cs typeface="+mn-cs"/>
              </a:rPr>
              <a:t>	</a:t>
            </a:r>
            <a:r>
              <a:rPr kumimoji="0" lang="tr-TR" sz="1500" b="1" i="0" u="none" strike="noStrike" kern="0" cap="none" spc="0" normalizeH="0" baseline="0" noProof="0" dirty="0">
                <a:ln>
                  <a:noFill/>
                </a:ln>
                <a:solidFill>
                  <a:srgbClr val="C00000"/>
                </a:solidFill>
                <a:effectLst/>
                <a:uLnTx/>
                <a:uFillTx/>
                <a:latin typeface="Calibri"/>
                <a:ea typeface="+mn-ea"/>
                <a:cs typeface="+mn-cs"/>
              </a:rPr>
              <a:t>92</a:t>
            </a:r>
            <a:r>
              <a:rPr kumimoji="0" lang="tr-TR" sz="1500" b="0" i="0" u="none" strike="noStrike" kern="0" cap="none" spc="0" normalizeH="0" baseline="0" noProof="0" dirty="0">
                <a:ln>
                  <a:noFill/>
                </a:ln>
                <a:solidFill>
                  <a:srgbClr val="C00000"/>
                </a:solidFill>
                <a:effectLst/>
                <a:uLnTx/>
                <a:uFillTx/>
                <a:latin typeface="Calibri"/>
                <a:ea typeface="+mn-ea"/>
                <a:cs typeface="+mn-cs"/>
              </a:rPr>
              <a:t> EKB Uzman eğitici kuruluş</a:t>
            </a:r>
          </a:p>
          <a:p>
            <a:pPr marL="0" marR="0" lvl="0" indent="0" algn="just" defTabSz="457200" rtl="0" eaLnBrk="1" fontAlgn="auto" latinLnBrk="0" hangingPunct="1">
              <a:lnSpc>
                <a:spcPct val="100000"/>
              </a:lnSpc>
              <a:spcBef>
                <a:spcPts val="0"/>
              </a:spcBef>
              <a:spcAft>
                <a:spcPts val="0"/>
              </a:spcAft>
              <a:buClrTx/>
              <a:buSzTx/>
              <a:buFontTx/>
              <a:buNone/>
              <a:tabLst>
                <a:tab pos="442913" algn="l"/>
                <a:tab pos="715963" algn="l"/>
              </a:tabLst>
              <a:defRPr/>
            </a:pPr>
            <a:r>
              <a:rPr kumimoji="0" lang="tr-TR" sz="1500" b="0" i="0" u="none" strike="noStrike" kern="0" cap="none" spc="0" normalizeH="0" baseline="0" noProof="0" dirty="0">
                <a:ln>
                  <a:noFill/>
                </a:ln>
                <a:solidFill>
                  <a:srgbClr val="C00000"/>
                </a:solidFill>
                <a:effectLst/>
                <a:uLnTx/>
                <a:uFillTx/>
                <a:latin typeface="Calibri"/>
                <a:ea typeface="+mn-ea"/>
                <a:cs typeface="+mn-cs"/>
              </a:rPr>
              <a:t>	-	</a:t>
            </a:r>
            <a:r>
              <a:rPr kumimoji="0" lang="tr-TR" sz="1500" b="1" i="0" u="none" strike="noStrike" kern="0" cap="none" spc="0" normalizeH="0" baseline="0" noProof="0" dirty="0">
                <a:ln>
                  <a:noFill/>
                </a:ln>
                <a:solidFill>
                  <a:srgbClr val="C00000"/>
                </a:solidFill>
                <a:effectLst/>
                <a:uLnTx/>
                <a:uFillTx/>
                <a:latin typeface="Calibri"/>
                <a:ea typeface="+mn-ea"/>
                <a:cs typeface="+mn-cs"/>
              </a:rPr>
              <a:t>195</a:t>
            </a:r>
            <a:r>
              <a:rPr kumimoji="0" lang="tr-TR" sz="1500" b="0" i="0" u="none" strike="noStrike" kern="0" cap="none" spc="0" normalizeH="0" baseline="0" noProof="0" dirty="0">
                <a:ln>
                  <a:noFill/>
                </a:ln>
                <a:solidFill>
                  <a:srgbClr val="C00000"/>
                </a:solidFill>
                <a:effectLst/>
                <a:uLnTx/>
                <a:uFillTx/>
                <a:latin typeface="Calibri"/>
                <a:ea typeface="+mn-ea"/>
                <a:cs typeface="+mn-cs"/>
              </a:rPr>
              <a:t> EKB Uzman eğiticisi kişi</a:t>
            </a:r>
          </a:p>
        </p:txBody>
      </p:sp>
      <p:sp>
        <p:nvSpPr>
          <p:cNvPr id="2" name="Dikdörtgen 1"/>
          <p:cNvSpPr/>
          <p:nvPr/>
        </p:nvSpPr>
        <p:spPr>
          <a:xfrm>
            <a:off x="5493884" y="1407265"/>
            <a:ext cx="4310498" cy="1477328"/>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446088" algn="l"/>
                <a:tab pos="720725" algn="l"/>
              </a:tabLst>
              <a:defRPr/>
            </a:pPr>
            <a:r>
              <a:rPr kumimoji="0" lang="tr-TR" sz="1500" b="1" i="0" u="none" strike="noStrike" kern="0" cap="none" spc="0" normalizeH="0" baseline="0" noProof="0" dirty="0">
                <a:ln>
                  <a:noFill/>
                </a:ln>
                <a:solidFill>
                  <a:prstClr val="black"/>
                </a:solidFill>
                <a:effectLst/>
                <a:uLnTx/>
                <a:uFillTx/>
                <a:latin typeface="Calibri"/>
                <a:ea typeface="+mn-ea"/>
                <a:cs typeface="+mn-cs"/>
              </a:rPr>
              <a:t>EKB Uzmanları ve EKB Düzenlemeye Yetkili Şirketlerinin BEP-TR yazılımında yetkilendirilmesini sağlamak.</a:t>
            </a:r>
          </a:p>
          <a:p>
            <a:pPr marL="457200" marR="0" lvl="1" indent="-254000" algn="just" defTabSz="457200" rtl="0" eaLnBrk="1" fontAlgn="auto" latinLnBrk="0" hangingPunct="1">
              <a:lnSpc>
                <a:spcPct val="100000"/>
              </a:lnSpc>
              <a:spcBef>
                <a:spcPts val="0"/>
              </a:spcBef>
              <a:spcAft>
                <a:spcPts val="0"/>
              </a:spcAft>
              <a:buClrTx/>
              <a:buSzTx/>
              <a:buFontTx/>
              <a:buChar char="-"/>
              <a:tabLst>
                <a:tab pos="442913" algn="l"/>
                <a:tab pos="715963" algn="l"/>
              </a:tabLst>
              <a:defRPr/>
            </a:pPr>
            <a:r>
              <a:rPr kumimoji="0" lang="tr-TR" sz="1500" b="1" i="0" u="none" strike="noStrike" kern="0" cap="none" spc="0" normalizeH="0" baseline="0" noProof="0" dirty="0">
                <a:ln>
                  <a:noFill/>
                </a:ln>
                <a:solidFill>
                  <a:srgbClr val="C00000"/>
                </a:solidFill>
                <a:effectLst/>
                <a:uLnTx/>
                <a:uFillTx/>
                <a:latin typeface="Calibri"/>
                <a:ea typeface="+mn-ea"/>
                <a:cs typeface="+mn-cs"/>
              </a:rPr>
              <a:t>6.588</a:t>
            </a:r>
            <a:r>
              <a:rPr kumimoji="0" lang="tr-TR" sz="1500" b="0" i="0" u="none" strike="noStrike" kern="0" cap="none" spc="0" normalizeH="0" baseline="0" noProof="0" dirty="0">
                <a:ln>
                  <a:noFill/>
                </a:ln>
                <a:solidFill>
                  <a:srgbClr val="C00000"/>
                </a:solidFill>
                <a:effectLst/>
                <a:uLnTx/>
                <a:uFillTx/>
                <a:latin typeface="Calibri"/>
                <a:ea typeface="+mn-ea"/>
                <a:cs typeface="+mn-cs"/>
              </a:rPr>
              <a:t> EKB Uzman</a:t>
            </a:r>
          </a:p>
          <a:p>
            <a:pPr marL="457200" marR="0" lvl="1" indent="-254000" algn="just" defTabSz="457200" rtl="0" eaLnBrk="1" fontAlgn="auto" latinLnBrk="0" hangingPunct="1">
              <a:lnSpc>
                <a:spcPct val="100000"/>
              </a:lnSpc>
              <a:spcBef>
                <a:spcPts val="0"/>
              </a:spcBef>
              <a:spcAft>
                <a:spcPts val="0"/>
              </a:spcAft>
              <a:buClrTx/>
              <a:buSzTx/>
              <a:buFontTx/>
              <a:buChar char="-"/>
              <a:tabLst>
                <a:tab pos="442913" algn="l"/>
                <a:tab pos="715963" algn="l"/>
              </a:tabLst>
              <a:defRPr/>
            </a:pPr>
            <a:r>
              <a:rPr kumimoji="0" lang="tr-TR" sz="1500" b="1" i="0" u="none" strike="noStrike" kern="0" cap="none" spc="0" normalizeH="0" baseline="0" noProof="0" dirty="0">
                <a:ln>
                  <a:noFill/>
                </a:ln>
                <a:solidFill>
                  <a:srgbClr val="C00000"/>
                </a:solidFill>
                <a:effectLst/>
                <a:uLnTx/>
                <a:uFillTx/>
                <a:latin typeface="Calibri"/>
                <a:ea typeface="+mn-ea"/>
                <a:cs typeface="+mn-cs"/>
              </a:rPr>
              <a:t>5.183</a:t>
            </a:r>
            <a:r>
              <a:rPr kumimoji="0" lang="tr-TR" sz="1500" b="0" i="0" u="none" strike="noStrike" kern="0" cap="none" spc="0" normalizeH="0" baseline="0" noProof="0" dirty="0">
                <a:ln>
                  <a:noFill/>
                </a:ln>
                <a:solidFill>
                  <a:srgbClr val="C00000"/>
                </a:solidFill>
                <a:effectLst/>
                <a:uLnTx/>
                <a:uFillTx/>
                <a:latin typeface="Calibri"/>
                <a:ea typeface="+mn-ea"/>
                <a:cs typeface="+mn-cs"/>
              </a:rPr>
              <a:t> EKB düzenlemeye yetkili kuruluş (SMM/EVD)</a:t>
            </a:r>
          </a:p>
        </p:txBody>
      </p:sp>
      <p:sp>
        <p:nvSpPr>
          <p:cNvPr id="4" name="Dikdörtgen 3"/>
          <p:cNvSpPr/>
          <p:nvPr/>
        </p:nvSpPr>
        <p:spPr>
          <a:xfrm>
            <a:off x="5803257" y="3900068"/>
            <a:ext cx="4043063" cy="1015663"/>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442913" algn="l"/>
                <a:tab pos="720725" algn="l"/>
              </a:tabLst>
              <a:defRPr/>
            </a:pPr>
            <a:r>
              <a:rPr kumimoji="0" lang="tr-TR" sz="1500" b="1" i="0" u="none" strike="noStrike" kern="0" cap="none" spc="0" normalizeH="0" baseline="0" noProof="0" dirty="0">
                <a:ln>
                  <a:noFill/>
                </a:ln>
                <a:solidFill>
                  <a:prstClr val="black"/>
                </a:solidFill>
                <a:effectLst/>
                <a:uLnTx/>
                <a:uFillTx/>
                <a:latin typeface="Calibri"/>
                <a:ea typeface="+mn-ea"/>
                <a:cs typeface="+mn-cs"/>
              </a:rPr>
              <a:t>EKB Uzmanları denetlenmeleri ile ilgili  iş ve işlemleri yürütmek.</a:t>
            </a:r>
          </a:p>
          <a:p>
            <a:pPr marL="457200" marR="0" lvl="1" indent="-254000" algn="just" defTabSz="457200" rtl="0" eaLnBrk="1" fontAlgn="auto" latinLnBrk="0" hangingPunct="1">
              <a:lnSpc>
                <a:spcPct val="100000"/>
              </a:lnSpc>
              <a:spcBef>
                <a:spcPts val="0"/>
              </a:spcBef>
              <a:spcAft>
                <a:spcPts val="0"/>
              </a:spcAft>
              <a:buClrTx/>
              <a:buSzTx/>
              <a:buFontTx/>
              <a:buChar char="-"/>
              <a:tabLst>
                <a:tab pos="442913" algn="l"/>
                <a:tab pos="715963" algn="l"/>
              </a:tabLst>
              <a:defRPr/>
            </a:pPr>
            <a:r>
              <a:rPr kumimoji="0" lang="tr-TR" sz="1500" b="1" i="0" u="none" strike="noStrike" kern="0" cap="none" spc="0" normalizeH="0" baseline="0" noProof="0" dirty="0">
                <a:ln>
                  <a:noFill/>
                </a:ln>
                <a:solidFill>
                  <a:srgbClr val="C00000"/>
                </a:solidFill>
                <a:effectLst/>
                <a:uLnTx/>
                <a:uFillTx/>
                <a:latin typeface="Calibri"/>
                <a:ea typeface="+mn-ea"/>
                <a:cs typeface="+mn-cs"/>
              </a:rPr>
              <a:t>850</a:t>
            </a:r>
            <a:r>
              <a:rPr kumimoji="0" lang="tr-TR" sz="1500" b="0" i="0" u="none" strike="noStrike" kern="0" cap="none" spc="0" normalizeH="0" baseline="0" noProof="0" dirty="0">
                <a:ln>
                  <a:noFill/>
                </a:ln>
                <a:solidFill>
                  <a:srgbClr val="C00000"/>
                </a:solidFill>
                <a:effectLst/>
                <a:uLnTx/>
                <a:uFillTx/>
                <a:latin typeface="Calibri"/>
                <a:ea typeface="+mn-ea"/>
                <a:cs typeface="+mn-cs"/>
              </a:rPr>
              <a:t> EKB Uzmanından savunma istenildi</a:t>
            </a:r>
          </a:p>
          <a:p>
            <a:pPr marL="457200" marR="0" lvl="1" indent="-254000" algn="just" defTabSz="457200" rtl="0" eaLnBrk="1" fontAlgn="auto" latinLnBrk="0" hangingPunct="1">
              <a:lnSpc>
                <a:spcPct val="100000"/>
              </a:lnSpc>
              <a:spcBef>
                <a:spcPts val="0"/>
              </a:spcBef>
              <a:spcAft>
                <a:spcPts val="0"/>
              </a:spcAft>
              <a:buClrTx/>
              <a:buSzTx/>
              <a:buFontTx/>
              <a:buChar char="-"/>
              <a:tabLst>
                <a:tab pos="442913" algn="l"/>
                <a:tab pos="715963" algn="l"/>
              </a:tabLst>
              <a:defRPr/>
            </a:pPr>
            <a:r>
              <a:rPr kumimoji="0" lang="tr-TR" sz="1500" b="1" i="0" u="none" strike="noStrike" kern="0" cap="none" spc="0" normalizeH="0" baseline="0" noProof="0" dirty="0">
                <a:ln>
                  <a:noFill/>
                </a:ln>
                <a:solidFill>
                  <a:srgbClr val="C00000"/>
                </a:solidFill>
                <a:effectLst/>
                <a:uLnTx/>
                <a:uFillTx/>
                <a:latin typeface="Calibri"/>
                <a:ea typeface="+mn-ea"/>
                <a:cs typeface="+mn-cs"/>
              </a:rPr>
              <a:t>750</a:t>
            </a:r>
            <a:r>
              <a:rPr kumimoji="0" lang="tr-TR" sz="1500" b="0" i="0" u="none" strike="noStrike" kern="0" cap="none" spc="0" normalizeH="0" baseline="0" noProof="0" dirty="0">
                <a:ln>
                  <a:noFill/>
                </a:ln>
                <a:solidFill>
                  <a:srgbClr val="C00000"/>
                </a:solidFill>
                <a:effectLst/>
                <a:uLnTx/>
                <a:uFillTx/>
                <a:latin typeface="Calibri"/>
                <a:ea typeface="+mn-ea"/>
                <a:cs typeface="+mn-cs"/>
              </a:rPr>
              <a:t> EKB Uzmanının Yetkisi 3 ay askıya alındı </a:t>
            </a:r>
          </a:p>
        </p:txBody>
      </p:sp>
      <p:sp>
        <p:nvSpPr>
          <p:cNvPr id="6" name="Dikdörtgen 5"/>
          <p:cNvSpPr/>
          <p:nvPr/>
        </p:nvSpPr>
        <p:spPr>
          <a:xfrm>
            <a:off x="191896" y="5063840"/>
            <a:ext cx="6702680" cy="1015663"/>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446088" algn="l"/>
                <a:tab pos="720725" algn="l"/>
              </a:tabLst>
              <a:defRPr/>
            </a:pPr>
            <a:r>
              <a:rPr kumimoji="0" lang="tr-TR" sz="1500" b="1" i="0" u="none" strike="noStrike" kern="0" cap="none" spc="0" normalizeH="0" baseline="0" noProof="0" dirty="0">
                <a:ln>
                  <a:noFill/>
                </a:ln>
                <a:solidFill>
                  <a:prstClr val="black"/>
                </a:solidFill>
                <a:effectLst/>
                <a:uLnTx/>
                <a:uFillTx/>
                <a:latin typeface="Calibri"/>
                <a:ea typeface="+mn-ea"/>
                <a:cs typeface="+mn-cs"/>
              </a:rPr>
              <a:t>EKB düzenlemek için kullanılan BEP-TR Yazılım Programının  işletimini sağlamak. </a:t>
            </a:r>
          </a:p>
          <a:p>
            <a:pPr marL="457200" marR="0" lvl="1" indent="-254000" algn="just" defTabSz="457200" rtl="0" eaLnBrk="1" fontAlgn="auto" latinLnBrk="0" hangingPunct="1">
              <a:lnSpc>
                <a:spcPct val="100000"/>
              </a:lnSpc>
              <a:spcBef>
                <a:spcPts val="0"/>
              </a:spcBef>
              <a:spcAft>
                <a:spcPts val="0"/>
              </a:spcAft>
              <a:buClrTx/>
              <a:buSzTx/>
              <a:buFontTx/>
              <a:buChar char="-"/>
              <a:tabLst>
                <a:tab pos="442913" algn="l"/>
                <a:tab pos="715963" algn="l"/>
              </a:tabLst>
              <a:defRPr/>
            </a:pPr>
            <a:r>
              <a:rPr kumimoji="0" lang="tr-TR" sz="1500" b="1" i="0" u="none" strike="noStrike" kern="0" cap="none" spc="0" normalizeH="0" baseline="0" noProof="0" dirty="0">
                <a:ln>
                  <a:noFill/>
                </a:ln>
                <a:solidFill>
                  <a:srgbClr val="C00000"/>
                </a:solidFill>
                <a:effectLst/>
                <a:uLnTx/>
                <a:uFillTx/>
                <a:latin typeface="Calibri"/>
                <a:ea typeface="+mn-ea"/>
                <a:cs typeface="+mn-cs"/>
              </a:rPr>
              <a:t>780.000</a:t>
            </a:r>
            <a:r>
              <a:rPr kumimoji="0" lang="tr-TR" sz="1500" b="0" i="0" u="none" strike="noStrike" kern="0" cap="none" spc="0" normalizeH="0" baseline="0" noProof="0" dirty="0">
                <a:ln>
                  <a:noFill/>
                </a:ln>
                <a:solidFill>
                  <a:srgbClr val="C00000"/>
                </a:solidFill>
                <a:effectLst/>
                <a:uLnTx/>
                <a:uFillTx/>
                <a:latin typeface="Calibri"/>
                <a:ea typeface="+mn-ea"/>
                <a:cs typeface="+mn-cs"/>
              </a:rPr>
              <a:t> adet yeni bina, </a:t>
            </a:r>
          </a:p>
          <a:p>
            <a:pPr marL="457200" marR="0" lvl="1" indent="-254000" algn="just" defTabSz="457200" rtl="0" eaLnBrk="1" fontAlgn="auto" latinLnBrk="0" hangingPunct="1">
              <a:lnSpc>
                <a:spcPct val="100000"/>
              </a:lnSpc>
              <a:spcBef>
                <a:spcPts val="0"/>
              </a:spcBef>
              <a:spcAft>
                <a:spcPts val="0"/>
              </a:spcAft>
              <a:buClrTx/>
              <a:buSzTx/>
              <a:buFontTx/>
              <a:buChar char="-"/>
              <a:tabLst>
                <a:tab pos="442913" algn="l"/>
                <a:tab pos="715963" algn="l"/>
              </a:tabLst>
              <a:defRPr/>
            </a:pPr>
            <a:r>
              <a:rPr kumimoji="0" lang="tr-TR" sz="1500" b="1" i="0" u="none" strike="noStrike" kern="0" cap="none" spc="0" normalizeH="0" baseline="0" noProof="0" dirty="0">
                <a:ln>
                  <a:noFill/>
                </a:ln>
                <a:solidFill>
                  <a:srgbClr val="C00000"/>
                </a:solidFill>
                <a:effectLst/>
                <a:uLnTx/>
                <a:uFillTx/>
                <a:latin typeface="Calibri"/>
                <a:ea typeface="+mn-ea"/>
                <a:cs typeface="+mn-cs"/>
              </a:rPr>
              <a:t>160.000</a:t>
            </a:r>
            <a:r>
              <a:rPr kumimoji="0" lang="tr-TR" sz="1500" b="0" i="0" u="none" strike="noStrike" kern="0" cap="none" spc="0" normalizeH="0" baseline="0" noProof="0" dirty="0">
                <a:ln>
                  <a:noFill/>
                </a:ln>
                <a:solidFill>
                  <a:srgbClr val="C00000"/>
                </a:solidFill>
                <a:effectLst/>
                <a:uLnTx/>
                <a:uFillTx/>
                <a:latin typeface="Calibri"/>
                <a:ea typeface="+mn-ea"/>
                <a:cs typeface="+mn-cs"/>
              </a:rPr>
              <a:t> adet eski bina olmak üzere </a:t>
            </a:r>
          </a:p>
          <a:p>
            <a:pPr marL="457200" marR="0" lvl="1" indent="-254000" algn="just" defTabSz="457200" rtl="0" eaLnBrk="1" fontAlgn="auto" latinLnBrk="0" hangingPunct="1">
              <a:lnSpc>
                <a:spcPct val="100000"/>
              </a:lnSpc>
              <a:spcBef>
                <a:spcPts val="0"/>
              </a:spcBef>
              <a:spcAft>
                <a:spcPts val="0"/>
              </a:spcAft>
              <a:buClrTx/>
              <a:buSzTx/>
              <a:buFontTx/>
              <a:buChar char="-"/>
              <a:tabLst>
                <a:tab pos="442913" algn="l"/>
                <a:tab pos="715963" algn="l"/>
              </a:tabLst>
              <a:defRPr/>
            </a:pPr>
            <a:r>
              <a:rPr kumimoji="0" lang="tr-TR" sz="1500" b="1" i="0" u="none" strike="noStrike" kern="0" cap="none" spc="0" normalizeH="0" baseline="0" noProof="0" dirty="0">
                <a:ln>
                  <a:noFill/>
                </a:ln>
                <a:solidFill>
                  <a:srgbClr val="C00000"/>
                </a:solidFill>
                <a:effectLst/>
                <a:uLnTx/>
                <a:uFillTx/>
                <a:latin typeface="Calibri"/>
                <a:ea typeface="+mn-ea"/>
                <a:cs typeface="+mn-cs"/>
              </a:rPr>
              <a:t>940.000 </a:t>
            </a:r>
            <a:r>
              <a:rPr kumimoji="0" lang="tr-TR" sz="1500" b="0" i="0" u="none" strike="noStrike" kern="0" cap="none" spc="0" normalizeH="0" baseline="0" noProof="0" dirty="0">
                <a:ln>
                  <a:noFill/>
                </a:ln>
                <a:solidFill>
                  <a:srgbClr val="C00000"/>
                </a:solidFill>
                <a:effectLst/>
                <a:uLnTx/>
                <a:uFillTx/>
                <a:latin typeface="Calibri"/>
                <a:ea typeface="+mn-ea"/>
                <a:cs typeface="+mn-cs"/>
              </a:rPr>
              <a:t>adet Enerji Kimlik Belgesi (EKB) düzenlenmiştir.</a:t>
            </a:r>
          </a:p>
        </p:txBody>
      </p:sp>
      <p:sp>
        <p:nvSpPr>
          <p:cNvPr id="7" name="Dikdörtgen 6"/>
          <p:cNvSpPr/>
          <p:nvPr/>
        </p:nvSpPr>
        <p:spPr>
          <a:xfrm>
            <a:off x="6119903" y="3125517"/>
            <a:ext cx="3529684"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prstClr val="black"/>
                </a:solidFill>
                <a:effectLst/>
                <a:uLnTx/>
                <a:uFillTx/>
                <a:latin typeface="Calibri"/>
                <a:ea typeface="+mn-ea"/>
                <a:cs typeface="+mn-cs"/>
                <a:hlinkClick r:id="rId5"/>
              </a:rPr>
              <a:t>https://meslekihizmetler.csb.gov.tr/</a:t>
            </a:r>
            <a:endParaRPr kumimoji="0" lang="tr-TR"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Metin kutusu 8"/>
          <p:cNvSpPr txBox="1"/>
          <p:nvPr/>
        </p:nvSpPr>
        <p:spPr>
          <a:xfrm>
            <a:off x="7215496" y="5385252"/>
            <a:ext cx="2237350" cy="24622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000" b="1" i="1" u="sng" strike="noStrike" kern="1200" cap="none" spc="0" normalizeH="0" baseline="0" noProof="0" dirty="0">
                <a:ln>
                  <a:noFill/>
                </a:ln>
                <a:solidFill>
                  <a:prstClr val="black"/>
                </a:solidFill>
                <a:effectLst/>
                <a:uLnTx/>
                <a:uFillTx/>
                <a:latin typeface="Calibri"/>
                <a:ea typeface="+mn-ea"/>
                <a:cs typeface="+mn-cs"/>
              </a:rPr>
              <a:t>11/11/2019</a:t>
            </a:r>
            <a:r>
              <a:rPr kumimoji="0" lang="tr-TR" sz="1000" b="0" i="1" u="sng" strike="noStrike" kern="1200" cap="none" spc="0" normalizeH="0" baseline="0" noProof="0" dirty="0">
                <a:ln>
                  <a:noFill/>
                </a:ln>
                <a:solidFill>
                  <a:prstClr val="black"/>
                </a:solidFill>
                <a:effectLst/>
                <a:uLnTx/>
                <a:uFillTx/>
                <a:latin typeface="Calibri"/>
                <a:ea typeface="+mn-ea"/>
                <a:cs typeface="+mn-cs"/>
              </a:rPr>
              <a:t> tarihli verilerden alınmıştır</a:t>
            </a:r>
          </a:p>
        </p:txBody>
      </p:sp>
    </p:spTree>
    <p:extLst>
      <p:ext uri="{BB962C8B-B14F-4D97-AF65-F5344CB8AC3E}">
        <p14:creationId xmlns:p14="http://schemas.microsoft.com/office/powerpoint/2010/main" val="395271677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inVertical)">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2" grpId="0"/>
      <p:bldP spid="4"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A3C7C5FC-D9B5-4AD8-80F9-320CF748A21E}"/>
              </a:ext>
            </a:extLst>
          </p:cNvPr>
          <p:cNvPicPr>
            <a:picLocks noChangeAspect="1"/>
          </p:cNvPicPr>
          <p:nvPr/>
        </p:nvPicPr>
        <p:blipFill>
          <a:blip r:embed="rId2"/>
          <a:stretch>
            <a:fillRect/>
          </a:stretch>
        </p:blipFill>
        <p:spPr>
          <a:xfrm>
            <a:off x="129058" y="8847"/>
            <a:ext cx="9644708" cy="6840305"/>
          </a:xfrm>
          <a:prstGeom prst="rect">
            <a:avLst/>
          </a:prstGeom>
        </p:spPr>
      </p:pic>
      <p:sp>
        <p:nvSpPr>
          <p:cNvPr id="17" name="Oval 16">
            <a:extLst>
              <a:ext uri="{FF2B5EF4-FFF2-40B4-BE49-F238E27FC236}">
                <a16:creationId xmlns:a16="http://schemas.microsoft.com/office/drawing/2014/main" id="{A4E611DE-68FB-4976-A613-9BE509B56E3B}"/>
              </a:ext>
            </a:extLst>
          </p:cNvPr>
          <p:cNvSpPr/>
          <p:nvPr/>
        </p:nvSpPr>
        <p:spPr>
          <a:xfrm>
            <a:off x="4070420" y="2476408"/>
            <a:ext cx="1656000" cy="1656000"/>
          </a:xfrm>
          <a:prstGeom prst="ellipse">
            <a:avLst/>
          </a:prstGeom>
          <a:noFill/>
          <a:ln w="63500">
            <a:solidFill>
              <a:srgbClr val="D7E4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7" name="Metin kutusu 26">
            <a:extLst>
              <a:ext uri="{FF2B5EF4-FFF2-40B4-BE49-F238E27FC236}">
                <a16:creationId xmlns:a16="http://schemas.microsoft.com/office/drawing/2014/main" id="{1A9911F8-50AD-41A8-A253-8BE653716C1D}"/>
              </a:ext>
            </a:extLst>
          </p:cNvPr>
          <p:cNvSpPr txBox="1"/>
          <p:nvPr/>
        </p:nvSpPr>
        <p:spPr>
          <a:xfrm>
            <a:off x="5917591" y="2920377"/>
            <a:ext cx="1986762" cy="707886"/>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Hedefler</a:t>
            </a:r>
          </a:p>
        </p:txBody>
      </p:sp>
      <p:sp>
        <p:nvSpPr>
          <p:cNvPr id="28" name="Rectangle 6">
            <a:extLst>
              <a:ext uri="{FF2B5EF4-FFF2-40B4-BE49-F238E27FC236}">
                <a16:creationId xmlns:a16="http://schemas.microsoft.com/office/drawing/2014/main" id="{B27A5461-9BE0-47B0-8B3E-F8E0C12DF075}"/>
              </a:ext>
            </a:extLst>
          </p:cNvPr>
          <p:cNvSpPr/>
          <p:nvPr/>
        </p:nvSpPr>
        <p:spPr>
          <a:xfrm>
            <a:off x="8649592" y="2350408"/>
            <a:ext cx="1107485" cy="1591398"/>
          </a:xfrm>
          <a:prstGeom prst="rect">
            <a:avLst/>
          </a:prstGeom>
        </p:spPr>
        <p:txBody>
          <a:bodyPr wrap="square">
            <a:spAutoFit/>
          </a:bodyPr>
          <a:lstStyle/>
          <a:p>
            <a:pPr marL="0" marR="0" lvl="0" indent="0" algn="l" defTabSz="457200" rtl="0" eaLnBrk="1" fontAlgn="auto" latinLnBrk="0" hangingPunct="1">
              <a:lnSpc>
                <a:spcPct val="110000"/>
              </a:lnSpc>
              <a:spcBef>
                <a:spcPts val="0"/>
              </a:spcBef>
              <a:spcAft>
                <a:spcPts val="0"/>
              </a:spcAft>
              <a:buClrTx/>
              <a:buSzTx/>
              <a:buFontTx/>
              <a:buNone/>
              <a:tabLst/>
              <a:defRPr/>
            </a:pPr>
            <a:r>
              <a:rPr kumimoji="0" lang="tr-TR"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rPr>
              <a:t>D</a:t>
            </a:r>
            <a:endParaRPr kumimoji="0" lang="en-US"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endParaRPr>
          </a:p>
        </p:txBody>
      </p:sp>
      <p:grpSp>
        <p:nvGrpSpPr>
          <p:cNvPr id="29" name="Gruppieren 100">
            <a:extLst>
              <a:ext uri="{FF2B5EF4-FFF2-40B4-BE49-F238E27FC236}">
                <a16:creationId xmlns:a16="http://schemas.microsoft.com/office/drawing/2014/main" id="{52911283-A37E-49D0-B254-6EDB6B676053}"/>
              </a:ext>
            </a:extLst>
          </p:cNvPr>
          <p:cNvGrpSpPr/>
          <p:nvPr/>
        </p:nvGrpSpPr>
        <p:grpSpPr>
          <a:xfrm rot="10800000">
            <a:off x="5852419" y="3359097"/>
            <a:ext cx="2732002" cy="312288"/>
            <a:chOff x="1770845" y="2226133"/>
            <a:chExt cx="3071567" cy="481974"/>
          </a:xfrm>
        </p:grpSpPr>
        <p:cxnSp>
          <p:nvCxnSpPr>
            <p:cNvPr id="30" name="Gerader Verbinder 62">
              <a:extLst>
                <a:ext uri="{FF2B5EF4-FFF2-40B4-BE49-F238E27FC236}">
                  <a16:creationId xmlns:a16="http://schemas.microsoft.com/office/drawing/2014/main" id="{F590AA30-7CE2-4A80-A1D7-17565F25DC88}"/>
                </a:ext>
              </a:extLst>
            </p:cNvPr>
            <p:cNvCxnSpPr>
              <a:cxnSpLocks/>
              <a:endCxn id="31" idx="3"/>
            </p:cNvCxnSpPr>
            <p:nvPr/>
          </p:nvCxnSpPr>
          <p:spPr bwMode="gray">
            <a:xfrm flipH="1" flipV="1">
              <a:off x="4654520" y="2253914"/>
              <a:ext cx="187892" cy="454193"/>
            </a:xfrm>
            <a:prstGeom prst="line">
              <a:avLst/>
            </a:prstGeom>
            <a:ln w="19050">
              <a:solidFill>
                <a:srgbClr val="A0BE61"/>
              </a:solidFill>
            </a:ln>
          </p:spPr>
          <p:style>
            <a:lnRef idx="1">
              <a:schemeClr val="accent6"/>
            </a:lnRef>
            <a:fillRef idx="0">
              <a:schemeClr val="accent6"/>
            </a:fillRef>
            <a:effectRef idx="0">
              <a:schemeClr val="accent6"/>
            </a:effectRef>
            <a:fontRef idx="minor">
              <a:schemeClr val="tx1"/>
            </a:fontRef>
          </p:style>
        </p:cxnSp>
        <p:sp>
          <p:nvSpPr>
            <p:cNvPr id="31" name="Rechteck 92">
              <a:extLst>
                <a:ext uri="{FF2B5EF4-FFF2-40B4-BE49-F238E27FC236}">
                  <a16:creationId xmlns:a16="http://schemas.microsoft.com/office/drawing/2014/main" id="{DE33219C-09D3-4E64-BD3F-4F1D6F1ED9DA}"/>
                </a:ext>
              </a:extLst>
            </p:cNvPr>
            <p:cNvSpPr/>
            <p:nvPr/>
          </p:nvSpPr>
          <p:spPr bwMode="gray">
            <a:xfrm>
              <a:off x="1770845" y="2226133"/>
              <a:ext cx="2883675" cy="55561"/>
            </a:xfrm>
            <a:prstGeom prst="rect">
              <a:avLst/>
            </a:prstGeom>
            <a:solidFill>
              <a:srgbClr val="7793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C00000"/>
                </a:solidFill>
                <a:effectLst/>
                <a:uLnTx/>
                <a:uFillTx/>
                <a:latin typeface="Calibri"/>
                <a:ea typeface="+mn-ea"/>
                <a:cs typeface="+mn-cs"/>
              </a:endParaRPr>
            </a:p>
          </p:txBody>
        </p:sp>
      </p:grpSp>
      <p:sp>
        <p:nvSpPr>
          <p:cNvPr id="32" name="Oval 31">
            <a:extLst>
              <a:ext uri="{FF2B5EF4-FFF2-40B4-BE49-F238E27FC236}">
                <a16:creationId xmlns:a16="http://schemas.microsoft.com/office/drawing/2014/main" id="{5F21EE6B-148B-4E3C-A73E-1AC72998D802}"/>
              </a:ext>
            </a:extLst>
          </p:cNvPr>
          <p:cNvSpPr/>
          <p:nvPr/>
        </p:nvSpPr>
        <p:spPr>
          <a:xfrm>
            <a:off x="3944420" y="2350408"/>
            <a:ext cx="1908000" cy="1908000"/>
          </a:xfrm>
          <a:prstGeom prst="ellipse">
            <a:avLst/>
          </a:prstGeom>
          <a:noFill/>
          <a:ln w="63500" cap="flat" cmpd="sng">
            <a:solidFill>
              <a:srgbClr val="77933C"/>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33" name="Resim 32"/>
          <p:cNvPicPr>
            <a:picLocks noChangeAspect="1"/>
          </p:cNvPicPr>
          <p:nvPr/>
        </p:nvPicPr>
        <p:blipFill>
          <a:blip r:embed="rId3">
            <a:extLst>
              <a:ext uri="{BEBA8EAE-BF5A-486C-A8C5-ECC9F3942E4B}">
                <a14:imgProps xmlns:a14="http://schemas.microsoft.com/office/drawing/2010/main">
                  <a14:imgLayer r:embed="rId4">
                    <a14:imgEffect>
                      <a14:saturation sat="22000"/>
                    </a14:imgEffect>
                  </a14:imgLayer>
                </a14:imgProps>
              </a:ext>
              <a:ext uri="{28A0092B-C50C-407E-A947-70E740481C1C}">
                <a14:useLocalDpi xmlns:a14="http://schemas.microsoft.com/office/drawing/2010/main" val="0"/>
              </a:ext>
            </a:extLst>
          </a:blip>
          <a:stretch>
            <a:fillRect/>
          </a:stretch>
        </p:blipFill>
        <p:spPr>
          <a:xfrm>
            <a:off x="6361179" y="3954524"/>
            <a:ext cx="1228951" cy="945716"/>
          </a:xfrm>
          <a:prstGeom prst="rect">
            <a:avLst/>
          </a:prstGeom>
        </p:spPr>
      </p:pic>
      <p:pic>
        <p:nvPicPr>
          <p:cNvPr id="34" name="Resim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3707" y="2934650"/>
            <a:ext cx="1367743" cy="746042"/>
          </a:xfrm>
          <a:prstGeom prst="rect">
            <a:avLst/>
          </a:prstGeom>
        </p:spPr>
      </p:pic>
      <p:sp>
        <p:nvSpPr>
          <p:cNvPr id="35" name="Dikdörtgen 34"/>
          <p:cNvSpPr/>
          <p:nvPr/>
        </p:nvSpPr>
        <p:spPr>
          <a:xfrm>
            <a:off x="6578064" y="1816408"/>
            <a:ext cx="1447832" cy="338554"/>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600" b="0" i="1" u="none" strike="noStrike" kern="0" cap="none" spc="0" normalizeH="0" baseline="0" noProof="0" dirty="0">
                <a:ln>
                  <a:noFill/>
                </a:ln>
                <a:solidFill>
                  <a:prstClr val="black"/>
                </a:solidFill>
                <a:effectLst/>
                <a:uLnTx/>
                <a:uFillTx/>
                <a:latin typeface="Calibri"/>
                <a:ea typeface="+mn-ea"/>
                <a:cs typeface="+mn-cs"/>
              </a:rPr>
              <a:t>Teknoloji Atlası</a:t>
            </a:r>
            <a:endParaRPr kumimoji="0" lang="tr-TR" sz="1600" b="0" i="1" u="none" strike="noStrike" kern="1200" cap="none" spc="0" normalizeH="0" baseline="0" noProof="0" dirty="0">
              <a:ln>
                <a:noFill/>
              </a:ln>
              <a:solidFill>
                <a:prstClr val="black"/>
              </a:solidFill>
              <a:effectLst/>
              <a:uLnTx/>
              <a:uFillTx/>
              <a:latin typeface="Calibri"/>
              <a:ea typeface="+mn-ea"/>
              <a:cs typeface="+mn-cs"/>
            </a:endParaRPr>
          </a:p>
        </p:txBody>
      </p:sp>
      <p:sp>
        <p:nvSpPr>
          <p:cNvPr id="36" name="Dikdörtgen 35"/>
          <p:cNvSpPr/>
          <p:nvPr/>
        </p:nvSpPr>
        <p:spPr>
          <a:xfrm>
            <a:off x="660668" y="1969096"/>
            <a:ext cx="3496470"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1" i="0" u="none" strike="noStrike" kern="0" cap="none" spc="0" normalizeH="0" baseline="0" noProof="0" dirty="0">
                <a:ln>
                  <a:noFill/>
                </a:ln>
                <a:solidFill>
                  <a:prstClr val="black"/>
                </a:solidFill>
                <a:effectLst/>
                <a:uLnTx/>
                <a:uFillTx/>
                <a:latin typeface="Calibri"/>
                <a:ea typeface="+mn-ea"/>
                <a:cs typeface="+mn-cs"/>
              </a:rPr>
              <a:t>Neredeyse Sıfır Enerjili Bina (</a:t>
            </a:r>
            <a:r>
              <a:rPr kumimoji="0" lang="tr-TR" sz="1800" b="1" i="0" u="none" strike="noStrike" kern="0" cap="none" spc="0" normalizeH="0" baseline="0" noProof="0" dirty="0" err="1">
                <a:ln>
                  <a:noFill/>
                </a:ln>
                <a:solidFill>
                  <a:prstClr val="black"/>
                </a:solidFill>
                <a:effectLst/>
                <a:uLnTx/>
                <a:uFillTx/>
                <a:latin typeface="Calibri"/>
                <a:ea typeface="+mn-ea"/>
                <a:cs typeface="+mn-cs"/>
              </a:rPr>
              <a:t>nZEB</a:t>
            </a:r>
            <a:r>
              <a:rPr kumimoji="0" lang="tr-TR" sz="1800" b="1" i="0" u="none" strike="noStrike" kern="0" cap="none" spc="0" normalizeH="0" baseline="0" noProof="0" dirty="0">
                <a:ln>
                  <a:noFill/>
                </a:ln>
                <a:solidFill>
                  <a:prstClr val="black"/>
                </a:solidFill>
                <a:effectLst/>
                <a:uLnTx/>
                <a:uFillTx/>
                <a:latin typeface="Calibri"/>
                <a:ea typeface="+mn-ea"/>
                <a:cs typeface="+mn-cs"/>
              </a:rPr>
              <a:t>)</a:t>
            </a:r>
            <a:endParaRPr kumimoji="0" lang="tr-TR"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7" name="Dikdörtgen 36"/>
          <p:cNvSpPr/>
          <p:nvPr/>
        </p:nvSpPr>
        <p:spPr>
          <a:xfrm>
            <a:off x="829578" y="4439378"/>
            <a:ext cx="5256584" cy="369332"/>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prstClr val="black"/>
                </a:solidFill>
                <a:effectLst/>
                <a:uLnTx/>
                <a:uFillTx/>
                <a:latin typeface="Calibri"/>
                <a:ea typeface="+mn-ea"/>
                <a:cs typeface="+mn-cs"/>
              </a:rPr>
              <a:t>Yeni Binalarda Enerji Verimliliğinin Özendirilmesi</a:t>
            </a:r>
          </a:p>
        </p:txBody>
      </p:sp>
      <p:sp>
        <p:nvSpPr>
          <p:cNvPr id="38" name="Dikdörtgen 37"/>
          <p:cNvSpPr/>
          <p:nvPr/>
        </p:nvSpPr>
        <p:spPr>
          <a:xfrm>
            <a:off x="150834" y="3304631"/>
            <a:ext cx="3954085" cy="369332"/>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prstClr val="black"/>
                </a:solidFill>
                <a:effectLst/>
                <a:uLnTx/>
                <a:uFillTx/>
                <a:latin typeface="Calibri"/>
                <a:ea typeface="+mn-ea"/>
                <a:cs typeface="+mn-cs"/>
              </a:rPr>
              <a:t>EKB Sahiplik Oranının Arttırılması</a:t>
            </a:r>
          </a:p>
        </p:txBody>
      </p:sp>
      <p:sp>
        <p:nvSpPr>
          <p:cNvPr id="39" name="Dikdörtgen 38"/>
          <p:cNvSpPr/>
          <p:nvPr/>
        </p:nvSpPr>
        <p:spPr>
          <a:xfrm>
            <a:off x="4807534" y="1317924"/>
            <a:ext cx="4747946" cy="58477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0" dirty="0">
                <a:ln>
                  <a:noFill/>
                </a:ln>
                <a:solidFill>
                  <a:prstClr val="black"/>
                </a:solidFill>
                <a:effectLst/>
                <a:uLnTx/>
                <a:uFillTx/>
                <a:latin typeface="Calibri"/>
                <a:ea typeface="+mn-ea"/>
                <a:cs typeface="+mn-cs"/>
              </a:rPr>
              <a:t>İnşaat Sektöründe Kullanılan Malzeme ve Teknolojiye İlişkin En İyi Uygulamaların Tespiti ve Paylaştırılması</a:t>
            </a:r>
            <a:endParaRPr kumimoji="0" lang="tr-TR"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40" name="Dikdörtgen 39"/>
          <p:cNvSpPr/>
          <p:nvPr/>
        </p:nvSpPr>
        <p:spPr>
          <a:xfrm>
            <a:off x="1402056" y="2259357"/>
            <a:ext cx="2013693" cy="338554"/>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600" b="0" i="1" u="none" strike="noStrike" kern="0" cap="none" spc="0" normalizeH="0" baseline="0" noProof="0" dirty="0">
                <a:ln>
                  <a:noFill/>
                </a:ln>
                <a:solidFill>
                  <a:prstClr val="black"/>
                </a:solidFill>
                <a:effectLst/>
                <a:uLnTx/>
                <a:uFillTx/>
                <a:latin typeface="Calibri"/>
                <a:ea typeface="+mn-ea"/>
                <a:cs typeface="+mn-cs"/>
              </a:rPr>
              <a:t>2030 – 2050 Hedefleri</a:t>
            </a:r>
            <a:endParaRPr kumimoji="0" lang="tr-TR" sz="1600" b="0" i="1" u="none" strike="noStrike" kern="1200" cap="none" spc="0" normalizeH="0" baseline="0" noProof="0" dirty="0">
              <a:ln>
                <a:noFill/>
              </a:ln>
              <a:solidFill>
                <a:prstClr val="black"/>
              </a:solidFill>
              <a:effectLst/>
              <a:uLnTx/>
              <a:uFillTx/>
              <a:latin typeface="Calibri"/>
              <a:ea typeface="+mn-ea"/>
              <a:cs typeface="+mn-cs"/>
            </a:endParaRPr>
          </a:p>
        </p:txBody>
      </p:sp>
      <p:sp>
        <p:nvSpPr>
          <p:cNvPr id="42" name="Dikdörtgen 41"/>
          <p:cNvSpPr/>
          <p:nvPr/>
        </p:nvSpPr>
        <p:spPr>
          <a:xfrm>
            <a:off x="5745219" y="2084961"/>
            <a:ext cx="4165103" cy="33855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600" b="0" i="1" u="none" strike="noStrike" kern="1200" cap="none" spc="0" normalizeH="0" baseline="0" noProof="0" dirty="0">
                <a:ln>
                  <a:noFill/>
                </a:ln>
                <a:solidFill>
                  <a:prstClr val="black"/>
                </a:solidFill>
                <a:effectLst/>
                <a:uLnTx/>
                <a:uFillTx/>
                <a:latin typeface="Calibri"/>
                <a:ea typeface="+mn-ea"/>
                <a:cs typeface="+mn-cs"/>
              </a:rPr>
              <a:t>Kamu Binaları İçin EV İyileştirme Kılavuzu</a:t>
            </a:r>
            <a:endParaRPr kumimoji="0" lang="tr-TR"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43" name="Dikdörtgen 42"/>
          <p:cNvSpPr/>
          <p:nvPr/>
        </p:nvSpPr>
        <p:spPr>
          <a:xfrm>
            <a:off x="1081737" y="3585975"/>
            <a:ext cx="1517275" cy="338554"/>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600" b="0" i="1" u="none" strike="noStrike" kern="1200" cap="none" spc="0" normalizeH="0" baseline="0" noProof="0" dirty="0">
                <a:ln>
                  <a:noFill/>
                </a:ln>
                <a:solidFill>
                  <a:prstClr val="black"/>
                </a:solidFill>
                <a:effectLst/>
                <a:uLnTx/>
                <a:uFillTx/>
                <a:latin typeface="Calibri"/>
                <a:ea typeface="+mn-ea"/>
                <a:cs typeface="+mn-cs"/>
              </a:rPr>
              <a:t>EKB Denetimleri</a:t>
            </a:r>
            <a:endParaRPr kumimoji="0" lang="tr-TR"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45" name="Dikdörtgen 44"/>
          <p:cNvSpPr/>
          <p:nvPr/>
        </p:nvSpPr>
        <p:spPr>
          <a:xfrm>
            <a:off x="1892889" y="4719249"/>
            <a:ext cx="3129959" cy="338554"/>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600" b="0" i="1" u="none" strike="noStrike" kern="1200" cap="none" spc="0" normalizeH="0" baseline="0" noProof="0" dirty="0">
                <a:ln>
                  <a:noFill/>
                </a:ln>
                <a:solidFill>
                  <a:prstClr val="black"/>
                </a:solidFill>
                <a:effectLst/>
                <a:uLnTx/>
                <a:uFillTx/>
                <a:latin typeface="Calibri"/>
                <a:ea typeface="+mn-ea"/>
                <a:cs typeface="+mn-cs"/>
              </a:rPr>
              <a:t>Kılavuzlar ve Mevzuat Değişiklikleri </a:t>
            </a:r>
            <a:endParaRPr kumimoji="0" lang="tr-TR"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46" name="Dikdörtgen 45"/>
          <p:cNvSpPr/>
          <p:nvPr/>
        </p:nvSpPr>
        <p:spPr>
          <a:xfrm>
            <a:off x="702585" y="5639430"/>
            <a:ext cx="7046761" cy="33855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600" b="1" i="0" u="none" strike="noStrike" kern="0" cap="none" spc="0" normalizeH="0" baseline="0" noProof="0" dirty="0">
                <a:ln>
                  <a:noFill/>
                </a:ln>
                <a:solidFill>
                  <a:prstClr val="black"/>
                </a:solidFill>
                <a:effectLst/>
                <a:uLnTx/>
                <a:uFillTx/>
                <a:latin typeface="Calibri"/>
                <a:ea typeface="+mn-ea"/>
                <a:cs typeface="+mn-cs"/>
              </a:rPr>
              <a:t>Sürdürülebilir Yeşil Binaların ve Yerleşmelerin Belgelendirilmesinin Özendirilmesi</a:t>
            </a:r>
            <a:endParaRPr kumimoji="0" lang="tr-TR" sz="16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36763" y="2605777"/>
            <a:ext cx="2119124" cy="2990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Dikdörtgen 24">
            <a:extLst>
              <a:ext uri="{FF2B5EF4-FFF2-40B4-BE49-F238E27FC236}">
                <a16:creationId xmlns:a16="http://schemas.microsoft.com/office/drawing/2014/main" id="{BA7E63FD-99FC-49FC-BC64-B194178D8F8B}"/>
              </a:ext>
            </a:extLst>
          </p:cNvPr>
          <p:cNvSpPr/>
          <p:nvPr/>
        </p:nvSpPr>
        <p:spPr>
          <a:xfrm>
            <a:off x="1650907" y="4957251"/>
            <a:ext cx="3529684"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prstClr val="black"/>
                </a:solidFill>
                <a:effectLst/>
                <a:uLnTx/>
                <a:uFillTx/>
                <a:latin typeface="Calibri"/>
                <a:ea typeface="+mn-ea"/>
                <a:cs typeface="+mn-cs"/>
                <a:hlinkClick r:id="rId7"/>
              </a:rPr>
              <a:t>https://meslekihizmetler.csb.gov.tr/</a:t>
            </a:r>
            <a:endParaRPr kumimoji="0" lang="tr-TR"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8456644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barn(inVertical)">
                                      <p:cBhvr>
                                        <p:cTn id="14" dur="500"/>
                                        <p:tgtEl>
                                          <p:spTgt spid="36"/>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barn(inVertical)">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barn(inVertical)">
                                      <p:cBhvr>
                                        <p:cTn id="22" dur="500"/>
                                        <p:tgtEl>
                                          <p:spTgt spid="3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barn(inVertical)">
                                      <p:cBhvr>
                                        <p:cTn id="25" dur="500"/>
                                        <p:tgtEl>
                                          <p:spTgt spid="35"/>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barn(inVertical)">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barn(inVertical)">
                                      <p:cBhvr>
                                        <p:cTn id="33" dur="500"/>
                                        <p:tgtEl>
                                          <p:spTgt spid="38"/>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barn(inVertical)">
                                      <p:cBhvr>
                                        <p:cTn id="36" dur="500"/>
                                        <p:tgtEl>
                                          <p:spTgt spid="43"/>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barn(inVertical)">
                                      <p:cBhvr>
                                        <p:cTn id="41" dur="500"/>
                                        <p:tgtEl>
                                          <p:spTgt spid="3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barn(inVertical)">
                                      <p:cBhvr>
                                        <p:cTn id="44" dur="500"/>
                                        <p:tgtEl>
                                          <p:spTgt spid="45"/>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arn(inVertical)">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barn(inVertical)">
                                      <p:cBhvr>
                                        <p:cTn id="52" dur="500"/>
                                        <p:tgtEl>
                                          <p:spTgt spid="46"/>
                                        </p:tgtEl>
                                      </p:cBhvr>
                                    </p:animEffect>
                                  </p:childTnLst>
                                </p:cTn>
                              </p:par>
                              <p:par>
                                <p:cTn id="53" presetID="16" presetClass="entr" presetSubtype="21"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barn(inVertical)">
                                      <p:cBhvr>
                                        <p:cTn id="5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p:bldP spid="36" grpId="0"/>
      <p:bldP spid="37" grpId="0"/>
      <p:bldP spid="38" grpId="0"/>
      <p:bldP spid="39" grpId="0"/>
      <p:bldP spid="40" grpId="0"/>
      <p:bldP spid="42" grpId="0"/>
      <p:bldP spid="43" grpId="0"/>
      <p:bldP spid="45" grpId="0"/>
      <p:bldP spid="46"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E60BB31A-0E89-4114-BE50-9544F3675067}"/>
              </a:ext>
            </a:extLst>
          </p:cNvPr>
          <p:cNvPicPr>
            <a:picLocks noChangeAspect="1"/>
          </p:cNvPicPr>
          <p:nvPr/>
        </p:nvPicPr>
        <p:blipFill>
          <a:blip r:embed="rId2"/>
          <a:stretch>
            <a:fillRect/>
          </a:stretch>
        </p:blipFill>
        <p:spPr>
          <a:xfrm>
            <a:off x="129058" y="8847"/>
            <a:ext cx="9644708" cy="6840305"/>
          </a:xfrm>
          <a:prstGeom prst="rect">
            <a:avLst/>
          </a:prstGeom>
        </p:spPr>
      </p:pic>
      <p:sp>
        <p:nvSpPr>
          <p:cNvPr id="22" name="Dikdörtgen 21"/>
          <p:cNvSpPr/>
          <p:nvPr/>
        </p:nvSpPr>
        <p:spPr>
          <a:xfrm>
            <a:off x="735660" y="2070441"/>
            <a:ext cx="8136904" cy="46166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a:ln>
                  <a:noFill/>
                </a:ln>
                <a:solidFill>
                  <a:prstClr val="black"/>
                </a:solidFill>
                <a:effectLst/>
                <a:uLnTx/>
                <a:uFillTx/>
                <a:latin typeface="Calibri"/>
                <a:ea typeface="+mn-ea"/>
                <a:cs typeface="+mn-cs"/>
              </a:rPr>
              <a:t> </a:t>
            </a:r>
            <a:r>
              <a:rPr kumimoji="0" lang="tr-TR" sz="2400" b="1" i="1" u="none" strike="noStrike" kern="0" cap="none" spc="0" normalizeH="0" baseline="0" noProof="0" dirty="0">
                <a:ln>
                  <a:noFill/>
                </a:ln>
                <a:solidFill>
                  <a:srgbClr val="C00000"/>
                </a:solidFill>
                <a:effectLst/>
                <a:uLnTx/>
                <a:uFillTx/>
                <a:latin typeface="Calibri"/>
                <a:ea typeface="+mn-ea"/>
                <a:cs typeface="+mn-cs"/>
              </a:rPr>
              <a:t>İlginiz için teşekkür ediyorum…</a:t>
            </a:r>
          </a:p>
        </p:txBody>
      </p:sp>
      <p:sp>
        <p:nvSpPr>
          <p:cNvPr id="23" name="Alt Başlık 2"/>
          <p:cNvSpPr txBox="1">
            <a:spLocks/>
          </p:cNvSpPr>
          <p:nvPr/>
        </p:nvSpPr>
        <p:spPr>
          <a:xfrm>
            <a:off x="1557144" y="3268984"/>
            <a:ext cx="6461760" cy="1593304"/>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1400" b="1" i="1" u="none" strike="noStrike" kern="1200" cap="none" spc="0" normalizeH="0" baseline="0" noProof="0" dirty="0">
                <a:ln>
                  <a:noFill/>
                </a:ln>
                <a:solidFill>
                  <a:prstClr val="black"/>
                </a:solidFill>
                <a:effectLst/>
                <a:uLnTx/>
                <a:uFillTx/>
                <a:latin typeface="Calibri"/>
                <a:ea typeface="+mn-ea"/>
                <a:cs typeface="+mn-cs"/>
              </a:rPr>
              <a:t>Murat BAYRAM</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1400" b="1" i="1" u="none" strike="noStrike" kern="1200" cap="none" spc="0" normalizeH="0" baseline="0" noProof="0" dirty="0" err="1">
                <a:ln>
                  <a:noFill/>
                </a:ln>
                <a:solidFill>
                  <a:prstClr val="black"/>
                </a:solidFill>
                <a:effectLst/>
                <a:uLnTx/>
                <a:uFillTx/>
                <a:latin typeface="Calibri"/>
                <a:ea typeface="+mn-ea"/>
                <a:cs typeface="+mn-cs"/>
              </a:rPr>
              <a:t>Mak.Yük.Müh</a:t>
            </a:r>
            <a:r>
              <a:rPr kumimoji="0" lang="tr-TR" sz="1400" b="1" i="1" u="none" strike="noStrike" kern="1200" cap="none" spc="0" normalizeH="0" baseline="0" noProof="0" dirty="0">
                <a:ln>
                  <a:noFill/>
                </a:ln>
                <a:solidFill>
                  <a:prstClr val="black"/>
                </a:solidFill>
                <a:effectLst/>
                <a:uLnTx/>
                <a:uFillTx/>
                <a:latin typeface="Calibri"/>
                <a:ea typeface="+mn-ea"/>
                <a:cs typeface="+mn-cs"/>
              </a:rPr>
              <a:t>.</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tr-TR" sz="1400" b="1" i="1"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1400" b="1" i="1" u="none" strike="noStrike" kern="1200" cap="none" spc="0" normalizeH="0" baseline="0" noProof="0" dirty="0">
                <a:ln>
                  <a:noFill/>
                </a:ln>
                <a:solidFill>
                  <a:prstClr val="black"/>
                </a:solidFill>
                <a:effectLst/>
                <a:uLnTx/>
                <a:uFillTx/>
                <a:latin typeface="Calibri"/>
                <a:ea typeface="+mn-ea"/>
                <a:cs typeface="+mn-cs"/>
              </a:rPr>
              <a:t>Çevre ve Şehircilik Bakanlığı</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1400" b="1" i="1" u="none" strike="noStrike" kern="1200" cap="none" spc="0" normalizeH="0" baseline="0" noProof="0" dirty="0">
                <a:ln>
                  <a:noFill/>
                </a:ln>
                <a:solidFill>
                  <a:prstClr val="black"/>
                </a:solidFill>
                <a:effectLst/>
                <a:uLnTx/>
                <a:uFillTx/>
                <a:latin typeface="Calibri"/>
                <a:ea typeface="+mn-ea"/>
                <a:cs typeface="+mn-cs"/>
              </a:rPr>
              <a:t>Mesleki Hizmetler Genel Müdürlüğü</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1400" b="1" i="1" u="none" strike="noStrike" kern="1200" cap="none" spc="0" normalizeH="0" baseline="0" noProof="0" dirty="0">
                <a:ln>
                  <a:noFill/>
                </a:ln>
                <a:solidFill>
                  <a:prstClr val="black"/>
                </a:solidFill>
                <a:effectLst/>
                <a:uLnTx/>
                <a:uFillTx/>
                <a:latin typeface="Calibri"/>
                <a:ea typeface="+mn-ea"/>
                <a:cs typeface="+mn-cs"/>
              </a:rPr>
              <a:t>Enerji Verimliliği ve Tesisat Daire Başkanı</a:t>
            </a:r>
          </a:p>
        </p:txBody>
      </p:sp>
      <p:sp>
        <p:nvSpPr>
          <p:cNvPr id="24" name="Dikdörtgen 23"/>
          <p:cNvSpPr/>
          <p:nvPr/>
        </p:nvSpPr>
        <p:spPr>
          <a:xfrm>
            <a:off x="2316944" y="5059148"/>
            <a:ext cx="4572000" cy="523220"/>
          </a:xfrm>
          <a:prstGeom prst="rect">
            <a:avLst/>
          </a:prstGeom>
        </p:spPr>
        <p:txBody>
          <a:bodyPr>
            <a:spAutoFit/>
          </a:bodyPr>
          <a:lstStyle/>
          <a:p>
            <a:pPr marL="114300" marR="0" lvl="0" indent="0" algn="ctr" defTabSz="4572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prstClr val="black"/>
                </a:solidFill>
                <a:effectLst/>
                <a:uLnTx/>
                <a:uFillTx/>
                <a:latin typeface="Calibri"/>
                <a:ea typeface="+mn-ea"/>
                <a:cs typeface="+mn-cs"/>
                <a:hlinkClick r:id="rId3"/>
              </a:rPr>
              <a:t>murat.bayram@csb.gov.tr</a:t>
            </a:r>
            <a:endParaRPr kumimoji="0" lang="tr-TR" sz="1400" b="1" i="0" u="none" strike="noStrike" kern="1200" cap="none" spc="0" normalizeH="0" baseline="0" noProof="0" dirty="0">
              <a:ln>
                <a:noFill/>
              </a:ln>
              <a:solidFill>
                <a:prstClr val="black"/>
              </a:solidFill>
              <a:effectLst/>
              <a:uLnTx/>
              <a:uFillTx/>
              <a:latin typeface="Calibri"/>
              <a:ea typeface="+mn-ea"/>
              <a:cs typeface="+mn-cs"/>
            </a:endParaRPr>
          </a:p>
          <a:p>
            <a:pPr marL="114300" marR="0" lvl="0" indent="0" algn="ctr" defTabSz="4572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prstClr val="black"/>
                </a:solidFill>
                <a:effectLst/>
                <a:uLnTx/>
                <a:uFillTx/>
                <a:latin typeface="Calibri"/>
                <a:ea typeface="+mn-ea"/>
                <a:cs typeface="+mn-cs"/>
              </a:rPr>
              <a:t>0312 4107980</a:t>
            </a:r>
          </a:p>
        </p:txBody>
      </p:sp>
      <p:pic>
        <p:nvPicPr>
          <p:cNvPr id="7" name="Resim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94060" y="2961456"/>
            <a:ext cx="1785348" cy="991860"/>
          </a:xfrm>
          <a:prstGeom prst="rect">
            <a:avLst/>
          </a:prstGeom>
          <a:effectLst>
            <a:outerShdw blurRad="152400" dist="317500" dir="5400000" sx="90000" sy="-19000" rotWithShape="0">
              <a:prstClr val="black">
                <a:alpha val="15000"/>
              </a:prstClr>
            </a:outerShdw>
          </a:effectLst>
        </p:spPr>
      </p:pic>
      <p:sp>
        <p:nvSpPr>
          <p:cNvPr id="8" name="3 Yuvarlatılmış Dikdörtgen"/>
          <p:cNvSpPr/>
          <p:nvPr/>
        </p:nvSpPr>
        <p:spPr>
          <a:xfrm>
            <a:off x="1127267" y="2961456"/>
            <a:ext cx="1546840" cy="1209226"/>
          </a:xfrm>
          <a:prstGeom prst="roundRect">
            <a:avLst>
              <a:gd name="adj" fmla="val 10000"/>
            </a:avLst>
          </a:prstGeom>
          <a:blipFill rotWithShape="0">
            <a:blip r:embed="rId5" cstate="print"/>
            <a:stretch>
              <a:fillRect/>
            </a:stretch>
          </a:blipFill>
          <a:effectLst>
            <a:outerShdw blurRad="152400" dist="317500" dir="5400000" sx="90000" sy="-19000" rotWithShape="0">
              <a:prstClr val="black">
                <a:alpha val="15000"/>
              </a:prstClr>
            </a:outerShdw>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3975660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0" cy="6838173"/>
          </a:xfrm>
          <a:prstGeom prst="rect">
            <a:avLst/>
          </a:prstGeom>
        </p:spPr>
      </p:pic>
      <p:pic>
        <p:nvPicPr>
          <p:cNvPr id="33" name="Picture 2">
            <a:extLst>
              <a:ext uri="{FF2B5EF4-FFF2-40B4-BE49-F238E27FC236}">
                <a16:creationId xmlns:a16="http://schemas.microsoft.com/office/drawing/2014/main" id="{A116DC45-A337-4056-999E-E3B2748497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417" y="-25921"/>
            <a:ext cx="9644111" cy="6838174"/>
          </a:xfrm>
          <a:prstGeom prst="rect">
            <a:avLst/>
          </a:prstGeom>
        </p:spPr>
      </p:pic>
      <p:pic>
        <p:nvPicPr>
          <p:cNvPr id="4" name="Picture 11">
            <a:extLst>
              <a:ext uri="{FF2B5EF4-FFF2-40B4-BE49-F238E27FC236}">
                <a16:creationId xmlns:a16="http://schemas.microsoft.com/office/drawing/2014/main" id="{06CBD39B-1EBE-49B1-A3CF-B546DB238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33" r="22029" b="9036"/>
          <a:stretch/>
        </p:blipFill>
        <p:spPr>
          <a:xfrm>
            <a:off x="1521815" y="2125449"/>
            <a:ext cx="2034380" cy="1170225"/>
          </a:xfrm>
          <a:prstGeom prst="rect">
            <a:avLst/>
          </a:prstGeom>
        </p:spPr>
      </p:pic>
      <p:sp>
        <p:nvSpPr>
          <p:cNvPr id="6" name="Rectangle 6">
            <a:extLst>
              <a:ext uri="{FF2B5EF4-FFF2-40B4-BE49-F238E27FC236}">
                <a16:creationId xmlns:a16="http://schemas.microsoft.com/office/drawing/2014/main" id="{E95B0C99-D8B3-4D41-94BE-35847583DAE5}"/>
              </a:ext>
            </a:extLst>
          </p:cNvPr>
          <p:cNvSpPr/>
          <p:nvPr/>
        </p:nvSpPr>
        <p:spPr>
          <a:xfrm>
            <a:off x="8316160" y="2070566"/>
            <a:ext cx="1107485" cy="1591398"/>
          </a:xfrm>
          <a:prstGeom prst="rect">
            <a:avLst/>
          </a:prstGeom>
        </p:spPr>
        <p:txBody>
          <a:bodyPr wrap="square">
            <a:spAutoFit/>
          </a:bodyPr>
          <a:lstStyle/>
          <a:p>
            <a:pPr marL="0" marR="0" lvl="0" indent="0" algn="l" defTabSz="457200" rtl="0" eaLnBrk="1" fontAlgn="auto" latinLnBrk="0" hangingPunct="1">
              <a:lnSpc>
                <a:spcPct val="110000"/>
              </a:lnSpc>
              <a:spcBef>
                <a:spcPts val="0"/>
              </a:spcBef>
              <a:spcAft>
                <a:spcPts val="0"/>
              </a:spcAft>
              <a:buClrTx/>
              <a:buSzTx/>
              <a:buFontTx/>
              <a:buNone/>
              <a:tabLst/>
              <a:defRPr/>
            </a:pPr>
            <a:r>
              <a:rPr kumimoji="0" lang="tr-TR"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rPr>
              <a:t>B</a:t>
            </a:r>
            <a:endParaRPr kumimoji="0" lang="en-US"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BE1DF0A2-C139-4295-9836-1570FA23B1CC}"/>
              </a:ext>
            </a:extLst>
          </p:cNvPr>
          <p:cNvSpPr/>
          <p:nvPr/>
        </p:nvSpPr>
        <p:spPr>
          <a:xfrm>
            <a:off x="414330" y="4079568"/>
            <a:ext cx="1107485" cy="1591398"/>
          </a:xfrm>
          <a:prstGeom prst="rect">
            <a:avLst/>
          </a:prstGeom>
        </p:spPr>
        <p:txBody>
          <a:bodyPr wrap="square">
            <a:spAutoFit/>
          </a:bodyPr>
          <a:lstStyle/>
          <a:p>
            <a:pPr marL="0" marR="0" lvl="0" indent="0" algn="l" defTabSz="457200" rtl="0" eaLnBrk="1" fontAlgn="auto" latinLnBrk="0" hangingPunct="1">
              <a:lnSpc>
                <a:spcPct val="110000"/>
              </a:lnSpc>
              <a:spcBef>
                <a:spcPts val="0"/>
              </a:spcBef>
              <a:spcAft>
                <a:spcPts val="0"/>
              </a:spcAft>
              <a:buClrTx/>
              <a:buSzTx/>
              <a:buFontTx/>
              <a:buNone/>
              <a:tabLst/>
              <a:defRPr/>
            </a:pPr>
            <a:r>
              <a:rPr kumimoji="0" lang="tr-TR"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rPr>
              <a:t>C</a:t>
            </a:r>
            <a:endParaRPr kumimoji="0" lang="en-US"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endParaRPr>
          </a:p>
        </p:txBody>
      </p:sp>
      <p:sp>
        <p:nvSpPr>
          <p:cNvPr id="8" name="Rectangle 6">
            <a:extLst>
              <a:ext uri="{FF2B5EF4-FFF2-40B4-BE49-F238E27FC236}">
                <a16:creationId xmlns:a16="http://schemas.microsoft.com/office/drawing/2014/main" id="{F237B85F-4F5B-4A6A-8260-2EF21F845D64}"/>
              </a:ext>
            </a:extLst>
          </p:cNvPr>
          <p:cNvSpPr/>
          <p:nvPr/>
        </p:nvSpPr>
        <p:spPr>
          <a:xfrm>
            <a:off x="471549" y="2070566"/>
            <a:ext cx="1107485" cy="1591398"/>
          </a:xfrm>
          <a:prstGeom prst="rect">
            <a:avLst/>
          </a:prstGeom>
        </p:spPr>
        <p:txBody>
          <a:bodyPr wrap="square">
            <a:spAutoFit/>
          </a:bodyPr>
          <a:lstStyle/>
          <a:p>
            <a:pPr marL="0" marR="0" lvl="0" indent="0" algn="l" defTabSz="457200" rtl="0" eaLnBrk="1" fontAlgn="auto" latinLnBrk="0" hangingPunct="1">
              <a:lnSpc>
                <a:spcPct val="110000"/>
              </a:lnSpc>
              <a:spcBef>
                <a:spcPts val="0"/>
              </a:spcBef>
              <a:spcAft>
                <a:spcPts val="0"/>
              </a:spcAft>
              <a:buClrTx/>
              <a:buSzTx/>
              <a:buFontTx/>
              <a:buNone/>
              <a:tabLst/>
              <a:defRPr/>
            </a:pPr>
            <a:r>
              <a:rPr kumimoji="0" lang="en-US"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rPr>
              <a:t>A</a:t>
            </a:r>
          </a:p>
        </p:txBody>
      </p:sp>
      <p:pic>
        <p:nvPicPr>
          <p:cNvPr id="9" name="Picture 7">
            <a:extLst>
              <a:ext uri="{FF2B5EF4-FFF2-40B4-BE49-F238E27FC236}">
                <a16:creationId xmlns:a16="http://schemas.microsoft.com/office/drawing/2014/main" id="{7D572F6E-97C6-468F-99C3-95E4D4B1127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0943" r="17847"/>
          <a:stretch/>
        </p:blipFill>
        <p:spPr>
          <a:xfrm>
            <a:off x="6338468" y="1910900"/>
            <a:ext cx="1777010" cy="1423514"/>
          </a:xfrm>
          <a:prstGeom prst="rect">
            <a:avLst/>
          </a:prstGeom>
        </p:spPr>
      </p:pic>
      <p:pic>
        <p:nvPicPr>
          <p:cNvPr id="10" name="Picture 2">
            <a:extLst>
              <a:ext uri="{FF2B5EF4-FFF2-40B4-BE49-F238E27FC236}">
                <a16:creationId xmlns:a16="http://schemas.microsoft.com/office/drawing/2014/main" id="{015764D8-58DD-4E7A-8B0C-202954D8DAC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4749" r="15095" b="15466"/>
          <a:stretch/>
        </p:blipFill>
        <p:spPr>
          <a:xfrm>
            <a:off x="1383747" y="4201171"/>
            <a:ext cx="2469852" cy="1428224"/>
          </a:xfrm>
          <a:prstGeom prst="rect">
            <a:avLst/>
          </a:prstGeom>
        </p:spPr>
      </p:pic>
      <p:sp>
        <p:nvSpPr>
          <p:cNvPr id="11" name="Oval 10">
            <a:extLst>
              <a:ext uri="{FF2B5EF4-FFF2-40B4-BE49-F238E27FC236}">
                <a16:creationId xmlns:a16="http://schemas.microsoft.com/office/drawing/2014/main" id="{A4E611DE-68FB-4976-A613-9BE509B56E3B}"/>
              </a:ext>
            </a:extLst>
          </p:cNvPr>
          <p:cNvSpPr/>
          <p:nvPr/>
        </p:nvSpPr>
        <p:spPr>
          <a:xfrm>
            <a:off x="4061505" y="3114774"/>
            <a:ext cx="1656000" cy="1656000"/>
          </a:xfrm>
          <a:prstGeom prst="ellipse">
            <a:avLst/>
          </a:prstGeom>
          <a:noFill/>
          <a:ln w="63500">
            <a:solidFill>
              <a:srgbClr val="D7E4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Metin kutusu 11">
            <a:extLst>
              <a:ext uri="{FF2B5EF4-FFF2-40B4-BE49-F238E27FC236}">
                <a16:creationId xmlns:a16="http://schemas.microsoft.com/office/drawing/2014/main" id="{5F044F42-0D42-427A-BF9B-DDAE224F3167}"/>
              </a:ext>
            </a:extLst>
          </p:cNvPr>
          <p:cNvSpPr txBox="1"/>
          <p:nvPr/>
        </p:nvSpPr>
        <p:spPr>
          <a:xfrm>
            <a:off x="783895" y="3270552"/>
            <a:ext cx="994824"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Mevzuat</a:t>
            </a:r>
          </a:p>
        </p:txBody>
      </p:sp>
      <p:sp>
        <p:nvSpPr>
          <p:cNvPr id="13" name="Metin kutusu 12">
            <a:extLst>
              <a:ext uri="{FF2B5EF4-FFF2-40B4-BE49-F238E27FC236}">
                <a16:creationId xmlns:a16="http://schemas.microsoft.com/office/drawing/2014/main" id="{F14154E7-3D30-4DEB-82DB-2AD064FD2D51}"/>
              </a:ext>
            </a:extLst>
          </p:cNvPr>
          <p:cNvSpPr txBox="1"/>
          <p:nvPr/>
        </p:nvSpPr>
        <p:spPr>
          <a:xfrm>
            <a:off x="7552647" y="3269302"/>
            <a:ext cx="1597746" cy="36933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Mevcut Durum</a:t>
            </a:r>
          </a:p>
        </p:txBody>
      </p:sp>
      <p:sp>
        <p:nvSpPr>
          <p:cNvPr id="14" name="Metin kutusu 13">
            <a:extLst>
              <a:ext uri="{FF2B5EF4-FFF2-40B4-BE49-F238E27FC236}">
                <a16:creationId xmlns:a16="http://schemas.microsoft.com/office/drawing/2014/main" id="{2122BC2F-EB14-412B-AD38-CC14B00BD4EF}"/>
              </a:ext>
            </a:extLst>
          </p:cNvPr>
          <p:cNvSpPr txBox="1"/>
          <p:nvPr/>
        </p:nvSpPr>
        <p:spPr>
          <a:xfrm>
            <a:off x="351847" y="3969573"/>
            <a:ext cx="1175578"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Uygulama </a:t>
            </a:r>
          </a:p>
        </p:txBody>
      </p:sp>
      <p:sp>
        <p:nvSpPr>
          <p:cNvPr id="15" name="Metin kutusu 14">
            <a:extLst>
              <a:ext uri="{FF2B5EF4-FFF2-40B4-BE49-F238E27FC236}">
                <a16:creationId xmlns:a16="http://schemas.microsoft.com/office/drawing/2014/main" id="{1A9911F8-50AD-41A8-A253-8BE653716C1D}"/>
              </a:ext>
            </a:extLst>
          </p:cNvPr>
          <p:cNvSpPr txBox="1"/>
          <p:nvPr/>
        </p:nvSpPr>
        <p:spPr>
          <a:xfrm>
            <a:off x="7575320" y="3927748"/>
            <a:ext cx="998543"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Hedefler</a:t>
            </a:r>
          </a:p>
        </p:txBody>
      </p:sp>
      <p:grpSp>
        <p:nvGrpSpPr>
          <p:cNvPr id="16" name="Gruppieren 100">
            <a:extLst>
              <a:ext uri="{FF2B5EF4-FFF2-40B4-BE49-F238E27FC236}">
                <a16:creationId xmlns:a16="http://schemas.microsoft.com/office/drawing/2014/main" id="{E2B1C382-7061-4018-ABA8-5AAAAD943A5B}"/>
              </a:ext>
            </a:extLst>
          </p:cNvPr>
          <p:cNvGrpSpPr/>
          <p:nvPr/>
        </p:nvGrpSpPr>
        <p:grpSpPr>
          <a:xfrm>
            <a:off x="748481" y="3597550"/>
            <a:ext cx="3193992" cy="312288"/>
            <a:chOff x="1770845" y="2226133"/>
            <a:chExt cx="3071568" cy="481974"/>
          </a:xfrm>
        </p:grpSpPr>
        <p:cxnSp>
          <p:nvCxnSpPr>
            <p:cNvPr id="17" name="Gerader Verbinder 62">
              <a:extLst>
                <a:ext uri="{FF2B5EF4-FFF2-40B4-BE49-F238E27FC236}">
                  <a16:creationId xmlns:a16="http://schemas.microsoft.com/office/drawing/2014/main" id="{43F0009C-5FFA-4C66-991E-3E6929752969}"/>
                </a:ext>
              </a:extLst>
            </p:cNvPr>
            <p:cNvCxnSpPr>
              <a:cxnSpLocks/>
              <a:endCxn id="18" idx="3"/>
            </p:cNvCxnSpPr>
            <p:nvPr/>
          </p:nvCxnSpPr>
          <p:spPr bwMode="gray">
            <a:xfrm flipH="1" flipV="1">
              <a:off x="4644317" y="2253914"/>
              <a:ext cx="198096" cy="454193"/>
            </a:xfrm>
            <a:prstGeom prst="line">
              <a:avLst/>
            </a:prstGeom>
            <a:ln w="19050">
              <a:solidFill>
                <a:srgbClr val="A0BE61"/>
              </a:solidFill>
            </a:ln>
          </p:spPr>
          <p:style>
            <a:lnRef idx="1">
              <a:schemeClr val="accent6"/>
            </a:lnRef>
            <a:fillRef idx="0">
              <a:schemeClr val="accent6"/>
            </a:fillRef>
            <a:effectRef idx="0">
              <a:schemeClr val="accent6"/>
            </a:effectRef>
            <a:fontRef idx="minor">
              <a:schemeClr val="tx1"/>
            </a:fontRef>
          </p:style>
        </p:cxnSp>
        <p:sp>
          <p:nvSpPr>
            <p:cNvPr id="18" name="Rechteck 92">
              <a:extLst>
                <a:ext uri="{FF2B5EF4-FFF2-40B4-BE49-F238E27FC236}">
                  <a16:creationId xmlns:a16="http://schemas.microsoft.com/office/drawing/2014/main" id="{D3CCAA69-4CFC-4429-94F4-4E61A95A98D7}"/>
                </a:ext>
              </a:extLst>
            </p:cNvPr>
            <p:cNvSpPr/>
            <p:nvPr/>
          </p:nvSpPr>
          <p:spPr bwMode="gray">
            <a:xfrm>
              <a:off x="1770845" y="2226133"/>
              <a:ext cx="2873472" cy="55561"/>
            </a:xfrm>
            <a:prstGeom prst="rect">
              <a:avLst/>
            </a:prstGeom>
            <a:solidFill>
              <a:srgbClr val="7793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C00000"/>
                </a:solidFill>
                <a:effectLst/>
                <a:uLnTx/>
                <a:uFillTx/>
                <a:latin typeface="Calibri"/>
                <a:ea typeface="+mn-ea"/>
                <a:cs typeface="+mn-cs"/>
              </a:endParaRPr>
            </a:p>
          </p:txBody>
        </p:sp>
      </p:grpSp>
      <p:grpSp>
        <p:nvGrpSpPr>
          <p:cNvPr id="19" name="Gruppieren 100">
            <a:extLst>
              <a:ext uri="{FF2B5EF4-FFF2-40B4-BE49-F238E27FC236}">
                <a16:creationId xmlns:a16="http://schemas.microsoft.com/office/drawing/2014/main" id="{50FE9F4F-8649-4A08-A481-1D54681FE87B}"/>
              </a:ext>
            </a:extLst>
          </p:cNvPr>
          <p:cNvGrpSpPr/>
          <p:nvPr/>
        </p:nvGrpSpPr>
        <p:grpSpPr>
          <a:xfrm flipH="1">
            <a:off x="5853028" y="3599770"/>
            <a:ext cx="3249344" cy="312288"/>
            <a:chOff x="1770845" y="2226133"/>
            <a:chExt cx="3071567" cy="481974"/>
          </a:xfrm>
        </p:grpSpPr>
        <p:cxnSp>
          <p:nvCxnSpPr>
            <p:cNvPr id="20" name="Gerader Verbinder 62">
              <a:extLst>
                <a:ext uri="{FF2B5EF4-FFF2-40B4-BE49-F238E27FC236}">
                  <a16:creationId xmlns:a16="http://schemas.microsoft.com/office/drawing/2014/main" id="{9AD4261B-552D-4EA6-9B8E-EEA55E73B424}"/>
                </a:ext>
              </a:extLst>
            </p:cNvPr>
            <p:cNvCxnSpPr>
              <a:cxnSpLocks/>
              <a:endCxn id="21" idx="3"/>
            </p:cNvCxnSpPr>
            <p:nvPr/>
          </p:nvCxnSpPr>
          <p:spPr bwMode="gray">
            <a:xfrm flipH="1" flipV="1">
              <a:off x="4654520" y="2253914"/>
              <a:ext cx="187892" cy="454193"/>
            </a:xfrm>
            <a:prstGeom prst="line">
              <a:avLst/>
            </a:prstGeom>
            <a:ln w="19050">
              <a:solidFill>
                <a:srgbClr val="A0BE61"/>
              </a:solidFill>
            </a:ln>
          </p:spPr>
          <p:style>
            <a:lnRef idx="1">
              <a:schemeClr val="accent6"/>
            </a:lnRef>
            <a:fillRef idx="0">
              <a:schemeClr val="accent6"/>
            </a:fillRef>
            <a:effectRef idx="0">
              <a:schemeClr val="accent6"/>
            </a:effectRef>
            <a:fontRef idx="minor">
              <a:schemeClr val="tx1"/>
            </a:fontRef>
          </p:style>
        </p:cxnSp>
        <p:sp>
          <p:nvSpPr>
            <p:cNvPr id="21" name="Rechteck 92">
              <a:extLst>
                <a:ext uri="{FF2B5EF4-FFF2-40B4-BE49-F238E27FC236}">
                  <a16:creationId xmlns:a16="http://schemas.microsoft.com/office/drawing/2014/main" id="{12BD62D3-5FB4-4FDF-A217-203760F9800F}"/>
                </a:ext>
              </a:extLst>
            </p:cNvPr>
            <p:cNvSpPr/>
            <p:nvPr/>
          </p:nvSpPr>
          <p:spPr bwMode="gray">
            <a:xfrm>
              <a:off x="1770845" y="2226133"/>
              <a:ext cx="2883675" cy="55561"/>
            </a:xfrm>
            <a:prstGeom prst="rect">
              <a:avLst/>
            </a:prstGeom>
            <a:solidFill>
              <a:srgbClr val="7793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C00000"/>
                </a:solidFill>
                <a:effectLst/>
                <a:uLnTx/>
                <a:uFillTx/>
                <a:latin typeface="Calibri"/>
                <a:ea typeface="+mn-ea"/>
                <a:cs typeface="+mn-cs"/>
              </a:endParaRPr>
            </a:p>
          </p:txBody>
        </p:sp>
      </p:grpSp>
      <p:grpSp>
        <p:nvGrpSpPr>
          <p:cNvPr id="22" name="Gruppieren 100">
            <a:extLst>
              <a:ext uri="{FF2B5EF4-FFF2-40B4-BE49-F238E27FC236}">
                <a16:creationId xmlns:a16="http://schemas.microsoft.com/office/drawing/2014/main" id="{28DF6993-4782-4562-ACDF-228F1540E7CC}"/>
              </a:ext>
            </a:extLst>
          </p:cNvPr>
          <p:cNvGrpSpPr/>
          <p:nvPr/>
        </p:nvGrpSpPr>
        <p:grpSpPr>
          <a:xfrm rot="10800000" flipH="1">
            <a:off x="364226" y="4022841"/>
            <a:ext cx="3569666" cy="312288"/>
            <a:chOff x="1779041" y="2299638"/>
            <a:chExt cx="3071567" cy="481974"/>
          </a:xfrm>
        </p:grpSpPr>
        <p:cxnSp>
          <p:nvCxnSpPr>
            <p:cNvPr id="23" name="Gerader Verbinder 62">
              <a:extLst>
                <a:ext uri="{FF2B5EF4-FFF2-40B4-BE49-F238E27FC236}">
                  <a16:creationId xmlns:a16="http://schemas.microsoft.com/office/drawing/2014/main" id="{0649710F-AF41-4F25-9A3C-17758C202C83}"/>
                </a:ext>
              </a:extLst>
            </p:cNvPr>
            <p:cNvCxnSpPr>
              <a:cxnSpLocks/>
              <a:endCxn id="24" idx="3"/>
            </p:cNvCxnSpPr>
            <p:nvPr/>
          </p:nvCxnSpPr>
          <p:spPr bwMode="gray">
            <a:xfrm flipH="1" flipV="1">
              <a:off x="4662716" y="2327419"/>
              <a:ext cx="187892" cy="454193"/>
            </a:xfrm>
            <a:prstGeom prst="line">
              <a:avLst/>
            </a:prstGeom>
            <a:ln w="19050">
              <a:solidFill>
                <a:srgbClr val="A0BE61"/>
              </a:solidFill>
            </a:ln>
          </p:spPr>
          <p:style>
            <a:lnRef idx="1">
              <a:schemeClr val="accent6"/>
            </a:lnRef>
            <a:fillRef idx="0">
              <a:schemeClr val="accent6"/>
            </a:fillRef>
            <a:effectRef idx="0">
              <a:schemeClr val="accent6"/>
            </a:effectRef>
            <a:fontRef idx="minor">
              <a:schemeClr val="tx1"/>
            </a:fontRef>
          </p:style>
        </p:cxnSp>
        <p:sp>
          <p:nvSpPr>
            <p:cNvPr id="24" name="Rechteck 92">
              <a:extLst>
                <a:ext uri="{FF2B5EF4-FFF2-40B4-BE49-F238E27FC236}">
                  <a16:creationId xmlns:a16="http://schemas.microsoft.com/office/drawing/2014/main" id="{870FAB8A-2CAD-40E1-B53E-3205AC6AAB57}"/>
                </a:ext>
              </a:extLst>
            </p:cNvPr>
            <p:cNvSpPr/>
            <p:nvPr/>
          </p:nvSpPr>
          <p:spPr bwMode="gray">
            <a:xfrm>
              <a:off x="1779041" y="2299638"/>
              <a:ext cx="2883675" cy="55561"/>
            </a:xfrm>
            <a:prstGeom prst="rect">
              <a:avLst/>
            </a:prstGeom>
            <a:solidFill>
              <a:srgbClr val="7793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C00000"/>
                </a:solidFill>
                <a:effectLst/>
                <a:uLnTx/>
                <a:uFillTx/>
                <a:latin typeface="Calibri"/>
                <a:ea typeface="+mn-ea"/>
                <a:cs typeface="+mn-cs"/>
              </a:endParaRPr>
            </a:p>
          </p:txBody>
        </p:sp>
      </p:grpSp>
      <p:sp>
        <p:nvSpPr>
          <p:cNvPr id="25" name="Rectangle 6">
            <a:extLst>
              <a:ext uri="{FF2B5EF4-FFF2-40B4-BE49-F238E27FC236}">
                <a16:creationId xmlns:a16="http://schemas.microsoft.com/office/drawing/2014/main" id="{B27A5461-9BE0-47B0-8B3E-F8E0C12DF075}"/>
              </a:ext>
            </a:extLst>
          </p:cNvPr>
          <p:cNvSpPr/>
          <p:nvPr/>
        </p:nvSpPr>
        <p:spPr>
          <a:xfrm>
            <a:off x="8320084" y="4007560"/>
            <a:ext cx="1107485" cy="1591398"/>
          </a:xfrm>
          <a:prstGeom prst="rect">
            <a:avLst/>
          </a:prstGeom>
        </p:spPr>
        <p:txBody>
          <a:bodyPr wrap="square">
            <a:spAutoFit/>
          </a:bodyPr>
          <a:lstStyle/>
          <a:p>
            <a:pPr marL="0" marR="0" lvl="0" indent="0" algn="l" defTabSz="457200" rtl="0" eaLnBrk="1" fontAlgn="auto" latinLnBrk="0" hangingPunct="1">
              <a:lnSpc>
                <a:spcPct val="110000"/>
              </a:lnSpc>
              <a:spcBef>
                <a:spcPts val="0"/>
              </a:spcBef>
              <a:spcAft>
                <a:spcPts val="0"/>
              </a:spcAft>
              <a:buClrTx/>
              <a:buSzTx/>
              <a:buFontTx/>
              <a:buNone/>
              <a:tabLst/>
              <a:defRPr/>
            </a:pPr>
            <a:r>
              <a:rPr kumimoji="0" lang="tr-TR"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rPr>
              <a:t>D</a:t>
            </a:r>
            <a:endParaRPr kumimoji="0" lang="en-US"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endParaRPr>
          </a:p>
        </p:txBody>
      </p:sp>
      <p:grpSp>
        <p:nvGrpSpPr>
          <p:cNvPr id="26" name="Gruppieren 100">
            <a:extLst>
              <a:ext uri="{FF2B5EF4-FFF2-40B4-BE49-F238E27FC236}">
                <a16:creationId xmlns:a16="http://schemas.microsoft.com/office/drawing/2014/main" id="{52911283-A37E-49D0-B254-6EDB6B676053}"/>
              </a:ext>
            </a:extLst>
          </p:cNvPr>
          <p:cNvGrpSpPr/>
          <p:nvPr/>
        </p:nvGrpSpPr>
        <p:grpSpPr>
          <a:xfrm rot="10800000">
            <a:off x="5843504" y="3997463"/>
            <a:ext cx="2732002" cy="312288"/>
            <a:chOff x="1770845" y="2226133"/>
            <a:chExt cx="3071567" cy="481974"/>
          </a:xfrm>
        </p:grpSpPr>
        <p:cxnSp>
          <p:nvCxnSpPr>
            <p:cNvPr id="27" name="Gerader Verbinder 62">
              <a:extLst>
                <a:ext uri="{FF2B5EF4-FFF2-40B4-BE49-F238E27FC236}">
                  <a16:creationId xmlns:a16="http://schemas.microsoft.com/office/drawing/2014/main" id="{F590AA30-7CE2-4A80-A1D7-17565F25DC88}"/>
                </a:ext>
              </a:extLst>
            </p:cNvPr>
            <p:cNvCxnSpPr>
              <a:cxnSpLocks/>
              <a:endCxn id="28" idx="3"/>
            </p:cNvCxnSpPr>
            <p:nvPr/>
          </p:nvCxnSpPr>
          <p:spPr bwMode="gray">
            <a:xfrm flipH="1" flipV="1">
              <a:off x="4654520" y="2253914"/>
              <a:ext cx="187892" cy="454193"/>
            </a:xfrm>
            <a:prstGeom prst="line">
              <a:avLst/>
            </a:prstGeom>
            <a:ln w="19050">
              <a:solidFill>
                <a:srgbClr val="A0BE61"/>
              </a:solidFill>
            </a:ln>
          </p:spPr>
          <p:style>
            <a:lnRef idx="1">
              <a:schemeClr val="accent6"/>
            </a:lnRef>
            <a:fillRef idx="0">
              <a:schemeClr val="accent6"/>
            </a:fillRef>
            <a:effectRef idx="0">
              <a:schemeClr val="accent6"/>
            </a:effectRef>
            <a:fontRef idx="minor">
              <a:schemeClr val="tx1"/>
            </a:fontRef>
          </p:style>
        </p:cxnSp>
        <p:sp>
          <p:nvSpPr>
            <p:cNvPr id="28" name="Rechteck 92">
              <a:extLst>
                <a:ext uri="{FF2B5EF4-FFF2-40B4-BE49-F238E27FC236}">
                  <a16:creationId xmlns:a16="http://schemas.microsoft.com/office/drawing/2014/main" id="{DE33219C-09D3-4E64-BD3F-4F1D6F1ED9DA}"/>
                </a:ext>
              </a:extLst>
            </p:cNvPr>
            <p:cNvSpPr/>
            <p:nvPr/>
          </p:nvSpPr>
          <p:spPr bwMode="gray">
            <a:xfrm>
              <a:off x="1770845" y="2226133"/>
              <a:ext cx="2883675" cy="55561"/>
            </a:xfrm>
            <a:prstGeom prst="rect">
              <a:avLst/>
            </a:prstGeom>
            <a:solidFill>
              <a:srgbClr val="7793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C00000"/>
                </a:solidFill>
                <a:effectLst/>
                <a:uLnTx/>
                <a:uFillTx/>
                <a:latin typeface="Calibri"/>
                <a:ea typeface="+mn-ea"/>
                <a:cs typeface="+mn-cs"/>
              </a:endParaRPr>
            </a:p>
          </p:txBody>
        </p:sp>
      </p:grpSp>
      <p:sp>
        <p:nvSpPr>
          <p:cNvPr id="29" name="Oval 28">
            <a:extLst>
              <a:ext uri="{FF2B5EF4-FFF2-40B4-BE49-F238E27FC236}">
                <a16:creationId xmlns:a16="http://schemas.microsoft.com/office/drawing/2014/main" id="{5F21EE6B-148B-4E3C-A73E-1AC72998D802}"/>
              </a:ext>
            </a:extLst>
          </p:cNvPr>
          <p:cNvSpPr/>
          <p:nvPr/>
        </p:nvSpPr>
        <p:spPr>
          <a:xfrm>
            <a:off x="3935505" y="2988774"/>
            <a:ext cx="1908000" cy="1908000"/>
          </a:xfrm>
          <a:prstGeom prst="ellipse">
            <a:avLst/>
          </a:prstGeom>
          <a:noFill/>
          <a:ln w="63500" cap="flat" cmpd="sng">
            <a:solidFill>
              <a:srgbClr val="77933C"/>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30" name="Resim 29"/>
          <p:cNvPicPr>
            <a:picLocks noChangeAspect="1"/>
          </p:cNvPicPr>
          <p:nvPr/>
        </p:nvPicPr>
        <p:blipFill>
          <a:blip r:embed="rId8">
            <a:extLst>
              <a:ext uri="{BEBA8EAE-BF5A-486C-A8C5-ECC9F3942E4B}">
                <a14:imgProps xmlns:a14="http://schemas.microsoft.com/office/drawing/2010/main">
                  <a14:imgLayer r:embed="rId9">
                    <a14:imgEffect>
                      <a14:saturation sat="22000"/>
                    </a14:imgEffect>
                  </a14:imgLayer>
                </a14:imgProps>
              </a:ext>
              <a:ext uri="{28A0092B-C50C-407E-A947-70E740481C1C}">
                <a14:useLocalDpi xmlns:a14="http://schemas.microsoft.com/office/drawing/2010/main" val="0"/>
              </a:ext>
            </a:extLst>
          </a:blip>
          <a:stretch>
            <a:fillRect/>
          </a:stretch>
        </p:blipFill>
        <p:spPr>
          <a:xfrm>
            <a:off x="6827752" y="4592890"/>
            <a:ext cx="1228951" cy="945716"/>
          </a:xfrm>
          <a:prstGeom prst="rect">
            <a:avLst/>
          </a:prstGeom>
        </p:spPr>
      </p:pic>
      <p:pic>
        <p:nvPicPr>
          <p:cNvPr id="31" name="Resim 3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84792" y="3573016"/>
            <a:ext cx="1367743" cy="746042"/>
          </a:xfrm>
          <a:prstGeom prst="rect">
            <a:avLst/>
          </a:prstGeom>
        </p:spPr>
      </p:pic>
      <p:sp>
        <p:nvSpPr>
          <p:cNvPr id="32" name="Dikdörtgen 31"/>
          <p:cNvSpPr/>
          <p:nvPr/>
        </p:nvSpPr>
        <p:spPr>
          <a:xfrm>
            <a:off x="1281307" y="1305427"/>
            <a:ext cx="7332332" cy="5641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30225" marR="0" lvl="0" indent="0" algn="ctr" defTabSz="457200" rtl="0" eaLnBrk="1" fontAlgn="auto" latinLnBrk="0" hangingPunct="1">
              <a:lnSpc>
                <a:spcPct val="100000"/>
              </a:lnSpc>
              <a:spcBef>
                <a:spcPts val="0"/>
              </a:spcBef>
              <a:spcAft>
                <a:spcPts val="0"/>
              </a:spcAft>
              <a:buClrTx/>
              <a:buSzTx/>
              <a:buFontTx/>
              <a:buNone/>
              <a:tabLst>
                <a:tab pos="530225" algn="l"/>
              </a:tabLst>
              <a:defRPr/>
            </a:pPr>
            <a:r>
              <a:rPr kumimoji="0" lang="tr-TR" sz="4000" b="1" i="0" u="none" strike="noStrike" kern="1200" cap="none" spc="-50" normalizeH="0" baseline="0" noProof="0" dirty="0">
                <a:ln>
                  <a:noFill/>
                </a:ln>
                <a:solidFill>
                  <a:srgbClr val="C00000"/>
                </a:solidFill>
                <a:effectLst/>
                <a:uLnTx/>
                <a:uFillTx/>
                <a:latin typeface="Calibri"/>
                <a:ea typeface="+mn-ea"/>
                <a:cs typeface="+mn-cs"/>
              </a:rPr>
              <a:t>Kapsam</a:t>
            </a:r>
          </a:p>
        </p:txBody>
      </p:sp>
    </p:spTree>
    <p:extLst>
      <p:ext uri="{BB962C8B-B14F-4D97-AF65-F5344CB8AC3E}">
        <p14:creationId xmlns:p14="http://schemas.microsoft.com/office/powerpoint/2010/main" val="11402694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0062D4F7-5E2A-474A-9F3E-2AC7668FF661}"/>
              </a:ext>
            </a:extLst>
          </p:cNvPr>
          <p:cNvPicPr>
            <a:picLocks noChangeAspect="1"/>
          </p:cNvPicPr>
          <p:nvPr/>
        </p:nvPicPr>
        <p:blipFill>
          <a:blip r:embed="rId2"/>
          <a:stretch>
            <a:fillRect/>
          </a:stretch>
        </p:blipFill>
        <p:spPr>
          <a:xfrm>
            <a:off x="129058" y="8847"/>
            <a:ext cx="9644708" cy="6840305"/>
          </a:xfrm>
          <a:prstGeom prst="rect">
            <a:avLst/>
          </a:prstGeom>
        </p:spPr>
      </p:pic>
      <p:pic>
        <p:nvPicPr>
          <p:cNvPr id="46" name="Picture 11">
            <a:extLst>
              <a:ext uri="{FF2B5EF4-FFF2-40B4-BE49-F238E27FC236}">
                <a16:creationId xmlns:a16="http://schemas.microsoft.com/office/drawing/2014/main" id="{06CBD39B-1EBE-49B1-A3CF-B546DB2389A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3" r="22029" b="9036"/>
          <a:stretch/>
        </p:blipFill>
        <p:spPr>
          <a:xfrm>
            <a:off x="3071395" y="1425937"/>
            <a:ext cx="2034380" cy="1170225"/>
          </a:xfrm>
          <a:prstGeom prst="rect">
            <a:avLst/>
          </a:prstGeom>
        </p:spPr>
      </p:pic>
      <p:sp>
        <p:nvSpPr>
          <p:cNvPr id="47" name="Rectangle 6">
            <a:extLst>
              <a:ext uri="{FF2B5EF4-FFF2-40B4-BE49-F238E27FC236}">
                <a16:creationId xmlns:a16="http://schemas.microsoft.com/office/drawing/2014/main" id="{F237B85F-4F5B-4A6A-8260-2EF21F845D64}"/>
              </a:ext>
            </a:extLst>
          </p:cNvPr>
          <p:cNvSpPr/>
          <p:nvPr/>
        </p:nvSpPr>
        <p:spPr>
          <a:xfrm>
            <a:off x="859841" y="1581366"/>
            <a:ext cx="1107485" cy="1591398"/>
          </a:xfrm>
          <a:prstGeom prst="rect">
            <a:avLst/>
          </a:prstGeom>
        </p:spPr>
        <p:txBody>
          <a:bodyPr wrap="square">
            <a:spAutoFit/>
          </a:bodyPr>
          <a:lstStyle/>
          <a:p>
            <a:pPr marL="0" marR="0" lvl="0" indent="0" algn="l" defTabSz="457200" rtl="0" eaLnBrk="1" fontAlgn="auto" latinLnBrk="0" hangingPunct="1">
              <a:lnSpc>
                <a:spcPct val="110000"/>
              </a:lnSpc>
              <a:spcBef>
                <a:spcPts val="0"/>
              </a:spcBef>
              <a:spcAft>
                <a:spcPts val="0"/>
              </a:spcAft>
              <a:buClrTx/>
              <a:buSzTx/>
              <a:buFontTx/>
              <a:buNone/>
              <a:tabLst/>
              <a:defRPr/>
            </a:pPr>
            <a:r>
              <a:rPr kumimoji="0" lang="en-US"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rPr>
              <a:t>A</a:t>
            </a:r>
          </a:p>
        </p:txBody>
      </p:sp>
      <p:sp>
        <p:nvSpPr>
          <p:cNvPr id="48" name="Oval 47">
            <a:extLst>
              <a:ext uri="{FF2B5EF4-FFF2-40B4-BE49-F238E27FC236}">
                <a16:creationId xmlns:a16="http://schemas.microsoft.com/office/drawing/2014/main" id="{A4E611DE-68FB-4976-A613-9BE509B56E3B}"/>
              </a:ext>
            </a:extLst>
          </p:cNvPr>
          <p:cNvSpPr/>
          <p:nvPr/>
        </p:nvSpPr>
        <p:spPr>
          <a:xfrm>
            <a:off x="5611085" y="2415262"/>
            <a:ext cx="1656000" cy="1656000"/>
          </a:xfrm>
          <a:prstGeom prst="ellipse">
            <a:avLst/>
          </a:prstGeom>
          <a:noFill/>
          <a:ln w="63500">
            <a:solidFill>
              <a:srgbClr val="D7E4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9" name="Metin kutusu 48">
            <a:extLst>
              <a:ext uri="{FF2B5EF4-FFF2-40B4-BE49-F238E27FC236}">
                <a16:creationId xmlns:a16="http://schemas.microsoft.com/office/drawing/2014/main" id="{5F044F42-0D42-427A-BF9B-DDAE224F3167}"/>
              </a:ext>
            </a:extLst>
          </p:cNvPr>
          <p:cNvSpPr txBox="1"/>
          <p:nvPr/>
        </p:nvSpPr>
        <p:spPr>
          <a:xfrm>
            <a:off x="1877056" y="2297102"/>
            <a:ext cx="2029915" cy="707886"/>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40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Mevzuat</a:t>
            </a:r>
          </a:p>
        </p:txBody>
      </p:sp>
      <p:grpSp>
        <p:nvGrpSpPr>
          <p:cNvPr id="50" name="Gruppieren 100">
            <a:extLst>
              <a:ext uri="{FF2B5EF4-FFF2-40B4-BE49-F238E27FC236}">
                <a16:creationId xmlns:a16="http://schemas.microsoft.com/office/drawing/2014/main" id="{E2B1C382-7061-4018-ABA8-5AAAAD943A5B}"/>
              </a:ext>
            </a:extLst>
          </p:cNvPr>
          <p:cNvGrpSpPr/>
          <p:nvPr/>
        </p:nvGrpSpPr>
        <p:grpSpPr>
          <a:xfrm>
            <a:off x="2298061" y="2898038"/>
            <a:ext cx="3193992" cy="312288"/>
            <a:chOff x="1770845" y="2226133"/>
            <a:chExt cx="3071568" cy="481974"/>
          </a:xfrm>
        </p:grpSpPr>
        <p:cxnSp>
          <p:nvCxnSpPr>
            <p:cNvPr id="51" name="Gerader Verbinder 62">
              <a:extLst>
                <a:ext uri="{FF2B5EF4-FFF2-40B4-BE49-F238E27FC236}">
                  <a16:creationId xmlns:a16="http://schemas.microsoft.com/office/drawing/2014/main" id="{43F0009C-5FFA-4C66-991E-3E6929752969}"/>
                </a:ext>
              </a:extLst>
            </p:cNvPr>
            <p:cNvCxnSpPr>
              <a:cxnSpLocks/>
              <a:endCxn id="52" idx="3"/>
            </p:cNvCxnSpPr>
            <p:nvPr/>
          </p:nvCxnSpPr>
          <p:spPr bwMode="gray">
            <a:xfrm flipH="1" flipV="1">
              <a:off x="4644317" y="2253914"/>
              <a:ext cx="198096" cy="454193"/>
            </a:xfrm>
            <a:prstGeom prst="line">
              <a:avLst/>
            </a:prstGeom>
            <a:ln w="19050">
              <a:solidFill>
                <a:srgbClr val="A0BE61"/>
              </a:solidFill>
            </a:ln>
          </p:spPr>
          <p:style>
            <a:lnRef idx="1">
              <a:schemeClr val="accent6"/>
            </a:lnRef>
            <a:fillRef idx="0">
              <a:schemeClr val="accent6"/>
            </a:fillRef>
            <a:effectRef idx="0">
              <a:schemeClr val="accent6"/>
            </a:effectRef>
            <a:fontRef idx="minor">
              <a:schemeClr val="tx1"/>
            </a:fontRef>
          </p:style>
        </p:cxnSp>
        <p:sp>
          <p:nvSpPr>
            <p:cNvPr id="52" name="Rechteck 92">
              <a:extLst>
                <a:ext uri="{FF2B5EF4-FFF2-40B4-BE49-F238E27FC236}">
                  <a16:creationId xmlns:a16="http://schemas.microsoft.com/office/drawing/2014/main" id="{D3CCAA69-4CFC-4429-94F4-4E61A95A98D7}"/>
                </a:ext>
              </a:extLst>
            </p:cNvPr>
            <p:cNvSpPr/>
            <p:nvPr/>
          </p:nvSpPr>
          <p:spPr bwMode="gray">
            <a:xfrm>
              <a:off x="1770845" y="2226133"/>
              <a:ext cx="2873472" cy="55561"/>
            </a:xfrm>
            <a:prstGeom prst="rect">
              <a:avLst/>
            </a:prstGeom>
            <a:solidFill>
              <a:srgbClr val="7793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C00000"/>
                </a:solidFill>
                <a:effectLst/>
                <a:uLnTx/>
                <a:uFillTx/>
                <a:latin typeface="Calibri"/>
                <a:ea typeface="+mn-ea"/>
                <a:cs typeface="+mn-cs"/>
              </a:endParaRPr>
            </a:p>
          </p:txBody>
        </p:sp>
      </p:grpSp>
      <p:sp>
        <p:nvSpPr>
          <p:cNvPr id="53" name="Oval 52">
            <a:extLst>
              <a:ext uri="{FF2B5EF4-FFF2-40B4-BE49-F238E27FC236}">
                <a16:creationId xmlns:a16="http://schemas.microsoft.com/office/drawing/2014/main" id="{5F21EE6B-148B-4E3C-A73E-1AC72998D802}"/>
              </a:ext>
            </a:extLst>
          </p:cNvPr>
          <p:cNvSpPr/>
          <p:nvPr/>
        </p:nvSpPr>
        <p:spPr>
          <a:xfrm>
            <a:off x="5485085" y="2289262"/>
            <a:ext cx="1908000" cy="1908000"/>
          </a:xfrm>
          <a:prstGeom prst="ellipse">
            <a:avLst/>
          </a:prstGeom>
          <a:noFill/>
          <a:ln w="63500" cap="flat" cmpd="sng">
            <a:solidFill>
              <a:srgbClr val="77933C"/>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4" name="Resim 5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4372" y="2873504"/>
            <a:ext cx="1367743" cy="746042"/>
          </a:xfrm>
          <a:prstGeom prst="rect">
            <a:avLst/>
          </a:prstGeom>
        </p:spPr>
      </p:pic>
      <p:sp>
        <p:nvSpPr>
          <p:cNvPr id="55" name="Dikdörtgen 54"/>
          <p:cNvSpPr/>
          <p:nvPr/>
        </p:nvSpPr>
        <p:spPr>
          <a:xfrm>
            <a:off x="612648" y="3593220"/>
            <a:ext cx="4241107" cy="830997"/>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0" dirty="0">
                <a:ln>
                  <a:noFill/>
                </a:ln>
                <a:solidFill>
                  <a:prstClr val="black"/>
                </a:solidFill>
                <a:effectLst/>
                <a:uLnTx/>
                <a:uFillTx/>
                <a:latin typeface="Calibri"/>
                <a:ea typeface="+mn-ea"/>
                <a:cs typeface="+mn-cs"/>
              </a:rPr>
              <a:t>1. 5627 Sayılı Enerji Verimliliği Kanunu</a:t>
            </a:r>
          </a:p>
          <a:p>
            <a:pPr marL="0" marR="0" lvl="0" indent="0" algn="just" defTabSz="457200" rtl="0" eaLnBrk="1" fontAlgn="auto" latinLnBrk="0" hangingPunct="1">
              <a:lnSpc>
                <a:spcPct val="100000"/>
              </a:lnSpc>
              <a:spcBef>
                <a:spcPts val="0"/>
              </a:spcBef>
              <a:spcAft>
                <a:spcPts val="0"/>
              </a:spcAft>
              <a:buClrTx/>
              <a:buSzTx/>
              <a:buFontTx/>
              <a:buNone/>
              <a:tabLst>
                <a:tab pos="180975" algn="l"/>
              </a:tabLst>
              <a:defRPr/>
            </a:pPr>
            <a:endParaRPr kumimoji="0" lang="tr-TR" sz="16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tab pos="180975" algn="l"/>
              </a:tabLst>
              <a:defRPr/>
            </a:pPr>
            <a:r>
              <a:rPr kumimoji="0" lang="tr-TR" sz="1600" b="1" i="0" u="none" strike="noStrike" kern="1200" cap="none" spc="0" normalizeH="0" baseline="0" noProof="0" dirty="0">
                <a:ln>
                  <a:noFill/>
                </a:ln>
                <a:solidFill>
                  <a:prstClr val="black"/>
                </a:solidFill>
                <a:effectLst/>
                <a:uLnTx/>
                <a:uFillTx/>
                <a:latin typeface="Calibri"/>
                <a:ea typeface="+mn-ea"/>
                <a:cs typeface="+mn-cs"/>
              </a:rPr>
              <a:t>A</a:t>
            </a:r>
            <a:r>
              <a:rPr kumimoji="0" lang="tr-TR" sz="1600" b="0" i="0" u="none" strike="noStrike" kern="1200" cap="none" spc="0" normalizeH="0" baseline="0" noProof="0" dirty="0">
                <a:ln>
                  <a:noFill/>
                </a:ln>
                <a:solidFill>
                  <a:prstClr val="black"/>
                </a:solidFill>
                <a:effectLst/>
                <a:uLnTx/>
                <a:uFillTx/>
                <a:latin typeface="Calibri"/>
                <a:ea typeface="+mn-ea"/>
                <a:cs typeface="+mn-cs"/>
              </a:rPr>
              <a:t>. </a:t>
            </a:r>
            <a:r>
              <a:rPr kumimoji="0" lang="tr-TR" sz="1600" b="1" i="0" u="none" strike="noStrike" kern="1200" cap="none" spc="0" normalizeH="0" baseline="0" noProof="0" dirty="0">
                <a:ln>
                  <a:noFill/>
                </a:ln>
                <a:solidFill>
                  <a:prstClr val="black"/>
                </a:solidFill>
                <a:effectLst/>
                <a:uLnTx/>
                <a:uFillTx/>
                <a:latin typeface="Calibri"/>
                <a:ea typeface="+mn-ea"/>
                <a:cs typeface="+mn-cs"/>
              </a:rPr>
              <a:t>Binalarda Enerji Performansı Yönetmeliği</a:t>
            </a:r>
          </a:p>
        </p:txBody>
      </p:sp>
      <p:sp>
        <p:nvSpPr>
          <p:cNvPr id="56" name="Dikdörtgen 55"/>
          <p:cNvSpPr/>
          <p:nvPr/>
        </p:nvSpPr>
        <p:spPr>
          <a:xfrm>
            <a:off x="612649" y="4627740"/>
            <a:ext cx="9025128" cy="1785104"/>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0" dirty="0">
                <a:ln>
                  <a:noFill/>
                </a:ln>
                <a:solidFill>
                  <a:prstClr val="black"/>
                </a:solidFill>
                <a:effectLst/>
                <a:uLnTx/>
                <a:uFillTx/>
                <a:latin typeface="Calibri"/>
                <a:ea typeface="+mn-ea"/>
                <a:cs typeface="+mn-cs"/>
              </a:rPr>
              <a:t>B.</a:t>
            </a:r>
            <a:r>
              <a:rPr kumimoji="0" lang="tr-TR" sz="1600" b="0" i="0" u="none" strike="noStrike" kern="1200" cap="none" spc="0" normalizeH="0" baseline="0" noProof="0" dirty="0">
                <a:ln>
                  <a:noFill/>
                </a:ln>
                <a:solidFill>
                  <a:prstClr val="black"/>
                </a:solidFill>
                <a:effectLst/>
                <a:uLnTx/>
                <a:uFillTx/>
                <a:latin typeface="Calibri"/>
                <a:ea typeface="+mn-ea"/>
                <a:cs typeface="+mn-cs"/>
              </a:rPr>
              <a:t> Isınma ve Sıhhi Sıcak Su Giderlerinin Paylaştırılmasına İlişkin Yönetmelik</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tr-TR" sz="16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0" dirty="0">
                <a:ln>
                  <a:noFill/>
                </a:ln>
                <a:solidFill>
                  <a:prstClr val="black"/>
                </a:solidFill>
                <a:effectLst/>
                <a:uLnTx/>
                <a:uFillTx/>
                <a:latin typeface="Calibri"/>
                <a:ea typeface="+mn-ea"/>
                <a:cs typeface="+mn-cs"/>
              </a:rPr>
              <a:t>C.</a:t>
            </a:r>
            <a:r>
              <a:rPr kumimoji="0" lang="tr-TR" sz="1600" b="0" i="0" u="none" strike="noStrike" kern="1200" cap="none" spc="0" normalizeH="0" baseline="0" noProof="0" dirty="0">
                <a:ln>
                  <a:noFill/>
                </a:ln>
                <a:solidFill>
                  <a:prstClr val="black"/>
                </a:solidFill>
                <a:effectLst/>
                <a:uLnTx/>
                <a:uFillTx/>
                <a:latin typeface="Calibri"/>
                <a:ea typeface="+mn-ea"/>
                <a:cs typeface="+mn-cs"/>
              </a:rPr>
              <a:t> Sürdürülebilir Yeşil Binalar İle Sürdürülebilir Yerleşmelerin Belgelendirilmesine Dair Yönetmelik</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tr-TR" sz="16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0" dirty="0">
                <a:ln>
                  <a:noFill/>
                </a:ln>
                <a:solidFill>
                  <a:prstClr val="black"/>
                </a:solidFill>
                <a:effectLst/>
                <a:uLnTx/>
                <a:uFillTx/>
                <a:latin typeface="Calibri"/>
                <a:ea typeface="+mn-ea"/>
                <a:cs typeface="+mn-cs"/>
              </a:rPr>
              <a:t>Ç.</a:t>
            </a:r>
            <a:r>
              <a:rPr kumimoji="0" lang="tr-TR" sz="1600" b="0" i="0" u="none" strike="noStrike" kern="1200" cap="none" spc="0" normalizeH="0" baseline="0" noProof="0" dirty="0">
                <a:ln>
                  <a:noFill/>
                </a:ln>
                <a:solidFill>
                  <a:prstClr val="black"/>
                </a:solidFill>
                <a:effectLst/>
                <a:uLnTx/>
                <a:uFillTx/>
                <a:latin typeface="Calibri"/>
                <a:ea typeface="+mn-ea"/>
                <a:cs typeface="+mn-cs"/>
              </a:rPr>
              <a:t> </a:t>
            </a:r>
            <a:r>
              <a:rPr kumimoji="0" lang="tr-TR" sz="1600" b="1" i="0" u="none" strike="noStrike" kern="1200" cap="none" spc="0" normalizeH="0" baseline="0" noProof="0" dirty="0">
                <a:ln>
                  <a:noFill/>
                </a:ln>
                <a:solidFill>
                  <a:prstClr val="black"/>
                </a:solidFill>
                <a:effectLst/>
                <a:uLnTx/>
                <a:uFillTx/>
                <a:latin typeface="Calibri"/>
                <a:ea typeface="+mn-ea"/>
                <a:cs typeface="+mn-cs"/>
              </a:rPr>
              <a:t>TS 825 «Isı Yalıtım Standardı» Revizyonu</a:t>
            </a:r>
          </a:p>
          <a:p>
            <a:pPr marL="0" marR="0" lvl="0" indent="0" algn="just" defTabSz="457200" rtl="0" eaLnBrk="1" fontAlgn="auto" latinLnBrk="0" hangingPunct="1">
              <a:lnSpc>
                <a:spcPct val="100000"/>
              </a:lnSpc>
              <a:spcBef>
                <a:spcPts val="0"/>
              </a:spcBef>
              <a:spcAft>
                <a:spcPts val="0"/>
              </a:spcAft>
              <a:buClrTx/>
              <a:buSzTx/>
              <a:buFontTx/>
              <a:buNone/>
              <a:tabLst>
                <a:tab pos="180975" algn="l"/>
              </a:tabLst>
              <a:defRPr/>
            </a:pPr>
            <a:endParaRPr kumimoji="0" lang="tr-TR" sz="16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tr-TR" sz="1400" b="1"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2956814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AB224389-F4E1-4997-8FE8-ED4387B5F129}"/>
              </a:ext>
            </a:extLst>
          </p:cNvPr>
          <p:cNvPicPr>
            <a:picLocks noChangeAspect="1"/>
          </p:cNvPicPr>
          <p:nvPr/>
        </p:nvPicPr>
        <p:blipFill>
          <a:blip r:embed="rId2"/>
          <a:stretch>
            <a:fillRect/>
          </a:stretch>
        </p:blipFill>
        <p:spPr>
          <a:xfrm>
            <a:off x="129058" y="8847"/>
            <a:ext cx="9644708" cy="6840305"/>
          </a:xfrm>
          <a:prstGeom prst="rect">
            <a:avLst/>
          </a:prstGeom>
        </p:spPr>
      </p:pic>
      <p:sp>
        <p:nvSpPr>
          <p:cNvPr id="15" name="Dikdörtgen 14"/>
          <p:cNvSpPr/>
          <p:nvPr/>
        </p:nvSpPr>
        <p:spPr>
          <a:xfrm>
            <a:off x="189756" y="1587120"/>
            <a:ext cx="4676784" cy="4278094"/>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0" dirty="0">
                <a:ln>
                  <a:noFill/>
                </a:ln>
                <a:solidFill>
                  <a:prstClr val="black"/>
                </a:solidFill>
                <a:effectLst/>
                <a:uLnTx/>
                <a:uFillTx/>
                <a:latin typeface="Calibri"/>
                <a:ea typeface="+mn-ea"/>
                <a:cs typeface="+mn-cs"/>
              </a:rPr>
              <a:t>A. Binalarda Enerji Performansı Yönetmeliği;</a:t>
            </a:r>
          </a:p>
          <a:p>
            <a:pPr marL="457200" marR="0" lvl="1" indent="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600" b="0" i="0" u="none" strike="noStrike" kern="1200" cap="none" spc="0" normalizeH="0" baseline="0" noProof="0" dirty="0">
                <a:ln>
                  <a:noFill/>
                </a:ln>
                <a:solidFill>
                  <a:prstClr val="black"/>
                </a:solidFill>
                <a:effectLst/>
                <a:uLnTx/>
                <a:uFillTx/>
                <a:latin typeface="Calibri"/>
                <a:ea typeface="+mn-ea"/>
                <a:cs typeface="+mn-cs"/>
              </a:rPr>
              <a:t> </a:t>
            </a:r>
            <a:r>
              <a:rPr kumimoji="0" lang="tr-TR" sz="1400" b="0" i="0" u="none" strike="noStrike" kern="1200" cap="none" spc="0" normalizeH="0" baseline="0" noProof="0" dirty="0">
                <a:ln>
                  <a:noFill/>
                </a:ln>
                <a:solidFill>
                  <a:prstClr val="black"/>
                </a:solidFill>
                <a:effectLst/>
                <a:uLnTx/>
                <a:uFillTx/>
                <a:latin typeface="Calibri"/>
                <a:ea typeface="+mn-ea"/>
                <a:cs typeface="+mn-cs"/>
              </a:rPr>
              <a:t>Yeni bina tasarımında asgari şartlar </a:t>
            </a:r>
          </a:p>
          <a:p>
            <a:pPr marL="457200" marR="0" lvl="1" indent="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400" b="0" i="0" u="none" strike="noStrike" kern="1200" cap="none" spc="0" normalizeH="0" baseline="0" noProof="0" dirty="0">
                <a:ln>
                  <a:noFill/>
                </a:ln>
                <a:solidFill>
                  <a:prstClr val="black"/>
                </a:solidFill>
                <a:effectLst/>
                <a:uLnTx/>
                <a:uFillTx/>
                <a:latin typeface="Calibri"/>
                <a:ea typeface="+mn-ea"/>
                <a:cs typeface="+mn-cs"/>
              </a:rPr>
              <a:t> EKB Uygulamaları</a:t>
            </a:r>
          </a:p>
          <a:p>
            <a:pPr marL="457200" marR="0" lvl="1" indent="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400" b="0" i="0" u="none" strike="noStrike" kern="1200" cap="none" spc="0" normalizeH="0" baseline="0" noProof="0" dirty="0">
                <a:ln>
                  <a:noFill/>
                </a:ln>
                <a:solidFill>
                  <a:prstClr val="black"/>
                </a:solidFill>
                <a:effectLst/>
                <a:uLnTx/>
                <a:uFillTx/>
                <a:latin typeface="Calibri"/>
                <a:ea typeface="+mn-ea"/>
                <a:cs typeface="+mn-cs"/>
              </a:rPr>
              <a:t> BEP-TR İşletme, Denetim</a:t>
            </a:r>
          </a:p>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tr-TR" sz="16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0" dirty="0">
                <a:ln>
                  <a:noFill/>
                </a:ln>
                <a:solidFill>
                  <a:prstClr val="black"/>
                </a:solidFill>
                <a:effectLst/>
                <a:uLnTx/>
                <a:uFillTx/>
                <a:latin typeface="Calibri"/>
                <a:ea typeface="+mn-ea"/>
                <a:cs typeface="+mn-cs"/>
              </a:rPr>
              <a:t>B. Isınma ve Sıhhi Sıcak Su Giderlerinin Paylaştırılmasına İlişkin Yönetmelik;</a:t>
            </a:r>
          </a:p>
          <a:p>
            <a:pPr marL="457200" marR="0" lvl="1" indent="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400" b="0" i="0" u="none" strike="noStrike" kern="1200" cap="none" spc="0" normalizeH="0" baseline="0" noProof="0" dirty="0">
                <a:ln>
                  <a:noFill/>
                </a:ln>
                <a:solidFill>
                  <a:prstClr val="black"/>
                </a:solidFill>
                <a:effectLst/>
                <a:uLnTx/>
                <a:uFillTx/>
                <a:latin typeface="Calibri"/>
                <a:ea typeface="+mn-ea"/>
                <a:cs typeface="+mn-cs"/>
              </a:rPr>
              <a:t>Gider Paylaşımı </a:t>
            </a:r>
          </a:p>
          <a:p>
            <a:pPr marL="457200" marR="0" lvl="1" indent="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400" b="0" i="0" u="none" strike="noStrike" kern="1200" cap="none" spc="0" normalizeH="0" baseline="0" noProof="0" dirty="0">
                <a:ln>
                  <a:noFill/>
                </a:ln>
                <a:solidFill>
                  <a:prstClr val="black"/>
                </a:solidFill>
                <a:effectLst/>
                <a:uLnTx/>
                <a:uFillTx/>
                <a:latin typeface="Calibri"/>
                <a:ea typeface="+mn-ea"/>
                <a:cs typeface="+mn-cs"/>
              </a:rPr>
              <a:t>YÖŞ Yetkilendirme, Denetim ve Yetki İptali</a:t>
            </a:r>
          </a:p>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tr-TR" sz="16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0" dirty="0">
                <a:ln>
                  <a:noFill/>
                </a:ln>
                <a:solidFill>
                  <a:prstClr val="black"/>
                </a:solidFill>
                <a:effectLst/>
                <a:uLnTx/>
                <a:uFillTx/>
                <a:latin typeface="Calibri"/>
                <a:ea typeface="+mn-ea"/>
                <a:cs typeface="+mn-cs"/>
              </a:rPr>
              <a:t>C. Sürdürülebilir Yeşil Binalar İle Sürdürülebilir Yerleşmelerin Belgelendirilmesine Dair Yönetmelik</a:t>
            </a:r>
          </a:p>
          <a:p>
            <a:pPr marL="457200" marR="0" lvl="1" indent="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400" b="0" i="0" u="none" strike="noStrike" kern="1200" cap="none" spc="0" normalizeH="0" baseline="0" noProof="0" dirty="0">
                <a:ln>
                  <a:noFill/>
                </a:ln>
                <a:solidFill>
                  <a:prstClr val="black"/>
                </a:solidFill>
                <a:effectLst/>
                <a:uLnTx/>
                <a:uFillTx/>
                <a:latin typeface="Calibri"/>
                <a:ea typeface="+mn-ea"/>
                <a:cs typeface="+mn-cs"/>
              </a:rPr>
              <a:t>YES-TR Kılavuzu, Yazılımı ve Sistemin Kurulması</a:t>
            </a:r>
          </a:p>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tr-TR" sz="16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0" dirty="0">
                <a:ln>
                  <a:noFill/>
                </a:ln>
                <a:solidFill>
                  <a:prstClr val="black"/>
                </a:solidFill>
                <a:effectLst/>
                <a:uLnTx/>
                <a:uFillTx/>
                <a:latin typeface="Calibri"/>
                <a:ea typeface="+mn-ea"/>
                <a:cs typeface="+mn-cs"/>
              </a:rPr>
              <a:t>D. TS 825 «Isı Yalıtımı Standardı»;</a:t>
            </a:r>
          </a:p>
          <a:p>
            <a:pPr marL="457200" marR="0" lvl="1" indent="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400" b="0" i="0" u="none" strike="noStrike" kern="1200" cap="none" spc="0" normalizeH="0" baseline="0" noProof="0" dirty="0">
                <a:ln>
                  <a:noFill/>
                </a:ln>
                <a:solidFill>
                  <a:prstClr val="black"/>
                </a:solidFill>
                <a:effectLst/>
                <a:uLnTx/>
                <a:uFillTx/>
                <a:latin typeface="Calibri"/>
                <a:ea typeface="+mn-ea"/>
                <a:cs typeface="+mn-cs"/>
              </a:rPr>
              <a:t>Isıtma ihtiyacı sınırlandırma,</a:t>
            </a:r>
          </a:p>
          <a:p>
            <a:pPr marL="457200" marR="0" lvl="1" indent="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400" b="0" i="0" u="none" strike="noStrike" kern="1200" cap="none" spc="0" normalizeH="0" baseline="0" noProof="0" dirty="0">
                <a:ln>
                  <a:noFill/>
                </a:ln>
                <a:solidFill>
                  <a:prstClr val="black"/>
                </a:solidFill>
                <a:effectLst/>
                <a:uLnTx/>
                <a:uFillTx/>
                <a:latin typeface="Calibri"/>
                <a:ea typeface="+mn-ea"/>
                <a:cs typeface="+mn-cs"/>
              </a:rPr>
              <a:t>Tüm Bina tipleri,</a:t>
            </a:r>
          </a:p>
          <a:p>
            <a:pPr marL="457200" marR="0" lvl="1" indent="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400" b="0" i="0" u="none" strike="noStrike" kern="1200" cap="none" spc="0" normalizeH="0" baseline="0" noProof="0" dirty="0">
                <a:ln>
                  <a:noFill/>
                </a:ln>
                <a:solidFill>
                  <a:prstClr val="black"/>
                </a:solidFill>
                <a:effectLst/>
                <a:uLnTx/>
                <a:uFillTx/>
                <a:latin typeface="Calibri"/>
                <a:ea typeface="+mn-ea"/>
                <a:cs typeface="+mn-cs"/>
              </a:rPr>
              <a:t>Hesaplama standardı</a:t>
            </a:r>
          </a:p>
        </p:txBody>
      </p:sp>
      <p:pic>
        <p:nvPicPr>
          <p:cNvPr id="16" name="Picture 0" descr="x.bmp"/>
          <p:cNvPicPr/>
          <p:nvPr/>
        </p:nvPicPr>
        <p:blipFill>
          <a:blip r:embed="rId3" cstate="print"/>
          <a:stretch>
            <a:fillRect/>
          </a:stretch>
        </p:blipFill>
        <p:spPr>
          <a:xfrm>
            <a:off x="6369852" y="1243461"/>
            <a:ext cx="2574502" cy="1708029"/>
          </a:xfrm>
          <a:prstGeom prst="rect">
            <a:avLst/>
          </a:prstGeom>
        </p:spPr>
      </p:pic>
      <p:pic>
        <p:nvPicPr>
          <p:cNvPr id="17" name="Resim 16"/>
          <p:cNvPicPr>
            <a:picLocks noChangeAspect="1"/>
          </p:cNvPicPr>
          <p:nvPr/>
        </p:nvPicPr>
        <p:blipFill>
          <a:blip r:embed="rId4"/>
          <a:stretch>
            <a:fillRect/>
          </a:stretch>
        </p:blipFill>
        <p:spPr>
          <a:xfrm>
            <a:off x="7057833" y="3432396"/>
            <a:ext cx="2816305" cy="2459352"/>
          </a:xfrm>
          <a:prstGeom prst="rect">
            <a:avLst/>
          </a:prstGeom>
        </p:spPr>
      </p:pic>
      <p:sp>
        <p:nvSpPr>
          <p:cNvPr id="18" name="Yukarı Bükülü Ok 17"/>
          <p:cNvSpPr/>
          <p:nvPr/>
        </p:nvSpPr>
        <p:spPr>
          <a:xfrm rot="18398814">
            <a:off x="5380842" y="3425745"/>
            <a:ext cx="2207385" cy="563523"/>
          </a:xfrm>
          <a:prstGeom prst="curvedUpArrow">
            <a:avLst>
              <a:gd name="adj1" fmla="val 25000"/>
              <a:gd name="adj2" fmla="val 50000"/>
              <a:gd name="adj3" fmla="val 72042"/>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a:ea typeface="+mn-ea"/>
              <a:cs typeface="+mn-cs"/>
            </a:endParaRPr>
          </a:p>
        </p:txBody>
      </p:sp>
      <p:sp>
        <p:nvSpPr>
          <p:cNvPr id="19" name="Yukarı Bükülü Ok 18"/>
          <p:cNvSpPr/>
          <p:nvPr/>
        </p:nvSpPr>
        <p:spPr>
          <a:xfrm rot="21183791">
            <a:off x="5787492" y="4561842"/>
            <a:ext cx="1763876" cy="379815"/>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a:ea typeface="+mn-ea"/>
              <a:cs typeface="+mn-cs"/>
            </a:endParaRPr>
          </a:p>
        </p:txBody>
      </p:sp>
      <p:sp>
        <p:nvSpPr>
          <p:cNvPr id="20" name="Yukarı Bükülü Ok 19"/>
          <p:cNvSpPr/>
          <p:nvPr/>
        </p:nvSpPr>
        <p:spPr>
          <a:xfrm>
            <a:off x="5776194" y="4703029"/>
            <a:ext cx="2868806" cy="591521"/>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a:ea typeface="+mn-ea"/>
              <a:cs typeface="+mn-cs"/>
            </a:endParaRPr>
          </a:p>
        </p:txBody>
      </p:sp>
      <p:sp>
        <p:nvSpPr>
          <p:cNvPr id="21" name="Metin kutusu 20"/>
          <p:cNvSpPr txBox="1"/>
          <p:nvPr/>
        </p:nvSpPr>
        <p:spPr>
          <a:xfrm>
            <a:off x="6432153" y="3535409"/>
            <a:ext cx="207945" cy="27945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srgbClr val="4F81BD">
                    <a:lumMod val="75000"/>
                  </a:srgbClr>
                </a:solidFill>
                <a:effectLst/>
                <a:uLnTx/>
                <a:uFillTx/>
                <a:latin typeface="Algerian" panose="04020705040A02060702" pitchFamily="82" charset="0"/>
                <a:ea typeface="+mn-ea"/>
                <a:cs typeface="+mn-cs"/>
              </a:rPr>
              <a:t>A</a:t>
            </a:r>
          </a:p>
        </p:txBody>
      </p:sp>
      <p:sp>
        <p:nvSpPr>
          <p:cNvPr id="22" name="Metin kutusu 21"/>
          <p:cNvSpPr txBox="1"/>
          <p:nvPr/>
        </p:nvSpPr>
        <p:spPr>
          <a:xfrm>
            <a:off x="6352066" y="4543521"/>
            <a:ext cx="207945" cy="27945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srgbClr val="4F81BD">
                    <a:lumMod val="75000"/>
                  </a:srgbClr>
                </a:solidFill>
                <a:effectLst/>
                <a:uLnTx/>
                <a:uFillTx/>
                <a:latin typeface="Algerian" panose="04020705040A02060702" pitchFamily="82" charset="0"/>
                <a:ea typeface="+mn-ea"/>
                <a:cs typeface="+mn-cs"/>
              </a:rPr>
              <a:t>B</a:t>
            </a:r>
          </a:p>
        </p:txBody>
      </p:sp>
      <p:sp>
        <p:nvSpPr>
          <p:cNvPr id="23" name="Metin kutusu 22"/>
          <p:cNvSpPr txBox="1"/>
          <p:nvPr/>
        </p:nvSpPr>
        <p:spPr>
          <a:xfrm>
            <a:off x="6784114" y="5263601"/>
            <a:ext cx="207945" cy="27945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srgbClr val="4F81BD">
                    <a:lumMod val="75000"/>
                  </a:srgbClr>
                </a:solidFill>
                <a:effectLst/>
                <a:uLnTx/>
                <a:uFillTx/>
                <a:latin typeface="Algerian" panose="04020705040A02060702" pitchFamily="82" charset="0"/>
                <a:ea typeface="+mn-ea"/>
                <a:cs typeface="+mn-cs"/>
              </a:rPr>
              <a:t>C</a:t>
            </a:r>
          </a:p>
        </p:txBody>
      </p:sp>
      <p:sp>
        <p:nvSpPr>
          <p:cNvPr id="24" name="Metin kutusu 23"/>
          <p:cNvSpPr txBox="1"/>
          <p:nvPr/>
        </p:nvSpPr>
        <p:spPr>
          <a:xfrm>
            <a:off x="7057833" y="2973611"/>
            <a:ext cx="2816305"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600" b="1" i="1" u="sng" strike="noStrike" kern="1200" cap="none" spc="0" normalizeH="0" baseline="0" noProof="0" dirty="0">
                <a:ln>
                  <a:noFill/>
                </a:ln>
                <a:solidFill>
                  <a:srgbClr val="FF0000"/>
                </a:solidFill>
                <a:effectLst/>
                <a:uLnTx/>
                <a:uFillTx/>
                <a:latin typeface="Calibri"/>
                <a:ea typeface="+mn-ea"/>
                <a:cs typeface="+mn-cs"/>
              </a:rPr>
              <a:t>Hangi bina ısı yalıtımına sahip?</a:t>
            </a:r>
          </a:p>
        </p:txBody>
      </p:sp>
      <p:pic>
        <p:nvPicPr>
          <p:cNvPr id="25" name="Resim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12435" y="3139066"/>
            <a:ext cx="1361157" cy="2551773"/>
          </a:xfrm>
          <a:prstGeom prst="rect">
            <a:avLst/>
          </a:prstGeom>
        </p:spPr>
      </p:pic>
      <p:sp>
        <p:nvSpPr>
          <p:cNvPr id="26" name="Metin kutusu 25"/>
          <p:cNvSpPr txBox="1"/>
          <p:nvPr/>
        </p:nvSpPr>
        <p:spPr>
          <a:xfrm rot="17920728">
            <a:off x="4361415" y="2344237"/>
            <a:ext cx="2569290"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600" b="0" i="0" u="none" strike="noStrike" kern="1200" cap="none" spc="0" normalizeH="0" baseline="0" noProof="0" dirty="0">
                <a:ln>
                  <a:noFill/>
                </a:ln>
                <a:solidFill>
                  <a:prstClr val="black"/>
                </a:solidFill>
                <a:effectLst/>
                <a:uLnTx/>
                <a:uFillTx/>
                <a:latin typeface="Calibri"/>
                <a:ea typeface="+mn-ea"/>
                <a:cs typeface="+mn-cs"/>
              </a:rPr>
              <a:t>Bina sahiplerine göre </a:t>
            </a:r>
            <a:r>
              <a:rPr kumimoji="0" lang="tr-TR" sz="1600" b="1" i="0" u="none" strike="noStrike" kern="1200" cap="none" spc="0" normalizeH="0" baseline="0" noProof="0" dirty="0">
                <a:ln>
                  <a:noFill/>
                </a:ln>
                <a:solidFill>
                  <a:srgbClr val="FF0000"/>
                </a:solidFill>
                <a:effectLst/>
                <a:uLnTx/>
                <a:uFillTx/>
                <a:latin typeface="Calibri"/>
                <a:ea typeface="+mn-ea"/>
                <a:cs typeface="+mn-cs"/>
              </a:rPr>
              <a:t>HEPSİİ</a:t>
            </a:r>
          </a:p>
        </p:txBody>
      </p:sp>
      <p:sp>
        <p:nvSpPr>
          <p:cNvPr id="27" name="Metin kutusu 26"/>
          <p:cNvSpPr txBox="1"/>
          <p:nvPr/>
        </p:nvSpPr>
        <p:spPr>
          <a:xfrm>
            <a:off x="194976" y="5719725"/>
            <a:ext cx="7372873"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dirty="0">
                <a:ln>
                  <a:noFill/>
                </a:ln>
                <a:solidFill>
                  <a:srgbClr val="0070C0"/>
                </a:solidFill>
                <a:effectLst/>
                <a:uLnTx/>
                <a:uFillTx/>
                <a:latin typeface="Calibri"/>
                <a:ea typeface="+mn-ea"/>
                <a:cs typeface="+mn-cs"/>
              </a:rPr>
              <a:t>https://webdosya.csb.gov.tr/db/meslekihizmetler/menu/termal-kamera-brosur_final_20180607114200.pdf</a:t>
            </a:r>
          </a:p>
        </p:txBody>
      </p:sp>
      <p:sp>
        <p:nvSpPr>
          <p:cNvPr id="28" name="Metin kutusu 27">
            <a:extLst>
              <a:ext uri="{FF2B5EF4-FFF2-40B4-BE49-F238E27FC236}">
                <a16:creationId xmlns:a16="http://schemas.microsoft.com/office/drawing/2014/main" id="{5F044F42-0D42-427A-BF9B-DDAE224F3167}"/>
              </a:ext>
            </a:extLst>
          </p:cNvPr>
          <p:cNvSpPr txBox="1"/>
          <p:nvPr/>
        </p:nvSpPr>
        <p:spPr>
          <a:xfrm>
            <a:off x="204001" y="951285"/>
            <a:ext cx="2029915" cy="707886"/>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40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Mevzuat</a:t>
            </a:r>
          </a:p>
        </p:txBody>
      </p:sp>
    </p:spTree>
    <p:extLst>
      <p:ext uri="{BB962C8B-B14F-4D97-AF65-F5344CB8AC3E}">
        <p14:creationId xmlns:p14="http://schemas.microsoft.com/office/powerpoint/2010/main" val="271026585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500"/>
                                        <p:tgtEl>
                                          <p:spTgt spid="2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randombar(horizontal)">
                                      <p:cBhvr>
                                        <p:cTn id="25" dur="500"/>
                                        <p:tgtEl>
                                          <p:spTgt spid="23"/>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randombar(horizontal)">
                                      <p:cBhvr>
                                        <p:cTn id="28" dur="500"/>
                                        <p:tgtEl>
                                          <p:spTgt spid="20"/>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randombar(horizontal)">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barn(inVertical)">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80">
                                          <p:stCondLst>
                                            <p:cond delay="0"/>
                                          </p:stCondLst>
                                        </p:cTn>
                                        <p:tgtEl>
                                          <p:spTgt spid="26"/>
                                        </p:tgtEl>
                                      </p:cBhvr>
                                    </p:animEffect>
                                    <p:anim calcmode="lin" valueType="num">
                                      <p:cBhvr>
                                        <p:cTn id="42"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47" dur="26">
                                          <p:stCondLst>
                                            <p:cond delay="650"/>
                                          </p:stCondLst>
                                        </p:cTn>
                                        <p:tgtEl>
                                          <p:spTgt spid="26"/>
                                        </p:tgtEl>
                                      </p:cBhvr>
                                      <p:to x="100000" y="60000"/>
                                    </p:animScale>
                                    <p:animScale>
                                      <p:cBhvr>
                                        <p:cTn id="48" dur="166" decel="50000">
                                          <p:stCondLst>
                                            <p:cond delay="676"/>
                                          </p:stCondLst>
                                        </p:cTn>
                                        <p:tgtEl>
                                          <p:spTgt spid="26"/>
                                        </p:tgtEl>
                                      </p:cBhvr>
                                      <p:to x="100000" y="100000"/>
                                    </p:animScale>
                                    <p:animScale>
                                      <p:cBhvr>
                                        <p:cTn id="49" dur="26">
                                          <p:stCondLst>
                                            <p:cond delay="1312"/>
                                          </p:stCondLst>
                                        </p:cTn>
                                        <p:tgtEl>
                                          <p:spTgt spid="26"/>
                                        </p:tgtEl>
                                      </p:cBhvr>
                                      <p:to x="100000" y="80000"/>
                                    </p:animScale>
                                    <p:animScale>
                                      <p:cBhvr>
                                        <p:cTn id="50" dur="166" decel="50000">
                                          <p:stCondLst>
                                            <p:cond delay="1338"/>
                                          </p:stCondLst>
                                        </p:cTn>
                                        <p:tgtEl>
                                          <p:spTgt spid="26"/>
                                        </p:tgtEl>
                                      </p:cBhvr>
                                      <p:to x="100000" y="100000"/>
                                    </p:animScale>
                                    <p:animScale>
                                      <p:cBhvr>
                                        <p:cTn id="51" dur="26">
                                          <p:stCondLst>
                                            <p:cond delay="1642"/>
                                          </p:stCondLst>
                                        </p:cTn>
                                        <p:tgtEl>
                                          <p:spTgt spid="26"/>
                                        </p:tgtEl>
                                      </p:cBhvr>
                                      <p:to x="100000" y="90000"/>
                                    </p:animScale>
                                    <p:animScale>
                                      <p:cBhvr>
                                        <p:cTn id="52" dur="166" decel="50000">
                                          <p:stCondLst>
                                            <p:cond delay="1668"/>
                                          </p:stCondLst>
                                        </p:cTn>
                                        <p:tgtEl>
                                          <p:spTgt spid="26"/>
                                        </p:tgtEl>
                                      </p:cBhvr>
                                      <p:to x="100000" y="100000"/>
                                    </p:animScale>
                                    <p:animScale>
                                      <p:cBhvr>
                                        <p:cTn id="53" dur="26">
                                          <p:stCondLst>
                                            <p:cond delay="1808"/>
                                          </p:stCondLst>
                                        </p:cTn>
                                        <p:tgtEl>
                                          <p:spTgt spid="26"/>
                                        </p:tgtEl>
                                      </p:cBhvr>
                                      <p:to x="100000" y="95000"/>
                                    </p:animScale>
                                    <p:animScale>
                                      <p:cBhvr>
                                        <p:cTn id="54" dur="166" decel="50000">
                                          <p:stCondLst>
                                            <p:cond delay="1834"/>
                                          </p:stCondLst>
                                        </p:cTn>
                                        <p:tgtEl>
                                          <p:spTgt spid="26"/>
                                        </p:tgtEl>
                                      </p:cBhvr>
                                      <p:to x="100000" y="100000"/>
                                    </p:animScale>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grpId="0" nodeType="click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down)">
                                      <p:cBhvr>
                                        <p:cTn id="59" dur="580">
                                          <p:stCondLst>
                                            <p:cond delay="0"/>
                                          </p:stCondLst>
                                        </p:cTn>
                                        <p:tgtEl>
                                          <p:spTgt spid="27"/>
                                        </p:tgtEl>
                                      </p:cBhvr>
                                    </p:animEffect>
                                    <p:anim calcmode="lin" valueType="num">
                                      <p:cBhvr>
                                        <p:cTn id="6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65" dur="26">
                                          <p:stCondLst>
                                            <p:cond delay="650"/>
                                          </p:stCondLst>
                                        </p:cTn>
                                        <p:tgtEl>
                                          <p:spTgt spid="27"/>
                                        </p:tgtEl>
                                      </p:cBhvr>
                                      <p:to x="100000" y="60000"/>
                                    </p:animScale>
                                    <p:animScale>
                                      <p:cBhvr>
                                        <p:cTn id="66" dur="166" decel="50000">
                                          <p:stCondLst>
                                            <p:cond delay="676"/>
                                          </p:stCondLst>
                                        </p:cTn>
                                        <p:tgtEl>
                                          <p:spTgt spid="27"/>
                                        </p:tgtEl>
                                      </p:cBhvr>
                                      <p:to x="100000" y="100000"/>
                                    </p:animScale>
                                    <p:animScale>
                                      <p:cBhvr>
                                        <p:cTn id="67" dur="26">
                                          <p:stCondLst>
                                            <p:cond delay="1312"/>
                                          </p:stCondLst>
                                        </p:cTn>
                                        <p:tgtEl>
                                          <p:spTgt spid="27"/>
                                        </p:tgtEl>
                                      </p:cBhvr>
                                      <p:to x="100000" y="80000"/>
                                    </p:animScale>
                                    <p:animScale>
                                      <p:cBhvr>
                                        <p:cTn id="68" dur="166" decel="50000">
                                          <p:stCondLst>
                                            <p:cond delay="1338"/>
                                          </p:stCondLst>
                                        </p:cTn>
                                        <p:tgtEl>
                                          <p:spTgt spid="27"/>
                                        </p:tgtEl>
                                      </p:cBhvr>
                                      <p:to x="100000" y="100000"/>
                                    </p:animScale>
                                    <p:animScale>
                                      <p:cBhvr>
                                        <p:cTn id="69" dur="26">
                                          <p:stCondLst>
                                            <p:cond delay="1642"/>
                                          </p:stCondLst>
                                        </p:cTn>
                                        <p:tgtEl>
                                          <p:spTgt spid="27"/>
                                        </p:tgtEl>
                                      </p:cBhvr>
                                      <p:to x="100000" y="90000"/>
                                    </p:animScale>
                                    <p:animScale>
                                      <p:cBhvr>
                                        <p:cTn id="70" dur="166" decel="50000">
                                          <p:stCondLst>
                                            <p:cond delay="1668"/>
                                          </p:stCondLst>
                                        </p:cTn>
                                        <p:tgtEl>
                                          <p:spTgt spid="27"/>
                                        </p:tgtEl>
                                      </p:cBhvr>
                                      <p:to x="100000" y="100000"/>
                                    </p:animScale>
                                    <p:animScale>
                                      <p:cBhvr>
                                        <p:cTn id="71" dur="26">
                                          <p:stCondLst>
                                            <p:cond delay="1808"/>
                                          </p:stCondLst>
                                        </p:cTn>
                                        <p:tgtEl>
                                          <p:spTgt spid="27"/>
                                        </p:tgtEl>
                                      </p:cBhvr>
                                      <p:to x="100000" y="95000"/>
                                    </p:animScale>
                                    <p:animScale>
                                      <p:cBhvr>
                                        <p:cTn id="72"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p:bldP spid="22" grpId="0"/>
      <p:bldP spid="23" grpId="0"/>
      <p:bldP spid="24"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0FC892F9-BE42-4F85-886B-6E77DBBADC52}"/>
              </a:ext>
            </a:extLst>
          </p:cNvPr>
          <p:cNvPicPr>
            <a:picLocks noChangeAspect="1"/>
          </p:cNvPicPr>
          <p:nvPr/>
        </p:nvPicPr>
        <p:blipFill>
          <a:blip r:embed="rId2"/>
          <a:stretch>
            <a:fillRect/>
          </a:stretch>
        </p:blipFill>
        <p:spPr>
          <a:xfrm>
            <a:off x="129058" y="8847"/>
            <a:ext cx="9644708" cy="6840305"/>
          </a:xfrm>
          <a:prstGeom prst="rect">
            <a:avLst/>
          </a:prstGeom>
        </p:spPr>
      </p:pic>
      <p:sp>
        <p:nvSpPr>
          <p:cNvPr id="4" name="Serbest Form 3"/>
          <p:cNvSpPr/>
          <p:nvPr/>
        </p:nvSpPr>
        <p:spPr>
          <a:xfrm>
            <a:off x="64009" y="1880477"/>
            <a:ext cx="4242847" cy="1729741"/>
          </a:xfrm>
          <a:custGeom>
            <a:avLst/>
            <a:gdLst>
              <a:gd name="connsiteX0" fmla="*/ 0 w 4242847"/>
              <a:gd name="connsiteY0" fmla="*/ 0 h 1729741"/>
              <a:gd name="connsiteX1" fmla="*/ 4242847 w 4242847"/>
              <a:gd name="connsiteY1" fmla="*/ 0 h 1729741"/>
              <a:gd name="connsiteX2" fmla="*/ 4242847 w 4242847"/>
              <a:gd name="connsiteY2" fmla="*/ 1729741 h 1729741"/>
              <a:gd name="connsiteX3" fmla="*/ 0 w 4242847"/>
              <a:gd name="connsiteY3" fmla="*/ 1729741 h 1729741"/>
              <a:gd name="connsiteX4" fmla="*/ 0 w 4242847"/>
              <a:gd name="connsiteY4" fmla="*/ 0 h 172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2847" h="1729741">
                <a:moveTo>
                  <a:pt x="0" y="0"/>
                </a:moveTo>
                <a:lnTo>
                  <a:pt x="4242847" y="0"/>
                </a:lnTo>
                <a:lnTo>
                  <a:pt x="4242847" y="1729741"/>
                </a:lnTo>
                <a:lnTo>
                  <a:pt x="0" y="1729741"/>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678856" tIns="106680" rIns="106679" bIns="106680" numCol="1" spcCol="1270" anchor="ctr" anchorCtr="0">
            <a:no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tr-TR" sz="15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BEP Yönetmeliğine göre zorunlu</a:t>
            </a:r>
          </a:p>
          <a:p>
            <a:pPr marL="0" marR="0" lvl="0" indent="0" algn="just" defTabSz="666750" rtl="0" eaLnBrk="1" fontAlgn="auto" latinLnBrk="0" hangingPunct="1">
              <a:lnSpc>
                <a:spcPct val="90000"/>
              </a:lnSpc>
              <a:spcBef>
                <a:spcPct val="0"/>
              </a:spcBef>
              <a:spcAft>
                <a:spcPct val="35000"/>
              </a:spcAft>
              <a:buClrTx/>
              <a:buSzTx/>
              <a:buFontTx/>
              <a:buNone/>
              <a:tabLst/>
              <a:defRPr/>
            </a:pPr>
            <a:r>
              <a:rPr kumimoji="0" lang="tr-TR" sz="13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rPr>
              <a:t>-Bina kabuğu TS 825 standardına uygun yalıtılması zorunlu,</a:t>
            </a:r>
          </a:p>
          <a:p>
            <a:pPr marL="0" marR="0" lvl="0" indent="0" algn="just" defTabSz="666750" rtl="0" eaLnBrk="1" fontAlgn="auto" latinLnBrk="0" hangingPunct="1">
              <a:lnSpc>
                <a:spcPct val="90000"/>
              </a:lnSpc>
              <a:spcBef>
                <a:spcPct val="0"/>
              </a:spcBef>
              <a:spcAft>
                <a:spcPct val="35000"/>
              </a:spcAft>
              <a:buClrTx/>
              <a:buSzTx/>
              <a:buFontTx/>
              <a:buNone/>
              <a:tabLst/>
              <a:defRPr/>
            </a:pPr>
            <a:r>
              <a:rPr kumimoji="0" lang="tr-TR" sz="13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rPr>
              <a:t>- Bağımsız bölüm aralarında R direnci en az 0,80 m</a:t>
            </a:r>
            <a:r>
              <a:rPr kumimoji="0" lang="tr-TR" sz="1300" b="0" i="0" u="none" strike="noStrike" kern="1200" cap="none" spc="0" normalizeH="0" baseline="30000" noProof="0" dirty="0">
                <a:ln>
                  <a:noFill/>
                </a:ln>
                <a:solidFill>
                  <a:prstClr val="black">
                    <a:hueOff val="0"/>
                    <a:satOff val="0"/>
                    <a:lumOff val="0"/>
                    <a:alphaOff val="0"/>
                  </a:prstClr>
                </a:solidFill>
                <a:effectLst/>
                <a:uLnTx/>
                <a:uFillTx/>
                <a:latin typeface="Calibri"/>
                <a:ea typeface="+mn-ea"/>
                <a:cs typeface="+mn-cs"/>
              </a:rPr>
              <a:t>2</a:t>
            </a:r>
            <a:r>
              <a:rPr kumimoji="0" lang="tr-TR" sz="13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rPr>
              <a:t>K/W olacak şekilde zorunlu.</a:t>
            </a:r>
          </a:p>
        </p:txBody>
      </p:sp>
      <p:sp>
        <p:nvSpPr>
          <p:cNvPr id="6" name="Serbest Form 5"/>
          <p:cNvSpPr/>
          <p:nvPr/>
        </p:nvSpPr>
        <p:spPr>
          <a:xfrm>
            <a:off x="453116" y="3503354"/>
            <a:ext cx="4242847" cy="2470364"/>
          </a:xfrm>
          <a:custGeom>
            <a:avLst/>
            <a:gdLst>
              <a:gd name="connsiteX0" fmla="*/ 0 w 4242847"/>
              <a:gd name="connsiteY0" fmla="*/ 0 h 2470364"/>
              <a:gd name="connsiteX1" fmla="*/ 4242847 w 4242847"/>
              <a:gd name="connsiteY1" fmla="*/ 0 h 2470364"/>
              <a:gd name="connsiteX2" fmla="*/ 4242847 w 4242847"/>
              <a:gd name="connsiteY2" fmla="*/ 2470364 h 2470364"/>
              <a:gd name="connsiteX3" fmla="*/ 0 w 4242847"/>
              <a:gd name="connsiteY3" fmla="*/ 2470364 h 2470364"/>
              <a:gd name="connsiteX4" fmla="*/ 0 w 4242847"/>
              <a:gd name="connsiteY4" fmla="*/ 0 h 2470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2847" h="2470364">
                <a:moveTo>
                  <a:pt x="0" y="0"/>
                </a:moveTo>
                <a:lnTo>
                  <a:pt x="4242847" y="0"/>
                </a:lnTo>
                <a:lnTo>
                  <a:pt x="4242847" y="2470364"/>
                </a:lnTo>
                <a:lnTo>
                  <a:pt x="0" y="2470364"/>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678855" tIns="106680" rIns="106680" bIns="106680" numCol="1" spcCol="1270" anchor="ctr" anchorCtr="0">
            <a:no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tr-TR" sz="15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Faydaları;</a:t>
            </a:r>
          </a:p>
          <a:p>
            <a:pPr marL="0" marR="0" lvl="0" indent="0" algn="just" defTabSz="666750" rtl="0" eaLnBrk="1" fontAlgn="auto" latinLnBrk="0" hangingPunct="1">
              <a:lnSpc>
                <a:spcPct val="90000"/>
              </a:lnSpc>
              <a:spcBef>
                <a:spcPct val="0"/>
              </a:spcBef>
              <a:spcAft>
                <a:spcPct val="35000"/>
              </a:spcAft>
              <a:buClrTx/>
              <a:buSzTx/>
              <a:buFontTx/>
              <a:buNone/>
              <a:tabLst/>
              <a:defRPr/>
            </a:pPr>
            <a:r>
              <a:rPr kumimoji="0" lang="tr-TR" sz="12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rPr>
              <a:t>- Türkiye’nin yıllık enerji talebi yıllık %6-7 oranında artmakta </a:t>
            </a:r>
          </a:p>
          <a:p>
            <a:pPr marL="0" marR="0" lvl="0" indent="0" algn="just" defTabSz="666750" rtl="0" eaLnBrk="1" fontAlgn="auto" latinLnBrk="0" hangingPunct="1">
              <a:lnSpc>
                <a:spcPct val="90000"/>
              </a:lnSpc>
              <a:spcBef>
                <a:spcPct val="0"/>
              </a:spcBef>
              <a:spcAft>
                <a:spcPct val="35000"/>
              </a:spcAft>
              <a:buClrTx/>
              <a:buSzTx/>
              <a:buFontTx/>
              <a:buNone/>
              <a:tabLst/>
              <a:defRPr/>
            </a:pPr>
            <a:r>
              <a:rPr kumimoji="0" lang="tr-TR" sz="12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rPr>
              <a:t>- Sera gazı emisyonlarının CO</a:t>
            </a:r>
            <a:r>
              <a:rPr kumimoji="0" lang="tr-TR" sz="1200" b="0" i="0" u="none" strike="noStrike" kern="1200" cap="none" spc="0" normalizeH="0" baseline="-25000" noProof="0" dirty="0">
                <a:ln>
                  <a:noFill/>
                </a:ln>
                <a:solidFill>
                  <a:prstClr val="black">
                    <a:hueOff val="0"/>
                    <a:satOff val="0"/>
                    <a:lumOff val="0"/>
                    <a:alphaOff val="0"/>
                  </a:prstClr>
                </a:solidFill>
                <a:effectLst/>
                <a:uLnTx/>
                <a:uFillTx/>
                <a:latin typeface="Calibri"/>
                <a:ea typeface="+mn-ea"/>
                <a:cs typeface="+mn-cs"/>
              </a:rPr>
              <a:t>2</a:t>
            </a:r>
            <a:r>
              <a:rPr kumimoji="0" lang="tr-TR" sz="12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rPr>
              <a:t> eşdeğeri olarak %70’i enerjiden kaynaklı. Enerjinin de %40’ı binalarda kullanılmakta. Dolayısıyla sera gazı emisyonlarının %28’i binalardan kaynaklı.</a:t>
            </a:r>
          </a:p>
          <a:p>
            <a:pPr marL="0" marR="0" lvl="0" indent="0" algn="just" defTabSz="666750" rtl="0" eaLnBrk="1" fontAlgn="auto" latinLnBrk="0" hangingPunct="1">
              <a:lnSpc>
                <a:spcPct val="90000"/>
              </a:lnSpc>
              <a:spcBef>
                <a:spcPct val="0"/>
              </a:spcBef>
              <a:spcAft>
                <a:spcPct val="35000"/>
              </a:spcAft>
              <a:buClrTx/>
              <a:buSzTx/>
              <a:buFontTx/>
              <a:buNone/>
              <a:tabLst/>
              <a:defRPr/>
            </a:pPr>
            <a:r>
              <a:rPr kumimoji="0" lang="tr-TR" sz="12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rPr>
              <a:t>- Uygun ısı yalıtımı ile %30 enerji verimliliği ve toplam sera gazı emisyonlarında %9 </a:t>
            </a:r>
            <a:r>
              <a:rPr kumimoji="0" lang="tr-TR" sz="1200" b="0" i="0" u="none" strike="noStrike" kern="1200" cap="none" spc="0" normalizeH="0" baseline="0" noProof="0" dirty="0" err="1">
                <a:ln>
                  <a:noFill/>
                </a:ln>
                <a:solidFill>
                  <a:prstClr val="black">
                    <a:hueOff val="0"/>
                    <a:satOff val="0"/>
                    <a:lumOff val="0"/>
                    <a:alphaOff val="0"/>
                  </a:prstClr>
                </a:solidFill>
                <a:effectLst/>
                <a:uLnTx/>
                <a:uFillTx/>
                <a:latin typeface="Calibri"/>
                <a:ea typeface="+mn-ea"/>
                <a:cs typeface="+mn-cs"/>
              </a:rPr>
              <a:t>azaltım</a:t>
            </a:r>
            <a:r>
              <a:rPr kumimoji="0" lang="tr-TR" sz="12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rPr>
              <a:t>,</a:t>
            </a:r>
          </a:p>
          <a:p>
            <a:pPr marL="0" marR="0" lvl="0" indent="0" algn="just" defTabSz="666750" rtl="0" eaLnBrk="1" fontAlgn="auto" latinLnBrk="0" hangingPunct="1">
              <a:lnSpc>
                <a:spcPct val="90000"/>
              </a:lnSpc>
              <a:spcBef>
                <a:spcPct val="0"/>
              </a:spcBef>
              <a:spcAft>
                <a:spcPct val="35000"/>
              </a:spcAft>
              <a:buClrTx/>
              <a:buSzTx/>
              <a:buFontTx/>
              <a:buNone/>
              <a:tabLst/>
              <a:defRPr/>
            </a:pPr>
            <a:r>
              <a:rPr kumimoji="0" lang="tr-TR" sz="12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rPr>
              <a:t>- Yapı elemanları arasında oluşacak yoğuşma sonucu betonarme içerisindeki donatının korunması ve binanın yapısal ömrünün </a:t>
            </a:r>
            <a:r>
              <a:rPr kumimoji="0" lang="tr-TR" sz="1200" b="0" i="0" u="none" strike="noStrike" kern="1200" cap="none" spc="0" normalizeH="0" baseline="0" noProof="0" dirty="0" err="1">
                <a:ln>
                  <a:noFill/>
                </a:ln>
                <a:solidFill>
                  <a:prstClr val="black">
                    <a:hueOff val="0"/>
                    <a:satOff val="0"/>
                    <a:lumOff val="0"/>
                    <a:alphaOff val="0"/>
                  </a:prstClr>
                </a:solidFill>
                <a:effectLst/>
                <a:uLnTx/>
                <a:uFillTx/>
                <a:latin typeface="Calibri"/>
                <a:ea typeface="+mn-ea"/>
                <a:cs typeface="+mn-cs"/>
              </a:rPr>
              <a:t>uzaltılması</a:t>
            </a:r>
            <a:r>
              <a:rPr kumimoji="0" lang="tr-TR" sz="12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rPr>
              <a:t>.</a:t>
            </a:r>
          </a:p>
        </p:txBody>
      </p:sp>
      <p:sp>
        <p:nvSpPr>
          <p:cNvPr id="7" name="Serbest Form 6"/>
          <p:cNvSpPr/>
          <p:nvPr/>
        </p:nvSpPr>
        <p:spPr>
          <a:xfrm>
            <a:off x="73819" y="1289304"/>
            <a:ext cx="1125256" cy="933593"/>
          </a:xfrm>
          <a:custGeom>
            <a:avLst/>
            <a:gdLst>
              <a:gd name="connsiteX0" fmla="*/ 0 w 1125256"/>
              <a:gd name="connsiteY0" fmla="*/ 466797 h 933593"/>
              <a:gd name="connsiteX1" fmla="*/ 562628 w 1125256"/>
              <a:gd name="connsiteY1" fmla="*/ 0 h 933593"/>
              <a:gd name="connsiteX2" fmla="*/ 1125256 w 1125256"/>
              <a:gd name="connsiteY2" fmla="*/ 466797 h 933593"/>
              <a:gd name="connsiteX3" fmla="*/ 562628 w 1125256"/>
              <a:gd name="connsiteY3" fmla="*/ 933594 h 933593"/>
              <a:gd name="connsiteX4" fmla="*/ 0 w 1125256"/>
              <a:gd name="connsiteY4" fmla="*/ 466797 h 933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256" h="933593">
                <a:moveTo>
                  <a:pt x="0" y="466797"/>
                </a:moveTo>
                <a:cubicBezTo>
                  <a:pt x="0" y="208992"/>
                  <a:pt x="251897" y="0"/>
                  <a:pt x="562628" y="0"/>
                </a:cubicBezTo>
                <a:cubicBezTo>
                  <a:pt x="873359" y="0"/>
                  <a:pt x="1125256" y="208992"/>
                  <a:pt x="1125256" y="466797"/>
                </a:cubicBezTo>
                <a:cubicBezTo>
                  <a:pt x="1125256" y="724602"/>
                  <a:pt x="873359" y="933594"/>
                  <a:pt x="562628" y="933594"/>
                </a:cubicBezTo>
                <a:cubicBezTo>
                  <a:pt x="251897" y="933594"/>
                  <a:pt x="0" y="724602"/>
                  <a:pt x="0" y="46679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4790" tIns="136722" rIns="164790" bIns="136722"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tr-TR" sz="2000" b="0" i="0" u="none" strike="noStrike" kern="1200" cap="none" spc="0" normalizeH="0" baseline="0" noProof="0" dirty="0">
                <a:ln>
                  <a:noFill/>
                </a:ln>
                <a:solidFill>
                  <a:prstClr val="white"/>
                </a:solidFill>
                <a:effectLst/>
                <a:uLnTx/>
                <a:uFillTx/>
                <a:latin typeface="Calibri"/>
                <a:ea typeface="+mn-ea"/>
                <a:cs typeface="+mn-cs"/>
              </a:rPr>
              <a:t>Yeni Binalar</a:t>
            </a:r>
          </a:p>
        </p:txBody>
      </p:sp>
      <p:sp>
        <p:nvSpPr>
          <p:cNvPr id="8" name="Serbest Form 7"/>
          <p:cNvSpPr/>
          <p:nvPr/>
        </p:nvSpPr>
        <p:spPr>
          <a:xfrm>
            <a:off x="4696747" y="2001230"/>
            <a:ext cx="4465534" cy="1729741"/>
          </a:xfrm>
          <a:custGeom>
            <a:avLst/>
            <a:gdLst>
              <a:gd name="connsiteX0" fmla="*/ 0 w 4465534"/>
              <a:gd name="connsiteY0" fmla="*/ 0 h 1729741"/>
              <a:gd name="connsiteX1" fmla="*/ 4465534 w 4465534"/>
              <a:gd name="connsiteY1" fmla="*/ 0 h 1729741"/>
              <a:gd name="connsiteX2" fmla="*/ 4465534 w 4465534"/>
              <a:gd name="connsiteY2" fmla="*/ 1729741 h 1729741"/>
              <a:gd name="connsiteX3" fmla="*/ 0 w 4465534"/>
              <a:gd name="connsiteY3" fmla="*/ 1729741 h 1729741"/>
              <a:gd name="connsiteX4" fmla="*/ 0 w 4465534"/>
              <a:gd name="connsiteY4" fmla="*/ 0 h 172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534" h="1729741">
                <a:moveTo>
                  <a:pt x="0" y="0"/>
                </a:moveTo>
                <a:lnTo>
                  <a:pt x="4465534" y="0"/>
                </a:lnTo>
                <a:lnTo>
                  <a:pt x="4465534" y="1729741"/>
                </a:lnTo>
                <a:lnTo>
                  <a:pt x="0" y="1729741"/>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14485" tIns="106680" rIns="106680" bIns="106680" numCol="1" spcCol="1270" anchor="ctr" anchorCtr="0">
            <a:no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tr-TR" sz="15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tr-TR" sz="15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Tip İmar Yönetmeliği</a:t>
            </a:r>
          </a:p>
          <a:p>
            <a:pPr marL="0" marR="0" lvl="0" indent="0" algn="just" defTabSz="666750" rtl="0" eaLnBrk="1" fontAlgn="auto" latinLnBrk="0" hangingPunct="1">
              <a:lnSpc>
                <a:spcPct val="90000"/>
              </a:lnSpc>
              <a:spcBef>
                <a:spcPct val="0"/>
              </a:spcBef>
              <a:spcAft>
                <a:spcPct val="35000"/>
              </a:spcAft>
              <a:buClrTx/>
              <a:buSzTx/>
              <a:buFontTx/>
              <a:buNone/>
              <a:tabLst/>
              <a:defRPr/>
            </a:pPr>
            <a:r>
              <a:rPr kumimoji="0" lang="tr-TR" sz="12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rPr>
              <a:t>- Taşıyıcı sistemi etkilememek ve 634 sayılı Kanun uyarınca muvafakat alınmak kaydıyla; binalarda enerji kimlik belgesi sınıfı en az "C" olacak şekilde mesleki yeterlilik sertifikalı uygulayıcılar tarafından yapılacak ısı yalıtımı uygulamaları ile binanın kendi ihtiyacı için yapılacak güneş kaynaklı yenilenebilir enerji sistemleri ruhsata tabi değildir.</a:t>
            </a:r>
          </a:p>
        </p:txBody>
      </p:sp>
      <p:sp>
        <p:nvSpPr>
          <p:cNvPr id="9" name="Serbest Form 8"/>
          <p:cNvSpPr/>
          <p:nvPr/>
        </p:nvSpPr>
        <p:spPr>
          <a:xfrm>
            <a:off x="5020020" y="3785839"/>
            <a:ext cx="4687953" cy="1729741"/>
          </a:xfrm>
          <a:custGeom>
            <a:avLst/>
            <a:gdLst>
              <a:gd name="connsiteX0" fmla="*/ 0 w 4687953"/>
              <a:gd name="connsiteY0" fmla="*/ 0 h 1729741"/>
              <a:gd name="connsiteX1" fmla="*/ 4687953 w 4687953"/>
              <a:gd name="connsiteY1" fmla="*/ 0 h 1729741"/>
              <a:gd name="connsiteX2" fmla="*/ 4687953 w 4687953"/>
              <a:gd name="connsiteY2" fmla="*/ 1729741 h 1729741"/>
              <a:gd name="connsiteX3" fmla="*/ 0 w 4687953"/>
              <a:gd name="connsiteY3" fmla="*/ 1729741 h 1729741"/>
              <a:gd name="connsiteX4" fmla="*/ 0 w 4687953"/>
              <a:gd name="connsiteY4" fmla="*/ 0 h 172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7953" h="1729741">
                <a:moveTo>
                  <a:pt x="0" y="0"/>
                </a:moveTo>
                <a:lnTo>
                  <a:pt x="4687953" y="0"/>
                </a:lnTo>
                <a:lnTo>
                  <a:pt x="4687953" y="1729741"/>
                </a:lnTo>
                <a:lnTo>
                  <a:pt x="0" y="1729741"/>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50072" tIns="106680" rIns="106680" bIns="106680" numCol="1" spcCol="1270" anchor="ctr" anchorCtr="0">
            <a:no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tr-TR" sz="15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BEP Yönetmeliği</a:t>
            </a:r>
          </a:p>
          <a:p>
            <a:pPr marL="0" marR="0" lvl="0" indent="0" algn="just" defTabSz="666750" rtl="0" eaLnBrk="1" fontAlgn="auto" latinLnBrk="0" hangingPunct="1">
              <a:lnSpc>
                <a:spcPct val="90000"/>
              </a:lnSpc>
              <a:spcBef>
                <a:spcPct val="0"/>
              </a:spcBef>
              <a:spcAft>
                <a:spcPct val="35000"/>
              </a:spcAft>
              <a:buClrTx/>
              <a:buSzTx/>
              <a:buFontTx/>
              <a:buNone/>
              <a:tabLst/>
              <a:defRPr/>
            </a:pPr>
            <a:r>
              <a:rPr kumimoji="0" lang="tr-TR" sz="1200" b="1"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rPr>
              <a:t>- </a:t>
            </a:r>
            <a:r>
              <a:rPr kumimoji="0" lang="tr-TR" sz="12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rPr>
              <a:t>Mevcut binalarda yapılacak ısı yalıtım uygulamasının standartlara ve mevzuatlara uygun olmasının sağlanması ve yapılacak uygulama ile birlikte hem uygulamanın kontrolü hem de enerji kimlik belgesinin alınması ve uygulamanın doğruluğunun tespit edilmesi amacıyla tip sözleşme zorunlu hale getirilmiştir.</a:t>
            </a:r>
          </a:p>
        </p:txBody>
      </p:sp>
      <p:sp>
        <p:nvSpPr>
          <p:cNvPr id="10" name="Serbest Form 9"/>
          <p:cNvSpPr/>
          <p:nvPr/>
        </p:nvSpPr>
        <p:spPr>
          <a:xfrm>
            <a:off x="4575531" y="1433919"/>
            <a:ext cx="1125256" cy="933593"/>
          </a:xfrm>
          <a:custGeom>
            <a:avLst/>
            <a:gdLst>
              <a:gd name="connsiteX0" fmla="*/ 0 w 1125256"/>
              <a:gd name="connsiteY0" fmla="*/ 466797 h 933593"/>
              <a:gd name="connsiteX1" fmla="*/ 562628 w 1125256"/>
              <a:gd name="connsiteY1" fmla="*/ 0 h 933593"/>
              <a:gd name="connsiteX2" fmla="*/ 1125256 w 1125256"/>
              <a:gd name="connsiteY2" fmla="*/ 466797 h 933593"/>
              <a:gd name="connsiteX3" fmla="*/ 562628 w 1125256"/>
              <a:gd name="connsiteY3" fmla="*/ 933594 h 933593"/>
              <a:gd name="connsiteX4" fmla="*/ 0 w 1125256"/>
              <a:gd name="connsiteY4" fmla="*/ 466797 h 933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256" h="933593">
                <a:moveTo>
                  <a:pt x="0" y="466797"/>
                </a:moveTo>
                <a:cubicBezTo>
                  <a:pt x="0" y="208992"/>
                  <a:pt x="251897" y="0"/>
                  <a:pt x="562628" y="0"/>
                </a:cubicBezTo>
                <a:cubicBezTo>
                  <a:pt x="873359" y="0"/>
                  <a:pt x="1125256" y="208992"/>
                  <a:pt x="1125256" y="466797"/>
                </a:cubicBezTo>
                <a:cubicBezTo>
                  <a:pt x="1125256" y="724602"/>
                  <a:pt x="873359" y="933594"/>
                  <a:pt x="562628" y="933594"/>
                </a:cubicBezTo>
                <a:cubicBezTo>
                  <a:pt x="251897" y="933594"/>
                  <a:pt x="0" y="724602"/>
                  <a:pt x="0" y="46679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4790" tIns="136722" rIns="164790" bIns="136722"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tr-TR" sz="2000" b="0" i="0" u="none" strike="noStrike" kern="1200" cap="none" spc="0" normalizeH="0" baseline="0" noProof="0" dirty="0">
                <a:ln>
                  <a:noFill/>
                </a:ln>
                <a:solidFill>
                  <a:prstClr val="white"/>
                </a:solidFill>
                <a:effectLst/>
                <a:uLnTx/>
                <a:uFillTx/>
                <a:latin typeface="Calibri"/>
                <a:ea typeface="+mn-ea"/>
                <a:cs typeface="+mn-cs"/>
              </a:rPr>
              <a:t>Mevcut Binalar</a:t>
            </a:r>
          </a:p>
        </p:txBody>
      </p:sp>
      <p:sp>
        <p:nvSpPr>
          <p:cNvPr id="30" name="Metin kutusu 29">
            <a:extLst>
              <a:ext uri="{FF2B5EF4-FFF2-40B4-BE49-F238E27FC236}">
                <a16:creationId xmlns:a16="http://schemas.microsoft.com/office/drawing/2014/main" id="{5F044F42-0D42-427A-BF9B-DDAE224F3167}"/>
              </a:ext>
            </a:extLst>
          </p:cNvPr>
          <p:cNvSpPr txBox="1"/>
          <p:nvPr/>
        </p:nvSpPr>
        <p:spPr>
          <a:xfrm>
            <a:off x="2343962" y="934594"/>
            <a:ext cx="2029915" cy="707886"/>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40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Mevzuat</a:t>
            </a:r>
          </a:p>
        </p:txBody>
      </p:sp>
    </p:spTree>
    <p:extLst>
      <p:ext uri="{BB962C8B-B14F-4D97-AF65-F5344CB8AC3E}">
        <p14:creationId xmlns:p14="http://schemas.microsoft.com/office/powerpoint/2010/main" val="350014417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F2781D55-CA15-4D78-ABBB-1607BE877387}"/>
              </a:ext>
            </a:extLst>
          </p:cNvPr>
          <p:cNvPicPr>
            <a:picLocks noChangeAspect="1"/>
          </p:cNvPicPr>
          <p:nvPr/>
        </p:nvPicPr>
        <p:blipFill>
          <a:blip r:embed="rId2"/>
          <a:stretch>
            <a:fillRect/>
          </a:stretch>
        </p:blipFill>
        <p:spPr>
          <a:xfrm>
            <a:off x="129058" y="8847"/>
            <a:ext cx="9644708" cy="6840305"/>
          </a:xfrm>
          <a:prstGeom prst="rect">
            <a:avLst/>
          </a:prstGeom>
        </p:spPr>
      </p:pic>
      <p:sp>
        <p:nvSpPr>
          <p:cNvPr id="6" name="Rectangle 6">
            <a:extLst>
              <a:ext uri="{FF2B5EF4-FFF2-40B4-BE49-F238E27FC236}">
                <a16:creationId xmlns:a16="http://schemas.microsoft.com/office/drawing/2014/main" id="{E95B0C99-D8B3-4D41-94BE-35847583DAE5}"/>
              </a:ext>
            </a:extLst>
          </p:cNvPr>
          <p:cNvSpPr/>
          <p:nvPr/>
        </p:nvSpPr>
        <p:spPr>
          <a:xfrm>
            <a:off x="8734737" y="1322472"/>
            <a:ext cx="1107485" cy="1591398"/>
          </a:xfrm>
          <a:prstGeom prst="rect">
            <a:avLst/>
          </a:prstGeom>
        </p:spPr>
        <p:txBody>
          <a:bodyPr wrap="square">
            <a:spAutoFit/>
          </a:bodyPr>
          <a:lstStyle/>
          <a:p>
            <a:pPr marL="0" marR="0" lvl="0" indent="0" algn="l" defTabSz="457200" rtl="0" eaLnBrk="1" fontAlgn="auto" latinLnBrk="0" hangingPunct="1">
              <a:lnSpc>
                <a:spcPct val="110000"/>
              </a:lnSpc>
              <a:spcBef>
                <a:spcPts val="0"/>
              </a:spcBef>
              <a:spcAft>
                <a:spcPts val="0"/>
              </a:spcAft>
              <a:buClrTx/>
              <a:buSzTx/>
              <a:buFontTx/>
              <a:buNone/>
              <a:tabLst/>
              <a:defRPr/>
            </a:pPr>
            <a:r>
              <a:rPr kumimoji="0" lang="tr-TR"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rPr>
              <a:t>B</a:t>
            </a:r>
            <a:endParaRPr kumimoji="0" lang="en-US"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endParaRPr>
          </a:p>
        </p:txBody>
      </p:sp>
      <p:pic>
        <p:nvPicPr>
          <p:cNvPr id="7" name="Picture 7">
            <a:extLst>
              <a:ext uri="{FF2B5EF4-FFF2-40B4-BE49-F238E27FC236}">
                <a16:creationId xmlns:a16="http://schemas.microsoft.com/office/drawing/2014/main" id="{7D572F6E-97C6-468F-99C3-95E4D4B1127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943" r="17847"/>
          <a:stretch/>
        </p:blipFill>
        <p:spPr>
          <a:xfrm>
            <a:off x="6275051" y="842299"/>
            <a:ext cx="1777010" cy="1423514"/>
          </a:xfrm>
          <a:prstGeom prst="rect">
            <a:avLst/>
          </a:prstGeom>
        </p:spPr>
      </p:pic>
      <p:sp>
        <p:nvSpPr>
          <p:cNvPr id="8" name="Oval 7">
            <a:extLst>
              <a:ext uri="{FF2B5EF4-FFF2-40B4-BE49-F238E27FC236}">
                <a16:creationId xmlns:a16="http://schemas.microsoft.com/office/drawing/2014/main" id="{A4E611DE-68FB-4976-A613-9BE509B56E3B}"/>
              </a:ext>
            </a:extLst>
          </p:cNvPr>
          <p:cNvSpPr/>
          <p:nvPr/>
        </p:nvSpPr>
        <p:spPr>
          <a:xfrm>
            <a:off x="3647978" y="2202088"/>
            <a:ext cx="1656000" cy="1656000"/>
          </a:xfrm>
          <a:prstGeom prst="ellipse">
            <a:avLst/>
          </a:prstGeom>
          <a:noFill/>
          <a:ln w="63500">
            <a:solidFill>
              <a:srgbClr val="D7E4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Metin kutusu 8">
            <a:extLst>
              <a:ext uri="{FF2B5EF4-FFF2-40B4-BE49-F238E27FC236}">
                <a16:creationId xmlns:a16="http://schemas.microsoft.com/office/drawing/2014/main" id="{F14154E7-3D30-4DEB-82DB-2AD064FD2D51}"/>
              </a:ext>
            </a:extLst>
          </p:cNvPr>
          <p:cNvSpPr txBox="1"/>
          <p:nvPr/>
        </p:nvSpPr>
        <p:spPr>
          <a:xfrm>
            <a:off x="5555932" y="2027432"/>
            <a:ext cx="3319370" cy="707886"/>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Mevcut Durum</a:t>
            </a:r>
          </a:p>
        </p:txBody>
      </p:sp>
      <p:grpSp>
        <p:nvGrpSpPr>
          <p:cNvPr id="10" name="Gruppieren 100">
            <a:extLst>
              <a:ext uri="{FF2B5EF4-FFF2-40B4-BE49-F238E27FC236}">
                <a16:creationId xmlns:a16="http://schemas.microsoft.com/office/drawing/2014/main" id="{50FE9F4F-8649-4A08-A481-1D54681FE87B}"/>
              </a:ext>
            </a:extLst>
          </p:cNvPr>
          <p:cNvGrpSpPr/>
          <p:nvPr/>
        </p:nvGrpSpPr>
        <p:grpSpPr>
          <a:xfrm flipH="1">
            <a:off x="5439501" y="2687084"/>
            <a:ext cx="3249344" cy="312288"/>
            <a:chOff x="1770845" y="2226133"/>
            <a:chExt cx="3071567" cy="481974"/>
          </a:xfrm>
        </p:grpSpPr>
        <p:cxnSp>
          <p:nvCxnSpPr>
            <p:cNvPr id="11" name="Gerader Verbinder 62">
              <a:extLst>
                <a:ext uri="{FF2B5EF4-FFF2-40B4-BE49-F238E27FC236}">
                  <a16:creationId xmlns:a16="http://schemas.microsoft.com/office/drawing/2014/main" id="{9AD4261B-552D-4EA6-9B8E-EEA55E73B424}"/>
                </a:ext>
              </a:extLst>
            </p:cNvPr>
            <p:cNvCxnSpPr>
              <a:cxnSpLocks/>
              <a:endCxn id="12" idx="3"/>
            </p:cNvCxnSpPr>
            <p:nvPr/>
          </p:nvCxnSpPr>
          <p:spPr bwMode="gray">
            <a:xfrm flipH="1" flipV="1">
              <a:off x="4654520" y="2253914"/>
              <a:ext cx="187892" cy="454193"/>
            </a:xfrm>
            <a:prstGeom prst="line">
              <a:avLst/>
            </a:prstGeom>
            <a:ln w="19050">
              <a:solidFill>
                <a:srgbClr val="A0BE61"/>
              </a:solidFill>
            </a:ln>
          </p:spPr>
          <p:style>
            <a:lnRef idx="1">
              <a:schemeClr val="accent6"/>
            </a:lnRef>
            <a:fillRef idx="0">
              <a:schemeClr val="accent6"/>
            </a:fillRef>
            <a:effectRef idx="0">
              <a:schemeClr val="accent6"/>
            </a:effectRef>
            <a:fontRef idx="minor">
              <a:schemeClr val="tx1"/>
            </a:fontRef>
          </p:style>
        </p:cxnSp>
        <p:sp>
          <p:nvSpPr>
            <p:cNvPr id="12" name="Rechteck 92">
              <a:extLst>
                <a:ext uri="{FF2B5EF4-FFF2-40B4-BE49-F238E27FC236}">
                  <a16:creationId xmlns:a16="http://schemas.microsoft.com/office/drawing/2014/main" id="{12BD62D3-5FB4-4FDF-A217-203760F9800F}"/>
                </a:ext>
              </a:extLst>
            </p:cNvPr>
            <p:cNvSpPr/>
            <p:nvPr/>
          </p:nvSpPr>
          <p:spPr bwMode="gray">
            <a:xfrm>
              <a:off x="1770845" y="2226133"/>
              <a:ext cx="2883675" cy="55561"/>
            </a:xfrm>
            <a:prstGeom prst="rect">
              <a:avLst/>
            </a:prstGeom>
            <a:solidFill>
              <a:srgbClr val="7793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C00000"/>
                </a:solidFill>
                <a:effectLst/>
                <a:uLnTx/>
                <a:uFillTx/>
                <a:latin typeface="Calibri"/>
                <a:ea typeface="+mn-ea"/>
                <a:cs typeface="+mn-cs"/>
              </a:endParaRPr>
            </a:p>
          </p:txBody>
        </p:sp>
      </p:grpSp>
      <p:sp>
        <p:nvSpPr>
          <p:cNvPr id="13" name="Oval 12">
            <a:extLst>
              <a:ext uri="{FF2B5EF4-FFF2-40B4-BE49-F238E27FC236}">
                <a16:creationId xmlns:a16="http://schemas.microsoft.com/office/drawing/2014/main" id="{5F21EE6B-148B-4E3C-A73E-1AC72998D802}"/>
              </a:ext>
            </a:extLst>
          </p:cNvPr>
          <p:cNvSpPr/>
          <p:nvPr/>
        </p:nvSpPr>
        <p:spPr>
          <a:xfrm>
            <a:off x="3521978" y="2076088"/>
            <a:ext cx="1908000" cy="1908000"/>
          </a:xfrm>
          <a:prstGeom prst="ellipse">
            <a:avLst/>
          </a:prstGeom>
          <a:noFill/>
          <a:ln w="63500" cap="flat" cmpd="sng">
            <a:solidFill>
              <a:srgbClr val="77933C"/>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14" name="Resim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1265" y="2660330"/>
            <a:ext cx="1367743" cy="746042"/>
          </a:xfrm>
          <a:prstGeom prst="rect">
            <a:avLst/>
          </a:prstGeom>
        </p:spPr>
      </p:pic>
      <p:sp>
        <p:nvSpPr>
          <p:cNvPr id="15" name="Dikdörtgen 14"/>
          <p:cNvSpPr/>
          <p:nvPr/>
        </p:nvSpPr>
        <p:spPr>
          <a:xfrm>
            <a:off x="5519330" y="2921936"/>
            <a:ext cx="3761830" cy="92333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prstClr val="black"/>
                </a:solidFill>
                <a:effectLst/>
                <a:uLnTx/>
                <a:uFillTx/>
                <a:latin typeface="Calibri"/>
                <a:ea typeface="+mn-ea"/>
                <a:cs typeface="+mn-cs"/>
              </a:rPr>
              <a:t>Nihai enerji tüketiminin yaklaşık %40'ı ve sera gazı emisyonlarının %28' i binalardan kaynaklanır.</a:t>
            </a:r>
          </a:p>
        </p:txBody>
      </p:sp>
      <p:sp>
        <p:nvSpPr>
          <p:cNvPr id="16" name="Dikdörtgen 15"/>
          <p:cNvSpPr/>
          <p:nvPr/>
        </p:nvSpPr>
        <p:spPr>
          <a:xfrm>
            <a:off x="127593" y="1200732"/>
            <a:ext cx="3667167" cy="1477328"/>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prstClr val="black"/>
                </a:solidFill>
                <a:effectLst/>
                <a:uLnTx/>
                <a:uFillTx/>
                <a:latin typeface="Calibri"/>
                <a:ea typeface="+mn-ea"/>
                <a:cs typeface="+mn-cs"/>
              </a:rPr>
              <a:t>Enerji Verimliliği Kanunu kapsamında hazırlanan Binalarda Enerji Performansı Yönetmeliği gereği  </a:t>
            </a:r>
            <a:r>
              <a:rPr kumimoji="0" lang="tr-TR" sz="1800" b="1" i="0" u="none" strike="noStrike" kern="1200" cap="none" spc="0" normalizeH="0" baseline="0" noProof="0" dirty="0">
                <a:ln>
                  <a:noFill/>
                </a:ln>
                <a:solidFill>
                  <a:prstClr val="black"/>
                </a:solidFill>
                <a:effectLst/>
                <a:uLnTx/>
                <a:uFillTx/>
                <a:latin typeface="Calibri"/>
                <a:ea typeface="+mn-ea"/>
                <a:cs typeface="+mn-cs"/>
                <a:hlinkClick r:id="rId5" action="ppaction://hlinkfile"/>
              </a:rPr>
              <a:t>Enerji Kimlik Belgesi </a:t>
            </a:r>
            <a:r>
              <a:rPr kumimoji="0" lang="tr-TR" sz="1800" b="1" i="0" u="none" strike="noStrike" kern="1200" cap="none" spc="0" normalizeH="0" baseline="0" noProof="0" dirty="0">
                <a:ln>
                  <a:noFill/>
                </a:ln>
                <a:solidFill>
                  <a:prstClr val="black"/>
                </a:solidFill>
                <a:effectLst/>
                <a:uLnTx/>
                <a:uFillTx/>
                <a:latin typeface="Calibri"/>
                <a:ea typeface="+mn-ea"/>
                <a:cs typeface="+mn-cs"/>
              </a:rPr>
              <a:t> (EKB) </a:t>
            </a:r>
            <a:r>
              <a:rPr kumimoji="0" lang="tr-TR" sz="1800" b="0" i="0" u="none" strike="noStrike" kern="1200" cap="none" spc="0" normalizeH="0" baseline="0" noProof="0" dirty="0">
                <a:ln>
                  <a:noFill/>
                </a:ln>
                <a:solidFill>
                  <a:prstClr val="black"/>
                </a:solidFill>
                <a:effectLst/>
                <a:uLnTx/>
                <a:uFillTx/>
                <a:latin typeface="Calibri"/>
                <a:ea typeface="+mn-ea"/>
                <a:cs typeface="+mn-cs"/>
              </a:rPr>
              <a:t>zorunludur.</a:t>
            </a:r>
          </a:p>
        </p:txBody>
      </p:sp>
      <p:sp>
        <p:nvSpPr>
          <p:cNvPr id="17" name="Dikdörtgen 16"/>
          <p:cNvSpPr/>
          <p:nvPr/>
        </p:nvSpPr>
        <p:spPr>
          <a:xfrm>
            <a:off x="127894" y="4274800"/>
            <a:ext cx="9509883" cy="1477328"/>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prstClr val="black"/>
                </a:solidFill>
                <a:effectLst/>
                <a:uLnTx/>
                <a:uFillTx/>
                <a:latin typeface="Calibri"/>
                <a:ea typeface="+mn-ea"/>
                <a:cs typeface="+mn-cs"/>
              </a:rPr>
              <a:t>AB direktifinin(2018/844/EU) 9. Madde kapsamında 2020 yılından sonra inşa edilecek olan yeni binaların neredeyse sıfır enerjili (NZEB) olması gerekmektedir.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r-TR" sz="18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prstClr val="black"/>
                </a:solidFill>
                <a:effectLst/>
                <a:uLnTx/>
                <a:uFillTx/>
                <a:latin typeface="Calibri"/>
                <a:ea typeface="+mn-ea"/>
                <a:cs typeface="+mn-cs"/>
              </a:rPr>
              <a:t>Ülkemiz bina stoğuna uygun yerinde ve yenilenebilir enerji kaynaklarıyla enerjisini karşılayarak enerji tüketimi minimize edilmiş binalar için Neredeyse Sıfır Enerjili Bina (NZEB) tanımı çalışılmaktadır.</a:t>
            </a:r>
          </a:p>
        </p:txBody>
      </p:sp>
    </p:spTree>
    <p:extLst>
      <p:ext uri="{BB962C8B-B14F-4D97-AF65-F5344CB8AC3E}">
        <p14:creationId xmlns:p14="http://schemas.microsoft.com/office/powerpoint/2010/main" val="13397969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0" cy="6838173"/>
          </a:xfrm>
          <a:prstGeom prst="rect">
            <a:avLst/>
          </a:prstGeom>
        </p:spPr>
      </p:pic>
      <p:graphicFrame>
        <p:nvGraphicFramePr>
          <p:cNvPr id="18" name="Tablo 17"/>
          <p:cNvGraphicFramePr>
            <a:graphicFrameLocks noGrp="1"/>
          </p:cNvGraphicFramePr>
          <p:nvPr/>
        </p:nvGraphicFramePr>
        <p:xfrm>
          <a:off x="2921" y="18302"/>
          <a:ext cx="9899905" cy="6839692"/>
        </p:xfrm>
        <a:graphic>
          <a:graphicData uri="http://schemas.openxmlformats.org/drawingml/2006/table">
            <a:tbl>
              <a:tblPr>
                <a:tableStyleId>{616DA210-FB5B-4158-B5E0-FEB733F419BA}</a:tableStyleId>
              </a:tblPr>
              <a:tblGrid>
                <a:gridCol w="880374">
                  <a:extLst>
                    <a:ext uri="{9D8B030D-6E8A-4147-A177-3AD203B41FA5}">
                      <a16:colId xmlns:a16="http://schemas.microsoft.com/office/drawing/2014/main" val="3845308521"/>
                    </a:ext>
                  </a:extLst>
                </a:gridCol>
                <a:gridCol w="1099606">
                  <a:extLst>
                    <a:ext uri="{9D8B030D-6E8A-4147-A177-3AD203B41FA5}">
                      <a16:colId xmlns:a16="http://schemas.microsoft.com/office/drawing/2014/main" val="497074068"/>
                    </a:ext>
                  </a:extLst>
                </a:gridCol>
                <a:gridCol w="1490090">
                  <a:extLst>
                    <a:ext uri="{9D8B030D-6E8A-4147-A177-3AD203B41FA5}">
                      <a16:colId xmlns:a16="http://schemas.microsoft.com/office/drawing/2014/main" val="1282092484"/>
                    </a:ext>
                  </a:extLst>
                </a:gridCol>
                <a:gridCol w="918548">
                  <a:extLst>
                    <a:ext uri="{9D8B030D-6E8A-4147-A177-3AD203B41FA5}">
                      <a16:colId xmlns:a16="http://schemas.microsoft.com/office/drawing/2014/main" val="1130937411"/>
                    </a:ext>
                  </a:extLst>
                </a:gridCol>
                <a:gridCol w="1020608">
                  <a:extLst>
                    <a:ext uri="{9D8B030D-6E8A-4147-A177-3AD203B41FA5}">
                      <a16:colId xmlns:a16="http://schemas.microsoft.com/office/drawing/2014/main" val="2455230286"/>
                    </a:ext>
                  </a:extLst>
                </a:gridCol>
                <a:gridCol w="1586707">
                  <a:extLst>
                    <a:ext uri="{9D8B030D-6E8A-4147-A177-3AD203B41FA5}">
                      <a16:colId xmlns:a16="http://schemas.microsoft.com/office/drawing/2014/main" val="1285919258"/>
                    </a:ext>
                  </a:extLst>
                </a:gridCol>
                <a:gridCol w="1847982">
                  <a:extLst>
                    <a:ext uri="{9D8B030D-6E8A-4147-A177-3AD203B41FA5}">
                      <a16:colId xmlns:a16="http://schemas.microsoft.com/office/drawing/2014/main" val="2373592458"/>
                    </a:ext>
                  </a:extLst>
                </a:gridCol>
                <a:gridCol w="1055990">
                  <a:extLst>
                    <a:ext uri="{9D8B030D-6E8A-4147-A177-3AD203B41FA5}">
                      <a16:colId xmlns:a16="http://schemas.microsoft.com/office/drawing/2014/main" val="1896112408"/>
                    </a:ext>
                  </a:extLst>
                </a:gridCol>
              </a:tblGrid>
              <a:tr h="340640">
                <a:tc>
                  <a:txBody>
                    <a:bodyPr/>
                    <a:lstStyle/>
                    <a:p>
                      <a:pPr algn="ctr" fontAlgn="ctr"/>
                      <a:r>
                        <a:rPr lang="tr-TR" sz="800" b="1" u="none" strike="noStrike" dirty="0">
                          <a:effectLst/>
                        </a:rPr>
                        <a:t>Grup</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ŞEHİR</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ÜLKE</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HDD</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CDD</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1000" b="1" u="none" strike="noStrike" dirty="0">
                          <a:effectLst/>
                        </a:rPr>
                        <a:t>Yalıtım</a:t>
                      </a:r>
                      <a:r>
                        <a:rPr lang="tr-TR" sz="1000" b="1" u="none" strike="noStrike" baseline="0" dirty="0">
                          <a:effectLst/>
                        </a:rPr>
                        <a:t> Kalınlığı (cm)</a:t>
                      </a:r>
                      <a:endParaRPr lang="tr-TR" sz="10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1000" b="1" u="none" strike="noStrike" dirty="0">
                          <a:solidFill>
                            <a:srgbClr val="C00000"/>
                          </a:solidFill>
                          <a:effectLst/>
                        </a:rPr>
                        <a:t>TÜRKİYE'DEKİ İLLER</a:t>
                      </a:r>
                      <a:endParaRPr lang="tr-TR" sz="1000" b="1" i="0" u="none" strike="noStrike" dirty="0">
                        <a:solidFill>
                          <a:srgbClr val="C00000"/>
                        </a:solidFill>
                        <a:effectLst/>
                        <a:latin typeface="Calibri" panose="020F0502020204030204" pitchFamily="34" charset="0"/>
                      </a:endParaRPr>
                    </a:p>
                  </a:txBody>
                  <a:tcPr marL="4291" marR="4291" marT="4291" marB="0" anchor="ctr">
                    <a:solidFill>
                      <a:schemeClr val="bg1">
                        <a:lumMod val="95000"/>
                      </a:schemeClr>
                    </a:solidFill>
                  </a:tcPr>
                </a:tc>
                <a:tc>
                  <a:txBody>
                    <a:bodyPr/>
                    <a:lstStyle/>
                    <a:p>
                      <a:pPr algn="ctr" fontAlgn="ctr"/>
                      <a:r>
                        <a:rPr lang="tr-TR" sz="1000" b="1" u="none" strike="noStrike" dirty="0">
                          <a:solidFill>
                            <a:srgbClr val="C00000"/>
                          </a:solidFill>
                          <a:effectLst/>
                        </a:rPr>
                        <a:t>Yalıtım Kalınlığı (cm)</a:t>
                      </a:r>
                      <a:endParaRPr lang="tr-TR" sz="1000" b="1" i="0" u="none" strike="noStrike" dirty="0">
                        <a:solidFill>
                          <a:srgbClr val="C00000"/>
                        </a:solidFill>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3164774163"/>
                  </a:ext>
                </a:extLst>
              </a:tr>
              <a:tr h="239867">
                <a:tc>
                  <a:txBody>
                    <a:bodyPr/>
                    <a:lstStyle/>
                    <a:p>
                      <a:pPr algn="ctr" fontAlgn="b"/>
                      <a:r>
                        <a:rPr lang="tr-TR" sz="800" u="none" strike="noStrike" dirty="0">
                          <a:effectLst/>
                        </a:rPr>
                        <a:t>1</a:t>
                      </a:r>
                      <a:endParaRPr lang="tr-TR" sz="800" b="1"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Palermo</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İtalya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585</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919</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1400" b="1" u="none" strike="noStrike" dirty="0">
                          <a:effectLst>
                            <a:outerShdw blurRad="38100" dist="38100" dir="2700000" algn="tl">
                              <a:srgbClr val="000000">
                                <a:alpha val="43137"/>
                              </a:srgbClr>
                            </a:outerShdw>
                          </a:effectLst>
                        </a:rPr>
                        <a:t>5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ctr"/>
                      <a:r>
                        <a:rPr lang="tr-TR" sz="800" b="1" u="none" strike="noStrike" dirty="0">
                          <a:solidFill>
                            <a:srgbClr val="C00000"/>
                          </a:solidFill>
                          <a:effectLst/>
                        </a:rPr>
                        <a:t>ADANA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a:txBody>
                    <a:bodyPr/>
                    <a:lstStyle/>
                    <a:p>
                      <a:pPr algn="ctr" fontAlgn="ctr"/>
                      <a:r>
                        <a:rPr lang="tr-TR" sz="1400" b="1" u="none" strike="noStrike" dirty="0">
                          <a:solidFill>
                            <a:srgbClr val="C00000"/>
                          </a:solidFill>
                          <a:effectLst>
                            <a:outerShdw blurRad="38100" dist="38100" dir="2700000" algn="tl">
                              <a:srgbClr val="000000">
                                <a:alpha val="43137"/>
                              </a:srgbClr>
                            </a:outerShdw>
                          </a:effectLst>
                        </a:rPr>
                        <a:t>3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1591545693"/>
                  </a:ext>
                </a:extLst>
              </a:tr>
              <a:tr h="139093">
                <a:tc rowSpan="3">
                  <a:txBody>
                    <a:bodyPr/>
                    <a:lstStyle/>
                    <a:p>
                      <a:pPr algn="ctr" fontAlgn="ctr"/>
                      <a:r>
                        <a:rPr lang="tr-TR" sz="800" u="none" strike="noStrike" dirty="0">
                          <a:effectLst/>
                        </a:rPr>
                        <a:t>2</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dirty="0" err="1">
                          <a:effectLst/>
                        </a:rPr>
                        <a:t>Seville</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İspanya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931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908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3">
                  <a:txBody>
                    <a:bodyPr/>
                    <a:lstStyle/>
                    <a:p>
                      <a:pPr algn="ctr" fontAlgn="ctr"/>
                      <a:r>
                        <a:rPr lang="tr-TR" sz="1400" b="1" u="none" strike="noStrike" dirty="0">
                          <a:effectLst>
                            <a:outerShdw blurRad="38100" dist="38100" dir="2700000" algn="tl">
                              <a:srgbClr val="000000">
                                <a:alpha val="43137"/>
                              </a:srgbClr>
                            </a:outerShdw>
                          </a:effectLst>
                        </a:rPr>
                        <a:t>7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3">
                  <a:txBody>
                    <a:bodyPr/>
                    <a:lstStyle/>
                    <a:p>
                      <a:pPr algn="ctr" fontAlgn="ctr"/>
                      <a:r>
                        <a:rPr lang="tr-TR" sz="800" b="1" u="none" strike="noStrike" dirty="0">
                          <a:solidFill>
                            <a:srgbClr val="C00000"/>
                          </a:solidFill>
                          <a:effectLst/>
                        </a:rPr>
                        <a:t>ANTALYA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3">
                  <a:txBody>
                    <a:bodyPr/>
                    <a:lstStyle/>
                    <a:p>
                      <a:pPr algn="ctr" fontAlgn="ctr"/>
                      <a:r>
                        <a:rPr lang="tr-TR" sz="1400" b="1" u="none" strike="noStrike" dirty="0">
                          <a:solidFill>
                            <a:srgbClr val="C00000"/>
                          </a:solidFill>
                          <a:effectLst>
                            <a:outerShdw blurRad="38100" dist="38100" dir="2700000" algn="tl">
                              <a:srgbClr val="000000">
                                <a:alpha val="43137"/>
                              </a:srgbClr>
                            </a:outerShdw>
                          </a:effectLst>
                        </a:rPr>
                        <a:t>3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879695019"/>
                  </a:ext>
                </a:extLst>
              </a:tr>
              <a:tr h="139093">
                <a:tc vMerge="1">
                  <a:txBody>
                    <a:bodyPr/>
                    <a:lstStyle/>
                    <a:p>
                      <a:endParaRPr lang="tr-TR"/>
                    </a:p>
                  </a:txBody>
                  <a:tcPr/>
                </a:tc>
                <a:tc>
                  <a:txBody>
                    <a:bodyPr/>
                    <a:lstStyle/>
                    <a:p>
                      <a:pPr algn="l" fontAlgn="b"/>
                      <a:r>
                        <a:rPr lang="tr-TR" sz="800" u="none" strike="noStrike" dirty="0" err="1">
                          <a:effectLst/>
                        </a:rPr>
                        <a:t>Athens</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Yunanistan</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876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82865528"/>
                  </a:ext>
                </a:extLst>
              </a:tr>
              <a:tr h="139093">
                <a:tc vMerge="1">
                  <a:txBody>
                    <a:bodyPr/>
                    <a:lstStyle/>
                    <a:p>
                      <a:endParaRPr lang="tr-TR"/>
                    </a:p>
                  </a:txBody>
                  <a:tcPr/>
                </a:tc>
                <a:tc>
                  <a:txBody>
                    <a:bodyPr/>
                    <a:lstStyle/>
                    <a:p>
                      <a:pPr algn="l" fontAlgn="b"/>
                      <a:r>
                        <a:rPr lang="tr-TR" sz="800" u="none" strike="noStrike">
                          <a:effectLst/>
                        </a:rPr>
                        <a:t>Lisbon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Portekiz</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846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410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811222207"/>
                  </a:ext>
                </a:extLst>
              </a:tr>
              <a:tr h="139093">
                <a:tc rowSpan="6">
                  <a:txBody>
                    <a:bodyPr/>
                    <a:lstStyle/>
                    <a:p>
                      <a:pPr algn="ctr" fontAlgn="ctr"/>
                      <a:r>
                        <a:rPr lang="tr-TR" sz="800" u="none" strike="noStrike" dirty="0">
                          <a:effectLst/>
                        </a:rPr>
                        <a:t>3</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Madrid</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İspanya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1860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6">
                  <a:txBody>
                    <a:bodyPr/>
                    <a:lstStyle/>
                    <a:p>
                      <a:pPr algn="ctr" fontAlgn="ctr"/>
                      <a:r>
                        <a:rPr lang="tr-TR" sz="1400" b="1" u="none" strike="noStrike" dirty="0">
                          <a:effectLst>
                            <a:outerShdw blurRad="38100" dist="38100" dir="2700000" algn="tl">
                              <a:srgbClr val="000000">
                                <a:alpha val="43137"/>
                              </a:srgbClr>
                            </a:outerShdw>
                          </a:effectLst>
                        </a:rPr>
                        <a:t>12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6">
                  <a:txBody>
                    <a:bodyPr/>
                    <a:lstStyle/>
                    <a:p>
                      <a:pPr algn="ctr" fontAlgn="ctr"/>
                      <a:r>
                        <a:rPr lang="tr-TR" sz="800" b="1" u="none" strike="noStrike" dirty="0">
                          <a:solidFill>
                            <a:srgbClr val="C00000"/>
                          </a:solidFill>
                          <a:effectLst/>
                        </a:rPr>
                        <a:t>İSTANBUL</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6">
                  <a:txBody>
                    <a:bodyPr/>
                    <a:lstStyle/>
                    <a:p>
                      <a:pPr algn="ctr" fontAlgn="ctr"/>
                      <a:r>
                        <a:rPr lang="tr-TR" sz="1400" b="1" u="none" strike="noStrike" dirty="0">
                          <a:solidFill>
                            <a:srgbClr val="C00000"/>
                          </a:solidFill>
                          <a:effectLst>
                            <a:outerShdw blurRad="38100" dist="38100" dir="2700000" algn="tl">
                              <a:srgbClr val="000000">
                                <a:alpha val="43137"/>
                              </a:srgbClr>
                            </a:outerShdw>
                          </a:effectLst>
                        </a:rPr>
                        <a:t>4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175096619"/>
                  </a:ext>
                </a:extLst>
              </a:tr>
              <a:tr h="139093">
                <a:tc vMerge="1">
                  <a:txBody>
                    <a:bodyPr/>
                    <a:lstStyle/>
                    <a:p>
                      <a:endParaRPr lang="tr-TR"/>
                    </a:p>
                  </a:txBody>
                  <a:tcPr/>
                </a:tc>
                <a:tc>
                  <a:txBody>
                    <a:bodyPr/>
                    <a:lstStyle/>
                    <a:p>
                      <a:pPr algn="l" fontAlgn="b"/>
                      <a:r>
                        <a:rPr lang="tr-TR" sz="800" u="none" strike="noStrike">
                          <a:effectLst/>
                        </a:rPr>
                        <a:t>Bordeaux</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2034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184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192176832"/>
                  </a:ext>
                </a:extLst>
              </a:tr>
              <a:tr h="139093">
                <a:tc vMerge="1">
                  <a:txBody>
                    <a:bodyPr/>
                    <a:lstStyle/>
                    <a:p>
                      <a:endParaRPr lang="tr-TR"/>
                    </a:p>
                  </a:txBody>
                  <a:tcPr/>
                </a:tc>
                <a:tc>
                  <a:txBody>
                    <a:bodyPr/>
                    <a:lstStyle/>
                    <a:p>
                      <a:pPr algn="l" fontAlgn="b"/>
                      <a:r>
                        <a:rPr lang="tr-TR" sz="800" u="none" strike="noStrike">
                          <a:effectLst/>
                        </a:rPr>
                        <a:t>Toulouse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Fransa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2105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238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88230618"/>
                  </a:ext>
                </a:extLst>
              </a:tr>
              <a:tr h="139093">
                <a:tc vMerge="1">
                  <a:txBody>
                    <a:bodyPr/>
                    <a:lstStyle/>
                    <a:p>
                      <a:endParaRPr lang="tr-TR"/>
                    </a:p>
                  </a:txBody>
                  <a:tcPr/>
                </a:tc>
                <a:tc>
                  <a:txBody>
                    <a:bodyPr/>
                    <a:lstStyle/>
                    <a:p>
                      <a:pPr algn="l" fontAlgn="b"/>
                      <a:r>
                        <a:rPr lang="tr-TR" sz="800" u="none" strike="noStrike">
                          <a:effectLst/>
                        </a:rPr>
                        <a:t>Brest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Fransa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2236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878769530"/>
                  </a:ext>
                </a:extLst>
              </a:tr>
              <a:tr h="139093">
                <a:tc vMerge="1">
                  <a:txBody>
                    <a:bodyPr/>
                    <a:lstStyle/>
                    <a:p>
                      <a:endParaRPr lang="tr-TR"/>
                    </a:p>
                  </a:txBody>
                  <a:tcPr/>
                </a:tc>
                <a:tc>
                  <a:txBody>
                    <a:bodyPr/>
                    <a:lstStyle/>
                    <a:p>
                      <a:pPr algn="l" fontAlgn="b"/>
                      <a:r>
                        <a:rPr lang="tr-TR" sz="800" u="none" strike="noStrike">
                          <a:effectLst/>
                        </a:rPr>
                        <a:t>Salonniki</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Yunanistan</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2012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710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62731163"/>
                  </a:ext>
                </a:extLst>
              </a:tr>
              <a:tr h="139093">
                <a:tc vMerge="1">
                  <a:txBody>
                    <a:bodyPr/>
                    <a:lstStyle/>
                    <a:p>
                      <a:endParaRPr lang="tr-TR"/>
                    </a:p>
                  </a:txBody>
                  <a:tcPr/>
                </a:tc>
                <a:tc>
                  <a:txBody>
                    <a:bodyPr/>
                    <a:lstStyle/>
                    <a:p>
                      <a:pPr algn="l" fontAlgn="b"/>
                      <a:r>
                        <a:rPr lang="tr-TR" sz="800" u="none" strike="noStrike">
                          <a:effectLst/>
                        </a:rPr>
                        <a:t>Florence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İtalya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1920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437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529951908"/>
                  </a:ext>
                </a:extLst>
              </a:tr>
              <a:tr h="139093">
                <a:tc rowSpan="13">
                  <a:txBody>
                    <a:bodyPr/>
                    <a:lstStyle/>
                    <a:p>
                      <a:pPr algn="ctr" fontAlgn="ctr"/>
                      <a:r>
                        <a:rPr lang="tr-TR" sz="800" u="none" strike="noStrike" dirty="0">
                          <a:effectLst/>
                        </a:rPr>
                        <a:t>4</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Vienna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Avusturya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2844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221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13">
                  <a:txBody>
                    <a:bodyPr/>
                    <a:lstStyle/>
                    <a:p>
                      <a:pPr algn="ctr" fontAlgn="ctr"/>
                      <a:r>
                        <a:rPr lang="tr-TR" sz="1400" b="1" u="none" strike="noStrike" dirty="0">
                          <a:effectLst>
                            <a:outerShdw blurRad="38100" dist="38100" dir="2700000" algn="tl">
                              <a:srgbClr val="000000">
                                <a:alpha val="43137"/>
                              </a:srgbClr>
                            </a:outerShdw>
                          </a:effectLst>
                        </a:rPr>
                        <a:t>14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13">
                  <a:txBody>
                    <a:bodyPr/>
                    <a:lstStyle/>
                    <a:p>
                      <a:pPr algn="ctr" fontAlgn="ctr"/>
                      <a:r>
                        <a:rPr lang="tr-TR" sz="800" b="1" u="none" strike="noStrike" dirty="0">
                          <a:solidFill>
                            <a:srgbClr val="C00000"/>
                          </a:solidFill>
                          <a:effectLst/>
                        </a:rPr>
                        <a:t>ANKARA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13">
                  <a:txBody>
                    <a:bodyPr/>
                    <a:lstStyle/>
                    <a:p>
                      <a:pPr algn="ctr" fontAlgn="ctr"/>
                      <a:r>
                        <a:rPr lang="tr-TR" sz="1400" b="1" u="none" strike="noStrike" dirty="0">
                          <a:solidFill>
                            <a:srgbClr val="C00000"/>
                          </a:solidFill>
                          <a:effectLst>
                            <a:outerShdw blurRad="38100" dist="38100" dir="2700000" algn="tl">
                              <a:srgbClr val="000000">
                                <a:alpha val="43137"/>
                              </a:srgbClr>
                            </a:outerShdw>
                          </a:effectLst>
                        </a:rPr>
                        <a:t>5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966278277"/>
                  </a:ext>
                </a:extLst>
              </a:tr>
              <a:tr h="139093">
                <a:tc vMerge="1">
                  <a:txBody>
                    <a:bodyPr/>
                    <a:lstStyle/>
                    <a:p>
                      <a:endParaRPr lang="tr-TR"/>
                    </a:p>
                  </a:txBody>
                  <a:tcPr/>
                </a:tc>
                <a:tc>
                  <a:txBody>
                    <a:bodyPr/>
                    <a:lstStyle/>
                    <a:p>
                      <a:pPr algn="l" fontAlgn="b"/>
                      <a:r>
                        <a:rPr lang="tr-TR" sz="800" u="none" strike="noStrike">
                          <a:effectLst/>
                        </a:rPr>
                        <a:t>Sofia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Bulgaristan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3097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168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20327777"/>
                  </a:ext>
                </a:extLst>
              </a:tr>
              <a:tr h="139093">
                <a:tc vMerge="1">
                  <a:txBody>
                    <a:bodyPr/>
                    <a:lstStyle/>
                    <a:p>
                      <a:endParaRPr lang="tr-TR"/>
                    </a:p>
                  </a:txBody>
                  <a:tcPr/>
                </a:tc>
                <a:tc>
                  <a:txBody>
                    <a:bodyPr/>
                    <a:lstStyle/>
                    <a:p>
                      <a:pPr algn="l" fontAlgn="b"/>
                      <a:r>
                        <a:rPr lang="tr-TR" sz="800" u="none" strike="noStrike">
                          <a:effectLst/>
                        </a:rPr>
                        <a:t>Salamanca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İspanya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2596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179</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849550098"/>
                  </a:ext>
                </a:extLst>
              </a:tr>
              <a:tr h="139093">
                <a:tc vMerge="1">
                  <a:txBody>
                    <a:bodyPr/>
                    <a:lstStyle/>
                    <a:p>
                      <a:endParaRPr lang="tr-TR"/>
                    </a:p>
                  </a:txBody>
                  <a:tcPr/>
                </a:tc>
                <a:tc>
                  <a:txBody>
                    <a:bodyPr/>
                    <a:lstStyle/>
                    <a:p>
                      <a:pPr algn="l" fontAlgn="b"/>
                      <a:r>
                        <a:rPr lang="tr-TR" sz="800" u="none" strike="noStrike">
                          <a:effectLst/>
                        </a:rPr>
                        <a:t>Paris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2702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114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998814051"/>
                  </a:ext>
                </a:extLst>
              </a:tr>
              <a:tr h="139093">
                <a:tc vMerge="1">
                  <a:txBody>
                    <a:bodyPr/>
                    <a:lstStyle/>
                    <a:p>
                      <a:endParaRPr lang="tr-TR"/>
                    </a:p>
                  </a:txBody>
                  <a:tcPr/>
                </a:tc>
                <a:tc>
                  <a:txBody>
                    <a:bodyPr/>
                    <a:lstStyle/>
                    <a:p>
                      <a:pPr algn="l" fontAlgn="b"/>
                      <a:r>
                        <a:rPr lang="tr-TR" sz="800" u="none" strike="noStrike">
                          <a:effectLst/>
                        </a:rPr>
                        <a:t>Limoges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2833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744472327"/>
                  </a:ext>
                </a:extLst>
              </a:tr>
              <a:tr h="139093">
                <a:tc vMerge="1">
                  <a:txBody>
                    <a:bodyPr/>
                    <a:lstStyle/>
                    <a:p>
                      <a:endParaRPr lang="tr-TR"/>
                    </a:p>
                  </a:txBody>
                  <a:tcPr/>
                </a:tc>
                <a:tc>
                  <a:txBody>
                    <a:bodyPr/>
                    <a:lstStyle/>
                    <a:p>
                      <a:pPr algn="l" fontAlgn="b"/>
                      <a:r>
                        <a:rPr lang="tr-TR" sz="800" u="none" strike="noStrike">
                          <a:effectLst/>
                        </a:rPr>
                        <a:t>Dublin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İrlanda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2846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667657541"/>
                  </a:ext>
                </a:extLst>
              </a:tr>
              <a:tr h="139093">
                <a:tc vMerge="1">
                  <a:txBody>
                    <a:bodyPr/>
                    <a:lstStyle/>
                    <a:p>
                      <a:endParaRPr lang="tr-TR"/>
                    </a:p>
                  </a:txBody>
                  <a:tcPr/>
                </a:tc>
                <a:tc>
                  <a:txBody>
                    <a:bodyPr/>
                    <a:lstStyle/>
                    <a:p>
                      <a:pPr algn="l" fontAlgn="b"/>
                      <a:r>
                        <a:rPr lang="tr-TR" sz="800" u="none" strike="noStrike">
                          <a:effectLst/>
                        </a:rPr>
                        <a:t>Milan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İtalya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2616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286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48019610"/>
                  </a:ext>
                </a:extLst>
              </a:tr>
              <a:tr h="139093">
                <a:tc vMerge="1">
                  <a:txBody>
                    <a:bodyPr/>
                    <a:lstStyle/>
                    <a:p>
                      <a:endParaRPr lang="tr-TR"/>
                    </a:p>
                  </a:txBody>
                  <a:tcPr/>
                </a:tc>
                <a:tc>
                  <a:txBody>
                    <a:bodyPr/>
                    <a:lstStyle/>
                    <a:p>
                      <a:pPr algn="l" fontAlgn="b"/>
                      <a:r>
                        <a:rPr lang="tr-TR" sz="800" u="none" strike="noStrike">
                          <a:effectLst/>
                        </a:rPr>
                        <a:t>Bucarest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Romanya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3051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273</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707013153"/>
                  </a:ext>
                </a:extLst>
              </a:tr>
              <a:tr h="139093">
                <a:tc vMerge="1">
                  <a:txBody>
                    <a:bodyPr/>
                    <a:lstStyle/>
                    <a:p>
                      <a:endParaRPr lang="tr-TR"/>
                    </a:p>
                  </a:txBody>
                  <a:tcPr/>
                </a:tc>
                <a:tc>
                  <a:txBody>
                    <a:bodyPr/>
                    <a:lstStyle/>
                    <a:p>
                      <a:pPr algn="l" fontAlgn="b"/>
                      <a:r>
                        <a:rPr lang="tr-TR" sz="800" u="none" strike="noStrike">
                          <a:effectLst/>
                        </a:rPr>
                        <a:t>Bratislava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Slovakya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3152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150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170419253"/>
                  </a:ext>
                </a:extLst>
              </a:tr>
              <a:tr h="139093">
                <a:tc vMerge="1">
                  <a:txBody>
                    <a:bodyPr/>
                    <a:lstStyle/>
                    <a:p>
                      <a:endParaRPr lang="tr-TR"/>
                    </a:p>
                  </a:txBody>
                  <a:tcPr/>
                </a:tc>
                <a:tc>
                  <a:txBody>
                    <a:bodyPr/>
                    <a:lstStyle/>
                    <a:p>
                      <a:pPr algn="l" fontAlgn="b"/>
                      <a:r>
                        <a:rPr lang="tr-TR" sz="800" u="none" strike="noStrike">
                          <a:effectLst/>
                        </a:rPr>
                        <a:t>Ljubliana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Slovenya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3165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137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17372759"/>
                  </a:ext>
                </a:extLst>
              </a:tr>
              <a:tr h="139093">
                <a:tc vMerge="1">
                  <a:txBody>
                    <a:bodyPr/>
                    <a:lstStyle/>
                    <a:p>
                      <a:endParaRPr lang="tr-TR"/>
                    </a:p>
                  </a:txBody>
                  <a:tcPr/>
                </a:tc>
                <a:tc>
                  <a:txBody>
                    <a:bodyPr/>
                    <a:lstStyle/>
                    <a:p>
                      <a:pPr algn="l" fontAlgn="b"/>
                      <a:r>
                        <a:rPr lang="tr-TR" sz="800" u="none" strike="noStrike">
                          <a:effectLst/>
                        </a:rPr>
                        <a:t>Plymouth</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2699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634484294"/>
                  </a:ext>
                </a:extLst>
              </a:tr>
              <a:tr h="139093">
                <a:tc vMerge="1">
                  <a:txBody>
                    <a:bodyPr/>
                    <a:lstStyle/>
                    <a:p>
                      <a:endParaRPr lang="tr-TR"/>
                    </a:p>
                  </a:txBody>
                  <a:tcPr/>
                </a:tc>
                <a:tc>
                  <a:txBody>
                    <a:bodyPr/>
                    <a:lstStyle/>
                    <a:p>
                      <a:pPr algn="l" fontAlgn="b"/>
                      <a:r>
                        <a:rPr lang="tr-TR" sz="800" u="none" strike="noStrike">
                          <a:effectLst/>
                        </a:rPr>
                        <a:t>London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2800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410920904"/>
                  </a:ext>
                </a:extLst>
              </a:tr>
              <a:tr h="139093">
                <a:tc vMerge="1">
                  <a:txBody>
                    <a:bodyPr/>
                    <a:lstStyle/>
                    <a:p>
                      <a:endParaRPr lang="tr-TR"/>
                    </a:p>
                  </a:txBody>
                  <a:tcPr/>
                </a:tc>
                <a:tc>
                  <a:txBody>
                    <a:bodyPr/>
                    <a:lstStyle/>
                    <a:p>
                      <a:pPr algn="l" fontAlgn="b"/>
                      <a:r>
                        <a:rPr lang="tr-TR" sz="800" u="none" strike="noStrike">
                          <a:effectLst/>
                        </a:rPr>
                        <a:t>Cardiff</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2812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23282490"/>
                  </a:ext>
                </a:extLst>
              </a:tr>
              <a:tr h="139093">
                <a:tc rowSpan="16">
                  <a:txBody>
                    <a:bodyPr/>
                    <a:lstStyle/>
                    <a:p>
                      <a:pPr algn="ctr" fontAlgn="ctr"/>
                      <a:r>
                        <a:rPr lang="tr-TR" sz="800" u="none" strike="noStrike" dirty="0">
                          <a:effectLst/>
                        </a:rPr>
                        <a:t>5</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Brussels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Belçika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3067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67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16">
                  <a:txBody>
                    <a:bodyPr/>
                    <a:lstStyle/>
                    <a:p>
                      <a:pPr algn="ctr" fontAlgn="ctr"/>
                      <a:r>
                        <a:rPr lang="tr-TR" sz="1400" b="1" u="none" strike="noStrike" dirty="0">
                          <a:effectLst>
                            <a:outerShdw blurRad="38100" dist="38100" dir="2700000" algn="tl">
                              <a:srgbClr val="000000">
                                <a:alpha val="43137"/>
                              </a:srgbClr>
                            </a:outerShdw>
                          </a:effectLst>
                        </a:rPr>
                        <a:t>16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16">
                  <a:txBody>
                    <a:bodyPr/>
                    <a:lstStyle/>
                    <a:p>
                      <a:pPr algn="ctr" fontAlgn="ctr"/>
                      <a:r>
                        <a:rPr lang="tr-TR" sz="800" b="1" i="0" u="none" strike="noStrike" dirty="0">
                          <a:solidFill>
                            <a:srgbClr val="C00000"/>
                          </a:solidFill>
                          <a:effectLst/>
                          <a:latin typeface="+mn-lt"/>
                        </a:rPr>
                        <a:t>KAYSERİ</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16">
                  <a:txBody>
                    <a:bodyPr/>
                    <a:lstStyle/>
                    <a:p>
                      <a:pPr algn="ctr" fontAlgn="ctr"/>
                      <a:r>
                        <a:rPr lang="tr-TR" sz="1400" b="1" i="0" u="none" strike="noStrike" dirty="0">
                          <a:solidFill>
                            <a:srgbClr val="C00000"/>
                          </a:solidFill>
                          <a:effectLst>
                            <a:outerShdw blurRad="38100" dist="38100" dir="2700000" algn="tl">
                              <a:srgbClr val="000000">
                                <a:alpha val="43137"/>
                              </a:srgbClr>
                            </a:outerShdw>
                          </a:effectLst>
                          <a:latin typeface="+mn-l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607332184"/>
                  </a:ext>
                </a:extLst>
              </a:tr>
              <a:tr h="139093">
                <a:tc vMerge="1">
                  <a:txBody>
                    <a:bodyPr/>
                    <a:lstStyle/>
                    <a:p>
                      <a:endParaRPr lang="tr-TR"/>
                    </a:p>
                  </a:txBody>
                  <a:tcPr/>
                </a:tc>
                <a:tc>
                  <a:txBody>
                    <a:bodyPr/>
                    <a:lstStyle/>
                    <a:p>
                      <a:pPr algn="l" fontAlgn="b"/>
                      <a:r>
                        <a:rPr lang="tr-TR" sz="800" u="none" strike="noStrike">
                          <a:effectLst/>
                        </a:rPr>
                        <a:t>Geneva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İsviçre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3000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156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62865344"/>
                  </a:ext>
                </a:extLst>
              </a:tr>
              <a:tr h="139093">
                <a:tc vMerge="1">
                  <a:txBody>
                    <a:bodyPr/>
                    <a:lstStyle/>
                    <a:p>
                      <a:endParaRPr lang="tr-TR"/>
                    </a:p>
                  </a:txBody>
                  <a:tcPr/>
                </a:tc>
                <a:tc>
                  <a:txBody>
                    <a:bodyPr/>
                    <a:lstStyle/>
                    <a:p>
                      <a:pPr algn="l" fontAlgn="b"/>
                      <a:r>
                        <a:rPr lang="tr-TR" sz="800" u="none" strike="noStrike">
                          <a:effectLst/>
                        </a:rPr>
                        <a:t>Tusimice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Çek Cumhuriyeti</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3633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809145364"/>
                  </a:ext>
                </a:extLst>
              </a:tr>
              <a:tr h="139093">
                <a:tc vMerge="1">
                  <a:txBody>
                    <a:bodyPr/>
                    <a:lstStyle/>
                    <a:p>
                      <a:endParaRPr lang="tr-TR"/>
                    </a:p>
                  </a:txBody>
                  <a:tcPr/>
                </a:tc>
                <a:tc>
                  <a:txBody>
                    <a:bodyPr/>
                    <a:lstStyle/>
                    <a:p>
                      <a:pPr algn="l" fontAlgn="b"/>
                      <a:r>
                        <a:rPr lang="tr-TR" sz="800" u="none" strike="noStrike">
                          <a:effectLst/>
                        </a:rPr>
                        <a:t>Essen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Almanya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3052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710119312"/>
                  </a:ext>
                </a:extLst>
              </a:tr>
              <a:tr h="139093">
                <a:tc vMerge="1">
                  <a:txBody>
                    <a:bodyPr/>
                    <a:lstStyle/>
                    <a:p>
                      <a:endParaRPr lang="tr-TR"/>
                    </a:p>
                  </a:txBody>
                  <a:tcPr/>
                </a:tc>
                <a:tc>
                  <a:txBody>
                    <a:bodyPr/>
                    <a:lstStyle/>
                    <a:p>
                      <a:pPr algn="l" fontAlgn="b"/>
                      <a:r>
                        <a:rPr lang="tr-TR" sz="800" u="none" strike="noStrike">
                          <a:effectLst/>
                        </a:rPr>
                        <a:t>Cherbourg</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2872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541144051"/>
                  </a:ext>
                </a:extLst>
              </a:tr>
              <a:tr h="139093">
                <a:tc vMerge="1">
                  <a:txBody>
                    <a:bodyPr/>
                    <a:lstStyle/>
                    <a:p>
                      <a:endParaRPr lang="tr-TR"/>
                    </a:p>
                  </a:txBody>
                  <a:tcPr/>
                </a:tc>
                <a:tc>
                  <a:txBody>
                    <a:bodyPr/>
                    <a:lstStyle/>
                    <a:p>
                      <a:pPr algn="l" fontAlgn="b"/>
                      <a:r>
                        <a:rPr lang="tr-TR" sz="800" u="none" strike="noStrike">
                          <a:effectLst/>
                        </a:rPr>
                        <a:t>Lyon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2897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128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946800600"/>
                  </a:ext>
                </a:extLst>
              </a:tr>
              <a:tr h="139093">
                <a:tc vMerge="1">
                  <a:txBody>
                    <a:bodyPr/>
                    <a:lstStyle/>
                    <a:p>
                      <a:endParaRPr lang="tr-TR"/>
                    </a:p>
                  </a:txBody>
                  <a:tcPr/>
                </a:tc>
                <a:tc>
                  <a:txBody>
                    <a:bodyPr/>
                    <a:lstStyle/>
                    <a:p>
                      <a:pPr algn="l" fontAlgn="b"/>
                      <a:r>
                        <a:rPr lang="tr-TR" sz="800" u="none" strike="noStrike">
                          <a:effectLst/>
                        </a:rPr>
                        <a:t>Strasbourg</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3101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96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64446209"/>
                  </a:ext>
                </a:extLst>
              </a:tr>
              <a:tr h="139093">
                <a:tc vMerge="1">
                  <a:txBody>
                    <a:bodyPr/>
                    <a:lstStyle/>
                    <a:p>
                      <a:endParaRPr lang="tr-TR"/>
                    </a:p>
                  </a:txBody>
                  <a:tcPr/>
                </a:tc>
                <a:tc>
                  <a:txBody>
                    <a:bodyPr/>
                    <a:lstStyle/>
                    <a:p>
                      <a:pPr algn="l" fontAlgn="b"/>
                      <a:r>
                        <a:rPr lang="tr-TR" sz="800" u="none" strike="noStrike">
                          <a:effectLst/>
                        </a:rPr>
                        <a:t>Kilkenny</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İrlanda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4147183792"/>
                  </a:ext>
                </a:extLst>
              </a:tr>
              <a:tr h="139093">
                <a:tc vMerge="1">
                  <a:txBody>
                    <a:bodyPr/>
                    <a:lstStyle/>
                    <a:p>
                      <a:endParaRPr lang="tr-TR"/>
                    </a:p>
                  </a:txBody>
                  <a:tcPr/>
                </a:tc>
                <a:tc>
                  <a:txBody>
                    <a:bodyPr/>
                    <a:lstStyle/>
                    <a:p>
                      <a:pPr algn="l" fontAlgn="b"/>
                      <a:r>
                        <a:rPr lang="tr-TR" sz="800" u="none" strike="noStrike">
                          <a:effectLst/>
                        </a:rPr>
                        <a:t>Klapeida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Litvanya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3999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283841977"/>
                  </a:ext>
                </a:extLst>
              </a:tr>
              <a:tr h="139093">
                <a:tc vMerge="1">
                  <a:txBody>
                    <a:bodyPr/>
                    <a:lstStyle/>
                    <a:p>
                      <a:endParaRPr lang="tr-TR"/>
                    </a:p>
                  </a:txBody>
                  <a:tcPr/>
                </a:tc>
                <a:tc>
                  <a:txBody>
                    <a:bodyPr/>
                    <a:lstStyle/>
                    <a:p>
                      <a:pPr algn="l" fontAlgn="b"/>
                      <a:r>
                        <a:rPr lang="tr-TR" sz="800" u="none" strike="noStrike">
                          <a:effectLst/>
                        </a:rPr>
                        <a:t>Amsterdam</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Hollanda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3039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789133705"/>
                  </a:ext>
                </a:extLst>
              </a:tr>
              <a:tr h="139093">
                <a:tc vMerge="1">
                  <a:txBody>
                    <a:bodyPr/>
                    <a:lstStyle/>
                    <a:p>
                      <a:endParaRPr lang="tr-TR"/>
                    </a:p>
                  </a:txBody>
                  <a:tcPr/>
                </a:tc>
                <a:tc>
                  <a:txBody>
                    <a:bodyPr/>
                    <a:lstStyle/>
                    <a:p>
                      <a:pPr algn="l" fontAlgn="b"/>
                      <a:r>
                        <a:rPr lang="tr-TR" sz="800" u="none" strike="noStrike">
                          <a:effectLst/>
                        </a:rPr>
                        <a:t>Bergen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3985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567384674"/>
                  </a:ext>
                </a:extLst>
              </a:tr>
              <a:tr h="139093">
                <a:tc vMerge="1">
                  <a:txBody>
                    <a:bodyPr/>
                    <a:lstStyle/>
                    <a:p>
                      <a:endParaRPr lang="tr-TR"/>
                    </a:p>
                  </a:txBody>
                  <a:tcPr/>
                </a:tc>
                <a:tc>
                  <a:txBody>
                    <a:bodyPr/>
                    <a:lstStyle/>
                    <a:p>
                      <a:pPr algn="l" fontAlgn="b"/>
                      <a:r>
                        <a:rPr lang="tr-TR" sz="800" u="none" strike="noStrike">
                          <a:effectLst/>
                        </a:rPr>
                        <a:t>Swinonjscie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3653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893523457"/>
                  </a:ext>
                </a:extLst>
              </a:tr>
              <a:tr h="139093">
                <a:tc vMerge="1">
                  <a:txBody>
                    <a:bodyPr/>
                    <a:lstStyle/>
                    <a:p>
                      <a:endParaRPr lang="tr-TR"/>
                    </a:p>
                  </a:txBody>
                  <a:tcPr/>
                </a:tc>
                <a:tc>
                  <a:txBody>
                    <a:bodyPr/>
                    <a:lstStyle/>
                    <a:p>
                      <a:pPr algn="l" fontAlgn="b"/>
                      <a:r>
                        <a:rPr lang="tr-TR" sz="800" u="none" strike="noStrike">
                          <a:effectLst/>
                        </a:rPr>
                        <a:t>Poznan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3668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995910092"/>
                  </a:ext>
                </a:extLst>
              </a:tr>
              <a:tr h="139093">
                <a:tc vMerge="1">
                  <a:txBody>
                    <a:bodyPr/>
                    <a:lstStyle/>
                    <a:p>
                      <a:endParaRPr lang="tr-TR"/>
                    </a:p>
                  </a:txBody>
                  <a:tcPr/>
                </a:tc>
                <a:tc>
                  <a:txBody>
                    <a:bodyPr/>
                    <a:lstStyle/>
                    <a:p>
                      <a:pPr algn="l" fontAlgn="b"/>
                      <a:r>
                        <a:rPr lang="tr-TR" sz="800" u="none" strike="noStrike">
                          <a:effectLst/>
                        </a:rPr>
                        <a:t>Warsaw</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3747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27397628"/>
                  </a:ext>
                </a:extLst>
              </a:tr>
              <a:tr h="139093">
                <a:tc vMerge="1">
                  <a:txBody>
                    <a:bodyPr/>
                    <a:lstStyle/>
                    <a:p>
                      <a:endParaRPr lang="tr-TR"/>
                    </a:p>
                  </a:txBody>
                  <a:tcPr/>
                </a:tc>
                <a:tc>
                  <a:txBody>
                    <a:bodyPr/>
                    <a:lstStyle/>
                    <a:p>
                      <a:pPr algn="l" fontAlgn="b"/>
                      <a:r>
                        <a:rPr lang="tr-TR" sz="800" u="none" strike="noStrike">
                          <a:effectLst/>
                        </a:rPr>
                        <a:t>Gdansk</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4004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991477186"/>
                  </a:ext>
                </a:extLst>
              </a:tr>
              <a:tr h="139093">
                <a:tc vMerge="1">
                  <a:txBody>
                    <a:bodyPr/>
                    <a:lstStyle/>
                    <a:p>
                      <a:endParaRPr lang="tr-TR"/>
                    </a:p>
                  </a:txBody>
                  <a:tcPr/>
                </a:tc>
                <a:tc>
                  <a:txBody>
                    <a:bodyPr/>
                    <a:lstStyle/>
                    <a:p>
                      <a:pPr algn="l" fontAlgn="b"/>
                      <a:r>
                        <a:rPr lang="tr-TR" sz="800" u="none" strike="noStrike">
                          <a:effectLst/>
                        </a:rPr>
                        <a:t>Manchester</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3073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631304232"/>
                  </a:ext>
                </a:extLst>
              </a:tr>
              <a:tr h="139093">
                <a:tc rowSpan="5">
                  <a:txBody>
                    <a:bodyPr/>
                    <a:lstStyle/>
                    <a:p>
                      <a:pPr algn="ctr" fontAlgn="ctr"/>
                      <a:r>
                        <a:rPr lang="tr-TR" sz="800" u="none" strike="noStrike" dirty="0">
                          <a:effectLst/>
                        </a:rPr>
                        <a:t>6</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Oulu</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Finlandiya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5831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11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5">
                  <a:txBody>
                    <a:bodyPr/>
                    <a:lstStyle/>
                    <a:p>
                      <a:pPr algn="ctr" fontAlgn="ctr"/>
                      <a:r>
                        <a:rPr lang="tr-TR" sz="1400" b="1" u="none" strike="noStrike" dirty="0">
                          <a:effectLst>
                            <a:outerShdw blurRad="38100" dist="38100" dir="2700000" algn="tl">
                              <a:srgbClr val="000000">
                                <a:alpha val="43137"/>
                              </a:srgbClr>
                            </a:outerShdw>
                          </a:effectLst>
                        </a:rPr>
                        <a:t>20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5">
                  <a:txBody>
                    <a:bodyPr/>
                    <a:lstStyle/>
                    <a:p>
                      <a:pPr algn="ctr" fontAlgn="ctr"/>
                      <a:r>
                        <a:rPr lang="tr-TR" sz="800" b="1" u="none" strike="noStrike" dirty="0">
                          <a:solidFill>
                            <a:srgbClr val="C00000"/>
                          </a:solidFill>
                          <a:effectLst/>
                        </a:rPr>
                        <a:t>ERZURUM</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5">
                  <a:txBody>
                    <a:bodyPr/>
                    <a:lstStyle/>
                    <a:p>
                      <a:pPr algn="ctr" fontAlgn="ctr"/>
                      <a:r>
                        <a:rPr lang="tr-TR" sz="1400" b="1" u="none" strike="noStrike" dirty="0">
                          <a:solidFill>
                            <a:srgbClr val="C00000"/>
                          </a:solidFill>
                          <a:effectLst>
                            <a:outerShdw blurRad="38100" dist="38100" dir="2700000" algn="tl">
                              <a:srgbClr val="000000">
                                <a:alpha val="43137"/>
                              </a:srgbClr>
                            </a:outerShdw>
                          </a:effectLs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803500002"/>
                  </a:ext>
                </a:extLst>
              </a:tr>
              <a:tr h="139093">
                <a:tc vMerge="1">
                  <a:txBody>
                    <a:bodyPr/>
                    <a:lstStyle/>
                    <a:p>
                      <a:endParaRPr lang="tr-TR"/>
                    </a:p>
                  </a:txBody>
                  <a:tcPr/>
                </a:tc>
                <a:tc>
                  <a:txBody>
                    <a:bodyPr/>
                    <a:lstStyle/>
                    <a:p>
                      <a:pPr algn="l" fontAlgn="b"/>
                      <a:r>
                        <a:rPr lang="tr-TR" sz="800" u="none" strike="noStrike">
                          <a:effectLst/>
                        </a:rPr>
                        <a:t>Tromsö</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5584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231778830"/>
                  </a:ext>
                </a:extLst>
              </a:tr>
              <a:tr h="139093">
                <a:tc vMerge="1">
                  <a:txBody>
                    <a:bodyPr/>
                    <a:lstStyle/>
                    <a:p>
                      <a:endParaRPr lang="tr-TR"/>
                    </a:p>
                  </a:txBody>
                  <a:tcPr/>
                </a:tc>
                <a:tc>
                  <a:txBody>
                    <a:bodyPr/>
                    <a:lstStyle/>
                    <a:p>
                      <a:pPr algn="l" fontAlgn="b"/>
                      <a:r>
                        <a:rPr lang="tr-TR" sz="800" u="none" strike="noStrike">
                          <a:effectLst/>
                        </a:rPr>
                        <a:t>Hammersfest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5954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670466085"/>
                  </a:ext>
                </a:extLst>
              </a:tr>
              <a:tr h="139093">
                <a:tc vMerge="1">
                  <a:txBody>
                    <a:bodyPr/>
                    <a:lstStyle/>
                    <a:p>
                      <a:endParaRPr lang="tr-TR"/>
                    </a:p>
                  </a:txBody>
                  <a:tcPr/>
                </a:tc>
                <a:tc>
                  <a:txBody>
                    <a:bodyPr/>
                    <a:lstStyle/>
                    <a:p>
                      <a:pPr algn="l" fontAlgn="b"/>
                      <a:r>
                        <a:rPr lang="tr-TR" sz="800" u="none" strike="noStrike">
                          <a:effectLst/>
                        </a:rPr>
                        <a:t>Umea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5747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800377552"/>
                  </a:ext>
                </a:extLst>
              </a:tr>
              <a:tr h="139093">
                <a:tc vMerge="1">
                  <a:txBody>
                    <a:bodyPr/>
                    <a:lstStyle/>
                    <a:p>
                      <a:endParaRPr lang="tr-TR"/>
                    </a:p>
                  </a:txBody>
                  <a:tcPr/>
                </a:tc>
                <a:tc>
                  <a:txBody>
                    <a:bodyPr/>
                    <a:lstStyle/>
                    <a:p>
                      <a:pPr algn="l" fontAlgn="b"/>
                      <a:r>
                        <a:rPr lang="tr-TR" sz="800" u="none" strike="noStrike">
                          <a:effectLst/>
                        </a:rPr>
                        <a:t>Lulea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5943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580526358"/>
                  </a:ext>
                </a:extLst>
              </a:tr>
              <a:tr h="139093">
                <a:tc rowSpan="2">
                  <a:txBody>
                    <a:bodyPr/>
                    <a:lstStyle/>
                    <a:p>
                      <a:pPr algn="ctr" fontAlgn="ctr"/>
                      <a:r>
                        <a:rPr lang="tr-TR" sz="800" u="none" strike="noStrike" dirty="0">
                          <a:effectLst/>
                        </a:rPr>
                        <a:t>7</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Ivalo</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Finlandiya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7008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2">
                  <a:txBody>
                    <a:bodyPr/>
                    <a:lstStyle/>
                    <a:p>
                      <a:pPr algn="ctr" fontAlgn="ctr"/>
                      <a:r>
                        <a:rPr lang="tr-TR" sz="1400" b="1" u="none" strike="noStrike" dirty="0">
                          <a:effectLst>
                            <a:outerShdw blurRad="38100" dist="38100" dir="2700000" algn="tl">
                              <a:srgbClr val="000000">
                                <a:alpha val="43137"/>
                              </a:srgbClr>
                            </a:outerShdw>
                          </a:effectLst>
                        </a:rPr>
                        <a:t>23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2">
                  <a:txBody>
                    <a:bodyPr/>
                    <a:lstStyle/>
                    <a:p>
                      <a:pPr algn="ctr" fontAlgn="ctr"/>
                      <a:r>
                        <a:rPr lang="tr-TR" sz="800" b="1" u="none" strike="noStrike" dirty="0">
                          <a:solidFill>
                            <a:srgbClr val="C00000"/>
                          </a:solidFill>
                          <a:effectLst/>
                        </a:rPr>
                        <a:t>ARDAHAN</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2">
                  <a:txBody>
                    <a:bodyPr/>
                    <a:lstStyle/>
                    <a:p>
                      <a:pPr algn="ctr" fontAlgn="ctr"/>
                      <a:r>
                        <a:rPr lang="tr-TR" sz="1400" b="1" u="none" strike="noStrike" dirty="0">
                          <a:solidFill>
                            <a:srgbClr val="C00000"/>
                          </a:solidFill>
                          <a:effectLst>
                            <a:outerShdw blurRad="38100" dist="38100" dir="2700000" algn="tl">
                              <a:srgbClr val="000000">
                                <a:alpha val="43137"/>
                              </a:srgbClr>
                            </a:outerShdw>
                          </a:effectLs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203417155"/>
                  </a:ext>
                </a:extLst>
              </a:tr>
              <a:tr h="139093">
                <a:tc vMerge="1">
                  <a:txBody>
                    <a:bodyPr/>
                    <a:lstStyle/>
                    <a:p>
                      <a:endParaRPr lang="tr-TR"/>
                    </a:p>
                  </a:txBody>
                  <a:tcPr/>
                </a:tc>
                <a:tc>
                  <a:txBody>
                    <a:bodyPr/>
                    <a:lstStyle/>
                    <a:p>
                      <a:pPr algn="l" fontAlgn="b"/>
                      <a:r>
                        <a:rPr lang="tr-TR" sz="800" u="none" strike="noStrike">
                          <a:effectLst/>
                        </a:rPr>
                        <a:t>Kiruna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7076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968455305"/>
                  </a:ext>
                </a:extLst>
              </a:tr>
            </a:tbl>
          </a:graphicData>
        </a:graphic>
      </p:graphicFrame>
    </p:spTree>
    <p:extLst>
      <p:ext uri="{BB962C8B-B14F-4D97-AF65-F5344CB8AC3E}">
        <p14:creationId xmlns:p14="http://schemas.microsoft.com/office/powerpoint/2010/main" val="307044219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90F7294E-7789-4944-BB89-06A40AE329F4}"/>
              </a:ext>
            </a:extLst>
          </p:cNvPr>
          <p:cNvPicPr>
            <a:picLocks noChangeAspect="1"/>
          </p:cNvPicPr>
          <p:nvPr/>
        </p:nvPicPr>
        <p:blipFill>
          <a:blip r:embed="rId2"/>
          <a:stretch>
            <a:fillRect/>
          </a:stretch>
        </p:blipFill>
        <p:spPr>
          <a:xfrm>
            <a:off x="129058" y="8847"/>
            <a:ext cx="9644708" cy="6840305"/>
          </a:xfrm>
          <a:prstGeom prst="rect">
            <a:avLst/>
          </a:prstGeom>
        </p:spPr>
      </p:pic>
      <p:sp>
        <p:nvSpPr>
          <p:cNvPr id="33" name="Sağ Ok Belirtme Çizgisi 32"/>
          <p:cNvSpPr/>
          <p:nvPr/>
        </p:nvSpPr>
        <p:spPr>
          <a:xfrm>
            <a:off x="6660828" y="5355746"/>
            <a:ext cx="2821732" cy="444808"/>
          </a:xfrm>
          <a:prstGeom prst="rightArrowCallou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a:ea typeface="+mn-ea"/>
              <a:cs typeface="+mn-cs"/>
            </a:endParaRPr>
          </a:p>
        </p:txBody>
      </p:sp>
      <p:sp>
        <p:nvSpPr>
          <p:cNvPr id="34" name="Sol Sağ Ok Belirtme Çizgisi 33"/>
          <p:cNvSpPr/>
          <p:nvPr/>
        </p:nvSpPr>
        <p:spPr>
          <a:xfrm>
            <a:off x="3664476" y="5343628"/>
            <a:ext cx="2966930" cy="432048"/>
          </a:xfrm>
          <a:prstGeom prst="leftRightArrow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a:ea typeface="+mn-ea"/>
              <a:cs typeface="+mn-cs"/>
            </a:endParaRPr>
          </a:p>
        </p:txBody>
      </p:sp>
      <p:sp>
        <p:nvSpPr>
          <p:cNvPr id="35" name="Sol Sağ Ok 34"/>
          <p:cNvSpPr/>
          <p:nvPr/>
        </p:nvSpPr>
        <p:spPr>
          <a:xfrm>
            <a:off x="1024126" y="4648303"/>
            <a:ext cx="8439150" cy="333375"/>
          </a:xfrm>
          <a:prstGeom prst="leftRightArrow">
            <a:avLst/>
          </a:prstGeom>
          <a:gradFill flip="none" rotWithShape="1">
            <a:gsLst>
              <a:gs pos="0">
                <a:srgbClr val="00B050"/>
              </a:gs>
              <a:gs pos="31000">
                <a:srgbClr val="FF0000"/>
              </a:gs>
              <a:gs pos="61000">
                <a:srgbClr val="9CC67F"/>
              </a:gs>
              <a:gs pos="69000">
                <a:srgbClr val="8EBE6D"/>
              </a:gs>
              <a:gs pos="77000">
                <a:srgbClr val="7FB55A"/>
              </a:gs>
              <a:gs pos="0">
                <a:srgbClr val="FF0000"/>
              </a:gs>
              <a:gs pos="47000">
                <a:schemeClr val="accent6">
                  <a:lumMod val="10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a:ln>
                <a:noFill/>
              </a:ln>
              <a:solidFill>
                <a:prstClr val="white"/>
              </a:solidFill>
              <a:effectLst/>
              <a:uLnTx/>
              <a:uFillTx/>
              <a:latin typeface="Calibri"/>
              <a:ea typeface="+mn-ea"/>
              <a:cs typeface="+mn-cs"/>
            </a:endParaRPr>
          </a:p>
        </p:txBody>
      </p:sp>
      <p:sp>
        <p:nvSpPr>
          <p:cNvPr id="36" name="Yukarı Ok 35"/>
          <p:cNvSpPr/>
          <p:nvPr/>
        </p:nvSpPr>
        <p:spPr>
          <a:xfrm>
            <a:off x="6567676" y="2296997"/>
            <a:ext cx="93152" cy="235130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a:ln>
                <a:noFill/>
              </a:ln>
              <a:solidFill>
                <a:prstClr val="white"/>
              </a:solidFill>
              <a:effectLst/>
              <a:uLnTx/>
              <a:uFillTx/>
              <a:latin typeface="Calibri"/>
              <a:ea typeface="+mn-ea"/>
              <a:cs typeface="+mn-cs"/>
            </a:endParaRPr>
          </a:p>
        </p:txBody>
      </p:sp>
      <p:sp>
        <p:nvSpPr>
          <p:cNvPr id="37" name="Metin kutusu 36"/>
          <p:cNvSpPr txBox="1"/>
          <p:nvPr/>
        </p:nvSpPr>
        <p:spPr>
          <a:xfrm>
            <a:off x="3288881" y="1591572"/>
            <a:ext cx="729687" cy="415498"/>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2100" b="1" i="0" u="none" strike="noStrike" kern="1200" cap="none" spc="0" normalizeH="0" baseline="0" noProof="0" dirty="0">
                <a:ln>
                  <a:noFill/>
                </a:ln>
                <a:solidFill>
                  <a:prstClr val="black"/>
                </a:solidFill>
                <a:effectLst/>
                <a:uLnTx/>
                <a:uFillTx/>
                <a:latin typeface="Calibri"/>
                <a:ea typeface="+mn-ea"/>
                <a:cs typeface="+mn-cs"/>
              </a:rPr>
              <a:t>2000</a:t>
            </a:r>
          </a:p>
        </p:txBody>
      </p:sp>
      <p:sp>
        <p:nvSpPr>
          <p:cNvPr id="38" name="Metin kutusu 37"/>
          <p:cNvSpPr txBox="1"/>
          <p:nvPr/>
        </p:nvSpPr>
        <p:spPr>
          <a:xfrm>
            <a:off x="6276701" y="1591572"/>
            <a:ext cx="729687" cy="415498"/>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2100" b="1" i="0" u="none" strike="noStrike" kern="1200" cap="none" spc="0" normalizeH="0" baseline="0" noProof="0" dirty="0">
                <a:ln>
                  <a:noFill/>
                </a:ln>
                <a:solidFill>
                  <a:prstClr val="black"/>
                </a:solidFill>
                <a:effectLst/>
                <a:uLnTx/>
                <a:uFillTx/>
                <a:latin typeface="Calibri"/>
                <a:ea typeface="+mn-ea"/>
                <a:cs typeface="+mn-cs"/>
              </a:rPr>
              <a:t>2011</a:t>
            </a:r>
          </a:p>
        </p:txBody>
      </p:sp>
      <p:sp>
        <p:nvSpPr>
          <p:cNvPr id="39" name="Metin kutusu 38"/>
          <p:cNvSpPr txBox="1"/>
          <p:nvPr/>
        </p:nvSpPr>
        <p:spPr>
          <a:xfrm>
            <a:off x="8816585" y="1663580"/>
            <a:ext cx="729687" cy="415498"/>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2100" b="1" i="0" u="none" strike="noStrike" kern="1200" cap="none" spc="0" normalizeH="0" baseline="0" noProof="0" dirty="0">
                <a:ln>
                  <a:noFill/>
                </a:ln>
                <a:solidFill>
                  <a:prstClr val="black"/>
                </a:solidFill>
                <a:effectLst/>
                <a:uLnTx/>
                <a:uFillTx/>
                <a:latin typeface="Calibri"/>
                <a:ea typeface="+mn-ea"/>
                <a:cs typeface="+mn-cs"/>
              </a:rPr>
              <a:t>2019</a:t>
            </a:r>
          </a:p>
        </p:txBody>
      </p:sp>
      <p:sp>
        <p:nvSpPr>
          <p:cNvPr id="40" name="Metin kutusu 39"/>
          <p:cNvSpPr txBox="1"/>
          <p:nvPr/>
        </p:nvSpPr>
        <p:spPr>
          <a:xfrm>
            <a:off x="4645164" y="3919767"/>
            <a:ext cx="1007007" cy="78483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4500" b="1" i="0" u="none" strike="noStrike" kern="1200" cap="none" spc="0" normalizeH="0" baseline="0" noProof="0" dirty="0">
                <a:ln>
                  <a:noFill/>
                </a:ln>
                <a:solidFill>
                  <a:srgbClr val="7FA30D"/>
                </a:solidFill>
                <a:effectLst/>
                <a:uLnTx/>
                <a:uFillTx/>
                <a:latin typeface="Calibri"/>
                <a:ea typeface="+mn-ea"/>
                <a:cs typeface="+mn-cs"/>
              </a:rPr>
              <a:t>D-E</a:t>
            </a:r>
          </a:p>
        </p:txBody>
      </p:sp>
      <p:sp>
        <p:nvSpPr>
          <p:cNvPr id="41" name="Yukarı Ok 40"/>
          <p:cNvSpPr/>
          <p:nvPr/>
        </p:nvSpPr>
        <p:spPr>
          <a:xfrm>
            <a:off x="3578717" y="2287219"/>
            <a:ext cx="104774" cy="236108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a:ln>
                <a:noFill/>
              </a:ln>
              <a:solidFill>
                <a:prstClr val="white"/>
              </a:solidFill>
              <a:effectLst/>
              <a:uLnTx/>
              <a:uFillTx/>
              <a:latin typeface="Calibri"/>
              <a:ea typeface="+mn-ea"/>
              <a:cs typeface="+mn-cs"/>
            </a:endParaRPr>
          </a:p>
        </p:txBody>
      </p:sp>
      <p:sp>
        <p:nvSpPr>
          <p:cNvPr id="42" name="Metin kutusu 41"/>
          <p:cNvSpPr txBox="1"/>
          <p:nvPr/>
        </p:nvSpPr>
        <p:spPr>
          <a:xfrm>
            <a:off x="7864528" y="3952978"/>
            <a:ext cx="777777" cy="78483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4500" b="1" i="0" u="sng" strike="noStrike" kern="1200" cap="none" spc="0" normalizeH="0" baseline="0" noProof="0" dirty="0">
                <a:ln>
                  <a:noFill/>
                </a:ln>
                <a:solidFill>
                  <a:srgbClr val="00B050"/>
                </a:solidFill>
                <a:effectLst/>
                <a:uLnTx/>
                <a:uFillTx/>
                <a:latin typeface="Calibri"/>
                <a:ea typeface="+mn-ea"/>
                <a:cs typeface="+mn-cs"/>
              </a:rPr>
              <a:t>&gt;</a:t>
            </a:r>
            <a:r>
              <a:rPr kumimoji="0" lang="tr-TR" sz="4500" b="1" i="0" u="none" strike="noStrike" kern="1200" cap="none" spc="0" normalizeH="0" baseline="0" noProof="0" dirty="0">
                <a:ln>
                  <a:noFill/>
                </a:ln>
                <a:solidFill>
                  <a:srgbClr val="00B050"/>
                </a:solidFill>
                <a:effectLst/>
                <a:uLnTx/>
                <a:uFillTx/>
                <a:latin typeface="Calibri"/>
                <a:ea typeface="+mn-ea"/>
                <a:cs typeface="+mn-cs"/>
              </a:rPr>
              <a:t>C</a:t>
            </a:r>
          </a:p>
        </p:txBody>
      </p:sp>
      <p:sp>
        <p:nvSpPr>
          <p:cNvPr id="43" name="Metin kutusu 42"/>
          <p:cNvSpPr txBox="1"/>
          <p:nvPr/>
        </p:nvSpPr>
        <p:spPr>
          <a:xfrm>
            <a:off x="1425799" y="3919767"/>
            <a:ext cx="753732" cy="78483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4500" b="1" i="0" u="none" strike="noStrike" kern="1200" cap="none" spc="0" normalizeH="0" baseline="0" noProof="0" dirty="0">
                <a:ln>
                  <a:noFill/>
                </a:ln>
                <a:solidFill>
                  <a:srgbClr val="FF0000"/>
                </a:solidFill>
                <a:effectLst/>
                <a:uLnTx/>
                <a:uFillTx/>
                <a:latin typeface="Calibri"/>
                <a:ea typeface="+mn-ea"/>
                <a:cs typeface="+mn-cs"/>
              </a:rPr>
              <a:t>&lt;E</a:t>
            </a:r>
          </a:p>
        </p:txBody>
      </p:sp>
      <p:sp>
        <p:nvSpPr>
          <p:cNvPr id="44" name="Metin kutusu 43"/>
          <p:cNvSpPr txBox="1"/>
          <p:nvPr/>
        </p:nvSpPr>
        <p:spPr>
          <a:xfrm>
            <a:off x="4329852" y="5290516"/>
            <a:ext cx="1544012"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2100" b="1" i="0" u="none" strike="noStrike" kern="1200" cap="none" spc="0" normalizeH="0" baseline="0" noProof="0" dirty="0">
                <a:ln>
                  <a:noFill/>
                </a:ln>
                <a:solidFill>
                  <a:prstClr val="black"/>
                </a:solidFill>
                <a:effectLst/>
                <a:uLnTx/>
                <a:uFillTx/>
                <a:latin typeface="Calibri"/>
                <a:ea typeface="+mn-ea"/>
                <a:cs typeface="+mn-cs"/>
              </a:rPr>
              <a:t> ~ </a:t>
            </a:r>
            <a:r>
              <a:rPr kumimoji="0" lang="tr-TR" sz="2800" b="1" i="0" u="none" strike="noStrike" kern="1200" cap="none" spc="0" normalizeH="0" baseline="0" noProof="0" dirty="0">
                <a:ln>
                  <a:noFill/>
                </a:ln>
                <a:solidFill>
                  <a:prstClr val="black"/>
                </a:solidFill>
                <a:effectLst/>
                <a:uLnTx/>
                <a:uFillTx/>
                <a:latin typeface="Calibri"/>
                <a:ea typeface="+mn-ea"/>
                <a:cs typeface="+mn-cs"/>
              </a:rPr>
              <a:t>950 bin</a:t>
            </a:r>
          </a:p>
        </p:txBody>
      </p:sp>
      <p:sp>
        <p:nvSpPr>
          <p:cNvPr id="45" name="Metin kutusu 44"/>
          <p:cNvSpPr txBox="1"/>
          <p:nvPr/>
        </p:nvSpPr>
        <p:spPr>
          <a:xfrm>
            <a:off x="6701306" y="5316824"/>
            <a:ext cx="1548822"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2800" b="1" i="0" u="none" strike="noStrike" kern="1200" cap="none" spc="0" normalizeH="0" baseline="0" noProof="0" dirty="0">
                <a:ln>
                  <a:noFill/>
                </a:ln>
                <a:solidFill>
                  <a:prstClr val="black"/>
                </a:solidFill>
                <a:effectLst/>
                <a:uLnTx/>
                <a:uFillTx/>
                <a:latin typeface="Calibri"/>
                <a:ea typeface="+mn-ea"/>
                <a:cs typeface="+mn-cs"/>
              </a:rPr>
              <a:t>~ 950 bin</a:t>
            </a:r>
          </a:p>
        </p:txBody>
      </p:sp>
      <p:sp>
        <p:nvSpPr>
          <p:cNvPr id="46" name="Metin kutusu 45"/>
          <p:cNvSpPr txBox="1"/>
          <p:nvPr/>
        </p:nvSpPr>
        <p:spPr>
          <a:xfrm>
            <a:off x="1038379" y="2258569"/>
            <a:ext cx="2110065" cy="73866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prstClr val="black"/>
                </a:solidFill>
                <a:effectLst/>
                <a:uLnTx/>
                <a:uFillTx/>
                <a:latin typeface="Calibri"/>
                <a:ea typeface="+mn-ea"/>
                <a:cs typeface="+mn-cs"/>
              </a:rPr>
              <a:t>Tasarruf potansiyeli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2400" b="1" i="0" u="none" strike="noStrike" kern="1200" cap="none" spc="0" normalizeH="0" baseline="0" noProof="0" dirty="0">
                <a:ln>
                  <a:noFill/>
                </a:ln>
                <a:solidFill>
                  <a:prstClr val="black"/>
                </a:solidFill>
                <a:effectLst/>
                <a:uLnTx/>
                <a:uFillTx/>
                <a:latin typeface="Calibri"/>
                <a:ea typeface="+mn-ea"/>
                <a:cs typeface="+mn-cs"/>
              </a:rPr>
              <a:t>       ~ </a:t>
            </a:r>
            <a:r>
              <a:rPr kumimoji="0" lang="tr-TR" sz="2100" b="1" i="0" u="none" strike="noStrike" kern="1200" cap="none" spc="0" normalizeH="0" baseline="0" noProof="0" dirty="0">
                <a:ln>
                  <a:noFill/>
                </a:ln>
                <a:solidFill>
                  <a:srgbClr val="FF0000"/>
                </a:solidFill>
                <a:effectLst/>
                <a:uLnTx/>
                <a:uFillTx/>
                <a:latin typeface="Calibri"/>
                <a:ea typeface="+mn-ea"/>
                <a:cs typeface="+mn-cs"/>
              </a:rPr>
              <a:t>% 40</a:t>
            </a:r>
          </a:p>
        </p:txBody>
      </p:sp>
      <p:sp>
        <p:nvSpPr>
          <p:cNvPr id="47" name="Metin kutusu 46"/>
          <p:cNvSpPr txBox="1"/>
          <p:nvPr/>
        </p:nvSpPr>
        <p:spPr>
          <a:xfrm>
            <a:off x="4081824" y="2320555"/>
            <a:ext cx="2110065" cy="73866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prstClr val="black"/>
                </a:solidFill>
                <a:effectLst/>
                <a:uLnTx/>
                <a:uFillTx/>
                <a:latin typeface="Calibri"/>
                <a:ea typeface="+mn-ea"/>
                <a:cs typeface="+mn-cs"/>
              </a:rPr>
              <a:t>Tasarruf potansiyeli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2400" b="1" i="0" u="none" strike="noStrike" kern="1200" cap="none" spc="0" normalizeH="0" baseline="0" noProof="0" dirty="0">
                <a:ln>
                  <a:noFill/>
                </a:ln>
                <a:solidFill>
                  <a:prstClr val="black"/>
                </a:solidFill>
                <a:effectLst/>
                <a:uLnTx/>
                <a:uFillTx/>
                <a:latin typeface="Calibri"/>
                <a:ea typeface="+mn-ea"/>
                <a:cs typeface="+mn-cs"/>
              </a:rPr>
              <a:t>       ~ </a:t>
            </a:r>
            <a:r>
              <a:rPr kumimoji="0" lang="tr-TR" sz="2100" b="1" i="0" u="none" strike="noStrike" kern="1200" cap="none" spc="0" normalizeH="0" baseline="0" noProof="0" dirty="0">
                <a:ln>
                  <a:noFill/>
                </a:ln>
                <a:solidFill>
                  <a:srgbClr val="669900"/>
                </a:solidFill>
                <a:effectLst/>
                <a:uLnTx/>
                <a:uFillTx/>
                <a:latin typeface="Calibri"/>
                <a:ea typeface="+mn-ea"/>
                <a:cs typeface="+mn-cs"/>
              </a:rPr>
              <a:t>% 25</a:t>
            </a:r>
          </a:p>
        </p:txBody>
      </p:sp>
      <p:pic>
        <p:nvPicPr>
          <p:cNvPr id="48" name="Resim 47"/>
          <p:cNvPicPr>
            <a:picLocks noChangeAspect="1"/>
          </p:cNvPicPr>
          <p:nvPr/>
        </p:nvPicPr>
        <p:blipFill>
          <a:blip r:embed="rId3"/>
          <a:stretch>
            <a:fillRect/>
          </a:stretch>
        </p:blipFill>
        <p:spPr>
          <a:xfrm>
            <a:off x="7494187" y="2535439"/>
            <a:ext cx="1692728" cy="1013180"/>
          </a:xfrm>
          <a:prstGeom prst="rect">
            <a:avLst/>
          </a:prstGeom>
        </p:spPr>
      </p:pic>
      <p:sp>
        <p:nvSpPr>
          <p:cNvPr id="49" name="Sol Ok Belirtme Çizgisi 3"/>
          <p:cNvSpPr/>
          <p:nvPr/>
        </p:nvSpPr>
        <p:spPr>
          <a:xfrm>
            <a:off x="1024126" y="5290516"/>
            <a:ext cx="2606978" cy="485160"/>
          </a:xfrm>
          <a:prstGeom prst="leftArrowCallo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Metin kutusu 49"/>
          <p:cNvSpPr txBox="1"/>
          <p:nvPr/>
        </p:nvSpPr>
        <p:spPr>
          <a:xfrm>
            <a:off x="1769408" y="5271486"/>
            <a:ext cx="1912703"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2100" b="1" i="0" u="none" strike="noStrike" kern="1200" cap="none" spc="0" normalizeH="0" baseline="0" noProof="0" dirty="0">
                <a:ln>
                  <a:noFill/>
                </a:ln>
                <a:solidFill>
                  <a:prstClr val="black"/>
                </a:solidFill>
                <a:effectLst/>
                <a:uLnTx/>
                <a:uFillTx/>
                <a:latin typeface="Calibri"/>
                <a:ea typeface="+mn-ea"/>
                <a:cs typeface="+mn-cs"/>
              </a:rPr>
              <a:t> ~ </a:t>
            </a:r>
            <a:r>
              <a:rPr kumimoji="0" lang="tr-TR" sz="2800" b="1" i="0" u="none" strike="noStrike" kern="1200" cap="none" spc="0" normalizeH="0" baseline="0" noProof="0" dirty="0">
                <a:ln>
                  <a:noFill/>
                </a:ln>
                <a:solidFill>
                  <a:prstClr val="black"/>
                </a:solidFill>
                <a:effectLst/>
                <a:uLnTx/>
                <a:uFillTx/>
                <a:latin typeface="Calibri"/>
                <a:ea typeface="+mn-ea"/>
                <a:cs typeface="+mn-cs"/>
              </a:rPr>
              <a:t>7.800.000</a:t>
            </a:r>
          </a:p>
        </p:txBody>
      </p:sp>
      <p:sp>
        <p:nvSpPr>
          <p:cNvPr id="51" name="Yukarı Ok 50"/>
          <p:cNvSpPr/>
          <p:nvPr/>
        </p:nvSpPr>
        <p:spPr>
          <a:xfrm>
            <a:off x="3065552" y="3678276"/>
            <a:ext cx="104774" cy="97688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a:ln>
                <a:noFill/>
              </a:ln>
              <a:solidFill>
                <a:prstClr val="white"/>
              </a:solidFill>
              <a:effectLst/>
              <a:uLnTx/>
              <a:uFillTx/>
              <a:latin typeface="Calibri"/>
              <a:ea typeface="+mn-ea"/>
              <a:cs typeface="+mn-cs"/>
            </a:endParaRPr>
          </a:p>
        </p:txBody>
      </p:sp>
      <p:sp>
        <p:nvSpPr>
          <p:cNvPr id="52" name="Metin kutusu 51"/>
          <p:cNvSpPr txBox="1"/>
          <p:nvPr/>
        </p:nvSpPr>
        <p:spPr>
          <a:xfrm>
            <a:off x="2725759" y="3033339"/>
            <a:ext cx="729687" cy="415498"/>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2100" b="1" i="0" u="none" strike="noStrike" kern="1200" cap="none" spc="0" normalizeH="0" baseline="0" noProof="0" dirty="0">
                <a:ln>
                  <a:noFill/>
                </a:ln>
                <a:solidFill>
                  <a:prstClr val="black"/>
                </a:solidFill>
                <a:effectLst/>
                <a:uLnTx/>
                <a:uFillTx/>
                <a:latin typeface="Calibri"/>
                <a:ea typeface="+mn-ea"/>
                <a:cs typeface="+mn-cs"/>
              </a:rPr>
              <a:t>1998</a:t>
            </a:r>
          </a:p>
        </p:txBody>
      </p:sp>
      <p:sp>
        <p:nvSpPr>
          <p:cNvPr id="53" name="Sol Sağ Ok Belirtme Çizgisi 52"/>
          <p:cNvSpPr/>
          <p:nvPr/>
        </p:nvSpPr>
        <p:spPr>
          <a:xfrm>
            <a:off x="2993544" y="4849350"/>
            <a:ext cx="720080" cy="432048"/>
          </a:xfrm>
          <a:prstGeom prst="leftRightArrowCallo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a:ea typeface="+mn-ea"/>
              <a:cs typeface="+mn-cs"/>
            </a:endParaRPr>
          </a:p>
        </p:txBody>
      </p:sp>
      <p:sp>
        <p:nvSpPr>
          <p:cNvPr id="54" name="Metin kutusu 53"/>
          <p:cNvSpPr txBox="1"/>
          <p:nvPr/>
        </p:nvSpPr>
        <p:spPr>
          <a:xfrm>
            <a:off x="3137560" y="4814788"/>
            <a:ext cx="576064"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prstClr val="black"/>
                </a:solidFill>
                <a:effectLst/>
                <a:uLnTx/>
                <a:uFillTx/>
                <a:latin typeface="Calibri"/>
                <a:ea typeface="+mn-ea"/>
                <a:cs typeface="+mn-cs"/>
              </a:rPr>
              <a:t>470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prstClr val="black"/>
                </a:solidFill>
                <a:effectLst/>
                <a:uLnTx/>
                <a:uFillTx/>
                <a:latin typeface="Calibri"/>
                <a:ea typeface="+mn-ea"/>
                <a:cs typeface="+mn-cs"/>
              </a:rPr>
              <a:t>bin</a:t>
            </a:r>
          </a:p>
        </p:txBody>
      </p:sp>
      <p:sp>
        <p:nvSpPr>
          <p:cNvPr id="55" name="Metin kutusu 54"/>
          <p:cNvSpPr txBox="1"/>
          <p:nvPr/>
        </p:nvSpPr>
        <p:spPr>
          <a:xfrm>
            <a:off x="304889" y="1588524"/>
            <a:ext cx="729687" cy="415498"/>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2100" b="1" i="0" u="none" strike="noStrike" kern="1200" cap="none" spc="0" normalizeH="0" baseline="0" noProof="0" dirty="0">
                <a:ln>
                  <a:noFill/>
                </a:ln>
                <a:solidFill>
                  <a:prstClr val="black"/>
                </a:solidFill>
                <a:effectLst/>
                <a:uLnTx/>
                <a:uFillTx/>
                <a:latin typeface="Calibri"/>
                <a:ea typeface="+mn-ea"/>
                <a:cs typeface="+mn-cs"/>
              </a:rPr>
              <a:t>1970</a:t>
            </a:r>
          </a:p>
        </p:txBody>
      </p:sp>
      <p:sp>
        <p:nvSpPr>
          <p:cNvPr id="56" name="Yukarı Ok 55"/>
          <p:cNvSpPr/>
          <p:nvPr/>
        </p:nvSpPr>
        <p:spPr>
          <a:xfrm>
            <a:off x="594725" y="2284171"/>
            <a:ext cx="104774" cy="236108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a:ln>
                <a:noFill/>
              </a:ln>
              <a:solidFill>
                <a:prstClr val="white"/>
              </a:solidFill>
              <a:effectLst/>
              <a:uLnTx/>
              <a:uFillTx/>
              <a:latin typeface="Calibri"/>
              <a:ea typeface="+mn-ea"/>
              <a:cs typeface="+mn-cs"/>
            </a:endParaRPr>
          </a:p>
        </p:txBody>
      </p:sp>
      <p:sp>
        <p:nvSpPr>
          <p:cNvPr id="57" name="Metin kutusu 56"/>
          <p:cNvSpPr txBox="1"/>
          <p:nvPr/>
        </p:nvSpPr>
        <p:spPr>
          <a:xfrm rot="16200000">
            <a:off x="-697232" y="3271655"/>
            <a:ext cx="2349337" cy="3231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500" b="1" i="0" u="none" strike="noStrike" kern="1200" cap="none" spc="0" normalizeH="0" baseline="0" noProof="0" dirty="0">
                <a:ln>
                  <a:noFill/>
                </a:ln>
                <a:solidFill>
                  <a:prstClr val="black"/>
                </a:solidFill>
                <a:effectLst/>
                <a:uLnTx/>
                <a:uFillTx/>
                <a:latin typeface="Calibri"/>
                <a:ea typeface="+mn-ea"/>
                <a:cs typeface="+mn-cs"/>
              </a:rPr>
              <a:t>Isı Yalıtım Yönetmeliği</a:t>
            </a:r>
          </a:p>
        </p:txBody>
      </p:sp>
      <p:sp>
        <p:nvSpPr>
          <p:cNvPr id="58" name="Metin kutusu 57"/>
          <p:cNvSpPr txBox="1"/>
          <p:nvPr/>
        </p:nvSpPr>
        <p:spPr>
          <a:xfrm rot="16200000">
            <a:off x="2289808" y="3277751"/>
            <a:ext cx="2349337" cy="3231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500" b="1" i="0" u="none" strike="noStrike" kern="1200" cap="none" spc="0" normalizeH="0" baseline="0" noProof="0" dirty="0">
                <a:ln>
                  <a:noFill/>
                </a:ln>
                <a:solidFill>
                  <a:prstClr val="black"/>
                </a:solidFill>
                <a:effectLst/>
                <a:uLnTx/>
                <a:uFillTx/>
                <a:latin typeface="Calibri"/>
                <a:ea typeface="+mn-ea"/>
                <a:cs typeface="+mn-cs"/>
              </a:rPr>
              <a:t>Isı Yalıtım Yönetmeliği</a:t>
            </a:r>
          </a:p>
        </p:txBody>
      </p:sp>
      <p:sp>
        <p:nvSpPr>
          <p:cNvPr id="59" name="Metin kutusu 58"/>
          <p:cNvSpPr txBox="1"/>
          <p:nvPr/>
        </p:nvSpPr>
        <p:spPr>
          <a:xfrm rot="16200000">
            <a:off x="4982401" y="3108272"/>
            <a:ext cx="2956519" cy="3231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500" b="1" i="0" u="none" strike="noStrike" kern="1200" cap="none" spc="0" normalizeH="0" baseline="0" noProof="0" dirty="0">
                <a:ln>
                  <a:noFill/>
                </a:ln>
                <a:solidFill>
                  <a:prstClr val="black"/>
                </a:solidFill>
                <a:effectLst/>
                <a:uLnTx/>
                <a:uFillTx/>
                <a:latin typeface="Calibri"/>
                <a:ea typeface="+mn-ea"/>
                <a:cs typeface="+mn-cs"/>
              </a:rPr>
              <a:t>BEP Yönetmeliği – EKB Uygulaması</a:t>
            </a:r>
          </a:p>
        </p:txBody>
      </p:sp>
      <p:sp>
        <p:nvSpPr>
          <p:cNvPr id="60" name="Metin kutusu 59"/>
          <p:cNvSpPr txBox="1"/>
          <p:nvPr/>
        </p:nvSpPr>
        <p:spPr>
          <a:xfrm rot="16200000">
            <a:off x="1802128" y="3466727"/>
            <a:ext cx="2349337" cy="3231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500" b="1" i="0" u="none" strike="noStrike" kern="1200" cap="none" spc="0" normalizeH="0" baseline="0" noProof="0" dirty="0">
                <a:ln>
                  <a:noFill/>
                </a:ln>
                <a:solidFill>
                  <a:prstClr val="black"/>
                </a:solidFill>
                <a:effectLst/>
                <a:uLnTx/>
                <a:uFillTx/>
                <a:latin typeface="Calibri"/>
                <a:ea typeface="+mn-ea"/>
                <a:cs typeface="+mn-cs"/>
              </a:rPr>
              <a:t>TS 825 Standardı</a:t>
            </a:r>
          </a:p>
        </p:txBody>
      </p:sp>
      <p:sp>
        <p:nvSpPr>
          <p:cNvPr id="61" name="Dikdörtgen 60"/>
          <p:cNvSpPr/>
          <p:nvPr/>
        </p:nvSpPr>
        <p:spPr>
          <a:xfrm>
            <a:off x="1281307" y="1066271"/>
            <a:ext cx="7332332" cy="5641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30225" marR="0" lvl="0" indent="0" algn="ctr" defTabSz="457200" rtl="0" eaLnBrk="1" fontAlgn="auto" latinLnBrk="0" hangingPunct="1">
              <a:lnSpc>
                <a:spcPct val="100000"/>
              </a:lnSpc>
              <a:spcBef>
                <a:spcPts val="0"/>
              </a:spcBef>
              <a:spcAft>
                <a:spcPts val="0"/>
              </a:spcAft>
              <a:buClrTx/>
              <a:buSzTx/>
              <a:buFontTx/>
              <a:buNone/>
              <a:tabLst>
                <a:tab pos="530225" algn="l"/>
              </a:tabLst>
              <a:defRPr/>
            </a:pPr>
            <a:r>
              <a:rPr kumimoji="0" lang="tr-TR" sz="4000" b="1" i="0" u="none" strike="noStrike" kern="1200" cap="none" spc="-50" normalizeH="0" baseline="0" noProof="0" dirty="0">
                <a:ln>
                  <a:noFill/>
                </a:ln>
                <a:solidFill>
                  <a:srgbClr val="C00000"/>
                </a:solidFill>
                <a:effectLst/>
                <a:uLnTx/>
                <a:uFillTx/>
                <a:latin typeface="Calibri"/>
                <a:ea typeface="+mn-ea"/>
                <a:cs typeface="+mn-cs"/>
              </a:rPr>
              <a:t>Mevcut Durum</a:t>
            </a:r>
          </a:p>
        </p:txBody>
      </p:sp>
    </p:spTree>
    <p:extLst>
      <p:ext uri="{BB962C8B-B14F-4D97-AF65-F5344CB8AC3E}">
        <p14:creationId xmlns:p14="http://schemas.microsoft.com/office/powerpoint/2010/main" val="111048194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795" y="19827"/>
            <a:ext cx="9644110" cy="6838173"/>
          </a:xfrm>
          <a:prstGeom prst="rect">
            <a:avLst/>
          </a:prstGeom>
        </p:spPr>
      </p:pic>
      <p:sp>
        <p:nvSpPr>
          <p:cNvPr id="18" name="Rectangle 6">
            <a:extLst>
              <a:ext uri="{FF2B5EF4-FFF2-40B4-BE49-F238E27FC236}">
                <a16:creationId xmlns:a16="http://schemas.microsoft.com/office/drawing/2014/main" id="{BE1DF0A2-C139-4295-9836-1570FA23B1CC}"/>
              </a:ext>
            </a:extLst>
          </p:cNvPr>
          <p:cNvSpPr/>
          <p:nvPr/>
        </p:nvSpPr>
        <p:spPr>
          <a:xfrm>
            <a:off x="196102" y="2471368"/>
            <a:ext cx="1107485" cy="1591398"/>
          </a:xfrm>
          <a:prstGeom prst="rect">
            <a:avLst/>
          </a:prstGeom>
        </p:spPr>
        <p:txBody>
          <a:bodyPr wrap="square">
            <a:spAutoFit/>
          </a:bodyPr>
          <a:lstStyle/>
          <a:p>
            <a:pPr marL="0" marR="0" lvl="0" indent="0" algn="l" defTabSz="457200" rtl="0" eaLnBrk="1" fontAlgn="auto" latinLnBrk="0" hangingPunct="1">
              <a:lnSpc>
                <a:spcPct val="110000"/>
              </a:lnSpc>
              <a:spcBef>
                <a:spcPts val="0"/>
              </a:spcBef>
              <a:spcAft>
                <a:spcPts val="0"/>
              </a:spcAft>
              <a:buClrTx/>
              <a:buSzTx/>
              <a:buFontTx/>
              <a:buNone/>
              <a:tabLst/>
              <a:defRPr/>
            </a:pPr>
            <a:r>
              <a:rPr kumimoji="0" lang="tr-TR"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rPr>
              <a:t>C</a:t>
            </a:r>
            <a:endParaRPr kumimoji="0" lang="en-US" sz="96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Arial" panose="020B0604020202020204" pitchFamily="34" charset="0"/>
            </a:endParaRPr>
          </a:p>
        </p:txBody>
      </p:sp>
      <p:pic>
        <p:nvPicPr>
          <p:cNvPr id="19" name="Picture 2">
            <a:extLst>
              <a:ext uri="{FF2B5EF4-FFF2-40B4-BE49-F238E27FC236}">
                <a16:creationId xmlns:a16="http://schemas.microsoft.com/office/drawing/2014/main" id="{015764D8-58DD-4E7A-8B0C-202954D8DAC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4749" r="15095" b="15466"/>
          <a:stretch/>
        </p:blipFill>
        <p:spPr>
          <a:xfrm>
            <a:off x="512893" y="3725054"/>
            <a:ext cx="2469852" cy="1428224"/>
          </a:xfrm>
          <a:prstGeom prst="rect">
            <a:avLst/>
          </a:prstGeom>
        </p:spPr>
      </p:pic>
      <p:sp>
        <p:nvSpPr>
          <p:cNvPr id="20" name="Oval 19">
            <a:extLst>
              <a:ext uri="{FF2B5EF4-FFF2-40B4-BE49-F238E27FC236}">
                <a16:creationId xmlns:a16="http://schemas.microsoft.com/office/drawing/2014/main" id="{A4E611DE-68FB-4976-A613-9BE509B56E3B}"/>
              </a:ext>
            </a:extLst>
          </p:cNvPr>
          <p:cNvSpPr/>
          <p:nvPr/>
        </p:nvSpPr>
        <p:spPr>
          <a:xfrm>
            <a:off x="4316069" y="2695294"/>
            <a:ext cx="1656000" cy="1656000"/>
          </a:xfrm>
          <a:prstGeom prst="ellipse">
            <a:avLst/>
          </a:prstGeom>
          <a:noFill/>
          <a:ln w="63500">
            <a:solidFill>
              <a:srgbClr val="D7E4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1" name="Metin kutusu 20">
            <a:extLst>
              <a:ext uri="{FF2B5EF4-FFF2-40B4-BE49-F238E27FC236}">
                <a16:creationId xmlns:a16="http://schemas.microsoft.com/office/drawing/2014/main" id="{2122BC2F-EB14-412B-AD38-CC14B00BD4EF}"/>
              </a:ext>
            </a:extLst>
          </p:cNvPr>
          <p:cNvSpPr txBox="1"/>
          <p:nvPr/>
        </p:nvSpPr>
        <p:spPr>
          <a:xfrm>
            <a:off x="1136763" y="2562541"/>
            <a:ext cx="2383858" cy="132343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EKB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pitchFamily="34" charset="0"/>
                <a:ea typeface="+mn-ea"/>
                <a:cs typeface="+mn-cs"/>
              </a:rPr>
              <a:t>Uygulama </a:t>
            </a:r>
          </a:p>
        </p:txBody>
      </p:sp>
      <p:grpSp>
        <p:nvGrpSpPr>
          <p:cNvPr id="22" name="Gruppieren 100">
            <a:extLst>
              <a:ext uri="{FF2B5EF4-FFF2-40B4-BE49-F238E27FC236}">
                <a16:creationId xmlns:a16="http://schemas.microsoft.com/office/drawing/2014/main" id="{28DF6993-4782-4562-ACDF-228F1540E7CC}"/>
              </a:ext>
            </a:extLst>
          </p:cNvPr>
          <p:cNvGrpSpPr/>
          <p:nvPr/>
        </p:nvGrpSpPr>
        <p:grpSpPr>
          <a:xfrm rot="10800000" flipH="1">
            <a:off x="618790" y="3603361"/>
            <a:ext cx="3569666" cy="312288"/>
            <a:chOff x="1779041" y="2299638"/>
            <a:chExt cx="3071567" cy="481974"/>
          </a:xfrm>
        </p:grpSpPr>
        <p:cxnSp>
          <p:nvCxnSpPr>
            <p:cNvPr id="23" name="Gerader Verbinder 62">
              <a:extLst>
                <a:ext uri="{FF2B5EF4-FFF2-40B4-BE49-F238E27FC236}">
                  <a16:creationId xmlns:a16="http://schemas.microsoft.com/office/drawing/2014/main" id="{0649710F-AF41-4F25-9A3C-17758C202C83}"/>
                </a:ext>
              </a:extLst>
            </p:cNvPr>
            <p:cNvCxnSpPr>
              <a:cxnSpLocks/>
              <a:endCxn id="24" idx="3"/>
            </p:cNvCxnSpPr>
            <p:nvPr/>
          </p:nvCxnSpPr>
          <p:spPr bwMode="gray">
            <a:xfrm flipH="1" flipV="1">
              <a:off x="4662716" y="2327419"/>
              <a:ext cx="187892" cy="454193"/>
            </a:xfrm>
            <a:prstGeom prst="line">
              <a:avLst/>
            </a:prstGeom>
            <a:ln w="19050">
              <a:solidFill>
                <a:srgbClr val="A0BE61"/>
              </a:solidFill>
            </a:ln>
          </p:spPr>
          <p:style>
            <a:lnRef idx="1">
              <a:schemeClr val="accent6"/>
            </a:lnRef>
            <a:fillRef idx="0">
              <a:schemeClr val="accent6"/>
            </a:fillRef>
            <a:effectRef idx="0">
              <a:schemeClr val="accent6"/>
            </a:effectRef>
            <a:fontRef idx="minor">
              <a:schemeClr val="tx1"/>
            </a:fontRef>
          </p:style>
        </p:cxnSp>
        <p:sp>
          <p:nvSpPr>
            <p:cNvPr id="24" name="Rechteck 92">
              <a:extLst>
                <a:ext uri="{FF2B5EF4-FFF2-40B4-BE49-F238E27FC236}">
                  <a16:creationId xmlns:a16="http://schemas.microsoft.com/office/drawing/2014/main" id="{870FAB8A-2CAD-40E1-B53E-3205AC6AAB57}"/>
                </a:ext>
              </a:extLst>
            </p:cNvPr>
            <p:cNvSpPr/>
            <p:nvPr/>
          </p:nvSpPr>
          <p:spPr bwMode="gray">
            <a:xfrm>
              <a:off x="1779041" y="2299638"/>
              <a:ext cx="2883675" cy="55561"/>
            </a:xfrm>
            <a:prstGeom prst="rect">
              <a:avLst/>
            </a:prstGeom>
            <a:solidFill>
              <a:srgbClr val="7793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C00000"/>
                </a:solidFill>
                <a:effectLst/>
                <a:uLnTx/>
                <a:uFillTx/>
                <a:latin typeface="Calibri"/>
                <a:ea typeface="+mn-ea"/>
                <a:cs typeface="+mn-cs"/>
              </a:endParaRPr>
            </a:p>
          </p:txBody>
        </p:sp>
      </p:grpSp>
      <p:sp>
        <p:nvSpPr>
          <p:cNvPr id="25" name="Oval 24">
            <a:extLst>
              <a:ext uri="{FF2B5EF4-FFF2-40B4-BE49-F238E27FC236}">
                <a16:creationId xmlns:a16="http://schemas.microsoft.com/office/drawing/2014/main" id="{5F21EE6B-148B-4E3C-A73E-1AC72998D802}"/>
              </a:ext>
            </a:extLst>
          </p:cNvPr>
          <p:cNvSpPr/>
          <p:nvPr/>
        </p:nvSpPr>
        <p:spPr>
          <a:xfrm>
            <a:off x="4190069" y="2569294"/>
            <a:ext cx="1908000" cy="1908000"/>
          </a:xfrm>
          <a:prstGeom prst="ellipse">
            <a:avLst/>
          </a:prstGeom>
          <a:noFill/>
          <a:ln w="63500" cap="flat" cmpd="sng">
            <a:solidFill>
              <a:srgbClr val="77933C"/>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26" name="Resim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9356" y="3153536"/>
            <a:ext cx="1367743" cy="746042"/>
          </a:xfrm>
          <a:prstGeom prst="rect">
            <a:avLst/>
          </a:prstGeom>
        </p:spPr>
      </p:pic>
      <p:pic>
        <p:nvPicPr>
          <p:cNvPr id="29" name="Resim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5090" y="1298314"/>
            <a:ext cx="906549" cy="906549"/>
          </a:xfrm>
          <a:prstGeom prst="rect">
            <a:avLst/>
          </a:prstGeom>
        </p:spPr>
      </p:pic>
      <p:sp>
        <p:nvSpPr>
          <p:cNvPr id="30" name="Dikdörtgen 29"/>
          <p:cNvSpPr/>
          <p:nvPr/>
        </p:nvSpPr>
        <p:spPr>
          <a:xfrm>
            <a:off x="0" y="2060848"/>
            <a:ext cx="1552714" cy="46166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dirty="0">
                <a:ln>
                  <a:noFill/>
                </a:ln>
                <a:solidFill>
                  <a:prstClr val="black"/>
                </a:solidFill>
                <a:effectLst/>
                <a:uLnTx/>
                <a:uFillTx/>
                <a:latin typeface="Calibri"/>
                <a:ea typeface="+mn-ea"/>
                <a:cs typeface="+mn-cs"/>
              </a:rPr>
              <a:t>Masaüstü uygulama BEP-BUY</a:t>
            </a:r>
            <a:endParaRPr kumimoji="0" lang="tr-TR" sz="11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31" name="11 Düz Ok Bağlayıcısı"/>
          <p:cNvCxnSpPr/>
          <p:nvPr/>
        </p:nvCxnSpPr>
        <p:spPr>
          <a:xfrm>
            <a:off x="1349927" y="1700869"/>
            <a:ext cx="781155" cy="0"/>
          </a:xfrm>
          <a:prstGeom prst="straightConnector1">
            <a:avLst/>
          </a:prstGeom>
          <a:noFill/>
          <a:ln w="38100" cap="flat" cmpd="sng" algn="ctr">
            <a:solidFill>
              <a:srgbClr val="4F81BD">
                <a:shade val="95000"/>
                <a:satMod val="105000"/>
              </a:srgbClr>
            </a:solidFill>
            <a:prstDash val="solid"/>
            <a:tailEnd type="arrow"/>
          </a:ln>
          <a:effectLst/>
        </p:spPr>
      </p:cxnSp>
      <p:pic>
        <p:nvPicPr>
          <p:cNvPr id="32" name="Picture 4" descr="C:\Users\nergis.ingok\Desktop\Yeni klasör\indir (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0520" y="1355519"/>
            <a:ext cx="1332620" cy="742590"/>
          </a:xfrm>
          <a:prstGeom prst="rect">
            <a:avLst/>
          </a:prstGeom>
          <a:noFill/>
          <a:extLst>
            <a:ext uri="{909E8E84-426E-40DD-AFC4-6F175D3DCCD1}">
              <a14:hiddenFill xmlns:a14="http://schemas.microsoft.com/office/drawing/2010/main">
                <a:solidFill>
                  <a:srgbClr val="FFFFFF"/>
                </a:solidFill>
              </a14:hiddenFill>
            </a:ext>
          </a:extLst>
        </p:spPr>
      </p:pic>
      <p:sp>
        <p:nvSpPr>
          <p:cNvPr id="33" name="Dikdörtgen 32"/>
          <p:cNvSpPr/>
          <p:nvPr/>
        </p:nvSpPr>
        <p:spPr>
          <a:xfrm>
            <a:off x="1886025" y="2067610"/>
            <a:ext cx="2123728" cy="276999"/>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dirty="0">
                <a:ln>
                  <a:noFill/>
                </a:ln>
                <a:solidFill>
                  <a:prstClr val="black"/>
                </a:solidFill>
                <a:effectLst/>
                <a:uLnTx/>
                <a:uFillTx/>
                <a:latin typeface="Calibri"/>
                <a:ea typeface="+mn-ea"/>
                <a:cs typeface="+mn-cs"/>
              </a:rPr>
              <a:t>Bina proje bilgileri veri girişi</a:t>
            </a:r>
            <a:endParaRPr kumimoji="0" lang="tr-TR" sz="11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34" name="11 Düz Ok Bağlayıcısı"/>
          <p:cNvCxnSpPr/>
          <p:nvPr/>
        </p:nvCxnSpPr>
        <p:spPr>
          <a:xfrm>
            <a:off x="3536600" y="1696634"/>
            <a:ext cx="1134154" cy="31157"/>
          </a:xfrm>
          <a:prstGeom prst="straightConnector1">
            <a:avLst/>
          </a:prstGeom>
          <a:noFill/>
          <a:ln w="38100" cap="flat" cmpd="sng" algn="ctr">
            <a:solidFill>
              <a:srgbClr val="4F81BD">
                <a:shade val="95000"/>
                <a:satMod val="105000"/>
              </a:srgbClr>
            </a:solidFill>
            <a:prstDash val="solid"/>
            <a:tailEnd type="arrow"/>
          </a:ln>
          <a:effectLst/>
        </p:spPr>
      </p:cxnSp>
      <p:pic>
        <p:nvPicPr>
          <p:cNvPr id="35" name="Resim 3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70754" y="1128741"/>
            <a:ext cx="1575930" cy="1067938"/>
          </a:xfrm>
          <a:prstGeom prst="rect">
            <a:avLst/>
          </a:prstGeom>
        </p:spPr>
      </p:pic>
      <p:sp>
        <p:nvSpPr>
          <p:cNvPr id="36" name="Dikdörtgen 35"/>
          <p:cNvSpPr/>
          <p:nvPr/>
        </p:nvSpPr>
        <p:spPr>
          <a:xfrm>
            <a:off x="4355037" y="2076301"/>
            <a:ext cx="2313550" cy="276999"/>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dirty="0">
                <a:ln>
                  <a:noFill/>
                </a:ln>
                <a:solidFill>
                  <a:prstClr val="black"/>
                </a:solidFill>
                <a:effectLst/>
                <a:uLnTx/>
                <a:uFillTx/>
                <a:latin typeface="Calibri"/>
                <a:ea typeface="+mn-ea"/>
                <a:cs typeface="+mn-cs"/>
              </a:rPr>
              <a:t>Proje kontrol edilir.</a:t>
            </a:r>
            <a:endParaRPr kumimoji="0" lang="tr-TR" sz="11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37" name="11 Düz Ok Bağlayıcısı"/>
          <p:cNvCxnSpPr/>
          <p:nvPr/>
        </p:nvCxnSpPr>
        <p:spPr>
          <a:xfrm>
            <a:off x="6264558" y="1728450"/>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38" name="Picture 2" descr="C:\Users\nergis.ingok\Desktop\Yeni klasör\indir.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16353" y="1328540"/>
            <a:ext cx="1459938" cy="1049803"/>
          </a:xfrm>
          <a:prstGeom prst="rect">
            <a:avLst/>
          </a:prstGeom>
          <a:noFill/>
          <a:extLst>
            <a:ext uri="{909E8E84-426E-40DD-AFC4-6F175D3DCCD1}">
              <a14:hiddenFill xmlns:a14="http://schemas.microsoft.com/office/drawing/2010/main">
                <a:solidFill>
                  <a:srgbClr val="FFFFFF"/>
                </a:solidFill>
              </a14:hiddenFill>
            </a:ext>
          </a:extLst>
        </p:spPr>
      </p:pic>
      <p:sp>
        <p:nvSpPr>
          <p:cNvPr id="39" name="Dikdörtgen 38"/>
          <p:cNvSpPr/>
          <p:nvPr/>
        </p:nvSpPr>
        <p:spPr>
          <a:xfrm>
            <a:off x="6856983" y="2261967"/>
            <a:ext cx="1808472" cy="276999"/>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dirty="0">
                <a:ln>
                  <a:noFill/>
                </a:ln>
                <a:solidFill>
                  <a:prstClr val="black"/>
                </a:solidFill>
                <a:effectLst/>
                <a:uLnTx/>
                <a:uFillTx/>
                <a:latin typeface="Calibri"/>
                <a:ea typeface="+mn-ea"/>
                <a:cs typeface="+mn-cs"/>
              </a:rPr>
              <a:t>Kullanıcı adı ve şifre girilir.</a:t>
            </a:r>
            <a:endParaRPr kumimoji="0" lang="tr-TR" sz="11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40" name="Resim 3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4807" y="5511573"/>
            <a:ext cx="684274" cy="684274"/>
          </a:xfrm>
          <a:prstGeom prst="rect">
            <a:avLst/>
          </a:prstGeom>
        </p:spPr>
      </p:pic>
      <p:sp>
        <p:nvSpPr>
          <p:cNvPr id="41" name="Dikdörtgen 40"/>
          <p:cNvSpPr/>
          <p:nvPr/>
        </p:nvSpPr>
        <p:spPr>
          <a:xfrm>
            <a:off x="718934" y="5684433"/>
            <a:ext cx="1997493" cy="338554"/>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600" b="1" i="1" u="none" strike="noStrike" kern="1200" cap="none" spc="0" normalizeH="0" baseline="0" noProof="0" dirty="0">
                <a:ln>
                  <a:noFill/>
                </a:ln>
                <a:solidFill>
                  <a:prstClr val="black"/>
                </a:solidFill>
                <a:effectLst/>
                <a:uLnTx/>
                <a:uFillTx/>
                <a:latin typeface="Calibri"/>
                <a:ea typeface="+mn-ea"/>
                <a:cs typeface="+mn-cs"/>
              </a:rPr>
              <a:t>beptr.csb.gov.tr/</a:t>
            </a:r>
          </a:p>
        </p:txBody>
      </p:sp>
      <p:pic>
        <p:nvPicPr>
          <p:cNvPr id="42" name="Resim 41"/>
          <p:cNvPicPr>
            <a:picLocks noChangeAspect="1"/>
          </p:cNvPicPr>
          <p:nvPr/>
        </p:nvPicPr>
        <p:blipFill>
          <a:blip r:embed="rId11"/>
          <a:stretch>
            <a:fillRect/>
          </a:stretch>
        </p:blipFill>
        <p:spPr>
          <a:xfrm>
            <a:off x="8487924" y="2901181"/>
            <a:ext cx="932592" cy="996469"/>
          </a:xfrm>
          <a:prstGeom prst="rect">
            <a:avLst/>
          </a:prstGeom>
        </p:spPr>
      </p:pic>
      <p:sp>
        <p:nvSpPr>
          <p:cNvPr id="43" name="Dikdörtgen 42"/>
          <p:cNvSpPr/>
          <p:nvPr/>
        </p:nvSpPr>
        <p:spPr>
          <a:xfrm>
            <a:off x="8376291" y="3861419"/>
            <a:ext cx="1253204" cy="369332"/>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dirty="0">
                <a:ln>
                  <a:noFill/>
                </a:ln>
                <a:solidFill>
                  <a:prstClr val="black"/>
                </a:solidFill>
                <a:effectLst/>
                <a:uLnTx/>
                <a:uFillTx/>
                <a:latin typeface="Calibri"/>
                <a:ea typeface="+mn-ea"/>
                <a:cs typeface="+mn-cs"/>
              </a:rPr>
              <a:t>Binanın </a:t>
            </a:r>
            <a:r>
              <a:rPr kumimoji="0" lang="tr-TR" sz="1200" b="0" i="0" u="none" strike="noStrike" kern="1200" cap="none" spc="0" normalizeH="0" baseline="0" noProof="0" dirty="0" err="1">
                <a:ln>
                  <a:noFill/>
                </a:ln>
                <a:solidFill>
                  <a:prstClr val="black"/>
                </a:solidFill>
                <a:effectLst/>
                <a:uLnTx/>
                <a:uFillTx/>
                <a:latin typeface="Calibri"/>
                <a:ea typeface="+mn-ea"/>
                <a:cs typeface="+mn-cs"/>
              </a:rPr>
              <a:t>ID’si</a:t>
            </a:r>
            <a:r>
              <a:rPr kumimoji="0" lang="tr-TR" sz="1200" b="0" i="0" u="none" strike="noStrike" kern="1200" cap="none" spc="0" normalizeH="0" baseline="0" noProof="0" dirty="0">
                <a:ln>
                  <a:noFill/>
                </a:ln>
                <a:solidFill>
                  <a:prstClr val="black"/>
                </a:solidFill>
                <a:effectLst/>
                <a:uLnTx/>
                <a:uFillTx/>
                <a:latin typeface="Calibri"/>
                <a:ea typeface="+mn-ea"/>
                <a:cs typeface="+mn-cs"/>
              </a:rPr>
              <a:t> alır</a:t>
            </a:r>
            <a:r>
              <a:rPr kumimoji="0" lang="tr-TR" sz="1800" b="0" i="0" u="none" strike="noStrike" kern="1200" cap="none" spc="0" normalizeH="0" baseline="0" noProof="0" dirty="0">
                <a:ln>
                  <a:noFill/>
                </a:ln>
                <a:solidFill>
                  <a:prstClr val="black"/>
                </a:solidFill>
                <a:effectLst/>
                <a:uLnTx/>
                <a:uFillTx/>
                <a:latin typeface="Calibri"/>
                <a:ea typeface="+mn-ea"/>
                <a:cs typeface="+mn-cs"/>
              </a:rPr>
              <a:t>.</a:t>
            </a:r>
          </a:p>
        </p:txBody>
      </p:sp>
      <p:cxnSp>
        <p:nvCxnSpPr>
          <p:cNvPr id="45" name="Dirsek Bağlayıcısı 44"/>
          <p:cNvCxnSpPr>
            <a:endCxn id="42" idx="3"/>
          </p:cNvCxnSpPr>
          <p:nvPr/>
        </p:nvCxnSpPr>
        <p:spPr>
          <a:xfrm rot="16200000" flipH="1">
            <a:off x="8135704" y="2114604"/>
            <a:ext cx="1667820" cy="901804"/>
          </a:xfrm>
          <a:prstGeom prst="bentConnector4">
            <a:avLst>
              <a:gd name="adj1" fmla="val 523"/>
              <a:gd name="adj2" fmla="val 125349"/>
            </a:avLst>
          </a:prstGeom>
          <a:noFill/>
          <a:ln w="38100" cap="flat" cmpd="sng" algn="ctr">
            <a:solidFill>
              <a:srgbClr val="4F81BD">
                <a:shade val="95000"/>
                <a:satMod val="105000"/>
              </a:srgbClr>
            </a:solidFill>
            <a:prstDash val="solid"/>
            <a:tailEnd type="arrow"/>
          </a:ln>
          <a:effectLst/>
        </p:spPr>
      </p:cxnSp>
      <p:grpSp>
        <p:nvGrpSpPr>
          <p:cNvPr id="53" name="Grup 52"/>
          <p:cNvGrpSpPr/>
          <p:nvPr/>
        </p:nvGrpSpPr>
        <p:grpSpPr>
          <a:xfrm>
            <a:off x="2615184" y="3934711"/>
            <a:ext cx="5138928" cy="2884111"/>
            <a:chOff x="6056198" y="4633511"/>
            <a:chExt cx="3363424" cy="1581320"/>
          </a:xfrm>
        </p:grpSpPr>
        <p:pic>
          <p:nvPicPr>
            <p:cNvPr id="47" name="Resim 4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056198" y="4637518"/>
              <a:ext cx="1087617" cy="1533189"/>
            </a:xfrm>
            <a:prstGeom prst="rect">
              <a:avLst/>
            </a:prstGeom>
          </p:spPr>
        </p:pic>
        <p:pic>
          <p:nvPicPr>
            <p:cNvPr id="48" name="Resim 4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143815" y="4633511"/>
              <a:ext cx="1108011" cy="1581320"/>
            </a:xfrm>
            <a:prstGeom prst="rect">
              <a:avLst/>
            </a:prstGeom>
          </p:spPr>
        </p:pic>
        <p:pic>
          <p:nvPicPr>
            <p:cNvPr id="49" name="Resim 4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251826" y="4640508"/>
              <a:ext cx="1167796" cy="1574323"/>
            </a:xfrm>
            <a:prstGeom prst="rect">
              <a:avLst/>
            </a:prstGeom>
          </p:spPr>
        </p:pic>
      </p:grpSp>
      <p:pic>
        <p:nvPicPr>
          <p:cNvPr id="50" name="Resim 4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384857" y="2888997"/>
            <a:ext cx="1627263" cy="1003598"/>
          </a:xfrm>
          <a:prstGeom prst="rect">
            <a:avLst/>
          </a:prstGeom>
        </p:spPr>
      </p:pic>
      <p:sp>
        <p:nvSpPr>
          <p:cNvPr id="51" name="Dikdörtgen 50"/>
          <p:cNvSpPr/>
          <p:nvPr/>
        </p:nvSpPr>
        <p:spPr>
          <a:xfrm>
            <a:off x="6050763" y="2700231"/>
            <a:ext cx="2600032" cy="276999"/>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dirty="0">
                <a:ln>
                  <a:noFill/>
                </a:ln>
                <a:solidFill>
                  <a:prstClr val="black"/>
                </a:solidFill>
                <a:effectLst/>
                <a:uLnTx/>
                <a:uFillTx/>
                <a:latin typeface="Calibri"/>
                <a:ea typeface="+mn-ea"/>
                <a:cs typeface="+mn-cs"/>
              </a:rPr>
              <a:t>Harita sunucusunda bina işaretlenir </a:t>
            </a:r>
          </a:p>
        </p:txBody>
      </p:sp>
      <p:cxnSp>
        <p:nvCxnSpPr>
          <p:cNvPr id="52" name="11 Düz Ok Bağlayıcısı"/>
          <p:cNvCxnSpPr/>
          <p:nvPr/>
        </p:nvCxnSpPr>
        <p:spPr>
          <a:xfrm>
            <a:off x="7983868" y="3390796"/>
            <a:ext cx="504056" cy="0"/>
          </a:xfrm>
          <a:prstGeom prst="straightConnector1">
            <a:avLst/>
          </a:prstGeom>
          <a:noFill/>
          <a:ln w="38100" cap="flat" cmpd="sng" algn="ctr">
            <a:solidFill>
              <a:srgbClr val="4F81BD">
                <a:shade val="95000"/>
                <a:satMod val="105000"/>
              </a:srgbClr>
            </a:solidFill>
            <a:prstDash val="solid"/>
            <a:headEnd type="arrow"/>
            <a:tailEnd type="none"/>
          </a:ln>
          <a:effectLst/>
        </p:spPr>
      </p:cxnSp>
      <p:cxnSp>
        <p:nvCxnSpPr>
          <p:cNvPr id="54" name="Dirsek Bağlayıcısı 53"/>
          <p:cNvCxnSpPr>
            <a:stCxn id="50" idx="2"/>
            <a:endCxn id="49" idx="3"/>
          </p:cNvCxnSpPr>
          <p:nvPr/>
        </p:nvCxnSpPr>
        <p:spPr>
          <a:xfrm rot="16200000" flipH="1">
            <a:off x="6731024" y="4360059"/>
            <a:ext cx="1490553" cy="555623"/>
          </a:xfrm>
          <a:prstGeom prst="bentConnector4">
            <a:avLst>
              <a:gd name="adj1" fmla="val 1841"/>
              <a:gd name="adj2" fmla="val 187579"/>
            </a:avLst>
          </a:prstGeom>
          <a:noFill/>
          <a:ln w="38100" cap="flat" cmpd="sng" algn="ctr">
            <a:solidFill>
              <a:srgbClr val="4F81BD">
                <a:shade val="95000"/>
                <a:satMod val="105000"/>
              </a:srgbClr>
            </a:solidFill>
            <a:prstDash val="solid"/>
            <a:tailEnd type="arrow"/>
          </a:ln>
          <a:effectLst/>
        </p:spPr>
      </p:cxnSp>
      <p:pic>
        <p:nvPicPr>
          <p:cNvPr id="8" name="Resim 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110728" y="5511573"/>
            <a:ext cx="1427756" cy="750723"/>
          </a:xfrm>
          <a:prstGeom prst="rect">
            <a:avLst/>
          </a:prstGeom>
        </p:spPr>
      </p:pic>
    </p:spTree>
    <p:extLst>
      <p:ext uri="{BB962C8B-B14F-4D97-AF65-F5344CB8AC3E}">
        <p14:creationId xmlns:p14="http://schemas.microsoft.com/office/powerpoint/2010/main" val="27887077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arn(inVertical)">
                                      <p:cBhvr>
                                        <p:cTn id="10" dur="500"/>
                                        <p:tgtEl>
                                          <p:spTgt spid="30"/>
                                        </p:tgtEl>
                                      </p:cBhvr>
                                    </p:animEffect>
                                  </p:childTnLst>
                                </p:cTn>
                              </p:par>
                              <p:par>
                                <p:cTn id="11" presetID="16" presetClass="entr" presetSubtype="21"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barn(inVertical)">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barn(inVertical)">
                                      <p:cBhvr>
                                        <p:cTn id="18" dur="500"/>
                                        <p:tgtEl>
                                          <p:spTgt spid="32"/>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barn(inVertical)">
                                      <p:cBhvr>
                                        <p:cTn id="21" dur="500"/>
                                        <p:tgtEl>
                                          <p:spTgt spid="33"/>
                                        </p:tgtEl>
                                      </p:cBhvr>
                                    </p:animEffect>
                                  </p:childTnLst>
                                </p:cTn>
                              </p:par>
                              <p:par>
                                <p:cTn id="22" presetID="16" presetClass="entr" presetSubtype="21"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barn(inVertical)">
                                      <p:cBhvr>
                                        <p:cTn id="24" dur="500"/>
                                        <p:tgtEl>
                                          <p:spTgt spid="3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barn(inVertical)">
                                      <p:cBhvr>
                                        <p:cTn id="29" dur="500"/>
                                        <p:tgtEl>
                                          <p:spTgt spid="35"/>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barn(inVertical)">
                                      <p:cBhvr>
                                        <p:cTn id="32" dur="500"/>
                                        <p:tgtEl>
                                          <p:spTgt spid="36"/>
                                        </p:tgtEl>
                                      </p:cBhvr>
                                    </p:animEffect>
                                  </p:childTnLst>
                                </p:cTn>
                              </p:par>
                              <p:par>
                                <p:cTn id="33" presetID="16" presetClass="entr" presetSubtype="21"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barn(inVertical)">
                                      <p:cBhvr>
                                        <p:cTn id="35" dur="500"/>
                                        <p:tgtEl>
                                          <p:spTgt spid="37"/>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barn(inVertical)">
                                      <p:cBhvr>
                                        <p:cTn id="40" dur="500"/>
                                        <p:tgtEl>
                                          <p:spTgt spid="38"/>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barn(inVertical)">
                                      <p:cBhvr>
                                        <p:cTn id="43" dur="500"/>
                                        <p:tgtEl>
                                          <p:spTgt spid="39"/>
                                        </p:tgtEl>
                                      </p:cBhvr>
                                    </p:animEffect>
                                  </p:childTnLst>
                                </p:cTn>
                              </p:par>
                              <p:par>
                                <p:cTn id="44" presetID="16" presetClass="entr" presetSubtype="21"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barn(inVertical)">
                                      <p:cBhvr>
                                        <p:cTn id="46" dur="500"/>
                                        <p:tgtEl>
                                          <p:spTgt spid="45"/>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barn(inVertical)">
                                      <p:cBhvr>
                                        <p:cTn id="51" dur="500"/>
                                        <p:tgtEl>
                                          <p:spTgt spid="42"/>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barn(inVertical)">
                                      <p:cBhvr>
                                        <p:cTn id="54" dur="500"/>
                                        <p:tgtEl>
                                          <p:spTgt spid="43"/>
                                        </p:tgtEl>
                                      </p:cBhvr>
                                    </p:animEffect>
                                  </p:childTnLst>
                                </p:cTn>
                              </p:par>
                              <p:par>
                                <p:cTn id="55" presetID="16" presetClass="entr" presetSubtype="21" fill="hold"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barn(inVertical)">
                                      <p:cBhvr>
                                        <p:cTn id="57" dur="500"/>
                                        <p:tgtEl>
                                          <p:spTgt spid="52"/>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barn(inVertical)">
                                      <p:cBhvr>
                                        <p:cTn id="60" dur="500"/>
                                        <p:tgtEl>
                                          <p:spTgt spid="51"/>
                                        </p:tgtEl>
                                      </p:cBhvr>
                                    </p:animEffect>
                                  </p:childTnLst>
                                </p:cTn>
                              </p:par>
                              <p:par>
                                <p:cTn id="61" presetID="16" presetClass="entr" presetSubtype="21" fill="hold"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barn(inVertical)">
                                      <p:cBhvr>
                                        <p:cTn id="63" dur="500"/>
                                        <p:tgtEl>
                                          <p:spTgt spid="50"/>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nodeType="click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barn(inVertical)">
                                      <p:cBhvr>
                                        <p:cTn id="68" dur="500"/>
                                        <p:tgtEl>
                                          <p:spTgt spid="54"/>
                                        </p:tgtEl>
                                      </p:cBhvr>
                                    </p:animEffect>
                                  </p:childTnLst>
                                </p:cTn>
                              </p:par>
                              <p:par>
                                <p:cTn id="69" presetID="16" presetClass="entr" presetSubtype="21" fill="hold"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barn(inVertical)">
                                      <p:cBhvr>
                                        <p:cTn id="71" dur="500"/>
                                        <p:tgtEl>
                                          <p:spTgt spid="53"/>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barn(inVertical)">
                                      <p:cBhvr>
                                        <p:cTn id="74" dur="500"/>
                                        <p:tgtEl>
                                          <p:spTgt spid="41"/>
                                        </p:tgtEl>
                                      </p:cBhvr>
                                    </p:animEffect>
                                  </p:childTnLst>
                                </p:cTn>
                              </p:par>
                              <p:par>
                                <p:cTn id="75" presetID="16" presetClass="entr" presetSubtype="21"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barn(inVertical)">
                                      <p:cBhvr>
                                        <p:cTn id="77" dur="500"/>
                                        <p:tgtEl>
                                          <p:spTgt spid="40"/>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nodeType="click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barn(inVertical)">
                                      <p:cBhvr>
                                        <p:cTn id="82" dur="500"/>
                                        <p:tgtEl>
                                          <p:spTgt spid="8"/>
                                        </p:tgtEl>
                                      </p:cBhvr>
                                    </p:animEffect>
                                  </p:childTnLst>
                                </p:cTn>
                              </p:par>
                              <p:par>
                                <p:cTn id="83" presetID="16" presetClass="entr" presetSubtype="21" fill="hold"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barn(inVertical)">
                                      <p:cBhvr>
                                        <p:cTn id="8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6" grpId="0"/>
      <p:bldP spid="39" grpId="0"/>
      <p:bldP spid="41" grpId="0"/>
      <p:bldP spid="43" grpId="0"/>
      <p:bldP spid="5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73</TotalTime>
  <Words>1055</Words>
  <Application>Microsoft Office PowerPoint</Application>
  <PresentationFormat>Özel</PresentationFormat>
  <Paragraphs>364</Paragraphs>
  <Slides>13</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13</vt:i4>
      </vt:variant>
    </vt:vector>
  </HeadingPairs>
  <TitlesOfParts>
    <vt:vector size="18" baseType="lpstr">
      <vt:lpstr>Algerian</vt:lpstr>
      <vt:lpstr>Arial</vt:lpstr>
      <vt:lpstr>Calibri</vt:lpstr>
      <vt:lpstr>Times New Roman</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ilgi</cp:lastModifiedBy>
  <cp:revision>25</cp:revision>
  <dcterms:created xsi:type="dcterms:W3CDTF">2017-10-30T09:13:00Z</dcterms:created>
  <dcterms:modified xsi:type="dcterms:W3CDTF">2019-11-13T09:42:28Z</dcterms:modified>
</cp:coreProperties>
</file>