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9" r:id="rId3"/>
    <p:sldId id="290" r:id="rId4"/>
    <p:sldId id="291" r:id="rId5"/>
    <p:sldId id="294" r:id="rId6"/>
    <p:sldId id="293" r:id="rId7"/>
    <p:sldId id="314" r:id="rId8"/>
    <p:sldId id="315" r:id="rId9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1"/>
    <p:restoredTop sz="94674"/>
  </p:normalViewPr>
  <p:slideViewPr>
    <p:cSldViewPr snapToGrid="0" snapToObjects="1">
      <p:cViewPr varScale="1">
        <p:scale>
          <a:sx n="105" d="100"/>
          <a:sy n="105" d="100"/>
        </p:scale>
        <p:origin x="1464" y="96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8" y="0"/>
            <a:ext cx="9672065" cy="685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AC9F4D60-24FD-4A3D-8F66-162EF477D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820627" y="1359166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Konutlar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5295374" y="1945025"/>
            <a:ext cx="3909240" cy="256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Şikayetlerin büyük bir kısmı aynı katta veya üst katta yer alan komşu dairelerin ortak olan duvar ve döşemelerinin, birbirine iletilen istenmeyen seslerin geçişinden kaynaklanmaktadır.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Bir kısmı da mekanik ekipmanların oluşturduğu gürültüdür</a:t>
            </a:r>
            <a:r>
              <a:rPr lang="tr-TR" sz="1803" dirty="0">
                <a:latin typeface="Gill Sans MT" pitchFamily="34" charset="0"/>
              </a:rPr>
              <a:t>.</a:t>
            </a:r>
          </a:p>
        </p:txBody>
      </p:sp>
      <p:pic>
        <p:nvPicPr>
          <p:cNvPr id="15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63" y="2014149"/>
            <a:ext cx="4448311" cy="294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915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>
            <a:extLst>
              <a:ext uri="{FF2B5EF4-FFF2-40B4-BE49-F238E27FC236}">
                <a16:creationId xmlns:a16="http://schemas.microsoft.com/office/drawing/2014/main" id="{05D5F83B-D5B8-458D-B7C9-AAB6DFA49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12"/>
          <p:cNvSpPr txBox="1"/>
          <p:nvPr/>
        </p:nvSpPr>
        <p:spPr>
          <a:xfrm>
            <a:off x="1070544" y="1415955"/>
            <a:ext cx="3979909" cy="376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Oda,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Lobi, restoran, spor salonları gibi geniş hacimli mekanların yankılanma süreleri temel alınarak gerekli ses yutuculuk hesaplanmalıdır</a:t>
            </a:r>
            <a:r>
              <a:rPr lang="tr-TR" sz="1803" dirty="0">
                <a:latin typeface="Gill Sans MT"/>
              </a:rPr>
              <a:t>.</a:t>
            </a:r>
            <a:endParaRPr lang="tr-TR" sz="1803" dirty="0">
              <a:latin typeface="Gill Sans MT" pitchFamily="34" charset="0"/>
            </a:endParaRPr>
          </a:p>
          <a:p>
            <a:pPr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4 Dikdörtgen"/>
          <p:cNvSpPr/>
          <p:nvPr/>
        </p:nvSpPr>
        <p:spPr>
          <a:xfrm>
            <a:off x="1070543" y="1200111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Konaklama Yapıları</a:t>
            </a:r>
          </a:p>
        </p:txBody>
      </p:sp>
      <p:pic>
        <p:nvPicPr>
          <p:cNvPr id="15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452" y="3487647"/>
            <a:ext cx="3818293" cy="2374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325" y="1699537"/>
            <a:ext cx="3404155" cy="2260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973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>
            <a:extLst>
              <a:ext uri="{FF2B5EF4-FFF2-40B4-BE49-F238E27FC236}">
                <a16:creationId xmlns:a16="http://schemas.microsoft.com/office/drawing/2014/main" id="{3A2F0042-7F5E-44F6-BE2D-A54793D5E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5 Dikdörtgen"/>
          <p:cNvSpPr/>
          <p:nvPr/>
        </p:nvSpPr>
        <p:spPr>
          <a:xfrm>
            <a:off x="664042" y="1709650"/>
            <a:ext cx="4199750" cy="320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Derslik, kütüphane,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Laboratuvar, yemekhane, atölyeler, spor salonları gibi geniş hacimli mekanların yankılanma süreleri temel alınarak gerekli ses yutuculuk hesaplanmalıdır</a:t>
            </a:r>
            <a:r>
              <a:rPr lang="tr-TR" sz="1803" dirty="0">
                <a:latin typeface="Gill Sans MT" pitchFamily="34" charset="0"/>
              </a:rPr>
              <a:t>.</a:t>
            </a:r>
          </a:p>
          <a:p>
            <a:pPr algn="just">
              <a:spcBef>
                <a:spcPct val="20000"/>
              </a:spcBef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7 Dikdörtgen"/>
          <p:cNvSpPr/>
          <p:nvPr/>
        </p:nvSpPr>
        <p:spPr>
          <a:xfrm>
            <a:off x="664041" y="1177333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Sosyal ve Kültürel Yapılar</a:t>
            </a:r>
          </a:p>
        </p:txBody>
      </p:sp>
      <p:pic>
        <p:nvPicPr>
          <p:cNvPr id="15" name="Picture 2" descr="D:\ortak\uygulama\referans uygulamalar\referans uyg.fotolar\Açı High Schoo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291" y="1609019"/>
            <a:ext cx="3458493" cy="259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792" y="3448731"/>
            <a:ext cx="3508423" cy="25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802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3E154EAE-C751-47D8-9CCA-8E7577916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72" name="object 272"/>
          <p:cNvSpPr/>
          <p:nvPr/>
        </p:nvSpPr>
        <p:spPr>
          <a:xfrm>
            <a:off x="1428346" y="1099341"/>
            <a:ext cx="7742338" cy="0"/>
          </a:xfrm>
          <a:custGeom>
            <a:avLst/>
            <a:gdLst/>
            <a:ahLst/>
            <a:cxnLst/>
            <a:rect l="l" t="t" r="r" b="b"/>
            <a:pathLst>
              <a:path w="7728000">
                <a:moveTo>
                  <a:pt x="0" y="0"/>
                </a:moveTo>
                <a:lnTo>
                  <a:pt x="7728000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5 Dikdörtgen"/>
          <p:cNvSpPr/>
          <p:nvPr/>
        </p:nvSpPr>
        <p:spPr>
          <a:xfrm>
            <a:off x="811107" y="1806406"/>
            <a:ext cx="8720787" cy="1325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Hastaneler, ameliyathaneler, mr ve röntgen odaları, acil odalar gibi bölümlerde dış ortam gürültüsünün minimuma indirilmesi gerekmektedir. Dış gürültülerin hem hastalar hem de hastane çalışanları üzerinde olumsuz etkileri olduğundan yalıtım son derece önemli bir konudur. </a:t>
            </a:r>
          </a:p>
        </p:txBody>
      </p:sp>
      <p:sp>
        <p:nvSpPr>
          <p:cNvPr id="14" name="25 Dikdörtgen"/>
          <p:cNvSpPr>
            <a:spLocks noChangeArrowheads="1"/>
          </p:cNvSpPr>
          <p:nvPr/>
        </p:nvSpPr>
        <p:spPr bwMode="auto">
          <a:xfrm>
            <a:off x="3876875" y="1405157"/>
            <a:ext cx="2083760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Sağlık Yapıları</a:t>
            </a:r>
          </a:p>
        </p:txBody>
      </p:sp>
      <p:pic>
        <p:nvPicPr>
          <p:cNvPr id="15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522" y="3186239"/>
            <a:ext cx="6637955" cy="237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51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>
            <a:extLst>
              <a:ext uri="{FF2B5EF4-FFF2-40B4-BE49-F238E27FC236}">
                <a16:creationId xmlns:a16="http://schemas.microsoft.com/office/drawing/2014/main" id="{2EC60D8E-09F6-4D50-B26C-41BB84DDD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/>
          <p:cNvSpPr>
            <a:spLocks noChangeArrowheads="1"/>
          </p:cNvSpPr>
          <p:nvPr/>
        </p:nvSpPr>
        <p:spPr bwMode="auto">
          <a:xfrm>
            <a:off x="4140007" y="1307959"/>
            <a:ext cx="111487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Ulaşım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377" y="1912181"/>
            <a:ext cx="6961041" cy="392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452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CC691415-0873-4B11-ADDC-F76F04A60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734465" y="1774927"/>
            <a:ext cx="3094019" cy="41132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/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488993" y="1774928"/>
            <a:ext cx="2881002" cy="4112849"/>
          </a:xfrm>
          <a:prstGeom prst="rect">
            <a:avLst/>
          </a:prstGeom>
          <a:ln>
            <a:noFill/>
          </a:ln>
          <a:effectLst>
            <a:softEdge rad="3175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15" name="Metin kutusu 4"/>
          <p:cNvSpPr txBox="1">
            <a:spLocks noChangeArrowheads="1"/>
          </p:cNvSpPr>
          <p:nvPr/>
        </p:nvSpPr>
        <p:spPr bwMode="auto">
          <a:xfrm>
            <a:off x="4557787" y="1240831"/>
            <a:ext cx="135416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Duvarlar</a:t>
            </a:r>
          </a:p>
        </p:txBody>
      </p:sp>
    </p:spTree>
    <p:extLst>
      <p:ext uri="{BB962C8B-B14F-4D97-AF65-F5344CB8AC3E}">
        <p14:creationId xmlns:p14="http://schemas.microsoft.com/office/powerpoint/2010/main" val="1714888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EA21A5A9-5E78-4838-8FFB-5589EFBEC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5" cy="6839707"/>
          </a:xfrm>
          <a:prstGeom prst="rect">
            <a:avLst/>
          </a:prstGeom>
        </p:spPr>
      </p:pic>
      <p:grpSp>
        <p:nvGrpSpPr>
          <p:cNvPr id="18" name="Grup 17">
            <a:extLst>
              <a:ext uri="{FF2B5EF4-FFF2-40B4-BE49-F238E27FC236}">
                <a16:creationId xmlns:a16="http://schemas.microsoft.com/office/drawing/2014/main" id="{B828B2CC-4085-40A7-8AC5-5224A511960B}"/>
              </a:ext>
            </a:extLst>
          </p:cNvPr>
          <p:cNvGrpSpPr/>
          <p:nvPr/>
        </p:nvGrpSpPr>
        <p:grpSpPr>
          <a:xfrm>
            <a:off x="2655405" y="852027"/>
            <a:ext cx="5492866" cy="5043787"/>
            <a:chOff x="2469472" y="790113"/>
            <a:chExt cx="5937681" cy="5095782"/>
          </a:xfrm>
          <a:solidFill>
            <a:schemeClr val="bg1"/>
          </a:solidFill>
        </p:grpSpPr>
        <p:sp>
          <p:nvSpPr>
            <p:cNvPr id="19" name="Dikdörtgen 18">
              <a:extLst>
                <a:ext uri="{FF2B5EF4-FFF2-40B4-BE49-F238E27FC236}">
                  <a16:creationId xmlns:a16="http://schemas.microsoft.com/office/drawing/2014/main" id="{210DBB4D-FD0A-4BBD-B1F0-1924AA4EAEF1}"/>
                </a:ext>
              </a:extLst>
            </p:cNvPr>
            <p:cNvSpPr/>
            <p:nvPr/>
          </p:nvSpPr>
          <p:spPr>
            <a:xfrm>
              <a:off x="3426781" y="790113"/>
              <a:ext cx="3773009" cy="309830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84590" tIns="42295" rIns="84590" bIns="4229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sz="1665"/>
            </a:p>
          </p:txBody>
        </p:sp>
        <p:sp>
          <p:nvSpPr>
            <p:cNvPr id="20" name="Dikdörtgen 19">
              <a:extLst>
                <a:ext uri="{FF2B5EF4-FFF2-40B4-BE49-F238E27FC236}">
                  <a16:creationId xmlns:a16="http://schemas.microsoft.com/office/drawing/2014/main" id="{9B72A4EE-C169-4757-83FC-C3E59FA9C4E7}"/>
                </a:ext>
              </a:extLst>
            </p:cNvPr>
            <p:cNvSpPr/>
            <p:nvPr/>
          </p:nvSpPr>
          <p:spPr>
            <a:xfrm>
              <a:off x="2469472" y="1963445"/>
              <a:ext cx="5937681" cy="39224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84590" tIns="42295" rIns="84590" bIns="4229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tr-TR" sz="1665"/>
            </a:p>
          </p:txBody>
        </p:sp>
      </p:grp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 rot="855091">
            <a:off x="5167594" y="2273947"/>
            <a:ext cx="3747254" cy="35388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 rot="20217258">
            <a:off x="1406133" y="1646875"/>
            <a:ext cx="3272286" cy="39786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15" name="Metin kutusu 14"/>
          <p:cNvSpPr txBox="1">
            <a:spLocks noChangeArrowheads="1"/>
          </p:cNvSpPr>
          <p:nvPr/>
        </p:nvSpPr>
        <p:spPr bwMode="auto">
          <a:xfrm>
            <a:off x="4449769" y="1336538"/>
            <a:ext cx="175364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Döşemeler</a:t>
            </a:r>
          </a:p>
        </p:txBody>
      </p:sp>
    </p:spTree>
    <p:extLst>
      <p:ext uri="{BB962C8B-B14F-4D97-AF65-F5344CB8AC3E}">
        <p14:creationId xmlns:p14="http://schemas.microsoft.com/office/powerpoint/2010/main" val="1365815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173</Words>
  <Application>Microsoft Office PowerPoint</Application>
  <PresentationFormat>Özel</PresentationFormat>
  <Paragraphs>16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Calibri</vt:lpstr>
      <vt:lpstr>Gill Sans MT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Volkan Dikmen</cp:lastModifiedBy>
  <cp:revision>22</cp:revision>
  <dcterms:created xsi:type="dcterms:W3CDTF">2017-10-30T09:13:00Z</dcterms:created>
  <dcterms:modified xsi:type="dcterms:W3CDTF">2018-12-21T13:37:01Z</dcterms:modified>
</cp:coreProperties>
</file>