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16" r:id="rId2"/>
    <p:sldId id="317" r:id="rId3"/>
    <p:sldId id="323" r:id="rId4"/>
    <p:sldId id="324" r:id="rId5"/>
    <p:sldId id="325" r:id="rId6"/>
    <p:sldId id="295" r:id="rId7"/>
    <p:sldId id="296" r:id="rId8"/>
    <p:sldId id="313" r:id="rId9"/>
    <p:sldId id="330" r:id="rId10"/>
    <p:sldId id="331" r:id="rId11"/>
    <p:sldId id="332" r:id="rId12"/>
    <p:sldId id="333" r:id="rId13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11"/>
    <p:restoredTop sz="94674"/>
  </p:normalViewPr>
  <p:slideViewPr>
    <p:cSldViewPr snapToGrid="0" snapToObjects="1">
      <p:cViewPr varScale="1">
        <p:scale>
          <a:sx n="105" d="100"/>
          <a:sy n="105" d="100"/>
        </p:scale>
        <p:origin x="1464" y="96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png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emf"/><Relationship Id="rId7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emf"/><Relationship Id="rId10" Type="http://schemas.openxmlformats.org/officeDocument/2006/relationships/image" Target="../media/image19.jpg"/><Relationship Id="rId4" Type="http://schemas.openxmlformats.org/officeDocument/2006/relationships/image" Target="../media/image13.emf"/><Relationship Id="rId9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>
            <a:extLst>
              <a:ext uri="{FF2B5EF4-FFF2-40B4-BE49-F238E27FC236}">
                <a16:creationId xmlns:a16="http://schemas.microsoft.com/office/drawing/2014/main" id="{2362BE35-AA16-42AE-9309-D9A3105FD8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917" y="2782298"/>
            <a:ext cx="5182986" cy="3115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511" y="1729330"/>
            <a:ext cx="4159002" cy="2748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Dikdörtgen 1"/>
          <p:cNvSpPr>
            <a:spLocks noChangeArrowheads="1"/>
          </p:cNvSpPr>
          <p:nvPr/>
        </p:nvSpPr>
        <p:spPr bwMode="auto">
          <a:xfrm>
            <a:off x="1562493" y="1216942"/>
            <a:ext cx="3399019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Klima dış üniteleri</a:t>
            </a:r>
          </a:p>
        </p:txBody>
      </p:sp>
      <p:sp>
        <p:nvSpPr>
          <p:cNvPr id="16" name="Dikdörtgen 2"/>
          <p:cNvSpPr>
            <a:spLocks noChangeArrowheads="1"/>
          </p:cNvSpPr>
          <p:nvPr/>
        </p:nvSpPr>
        <p:spPr bwMode="auto">
          <a:xfrm>
            <a:off x="6312798" y="2165828"/>
            <a:ext cx="1373411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Brulör</a:t>
            </a:r>
          </a:p>
        </p:txBody>
      </p:sp>
    </p:spTree>
    <p:extLst>
      <p:ext uri="{BB962C8B-B14F-4D97-AF65-F5344CB8AC3E}">
        <p14:creationId xmlns:p14="http://schemas.microsoft.com/office/powerpoint/2010/main" val="1867590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>
            <a:extLst>
              <a:ext uri="{FF2B5EF4-FFF2-40B4-BE49-F238E27FC236}">
                <a16:creationId xmlns:a16="http://schemas.microsoft.com/office/drawing/2014/main" id="{E7462DC2-7D44-47D6-9B30-C2EF15255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4 Dikdörtgen"/>
          <p:cNvSpPr/>
          <p:nvPr/>
        </p:nvSpPr>
        <p:spPr>
          <a:xfrm>
            <a:off x="6804233" y="2033657"/>
            <a:ext cx="5850151" cy="400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Optimum Dizayn</a:t>
            </a:r>
          </a:p>
        </p:txBody>
      </p:sp>
      <p:pic>
        <p:nvPicPr>
          <p:cNvPr id="14" name="Resim 3" descr="imag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1423" y="1252024"/>
            <a:ext cx="3074259" cy="3623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Resim 4" descr="image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17631" y="3368825"/>
            <a:ext cx="2065862" cy="2211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Resim 3" descr="image0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9427" y="2767533"/>
            <a:ext cx="2016117" cy="2641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83876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6A03397F-0BFB-45E6-A977-99285B8A27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4 Dikdörtgen"/>
          <p:cNvSpPr/>
          <p:nvPr/>
        </p:nvSpPr>
        <p:spPr>
          <a:xfrm>
            <a:off x="3021711" y="1245662"/>
            <a:ext cx="5323582" cy="431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 pitchFamily="34" charset="0"/>
              </a:rPr>
              <a:t>Hesaplanmış Detay Çözümleri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8887" y="1801366"/>
            <a:ext cx="3287891" cy="4023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6778" y="1801366"/>
            <a:ext cx="3336544" cy="4023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55458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>
            <a:extLst>
              <a:ext uri="{FF2B5EF4-FFF2-40B4-BE49-F238E27FC236}">
                <a16:creationId xmlns:a16="http://schemas.microsoft.com/office/drawing/2014/main" id="{1A96E81A-CF54-420D-B589-2A8863E13F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4 Dikdörtgen"/>
          <p:cNvSpPr/>
          <p:nvPr/>
        </p:nvSpPr>
        <p:spPr>
          <a:xfrm>
            <a:off x="680041" y="1015420"/>
            <a:ext cx="7641928" cy="431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 pitchFamily="34" charset="0"/>
              </a:rPr>
              <a:t>Onaylı, Test edilmiş, Sertifikalı Malzemeler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03877">
            <a:off x="967245" y="1787333"/>
            <a:ext cx="3251325" cy="1568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3939" y="3808755"/>
            <a:ext cx="1489825" cy="165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31410" y="3501068"/>
            <a:ext cx="3435362" cy="1980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54967">
            <a:off x="5756799" y="1936755"/>
            <a:ext cx="3514235" cy="1761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64828" y="2766548"/>
            <a:ext cx="3820964" cy="1235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64828" y="4369717"/>
            <a:ext cx="2430460" cy="112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7851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>
            <a:extLst>
              <a:ext uri="{FF2B5EF4-FFF2-40B4-BE49-F238E27FC236}">
                <a16:creationId xmlns:a16="http://schemas.microsoft.com/office/drawing/2014/main" id="{A4E99850-D02D-4E7D-86E1-2E04792C7F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68" y="1028585"/>
            <a:ext cx="4586357" cy="3038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565" y="1466252"/>
            <a:ext cx="3061977" cy="3730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41DBD248-0DA7-431F-8EFD-E10F7BDB80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148" y="3376979"/>
            <a:ext cx="3759604" cy="2428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0003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D40DD6EF-4ACC-45E9-A42D-D591BF07A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38" y="1378640"/>
            <a:ext cx="1225875" cy="4369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42" y="1673148"/>
            <a:ext cx="3017296" cy="396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520846" y="1378639"/>
            <a:ext cx="2340133" cy="1634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Mekanik-Elektrik Oda, Balo ve Sinema Salonu Örnek Duvar-Döşeme-Tavan Detayı</a:t>
            </a:r>
          </a:p>
        </p:txBody>
      </p:sp>
    </p:spTree>
    <p:extLst>
      <p:ext uri="{BB962C8B-B14F-4D97-AF65-F5344CB8AC3E}">
        <p14:creationId xmlns:p14="http://schemas.microsoft.com/office/powerpoint/2010/main" val="1643493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A4172F2A-EF6C-46E3-8C17-BC182A0016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793" y="1702385"/>
            <a:ext cx="4801875" cy="342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132" y="2676219"/>
            <a:ext cx="2506606" cy="2595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Metin kutusu 14"/>
          <p:cNvSpPr txBox="1"/>
          <p:nvPr/>
        </p:nvSpPr>
        <p:spPr>
          <a:xfrm>
            <a:off x="6553800" y="1702386"/>
            <a:ext cx="2650814" cy="709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4" dirty="0">
                <a:solidFill>
                  <a:schemeClr val="tx2"/>
                </a:solidFill>
                <a:latin typeface="Gill Sans MT"/>
              </a:rPr>
              <a:t>Ses ve Titreşim Yalıtımlı Tavan Detayı</a:t>
            </a:r>
          </a:p>
        </p:txBody>
      </p:sp>
    </p:spTree>
    <p:extLst>
      <p:ext uri="{BB962C8B-B14F-4D97-AF65-F5344CB8AC3E}">
        <p14:creationId xmlns:p14="http://schemas.microsoft.com/office/powerpoint/2010/main" val="2781296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>
            <a:extLst>
              <a:ext uri="{FF2B5EF4-FFF2-40B4-BE49-F238E27FC236}">
                <a16:creationId xmlns:a16="http://schemas.microsoft.com/office/drawing/2014/main" id="{1B5D55BE-93FC-46C0-ABF3-E6645E8184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graphicFrame>
        <p:nvGraphicFramePr>
          <p:cNvPr id="13" name="Object 2"/>
          <p:cNvGraphicFramePr>
            <a:graphicFrameLocks noChangeAspect="1"/>
          </p:cNvGraphicFramePr>
          <p:nvPr>
            <p:extLst/>
          </p:nvPr>
        </p:nvGraphicFramePr>
        <p:xfrm>
          <a:off x="754087" y="1437909"/>
          <a:ext cx="6080272" cy="4111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r:id="rId4" imgW="10295238" imgH="4533333" progId="Paint.Picture">
                  <p:embed/>
                </p:oleObj>
              </mc:Choice>
              <mc:Fallback>
                <p:oleObj r:id="rId4" imgW="10295238" imgH="4533333" progId="Paint.Picture">
                  <p:embed/>
                  <p:pic>
                    <p:nvPicPr>
                      <p:cNvPr id="1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087" y="1437909"/>
                        <a:ext cx="6080272" cy="41113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Metin kutusu 13"/>
          <p:cNvSpPr txBox="1"/>
          <p:nvPr/>
        </p:nvSpPr>
        <p:spPr>
          <a:xfrm>
            <a:off x="7177506" y="2769881"/>
            <a:ext cx="2454309" cy="709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4" dirty="0">
                <a:solidFill>
                  <a:schemeClr val="tx2"/>
                </a:solidFill>
                <a:latin typeface="Gill Sans MT"/>
              </a:rPr>
              <a:t>Yüzer Döşeme Uygulama Detayı</a:t>
            </a:r>
          </a:p>
        </p:txBody>
      </p:sp>
    </p:spTree>
    <p:extLst>
      <p:ext uri="{BB962C8B-B14F-4D97-AF65-F5344CB8AC3E}">
        <p14:creationId xmlns:p14="http://schemas.microsoft.com/office/powerpoint/2010/main" val="3813654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>
            <a:extLst>
              <a:ext uri="{FF2B5EF4-FFF2-40B4-BE49-F238E27FC236}">
                <a16:creationId xmlns:a16="http://schemas.microsoft.com/office/drawing/2014/main" id="{4C314CF4-25C6-419F-9BA3-20662FCA68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Metin kutusu 12"/>
          <p:cNvSpPr txBox="1"/>
          <p:nvPr/>
        </p:nvSpPr>
        <p:spPr>
          <a:xfrm>
            <a:off x="4847549" y="1451938"/>
            <a:ext cx="4186314" cy="4933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Duvar Ses Yalıtımı </a:t>
            </a:r>
          </a:p>
          <a:p>
            <a:pPr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Yalıtım Malzemeleri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Titreşim Yalıtımlı Duvar Askısı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Ağır Ses Bariyerleri (Bitüm, PVC, EPDM)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Duvar Altı Yalıtım Bandı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Yutucu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Taş Yünü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Cam Yünü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 err="1">
                <a:solidFill>
                  <a:schemeClr val="tx2"/>
                </a:solidFill>
                <a:latin typeface="Gill Sans MT"/>
              </a:rPr>
              <a:t>İnşai</a:t>
            </a:r>
            <a:r>
              <a:rPr lang="tr-TR" sz="1803" b="1" dirty="0">
                <a:solidFill>
                  <a:schemeClr val="tx2"/>
                </a:solidFill>
                <a:latin typeface="Gill Sans MT"/>
              </a:rPr>
              <a:t>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Betonarme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Tuğla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Gazbeton</a:t>
            </a:r>
            <a:endParaRPr lang="tr-TR" sz="1803" dirty="0">
              <a:solidFill>
                <a:schemeClr val="tx2"/>
              </a:solidFill>
              <a:latin typeface="Gill Sans MT"/>
            </a:endParaRP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Alçı Plaka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Beton Fiber Plakalar</a:t>
            </a:r>
          </a:p>
          <a:p>
            <a:pPr lvl="1"/>
            <a:endParaRPr lang="tr-TR" sz="1803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798326" y="1527353"/>
            <a:ext cx="4117968" cy="4076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Döşeme Ses Yalıtımı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Yalıtım Malzemeleri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Kauçuk Şilte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Kauçuk Yüzer Döşeme Ayağı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Kauçuklu</a:t>
            </a:r>
            <a:r>
              <a:rPr lang="tr-TR" sz="1803" dirty="0">
                <a:solidFill>
                  <a:schemeClr val="tx2"/>
                </a:solidFill>
                <a:latin typeface="Gill Sans MT"/>
              </a:rPr>
              <a:t> ve Yaylı Yüzer Döşeme Ayakları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Yutucu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Taş Yünü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Cam Yünü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 err="1">
                <a:solidFill>
                  <a:schemeClr val="tx2"/>
                </a:solidFill>
                <a:latin typeface="Gill Sans MT"/>
              </a:rPr>
              <a:t>İnşai</a:t>
            </a:r>
            <a:r>
              <a:rPr lang="tr-TR" sz="1803" b="1" dirty="0">
                <a:solidFill>
                  <a:schemeClr val="tx2"/>
                </a:solidFill>
                <a:latin typeface="Gill Sans MT"/>
              </a:rPr>
              <a:t>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Plywood</a:t>
            </a:r>
            <a:endParaRPr lang="tr-TR" sz="1803" dirty="0">
              <a:solidFill>
                <a:schemeClr val="tx2"/>
              </a:solidFill>
              <a:latin typeface="Gill Sans MT"/>
            </a:endParaRP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Hasırlı Şap</a:t>
            </a:r>
          </a:p>
          <a:p>
            <a:pPr marL="744362" lvl="1" indent="-286293">
              <a:buFont typeface="Arial" panose="020B0604020202020204" pitchFamily="34" charset="0"/>
              <a:buChar char="•"/>
            </a:pPr>
            <a:endParaRPr lang="tr-TR" sz="1603" dirty="0"/>
          </a:p>
        </p:txBody>
      </p:sp>
    </p:spTree>
    <p:extLst>
      <p:ext uri="{BB962C8B-B14F-4D97-AF65-F5344CB8AC3E}">
        <p14:creationId xmlns:p14="http://schemas.microsoft.com/office/powerpoint/2010/main" val="2981838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290408DD-777C-41C4-84E9-71EF9DA9DC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Metin kutusu 12"/>
          <p:cNvSpPr txBox="1"/>
          <p:nvPr/>
        </p:nvSpPr>
        <p:spPr>
          <a:xfrm>
            <a:off x="664041" y="1190009"/>
            <a:ext cx="4381063" cy="4354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Tavan Ses Yalıtımı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Yalıtım Malzemeleri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Titreşim Yalıtımlı Tavan Askısı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Titreşim Alıcı Kauçuk </a:t>
            </a: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Pad</a:t>
            </a:r>
            <a:endParaRPr lang="tr-TR" sz="1803" dirty="0">
              <a:solidFill>
                <a:schemeClr val="tx2"/>
              </a:solidFill>
              <a:latin typeface="Gill Sans MT"/>
            </a:endParaRP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Ağır Ses Bariyeri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Yutucu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Yüksek Yutuculuk Özelliğine Sahip Bariyerli Akustik Süngerler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Taş Yünü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Cam Yünü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 err="1">
                <a:solidFill>
                  <a:schemeClr val="tx2"/>
                </a:solidFill>
                <a:latin typeface="Gill Sans MT"/>
              </a:rPr>
              <a:t>İnşai</a:t>
            </a:r>
            <a:r>
              <a:rPr lang="tr-TR" sz="1803" b="1" dirty="0">
                <a:solidFill>
                  <a:schemeClr val="tx2"/>
                </a:solidFill>
                <a:latin typeface="Gill Sans MT"/>
              </a:rPr>
              <a:t>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Alçı Plaka</a:t>
            </a:r>
          </a:p>
          <a:p>
            <a:pPr lvl="1"/>
            <a:endParaRPr lang="tr-TR" sz="1603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5045105" y="1190008"/>
            <a:ext cx="4485445" cy="3242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Titreşim Yalıtımı</a:t>
            </a:r>
          </a:p>
          <a:p>
            <a:pPr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Yalıtım Malzemeleri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Sismik Sınırlandırıcılı Titreşim Alıcı Yaylar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Titreşim Alıcı Kauçuk </a:t>
            </a: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Pad</a:t>
            </a:r>
            <a:endParaRPr lang="tr-TR" sz="1803" dirty="0">
              <a:solidFill>
                <a:schemeClr val="tx2"/>
              </a:solidFill>
              <a:latin typeface="Gill Sans MT"/>
            </a:endParaRPr>
          </a:p>
          <a:p>
            <a:pPr marL="0" lvl="1">
              <a:spcBef>
                <a:spcPct val="0"/>
              </a:spcBef>
            </a:pPr>
            <a:r>
              <a:rPr lang="tr-TR" sz="1803" b="1" dirty="0" err="1">
                <a:solidFill>
                  <a:schemeClr val="tx2"/>
                </a:solidFill>
                <a:latin typeface="Gill Sans MT"/>
              </a:rPr>
              <a:t>İnşai</a:t>
            </a:r>
            <a:r>
              <a:rPr lang="tr-TR" sz="1803" b="1" dirty="0">
                <a:solidFill>
                  <a:schemeClr val="tx2"/>
                </a:solidFill>
                <a:latin typeface="Gill Sans MT"/>
              </a:rPr>
              <a:t>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Betonarme Kaide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Çelik Kaide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Atalet Kütlesi</a:t>
            </a:r>
          </a:p>
          <a:p>
            <a:pPr lvl="1"/>
            <a:endParaRPr lang="tr-TR" sz="1603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5045105" y="4153782"/>
            <a:ext cx="5193653" cy="1572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Ekipman Ses Yalıtımı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Susturucular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Ses Kabinleri</a:t>
            </a:r>
          </a:p>
          <a:p>
            <a:pPr lvl="1"/>
            <a:endParaRPr lang="tr-TR" sz="1603" dirty="0"/>
          </a:p>
        </p:txBody>
      </p:sp>
    </p:spTree>
    <p:extLst>
      <p:ext uri="{BB962C8B-B14F-4D97-AF65-F5344CB8AC3E}">
        <p14:creationId xmlns:p14="http://schemas.microsoft.com/office/powerpoint/2010/main" val="4127269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>
            <a:extLst>
              <a:ext uri="{FF2B5EF4-FFF2-40B4-BE49-F238E27FC236}">
                <a16:creationId xmlns:a16="http://schemas.microsoft.com/office/drawing/2014/main" id="{1D19DF88-E1A3-42C4-B185-A45918741F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757" y="1254909"/>
            <a:ext cx="1568301" cy="1682703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542" y="3596046"/>
            <a:ext cx="2169828" cy="1801006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6123" y="1676577"/>
            <a:ext cx="3168739" cy="1994174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640" y="1120691"/>
            <a:ext cx="1598606" cy="1598606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192" y="3711862"/>
            <a:ext cx="2131492" cy="2131492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101" y="2645225"/>
            <a:ext cx="2748289" cy="1831048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403" y="3998197"/>
            <a:ext cx="1967202" cy="1967202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194" y="4747459"/>
            <a:ext cx="1104020" cy="78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3352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>
            <a:extLst>
              <a:ext uri="{FF2B5EF4-FFF2-40B4-BE49-F238E27FC236}">
                <a16:creationId xmlns:a16="http://schemas.microsoft.com/office/drawing/2014/main" id="{04AE14DC-98DC-4278-93BC-AC1426655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6 Dikdörtgen">
            <a:extLst>
              <a:ext uri="{FF2B5EF4-FFF2-40B4-BE49-F238E27FC236}">
                <a16:creationId xmlns:a16="http://schemas.microsoft.com/office/drawing/2014/main" id="{38D8A5FD-BAE2-4F8D-B128-CB86DCF12E7F}"/>
              </a:ext>
            </a:extLst>
          </p:cNvPr>
          <p:cNvSpPr/>
          <p:nvPr/>
        </p:nvSpPr>
        <p:spPr>
          <a:xfrm>
            <a:off x="2114961" y="1329219"/>
            <a:ext cx="5790219" cy="4316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204" b="1" dirty="0">
                <a:solidFill>
                  <a:srgbClr val="C00000"/>
                </a:solidFill>
                <a:latin typeface="Gill Sans MT" pitchFamily="34" charset="0"/>
              </a:rPr>
              <a:t>Bütünleşik Bina Tasarımı</a:t>
            </a:r>
            <a:endParaRPr lang="tr-TR" sz="2204" dirty="0">
              <a:solidFill>
                <a:srgbClr val="C00000"/>
              </a:solidFill>
              <a:latin typeface="Gill Sans MT" pitchFamily="34" charset="0"/>
            </a:endParaRP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FC18AE40-A6C3-43FE-9764-E353717EF3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318" y="1874191"/>
            <a:ext cx="4283736" cy="3874698"/>
          </a:xfrm>
          <a:prstGeom prst="ellipse">
            <a:avLst/>
          </a:prstGeom>
          <a:ln w="9525">
            <a:noFill/>
            <a:miter lim="800000"/>
            <a:headEnd/>
            <a:tailEnd/>
          </a:ln>
          <a:effectLst>
            <a:outerShdw sx="1000" sy="1000" algn="ctr" rotWithShape="0">
              <a:srgbClr val="000000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44517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181</Words>
  <Application>Microsoft Office PowerPoint</Application>
  <PresentationFormat>Özel</PresentationFormat>
  <Paragraphs>61</Paragraphs>
  <Slides>12</Slides>
  <Notes>0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Eklenmiş OLE Hizmet Programları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7" baseType="lpstr">
      <vt:lpstr>Arial</vt:lpstr>
      <vt:lpstr>Calibri</vt:lpstr>
      <vt:lpstr>Gill Sans MT</vt:lpstr>
      <vt:lpstr>Office Theme</vt:lpstr>
      <vt:lpstr>Bitmap Image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Volkan Dikmen</cp:lastModifiedBy>
  <cp:revision>21</cp:revision>
  <dcterms:created xsi:type="dcterms:W3CDTF">2017-10-30T09:13:00Z</dcterms:created>
  <dcterms:modified xsi:type="dcterms:W3CDTF">2018-12-21T13:37:55Z</dcterms:modified>
</cp:coreProperties>
</file>