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9"/>
  </p:notesMasterIdLst>
  <p:sldIdLst>
    <p:sldId id="332" r:id="rId2"/>
    <p:sldId id="334" r:id="rId3"/>
    <p:sldId id="322" r:id="rId4"/>
    <p:sldId id="307" r:id="rId5"/>
    <p:sldId id="323" r:id="rId6"/>
    <p:sldId id="276" r:id="rId7"/>
    <p:sldId id="326" r:id="rId8"/>
    <p:sldId id="278" r:id="rId9"/>
    <p:sldId id="279" r:id="rId10"/>
    <p:sldId id="327" r:id="rId11"/>
    <p:sldId id="328" r:id="rId12"/>
    <p:sldId id="300" r:id="rId13"/>
    <p:sldId id="301" r:id="rId14"/>
    <p:sldId id="302" r:id="rId15"/>
    <p:sldId id="303" r:id="rId16"/>
    <p:sldId id="304" r:id="rId17"/>
    <p:sldId id="305" r:id="rId18"/>
    <p:sldId id="333" r:id="rId19"/>
    <p:sldId id="286" r:id="rId20"/>
    <p:sldId id="287" r:id="rId21"/>
    <p:sldId id="329" r:id="rId22"/>
    <p:sldId id="330" r:id="rId23"/>
    <p:sldId id="290" r:id="rId24"/>
    <p:sldId id="292" r:id="rId25"/>
    <p:sldId id="294" r:id="rId26"/>
    <p:sldId id="331" r:id="rId27"/>
    <p:sldId id="306" r:id="rId28"/>
  </p:sldIdLst>
  <p:sldSz cx="9902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1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Stil Yok, Kılavuz Yok">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Stil Yok, Tablo Kılavuz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snapToGrid="0" snapToObjects="1">
      <p:cViewPr varScale="1">
        <p:scale>
          <a:sx n="65" d="100"/>
          <a:sy n="65" d="100"/>
        </p:scale>
        <p:origin x="1302" y="60"/>
      </p:cViewPr>
      <p:guideLst>
        <p:guide orient="horz" pos="2160"/>
        <p:guide pos="3119"/>
      </p:guideLst>
    </p:cSldViewPr>
  </p:slideViewPr>
  <p:notesTextViewPr>
    <p:cViewPr>
      <p:scale>
        <a:sx n="100" d="100"/>
        <a:sy n="100" d="100"/>
      </p:scale>
      <p:origin x="0" y="0"/>
    </p:cViewPr>
  </p:notesTextViewPr>
  <p:sorterViewPr>
    <p:cViewPr>
      <p:scale>
        <a:sx n="83" d="100"/>
        <a:sy n="83"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6C7439-86EB-411A-AA3F-F885B4DE29E3}" type="datetimeFigureOut">
              <a:rPr lang="tr-TR" smtClean="0"/>
              <a:pPr/>
              <a:t>23.12.2018</a:t>
            </a:fld>
            <a:endParaRPr lang="tr-TR"/>
          </a:p>
        </p:txBody>
      </p:sp>
      <p:sp>
        <p:nvSpPr>
          <p:cNvPr id="4" name="3 Slayt Görüntüsü Yer Tutucusu"/>
          <p:cNvSpPr>
            <a:spLocks noGrp="1" noRot="1" noChangeAspect="1"/>
          </p:cNvSpPr>
          <p:nvPr>
            <p:ph type="sldImg" idx="2"/>
          </p:nvPr>
        </p:nvSpPr>
        <p:spPr>
          <a:xfrm>
            <a:off x="954088" y="685800"/>
            <a:ext cx="4949825"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0323228-ADE4-4F58-9206-D6648AA600A1}" type="slidenum">
              <a:rPr lang="tr-TR" smtClean="0"/>
              <a:pPr/>
              <a:t>‹#›</a:t>
            </a:fld>
            <a:endParaRPr lang="tr-TR"/>
          </a:p>
        </p:txBody>
      </p:sp>
    </p:spTree>
    <p:extLst>
      <p:ext uri="{BB962C8B-B14F-4D97-AF65-F5344CB8AC3E}">
        <p14:creationId xmlns:p14="http://schemas.microsoft.com/office/powerpoint/2010/main" val="17711332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a:extLst>
              <a:ext uri="{FF2B5EF4-FFF2-40B4-BE49-F238E27FC236}">
                <a16:creationId xmlns:a16="http://schemas.microsoft.com/office/drawing/2014/main" id="{5A3A0F8C-285E-4294-87B8-36F1A93A356E}"/>
              </a:ext>
            </a:extLst>
          </p:cNvPr>
          <p:cNvSpPr>
            <a:spLocks noGrp="1" noRot="1" noChangeAspect="1" noTextEdit="1"/>
          </p:cNvSpPr>
          <p:nvPr>
            <p:ph type="sldImg"/>
          </p:nvPr>
        </p:nvSpPr>
        <p:spPr>
          <a:ln/>
        </p:spPr>
      </p:sp>
      <p:sp>
        <p:nvSpPr>
          <p:cNvPr id="11267" name="Notes Placeholder 2">
            <a:extLst>
              <a:ext uri="{FF2B5EF4-FFF2-40B4-BE49-F238E27FC236}">
                <a16:creationId xmlns:a16="http://schemas.microsoft.com/office/drawing/2014/main" id="{C02855BD-3F81-429C-9D0D-89CB73A0B850}"/>
              </a:ext>
            </a:extLst>
          </p:cNvPr>
          <p:cNvSpPr>
            <a:spLocks noGrp="1"/>
          </p:cNvSpPr>
          <p:nvPr>
            <p:ph type="body" idx="1"/>
          </p:nvPr>
        </p:nvSpPr>
        <p:spPr>
          <a:noFill/>
        </p:spPr>
        <p:txBody>
          <a:bodyPr/>
          <a:lstStyle/>
          <a:p>
            <a:endParaRPr lang="en-US" altLang="en-US"/>
          </a:p>
        </p:txBody>
      </p:sp>
      <p:sp>
        <p:nvSpPr>
          <p:cNvPr id="11268" name="Slide Number Placeholder 3">
            <a:extLst>
              <a:ext uri="{FF2B5EF4-FFF2-40B4-BE49-F238E27FC236}">
                <a16:creationId xmlns:a16="http://schemas.microsoft.com/office/drawing/2014/main" id="{75880A07-A2DE-4228-BD5E-E9D60FF13336}"/>
              </a:ext>
            </a:extLst>
          </p:cNvPr>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99898A7-5134-4C86-A730-4E71B0D84D5A}" type="slidenum">
              <a:rPr lang="tr-TR" altLang="en-US" smtClean="0"/>
              <a:pPr>
                <a:spcBef>
                  <a:spcPct val="0"/>
                </a:spcBef>
              </a:pPr>
              <a:t>20</a:t>
            </a:fld>
            <a:endParaRPr lang="tr-TR" altLang="en-US"/>
          </a:p>
        </p:txBody>
      </p:sp>
    </p:spTree>
    <p:extLst>
      <p:ext uri="{BB962C8B-B14F-4D97-AF65-F5344CB8AC3E}">
        <p14:creationId xmlns:p14="http://schemas.microsoft.com/office/powerpoint/2010/main" val="2644969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D5DD82C-BA6C-46D6-82A7-671738A0C7DB}"/>
              </a:ext>
            </a:extLst>
          </p:cNvPr>
          <p:cNvSpPr>
            <a:spLocks noGrp="1" noRot="1" noChangeAspect="1" noTextEdit="1"/>
          </p:cNvSpPr>
          <p:nvPr>
            <p:ph type="sldImg"/>
          </p:nvPr>
        </p:nvSpPr>
        <p:spPr>
          <a:ln/>
        </p:spPr>
      </p:sp>
      <p:sp>
        <p:nvSpPr>
          <p:cNvPr id="21507" name="Notes Placeholder 2">
            <a:extLst>
              <a:ext uri="{FF2B5EF4-FFF2-40B4-BE49-F238E27FC236}">
                <a16:creationId xmlns:a16="http://schemas.microsoft.com/office/drawing/2014/main" id="{474D0405-181E-4E3A-A33F-3B4B1D11070C}"/>
              </a:ext>
            </a:extLst>
          </p:cNvPr>
          <p:cNvSpPr>
            <a:spLocks noGrp="1"/>
          </p:cNvSpPr>
          <p:nvPr>
            <p:ph type="body" idx="1"/>
          </p:nvPr>
        </p:nvSpPr>
        <p:spPr>
          <a:noFill/>
        </p:spPr>
        <p:txBody>
          <a:bodyPr/>
          <a:lstStyle/>
          <a:p>
            <a:endParaRPr lang="en-US" altLang="en-US"/>
          </a:p>
        </p:txBody>
      </p:sp>
      <p:sp>
        <p:nvSpPr>
          <p:cNvPr id="21508" name="Slide Number Placeholder 3">
            <a:extLst>
              <a:ext uri="{FF2B5EF4-FFF2-40B4-BE49-F238E27FC236}">
                <a16:creationId xmlns:a16="http://schemas.microsoft.com/office/drawing/2014/main" id="{26EFFD91-CDD5-4AC4-B373-715C1F3501F6}"/>
              </a:ext>
            </a:extLst>
          </p:cNvPr>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A9E2486-0950-47AA-AFC8-A11464C7B7C2}" type="slidenum">
              <a:rPr lang="tr-TR" altLang="en-US" smtClean="0"/>
              <a:pPr>
                <a:spcBef>
                  <a:spcPct val="0"/>
                </a:spcBef>
              </a:pPr>
              <a:t>25</a:t>
            </a:fld>
            <a:endParaRPr lang="tr-TR" altLang="en-US"/>
          </a:p>
        </p:txBody>
      </p:sp>
    </p:spTree>
    <p:extLst>
      <p:ext uri="{BB962C8B-B14F-4D97-AF65-F5344CB8AC3E}">
        <p14:creationId xmlns:p14="http://schemas.microsoft.com/office/powerpoint/2010/main" val="10045032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712" y="2130426"/>
            <a:ext cx="8417401" cy="1470025"/>
          </a:xfrm>
        </p:spPr>
        <p:txBody>
          <a:bodyPr/>
          <a:lstStyle/>
          <a:p>
            <a:r>
              <a:rPr lang="tr-TR"/>
              <a:t>Click to edit Master title style</a:t>
            </a:r>
            <a:endParaRPr lang="en-US"/>
          </a:p>
        </p:txBody>
      </p:sp>
      <p:sp>
        <p:nvSpPr>
          <p:cNvPr id="3" name="Subtitle 2"/>
          <p:cNvSpPr>
            <a:spLocks noGrp="1"/>
          </p:cNvSpPr>
          <p:nvPr>
            <p:ph type="subTitle" idx="1"/>
          </p:nvPr>
        </p:nvSpPr>
        <p:spPr>
          <a:xfrm>
            <a:off x="1485424" y="3886200"/>
            <a:ext cx="6931978"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Click to edit Master subtitle style</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12/23/2018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717322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12/23/2018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pic>
        <p:nvPicPr>
          <p:cNvPr id="7" name="Picture 2">
            <a:extLst>
              <a:ext uri="{FF2B5EF4-FFF2-40B4-BE49-F238E27FC236}">
                <a16:creationId xmlns:a16="http://schemas.microsoft.com/office/drawing/2014/main" id="{ABE0A9FF-5C9D-4C0D-9CB2-66C6D7B612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6813" y="22302"/>
            <a:ext cx="9646275" cy="6839707"/>
          </a:xfrm>
          <a:prstGeom prst="rect">
            <a:avLst/>
          </a:prstGeom>
        </p:spPr>
      </p:pic>
    </p:spTree>
    <p:extLst>
      <p:ext uri="{BB962C8B-B14F-4D97-AF65-F5344CB8AC3E}">
        <p14:creationId xmlns:p14="http://schemas.microsoft.com/office/powerpoint/2010/main" val="126128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76125" y="274639"/>
            <a:ext cx="2412094" cy="5851525"/>
          </a:xfrm>
        </p:spPr>
        <p:txBody>
          <a:bodyPr vert="eaVert"/>
          <a:lstStyle/>
          <a:p>
            <a:r>
              <a:rPr lang="tr-TR"/>
              <a:t>Click to edit Master title style</a:t>
            </a:r>
            <a:endParaRPr lang="en-US"/>
          </a:p>
        </p:txBody>
      </p:sp>
      <p:sp>
        <p:nvSpPr>
          <p:cNvPr id="3" name="Vertical Text Placeholder 2"/>
          <p:cNvSpPr>
            <a:spLocks noGrp="1"/>
          </p:cNvSpPr>
          <p:nvPr>
            <p:ph type="body" orient="vert" idx="1"/>
          </p:nvPr>
        </p:nvSpPr>
        <p:spPr>
          <a:xfrm>
            <a:off x="536404" y="274639"/>
            <a:ext cx="7074675" cy="5851525"/>
          </a:xfrm>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12/23/2018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pic>
        <p:nvPicPr>
          <p:cNvPr id="7" name="Picture 2">
            <a:extLst>
              <a:ext uri="{FF2B5EF4-FFF2-40B4-BE49-F238E27FC236}">
                <a16:creationId xmlns:a16="http://schemas.microsoft.com/office/drawing/2014/main" id="{DA5C55DF-1840-4981-92B9-5FB30BBFE6C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6813" y="22302"/>
            <a:ext cx="9646275" cy="6839707"/>
          </a:xfrm>
          <a:prstGeom prst="rect">
            <a:avLst/>
          </a:prstGeom>
        </p:spPr>
      </p:pic>
    </p:spTree>
    <p:extLst>
      <p:ext uri="{BB962C8B-B14F-4D97-AF65-F5344CB8AC3E}">
        <p14:creationId xmlns:p14="http://schemas.microsoft.com/office/powerpoint/2010/main" val="1472068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Content Placeholder 2"/>
          <p:cNvSpPr>
            <a:spLocks noGrp="1"/>
          </p:cNvSpPr>
          <p:nvPr>
            <p:ph idx="1"/>
          </p:nvPr>
        </p:nvSpPr>
        <p:spPr/>
        <p:txBody>
          <a:body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12/23/2018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pic>
        <p:nvPicPr>
          <p:cNvPr id="7" name="Picture 2">
            <a:extLst>
              <a:ext uri="{FF2B5EF4-FFF2-40B4-BE49-F238E27FC236}">
                <a16:creationId xmlns:a16="http://schemas.microsoft.com/office/drawing/2014/main" id="{8F6B450F-9A6F-4829-BB07-02205CA1488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6813" y="22302"/>
            <a:ext cx="9646275" cy="6839707"/>
          </a:xfrm>
          <a:prstGeom prst="rect">
            <a:avLst/>
          </a:prstGeom>
        </p:spPr>
      </p:pic>
    </p:spTree>
    <p:extLst>
      <p:ext uri="{BB962C8B-B14F-4D97-AF65-F5344CB8AC3E}">
        <p14:creationId xmlns:p14="http://schemas.microsoft.com/office/powerpoint/2010/main" val="12652811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255" y="4406901"/>
            <a:ext cx="8417401" cy="1362075"/>
          </a:xfrm>
        </p:spPr>
        <p:txBody>
          <a:bodyPr anchor="t"/>
          <a:lstStyle>
            <a:lvl1pPr algn="l">
              <a:defRPr sz="4000" b="1" cap="all"/>
            </a:lvl1pPr>
          </a:lstStyle>
          <a:p>
            <a:r>
              <a:rPr lang="tr-TR"/>
              <a:t>Click to edit Master title style</a:t>
            </a:r>
            <a:endParaRPr lang="en-US"/>
          </a:p>
        </p:txBody>
      </p:sp>
      <p:sp>
        <p:nvSpPr>
          <p:cNvPr id="3" name="Text Placeholder 2"/>
          <p:cNvSpPr>
            <a:spLocks noGrp="1"/>
          </p:cNvSpPr>
          <p:nvPr>
            <p:ph type="body" idx="1"/>
          </p:nvPr>
        </p:nvSpPr>
        <p:spPr>
          <a:xfrm>
            <a:off x="782255" y="2906713"/>
            <a:ext cx="841740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Click to edit Master text styles</a:t>
            </a:r>
          </a:p>
        </p:txBody>
      </p:sp>
      <p:sp>
        <p:nvSpPr>
          <p:cNvPr id="4" name="Date Placeholder 3"/>
          <p:cNvSpPr>
            <a:spLocks noGrp="1"/>
          </p:cNvSpPr>
          <p:nvPr>
            <p:ph type="dt" sz="half" idx="10"/>
          </p:nvPr>
        </p:nvSpPr>
        <p:spPr/>
        <p:txBody>
          <a:bodyPr/>
          <a:lstStyle/>
          <a:p>
            <a:fld id="{1028A73E-2174-AA44-AE64-F85365C2ADF9}" type="datetimeFigureOut">
              <a:rPr lang="en-US" smtClean="0"/>
              <a:pPr/>
              <a:t>12/23/2018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pic>
        <p:nvPicPr>
          <p:cNvPr id="7" name="Picture 2">
            <a:extLst>
              <a:ext uri="{FF2B5EF4-FFF2-40B4-BE49-F238E27FC236}">
                <a16:creationId xmlns:a16="http://schemas.microsoft.com/office/drawing/2014/main" id="{A6317760-693D-461C-AB14-D5A49F328C1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6813" y="22302"/>
            <a:ext cx="9646275" cy="6839707"/>
          </a:xfrm>
          <a:prstGeom prst="rect">
            <a:avLst/>
          </a:prstGeom>
        </p:spPr>
      </p:pic>
    </p:spTree>
    <p:extLst>
      <p:ext uri="{BB962C8B-B14F-4D97-AF65-F5344CB8AC3E}">
        <p14:creationId xmlns:p14="http://schemas.microsoft.com/office/powerpoint/2010/main" val="17273806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Content Placeholder 2"/>
          <p:cNvSpPr>
            <a:spLocks noGrp="1"/>
          </p:cNvSpPr>
          <p:nvPr>
            <p:ph sz="half" idx="1"/>
          </p:nvPr>
        </p:nvSpPr>
        <p:spPr>
          <a:xfrm>
            <a:off x="536404" y="1600201"/>
            <a:ext cx="474338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Content Placeholder 3"/>
          <p:cNvSpPr>
            <a:spLocks noGrp="1"/>
          </p:cNvSpPr>
          <p:nvPr>
            <p:ph sz="half" idx="2"/>
          </p:nvPr>
        </p:nvSpPr>
        <p:spPr>
          <a:xfrm>
            <a:off x="5444835" y="1600201"/>
            <a:ext cx="474338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Date Placeholder 4"/>
          <p:cNvSpPr>
            <a:spLocks noGrp="1"/>
          </p:cNvSpPr>
          <p:nvPr>
            <p:ph type="dt" sz="half" idx="10"/>
          </p:nvPr>
        </p:nvSpPr>
        <p:spPr/>
        <p:txBody>
          <a:bodyPr/>
          <a:lstStyle/>
          <a:p>
            <a:fld id="{1028A73E-2174-AA44-AE64-F85365C2ADF9}" type="datetimeFigureOut">
              <a:rPr lang="en-US" smtClean="0"/>
              <a:pPr/>
              <a:t>12/23/2018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pic>
        <p:nvPicPr>
          <p:cNvPr id="8" name="Picture 2">
            <a:extLst>
              <a:ext uri="{FF2B5EF4-FFF2-40B4-BE49-F238E27FC236}">
                <a16:creationId xmlns:a16="http://schemas.microsoft.com/office/drawing/2014/main" id="{878BAF42-905C-4597-B643-478143AD8B2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6813" y="22302"/>
            <a:ext cx="9646275" cy="6839707"/>
          </a:xfrm>
          <a:prstGeom prst="rect">
            <a:avLst/>
          </a:prstGeom>
        </p:spPr>
      </p:pic>
    </p:spTree>
    <p:extLst>
      <p:ext uri="{BB962C8B-B14F-4D97-AF65-F5344CB8AC3E}">
        <p14:creationId xmlns:p14="http://schemas.microsoft.com/office/powerpoint/2010/main" val="1594115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141" y="274638"/>
            <a:ext cx="8912543" cy="1143000"/>
          </a:xfrm>
        </p:spPr>
        <p:txBody>
          <a:bodyPr/>
          <a:lstStyle>
            <a:lvl1pPr>
              <a:defRPr/>
            </a:lvl1pPr>
          </a:lstStyle>
          <a:p>
            <a:r>
              <a:rPr lang="tr-TR"/>
              <a:t>Click to edit Master title style</a:t>
            </a:r>
            <a:endParaRPr lang="en-US"/>
          </a:p>
        </p:txBody>
      </p:sp>
      <p:sp>
        <p:nvSpPr>
          <p:cNvPr id="3" name="Text Placeholder 2"/>
          <p:cNvSpPr>
            <a:spLocks noGrp="1"/>
          </p:cNvSpPr>
          <p:nvPr>
            <p:ph type="body" idx="1"/>
          </p:nvPr>
        </p:nvSpPr>
        <p:spPr>
          <a:xfrm>
            <a:off x="495141" y="1535113"/>
            <a:ext cx="437546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4" name="Content Placeholder 3"/>
          <p:cNvSpPr>
            <a:spLocks noGrp="1"/>
          </p:cNvSpPr>
          <p:nvPr>
            <p:ph sz="half" idx="2"/>
          </p:nvPr>
        </p:nvSpPr>
        <p:spPr>
          <a:xfrm>
            <a:off x="495141" y="2174875"/>
            <a:ext cx="437546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Text Placeholder 4"/>
          <p:cNvSpPr>
            <a:spLocks noGrp="1"/>
          </p:cNvSpPr>
          <p:nvPr>
            <p:ph type="body" sz="quarter" idx="3"/>
          </p:nvPr>
        </p:nvSpPr>
        <p:spPr>
          <a:xfrm>
            <a:off x="5030498" y="1535113"/>
            <a:ext cx="437718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6" name="Content Placeholder 5"/>
          <p:cNvSpPr>
            <a:spLocks noGrp="1"/>
          </p:cNvSpPr>
          <p:nvPr>
            <p:ph sz="quarter" idx="4"/>
          </p:nvPr>
        </p:nvSpPr>
        <p:spPr>
          <a:xfrm>
            <a:off x="5030498" y="2174875"/>
            <a:ext cx="437718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7" name="Date Placeholder 6"/>
          <p:cNvSpPr>
            <a:spLocks noGrp="1"/>
          </p:cNvSpPr>
          <p:nvPr>
            <p:ph type="dt" sz="half" idx="10"/>
          </p:nvPr>
        </p:nvSpPr>
        <p:spPr/>
        <p:txBody>
          <a:bodyPr/>
          <a:lstStyle/>
          <a:p>
            <a:fld id="{1028A73E-2174-AA44-AE64-F85365C2ADF9}" type="datetimeFigureOut">
              <a:rPr lang="en-US" smtClean="0"/>
              <a:pPr/>
              <a:t>12/23/2018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78A9FBF-95F4-804E-B7C5-966F186FE180}" type="slidenum">
              <a:rPr lang="en-US" smtClean="0"/>
              <a:pPr/>
              <a:t>‹#›</a:t>
            </a:fld>
            <a:endParaRPr lang="en-US"/>
          </a:p>
        </p:txBody>
      </p:sp>
      <p:pic>
        <p:nvPicPr>
          <p:cNvPr id="10" name="Picture 2">
            <a:extLst>
              <a:ext uri="{FF2B5EF4-FFF2-40B4-BE49-F238E27FC236}">
                <a16:creationId xmlns:a16="http://schemas.microsoft.com/office/drawing/2014/main" id="{04799403-EAD6-404E-AC2B-9565E71F94F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6813" y="22302"/>
            <a:ext cx="9646275" cy="6839707"/>
          </a:xfrm>
          <a:prstGeom prst="rect">
            <a:avLst/>
          </a:prstGeom>
        </p:spPr>
      </p:pic>
    </p:spTree>
    <p:extLst>
      <p:ext uri="{BB962C8B-B14F-4D97-AF65-F5344CB8AC3E}">
        <p14:creationId xmlns:p14="http://schemas.microsoft.com/office/powerpoint/2010/main" val="23299776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Date Placeholder 2"/>
          <p:cNvSpPr>
            <a:spLocks noGrp="1"/>
          </p:cNvSpPr>
          <p:nvPr>
            <p:ph type="dt" sz="half" idx="10"/>
          </p:nvPr>
        </p:nvSpPr>
        <p:spPr/>
        <p:txBody>
          <a:bodyPr/>
          <a:lstStyle/>
          <a:p>
            <a:fld id="{1028A73E-2174-AA44-AE64-F85365C2ADF9}" type="datetimeFigureOut">
              <a:rPr lang="en-US" smtClean="0"/>
              <a:pPr/>
              <a:t>12/23/2018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78A9FBF-95F4-804E-B7C5-966F186FE180}" type="slidenum">
              <a:rPr lang="en-US" smtClean="0"/>
              <a:pPr/>
              <a:t>‹#›</a:t>
            </a:fld>
            <a:endParaRPr lang="en-US"/>
          </a:p>
        </p:txBody>
      </p:sp>
      <p:pic>
        <p:nvPicPr>
          <p:cNvPr id="6" name="Picture 2">
            <a:extLst>
              <a:ext uri="{FF2B5EF4-FFF2-40B4-BE49-F238E27FC236}">
                <a16:creationId xmlns:a16="http://schemas.microsoft.com/office/drawing/2014/main" id="{CC582664-3905-4760-A4AB-5F6E97BD73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6813" y="22302"/>
            <a:ext cx="9646275" cy="6839707"/>
          </a:xfrm>
          <a:prstGeom prst="rect">
            <a:avLst/>
          </a:prstGeom>
        </p:spPr>
      </p:pic>
    </p:spTree>
    <p:extLst>
      <p:ext uri="{BB962C8B-B14F-4D97-AF65-F5344CB8AC3E}">
        <p14:creationId xmlns:p14="http://schemas.microsoft.com/office/powerpoint/2010/main" val="4189688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28A73E-2174-AA44-AE64-F85365C2ADF9}" type="datetimeFigureOut">
              <a:rPr lang="en-US" smtClean="0"/>
              <a:pPr/>
              <a:t>12/23/2018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78A9FBF-95F4-804E-B7C5-966F186FE180}" type="slidenum">
              <a:rPr lang="en-US" smtClean="0"/>
              <a:pPr/>
              <a:t>‹#›</a:t>
            </a:fld>
            <a:endParaRPr lang="en-US"/>
          </a:p>
        </p:txBody>
      </p:sp>
      <p:pic>
        <p:nvPicPr>
          <p:cNvPr id="5" name="Picture 2">
            <a:extLst>
              <a:ext uri="{FF2B5EF4-FFF2-40B4-BE49-F238E27FC236}">
                <a16:creationId xmlns:a16="http://schemas.microsoft.com/office/drawing/2014/main" id="{0C7D7A2B-5437-4D7E-890C-93E20F84801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6813" y="35950"/>
            <a:ext cx="9646275" cy="6839707"/>
          </a:xfrm>
          <a:prstGeom prst="rect">
            <a:avLst/>
          </a:prstGeom>
        </p:spPr>
      </p:pic>
    </p:spTree>
    <p:extLst>
      <p:ext uri="{BB962C8B-B14F-4D97-AF65-F5344CB8AC3E}">
        <p14:creationId xmlns:p14="http://schemas.microsoft.com/office/powerpoint/2010/main" val="3629693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142" y="273050"/>
            <a:ext cx="3257961" cy="1162050"/>
          </a:xfrm>
        </p:spPr>
        <p:txBody>
          <a:bodyPr anchor="b"/>
          <a:lstStyle>
            <a:lvl1pPr algn="l">
              <a:defRPr sz="2000" b="1"/>
            </a:lvl1pPr>
          </a:lstStyle>
          <a:p>
            <a:r>
              <a:rPr lang="tr-TR"/>
              <a:t>Click to edit Master title style</a:t>
            </a:r>
            <a:endParaRPr lang="en-US"/>
          </a:p>
        </p:txBody>
      </p:sp>
      <p:sp>
        <p:nvSpPr>
          <p:cNvPr id="3" name="Content Placeholder 2"/>
          <p:cNvSpPr>
            <a:spLocks noGrp="1"/>
          </p:cNvSpPr>
          <p:nvPr>
            <p:ph idx="1"/>
          </p:nvPr>
        </p:nvSpPr>
        <p:spPr>
          <a:xfrm>
            <a:off x="3871730" y="273051"/>
            <a:ext cx="5535954"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Text Placeholder 3"/>
          <p:cNvSpPr>
            <a:spLocks noGrp="1"/>
          </p:cNvSpPr>
          <p:nvPr>
            <p:ph type="body" sz="half" idx="2"/>
          </p:nvPr>
        </p:nvSpPr>
        <p:spPr>
          <a:xfrm>
            <a:off x="495142" y="1435101"/>
            <a:ext cx="3257961"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12/23/2018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pic>
        <p:nvPicPr>
          <p:cNvPr id="8" name="Picture 2">
            <a:extLst>
              <a:ext uri="{FF2B5EF4-FFF2-40B4-BE49-F238E27FC236}">
                <a16:creationId xmlns:a16="http://schemas.microsoft.com/office/drawing/2014/main" id="{87AEB311-7E63-41E6-AE5B-0A68EC2DA31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6813" y="22302"/>
            <a:ext cx="9646275" cy="6839707"/>
          </a:xfrm>
          <a:prstGeom prst="rect">
            <a:avLst/>
          </a:prstGeom>
        </p:spPr>
      </p:pic>
    </p:spTree>
    <p:extLst>
      <p:ext uri="{BB962C8B-B14F-4D97-AF65-F5344CB8AC3E}">
        <p14:creationId xmlns:p14="http://schemas.microsoft.com/office/powerpoint/2010/main" val="1036282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023" y="4800600"/>
            <a:ext cx="5941695" cy="566738"/>
          </a:xfrm>
        </p:spPr>
        <p:txBody>
          <a:bodyPr anchor="b"/>
          <a:lstStyle>
            <a:lvl1pPr algn="l">
              <a:defRPr sz="2000" b="1"/>
            </a:lvl1pPr>
          </a:lstStyle>
          <a:p>
            <a:r>
              <a:rPr lang="tr-TR"/>
              <a:t>Click to edit Master title style</a:t>
            </a:r>
            <a:endParaRPr lang="en-US"/>
          </a:p>
        </p:txBody>
      </p:sp>
      <p:sp>
        <p:nvSpPr>
          <p:cNvPr id="3" name="Picture Placeholder 2"/>
          <p:cNvSpPr>
            <a:spLocks noGrp="1"/>
          </p:cNvSpPr>
          <p:nvPr>
            <p:ph type="pic" idx="1"/>
          </p:nvPr>
        </p:nvSpPr>
        <p:spPr>
          <a:xfrm>
            <a:off x="1941023" y="612775"/>
            <a:ext cx="594169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41023" y="5367338"/>
            <a:ext cx="594169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12/23/2018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pic>
        <p:nvPicPr>
          <p:cNvPr id="8" name="Picture 2">
            <a:extLst>
              <a:ext uri="{FF2B5EF4-FFF2-40B4-BE49-F238E27FC236}">
                <a16:creationId xmlns:a16="http://schemas.microsoft.com/office/drawing/2014/main" id="{5972A56C-BD95-422C-AB6C-0338F892E29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6813" y="22302"/>
            <a:ext cx="9646275" cy="6839707"/>
          </a:xfrm>
          <a:prstGeom prst="rect">
            <a:avLst/>
          </a:prstGeom>
        </p:spPr>
      </p:pic>
    </p:spTree>
    <p:extLst>
      <p:ext uri="{BB962C8B-B14F-4D97-AF65-F5344CB8AC3E}">
        <p14:creationId xmlns:p14="http://schemas.microsoft.com/office/powerpoint/2010/main" val="23125201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141" y="274638"/>
            <a:ext cx="8912543" cy="1143000"/>
          </a:xfrm>
          <a:prstGeom prst="rect">
            <a:avLst/>
          </a:prstGeom>
        </p:spPr>
        <p:txBody>
          <a:bodyPr vert="horz" lIns="91440" tIns="45720" rIns="91440" bIns="45720" rtlCol="0" anchor="ctr">
            <a:normAutofit/>
          </a:bodyPr>
          <a:lstStyle/>
          <a:p>
            <a:r>
              <a:rPr lang="tr-TR"/>
              <a:t>Click to edit Master title style</a:t>
            </a:r>
            <a:endParaRPr lang="en-US"/>
          </a:p>
        </p:txBody>
      </p:sp>
      <p:sp>
        <p:nvSpPr>
          <p:cNvPr id="3" name="Text Placeholder 2"/>
          <p:cNvSpPr>
            <a:spLocks noGrp="1"/>
          </p:cNvSpPr>
          <p:nvPr>
            <p:ph type="body" idx="1"/>
          </p:nvPr>
        </p:nvSpPr>
        <p:spPr>
          <a:xfrm>
            <a:off x="495141" y="1600201"/>
            <a:ext cx="8912543" cy="4525963"/>
          </a:xfrm>
          <a:prstGeom prst="rect">
            <a:avLst/>
          </a:prstGeom>
        </p:spPr>
        <p:txBody>
          <a:bodyPr vert="horz" lIns="91440" tIns="45720" rIns="91440" bIns="45720" rtlCol="0">
            <a:normAutofit/>
          </a:body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2"/>
          </p:nvPr>
        </p:nvSpPr>
        <p:spPr>
          <a:xfrm>
            <a:off x="495141" y="6356351"/>
            <a:ext cx="2310659"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28A73E-2174-AA44-AE64-F85365C2ADF9}" type="datetimeFigureOut">
              <a:rPr lang="en-US" smtClean="0"/>
              <a:pPr/>
              <a:t>12/23/2018</a:t>
            </a:fld>
            <a:endParaRPr lang="en-US"/>
          </a:p>
        </p:txBody>
      </p:sp>
      <p:sp>
        <p:nvSpPr>
          <p:cNvPr id="5" name="Footer Placeholder 4"/>
          <p:cNvSpPr>
            <a:spLocks noGrp="1"/>
          </p:cNvSpPr>
          <p:nvPr>
            <p:ph type="ftr" sz="quarter" idx="3"/>
          </p:nvPr>
        </p:nvSpPr>
        <p:spPr>
          <a:xfrm>
            <a:off x="3383465" y="6356351"/>
            <a:ext cx="313589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097025" y="6356351"/>
            <a:ext cx="231065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8A9FBF-95F4-804E-B7C5-966F186FE180}" type="slidenum">
              <a:rPr lang="en-US" smtClean="0"/>
              <a:pPr/>
              <a:t>‹#›</a:t>
            </a:fld>
            <a:endParaRPr lang="en-US"/>
          </a:p>
        </p:txBody>
      </p:sp>
    </p:spTree>
    <p:extLst>
      <p:ext uri="{BB962C8B-B14F-4D97-AF65-F5344CB8AC3E}">
        <p14:creationId xmlns:p14="http://schemas.microsoft.com/office/powerpoint/2010/main" val="4291656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jpg"/><Relationship Id="rId7" Type="http://schemas.openxmlformats.org/officeDocument/2006/relationships/image" Target="../media/image14.jpg"/><Relationship Id="rId2" Type="http://schemas.openxmlformats.org/officeDocument/2006/relationships/image" Target="../media/image9.JPG"/><Relationship Id="rId1" Type="http://schemas.openxmlformats.org/officeDocument/2006/relationships/slideLayout" Target="../slideLayouts/slideLayout7.xml"/><Relationship Id="rId6" Type="http://schemas.openxmlformats.org/officeDocument/2006/relationships/image" Target="../media/image13.jpg"/><Relationship Id="rId5" Type="http://schemas.openxmlformats.org/officeDocument/2006/relationships/image" Target="../media/image12.jpg"/><Relationship Id="rId4" Type="http://schemas.openxmlformats.org/officeDocument/2006/relationships/image" Target="../media/image11.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wmf"/><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png"/></Relationships>
</file>

<file path=ppt/slides/_rels/slide2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9AD99833-6631-4CF8-898C-5EF2E810F077}"/>
              </a:ext>
            </a:extLst>
          </p:cNvPr>
          <p:cNvSpPr txBox="1">
            <a:spLocks/>
          </p:cNvSpPr>
          <p:nvPr/>
        </p:nvSpPr>
        <p:spPr>
          <a:xfrm>
            <a:off x="457199" y="3038988"/>
            <a:ext cx="8988425" cy="3683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tr-TR" altLang="tr-TR" sz="3600" b="1" dirty="0">
                <a:latin typeface="Cambria" panose="02040503050406030204" pitchFamily="18" charset="0"/>
                <a:cs typeface="Arial" panose="020B0604020202020204" pitchFamily="34" charset="0"/>
              </a:rPr>
              <a:t>YANGIN GÜVENLİĞİ </a:t>
            </a:r>
          </a:p>
          <a:p>
            <a:r>
              <a:rPr lang="tr-TR" altLang="tr-TR" sz="3600" b="1" dirty="0">
                <a:latin typeface="Cambria" panose="02040503050406030204" pitchFamily="18" charset="0"/>
                <a:cs typeface="Arial" panose="020B0604020202020204" pitchFamily="34" charset="0"/>
              </a:rPr>
              <a:t>VE </a:t>
            </a:r>
          </a:p>
          <a:p>
            <a:r>
              <a:rPr lang="tr-TR" altLang="tr-TR" sz="3600" b="1" dirty="0">
                <a:latin typeface="Cambria" panose="02040503050406030204" pitchFamily="18" charset="0"/>
                <a:cs typeface="Arial" panose="020B0604020202020204" pitchFamily="34" charset="0"/>
              </a:rPr>
              <a:t>CEPHE YANGINLARI</a:t>
            </a:r>
          </a:p>
        </p:txBody>
      </p:sp>
    </p:spTree>
    <p:extLst>
      <p:ext uri="{BB962C8B-B14F-4D97-AF65-F5344CB8AC3E}">
        <p14:creationId xmlns:p14="http://schemas.microsoft.com/office/powerpoint/2010/main" val="1788428600"/>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731837" y="1443831"/>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Tasarım Esasları – Yapı Malzemeleri Yönetmeliği 305/2011/EU</a:t>
            </a:r>
          </a:p>
        </p:txBody>
      </p:sp>
      <p:sp>
        <p:nvSpPr>
          <p:cNvPr id="41987" name="Rectangle 3"/>
          <p:cNvSpPr>
            <a:spLocks noGrp="1" noChangeArrowheads="1"/>
          </p:cNvSpPr>
          <p:nvPr>
            <p:ph idx="4294967295"/>
          </p:nvPr>
        </p:nvSpPr>
        <p:spPr>
          <a:xfrm>
            <a:off x="587602" y="2121159"/>
            <a:ext cx="8923337" cy="4248150"/>
          </a:xfrm>
        </p:spPr>
        <p:txBody>
          <a:bodyPr>
            <a:normAutofit/>
          </a:bodyPr>
          <a:lstStyle/>
          <a:p>
            <a:pPr>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İnşa edilen yapının yük taşıma kapasitesi, öngörülmüş olan belirli bir süre boyunca azalmamalıdır.</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Yapılardaki alev ve duman oluşumu ile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dirty="0">
                <a:solidFill>
                  <a:srgbClr val="FF0000"/>
                </a:solidFill>
                <a:latin typeface="Cambria" panose="02040503050406030204" pitchFamily="18" charset="0"/>
                <a:cs typeface="Arial" panose="020B0604020202020204" pitchFamily="34" charset="0"/>
              </a:rPr>
              <a:t>Komşu yapılara yangın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Yapı içerisinde yaşayanlar yapıyı terk edebilmeli veya başka şekillerde kurtarılabilmeli,</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Kurtarma ekibinin yapı içindeki emniyeti göz önüne alınacak şekilde tasarlanmalıdır.</a:t>
            </a:r>
          </a:p>
        </p:txBody>
      </p:sp>
    </p:spTree>
    <p:extLst>
      <p:ext uri="{BB962C8B-B14F-4D97-AF65-F5344CB8AC3E}">
        <p14:creationId xmlns:p14="http://schemas.microsoft.com/office/powerpoint/2010/main" val="17431235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F77E1B9B-6B19-4A57-9EB8-7CD01ED0D462}"/>
              </a:ext>
            </a:extLst>
          </p:cNvPr>
          <p:cNvPicPr>
            <a:picLocks noChangeAspect="1"/>
          </p:cNvPicPr>
          <p:nvPr/>
        </p:nvPicPr>
        <p:blipFill rotWithShape="1">
          <a:blip r:embed="rId2"/>
          <a:srcRect b="2233"/>
          <a:stretch/>
        </p:blipFill>
        <p:spPr>
          <a:xfrm>
            <a:off x="5752386" y="3747012"/>
            <a:ext cx="3960441" cy="2459397"/>
          </a:xfrm>
          <a:prstGeom prst="rect">
            <a:avLst/>
          </a:prstGeom>
        </p:spPr>
      </p:pic>
      <p:sp>
        <p:nvSpPr>
          <p:cNvPr id="32771" name="Title 1"/>
          <p:cNvSpPr>
            <a:spLocks noGrp="1"/>
          </p:cNvSpPr>
          <p:nvPr>
            <p:ph type="title" idx="4294967295"/>
          </p:nvPr>
        </p:nvSpPr>
        <p:spPr>
          <a:xfrm>
            <a:off x="0" y="1340817"/>
            <a:ext cx="9712827"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Komşu yapılara yayılımın sınırlandırılması</a:t>
            </a:r>
          </a:p>
        </p:txBody>
      </p:sp>
      <p:sp>
        <p:nvSpPr>
          <p:cNvPr id="41987" name="Rectangle 3"/>
          <p:cNvSpPr>
            <a:spLocks noGrp="1" noChangeArrowheads="1"/>
          </p:cNvSpPr>
          <p:nvPr>
            <p:ph idx="4294967295"/>
          </p:nvPr>
        </p:nvSpPr>
        <p:spPr>
          <a:xfrm>
            <a:off x="559837" y="1844675"/>
            <a:ext cx="8864513" cy="2160588"/>
          </a:xfrm>
        </p:spPr>
        <p:txBody>
          <a:bodyPr>
            <a:noAutofit/>
          </a:bodyPr>
          <a:lstStyle/>
          <a:p>
            <a:pPr marL="0" indent="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 Bir binadan diğerine yangın yayılmamalı, komşu binalarda yaşayan kişilerin can emniyetini tehlikeye atmamalı veya kabul edilemeyecek mal kaybına yada toplumsal sonuçlara neden olmamalıdır. </a:t>
            </a:r>
          </a:p>
          <a:p>
            <a:pPr marL="0" indent="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 Yangın; aralarından cadde geçen karşılıklı iki bina gibi tamamen ayrı olan yapılar arasında olabileceği gibi birbirine bitişik olan yapılar arasında yayılabilir. </a:t>
            </a:r>
          </a:p>
        </p:txBody>
      </p:sp>
      <p:sp>
        <p:nvSpPr>
          <p:cNvPr id="8" name="Dikdörtgen 7">
            <a:extLst>
              <a:ext uri="{FF2B5EF4-FFF2-40B4-BE49-F238E27FC236}">
                <a16:creationId xmlns:a16="http://schemas.microsoft.com/office/drawing/2014/main" id="{7758A607-FD37-4AE8-9C67-83FEE4544E33}"/>
              </a:ext>
            </a:extLst>
          </p:cNvPr>
          <p:cNvSpPr/>
          <p:nvPr/>
        </p:nvSpPr>
        <p:spPr>
          <a:xfrm>
            <a:off x="559837" y="4139233"/>
            <a:ext cx="5192549" cy="1938992"/>
          </a:xfrm>
          <a:prstGeom prst="rect">
            <a:avLst/>
          </a:prstGeom>
        </p:spPr>
        <p:txBody>
          <a:bodyPr wrap="square">
            <a:spAutoFit/>
          </a:bodyPr>
          <a:lstStyle/>
          <a:p>
            <a:pPr lvl="0">
              <a:lnSpc>
                <a:spcPct val="150000"/>
              </a:lnSpc>
              <a:buClr>
                <a:srgbClr val="FF0000"/>
              </a:buClr>
            </a:pPr>
            <a:r>
              <a:rPr lang="tr-TR" altLang="en-US" sz="2000" b="1" dirty="0">
                <a:solidFill>
                  <a:srgbClr val="0037A4"/>
                </a:solidFill>
                <a:latin typeface="Cambria" panose="02040503050406030204" pitchFamily="18" charset="0"/>
              </a:rPr>
              <a:t>Madde 25: Yangın Duvarları : (ÖRNEK 1)</a:t>
            </a:r>
          </a:p>
          <a:p>
            <a:pPr lvl="0">
              <a:lnSpc>
                <a:spcPct val="150000"/>
              </a:lnSpc>
              <a:buClr>
                <a:srgbClr val="FF0000"/>
              </a:buClr>
            </a:pPr>
            <a:r>
              <a:rPr lang="tr-TR" altLang="en-US" sz="2000" dirty="0">
                <a:solidFill>
                  <a:srgbClr val="0037A4"/>
                </a:solidFill>
                <a:latin typeface="Cambria" panose="02040503050406030204" pitchFamily="18" charset="0"/>
              </a:rPr>
              <a:t>"(3) Bitişik nizam yapıları birbirinden ayıran yangın duvarları, yangına en az 90 dakika dayanıklı olarak projelendirilir. </a:t>
            </a:r>
          </a:p>
        </p:txBody>
      </p:sp>
    </p:spTree>
    <p:extLst>
      <p:ext uri="{BB962C8B-B14F-4D97-AF65-F5344CB8AC3E}">
        <p14:creationId xmlns:p14="http://schemas.microsoft.com/office/powerpoint/2010/main" val="38389250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0D15318F-FACE-40EB-9FAB-77D04F027C9E}"/>
              </a:ext>
            </a:extLst>
          </p:cNvPr>
          <p:cNvPicPr>
            <a:picLocks noChangeAspect="1"/>
          </p:cNvPicPr>
          <p:nvPr/>
        </p:nvPicPr>
        <p:blipFill rotWithShape="1">
          <a:blip r:embed="rId2"/>
          <a:srcRect t="10111"/>
          <a:stretch/>
        </p:blipFill>
        <p:spPr>
          <a:xfrm>
            <a:off x="4951412" y="4026309"/>
            <a:ext cx="4572000" cy="2294603"/>
          </a:xfrm>
          <a:prstGeom prst="rect">
            <a:avLst/>
          </a:prstGeom>
        </p:spPr>
      </p:pic>
      <p:sp>
        <p:nvSpPr>
          <p:cNvPr id="32771" name="Title 1"/>
          <p:cNvSpPr>
            <a:spLocks noGrp="1"/>
          </p:cNvSpPr>
          <p:nvPr>
            <p:ph type="title" idx="4294967295"/>
          </p:nvPr>
        </p:nvSpPr>
        <p:spPr>
          <a:xfrm>
            <a:off x="0" y="1412875"/>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Komşu yapılara yayılımın sınırlandırılması</a:t>
            </a:r>
          </a:p>
        </p:txBody>
      </p:sp>
      <p:sp>
        <p:nvSpPr>
          <p:cNvPr id="41987" name="Rectangle 3"/>
          <p:cNvSpPr>
            <a:spLocks noGrp="1" noChangeArrowheads="1"/>
          </p:cNvSpPr>
          <p:nvPr>
            <p:ph idx="4294967295"/>
          </p:nvPr>
        </p:nvSpPr>
        <p:spPr>
          <a:xfrm>
            <a:off x="475861" y="1857636"/>
            <a:ext cx="8924925" cy="4724400"/>
          </a:xfrm>
        </p:spPr>
        <p:txBody>
          <a:bodyPr>
            <a:noAutofit/>
          </a:bodyPr>
          <a:lstStyle/>
          <a:p>
            <a:pPr marL="0" indent="0">
              <a:lnSpc>
                <a:spcPts val="3000"/>
              </a:lnSpc>
              <a:buClr>
                <a:srgbClr val="FF0000"/>
              </a:buClr>
              <a:buNone/>
              <a:defRPr/>
            </a:pPr>
            <a:r>
              <a:rPr lang="tr-TR" altLang="en-US" sz="2000" b="1" i="1" dirty="0">
                <a:solidFill>
                  <a:srgbClr val="0037A4"/>
                </a:solidFill>
                <a:latin typeface="Cambria" panose="02040503050406030204" pitchFamily="18" charset="0"/>
              </a:rPr>
              <a:t>Madde 28: Çatılar : (ÖRNEK 2: Bitişik Nizam yapılar ile ilgili hükümler)</a:t>
            </a:r>
            <a:endParaRPr lang="tr-TR" altLang="tr-TR" sz="2000" dirty="0">
              <a:latin typeface="Cambria" panose="02040503050406030204" pitchFamily="18" charset="0"/>
              <a:cs typeface="Arial" panose="020B0604020202020204" pitchFamily="34" charset="0"/>
            </a:endParaRPr>
          </a:p>
          <a:p>
            <a:pPr marL="0" indent="0">
              <a:lnSpc>
                <a:spcPts val="3000"/>
              </a:lnSpc>
              <a:buClr>
                <a:srgbClr val="FF0000"/>
              </a:buClr>
              <a:buNone/>
              <a:defRPr/>
            </a:pPr>
            <a:r>
              <a:rPr lang="tr-TR" altLang="tr-TR" sz="2000" b="1" dirty="0">
                <a:latin typeface="Cambria" panose="02040503050406030204" pitchFamily="18" charset="0"/>
                <a:cs typeface="Arial" panose="020B0604020202020204" pitchFamily="34" charset="0"/>
              </a:rPr>
              <a:t>(1f):</a:t>
            </a:r>
            <a:r>
              <a:rPr lang="tr-TR" altLang="tr-TR" sz="2000" dirty="0">
                <a:latin typeface="Cambria" panose="02040503050406030204" pitchFamily="18" charset="0"/>
                <a:cs typeface="Arial" panose="020B0604020202020204" pitchFamily="34" charset="0"/>
              </a:rPr>
              <a:t> Bitişik nizam binalarda, çatılarda çıkan yangının komşu çatıya geçmesi, ihtimalleri göz önünde bulundurulur. </a:t>
            </a:r>
          </a:p>
          <a:p>
            <a:pPr marL="0" indent="0">
              <a:lnSpc>
                <a:spcPts val="3000"/>
              </a:lnSpc>
              <a:buClr>
                <a:srgbClr val="FF0000"/>
              </a:buClr>
              <a:buNone/>
              <a:defRPr/>
            </a:pPr>
            <a:r>
              <a:rPr lang="tr-TR" altLang="tr-TR" sz="2000" b="1" dirty="0">
                <a:latin typeface="Cambria" panose="02040503050406030204" pitchFamily="18" charset="0"/>
                <a:cs typeface="Arial" panose="020B0604020202020204" pitchFamily="34" charset="0"/>
              </a:rPr>
              <a:t>(3): </a:t>
            </a:r>
            <a:r>
              <a:rPr lang="tr-TR" altLang="tr-TR" sz="2000" dirty="0">
                <a:latin typeface="Cambria" panose="02040503050406030204" pitchFamily="18" charset="0"/>
                <a:cs typeface="Arial" panose="020B0604020202020204" pitchFamily="34" charset="0"/>
              </a:rPr>
              <a:t>Yüksek binalarda ve bitişik nizam yapılarda; </a:t>
            </a:r>
          </a:p>
          <a:p>
            <a:pPr marL="0" indent="0">
              <a:lnSpc>
                <a:spcPts val="3000"/>
              </a:lnSpc>
              <a:buClr>
                <a:srgbClr val="FF0000"/>
              </a:buClr>
              <a:buNone/>
              <a:defRPr/>
            </a:pPr>
            <a:r>
              <a:rPr lang="tr-TR" altLang="tr-TR" sz="2000" dirty="0">
                <a:latin typeface="Cambria" panose="02040503050406030204" pitchFamily="18" charset="0"/>
                <a:cs typeface="Arial" panose="020B0604020202020204" pitchFamily="34" charset="0"/>
              </a:rPr>
              <a:t>a) Çatıların oturdukları döşemelerin yatay yangın kesici niteliğinde, </a:t>
            </a:r>
          </a:p>
          <a:p>
            <a:pPr marL="0" indent="0">
              <a:lnSpc>
                <a:spcPts val="3000"/>
              </a:lnSpc>
              <a:buClr>
                <a:srgbClr val="FF0000"/>
              </a:buClr>
              <a:buNone/>
              <a:defRPr/>
            </a:pPr>
            <a:r>
              <a:rPr lang="tr-TR" altLang="tr-TR" sz="2000" dirty="0">
                <a:latin typeface="Cambria" panose="02040503050406030204" pitchFamily="18" charset="0"/>
                <a:cs typeface="Arial" panose="020B0604020202020204" pitchFamily="34" charset="0"/>
              </a:rPr>
              <a:t>b) Çatı taşıyıcı sistemi ve çatı kaplamalar</a:t>
            </a:r>
            <a:r>
              <a:rPr lang="tr-TR" altLang="tr-TR" sz="2000" dirty="0">
                <a:solidFill>
                  <a:schemeClr val="bg1"/>
                </a:solidFill>
                <a:latin typeface="Cambria" panose="02040503050406030204" pitchFamily="18" charset="0"/>
                <a:cs typeface="Arial" panose="020B0604020202020204" pitchFamily="34" charset="0"/>
              </a:rPr>
              <a:t>ının yanmaz malzemeden, olması</a:t>
            </a:r>
            <a:r>
              <a:rPr lang="tr-TR" altLang="tr-TR" sz="2000" dirty="0">
                <a:latin typeface="Cambria" panose="02040503050406030204" pitchFamily="18" charset="0"/>
                <a:cs typeface="Arial" panose="020B0604020202020204" pitchFamily="34" charset="0"/>
              </a:rPr>
              <a:t> gerekir. </a:t>
            </a:r>
          </a:p>
          <a:p>
            <a:pPr marL="342900" indent="-342900">
              <a:lnSpc>
                <a:spcPts val="3000"/>
              </a:lnSpc>
              <a:buClr>
                <a:srgbClr val="FF0000"/>
              </a:buClr>
              <a:buFont typeface="Arial Narrow" panose="020B0606020202030204" pitchFamily="34" charset="0"/>
              <a:buChar char="●"/>
              <a:defRPr/>
            </a:pPr>
            <a:endParaRPr lang="tr-TR" altLang="tr-TR" sz="20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9172015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0" y="1412875"/>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Komşu yapılara yayılımın sınırlandırılması</a:t>
            </a:r>
          </a:p>
        </p:txBody>
      </p:sp>
      <p:sp>
        <p:nvSpPr>
          <p:cNvPr id="41987" name="Rectangle 3"/>
          <p:cNvSpPr>
            <a:spLocks noGrp="1" noChangeArrowheads="1"/>
          </p:cNvSpPr>
          <p:nvPr>
            <p:ph idx="4294967295"/>
          </p:nvPr>
        </p:nvSpPr>
        <p:spPr>
          <a:xfrm>
            <a:off x="480121" y="1831899"/>
            <a:ext cx="8999537" cy="2519362"/>
          </a:xfrm>
        </p:spPr>
        <p:txBody>
          <a:bodyPr>
            <a:noAutofit/>
          </a:bodyPr>
          <a:lstStyle/>
          <a:p>
            <a:pPr marL="0" indent="0">
              <a:lnSpc>
                <a:spcPts val="3000"/>
              </a:lnSpc>
              <a:buClr>
                <a:srgbClr val="FF0000"/>
              </a:buClr>
              <a:buNone/>
              <a:defRPr/>
            </a:pPr>
            <a:r>
              <a:rPr lang="tr-TR" altLang="en-US" sz="2000" b="1" i="1" dirty="0">
                <a:solidFill>
                  <a:srgbClr val="0037A4"/>
                </a:solidFill>
                <a:latin typeface="Cambria" panose="02040503050406030204" pitchFamily="18" charset="0"/>
              </a:rPr>
              <a:t>Madde 28: Çatılar : (ÖRNEK 2: Ayrık Nizam Yapılar ile ilgili hükümler)</a:t>
            </a:r>
            <a:endParaRPr lang="tr-TR" altLang="tr-TR" sz="2000" dirty="0">
              <a:latin typeface="Cambria" panose="02040503050406030204" pitchFamily="18" charset="0"/>
              <a:cs typeface="Arial" panose="020B0604020202020204" pitchFamily="34" charset="0"/>
            </a:endParaRPr>
          </a:p>
          <a:p>
            <a:pPr marL="0" indent="0">
              <a:lnSpc>
                <a:spcPts val="3000"/>
              </a:lnSpc>
              <a:buClr>
                <a:srgbClr val="FF0000"/>
              </a:buClr>
              <a:buNone/>
              <a:defRPr/>
            </a:pPr>
            <a:r>
              <a:rPr lang="tr-TR" altLang="tr-TR" sz="2000" b="1" dirty="0">
                <a:latin typeface="Cambria" panose="02040503050406030204" pitchFamily="18" charset="0"/>
                <a:cs typeface="Arial" panose="020B0604020202020204" pitchFamily="34" charset="0"/>
              </a:rPr>
              <a:t>(2): </a:t>
            </a:r>
            <a:r>
              <a:rPr lang="tr-TR" altLang="tr-TR" sz="2000" dirty="0">
                <a:latin typeface="Cambria" panose="02040503050406030204" pitchFamily="18" charset="0"/>
                <a:cs typeface="Arial" panose="020B0604020202020204" pitchFamily="34" charset="0"/>
              </a:rPr>
              <a:t>Çatı kaplamalarının B</a:t>
            </a:r>
            <a:r>
              <a:rPr lang="tr-TR" altLang="tr-TR" sz="2000" baseline="-25000" dirty="0">
                <a:latin typeface="Cambria" panose="02040503050406030204" pitchFamily="18" charset="0"/>
                <a:cs typeface="Arial" panose="020B0604020202020204" pitchFamily="34" charset="0"/>
              </a:rPr>
              <a:t>ROOF</a:t>
            </a:r>
            <a:r>
              <a:rPr lang="tr-TR" altLang="tr-TR" sz="2000" dirty="0">
                <a:latin typeface="Cambria" panose="02040503050406030204" pitchFamily="18" charset="0"/>
                <a:cs typeface="Arial" panose="020B0604020202020204" pitchFamily="34" charset="0"/>
              </a:rPr>
              <a:t> sınıfı malzemelerden, çatı kaplamaları altında yer alan yüzeyin veya yalıtımın en az zor alevlenici malzemelerden olması gerekir.  Ancak, çatı kaplaması olarak yanmaz malzemelerin kullanılması durumunda üzerine çatı kaplaması uygulanan yüzeyin en az normal alevlenen malzemelerden olmasına izin verilir. </a:t>
            </a:r>
          </a:p>
        </p:txBody>
      </p:sp>
      <p:pic>
        <p:nvPicPr>
          <p:cNvPr id="5" name="Resim 4">
            <a:extLst>
              <a:ext uri="{FF2B5EF4-FFF2-40B4-BE49-F238E27FC236}">
                <a16:creationId xmlns:a16="http://schemas.microsoft.com/office/drawing/2014/main" id="{99FFB472-7ABA-42EA-A505-21C4843B6F87}"/>
              </a:ext>
            </a:extLst>
          </p:cNvPr>
          <p:cNvPicPr>
            <a:picLocks noChangeAspect="1"/>
          </p:cNvPicPr>
          <p:nvPr/>
        </p:nvPicPr>
        <p:blipFill>
          <a:blip r:embed="rId2"/>
          <a:stretch>
            <a:fillRect/>
          </a:stretch>
        </p:blipFill>
        <p:spPr>
          <a:xfrm>
            <a:off x="3038168" y="3834075"/>
            <a:ext cx="4380321" cy="2533605"/>
          </a:xfrm>
          <a:prstGeom prst="rect">
            <a:avLst/>
          </a:prstGeom>
        </p:spPr>
      </p:pic>
    </p:spTree>
    <p:extLst>
      <p:ext uri="{BB962C8B-B14F-4D97-AF65-F5344CB8AC3E}">
        <p14:creationId xmlns:p14="http://schemas.microsoft.com/office/powerpoint/2010/main" val="11342466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494523" y="1628775"/>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Tasarım Esasları – Yapı Malzemeleri Yönetmeliği 305/2011/EU</a:t>
            </a:r>
          </a:p>
        </p:txBody>
      </p:sp>
      <p:sp>
        <p:nvSpPr>
          <p:cNvPr id="41987" name="Rectangle 3"/>
          <p:cNvSpPr>
            <a:spLocks noGrp="1" noChangeArrowheads="1"/>
          </p:cNvSpPr>
          <p:nvPr>
            <p:ph idx="4294967295"/>
          </p:nvPr>
        </p:nvSpPr>
        <p:spPr>
          <a:xfrm>
            <a:off x="494523" y="2121159"/>
            <a:ext cx="8923337" cy="4248150"/>
          </a:xfrm>
        </p:spPr>
        <p:txBody>
          <a:bodyPr>
            <a:normAutofit/>
          </a:bodyPr>
          <a:lstStyle/>
          <a:p>
            <a:pPr>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İnşa edilen yapının yük taşıma kapasitesi, öngörülmüş olan belirli bir süre boyunca azalmamalıdır.</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Yapılardaki alev ve duman oluşumu ile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Komşu yapılara yangın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dirty="0">
                <a:solidFill>
                  <a:srgbClr val="FF0000"/>
                </a:solidFill>
                <a:latin typeface="Cambria" panose="02040503050406030204" pitchFamily="18" charset="0"/>
                <a:cs typeface="Arial" panose="020B0604020202020204" pitchFamily="34" charset="0"/>
              </a:rPr>
              <a:t>Yapı içerisinde yaşayanlar yapıyı terk edebilmeli veya başka şekillerde kurtarılabilmeli,</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Kurtarma ekibinin yapı içindeki emniyeti göz önüne alınacak şekilde tasarlanmalıdır.</a:t>
            </a:r>
          </a:p>
        </p:txBody>
      </p:sp>
    </p:spTree>
    <p:extLst>
      <p:ext uri="{BB962C8B-B14F-4D97-AF65-F5344CB8AC3E}">
        <p14:creationId xmlns:p14="http://schemas.microsoft.com/office/powerpoint/2010/main" val="10869425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981869" y="1381599"/>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Tahliye Tedbirleri </a:t>
            </a:r>
          </a:p>
        </p:txBody>
      </p:sp>
      <p:sp>
        <p:nvSpPr>
          <p:cNvPr id="41987" name="Rectangle 3"/>
          <p:cNvSpPr>
            <a:spLocks noGrp="1" noChangeArrowheads="1"/>
          </p:cNvSpPr>
          <p:nvPr>
            <p:ph idx="4294967295"/>
          </p:nvPr>
        </p:nvSpPr>
        <p:spPr>
          <a:xfrm>
            <a:off x="500063" y="1741439"/>
            <a:ext cx="9402762" cy="2388109"/>
          </a:xfrm>
        </p:spPr>
        <p:txBody>
          <a:bodyPr>
            <a:noAutofit/>
          </a:bodyPr>
          <a:lstStyle/>
          <a:p>
            <a:pPr marL="342900" indent="-34290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Yangın anında binanın güvenli bir şekilde boşaltılması mümkün olmalıdır. Yönetmeliğe uygun olarak binada yeterli uzunlukta, genişlikte kolayca geçilebilir, yeterli sayıda ve uygun bir şekilde yerleştirilmiş, yangın anında zemin katından dışarıya ya da diğer güvenli yerlere açılan, çıkışlar bulunmalıdır. </a:t>
            </a:r>
          </a:p>
          <a:p>
            <a:pPr marL="342900" indent="-34290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Yangın çıkışları ve merdivenler yangın ve zararlı etkileri olan ısı ve dumandan arındırılmış olmalıdır.</a:t>
            </a:r>
          </a:p>
          <a:p>
            <a:pPr marL="342900" indent="-342900">
              <a:lnSpc>
                <a:spcPts val="3000"/>
              </a:lnSpc>
              <a:buClr>
                <a:srgbClr val="FF0000"/>
              </a:buClr>
              <a:buFont typeface="Arial Narrow" panose="020B0606020202030204" pitchFamily="34" charset="0"/>
              <a:buChar char="●"/>
              <a:defRPr/>
            </a:pPr>
            <a:endParaRPr lang="tr-TR" altLang="tr-TR" sz="2000" kern="1200" dirty="0">
              <a:latin typeface="Cambria" panose="02040503050406030204" pitchFamily="18" charset="0"/>
              <a:cs typeface="Arial" panose="020B0604020202020204" pitchFamily="34" charset="0"/>
            </a:endParaRPr>
          </a:p>
        </p:txBody>
      </p:sp>
      <p:pic>
        <p:nvPicPr>
          <p:cNvPr id="4" name="Resim 3">
            <a:extLst>
              <a:ext uri="{FF2B5EF4-FFF2-40B4-BE49-F238E27FC236}">
                <a16:creationId xmlns:a16="http://schemas.microsoft.com/office/drawing/2014/main" id="{6465BC6C-EA58-4CC0-A6D3-4A30CC8F0674}"/>
              </a:ext>
            </a:extLst>
          </p:cNvPr>
          <p:cNvPicPr>
            <a:picLocks noChangeAspect="1"/>
          </p:cNvPicPr>
          <p:nvPr/>
        </p:nvPicPr>
        <p:blipFill rotWithShape="1">
          <a:blip r:embed="rId2"/>
          <a:srcRect b="56465"/>
          <a:stretch/>
        </p:blipFill>
        <p:spPr>
          <a:xfrm>
            <a:off x="2575854" y="4129548"/>
            <a:ext cx="6090018" cy="2241755"/>
          </a:xfrm>
          <a:prstGeom prst="rect">
            <a:avLst/>
          </a:prstGeom>
        </p:spPr>
      </p:pic>
    </p:spTree>
    <p:extLst>
      <p:ext uri="{BB962C8B-B14F-4D97-AF65-F5344CB8AC3E}">
        <p14:creationId xmlns:p14="http://schemas.microsoft.com/office/powerpoint/2010/main" val="38291572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727284" y="1467741"/>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Tasarım Esasları – Yapı Malzemeleri Yönetmeliği 305/2011/EU</a:t>
            </a:r>
          </a:p>
        </p:txBody>
      </p:sp>
      <p:sp>
        <p:nvSpPr>
          <p:cNvPr id="41987" name="Rectangle 3"/>
          <p:cNvSpPr>
            <a:spLocks noGrp="1" noChangeArrowheads="1"/>
          </p:cNvSpPr>
          <p:nvPr>
            <p:ph idx="4294967295"/>
          </p:nvPr>
        </p:nvSpPr>
        <p:spPr>
          <a:xfrm>
            <a:off x="485191" y="2133600"/>
            <a:ext cx="8923337" cy="4248150"/>
          </a:xfrm>
        </p:spPr>
        <p:txBody>
          <a:bodyPr>
            <a:normAutofit/>
          </a:bodyPr>
          <a:lstStyle/>
          <a:p>
            <a:pPr>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İnşa edilen yapının yük taşıma kapasitesi, öngörülmüş olan belirli bir süre boyunca azalmamalıdır.</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Yapılardaki alev ve duman oluşumu ile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Komşu yapılara yangın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Yapı içerisinde yaşayanlar yapıyı terk edebilmeli veya başka şekillerde kurtarılabilmeli,</a:t>
            </a:r>
          </a:p>
          <a:p>
            <a:pPr marL="342900" indent="-342900">
              <a:lnSpc>
                <a:spcPts val="3000"/>
              </a:lnSpc>
              <a:buClr>
                <a:srgbClr val="FF0000"/>
              </a:buClr>
              <a:buFont typeface="Arial Narrow" panose="020B0606020202030204" pitchFamily="34" charset="0"/>
              <a:buChar char="●"/>
              <a:defRPr/>
            </a:pPr>
            <a:r>
              <a:rPr lang="tr-TR" altLang="tr-TR" sz="2000" dirty="0">
                <a:solidFill>
                  <a:srgbClr val="FF0000"/>
                </a:solidFill>
                <a:latin typeface="Cambria" panose="02040503050406030204" pitchFamily="18" charset="0"/>
                <a:cs typeface="Arial" panose="020B0604020202020204" pitchFamily="34" charset="0"/>
              </a:rPr>
              <a:t>Kurtarma ekibinin yapı içindeki emniyeti göz önüne alınacak şekilde tasarlanmalıdır.</a:t>
            </a:r>
          </a:p>
        </p:txBody>
      </p:sp>
    </p:spTree>
    <p:extLst>
      <p:ext uri="{BB962C8B-B14F-4D97-AF65-F5344CB8AC3E}">
        <p14:creationId xmlns:p14="http://schemas.microsoft.com/office/powerpoint/2010/main" val="21704685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Picture 5">
            <a:extLst>
              <a:ext uri="{FF2B5EF4-FFF2-40B4-BE49-F238E27FC236}">
                <a16:creationId xmlns:a16="http://schemas.microsoft.com/office/drawing/2014/main" id="{3F106579-CDBD-48D4-B16C-D0F2529ECE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19112" y="2500234"/>
            <a:ext cx="2221668" cy="30446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771" name="Title 1"/>
          <p:cNvSpPr>
            <a:spLocks noGrp="1"/>
          </p:cNvSpPr>
          <p:nvPr>
            <p:ph type="title" idx="4294967295"/>
          </p:nvPr>
        </p:nvSpPr>
        <p:spPr>
          <a:xfrm>
            <a:off x="731837" y="1313125"/>
            <a:ext cx="8439150" cy="369887"/>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Söndürme ve Kurtarma Ekiplerinin Emniyeti</a:t>
            </a:r>
          </a:p>
        </p:txBody>
      </p:sp>
      <p:sp>
        <p:nvSpPr>
          <p:cNvPr id="41987" name="Rectangle 3"/>
          <p:cNvSpPr>
            <a:spLocks noGrp="1" noChangeArrowheads="1"/>
          </p:cNvSpPr>
          <p:nvPr>
            <p:ph idx="4294967295"/>
          </p:nvPr>
        </p:nvSpPr>
        <p:spPr>
          <a:xfrm>
            <a:off x="477038" y="1714451"/>
            <a:ext cx="7072604" cy="4248150"/>
          </a:xfrm>
        </p:spPr>
        <p:txBody>
          <a:bodyPr>
            <a:noAutofit/>
          </a:bodyPr>
          <a:lstStyle/>
          <a:p>
            <a:pPr marL="0" indent="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 Yapı söndürme işlemi tamamlanana dek yıkılmayacak şekilde tasarlanmalı ve bina çevresinde; yangınların söndürülmesi ve insanların kurtarılması için gerekli olan tedbirler alınmalıdır. </a:t>
            </a:r>
          </a:p>
          <a:p>
            <a:pPr marL="0" indent="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 Yangın boyunca işletilmesi gereken tesisatlar, çalışma düzenini gerekli olan zaman aralığında sürdürecek şekilde tesis edilmelidir. </a:t>
            </a:r>
          </a:p>
          <a:p>
            <a:pPr marL="0" indent="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 Yüksek binalarda bulunan asansörler; kurtarma ve söndürme operasyonlarında kullanılabilecek şekilde ayrı güç hatlarından beslenmeli ve gerekli önlemler alınmalıdır.</a:t>
            </a:r>
          </a:p>
          <a:p>
            <a:pPr marL="0" indent="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 Tehlikeli maddelerin işaretlenmesi ve yangına müdahale ekiplerine yardımcı olacak işaretler kullanılmalıdır.</a:t>
            </a:r>
          </a:p>
        </p:txBody>
      </p:sp>
      <p:sp>
        <p:nvSpPr>
          <p:cNvPr id="6" name="Rectangle 4">
            <a:extLst>
              <a:ext uri="{FF2B5EF4-FFF2-40B4-BE49-F238E27FC236}">
                <a16:creationId xmlns:a16="http://schemas.microsoft.com/office/drawing/2014/main" id="{EE0F5EF0-7754-4E5D-BADC-424FFE3DB133}"/>
              </a:ext>
            </a:extLst>
          </p:cNvPr>
          <p:cNvSpPr txBox="1">
            <a:spLocks noChangeArrowheads="1"/>
          </p:cNvSpPr>
          <p:nvPr/>
        </p:nvSpPr>
        <p:spPr>
          <a:xfrm>
            <a:off x="7633618" y="5592714"/>
            <a:ext cx="1792170" cy="36988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Aft>
                <a:spcPts val="0"/>
              </a:spcAft>
              <a:buNone/>
            </a:pPr>
            <a:r>
              <a:rPr lang="tr-TR" altLang="tr-TR" sz="1200" dirty="0">
                <a:solidFill>
                  <a:srgbClr val="0000FF"/>
                </a:solidFill>
                <a:latin typeface="Cambria" panose="02040503050406030204" pitchFamily="18" charset="0"/>
              </a:rPr>
              <a:t>Yangın Müdahale holü</a:t>
            </a:r>
          </a:p>
        </p:txBody>
      </p:sp>
    </p:spTree>
    <p:extLst>
      <p:ext uri="{BB962C8B-B14F-4D97-AF65-F5344CB8AC3E}">
        <p14:creationId xmlns:p14="http://schemas.microsoft.com/office/powerpoint/2010/main" val="626462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a:extLst>
              <a:ext uri="{FF2B5EF4-FFF2-40B4-BE49-F238E27FC236}">
                <a16:creationId xmlns:a16="http://schemas.microsoft.com/office/drawing/2014/main" id="{CD5E1B3C-541F-4BFF-A7C2-0731213DAD52}"/>
              </a:ext>
            </a:extLst>
          </p:cNvPr>
          <p:cNvPicPr>
            <a:picLocks noChangeAspect="1"/>
          </p:cNvPicPr>
          <p:nvPr/>
        </p:nvPicPr>
        <p:blipFill rotWithShape="1">
          <a:blip r:embed="rId2"/>
          <a:srcRect b="12499"/>
          <a:stretch/>
        </p:blipFill>
        <p:spPr>
          <a:xfrm>
            <a:off x="74431" y="1783586"/>
            <a:ext cx="3164717" cy="2076859"/>
          </a:xfrm>
          <a:prstGeom prst="rect">
            <a:avLst/>
          </a:prstGeom>
        </p:spPr>
      </p:pic>
      <p:pic>
        <p:nvPicPr>
          <p:cNvPr id="9" name="Resim 8">
            <a:extLst>
              <a:ext uri="{FF2B5EF4-FFF2-40B4-BE49-F238E27FC236}">
                <a16:creationId xmlns:a16="http://schemas.microsoft.com/office/drawing/2014/main" id="{308A6204-CB1E-43C3-B9CB-B569E38B622F}"/>
              </a:ext>
            </a:extLst>
          </p:cNvPr>
          <p:cNvPicPr>
            <a:picLocks noChangeAspect="1"/>
          </p:cNvPicPr>
          <p:nvPr/>
        </p:nvPicPr>
        <p:blipFill rotWithShape="1">
          <a:blip r:embed="rId3"/>
          <a:srcRect t="10148" r="18807" b="18807"/>
          <a:stretch/>
        </p:blipFill>
        <p:spPr>
          <a:xfrm>
            <a:off x="108386" y="4002054"/>
            <a:ext cx="3164717" cy="2076859"/>
          </a:xfrm>
          <a:prstGeom prst="rect">
            <a:avLst/>
          </a:prstGeom>
        </p:spPr>
      </p:pic>
      <p:pic>
        <p:nvPicPr>
          <p:cNvPr id="11" name="Resim 10">
            <a:extLst>
              <a:ext uri="{FF2B5EF4-FFF2-40B4-BE49-F238E27FC236}">
                <a16:creationId xmlns:a16="http://schemas.microsoft.com/office/drawing/2014/main" id="{41AA9673-359C-43EE-ACCA-6CA5A9722EE1}"/>
              </a:ext>
            </a:extLst>
          </p:cNvPr>
          <p:cNvPicPr>
            <a:picLocks noChangeAspect="1"/>
          </p:cNvPicPr>
          <p:nvPr/>
        </p:nvPicPr>
        <p:blipFill rotWithShape="1">
          <a:blip r:embed="rId4"/>
          <a:srcRect r="16187"/>
          <a:stretch/>
        </p:blipFill>
        <p:spPr>
          <a:xfrm>
            <a:off x="6331800" y="1814581"/>
            <a:ext cx="3478038" cy="4264245"/>
          </a:xfrm>
          <a:prstGeom prst="rect">
            <a:avLst/>
          </a:prstGeom>
        </p:spPr>
      </p:pic>
      <p:pic>
        <p:nvPicPr>
          <p:cNvPr id="15" name="Resim 14">
            <a:extLst>
              <a:ext uri="{FF2B5EF4-FFF2-40B4-BE49-F238E27FC236}">
                <a16:creationId xmlns:a16="http://schemas.microsoft.com/office/drawing/2014/main" id="{B0EAE964-9049-49A3-B872-703EF1186629}"/>
              </a:ext>
            </a:extLst>
          </p:cNvPr>
          <p:cNvPicPr>
            <a:picLocks noChangeAspect="1"/>
          </p:cNvPicPr>
          <p:nvPr/>
        </p:nvPicPr>
        <p:blipFill>
          <a:blip r:embed="rId5"/>
          <a:stretch>
            <a:fillRect/>
          </a:stretch>
        </p:blipFill>
        <p:spPr>
          <a:xfrm>
            <a:off x="3375720" y="1787461"/>
            <a:ext cx="3226560" cy="4303734"/>
          </a:xfrm>
          <a:prstGeom prst="rect">
            <a:avLst/>
          </a:prstGeom>
        </p:spPr>
      </p:pic>
      <p:sp>
        <p:nvSpPr>
          <p:cNvPr id="16" name="Unvan 1">
            <a:extLst>
              <a:ext uri="{FF2B5EF4-FFF2-40B4-BE49-F238E27FC236}">
                <a16:creationId xmlns:a16="http://schemas.microsoft.com/office/drawing/2014/main" id="{44A5022B-65E6-4379-845B-FFD2CB6C6965}"/>
              </a:ext>
            </a:extLst>
          </p:cNvPr>
          <p:cNvSpPr txBox="1">
            <a:spLocks/>
          </p:cNvSpPr>
          <p:nvPr/>
        </p:nvSpPr>
        <p:spPr>
          <a:xfrm>
            <a:off x="558800" y="1314862"/>
            <a:ext cx="8439150" cy="369888"/>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tr-TR" altLang="en-US" sz="2200" b="1" dirty="0">
                <a:solidFill>
                  <a:srgbClr val="000000"/>
                </a:solidFill>
                <a:latin typeface="Cambria" panose="02040503050406030204" pitchFamily="18" charset="0"/>
              </a:rPr>
              <a:t>Dış Cephelerde Yangın Güvenliği</a:t>
            </a:r>
            <a:endParaRPr lang="en-GB" altLang="en-US" sz="2200" b="1" dirty="0">
              <a:solidFill>
                <a:srgbClr val="000000"/>
              </a:solidFill>
              <a:latin typeface="Cambria" panose="02040503050406030204" pitchFamily="18" charset="0"/>
            </a:endParaRPr>
          </a:p>
        </p:txBody>
      </p:sp>
      <p:pic>
        <p:nvPicPr>
          <p:cNvPr id="18" name="Resim 17">
            <a:extLst>
              <a:ext uri="{FF2B5EF4-FFF2-40B4-BE49-F238E27FC236}">
                <a16:creationId xmlns:a16="http://schemas.microsoft.com/office/drawing/2014/main" id="{231D1C28-ECF6-41B7-AE16-C331067A5AF5}"/>
              </a:ext>
            </a:extLst>
          </p:cNvPr>
          <p:cNvPicPr>
            <a:picLocks noChangeAspect="1"/>
          </p:cNvPicPr>
          <p:nvPr/>
        </p:nvPicPr>
        <p:blipFill>
          <a:blip r:embed="rId6"/>
          <a:stretch>
            <a:fillRect/>
          </a:stretch>
        </p:blipFill>
        <p:spPr>
          <a:xfrm>
            <a:off x="190542" y="1826465"/>
            <a:ext cx="5867400" cy="3057525"/>
          </a:xfrm>
          <a:prstGeom prst="rect">
            <a:avLst/>
          </a:prstGeom>
        </p:spPr>
      </p:pic>
      <p:pic>
        <p:nvPicPr>
          <p:cNvPr id="20" name="Resim 19">
            <a:extLst>
              <a:ext uri="{FF2B5EF4-FFF2-40B4-BE49-F238E27FC236}">
                <a16:creationId xmlns:a16="http://schemas.microsoft.com/office/drawing/2014/main" id="{2DCD5AD4-0660-4C23-AABD-047E9826EFB0}"/>
              </a:ext>
            </a:extLst>
          </p:cNvPr>
          <p:cNvPicPr>
            <a:picLocks noChangeAspect="1"/>
          </p:cNvPicPr>
          <p:nvPr/>
        </p:nvPicPr>
        <p:blipFill>
          <a:blip r:embed="rId7"/>
          <a:stretch>
            <a:fillRect/>
          </a:stretch>
        </p:blipFill>
        <p:spPr>
          <a:xfrm rot="20790750">
            <a:off x="2250381" y="2324980"/>
            <a:ext cx="6618043" cy="3476233"/>
          </a:xfrm>
          <a:prstGeom prst="rect">
            <a:avLst/>
          </a:prstGeom>
        </p:spPr>
      </p:pic>
      <p:pic>
        <p:nvPicPr>
          <p:cNvPr id="22" name="Resim 21">
            <a:extLst>
              <a:ext uri="{FF2B5EF4-FFF2-40B4-BE49-F238E27FC236}">
                <a16:creationId xmlns:a16="http://schemas.microsoft.com/office/drawing/2014/main" id="{8EB5BE0F-BF6A-4D08-8CF9-19CDE154B823}"/>
              </a:ext>
            </a:extLst>
          </p:cNvPr>
          <p:cNvPicPr>
            <a:picLocks noChangeAspect="1"/>
          </p:cNvPicPr>
          <p:nvPr/>
        </p:nvPicPr>
        <p:blipFill>
          <a:blip r:embed="rId8"/>
          <a:stretch>
            <a:fillRect/>
          </a:stretch>
        </p:blipFill>
        <p:spPr>
          <a:xfrm>
            <a:off x="1975530" y="2199333"/>
            <a:ext cx="5459866" cy="3057525"/>
          </a:xfrm>
          <a:prstGeom prst="rect">
            <a:avLst/>
          </a:prstGeom>
        </p:spPr>
      </p:pic>
    </p:spTree>
    <p:extLst>
      <p:ext uri="{BB962C8B-B14F-4D97-AF65-F5344CB8AC3E}">
        <p14:creationId xmlns:p14="http://schemas.microsoft.com/office/powerpoint/2010/main" val="2954571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1500"/>
                            </p:stCondLst>
                            <p:childTnLst>
                              <p:par>
                                <p:cTn id="9" presetID="10" presetClass="entr" presetSubtype="0" fill="hold" nodeType="afterEffect">
                                  <p:stCondLst>
                                    <p:cond delay="100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3000"/>
                            </p:stCondLst>
                            <p:childTnLst>
                              <p:par>
                                <p:cTn id="13" presetID="10" presetClass="entr" presetSubtype="0" fill="hold" nodeType="afterEffect">
                                  <p:stCondLst>
                                    <p:cond delay="100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4500"/>
                            </p:stCondLst>
                            <p:childTnLst>
                              <p:par>
                                <p:cTn id="17" presetID="10" presetClass="entr" presetSubtype="0" fill="hold" nodeType="afterEffect">
                                  <p:stCondLst>
                                    <p:cond delay="10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6000"/>
                            </p:stCondLst>
                            <p:childTnLst>
                              <p:par>
                                <p:cTn id="21" presetID="10" presetClass="entr" presetSubtype="0" fill="hold" nodeType="afterEffect">
                                  <p:stCondLst>
                                    <p:cond delay="100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7500"/>
                            </p:stCondLst>
                            <p:childTnLst>
                              <p:par>
                                <p:cTn id="25" presetID="10"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8000"/>
                            </p:stCondLst>
                            <p:childTnLst>
                              <p:par>
                                <p:cTn id="29" presetID="10" presetClass="entr" presetSubtype="0" fill="hold" nodeType="afterEffect">
                                  <p:stCondLst>
                                    <p:cond delay="100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Unvan 1">
            <a:extLst>
              <a:ext uri="{FF2B5EF4-FFF2-40B4-BE49-F238E27FC236}">
                <a16:creationId xmlns:a16="http://schemas.microsoft.com/office/drawing/2014/main" id="{8E79DA79-AB46-422A-8D74-19DABB68AB08}"/>
              </a:ext>
            </a:extLst>
          </p:cNvPr>
          <p:cNvSpPr>
            <a:spLocks noGrp="1"/>
          </p:cNvSpPr>
          <p:nvPr>
            <p:ph type="title" idx="4294967295"/>
          </p:nvPr>
        </p:nvSpPr>
        <p:spPr>
          <a:xfrm>
            <a:off x="558800" y="1300114"/>
            <a:ext cx="8439150" cy="369888"/>
          </a:xfrm>
        </p:spPr>
        <p:txBody>
          <a:bodyPr>
            <a:noAutofit/>
          </a:bodyPr>
          <a:lstStyle/>
          <a:p>
            <a:pPr algn="ctr"/>
            <a:r>
              <a:rPr lang="tr-TR" altLang="en-US" sz="2200" b="1" dirty="0">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graphicFrame>
        <p:nvGraphicFramePr>
          <p:cNvPr id="3" name="Tablo 2">
            <a:extLst>
              <a:ext uri="{FF2B5EF4-FFF2-40B4-BE49-F238E27FC236}">
                <a16:creationId xmlns:a16="http://schemas.microsoft.com/office/drawing/2014/main" id="{DF701346-D2C5-47F9-9D27-CA46F635ADFA}"/>
              </a:ext>
            </a:extLst>
          </p:cNvPr>
          <p:cNvGraphicFramePr>
            <a:graphicFrameLocks noGrp="1"/>
          </p:cNvGraphicFramePr>
          <p:nvPr>
            <p:extLst>
              <p:ext uri="{D42A27DB-BD31-4B8C-83A1-F6EECF244321}">
                <p14:modId xmlns:p14="http://schemas.microsoft.com/office/powerpoint/2010/main" val="3645817569"/>
              </p:ext>
            </p:extLst>
          </p:nvPr>
        </p:nvGraphicFramePr>
        <p:xfrm>
          <a:off x="558800" y="1726840"/>
          <a:ext cx="9217148" cy="4363610"/>
        </p:xfrm>
        <a:graphic>
          <a:graphicData uri="http://schemas.openxmlformats.org/drawingml/2006/table">
            <a:tbl>
              <a:tblPr firstRow="1" bandRow="1">
                <a:tableStyleId>{7E9639D4-E3E2-4D34-9284-5A2195B3D0D7}</a:tableStyleId>
              </a:tblPr>
              <a:tblGrid>
                <a:gridCol w="4271646">
                  <a:extLst>
                    <a:ext uri="{9D8B030D-6E8A-4147-A177-3AD203B41FA5}">
                      <a16:colId xmlns:a16="http://schemas.microsoft.com/office/drawing/2014/main" val="3656038192"/>
                    </a:ext>
                  </a:extLst>
                </a:gridCol>
                <a:gridCol w="4945502">
                  <a:extLst>
                    <a:ext uri="{9D8B030D-6E8A-4147-A177-3AD203B41FA5}">
                      <a16:colId xmlns:a16="http://schemas.microsoft.com/office/drawing/2014/main" val="3875078612"/>
                    </a:ext>
                  </a:extLst>
                </a:gridCol>
              </a:tblGrid>
              <a:tr h="216024">
                <a:tc>
                  <a:txBody>
                    <a:bodyPr/>
                    <a:lstStyle/>
                    <a:p>
                      <a:r>
                        <a:rPr lang="tr-TR" sz="1800" dirty="0">
                          <a:latin typeface="Cambria" panose="02040503050406030204" pitchFamily="18" charset="0"/>
                        </a:rPr>
                        <a:t>Temel Strateji</a:t>
                      </a:r>
                      <a:r>
                        <a:rPr lang="tr-TR" sz="1800" baseline="0" dirty="0">
                          <a:latin typeface="Cambria" panose="02040503050406030204" pitchFamily="18" charset="0"/>
                        </a:rPr>
                        <a:t> ve h</a:t>
                      </a:r>
                      <a:r>
                        <a:rPr lang="tr-TR" sz="1800" dirty="0">
                          <a:latin typeface="Cambria" panose="02040503050406030204" pitchFamily="18" charset="0"/>
                        </a:rPr>
                        <a:t>edefler </a:t>
                      </a:r>
                      <a:endParaRPr lang="en-GB" sz="1800" dirty="0">
                        <a:solidFill>
                          <a:srgbClr val="000000"/>
                        </a:solidFill>
                        <a:latin typeface="Cambria" panose="02040503050406030204" pitchFamily="18" charset="0"/>
                      </a:endParaRPr>
                    </a:p>
                  </a:txBody>
                  <a:tcPr marL="91437" marR="91437" marT="45711" marB="45711"/>
                </a:tc>
                <a:tc>
                  <a:txBody>
                    <a:bodyPr/>
                    <a:lstStyle/>
                    <a:p>
                      <a:r>
                        <a:rPr lang="tr-TR" sz="1800" dirty="0">
                          <a:latin typeface="Cambria" panose="02040503050406030204" pitchFamily="18" charset="0"/>
                        </a:rPr>
                        <a:t>Örnek tedbirler</a:t>
                      </a:r>
                      <a:endParaRPr lang="en-GB" sz="1800" dirty="0">
                        <a:solidFill>
                          <a:srgbClr val="000000"/>
                        </a:solidFill>
                        <a:latin typeface="Cambria" panose="02040503050406030204" pitchFamily="18" charset="0"/>
                      </a:endParaRPr>
                    </a:p>
                  </a:txBody>
                  <a:tcPr marL="91437" marR="91437" marT="45711" marB="45711"/>
                </a:tc>
                <a:extLst>
                  <a:ext uri="{0D108BD9-81ED-4DB2-BD59-A6C34878D82A}">
                    <a16:rowId xmlns:a16="http://schemas.microsoft.com/office/drawing/2014/main" val="473825515"/>
                  </a:ext>
                </a:extLst>
              </a:tr>
              <a:tr h="687540">
                <a:tc>
                  <a:txBody>
                    <a:bodyPr/>
                    <a:lstStyle/>
                    <a:p>
                      <a:pPr marL="0" indent="-285750" algn="l" defTabSz="914400" rtl="0" eaLnBrk="1" latinLnBrk="0" hangingPunct="1">
                        <a:lnSpc>
                          <a:spcPts val="3000"/>
                        </a:lnSpc>
                        <a:buClr>
                          <a:srgbClr val="FF0000"/>
                        </a:buClr>
                        <a:buFont typeface="Arial Narrow" panose="020B0606020202030204" pitchFamily="34" charset="0"/>
                        <a:buChar char="●"/>
                        <a:defRPr/>
                      </a:pPr>
                      <a:r>
                        <a:rPr lang="tr-TR" altLang="en-US" sz="1800" b="1" kern="1200" dirty="0">
                          <a:solidFill>
                            <a:srgbClr val="000000"/>
                          </a:solidFill>
                          <a:latin typeface="Cambria" panose="02040503050406030204" pitchFamily="18" charset="0"/>
                        </a:rPr>
                        <a:t>Yangının başladığı hacim içerisinde tutulması ve yayılımını sınırlandırması </a:t>
                      </a:r>
                      <a:endParaRPr lang="en-GB" sz="1800" b="1" kern="1200" dirty="0">
                        <a:solidFill>
                          <a:srgbClr val="000000"/>
                        </a:solidFill>
                        <a:latin typeface="Cambria" panose="02040503050406030204" pitchFamily="18" charset="0"/>
                        <a:ea typeface="+mn-ea"/>
                        <a:cs typeface="+mn-cs"/>
                      </a:endParaRPr>
                    </a:p>
                  </a:txBody>
                  <a:tcPr marL="91437" marR="91437" marT="45711" marB="45711"/>
                </a:tc>
                <a:tc>
                  <a:txBody>
                    <a:bodyPr/>
                    <a:lstStyle/>
                    <a:p>
                      <a:pPr marL="0" marR="0" lvl="0" indent="-285750" algn="l" defTabSz="914400" rtl="0" eaLnBrk="1" fontAlgn="auto" latinLnBrk="0" hangingPunct="1">
                        <a:lnSpc>
                          <a:spcPts val="3000"/>
                        </a:lnSpc>
                        <a:spcBef>
                          <a:spcPts val="0"/>
                        </a:spcBef>
                        <a:spcAft>
                          <a:spcPts val="0"/>
                        </a:spcAft>
                        <a:buClr>
                          <a:srgbClr val="FF0000"/>
                        </a:buClr>
                        <a:buSzTx/>
                        <a:buFont typeface="Arial Narrow" panose="020B0606020202030204" pitchFamily="34" charset="0"/>
                        <a:buChar char="●"/>
                        <a:tabLst/>
                        <a:defRPr/>
                      </a:pPr>
                      <a:r>
                        <a:rPr lang="tr-TR" altLang="en-US" sz="1800" kern="1200" dirty="0">
                          <a:solidFill>
                            <a:srgbClr val="000000"/>
                          </a:solidFill>
                          <a:latin typeface="Cambria" panose="02040503050406030204" pitchFamily="18" charset="0"/>
                        </a:rPr>
                        <a:t>İç yüzeylerde kullanılacak olan malzemelerin yangına karşı tepki sınıflarına göre seçilmesi,</a:t>
                      </a:r>
                      <a:endParaRPr lang="tr-TR" altLang="en-US" sz="1800" kern="1200" dirty="0">
                        <a:solidFill>
                          <a:srgbClr val="000000"/>
                        </a:solidFill>
                        <a:latin typeface="Cambria" panose="02040503050406030204" pitchFamily="18" charset="0"/>
                        <a:ea typeface="+mn-ea"/>
                        <a:cs typeface="+mn-cs"/>
                      </a:endParaRPr>
                    </a:p>
                  </a:txBody>
                  <a:tcPr marL="91437" marR="91437" marT="45711" marB="45711"/>
                </a:tc>
                <a:extLst>
                  <a:ext uri="{0D108BD9-81ED-4DB2-BD59-A6C34878D82A}">
                    <a16:rowId xmlns:a16="http://schemas.microsoft.com/office/drawing/2014/main" val="608440534"/>
                  </a:ext>
                </a:extLst>
              </a:tr>
              <a:tr h="1756615">
                <a:tc>
                  <a:txBody>
                    <a:bodyPr/>
                    <a:lstStyle/>
                    <a:p>
                      <a:pPr marL="0" marR="0" lvl="0" indent="-285750" algn="l" defTabSz="914400" rtl="0" eaLnBrk="1" fontAlgn="auto" latinLnBrk="0" hangingPunct="1">
                        <a:lnSpc>
                          <a:spcPts val="3000"/>
                        </a:lnSpc>
                        <a:spcBef>
                          <a:spcPts val="0"/>
                        </a:spcBef>
                        <a:spcAft>
                          <a:spcPts val="0"/>
                        </a:spcAft>
                        <a:buClr>
                          <a:srgbClr val="FF0000"/>
                        </a:buClr>
                        <a:buSzTx/>
                        <a:buFont typeface="Arial Narrow" panose="020B0606020202030204" pitchFamily="34" charset="0"/>
                        <a:buChar char="●"/>
                        <a:tabLst/>
                        <a:defRPr/>
                      </a:pPr>
                      <a:r>
                        <a:rPr lang="tr-TR" altLang="en-US" sz="1800" b="1" kern="1200" dirty="0">
                          <a:solidFill>
                            <a:srgbClr val="000000"/>
                          </a:solidFill>
                          <a:latin typeface="Cambria" panose="02040503050406030204" pitchFamily="18" charset="0"/>
                        </a:rPr>
                        <a:t>Yangının bir kattan diğerine atlamasının / cephe boyunca yayılımının  önlenmesi</a:t>
                      </a:r>
                      <a:endParaRPr lang="en-GB" sz="1800" b="1" kern="1200" dirty="0">
                        <a:solidFill>
                          <a:srgbClr val="000000"/>
                        </a:solidFill>
                        <a:latin typeface="Cambria" panose="02040503050406030204" pitchFamily="18" charset="0"/>
                        <a:ea typeface="+mn-ea"/>
                        <a:cs typeface="+mn-cs"/>
                      </a:endParaRPr>
                    </a:p>
                  </a:txBody>
                  <a:tcPr marL="91437" marR="91437" marT="45711" marB="45711"/>
                </a:tc>
                <a:tc>
                  <a:txBody>
                    <a:bodyPr/>
                    <a:lstStyle/>
                    <a:p>
                      <a:pPr marL="0" marR="0" lvl="0" indent="-285750" algn="l" defTabSz="914400" rtl="0" eaLnBrk="1" fontAlgn="auto" latinLnBrk="0" hangingPunct="1">
                        <a:lnSpc>
                          <a:spcPts val="3000"/>
                        </a:lnSpc>
                        <a:spcBef>
                          <a:spcPts val="0"/>
                        </a:spcBef>
                        <a:spcAft>
                          <a:spcPts val="0"/>
                        </a:spcAft>
                        <a:buClr>
                          <a:srgbClr val="FF0000"/>
                        </a:buClr>
                        <a:buSzTx/>
                        <a:buFont typeface="Arial Narrow" panose="020B0606020202030204" pitchFamily="34" charset="0"/>
                        <a:buChar char="●"/>
                        <a:tabLst/>
                        <a:defRPr/>
                      </a:pPr>
                      <a:r>
                        <a:rPr lang="tr-TR" altLang="en-US" sz="1800" kern="1200" dirty="0">
                          <a:solidFill>
                            <a:srgbClr val="000000"/>
                          </a:solidFill>
                          <a:latin typeface="Cambria" panose="02040503050406030204" pitchFamily="18" charset="0"/>
                        </a:rPr>
                        <a:t>Cephelerde</a:t>
                      </a:r>
                      <a:r>
                        <a:rPr lang="tr-TR" altLang="en-US" sz="1800" kern="1200" baseline="0" dirty="0">
                          <a:solidFill>
                            <a:srgbClr val="000000"/>
                          </a:solidFill>
                          <a:latin typeface="Cambria" panose="02040503050406030204" pitchFamily="18" charset="0"/>
                        </a:rPr>
                        <a:t> </a:t>
                      </a:r>
                      <a:r>
                        <a:rPr lang="tr-TR" altLang="en-US" sz="1800" kern="1200" dirty="0">
                          <a:solidFill>
                            <a:srgbClr val="000000"/>
                          </a:solidFill>
                          <a:latin typeface="Cambria" panose="02040503050406030204" pitchFamily="18" charset="0"/>
                        </a:rPr>
                        <a:t>kullanılacak olan malzemelerin yangına karşı tepki sınıflarına göre seçilmesi,</a:t>
                      </a:r>
                      <a:endParaRPr lang="tr-TR" altLang="en-US" sz="1800" kern="1200" dirty="0">
                        <a:solidFill>
                          <a:srgbClr val="000000"/>
                        </a:solidFill>
                        <a:latin typeface="Cambria" panose="02040503050406030204" pitchFamily="18" charset="0"/>
                        <a:ea typeface="+mn-ea"/>
                        <a:cs typeface="+mn-cs"/>
                      </a:endParaRPr>
                    </a:p>
                    <a:p>
                      <a:pPr marL="0" marR="0" lvl="0" indent="-285750" algn="l" defTabSz="914400" rtl="0" eaLnBrk="1" fontAlgn="auto" latinLnBrk="0" hangingPunct="1">
                        <a:lnSpc>
                          <a:spcPts val="3000"/>
                        </a:lnSpc>
                        <a:spcBef>
                          <a:spcPts val="0"/>
                        </a:spcBef>
                        <a:spcAft>
                          <a:spcPts val="0"/>
                        </a:spcAft>
                        <a:buClr>
                          <a:srgbClr val="FF0000"/>
                        </a:buClr>
                        <a:buSzTx/>
                        <a:buFont typeface="Arial Narrow" panose="020B0606020202030204" pitchFamily="34" charset="0"/>
                        <a:buChar char="●"/>
                        <a:tabLst/>
                        <a:defRPr/>
                      </a:pPr>
                      <a:r>
                        <a:rPr lang="tr-TR" altLang="en-US" sz="1800" kern="1200" dirty="0">
                          <a:solidFill>
                            <a:srgbClr val="000000"/>
                          </a:solidFill>
                          <a:latin typeface="Cambria" panose="02040503050406030204" pitchFamily="18" charset="0"/>
                        </a:rPr>
                        <a:t>Kat geçişleri veya pencere kenarlarında bariyer uygulamaları, betonarme çıkma tasarımları vb., </a:t>
                      </a:r>
                      <a:endParaRPr lang="tr-TR" altLang="en-US" sz="1800" kern="1200" dirty="0">
                        <a:solidFill>
                          <a:srgbClr val="000000"/>
                        </a:solidFill>
                        <a:latin typeface="Cambria" panose="02040503050406030204" pitchFamily="18" charset="0"/>
                        <a:ea typeface="+mn-ea"/>
                        <a:cs typeface="+mn-cs"/>
                      </a:endParaRPr>
                    </a:p>
                  </a:txBody>
                  <a:tcPr marL="91437" marR="91437" marT="45711" marB="45711"/>
                </a:tc>
                <a:extLst>
                  <a:ext uri="{0D108BD9-81ED-4DB2-BD59-A6C34878D82A}">
                    <a16:rowId xmlns:a16="http://schemas.microsoft.com/office/drawing/2014/main" val="293647269"/>
                  </a:ext>
                </a:extLst>
              </a:tr>
              <a:tr h="1234510">
                <a:tc>
                  <a:txBody>
                    <a:bodyPr/>
                    <a:lstStyle/>
                    <a:p>
                      <a:pPr eaLnBrk="1" hangingPunct="1">
                        <a:lnSpc>
                          <a:spcPts val="3000"/>
                        </a:lnSpc>
                        <a:buClr>
                          <a:srgbClr val="FF0000"/>
                        </a:buClr>
                        <a:buFont typeface="Arial Narrow" panose="020B0606020202030204" pitchFamily="34" charset="0"/>
                        <a:buChar char="●"/>
                        <a:defRPr/>
                      </a:pPr>
                      <a:r>
                        <a:rPr lang="tr-TR" altLang="en-US" sz="1800" b="1" dirty="0">
                          <a:solidFill>
                            <a:srgbClr val="000000"/>
                          </a:solidFill>
                          <a:latin typeface="Cambria" panose="02040503050406030204" pitchFamily="18" charset="0"/>
                        </a:rPr>
                        <a:t> Çevredeki binalarda başlamış olan bir yangının bina içine girmesini önlenmesi</a:t>
                      </a:r>
                    </a:p>
                  </a:txBody>
                  <a:tcPr marL="91437" marR="91437" marT="45711" marB="45711"/>
                </a:tc>
                <a:tc>
                  <a:txBody>
                    <a:bodyPr/>
                    <a:lstStyle/>
                    <a:p>
                      <a:pPr marL="0" indent="-285750" algn="l" defTabSz="914400" rtl="0" eaLnBrk="1" latinLnBrk="0" hangingPunct="1">
                        <a:lnSpc>
                          <a:spcPts val="3000"/>
                        </a:lnSpc>
                        <a:buClr>
                          <a:srgbClr val="FF0000"/>
                        </a:buClr>
                        <a:buFont typeface="Arial Narrow" panose="020B0606020202030204" pitchFamily="34" charset="0"/>
                        <a:buChar char="●"/>
                        <a:defRPr/>
                      </a:pPr>
                      <a:r>
                        <a:rPr lang="tr-TR" altLang="en-US" sz="1800" kern="1200" dirty="0">
                          <a:solidFill>
                            <a:srgbClr val="000000"/>
                          </a:solidFill>
                          <a:latin typeface="Cambria" panose="02040503050406030204" pitchFamily="18" charset="0"/>
                        </a:rPr>
                        <a:t>Pencere vb. açıklıklarda alınacak önlemler, Binalar arası mesafeler,</a:t>
                      </a:r>
                      <a:endParaRPr lang="en-GB" sz="1800" kern="1200" dirty="0">
                        <a:solidFill>
                          <a:srgbClr val="000000"/>
                        </a:solidFill>
                        <a:latin typeface="Cambria" panose="02040503050406030204" pitchFamily="18" charset="0"/>
                        <a:ea typeface="+mn-ea"/>
                        <a:cs typeface="+mn-cs"/>
                      </a:endParaRPr>
                    </a:p>
                  </a:txBody>
                  <a:tcPr marL="91437" marR="91437" marT="45711" marB="45711"/>
                </a:tc>
                <a:extLst>
                  <a:ext uri="{0D108BD9-81ED-4DB2-BD59-A6C34878D82A}">
                    <a16:rowId xmlns:a16="http://schemas.microsoft.com/office/drawing/2014/main" val="2031475970"/>
                  </a:ext>
                </a:extLst>
              </a:tr>
            </a:tbl>
          </a:graphicData>
        </a:graphic>
      </p:graphicFrame>
    </p:spTree>
    <p:extLst>
      <p:ext uri="{BB962C8B-B14F-4D97-AF65-F5344CB8AC3E}">
        <p14:creationId xmlns:p14="http://schemas.microsoft.com/office/powerpoint/2010/main" val="804222817"/>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Title 1"/>
          <p:cNvSpPr>
            <a:spLocks noGrp="1"/>
          </p:cNvSpPr>
          <p:nvPr>
            <p:ph type="title" idx="4294967295"/>
          </p:nvPr>
        </p:nvSpPr>
        <p:spPr>
          <a:xfrm>
            <a:off x="630932" y="1460500"/>
            <a:ext cx="8439150" cy="368300"/>
          </a:xfrm>
        </p:spPr>
        <p:txBody>
          <a:bodyPr>
            <a:noAutofit/>
          </a:bodyPr>
          <a:lstStyle/>
          <a:p>
            <a:pPr algn="ctr"/>
            <a:r>
              <a:rPr lang="tr-TR" altLang="tr-TR" sz="2200" b="1" dirty="0">
                <a:latin typeface="Cambria" panose="02040503050406030204" pitchFamily="18" charset="0"/>
                <a:cs typeface="Arial" panose="020B0604020202020204" pitchFamily="34" charset="0"/>
              </a:rPr>
              <a:t>2012-2018 Yangın İstatistikleri – İstanbul </a:t>
            </a:r>
          </a:p>
        </p:txBody>
      </p:sp>
      <p:sp>
        <p:nvSpPr>
          <p:cNvPr id="8" name="Title 1">
            <a:extLst>
              <a:ext uri="{FF2B5EF4-FFF2-40B4-BE49-F238E27FC236}">
                <a16:creationId xmlns:a16="http://schemas.microsoft.com/office/drawing/2014/main" id="{57F3655A-4034-403A-B295-668BE0B9928F}"/>
              </a:ext>
            </a:extLst>
          </p:cNvPr>
          <p:cNvSpPr txBox="1">
            <a:spLocks/>
          </p:cNvSpPr>
          <p:nvPr/>
        </p:nvSpPr>
        <p:spPr>
          <a:xfrm>
            <a:off x="833438" y="5837108"/>
            <a:ext cx="8439150" cy="3683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tr-TR" sz="2200" b="1" dirty="0">
                <a:latin typeface="Cambria" panose="02040503050406030204" pitchFamily="18" charset="0"/>
                <a:cs typeface="Arial" panose="020B0604020202020204" pitchFamily="34" charset="0"/>
              </a:rPr>
              <a:t>Yangın oluşma riski sanıldığı kadar az değildir. </a:t>
            </a:r>
          </a:p>
        </p:txBody>
      </p:sp>
      <p:graphicFrame>
        <p:nvGraphicFramePr>
          <p:cNvPr id="2" name="Tablo 1">
            <a:extLst>
              <a:ext uri="{FF2B5EF4-FFF2-40B4-BE49-F238E27FC236}">
                <a16:creationId xmlns:a16="http://schemas.microsoft.com/office/drawing/2014/main" id="{F0DCAC7B-2E4A-488F-9A43-272315F18C85}"/>
              </a:ext>
            </a:extLst>
          </p:cNvPr>
          <p:cNvGraphicFramePr>
            <a:graphicFrameLocks noGrp="1"/>
          </p:cNvGraphicFramePr>
          <p:nvPr/>
        </p:nvGraphicFramePr>
        <p:xfrm>
          <a:off x="344848" y="2020529"/>
          <a:ext cx="9213127" cy="3554361"/>
        </p:xfrm>
        <a:graphic>
          <a:graphicData uri="http://schemas.openxmlformats.org/drawingml/2006/table">
            <a:tbl>
              <a:tblPr firstRow="1" firstCol="1" bandRow="1">
                <a:tableStyleId>{5C22544A-7EE6-4342-B048-85BDC9FD1C3A}</a:tableStyleId>
              </a:tblPr>
              <a:tblGrid>
                <a:gridCol w="2272411">
                  <a:extLst>
                    <a:ext uri="{9D8B030D-6E8A-4147-A177-3AD203B41FA5}">
                      <a16:colId xmlns:a16="http://schemas.microsoft.com/office/drawing/2014/main" val="3335239666"/>
                    </a:ext>
                  </a:extLst>
                </a:gridCol>
                <a:gridCol w="1735179">
                  <a:extLst>
                    <a:ext uri="{9D8B030D-6E8A-4147-A177-3AD203B41FA5}">
                      <a16:colId xmlns:a16="http://schemas.microsoft.com/office/drawing/2014/main" val="2820866199"/>
                    </a:ext>
                  </a:extLst>
                </a:gridCol>
                <a:gridCol w="1735179">
                  <a:extLst>
                    <a:ext uri="{9D8B030D-6E8A-4147-A177-3AD203B41FA5}">
                      <a16:colId xmlns:a16="http://schemas.microsoft.com/office/drawing/2014/main" val="3374374034"/>
                    </a:ext>
                  </a:extLst>
                </a:gridCol>
                <a:gridCol w="1735179">
                  <a:extLst>
                    <a:ext uri="{9D8B030D-6E8A-4147-A177-3AD203B41FA5}">
                      <a16:colId xmlns:a16="http://schemas.microsoft.com/office/drawing/2014/main" val="2719004595"/>
                    </a:ext>
                  </a:extLst>
                </a:gridCol>
                <a:gridCol w="1735179">
                  <a:extLst>
                    <a:ext uri="{9D8B030D-6E8A-4147-A177-3AD203B41FA5}">
                      <a16:colId xmlns:a16="http://schemas.microsoft.com/office/drawing/2014/main" val="789463633"/>
                    </a:ext>
                  </a:extLst>
                </a:gridCol>
              </a:tblGrid>
              <a:tr h="385158">
                <a:tc>
                  <a:txBody>
                    <a:bodyPr/>
                    <a:lstStyle/>
                    <a:p>
                      <a:pPr algn="ctr">
                        <a:lnSpc>
                          <a:spcPct val="100000"/>
                        </a:lnSpc>
                        <a:spcAft>
                          <a:spcPts val="0"/>
                        </a:spcAft>
                      </a:pPr>
                      <a:r>
                        <a:rPr lang="tr-TR" sz="1800" dirty="0">
                          <a:effectLst/>
                        </a:rPr>
                        <a:t>Yıllar</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tr-TR" sz="1800" dirty="0">
                          <a:effectLst/>
                        </a:rPr>
                        <a:t>Konut</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tr-TR" sz="1800" dirty="0">
                          <a:effectLst/>
                        </a:rPr>
                        <a:t>Fabrika</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tr-TR" sz="1800" dirty="0">
                          <a:effectLst/>
                        </a:rPr>
                        <a:t>Diğer Bina</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tr-TR" sz="1800" dirty="0">
                          <a:effectLst/>
                        </a:rPr>
                        <a:t>Toplam</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411206438"/>
                  </a:ext>
                </a:extLst>
              </a:tr>
              <a:tr h="385158">
                <a:tc>
                  <a:txBody>
                    <a:bodyPr/>
                    <a:lstStyle/>
                    <a:p>
                      <a:pPr algn="ctr">
                        <a:lnSpc>
                          <a:spcPct val="100000"/>
                        </a:lnSpc>
                        <a:spcAft>
                          <a:spcPts val="0"/>
                        </a:spcAft>
                      </a:pPr>
                      <a:r>
                        <a:rPr lang="tr-TR" sz="1800" dirty="0">
                          <a:effectLst/>
                        </a:rPr>
                        <a:t>2012</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tr-TR" sz="1800">
                          <a:effectLst/>
                        </a:rPr>
                        <a:t>5.129 </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tr-TR" sz="1800">
                          <a:effectLst/>
                        </a:rPr>
                        <a:t>136 </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tr-TR" sz="1800">
                          <a:effectLst/>
                        </a:rPr>
                        <a:t>7.069 </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tr-TR" sz="1800">
                          <a:effectLst/>
                        </a:rPr>
                        <a:t>12.334 </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332943742"/>
                  </a:ext>
                </a:extLst>
              </a:tr>
              <a:tr h="385158">
                <a:tc>
                  <a:txBody>
                    <a:bodyPr/>
                    <a:lstStyle/>
                    <a:p>
                      <a:pPr algn="ctr">
                        <a:lnSpc>
                          <a:spcPct val="100000"/>
                        </a:lnSpc>
                        <a:spcAft>
                          <a:spcPts val="0"/>
                        </a:spcAft>
                      </a:pPr>
                      <a:r>
                        <a:rPr lang="tr-TR" sz="1800" dirty="0">
                          <a:effectLst/>
                        </a:rPr>
                        <a:t>2013</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tr-TR" sz="1800" dirty="0">
                          <a:effectLst/>
                        </a:rPr>
                        <a:t>4.902 </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tr-TR" sz="1800">
                          <a:effectLst/>
                        </a:rPr>
                        <a:t>159 </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tr-TR" sz="1800">
                          <a:effectLst/>
                        </a:rPr>
                        <a:t>7.853 </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tr-TR" sz="1800">
                          <a:effectLst/>
                        </a:rPr>
                        <a:t>12.914 </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230640658"/>
                  </a:ext>
                </a:extLst>
              </a:tr>
              <a:tr h="385158">
                <a:tc>
                  <a:txBody>
                    <a:bodyPr/>
                    <a:lstStyle/>
                    <a:p>
                      <a:pPr algn="ctr">
                        <a:lnSpc>
                          <a:spcPct val="100000"/>
                        </a:lnSpc>
                        <a:spcAft>
                          <a:spcPts val="0"/>
                        </a:spcAft>
                      </a:pPr>
                      <a:r>
                        <a:rPr lang="tr-TR" sz="1800">
                          <a:effectLst/>
                        </a:rPr>
                        <a:t>2014</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tr-TR" sz="1800" dirty="0">
                          <a:effectLst/>
                        </a:rPr>
                        <a:t>5.261 </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tr-TR" sz="1800">
                          <a:effectLst/>
                        </a:rPr>
                        <a:t>123 </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tr-TR" sz="1800">
                          <a:effectLst/>
                        </a:rPr>
                        <a:t>7.869 </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tr-TR" sz="1800">
                          <a:effectLst/>
                        </a:rPr>
                        <a:t>13.253 </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819840323"/>
                  </a:ext>
                </a:extLst>
              </a:tr>
              <a:tr h="385158">
                <a:tc>
                  <a:txBody>
                    <a:bodyPr/>
                    <a:lstStyle/>
                    <a:p>
                      <a:pPr algn="ctr">
                        <a:lnSpc>
                          <a:spcPct val="100000"/>
                        </a:lnSpc>
                        <a:spcAft>
                          <a:spcPts val="0"/>
                        </a:spcAft>
                      </a:pPr>
                      <a:r>
                        <a:rPr lang="tr-TR" sz="1800">
                          <a:effectLst/>
                        </a:rPr>
                        <a:t>2015</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tr-TR" sz="1800" dirty="0">
                          <a:effectLst/>
                        </a:rPr>
                        <a:t>5.869 </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tr-TR" sz="1800">
                          <a:effectLst/>
                        </a:rPr>
                        <a:t>157 </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tr-TR" sz="1800">
                          <a:effectLst/>
                        </a:rPr>
                        <a:t>8.957 </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tr-TR" sz="1800">
                          <a:effectLst/>
                        </a:rPr>
                        <a:t>14.983 </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530649414"/>
                  </a:ext>
                </a:extLst>
              </a:tr>
              <a:tr h="385158">
                <a:tc>
                  <a:txBody>
                    <a:bodyPr/>
                    <a:lstStyle/>
                    <a:p>
                      <a:pPr algn="ctr">
                        <a:lnSpc>
                          <a:spcPct val="100000"/>
                        </a:lnSpc>
                        <a:spcAft>
                          <a:spcPts val="0"/>
                        </a:spcAft>
                      </a:pPr>
                      <a:r>
                        <a:rPr lang="tr-TR" sz="1800">
                          <a:effectLst/>
                        </a:rPr>
                        <a:t>2016</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tr-TR" sz="1800" dirty="0">
                          <a:effectLst/>
                        </a:rPr>
                        <a:t>5.910 </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tr-TR" sz="1800" dirty="0">
                          <a:effectLst/>
                        </a:rPr>
                        <a:t>153 </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tr-TR" sz="1800">
                          <a:effectLst/>
                        </a:rPr>
                        <a:t>8.887 </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tr-TR" sz="1800">
                          <a:effectLst/>
                        </a:rPr>
                        <a:t>14.950 </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905349527"/>
                  </a:ext>
                </a:extLst>
              </a:tr>
              <a:tr h="385158">
                <a:tc>
                  <a:txBody>
                    <a:bodyPr/>
                    <a:lstStyle/>
                    <a:p>
                      <a:pPr algn="ctr">
                        <a:lnSpc>
                          <a:spcPct val="100000"/>
                        </a:lnSpc>
                        <a:spcAft>
                          <a:spcPts val="0"/>
                        </a:spcAft>
                      </a:pPr>
                      <a:r>
                        <a:rPr lang="tr-TR" sz="1800">
                          <a:effectLst/>
                        </a:rPr>
                        <a:t>2017</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tr-TR" sz="1800">
                          <a:effectLst/>
                        </a:rPr>
                        <a:t>5.762 </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tr-TR" sz="1800" dirty="0">
                          <a:effectLst/>
                        </a:rPr>
                        <a:t>166 </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tr-TR" sz="1800" dirty="0">
                          <a:effectLst/>
                        </a:rPr>
                        <a:t>9.224 </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tr-TR" sz="1800">
                          <a:effectLst/>
                        </a:rPr>
                        <a:t>15.152 </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893702617"/>
                  </a:ext>
                </a:extLst>
              </a:tr>
              <a:tr h="473097">
                <a:tc>
                  <a:txBody>
                    <a:bodyPr/>
                    <a:lstStyle/>
                    <a:p>
                      <a:pPr algn="ctr">
                        <a:lnSpc>
                          <a:spcPct val="100000"/>
                        </a:lnSpc>
                        <a:spcAft>
                          <a:spcPts val="0"/>
                        </a:spcAft>
                      </a:pPr>
                      <a:r>
                        <a:rPr lang="tr-TR" sz="1800">
                          <a:effectLst/>
                        </a:rPr>
                        <a:t>2018 (Ocak - Kasım)</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tr-TR" sz="1800" dirty="0">
                          <a:effectLst/>
                        </a:rPr>
                        <a:t>4.421 </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tr-TR" sz="1800" dirty="0">
                          <a:effectLst/>
                        </a:rPr>
                        <a:t>148 </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tr-TR" sz="1800" dirty="0">
                          <a:effectLst/>
                        </a:rPr>
                        <a:t>6.624 </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tr-TR" sz="1800" dirty="0">
                          <a:effectLst/>
                        </a:rPr>
                        <a:t>11.193 </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007924575"/>
                  </a:ext>
                </a:extLst>
              </a:tr>
              <a:tr h="385158">
                <a:tc>
                  <a:txBody>
                    <a:bodyPr/>
                    <a:lstStyle/>
                    <a:p>
                      <a:pPr algn="ctr">
                        <a:lnSpc>
                          <a:spcPct val="100000"/>
                        </a:lnSpc>
                        <a:spcAft>
                          <a:spcPts val="0"/>
                        </a:spcAft>
                      </a:pPr>
                      <a:r>
                        <a:rPr lang="tr-TR" sz="1800">
                          <a:effectLst/>
                        </a:rPr>
                        <a:t>Ortalama</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tr-TR" sz="1800">
                          <a:effectLst/>
                        </a:rPr>
                        <a:t>5.472 </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tr-TR" sz="1800">
                          <a:effectLst/>
                        </a:rPr>
                        <a:t>149 </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tr-TR" sz="1800">
                          <a:effectLst/>
                        </a:rPr>
                        <a:t>8.310 </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0"/>
                        </a:spcAft>
                      </a:pPr>
                      <a:r>
                        <a:rPr lang="tr-TR" sz="1800" dirty="0">
                          <a:effectLst/>
                        </a:rPr>
                        <a:t>13.931 </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193805947"/>
                  </a:ext>
                </a:extLst>
              </a:tr>
            </a:tbl>
          </a:graphicData>
        </a:graphic>
      </p:graphicFrame>
    </p:spTree>
    <p:extLst>
      <p:ext uri="{BB962C8B-B14F-4D97-AF65-F5344CB8AC3E}">
        <p14:creationId xmlns:p14="http://schemas.microsoft.com/office/powerpoint/2010/main" val="647637839"/>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B6FDBC9-95BE-4B5D-B886-29A52548795A}"/>
              </a:ext>
            </a:extLst>
          </p:cNvPr>
          <p:cNvSpPr>
            <a:spLocks noChangeArrowheads="1"/>
          </p:cNvSpPr>
          <p:nvPr/>
        </p:nvSpPr>
        <p:spPr bwMode="auto">
          <a:xfrm>
            <a:off x="457324" y="3303296"/>
            <a:ext cx="864235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eaLnBrk="1" hangingPunct="1">
              <a:lnSpc>
                <a:spcPct val="150000"/>
              </a:lnSpc>
              <a:buClr>
                <a:srgbClr val="FF0000"/>
              </a:buClr>
              <a:defRPr/>
            </a:pPr>
            <a:r>
              <a:rPr lang="tr-TR" sz="2000" b="1" dirty="0">
                <a:solidFill>
                  <a:schemeClr val="accent2">
                    <a:lumMod val="10000"/>
                  </a:schemeClr>
                </a:solidFill>
                <a:latin typeface="Cambria" panose="02040503050406030204" pitchFamily="18" charset="0"/>
              </a:rPr>
              <a:t>Madde 27: Cepheler: </a:t>
            </a:r>
            <a:r>
              <a:rPr lang="tr-TR" sz="2000" dirty="0">
                <a:solidFill>
                  <a:schemeClr val="accent2">
                    <a:lumMod val="10000"/>
                  </a:schemeClr>
                </a:solidFill>
                <a:latin typeface="Cambria" panose="02040503050406030204" pitchFamily="18" charset="0"/>
              </a:rPr>
              <a:t> </a:t>
            </a:r>
          </a:p>
          <a:p>
            <a:pPr eaLnBrk="1" hangingPunct="1">
              <a:lnSpc>
                <a:spcPct val="150000"/>
              </a:lnSpc>
              <a:buClr>
                <a:srgbClr val="FF0000"/>
              </a:buClr>
              <a:defRPr/>
            </a:pPr>
            <a:r>
              <a:rPr lang="tr-TR" sz="2000" b="1" dirty="0">
                <a:solidFill>
                  <a:schemeClr val="accent2">
                    <a:lumMod val="10000"/>
                  </a:schemeClr>
                </a:solidFill>
                <a:latin typeface="Cambria" panose="02040503050406030204" pitchFamily="18" charset="0"/>
              </a:rPr>
              <a:t>(1)</a:t>
            </a:r>
            <a:r>
              <a:rPr lang="tr-TR" sz="2000" dirty="0">
                <a:solidFill>
                  <a:schemeClr val="accent2">
                    <a:lumMod val="10000"/>
                  </a:schemeClr>
                </a:solidFill>
                <a:latin typeface="Cambria" panose="02040503050406030204" pitchFamily="18" charset="0"/>
              </a:rPr>
              <a:t> Dış cephelerin, </a:t>
            </a:r>
            <a:r>
              <a:rPr lang="tr-TR" sz="2000" b="1" dirty="0">
                <a:solidFill>
                  <a:srgbClr val="FF0000"/>
                </a:solidFill>
                <a:latin typeface="Cambria" panose="02040503050406030204" pitchFamily="18" charset="0"/>
              </a:rPr>
              <a:t>bina yüksekliği 28.50 m'den fazla olan binalarda (en az) zor yanıcı malzemeden (A2 - s1, d0)</a:t>
            </a:r>
            <a:r>
              <a:rPr lang="tr-TR" sz="2000" b="1" dirty="0">
                <a:solidFill>
                  <a:schemeClr val="accent2">
                    <a:lumMod val="10000"/>
                  </a:schemeClr>
                </a:solidFill>
                <a:latin typeface="Cambria" panose="02040503050406030204" pitchFamily="18" charset="0"/>
              </a:rPr>
              <a:t> </a:t>
            </a:r>
            <a:r>
              <a:rPr lang="tr-TR" sz="2000" dirty="0">
                <a:solidFill>
                  <a:schemeClr val="accent2">
                    <a:lumMod val="10000"/>
                  </a:schemeClr>
                </a:solidFill>
                <a:latin typeface="Cambria" panose="02040503050406030204" pitchFamily="18" charset="0"/>
              </a:rPr>
              <a:t>ve </a:t>
            </a:r>
            <a:r>
              <a:rPr lang="tr-TR" sz="2000" b="1" dirty="0">
                <a:latin typeface="Cambria" panose="02040503050406030204" pitchFamily="18" charset="0"/>
              </a:rPr>
              <a:t>diğer binalarda ise en az zor alevlenici (C - s3, d2) malzemeden</a:t>
            </a:r>
            <a:r>
              <a:rPr lang="tr-TR" sz="2000" dirty="0">
                <a:solidFill>
                  <a:schemeClr val="accent2">
                    <a:lumMod val="10000"/>
                  </a:schemeClr>
                </a:solidFill>
                <a:latin typeface="Cambria" panose="02040503050406030204" pitchFamily="18" charset="0"/>
              </a:rPr>
              <a:t> olması gerekir.  </a:t>
            </a:r>
          </a:p>
        </p:txBody>
      </p:sp>
      <p:sp>
        <p:nvSpPr>
          <p:cNvPr id="7" name="Unvan 1">
            <a:extLst>
              <a:ext uri="{FF2B5EF4-FFF2-40B4-BE49-F238E27FC236}">
                <a16:creationId xmlns:a16="http://schemas.microsoft.com/office/drawing/2014/main" id="{60C3F690-40AD-4675-8978-74EC6893BE2B}"/>
              </a:ext>
            </a:extLst>
          </p:cNvPr>
          <p:cNvSpPr>
            <a:spLocks noGrp="1"/>
          </p:cNvSpPr>
          <p:nvPr>
            <p:ph type="title" idx="4294967295"/>
          </p:nvPr>
        </p:nvSpPr>
        <p:spPr>
          <a:xfrm>
            <a:off x="457324" y="2012026"/>
            <a:ext cx="8642350" cy="731838"/>
          </a:xfrm>
        </p:spPr>
        <p:txBody>
          <a:bodyPr>
            <a:noAutofit/>
          </a:bodyPr>
          <a:lstStyle/>
          <a:p>
            <a:pPr marL="342900" indent="-342900" algn="l">
              <a:lnSpc>
                <a:spcPts val="3000"/>
              </a:lnSpc>
              <a:buClr>
                <a:srgbClr val="FF0000"/>
              </a:buClr>
              <a:buFont typeface="Arial Narrow" panose="020B0606020202030204" pitchFamily="34" charset="0"/>
              <a:buChar char="●"/>
              <a:defRPr/>
            </a:pPr>
            <a:r>
              <a:rPr lang="tr-TR" sz="2000" dirty="0">
                <a:solidFill>
                  <a:schemeClr val="accent2">
                    <a:lumMod val="10000"/>
                  </a:schemeClr>
                </a:solidFill>
                <a:latin typeface="Cambria" panose="02040503050406030204" pitchFamily="18" charset="0"/>
                <a:ea typeface="+mn-ea"/>
                <a:cs typeface="+mn-cs"/>
              </a:rPr>
              <a:t>Dış cephelerde kullanılan malzemelerin yangına karşı tepki sınıfları </a:t>
            </a:r>
            <a:r>
              <a:rPr lang="tr-TR" altLang="en-US" sz="2000" b="1" dirty="0">
                <a:solidFill>
                  <a:srgbClr val="FF0000"/>
                </a:solidFill>
                <a:latin typeface="Cambria" pitchFamily="18" charset="0"/>
              </a:rPr>
              <a:t>Binaların Yangından Korunması Hakkındaki Yönetmelik’e </a:t>
            </a:r>
            <a:r>
              <a:rPr lang="tr-TR" sz="2000" dirty="0">
                <a:solidFill>
                  <a:schemeClr val="accent2">
                    <a:lumMod val="10000"/>
                  </a:schemeClr>
                </a:solidFill>
                <a:latin typeface="Cambria" panose="02040503050406030204" pitchFamily="18" charset="0"/>
                <a:ea typeface="+mn-ea"/>
                <a:cs typeface="+mn-cs"/>
              </a:rPr>
              <a:t>uygun olmalıdır. </a:t>
            </a:r>
            <a:endParaRPr lang="en-GB" sz="2000" dirty="0">
              <a:solidFill>
                <a:schemeClr val="accent2">
                  <a:lumMod val="10000"/>
                </a:schemeClr>
              </a:solidFill>
              <a:latin typeface="Cambria" panose="02040503050406030204" pitchFamily="18" charset="0"/>
              <a:ea typeface="+mn-ea"/>
              <a:cs typeface="+mn-cs"/>
            </a:endParaRPr>
          </a:p>
        </p:txBody>
      </p:sp>
      <p:sp>
        <p:nvSpPr>
          <p:cNvPr id="5" name="Unvan 1">
            <a:extLst>
              <a:ext uri="{FF2B5EF4-FFF2-40B4-BE49-F238E27FC236}">
                <a16:creationId xmlns:a16="http://schemas.microsoft.com/office/drawing/2014/main" id="{9584FC00-8E70-48A0-B814-1566B2107FEF}"/>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1014894246"/>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a:extLst>
              <a:ext uri="{FF2B5EF4-FFF2-40B4-BE49-F238E27FC236}">
                <a16:creationId xmlns:a16="http://schemas.microsoft.com/office/drawing/2014/main" id="{38F297FB-DC77-4811-B627-1F4CC9595F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6007" r="11015"/>
          <a:stretch>
            <a:fillRect/>
          </a:stretch>
        </p:blipFill>
        <p:spPr bwMode="auto">
          <a:xfrm>
            <a:off x="731839" y="2204864"/>
            <a:ext cx="2743948" cy="4032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3">
            <a:extLst>
              <a:ext uri="{FF2B5EF4-FFF2-40B4-BE49-F238E27FC236}">
                <a16:creationId xmlns:a16="http://schemas.microsoft.com/office/drawing/2014/main" id="{8BBBDB22-5F9B-401B-BABB-465C989B0E92}"/>
              </a:ext>
            </a:extLst>
          </p:cNvPr>
          <p:cNvSpPr txBox="1">
            <a:spLocks noChangeArrowheads="1"/>
          </p:cNvSpPr>
          <p:nvPr/>
        </p:nvSpPr>
        <p:spPr bwMode="auto">
          <a:xfrm>
            <a:off x="731837" y="1682563"/>
            <a:ext cx="8712200" cy="5588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91440" bIns="0"/>
          <a:lstStyle>
            <a:lvl1pPr algn="l" defTabSz="900113" rtl="0" eaLnBrk="0" fontAlgn="base" hangingPunct="0">
              <a:spcBef>
                <a:spcPts val="1500"/>
              </a:spcBef>
              <a:spcAft>
                <a:spcPct val="0"/>
              </a:spcAft>
              <a:buClr>
                <a:schemeClr val="tx1"/>
              </a:buClr>
              <a:buFont typeface="Wingdings" pitchFamily="2" charset="2"/>
              <a:defRPr sz="2000">
                <a:solidFill>
                  <a:srgbClr val="000000"/>
                </a:solidFill>
                <a:latin typeface="+mn-lt"/>
                <a:ea typeface="+mn-ea"/>
                <a:cs typeface="+mn-cs"/>
              </a:defRPr>
            </a:lvl1pPr>
            <a:lvl2pPr marL="342900" indent="-341313" algn="l" defTabSz="900113" rtl="0" eaLnBrk="0" fontAlgn="base" hangingPunct="0">
              <a:spcBef>
                <a:spcPts val="1000"/>
              </a:spcBef>
              <a:spcAft>
                <a:spcPct val="0"/>
              </a:spcAft>
              <a:buClr>
                <a:schemeClr val="tx1"/>
              </a:buClr>
              <a:buFont typeface="Wingdings" pitchFamily="2" charset="2"/>
              <a:buChar char="n"/>
              <a:defRPr sz="2000">
                <a:solidFill>
                  <a:srgbClr val="000000"/>
                </a:solidFill>
                <a:latin typeface="+mn-lt"/>
              </a:defRPr>
            </a:lvl2pPr>
            <a:lvl3pPr marL="685800" indent="-341313" algn="l" defTabSz="900113" rtl="0" eaLnBrk="0" fontAlgn="base" hangingPunct="0">
              <a:spcBef>
                <a:spcPts val="500"/>
              </a:spcBef>
              <a:spcAft>
                <a:spcPct val="0"/>
              </a:spcAft>
              <a:buClr>
                <a:schemeClr val="tx1"/>
              </a:buClr>
              <a:buFont typeface="Arial" charset="0"/>
              <a:buChar char="–"/>
              <a:defRPr sz="2000">
                <a:solidFill>
                  <a:srgbClr val="000000"/>
                </a:solidFill>
                <a:latin typeface="+mn-lt"/>
              </a:defRPr>
            </a:lvl3pPr>
            <a:lvl4pPr marL="1027113" indent="-339725" algn="l" defTabSz="900113" rtl="0" eaLnBrk="0" fontAlgn="base" hangingPunct="0">
              <a:spcBef>
                <a:spcPts val="500"/>
              </a:spcBef>
              <a:spcAft>
                <a:spcPct val="0"/>
              </a:spcAft>
              <a:buClr>
                <a:schemeClr val="tx1"/>
              </a:buClr>
              <a:buFont typeface="Arial" charset="0"/>
              <a:buChar char="–"/>
              <a:defRPr sz="2000">
                <a:solidFill>
                  <a:srgbClr val="000000"/>
                </a:solidFill>
                <a:latin typeface="+mn-lt"/>
              </a:defRPr>
            </a:lvl4pPr>
            <a:lvl5pPr marL="1368425" indent="-339725" algn="l" defTabSz="900113" rtl="0" eaLnBrk="0" fontAlgn="base" hangingPunct="0">
              <a:spcBef>
                <a:spcPts val="500"/>
              </a:spcBef>
              <a:spcAft>
                <a:spcPct val="0"/>
              </a:spcAft>
              <a:buClr>
                <a:schemeClr val="tx1"/>
              </a:buClr>
              <a:buFont typeface="Arial" charset="0"/>
              <a:defRPr sz="2000">
                <a:solidFill>
                  <a:schemeClr val="tx1"/>
                </a:solidFill>
                <a:latin typeface="+mn-lt"/>
              </a:defRPr>
            </a:lvl5pPr>
            <a:lvl6pPr marL="1825625" indent="-339725" algn="l" defTabSz="900113" rtl="0" fontAlgn="base">
              <a:spcBef>
                <a:spcPts val="500"/>
              </a:spcBef>
              <a:spcAft>
                <a:spcPct val="0"/>
              </a:spcAft>
              <a:buClr>
                <a:schemeClr val="tx1"/>
              </a:buClr>
              <a:buFont typeface="Arial" pitchFamily="34" charset="0"/>
              <a:defRPr sz="2000">
                <a:solidFill>
                  <a:schemeClr val="tx1"/>
                </a:solidFill>
                <a:latin typeface="+mn-lt"/>
              </a:defRPr>
            </a:lvl6pPr>
            <a:lvl7pPr marL="2282825" indent="-339725" algn="l" defTabSz="900113" rtl="0" fontAlgn="base">
              <a:spcBef>
                <a:spcPts val="500"/>
              </a:spcBef>
              <a:spcAft>
                <a:spcPct val="0"/>
              </a:spcAft>
              <a:buClr>
                <a:schemeClr val="tx1"/>
              </a:buClr>
              <a:buFont typeface="Arial" pitchFamily="34" charset="0"/>
              <a:defRPr sz="2000">
                <a:solidFill>
                  <a:schemeClr val="tx1"/>
                </a:solidFill>
                <a:latin typeface="+mn-lt"/>
              </a:defRPr>
            </a:lvl7pPr>
            <a:lvl8pPr marL="2740025" indent="-339725" algn="l" defTabSz="900113" rtl="0" fontAlgn="base">
              <a:spcBef>
                <a:spcPts val="500"/>
              </a:spcBef>
              <a:spcAft>
                <a:spcPct val="0"/>
              </a:spcAft>
              <a:buClr>
                <a:schemeClr val="tx1"/>
              </a:buClr>
              <a:buFont typeface="Arial" pitchFamily="34" charset="0"/>
              <a:defRPr sz="2000">
                <a:solidFill>
                  <a:schemeClr val="tx1"/>
                </a:solidFill>
                <a:latin typeface="+mn-lt"/>
              </a:defRPr>
            </a:lvl8pPr>
            <a:lvl9pPr marL="3197225" indent="-339725" algn="l" defTabSz="900113" rtl="0" fontAlgn="base">
              <a:spcBef>
                <a:spcPts val="500"/>
              </a:spcBef>
              <a:spcAft>
                <a:spcPct val="0"/>
              </a:spcAft>
              <a:buClr>
                <a:schemeClr val="tx1"/>
              </a:buClr>
              <a:buFont typeface="Arial" pitchFamily="34" charset="0"/>
              <a:defRPr sz="2000">
                <a:solidFill>
                  <a:schemeClr val="tx1"/>
                </a:solidFill>
                <a:latin typeface="+mn-lt"/>
              </a:defRPr>
            </a:lvl9pPr>
          </a:lstStyle>
          <a:p>
            <a:pPr marL="342900" indent="-342900">
              <a:lnSpc>
                <a:spcPts val="3000"/>
              </a:lnSpc>
              <a:buClr>
                <a:srgbClr val="FF0000"/>
              </a:buClr>
              <a:buFont typeface="Arial Narrow" panose="020B0606020202030204" pitchFamily="34" charset="0"/>
              <a:buChar char="●"/>
              <a:defRPr/>
            </a:pPr>
            <a:r>
              <a:rPr lang="tr-TR" altLang="tr-TR" dirty="0">
                <a:latin typeface="Cambria" panose="02040503050406030204" pitchFamily="18" charset="0"/>
              </a:rPr>
              <a:t>Cepheler, yangının yayılmasını önleyecek şekilde tasarlanmalıdır,</a:t>
            </a:r>
            <a:endParaRPr lang="tr-TR" dirty="0">
              <a:latin typeface="Cambria" panose="02040503050406030204" pitchFamily="18" charset="0"/>
            </a:endParaRPr>
          </a:p>
          <a:p>
            <a:pPr eaLnBrk="1" hangingPunct="1">
              <a:defRPr/>
            </a:pPr>
            <a:endParaRPr lang="tr-TR" kern="0" dirty="0">
              <a:latin typeface="Cambria" panose="02040503050406030204" pitchFamily="18" charset="0"/>
            </a:endParaRPr>
          </a:p>
        </p:txBody>
      </p:sp>
      <p:sp>
        <p:nvSpPr>
          <p:cNvPr id="12" name="Rectangle 4">
            <a:extLst>
              <a:ext uri="{FF2B5EF4-FFF2-40B4-BE49-F238E27FC236}">
                <a16:creationId xmlns:a16="http://schemas.microsoft.com/office/drawing/2014/main" id="{6F72B66C-F7F6-45F2-BD17-A547E247F79B}"/>
              </a:ext>
            </a:extLst>
          </p:cNvPr>
          <p:cNvSpPr>
            <a:spLocks noChangeArrowheads="1"/>
          </p:cNvSpPr>
          <p:nvPr/>
        </p:nvSpPr>
        <p:spPr bwMode="auto">
          <a:xfrm>
            <a:off x="3727275" y="2283206"/>
            <a:ext cx="6175549" cy="38247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defRPr/>
            </a:pPr>
            <a:r>
              <a:rPr lang="tr-TR" sz="2000" b="1" dirty="0">
                <a:solidFill>
                  <a:srgbClr val="FF0000"/>
                </a:solidFill>
                <a:latin typeface="Cambria" pitchFamily="18" charset="0"/>
              </a:rPr>
              <a:t>Yönetmelik 2015</a:t>
            </a:r>
          </a:p>
          <a:p>
            <a:pPr marL="342900" indent="-342900">
              <a:lnSpc>
                <a:spcPts val="3000"/>
              </a:lnSpc>
              <a:buClr>
                <a:srgbClr val="FF0000"/>
              </a:buClr>
              <a:buFont typeface="Arial Narrow" panose="020B0606020202030204" pitchFamily="34" charset="0"/>
              <a:buChar char="●"/>
              <a:defRPr/>
            </a:pPr>
            <a:r>
              <a:rPr lang="tr-TR" sz="2000" b="1" dirty="0">
                <a:solidFill>
                  <a:schemeClr val="accent2">
                    <a:lumMod val="10000"/>
                  </a:schemeClr>
                </a:solidFill>
                <a:latin typeface="Cambria" panose="02040503050406030204" pitchFamily="18" charset="0"/>
              </a:rPr>
              <a:t> Madde 27: Cepheler: </a:t>
            </a:r>
            <a:r>
              <a:rPr lang="tr-TR" sz="2000" dirty="0">
                <a:solidFill>
                  <a:schemeClr val="accent2">
                    <a:lumMod val="10000"/>
                  </a:schemeClr>
                </a:solidFill>
                <a:latin typeface="Cambria" panose="02040503050406030204" pitchFamily="18" charset="0"/>
              </a:rPr>
              <a:t> </a:t>
            </a:r>
          </a:p>
          <a:p>
            <a:pPr>
              <a:lnSpc>
                <a:spcPts val="3000"/>
              </a:lnSpc>
              <a:buClr>
                <a:srgbClr val="FF0000"/>
              </a:buClr>
              <a:defRPr/>
            </a:pPr>
            <a:r>
              <a:rPr lang="tr-TR" sz="2000" b="1" dirty="0">
                <a:solidFill>
                  <a:schemeClr val="accent2">
                    <a:lumMod val="10000"/>
                  </a:schemeClr>
                </a:solidFill>
                <a:latin typeface="Cambria" panose="02040503050406030204" pitchFamily="18" charset="0"/>
              </a:rPr>
              <a:t>(1 Devamı) </a:t>
            </a:r>
            <a:r>
              <a:rPr lang="tr-TR" sz="2000" dirty="0">
                <a:solidFill>
                  <a:schemeClr val="accent2">
                    <a:lumMod val="10000"/>
                  </a:schemeClr>
                </a:solidFill>
                <a:latin typeface="Cambria" panose="02040503050406030204" pitchFamily="18" charset="0"/>
              </a:rPr>
              <a:t>Alevlerin bir kattan diğer bir kata geçmesini engellemek için iki katın pencere gibi korumasız boşlukları arasında düşeyde en az 100 cm yüksekliğinde yangına dayanıklı cephe elemanıyla dolu yüzeyler oluşturulur veya cephe iç kısmına en çok 2 m aralıklarla 1,5 m mesafede yağmurlama başlıkları yerleştirilerek cephe otomatik yağmurlama sistemi ile korunur. </a:t>
            </a:r>
          </a:p>
        </p:txBody>
      </p:sp>
      <p:sp>
        <p:nvSpPr>
          <p:cNvPr id="6" name="Unvan 1">
            <a:extLst>
              <a:ext uri="{FF2B5EF4-FFF2-40B4-BE49-F238E27FC236}">
                <a16:creationId xmlns:a16="http://schemas.microsoft.com/office/drawing/2014/main" id="{AFCAD85E-1475-4778-A54A-BF9B1ECC26A7}"/>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6885254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9">
            <a:extLst>
              <a:ext uri="{FF2B5EF4-FFF2-40B4-BE49-F238E27FC236}">
                <a16:creationId xmlns:a16="http://schemas.microsoft.com/office/drawing/2014/main" id="{95FEC52F-A2AC-47B8-8B8F-D6CB1F07C0BB}"/>
              </a:ext>
            </a:extLst>
          </p:cNvPr>
          <p:cNvSpPr>
            <a:spLocks noChangeArrowheads="1"/>
          </p:cNvSpPr>
          <p:nvPr/>
        </p:nvSpPr>
        <p:spPr bwMode="auto">
          <a:xfrm>
            <a:off x="630237" y="1718500"/>
            <a:ext cx="864235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eaLnBrk="1" hangingPunct="1">
              <a:lnSpc>
                <a:spcPct val="150000"/>
              </a:lnSpc>
              <a:buClr>
                <a:srgbClr val="FF0000"/>
              </a:buClr>
              <a:defRPr/>
            </a:pPr>
            <a:r>
              <a:rPr lang="tr-TR" sz="2000" b="1" dirty="0">
                <a:solidFill>
                  <a:schemeClr val="accent2">
                    <a:lumMod val="10000"/>
                  </a:schemeClr>
                </a:solidFill>
                <a:latin typeface="Cambria" panose="02040503050406030204" pitchFamily="18" charset="0"/>
              </a:rPr>
              <a:t>Madde 27 (2) Geleneksel cephe sistemleri: </a:t>
            </a:r>
          </a:p>
          <a:p>
            <a:pPr eaLnBrk="1" hangingPunct="1">
              <a:lnSpc>
                <a:spcPct val="150000"/>
              </a:lnSpc>
              <a:buClr>
                <a:srgbClr val="FF0000"/>
              </a:buClr>
              <a:defRPr/>
            </a:pPr>
            <a:r>
              <a:rPr lang="tr-TR" sz="2000" dirty="0">
                <a:solidFill>
                  <a:schemeClr val="accent2">
                    <a:lumMod val="10000"/>
                  </a:schemeClr>
                </a:solidFill>
                <a:latin typeface="Cambria" panose="02040503050406030204" pitchFamily="18" charset="0"/>
              </a:rPr>
              <a:t>a) Isı yalıtım malzemesi, ısı yalıtım yapıştırıcısı, dübel, sıva filesi, sıva ve benzeri diğer teçhizat kullanılarak teşkil edilen ısı yalıtım sistemi uygulandığında, sistem, ilgili standartlar kapsamında akredite bir laboratuvar tarafından sertifikalandırılmalıdır. Sertifikalandırılan sistem detayları ve teknik özellikleri piyasaya arz dokümanlarında yer alır.</a:t>
            </a:r>
          </a:p>
        </p:txBody>
      </p:sp>
      <p:sp>
        <p:nvSpPr>
          <p:cNvPr id="7" name="TextBox 2">
            <a:extLst>
              <a:ext uri="{FF2B5EF4-FFF2-40B4-BE49-F238E27FC236}">
                <a16:creationId xmlns:a16="http://schemas.microsoft.com/office/drawing/2014/main" id="{510B8108-46AB-487F-BA2B-EFBBCEF07E35}"/>
              </a:ext>
            </a:extLst>
          </p:cNvPr>
          <p:cNvSpPr txBox="1">
            <a:spLocks noChangeArrowheads="1"/>
          </p:cNvSpPr>
          <p:nvPr/>
        </p:nvSpPr>
        <p:spPr bwMode="auto">
          <a:xfrm>
            <a:off x="606425" y="5003015"/>
            <a:ext cx="8658225" cy="818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indent="-285750" fontAlgn="auto">
              <a:lnSpc>
                <a:spcPts val="3000"/>
              </a:lnSpc>
              <a:spcBef>
                <a:spcPts val="0"/>
              </a:spcBef>
              <a:spcAft>
                <a:spcPts val="0"/>
              </a:spcAft>
              <a:buClr>
                <a:srgbClr val="FF0000"/>
              </a:buClr>
              <a:buFont typeface="Arial Narrow" panose="020B0606020202030204" pitchFamily="34" charset="0"/>
              <a:buChar char="●"/>
              <a:defRPr/>
            </a:pPr>
            <a:r>
              <a:rPr lang="en-US" altLang="en-US" sz="1800" b="1" dirty="0" err="1">
                <a:solidFill>
                  <a:srgbClr val="FF0000"/>
                </a:solidFill>
                <a:latin typeface="Cambria" panose="02040503050406030204" pitchFamily="18" charset="0"/>
              </a:rPr>
              <a:t>Sertifika</a:t>
            </a:r>
            <a:r>
              <a:rPr lang="en-US" altLang="en-US" sz="1800" b="1"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Dış</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cephe</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ısı</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yalıtım</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sistemi</a:t>
            </a:r>
            <a:r>
              <a:rPr lang="en-US" altLang="en-US" sz="1800" dirty="0">
                <a:solidFill>
                  <a:srgbClr val="FF0000"/>
                </a:solidFill>
                <a:latin typeface="Cambria" panose="02040503050406030204" pitchFamily="18" charset="0"/>
              </a:rPr>
              <a:t> TS EN 13501-1</a:t>
            </a:r>
            <a:r>
              <a:rPr lang="tr-TR"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standardına</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göre</a:t>
            </a:r>
            <a:r>
              <a:rPr lang="tr-TR" altLang="en-US" sz="1800" dirty="0">
                <a:solidFill>
                  <a:srgbClr val="FF0000"/>
                </a:solidFill>
                <a:latin typeface="Cambria" panose="02040503050406030204" pitchFamily="18" charset="0"/>
              </a:rPr>
              <a:t> hazırlanmış</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yangına</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tepki</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sınıflandırma</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raporu</a:t>
            </a:r>
            <a:r>
              <a:rPr lang="tr-TR" altLang="en-US" sz="1800" dirty="0">
                <a:solidFill>
                  <a:srgbClr val="FF0000"/>
                </a:solidFill>
                <a:latin typeface="Cambria" panose="02040503050406030204" pitchFamily="18" charset="0"/>
              </a:rPr>
              <a:t>dur. </a:t>
            </a:r>
            <a:r>
              <a:rPr lang="en-US" altLang="en-US" sz="1800" dirty="0">
                <a:solidFill>
                  <a:srgbClr val="FF0000"/>
                </a:solidFill>
                <a:latin typeface="Cambria" panose="02040503050406030204" pitchFamily="18" charset="0"/>
              </a:rPr>
              <a:t> </a:t>
            </a:r>
          </a:p>
        </p:txBody>
      </p:sp>
      <p:sp>
        <p:nvSpPr>
          <p:cNvPr id="8" name="Unvan 1">
            <a:extLst>
              <a:ext uri="{FF2B5EF4-FFF2-40B4-BE49-F238E27FC236}">
                <a16:creationId xmlns:a16="http://schemas.microsoft.com/office/drawing/2014/main" id="{063EE85B-43DE-4C84-888A-AAAD2AF543E7}"/>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dirty="0">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1134676356"/>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4">
            <a:extLst>
              <a:ext uri="{FF2B5EF4-FFF2-40B4-BE49-F238E27FC236}">
                <a16:creationId xmlns:a16="http://schemas.microsoft.com/office/drawing/2014/main" id="{A9B95519-A4DA-47EE-BB77-2B8A6E67A915}"/>
              </a:ext>
            </a:extLst>
          </p:cNvPr>
          <p:cNvSpPr>
            <a:spLocks noChangeArrowheads="1"/>
          </p:cNvSpPr>
          <p:nvPr/>
        </p:nvSpPr>
        <p:spPr bwMode="auto">
          <a:xfrm>
            <a:off x="660400" y="1749124"/>
            <a:ext cx="8755062"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eaLnBrk="1" hangingPunct="1">
              <a:lnSpc>
                <a:spcPct val="150000"/>
              </a:lnSpc>
              <a:buClr>
                <a:srgbClr val="FF0000"/>
              </a:buClr>
              <a:defRPr/>
            </a:pPr>
            <a:r>
              <a:rPr lang="tr-TR" sz="2000" b="1" i="1" dirty="0">
                <a:solidFill>
                  <a:schemeClr val="accent2">
                    <a:lumMod val="10000"/>
                  </a:schemeClr>
                </a:solidFill>
                <a:latin typeface="Cambria" panose="02040503050406030204" pitchFamily="18" charset="0"/>
              </a:rPr>
              <a:t> (2) Geleneksel cephe sistemleri: </a:t>
            </a:r>
          </a:p>
          <a:p>
            <a:pPr>
              <a:lnSpc>
                <a:spcPts val="3000"/>
              </a:lnSpc>
              <a:buClr>
                <a:srgbClr val="FF0000"/>
              </a:buClr>
              <a:buFont typeface="Arial Narrow" panose="020B0606020202030204" pitchFamily="34" charset="0"/>
              <a:buChar char="●"/>
              <a:defRPr/>
            </a:pPr>
            <a:r>
              <a:rPr lang="tr-TR" sz="2000" dirty="0">
                <a:solidFill>
                  <a:schemeClr val="accent2">
                    <a:lumMod val="10000"/>
                  </a:schemeClr>
                </a:solidFill>
                <a:latin typeface="Cambria" panose="02040503050406030204" pitchFamily="18" charset="0"/>
              </a:rPr>
              <a:t> Dış cephesi zor alevlenici (en az C - s3, d2) malzeme veya sistemden oluşan, yüksekliği 28.50 m'den az olan binalarda, </a:t>
            </a:r>
            <a:r>
              <a:rPr lang="tr-TR" sz="2000" u="sng" dirty="0">
                <a:solidFill>
                  <a:schemeClr val="accent2">
                    <a:lumMod val="10000"/>
                  </a:schemeClr>
                </a:solidFill>
                <a:latin typeface="Cambria" panose="02040503050406030204" pitchFamily="18" charset="0"/>
              </a:rPr>
              <a:t>tabii veya tesviye edilmiş zemin kotu üzerindeki 1.5 m mesafe hiç yanmaz malzeme ile kaplanmalı</a:t>
            </a:r>
            <a:r>
              <a:rPr lang="tr-TR" sz="2000" dirty="0">
                <a:solidFill>
                  <a:schemeClr val="accent2">
                    <a:lumMod val="10000"/>
                  </a:schemeClr>
                </a:solidFill>
                <a:latin typeface="Cambria" panose="02040503050406030204" pitchFamily="18" charset="0"/>
              </a:rPr>
              <a:t>; bina yüksekliği 6.50 m'den fazla olan binalarda pencere ve benzeri boşluklarının yan kenarları en az 15 cm ve üst kenarı en az 30 cm eninde hiç yanmaz malzeme ile yangın bariyerleri oluşturulmalıdır.</a:t>
            </a:r>
          </a:p>
        </p:txBody>
      </p:sp>
      <p:sp>
        <p:nvSpPr>
          <p:cNvPr id="13" name="TextBox 2">
            <a:extLst>
              <a:ext uri="{FF2B5EF4-FFF2-40B4-BE49-F238E27FC236}">
                <a16:creationId xmlns:a16="http://schemas.microsoft.com/office/drawing/2014/main" id="{D2757269-671F-4350-8D0B-F8C61CAC45AB}"/>
              </a:ext>
            </a:extLst>
          </p:cNvPr>
          <p:cNvSpPr txBox="1">
            <a:spLocks noChangeArrowheads="1"/>
          </p:cNvSpPr>
          <p:nvPr/>
        </p:nvSpPr>
        <p:spPr bwMode="auto">
          <a:xfrm>
            <a:off x="660400" y="4607624"/>
            <a:ext cx="8755062"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algn="just" fontAlgn="auto">
              <a:lnSpc>
                <a:spcPts val="3000"/>
              </a:lnSpc>
              <a:spcBef>
                <a:spcPts val="0"/>
              </a:spcBef>
              <a:spcAft>
                <a:spcPts val="0"/>
              </a:spcAft>
              <a:buClr>
                <a:srgbClr val="FF0000"/>
              </a:buClr>
              <a:defRPr/>
            </a:pPr>
            <a:r>
              <a:rPr lang="tr-TR" altLang="en-US" sz="1800" b="1" dirty="0">
                <a:solidFill>
                  <a:srgbClr val="FF0000"/>
                </a:solidFill>
                <a:latin typeface="Cambria" panose="02040503050406030204" pitchFamily="18" charset="0"/>
              </a:rPr>
              <a:t>Açıklama: </a:t>
            </a:r>
            <a:r>
              <a:rPr lang="tr-TR" altLang="en-US" sz="1800" dirty="0">
                <a:solidFill>
                  <a:srgbClr val="FF0000"/>
                </a:solidFill>
                <a:latin typeface="Cambria" panose="02040503050406030204" pitchFamily="18" charset="0"/>
              </a:rPr>
              <a:t>Isı yalıtım sistemi en az C-s3, d2 (örneğin EPS veya XPS içeren sistemler) ise ze</a:t>
            </a:r>
            <a:r>
              <a:rPr lang="tr-TR" sz="1800" dirty="0">
                <a:solidFill>
                  <a:srgbClr val="FF0000"/>
                </a:solidFill>
                <a:latin typeface="Cambria" panose="02040503050406030204" pitchFamily="18" charset="0"/>
              </a:rPr>
              <a:t>min kotu üzerindeki 1.5 m mesafenin hiç yanmaz dekoratif tuğla, </a:t>
            </a:r>
            <a:r>
              <a:rPr lang="tr-TR" altLang="en-US" sz="1800" dirty="0">
                <a:solidFill>
                  <a:srgbClr val="FF0000"/>
                </a:solidFill>
                <a:latin typeface="Cambria" panose="02040503050406030204" pitchFamily="18" charset="0"/>
              </a:rPr>
              <a:t>taş vb. ürünler veya A1 sınıfı sıvalar kaplanması gerektiğini ortaya koymaktadır. Bu hüküm ilk 1,5m’lik kısmın yanmaz ısı yalıtım malzemeleri ile kaplanmasını şart koşmaz. </a:t>
            </a:r>
            <a:endParaRPr lang="en-US" altLang="en-US" sz="1800" dirty="0">
              <a:solidFill>
                <a:srgbClr val="FF0000"/>
              </a:solidFill>
              <a:latin typeface="Cambria" panose="02040503050406030204" pitchFamily="18" charset="0"/>
            </a:endParaRPr>
          </a:p>
        </p:txBody>
      </p:sp>
      <p:sp>
        <p:nvSpPr>
          <p:cNvPr id="5" name="Unvan 1">
            <a:extLst>
              <a:ext uri="{FF2B5EF4-FFF2-40B4-BE49-F238E27FC236}">
                <a16:creationId xmlns:a16="http://schemas.microsoft.com/office/drawing/2014/main" id="{588EB831-8AC8-444A-85A4-4B4808F45181}"/>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38294483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1">
            <a:extLst>
              <a:ext uri="{FF2B5EF4-FFF2-40B4-BE49-F238E27FC236}">
                <a16:creationId xmlns:a16="http://schemas.microsoft.com/office/drawing/2014/main" id="{043E2BBF-B407-4B48-8833-D3A141E3DB4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06996" y="1927266"/>
            <a:ext cx="3807916" cy="2445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2">
            <a:extLst>
              <a:ext uri="{FF2B5EF4-FFF2-40B4-BE49-F238E27FC236}">
                <a16:creationId xmlns:a16="http://schemas.microsoft.com/office/drawing/2014/main" id="{176EE568-8D8A-4B24-9654-84F902837F9C}"/>
              </a:ext>
            </a:extLst>
          </p:cNvPr>
          <p:cNvSpPr txBox="1">
            <a:spLocks noChangeArrowheads="1"/>
          </p:cNvSpPr>
          <p:nvPr/>
        </p:nvSpPr>
        <p:spPr bwMode="auto">
          <a:xfrm>
            <a:off x="486916" y="4191861"/>
            <a:ext cx="8801100"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fontAlgn="auto">
              <a:lnSpc>
                <a:spcPts val="3000"/>
              </a:lnSpc>
              <a:spcBef>
                <a:spcPts val="0"/>
              </a:spcBef>
              <a:spcAft>
                <a:spcPts val="0"/>
              </a:spcAft>
              <a:buClr>
                <a:srgbClr val="FF0000"/>
              </a:buClr>
              <a:defRPr/>
            </a:pPr>
            <a:r>
              <a:rPr lang="tr-TR" altLang="en-US" sz="2000" b="1" dirty="0">
                <a:solidFill>
                  <a:srgbClr val="000000"/>
                </a:solidFill>
                <a:latin typeface="Cambria" panose="02040503050406030204" pitchFamily="18" charset="0"/>
              </a:rPr>
              <a:t>Bariyer şartları; </a:t>
            </a:r>
          </a:p>
          <a:p>
            <a:pPr indent="-285750" fontAlgn="auto">
              <a:lnSpc>
                <a:spcPts val="3000"/>
              </a:lnSpc>
              <a:spcBef>
                <a:spcPts val="0"/>
              </a:spcBef>
              <a:spcAft>
                <a:spcPts val="0"/>
              </a:spcAft>
              <a:buClr>
                <a:srgbClr val="FF0000"/>
              </a:buClr>
              <a:buFont typeface="Arial Narrow" panose="020B0606020202030204" pitchFamily="34" charset="0"/>
              <a:buChar char="●"/>
              <a:defRPr/>
            </a:pPr>
            <a:r>
              <a:rPr lang="tr-TR" altLang="en-US" sz="2000" dirty="0">
                <a:solidFill>
                  <a:srgbClr val="000000"/>
                </a:solidFill>
                <a:latin typeface="Cambria" panose="02040503050406030204" pitchFamily="18" charset="0"/>
              </a:rPr>
              <a:t>Bina yüksekliği 6,5m ile 28,5m arasında olmalı. </a:t>
            </a:r>
          </a:p>
          <a:p>
            <a:pPr indent="-285750" fontAlgn="auto">
              <a:lnSpc>
                <a:spcPts val="3000"/>
              </a:lnSpc>
              <a:spcBef>
                <a:spcPts val="0"/>
              </a:spcBef>
              <a:spcAft>
                <a:spcPts val="0"/>
              </a:spcAft>
              <a:buClr>
                <a:srgbClr val="FF0000"/>
              </a:buClr>
              <a:buFont typeface="Arial Narrow" panose="020B0606020202030204" pitchFamily="34" charset="0"/>
              <a:buChar char="●"/>
              <a:defRPr/>
            </a:pPr>
            <a:r>
              <a:rPr lang="tr-TR" altLang="en-US" sz="2000" dirty="0">
                <a:solidFill>
                  <a:srgbClr val="000000"/>
                </a:solidFill>
                <a:latin typeface="Cambria" panose="02040503050406030204" pitchFamily="18" charset="0"/>
              </a:rPr>
              <a:t>Isı yalıtım sistemi en az C-s3, d2 (örneğin çimento sıvalı EPS veya XPS içeren sistemler) olmalı. </a:t>
            </a:r>
          </a:p>
          <a:p>
            <a:pPr indent="-285750" fontAlgn="auto">
              <a:lnSpc>
                <a:spcPts val="3000"/>
              </a:lnSpc>
              <a:spcBef>
                <a:spcPts val="0"/>
              </a:spcBef>
              <a:spcAft>
                <a:spcPts val="0"/>
              </a:spcAft>
              <a:buClr>
                <a:srgbClr val="FF0000"/>
              </a:buClr>
              <a:buFont typeface="Arial Narrow" panose="020B0606020202030204" pitchFamily="34" charset="0"/>
              <a:buChar char="●"/>
              <a:defRPr/>
            </a:pPr>
            <a:r>
              <a:rPr lang="tr-TR" altLang="en-US" sz="2000" dirty="0">
                <a:solidFill>
                  <a:srgbClr val="000000"/>
                </a:solidFill>
                <a:latin typeface="Cambria" panose="02040503050406030204" pitchFamily="18" charset="0"/>
              </a:rPr>
              <a:t>Bina yüksekliği 6,5m’nin altında ise bariyer yapılması şart değildir. </a:t>
            </a:r>
            <a:endParaRPr lang="en-US" altLang="en-US" sz="2000" dirty="0">
              <a:solidFill>
                <a:srgbClr val="000000"/>
              </a:solidFill>
              <a:latin typeface="Cambria" panose="02040503050406030204" pitchFamily="18" charset="0"/>
            </a:endParaRPr>
          </a:p>
        </p:txBody>
      </p:sp>
      <p:sp>
        <p:nvSpPr>
          <p:cNvPr id="6" name="Text Box 5">
            <a:extLst>
              <a:ext uri="{FF2B5EF4-FFF2-40B4-BE49-F238E27FC236}">
                <a16:creationId xmlns:a16="http://schemas.microsoft.com/office/drawing/2014/main" id="{8F2426AE-5FA0-4B21-B24B-555AD2C23893}"/>
              </a:ext>
            </a:extLst>
          </p:cNvPr>
          <p:cNvSpPr txBox="1">
            <a:spLocks noChangeArrowheads="1"/>
          </p:cNvSpPr>
          <p:nvPr/>
        </p:nvSpPr>
        <p:spPr bwMode="auto">
          <a:xfrm>
            <a:off x="5476876" y="1821125"/>
            <a:ext cx="3960812" cy="2785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a:lnSpc>
                <a:spcPts val="3000"/>
              </a:lnSpc>
              <a:buClr>
                <a:srgbClr val="FF0000"/>
              </a:buClr>
              <a:defRPr/>
            </a:pPr>
            <a:r>
              <a:rPr lang="tr-TR" altLang="en-US" sz="2000" b="1" dirty="0">
                <a:solidFill>
                  <a:schemeClr val="accent2">
                    <a:lumMod val="10000"/>
                  </a:schemeClr>
                </a:solidFill>
                <a:latin typeface="Cambria" panose="02040503050406030204" pitchFamily="18" charset="0"/>
              </a:rPr>
              <a:t>Uygulama Esasları: </a:t>
            </a:r>
          </a:p>
          <a:p>
            <a:pPr marL="342900" indent="-342900">
              <a:lnSpc>
                <a:spcPts val="3000"/>
              </a:lnSpc>
              <a:buClr>
                <a:srgbClr val="FF0000"/>
              </a:buClr>
              <a:buFont typeface="Arial Narrow" panose="020B0606020202030204" pitchFamily="34" charset="0"/>
              <a:buChar char="●"/>
              <a:defRPr/>
            </a:pPr>
            <a:r>
              <a:rPr lang="tr-TR" altLang="en-US" sz="2000" dirty="0">
                <a:solidFill>
                  <a:schemeClr val="accent2">
                    <a:lumMod val="10000"/>
                  </a:schemeClr>
                </a:solidFill>
                <a:latin typeface="Cambria" panose="02040503050406030204" pitchFamily="18" charset="0"/>
              </a:rPr>
              <a:t> Yalıtım alevle karşılaşacak yüzeyin üstünde olmalı. </a:t>
            </a:r>
          </a:p>
          <a:p>
            <a:pPr marL="342900" indent="-342900">
              <a:lnSpc>
                <a:spcPts val="3000"/>
              </a:lnSpc>
              <a:buClr>
                <a:srgbClr val="FF0000"/>
              </a:buClr>
              <a:buFont typeface="Arial Narrow" panose="020B0606020202030204" pitchFamily="34" charset="0"/>
              <a:buChar char="●"/>
              <a:defRPr/>
            </a:pPr>
            <a:r>
              <a:rPr lang="tr-TR" altLang="en-US" sz="2000" dirty="0">
                <a:solidFill>
                  <a:schemeClr val="accent2">
                    <a:lumMod val="10000"/>
                  </a:schemeClr>
                </a:solidFill>
                <a:latin typeface="Cambria" panose="02040503050406030204" pitchFamily="18" charset="0"/>
              </a:rPr>
              <a:t> </a:t>
            </a:r>
            <a:r>
              <a:rPr lang="tr-TR" altLang="en-US" sz="2000" dirty="0" err="1">
                <a:solidFill>
                  <a:schemeClr val="accent2">
                    <a:lumMod val="10000"/>
                  </a:schemeClr>
                </a:solidFill>
                <a:latin typeface="Cambria" panose="02040503050406030204" pitchFamily="18" charset="0"/>
              </a:rPr>
              <a:t>Taşyünü</a:t>
            </a:r>
            <a:r>
              <a:rPr lang="tr-TR" altLang="en-US" sz="2000" dirty="0">
                <a:solidFill>
                  <a:schemeClr val="accent2">
                    <a:lumMod val="10000"/>
                  </a:schemeClr>
                </a:solidFill>
                <a:latin typeface="Cambria" panose="02040503050406030204" pitchFamily="18" charset="0"/>
              </a:rPr>
              <a:t> levhalar</a:t>
            </a:r>
            <a:r>
              <a:rPr lang="en-US" altLang="en-US" sz="2000" dirty="0">
                <a:solidFill>
                  <a:schemeClr val="accent2">
                    <a:lumMod val="10000"/>
                  </a:schemeClr>
                </a:solidFill>
                <a:latin typeface="Cambria" panose="02040503050406030204" pitchFamily="18" charset="0"/>
              </a:rPr>
              <a:t> </a:t>
            </a:r>
            <a:r>
              <a:rPr lang="tr-TR" altLang="en-US" sz="2000" dirty="0">
                <a:solidFill>
                  <a:schemeClr val="accent2">
                    <a:lumMod val="10000"/>
                  </a:schemeClr>
                </a:solidFill>
                <a:latin typeface="Cambria" panose="02040503050406030204" pitchFamily="18" charset="0"/>
              </a:rPr>
              <a:t>yangında düşmeyecek şekilde</a:t>
            </a:r>
            <a:r>
              <a:rPr lang="en-US" altLang="en-US" sz="2000" dirty="0">
                <a:solidFill>
                  <a:schemeClr val="accent2">
                    <a:lumMod val="10000"/>
                  </a:schemeClr>
                </a:solidFill>
                <a:latin typeface="Cambria" panose="02040503050406030204" pitchFamily="18" charset="0"/>
              </a:rPr>
              <a:t> </a:t>
            </a:r>
            <a:r>
              <a:rPr lang="tr-TR" altLang="en-US" sz="2000" dirty="0">
                <a:solidFill>
                  <a:schemeClr val="accent2">
                    <a:lumMod val="10000"/>
                  </a:schemeClr>
                </a:solidFill>
                <a:latin typeface="Cambria" panose="02040503050406030204" pitchFamily="18" charset="0"/>
              </a:rPr>
              <a:t>yapı elemanına </a:t>
            </a:r>
            <a:r>
              <a:rPr lang="en-US" altLang="en-US" sz="2000" dirty="0" err="1">
                <a:solidFill>
                  <a:schemeClr val="accent2">
                    <a:lumMod val="10000"/>
                  </a:schemeClr>
                </a:solidFill>
                <a:latin typeface="Cambria" panose="02040503050406030204" pitchFamily="18" charset="0"/>
              </a:rPr>
              <a:t>çelik</a:t>
            </a:r>
            <a:r>
              <a:rPr lang="en-US" altLang="en-US" sz="2000" dirty="0">
                <a:solidFill>
                  <a:schemeClr val="accent2">
                    <a:lumMod val="10000"/>
                  </a:schemeClr>
                </a:solidFill>
                <a:latin typeface="Cambria" panose="02040503050406030204" pitchFamily="18" charset="0"/>
              </a:rPr>
              <a:t> </a:t>
            </a:r>
            <a:r>
              <a:rPr lang="en-US" altLang="en-US" sz="2000" dirty="0" err="1">
                <a:solidFill>
                  <a:schemeClr val="accent2">
                    <a:lumMod val="10000"/>
                  </a:schemeClr>
                </a:solidFill>
                <a:latin typeface="Cambria" panose="02040503050406030204" pitchFamily="18" charset="0"/>
              </a:rPr>
              <a:t>çivili</a:t>
            </a:r>
            <a:r>
              <a:rPr lang="en-US" altLang="en-US" sz="2000" dirty="0">
                <a:solidFill>
                  <a:schemeClr val="accent2">
                    <a:lumMod val="10000"/>
                  </a:schemeClr>
                </a:solidFill>
                <a:latin typeface="Cambria" panose="02040503050406030204" pitchFamily="18" charset="0"/>
              </a:rPr>
              <a:t> </a:t>
            </a:r>
            <a:r>
              <a:rPr lang="en-US" altLang="en-US" sz="2000" dirty="0" err="1">
                <a:solidFill>
                  <a:schemeClr val="accent2">
                    <a:lumMod val="10000"/>
                  </a:schemeClr>
                </a:solidFill>
                <a:latin typeface="Cambria" panose="02040503050406030204" pitchFamily="18" charset="0"/>
              </a:rPr>
              <a:t>dübellerle</a:t>
            </a:r>
            <a:r>
              <a:rPr lang="tr-TR" altLang="en-US" sz="2000" dirty="0">
                <a:solidFill>
                  <a:schemeClr val="accent2">
                    <a:lumMod val="10000"/>
                  </a:schemeClr>
                </a:solidFill>
                <a:latin typeface="Cambria" panose="02040503050406030204" pitchFamily="18" charset="0"/>
              </a:rPr>
              <a:t> monte edilmelidir.</a:t>
            </a:r>
          </a:p>
        </p:txBody>
      </p:sp>
      <p:sp>
        <p:nvSpPr>
          <p:cNvPr id="8" name="Unvan 1">
            <a:extLst>
              <a:ext uri="{FF2B5EF4-FFF2-40B4-BE49-F238E27FC236}">
                <a16:creationId xmlns:a16="http://schemas.microsoft.com/office/drawing/2014/main" id="{085238C1-725D-4C74-8E35-B5B48973B76C}"/>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dirty="0">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2092557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ECE697B-9990-4524-802A-CF87F2B4B700}"/>
              </a:ext>
            </a:extLst>
          </p:cNvPr>
          <p:cNvSpPr>
            <a:spLocks noChangeArrowheads="1"/>
          </p:cNvSpPr>
          <p:nvPr/>
        </p:nvSpPr>
        <p:spPr bwMode="auto">
          <a:xfrm>
            <a:off x="558924" y="1630203"/>
            <a:ext cx="8642350" cy="215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eaLnBrk="1" hangingPunct="1">
              <a:lnSpc>
                <a:spcPct val="150000"/>
              </a:lnSpc>
              <a:buClr>
                <a:srgbClr val="FF0000"/>
              </a:buClr>
              <a:defRPr/>
            </a:pPr>
            <a:r>
              <a:rPr lang="tr-TR" altLang="en-US" sz="2000" b="1" i="1" dirty="0">
                <a:solidFill>
                  <a:srgbClr val="FF0000"/>
                </a:solidFill>
                <a:latin typeface="Cambria" pitchFamily="18" charset="0"/>
              </a:rPr>
              <a:t>Binaların Yangından Korunması Hakkındaki Yönetmelik</a:t>
            </a:r>
            <a:endParaRPr lang="tr-TR" sz="2000" b="1" i="1" dirty="0">
              <a:solidFill>
                <a:schemeClr val="accent2">
                  <a:lumMod val="10000"/>
                </a:schemeClr>
              </a:solidFill>
              <a:latin typeface="Cambria" panose="02040503050406030204" pitchFamily="18" charset="0"/>
            </a:endParaRPr>
          </a:p>
          <a:p>
            <a:pPr eaLnBrk="1" hangingPunct="1">
              <a:lnSpc>
                <a:spcPct val="150000"/>
              </a:lnSpc>
              <a:buClr>
                <a:srgbClr val="FF0000"/>
              </a:buClr>
              <a:buFont typeface="Arial Narrow" panose="020B0606020202030204" pitchFamily="34" charset="0"/>
              <a:buChar char="●"/>
              <a:defRPr/>
            </a:pPr>
            <a:r>
              <a:rPr lang="tr-TR" sz="2000" b="1" dirty="0">
                <a:solidFill>
                  <a:schemeClr val="accent2">
                    <a:lumMod val="10000"/>
                  </a:schemeClr>
                </a:solidFill>
                <a:latin typeface="Cambria" panose="02040503050406030204" pitchFamily="18" charset="0"/>
              </a:rPr>
              <a:t>Giydirme cephe:</a:t>
            </a:r>
            <a:r>
              <a:rPr lang="tr-TR" sz="2000" dirty="0">
                <a:solidFill>
                  <a:schemeClr val="accent2">
                    <a:lumMod val="10000"/>
                  </a:schemeClr>
                </a:solidFill>
                <a:latin typeface="Cambria" panose="02040503050406030204" pitchFamily="18" charset="0"/>
              </a:rPr>
              <a:t> Binanın taşıyıcı sistemine kendine ait bir konstrüksiyon yardımı ile asılı olarak yapının kabuğunu oluşturan, binanın yükünü almayan, önceden üretilmiş değişik malzemelerden oluşan dış duvarları,</a:t>
            </a:r>
            <a:endParaRPr lang="en-GB" altLang="en-US" sz="2000" dirty="0">
              <a:solidFill>
                <a:schemeClr val="accent2">
                  <a:lumMod val="10000"/>
                </a:schemeClr>
              </a:solidFill>
            </a:endParaRPr>
          </a:p>
          <a:p>
            <a:pPr eaLnBrk="1" hangingPunct="1">
              <a:defRPr/>
            </a:pPr>
            <a:endParaRPr lang="en-US" altLang="en-US" sz="1400" dirty="0"/>
          </a:p>
        </p:txBody>
      </p:sp>
      <p:sp>
        <p:nvSpPr>
          <p:cNvPr id="20483" name="Rectangle 2">
            <a:extLst>
              <a:ext uri="{FF2B5EF4-FFF2-40B4-BE49-F238E27FC236}">
                <a16:creationId xmlns:a16="http://schemas.microsoft.com/office/drawing/2014/main" id="{07869B78-A72B-43EB-B9BE-1177D2824146}"/>
              </a:ext>
            </a:extLst>
          </p:cNvPr>
          <p:cNvSpPr>
            <a:spLocks noChangeArrowheads="1"/>
          </p:cNvSpPr>
          <p:nvPr/>
        </p:nvSpPr>
        <p:spPr bwMode="auto">
          <a:xfrm>
            <a:off x="2590801" y="5721351"/>
            <a:ext cx="186013" cy="462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571500" indent="-341313" defTabSz="76200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341313"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714500" indent="-339725"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286000" indent="-339725" defTabSz="7620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7432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32004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6576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41148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0"/>
              </a:spcBef>
              <a:buClrTx/>
              <a:buFontTx/>
              <a:buNone/>
            </a:pPr>
            <a:endParaRPr lang="tr-TR" altLang="tr-TR" sz="2400">
              <a:solidFill>
                <a:schemeClr val="tx1"/>
              </a:solidFill>
              <a:latin typeface="Times New Roman" panose="02020603050405020304" pitchFamily="18" charset="0"/>
            </a:endParaRPr>
          </a:p>
        </p:txBody>
      </p:sp>
      <p:sp>
        <p:nvSpPr>
          <p:cNvPr id="6" name="Rectangle 3">
            <a:extLst>
              <a:ext uri="{FF2B5EF4-FFF2-40B4-BE49-F238E27FC236}">
                <a16:creationId xmlns:a16="http://schemas.microsoft.com/office/drawing/2014/main" id="{ECEFE426-5932-4644-BF1F-E3F8CDB9A205}"/>
              </a:ext>
            </a:extLst>
          </p:cNvPr>
          <p:cNvSpPr>
            <a:spLocks noChangeArrowheads="1"/>
          </p:cNvSpPr>
          <p:nvPr/>
        </p:nvSpPr>
        <p:spPr bwMode="auto">
          <a:xfrm>
            <a:off x="4537883" y="3705226"/>
            <a:ext cx="3363913" cy="201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lgn="l" defTabSz="762000" eaLnBrk="0" hangingPunct="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571500" indent="-341313" algn="l" defTabSz="762000" eaLnBrk="0" hangingPunct="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341313" algn="l" defTabSz="762000" eaLnBrk="0" hangingPunct="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714500" indent="-339725" algn="l" defTabSz="762000" eaLnBrk="0" hangingPunct="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286000" indent="-339725" algn="l" defTabSz="762000" eaLnBrk="0" hangingPunct="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7432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32004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6576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41148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nSpc>
                <a:spcPct val="125000"/>
              </a:lnSpc>
              <a:spcBef>
                <a:spcPct val="0"/>
              </a:spcBef>
              <a:buClrTx/>
              <a:buFontTx/>
              <a:buNone/>
              <a:defRPr/>
            </a:pPr>
            <a:r>
              <a:rPr lang="tr-TR" altLang="tr-TR" b="1" dirty="0">
                <a:solidFill>
                  <a:schemeClr val="accent2">
                    <a:lumMod val="10000"/>
                  </a:schemeClr>
                </a:solidFill>
                <a:latin typeface="Cambria" panose="02040503050406030204" pitchFamily="18" charset="0"/>
              </a:rPr>
              <a:t>1-</a:t>
            </a:r>
            <a:r>
              <a:rPr lang="tr-TR" altLang="tr-TR" dirty="0">
                <a:solidFill>
                  <a:schemeClr val="accent2">
                    <a:lumMod val="10000"/>
                  </a:schemeClr>
                </a:solidFill>
                <a:latin typeface="Cambria" panose="02040503050406030204" pitchFamily="18" charset="0"/>
              </a:rPr>
              <a:t> Dış cephe kaplaması</a:t>
            </a:r>
          </a:p>
          <a:p>
            <a:pPr>
              <a:lnSpc>
                <a:spcPct val="125000"/>
              </a:lnSpc>
              <a:spcBef>
                <a:spcPct val="0"/>
              </a:spcBef>
              <a:buClrTx/>
              <a:buFontTx/>
              <a:buNone/>
              <a:defRPr/>
            </a:pPr>
            <a:r>
              <a:rPr lang="tr-TR" altLang="tr-TR" b="1" dirty="0">
                <a:solidFill>
                  <a:schemeClr val="accent2">
                    <a:lumMod val="10000"/>
                  </a:schemeClr>
                </a:solidFill>
                <a:latin typeface="Cambria" panose="02040503050406030204" pitchFamily="18" charset="0"/>
              </a:rPr>
              <a:t>2-</a:t>
            </a:r>
            <a:r>
              <a:rPr lang="tr-TR" altLang="tr-TR" dirty="0">
                <a:solidFill>
                  <a:schemeClr val="accent2">
                    <a:lumMod val="10000"/>
                  </a:schemeClr>
                </a:solidFill>
                <a:latin typeface="Cambria" panose="02040503050406030204" pitchFamily="18" charset="0"/>
              </a:rPr>
              <a:t> Havalandırma boşluğu</a:t>
            </a:r>
          </a:p>
          <a:p>
            <a:pPr>
              <a:lnSpc>
                <a:spcPct val="125000"/>
              </a:lnSpc>
              <a:spcBef>
                <a:spcPct val="0"/>
              </a:spcBef>
              <a:buClrTx/>
              <a:buFontTx/>
              <a:buNone/>
              <a:defRPr/>
            </a:pPr>
            <a:r>
              <a:rPr lang="tr-TR" altLang="tr-TR" b="1" dirty="0">
                <a:solidFill>
                  <a:schemeClr val="accent2">
                    <a:lumMod val="10000"/>
                  </a:schemeClr>
                </a:solidFill>
                <a:latin typeface="Cambria" panose="02040503050406030204" pitchFamily="18" charset="0"/>
              </a:rPr>
              <a:t>3-</a:t>
            </a:r>
            <a:r>
              <a:rPr lang="tr-TR" altLang="tr-TR" dirty="0">
                <a:solidFill>
                  <a:schemeClr val="accent2">
                    <a:lumMod val="10000"/>
                  </a:schemeClr>
                </a:solidFill>
                <a:latin typeface="Cambria" panose="02040503050406030204" pitchFamily="18" charset="0"/>
              </a:rPr>
              <a:t> Profil (metal)</a:t>
            </a:r>
          </a:p>
          <a:p>
            <a:pPr>
              <a:lnSpc>
                <a:spcPct val="125000"/>
              </a:lnSpc>
              <a:spcBef>
                <a:spcPct val="0"/>
              </a:spcBef>
              <a:buClrTx/>
              <a:buFontTx/>
              <a:buNone/>
              <a:defRPr/>
            </a:pPr>
            <a:r>
              <a:rPr lang="tr-TR" altLang="tr-TR" b="1" dirty="0">
                <a:solidFill>
                  <a:schemeClr val="accent2">
                    <a:lumMod val="10000"/>
                  </a:schemeClr>
                </a:solidFill>
                <a:latin typeface="Cambria" panose="02040503050406030204" pitchFamily="18" charset="0"/>
              </a:rPr>
              <a:t>4-</a:t>
            </a:r>
            <a:r>
              <a:rPr lang="tr-TR" altLang="tr-TR" dirty="0">
                <a:solidFill>
                  <a:schemeClr val="accent2">
                    <a:lumMod val="10000"/>
                  </a:schemeClr>
                </a:solidFill>
                <a:latin typeface="Cambria" panose="02040503050406030204" pitchFamily="18" charset="0"/>
              </a:rPr>
              <a:t> Isı yalıtımı</a:t>
            </a:r>
          </a:p>
          <a:p>
            <a:pPr>
              <a:lnSpc>
                <a:spcPct val="125000"/>
              </a:lnSpc>
              <a:spcBef>
                <a:spcPct val="0"/>
              </a:spcBef>
              <a:buClrTx/>
              <a:buFontTx/>
              <a:buNone/>
              <a:defRPr/>
            </a:pPr>
            <a:r>
              <a:rPr lang="tr-TR" altLang="tr-TR" b="1" dirty="0">
                <a:solidFill>
                  <a:schemeClr val="accent2">
                    <a:lumMod val="10000"/>
                  </a:schemeClr>
                </a:solidFill>
                <a:latin typeface="Cambria" panose="02040503050406030204" pitchFamily="18" charset="0"/>
              </a:rPr>
              <a:t>5-</a:t>
            </a:r>
            <a:r>
              <a:rPr lang="tr-TR" altLang="tr-TR" dirty="0">
                <a:solidFill>
                  <a:schemeClr val="accent2">
                    <a:lumMod val="10000"/>
                  </a:schemeClr>
                </a:solidFill>
                <a:latin typeface="Cambria" panose="02040503050406030204" pitchFamily="18" charset="0"/>
              </a:rPr>
              <a:t> Duvar</a:t>
            </a:r>
          </a:p>
        </p:txBody>
      </p:sp>
      <p:grpSp>
        <p:nvGrpSpPr>
          <p:cNvPr id="20485" name="Group 4">
            <a:extLst>
              <a:ext uri="{FF2B5EF4-FFF2-40B4-BE49-F238E27FC236}">
                <a16:creationId xmlns:a16="http://schemas.microsoft.com/office/drawing/2014/main" id="{E9E7AF3B-8A00-4CF9-B8F4-A618136F479B}"/>
              </a:ext>
            </a:extLst>
          </p:cNvPr>
          <p:cNvGrpSpPr>
            <a:grpSpLocks/>
          </p:cNvGrpSpPr>
          <p:nvPr/>
        </p:nvGrpSpPr>
        <p:grpSpPr bwMode="auto">
          <a:xfrm>
            <a:off x="1206996" y="3566401"/>
            <a:ext cx="2284436" cy="2386103"/>
            <a:chOff x="3263" y="1029"/>
            <a:chExt cx="2113" cy="2497"/>
          </a:xfrm>
        </p:grpSpPr>
        <p:grpSp>
          <p:nvGrpSpPr>
            <p:cNvPr id="20487" name="Group 5">
              <a:extLst>
                <a:ext uri="{FF2B5EF4-FFF2-40B4-BE49-F238E27FC236}">
                  <a16:creationId xmlns:a16="http://schemas.microsoft.com/office/drawing/2014/main" id="{5D47952B-F880-4B1E-85A3-1C56CCC3B632}"/>
                </a:ext>
              </a:extLst>
            </p:cNvPr>
            <p:cNvGrpSpPr>
              <a:grpSpLocks/>
            </p:cNvGrpSpPr>
            <p:nvPr/>
          </p:nvGrpSpPr>
          <p:grpSpPr bwMode="auto">
            <a:xfrm>
              <a:off x="3263" y="1074"/>
              <a:ext cx="2113" cy="2452"/>
              <a:chOff x="3263" y="1074"/>
              <a:chExt cx="2113" cy="2452"/>
            </a:xfrm>
          </p:grpSpPr>
          <p:pic>
            <p:nvPicPr>
              <p:cNvPr id="20494" name="Picture 6">
                <a:extLst>
                  <a:ext uri="{FF2B5EF4-FFF2-40B4-BE49-F238E27FC236}">
                    <a16:creationId xmlns:a16="http://schemas.microsoft.com/office/drawing/2014/main" id="{DB1AE088-3F78-4B03-918E-791784C15E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4375" t="27083" r="39063" b="31250"/>
              <a:stretch>
                <a:fillRect/>
              </a:stretch>
            </p:blipFill>
            <p:spPr bwMode="auto">
              <a:xfrm>
                <a:off x="3785" y="1584"/>
                <a:ext cx="1591" cy="1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0495" name="Group 7">
                <a:extLst>
                  <a:ext uri="{FF2B5EF4-FFF2-40B4-BE49-F238E27FC236}">
                    <a16:creationId xmlns:a16="http://schemas.microsoft.com/office/drawing/2014/main" id="{2BCE7F15-53F0-45A9-A81D-F5A24CD9934E}"/>
                  </a:ext>
                </a:extLst>
              </p:cNvPr>
              <p:cNvGrpSpPr>
                <a:grpSpLocks/>
              </p:cNvGrpSpPr>
              <p:nvPr/>
            </p:nvGrpSpPr>
            <p:grpSpPr bwMode="auto">
              <a:xfrm>
                <a:off x="3291" y="1515"/>
                <a:ext cx="597" cy="386"/>
                <a:chOff x="3291" y="1515"/>
                <a:chExt cx="597" cy="386"/>
              </a:xfrm>
            </p:grpSpPr>
            <p:sp>
              <p:nvSpPr>
                <p:cNvPr id="20502" name="Line 8">
                  <a:extLst>
                    <a:ext uri="{FF2B5EF4-FFF2-40B4-BE49-F238E27FC236}">
                      <a16:creationId xmlns:a16="http://schemas.microsoft.com/office/drawing/2014/main" id="{9F1A77E5-74AA-4D76-AC10-17019B5D97B2}"/>
                    </a:ext>
                  </a:extLst>
                </p:cNvPr>
                <p:cNvSpPr>
                  <a:spLocks noChangeShapeType="1"/>
                </p:cNvSpPr>
                <p:nvPr/>
              </p:nvSpPr>
              <p:spPr bwMode="auto">
                <a:xfrm flipH="1">
                  <a:off x="3504" y="1680"/>
                  <a:ext cx="384"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sz="1800"/>
                </a:p>
              </p:txBody>
            </p:sp>
            <p:sp>
              <p:nvSpPr>
                <p:cNvPr id="20503" name="Text Box 9">
                  <a:extLst>
                    <a:ext uri="{FF2B5EF4-FFF2-40B4-BE49-F238E27FC236}">
                      <a16:creationId xmlns:a16="http://schemas.microsoft.com/office/drawing/2014/main" id="{D8034A51-127B-4114-B404-EFEDB2DDD6A5}"/>
                    </a:ext>
                  </a:extLst>
                </p:cNvPr>
                <p:cNvSpPr txBox="1">
                  <a:spLocks noChangeArrowheads="1"/>
                </p:cNvSpPr>
                <p:nvPr/>
              </p:nvSpPr>
              <p:spPr bwMode="auto">
                <a:xfrm>
                  <a:off x="3291" y="1515"/>
                  <a:ext cx="192"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1800">
                      <a:solidFill>
                        <a:srgbClr val="3333FF"/>
                      </a:solidFill>
                    </a:rPr>
                    <a:t>1</a:t>
                  </a:r>
                </a:p>
              </p:txBody>
            </p:sp>
          </p:grpSp>
          <p:grpSp>
            <p:nvGrpSpPr>
              <p:cNvPr id="20496" name="Group 10">
                <a:extLst>
                  <a:ext uri="{FF2B5EF4-FFF2-40B4-BE49-F238E27FC236}">
                    <a16:creationId xmlns:a16="http://schemas.microsoft.com/office/drawing/2014/main" id="{C0666351-7600-4E24-8774-A28728B6C529}"/>
                  </a:ext>
                </a:extLst>
              </p:cNvPr>
              <p:cNvGrpSpPr>
                <a:grpSpLocks/>
              </p:cNvGrpSpPr>
              <p:nvPr/>
            </p:nvGrpSpPr>
            <p:grpSpPr bwMode="auto">
              <a:xfrm>
                <a:off x="3263" y="3140"/>
                <a:ext cx="913" cy="386"/>
                <a:chOff x="3263" y="3140"/>
                <a:chExt cx="913" cy="386"/>
              </a:xfrm>
            </p:grpSpPr>
            <p:sp>
              <p:nvSpPr>
                <p:cNvPr id="20500" name="Line 11">
                  <a:extLst>
                    <a:ext uri="{FF2B5EF4-FFF2-40B4-BE49-F238E27FC236}">
                      <a16:creationId xmlns:a16="http://schemas.microsoft.com/office/drawing/2014/main" id="{C99D523E-0EB2-4E22-903A-BC53E074D712}"/>
                    </a:ext>
                  </a:extLst>
                </p:cNvPr>
                <p:cNvSpPr>
                  <a:spLocks noChangeShapeType="1"/>
                </p:cNvSpPr>
                <p:nvPr/>
              </p:nvSpPr>
              <p:spPr bwMode="auto">
                <a:xfrm>
                  <a:off x="3504" y="3309"/>
                  <a:ext cx="672" cy="3"/>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sz="1800"/>
                </a:p>
              </p:txBody>
            </p:sp>
            <p:sp>
              <p:nvSpPr>
                <p:cNvPr id="20501" name="Text Box 12">
                  <a:extLst>
                    <a:ext uri="{FF2B5EF4-FFF2-40B4-BE49-F238E27FC236}">
                      <a16:creationId xmlns:a16="http://schemas.microsoft.com/office/drawing/2014/main" id="{F129B51A-1C8A-4828-90EF-36881EFEB954}"/>
                    </a:ext>
                  </a:extLst>
                </p:cNvPr>
                <p:cNvSpPr txBox="1">
                  <a:spLocks noChangeArrowheads="1"/>
                </p:cNvSpPr>
                <p:nvPr/>
              </p:nvSpPr>
              <p:spPr bwMode="auto">
                <a:xfrm>
                  <a:off x="3263" y="3140"/>
                  <a:ext cx="192"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1800">
                      <a:solidFill>
                        <a:srgbClr val="3333FF"/>
                      </a:solidFill>
                    </a:rPr>
                    <a:t>2</a:t>
                  </a:r>
                </a:p>
              </p:txBody>
            </p:sp>
          </p:grpSp>
          <p:grpSp>
            <p:nvGrpSpPr>
              <p:cNvPr id="20497" name="Group 13">
                <a:extLst>
                  <a:ext uri="{FF2B5EF4-FFF2-40B4-BE49-F238E27FC236}">
                    <a16:creationId xmlns:a16="http://schemas.microsoft.com/office/drawing/2014/main" id="{8C0785E7-1109-471A-A94D-16036F07B82F}"/>
                  </a:ext>
                </a:extLst>
              </p:cNvPr>
              <p:cNvGrpSpPr>
                <a:grpSpLocks/>
              </p:cNvGrpSpPr>
              <p:nvPr/>
            </p:nvGrpSpPr>
            <p:grpSpPr bwMode="auto">
              <a:xfrm>
                <a:off x="4119" y="1074"/>
                <a:ext cx="192" cy="1230"/>
                <a:chOff x="4119" y="1074"/>
                <a:chExt cx="192" cy="1230"/>
              </a:xfrm>
            </p:grpSpPr>
            <p:sp>
              <p:nvSpPr>
                <p:cNvPr id="20498" name="Line 14">
                  <a:extLst>
                    <a:ext uri="{FF2B5EF4-FFF2-40B4-BE49-F238E27FC236}">
                      <a16:creationId xmlns:a16="http://schemas.microsoft.com/office/drawing/2014/main" id="{5F957A5F-41A2-42C8-A605-DF8F59D6EE30}"/>
                    </a:ext>
                  </a:extLst>
                </p:cNvPr>
                <p:cNvSpPr>
                  <a:spLocks noChangeShapeType="1"/>
                </p:cNvSpPr>
                <p:nvPr/>
              </p:nvSpPr>
              <p:spPr bwMode="auto">
                <a:xfrm flipH="1" flipV="1">
                  <a:off x="4210" y="1415"/>
                  <a:ext cx="14" cy="889"/>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sz="1800"/>
                </a:p>
              </p:txBody>
            </p:sp>
            <p:sp>
              <p:nvSpPr>
                <p:cNvPr id="20499" name="Text Box 15">
                  <a:extLst>
                    <a:ext uri="{FF2B5EF4-FFF2-40B4-BE49-F238E27FC236}">
                      <a16:creationId xmlns:a16="http://schemas.microsoft.com/office/drawing/2014/main" id="{9EF5338F-9AF8-4299-97DC-ECBD0A45B4D8}"/>
                    </a:ext>
                  </a:extLst>
                </p:cNvPr>
                <p:cNvSpPr txBox="1">
                  <a:spLocks noChangeArrowheads="1"/>
                </p:cNvSpPr>
                <p:nvPr/>
              </p:nvSpPr>
              <p:spPr bwMode="auto">
                <a:xfrm>
                  <a:off x="4119" y="1074"/>
                  <a:ext cx="192"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1800">
                      <a:solidFill>
                        <a:srgbClr val="3333FF"/>
                      </a:solidFill>
                    </a:rPr>
                    <a:t>3</a:t>
                  </a:r>
                </a:p>
              </p:txBody>
            </p:sp>
          </p:grpSp>
        </p:grpSp>
        <p:grpSp>
          <p:nvGrpSpPr>
            <p:cNvPr id="20488" name="Group 16">
              <a:extLst>
                <a:ext uri="{FF2B5EF4-FFF2-40B4-BE49-F238E27FC236}">
                  <a16:creationId xmlns:a16="http://schemas.microsoft.com/office/drawing/2014/main" id="{E8D18272-3609-4519-B64D-772BA745D1AA}"/>
                </a:ext>
              </a:extLst>
            </p:cNvPr>
            <p:cNvGrpSpPr>
              <a:grpSpLocks/>
            </p:cNvGrpSpPr>
            <p:nvPr/>
          </p:nvGrpSpPr>
          <p:grpSpPr bwMode="auto">
            <a:xfrm>
              <a:off x="4416" y="1029"/>
              <a:ext cx="192" cy="663"/>
              <a:chOff x="4416" y="1029"/>
              <a:chExt cx="192" cy="663"/>
            </a:xfrm>
          </p:grpSpPr>
          <p:sp>
            <p:nvSpPr>
              <p:cNvPr id="20492" name="Line 17">
                <a:extLst>
                  <a:ext uri="{FF2B5EF4-FFF2-40B4-BE49-F238E27FC236}">
                    <a16:creationId xmlns:a16="http://schemas.microsoft.com/office/drawing/2014/main" id="{AEBA9822-0C54-481F-9579-1ACF4F97F982}"/>
                  </a:ext>
                </a:extLst>
              </p:cNvPr>
              <p:cNvSpPr>
                <a:spLocks noChangeShapeType="1"/>
              </p:cNvSpPr>
              <p:nvPr/>
            </p:nvSpPr>
            <p:spPr bwMode="auto">
              <a:xfrm flipV="1">
                <a:off x="4537" y="1356"/>
                <a:ext cx="0" cy="336"/>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sz="1800"/>
              </a:p>
            </p:txBody>
          </p:sp>
          <p:sp>
            <p:nvSpPr>
              <p:cNvPr id="20493" name="Text Box 18">
                <a:extLst>
                  <a:ext uri="{FF2B5EF4-FFF2-40B4-BE49-F238E27FC236}">
                    <a16:creationId xmlns:a16="http://schemas.microsoft.com/office/drawing/2014/main" id="{13420546-1DBF-40A7-A7C0-CF77B937853F}"/>
                  </a:ext>
                </a:extLst>
              </p:cNvPr>
              <p:cNvSpPr txBox="1">
                <a:spLocks noChangeArrowheads="1"/>
              </p:cNvSpPr>
              <p:nvPr/>
            </p:nvSpPr>
            <p:spPr bwMode="auto">
              <a:xfrm>
                <a:off x="4416" y="1029"/>
                <a:ext cx="192"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1800">
                    <a:solidFill>
                      <a:srgbClr val="3333FF"/>
                    </a:solidFill>
                  </a:rPr>
                  <a:t>4</a:t>
                </a:r>
              </a:p>
            </p:txBody>
          </p:sp>
        </p:grpSp>
        <p:grpSp>
          <p:nvGrpSpPr>
            <p:cNvPr id="20489" name="Group 19">
              <a:extLst>
                <a:ext uri="{FF2B5EF4-FFF2-40B4-BE49-F238E27FC236}">
                  <a16:creationId xmlns:a16="http://schemas.microsoft.com/office/drawing/2014/main" id="{5D9F6372-2A7A-4696-9BDB-76568A147A58}"/>
                </a:ext>
              </a:extLst>
            </p:cNvPr>
            <p:cNvGrpSpPr>
              <a:grpSpLocks/>
            </p:cNvGrpSpPr>
            <p:nvPr/>
          </p:nvGrpSpPr>
          <p:grpSpPr bwMode="auto">
            <a:xfrm>
              <a:off x="4884" y="1035"/>
              <a:ext cx="192" cy="639"/>
              <a:chOff x="4884" y="1035"/>
              <a:chExt cx="192" cy="639"/>
            </a:xfrm>
          </p:grpSpPr>
          <p:sp>
            <p:nvSpPr>
              <p:cNvPr id="20490" name="Line 20">
                <a:extLst>
                  <a:ext uri="{FF2B5EF4-FFF2-40B4-BE49-F238E27FC236}">
                    <a16:creationId xmlns:a16="http://schemas.microsoft.com/office/drawing/2014/main" id="{43EE110B-51C7-4E4E-9396-47E884CF87CC}"/>
                  </a:ext>
                </a:extLst>
              </p:cNvPr>
              <p:cNvSpPr>
                <a:spLocks noChangeShapeType="1"/>
              </p:cNvSpPr>
              <p:nvPr/>
            </p:nvSpPr>
            <p:spPr bwMode="auto">
              <a:xfrm flipV="1">
                <a:off x="4992" y="1338"/>
                <a:ext cx="0" cy="336"/>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sz="1800"/>
              </a:p>
            </p:txBody>
          </p:sp>
          <p:sp>
            <p:nvSpPr>
              <p:cNvPr id="20491" name="Text Box 21">
                <a:extLst>
                  <a:ext uri="{FF2B5EF4-FFF2-40B4-BE49-F238E27FC236}">
                    <a16:creationId xmlns:a16="http://schemas.microsoft.com/office/drawing/2014/main" id="{6361979D-81E4-46B9-8035-C5BCD00D47D2}"/>
                  </a:ext>
                </a:extLst>
              </p:cNvPr>
              <p:cNvSpPr txBox="1">
                <a:spLocks noChangeArrowheads="1"/>
              </p:cNvSpPr>
              <p:nvPr/>
            </p:nvSpPr>
            <p:spPr bwMode="auto">
              <a:xfrm>
                <a:off x="4884" y="1035"/>
                <a:ext cx="192"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1800" dirty="0">
                    <a:solidFill>
                      <a:srgbClr val="3333FF"/>
                    </a:solidFill>
                  </a:rPr>
                  <a:t>5</a:t>
                </a:r>
              </a:p>
            </p:txBody>
          </p:sp>
        </p:grpSp>
      </p:grpSp>
      <p:sp>
        <p:nvSpPr>
          <p:cNvPr id="23" name="Unvan 1">
            <a:extLst>
              <a:ext uri="{FF2B5EF4-FFF2-40B4-BE49-F238E27FC236}">
                <a16:creationId xmlns:a16="http://schemas.microsoft.com/office/drawing/2014/main" id="{64027CF6-4C7D-4D2F-B3EC-2909BCA596C5}"/>
              </a:ext>
            </a:extLst>
          </p:cNvPr>
          <p:cNvSpPr txBox="1">
            <a:spLocks/>
          </p:cNvSpPr>
          <p:nvPr/>
        </p:nvSpPr>
        <p:spPr>
          <a:xfrm>
            <a:off x="787001" y="1288707"/>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dirty="0">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1843397468"/>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4">
            <a:extLst>
              <a:ext uri="{FF2B5EF4-FFF2-40B4-BE49-F238E27FC236}">
                <a16:creationId xmlns:a16="http://schemas.microsoft.com/office/drawing/2014/main" id="{A645CA6D-12EB-490F-8FBE-DF696FE610CC}"/>
              </a:ext>
            </a:extLst>
          </p:cNvPr>
          <p:cNvSpPr>
            <a:spLocks noChangeArrowheads="1"/>
          </p:cNvSpPr>
          <p:nvPr/>
        </p:nvSpPr>
        <p:spPr bwMode="auto">
          <a:xfrm>
            <a:off x="386011" y="1825388"/>
            <a:ext cx="5193695" cy="5093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nSpc>
                <a:spcPts val="3000"/>
              </a:lnSpc>
              <a:buClr>
                <a:srgbClr val="FF0000"/>
              </a:buClr>
              <a:defRPr/>
            </a:pPr>
            <a:r>
              <a:rPr lang="tr-TR" sz="2000" b="1" dirty="0">
                <a:solidFill>
                  <a:schemeClr val="accent2">
                    <a:lumMod val="10000"/>
                  </a:schemeClr>
                </a:solidFill>
                <a:latin typeface="Cambria" panose="02040503050406030204" pitchFamily="18" charset="0"/>
              </a:rPr>
              <a:t>Madde 27 (3) Giydirme cephe sistemleri;</a:t>
            </a:r>
          </a:p>
          <a:p>
            <a:pPr marL="457200" indent="-457200">
              <a:lnSpc>
                <a:spcPts val="3000"/>
              </a:lnSpc>
              <a:buClr>
                <a:srgbClr val="FF0000"/>
              </a:buClr>
              <a:buAutoNum type="alphaLcParenR"/>
              <a:defRPr/>
            </a:pPr>
            <a:r>
              <a:rPr lang="tr-TR" sz="2000" dirty="0">
                <a:solidFill>
                  <a:schemeClr val="accent2">
                    <a:lumMod val="10000"/>
                  </a:schemeClr>
                </a:solidFill>
                <a:latin typeface="Cambria" panose="02040503050406030204" pitchFamily="18" charset="0"/>
              </a:rPr>
              <a:t>Cephe elemanları ile alevlerin geçebileceği boşlukları bulunmayan döşemelerin kesiştiği yerler, alevlerin komşu katlara atlamasını engelleyecek şekilde döşeme yangın dayanımını sağlayacak süre kadar yalıtılır.</a:t>
            </a:r>
          </a:p>
          <a:p>
            <a:pPr marL="457200" indent="-457200">
              <a:lnSpc>
                <a:spcPts val="3000"/>
              </a:lnSpc>
              <a:buClr>
                <a:srgbClr val="FF0000"/>
              </a:buClr>
              <a:buAutoNum type="alphaLcParenR"/>
              <a:defRPr/>
            </a:pPr>
            <a:r>
              <a:rPr lang="tr-TR" sz="2000" dirty="0">
                <a:solidFill>
                  <a:schemeClr val="accent2">
                    <a:lumMod val="10000"/>
                  </a:schemeClr>
                </a:solidFill>
                <a:latin typeface="Cambria" panose="02040503050406030204" pitchFamily="18" charset="0"/>
              </a:rPr>
              <a:t> Derzleri açık veya havalandırmalı giydirme cephe sistemli binalarda kullanılan cephe ve yalıtım malzemeleri </a:t>
            </a:r>
            <a:r>
              <a:rPr lang="tr-TR" sz="2000" u="sng" dirty="0">
                <a:solidFill>
                  <a:schemeClr val="accent2">
                    <a:lumMod val="10000"/>
                  </a:schemeClr>
                </a:solidFill>
                <a:latin typeface="Cambria" panose="02040503050406030204" pitchFamily="18" charset="0"/>
              </a:rPr>
              <a:t>en az zor yanıcı (A2 - s1, d0) olmalı</a:t>
            </a:r>
            <a:r>
              <a:rPr lang="tr-TR" sz="2000" dirty="0">
                <a:solidFill>
                  <a:schemeClr val="accent2">
                    <a:lumMod val="10000"/>
                  </a:schemeClr>
                </a:solidFill>
                <a:latin typeface="Cambria" panose="02040503050406030204" pitchFamily="18" charset="0"/>
              </a:rPr>
              <a:t>dır."</a:t>
            </a:r>
          </a:p>
          <a:p>
            <a:pPr marL="457200" indent="-457200">
              <a:lnSpc>
                <a:spcPts val="3000"/>
              </a:lnSpc>
              <a:buClr>
                <a:srgbClr val="FF0000"/>
              </a:buClr>
              <a:buAutoNum type="alphaLcParenR"/>
              <a:defRPr/>
            </a:pPr>
            <a:endParaRPr lang="tr-TR" sz="2000" dirty="0">
              <a:solidFill>
                <a:schemeClr val="accent2">
                  <a:lumMod val="10000"/>
                </a:schemeClr>
              </a:solidFill>
              <a:latin typeface="Cambria" panose="02040503050406030204" pitchFamily="18" charset="0"/>
            </a:endParaRPr>
          </a:p>
          <a:p>
            <a:pPr>
              <a:lnSpc>
                <a:spcPts val="3000"/>
              </a:lnSpc>
              <a:buClr>
                <a:srgbClr val="FF0000"/>
              </a:buClr>
              <a:defRPr/>
            </a:pPr>
            <a:endParaRPr lang="tr-TR" sz="2000" dirty="0">
              <a:solidFill>
                <a:schemeClr val="accent2">
                  <a:lumMod val="10000"/>
                </a:schemeClr>
              </a:solidFill>
              <a:latin typeface="Cambria" panose="02040503050406030204" pitchFamily="18" charset="0"/>
            </a:endParaRPr>
          </a:p>
        </p:txBody>
      </p:sp>
      <p:pic>
        <p:nvPicPr>
          <p:cNvPr id="22533" name="Picture 12">
            <a:extLst>
              <a:ext uri="{FF2B5EF4-FFF2-40B4-BE49-F238E27FC236}">
                <a16:creationId xmlns:a16="http://schemas.microsoft.com/office/drawing/2014/main" id="{82614FEB-394A-42C9-980B-0A2C18326A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8795" y="2023094"/>
            <a:ext cx="2174921" cy="18151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2534" name="Picture 16">
            <a:extLst>
              <a:ext uri="{FF2B5EF4-FFF2-40B4-BE49-F238E27FC236}">
                <a16:creationId xmlns:a16="http://schemas.microsoft.com/office/drawing/2014/main" id="{E8DBE7BE-D50B-40A6-B7DD-868D1A8DFA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17211" y="2306637"/>
            <a:ext cx="1851240" cy="113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Unvan 1">
            <a:extLst>
              <a:ext uri="{FF2B5EF4-FFF2-40B4-BE49-F238E27FC236}">
                <a16:creationId xmlns:a16="http://schemas.microsoft.com/office/drawing/2014/main" id="{41E7301A-D126-4FEA-AEAE-060D72A9AF40}"/>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dirty="0">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pic>
        <p:nvPicPr>
          <p:cNvPr id="8" name="Picture 5">
            <a:extLst>
              <a:ext uri="{FF2B5EF4-FFF2-40B4-BE49-F238E27FC236}">
                <a16:creationId xmlns:a16="http://schemas.microsoft.com/office/drawing/2014/main" id="{0F8973B3-089E-4FA3-A858-E4F8BB3792F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21643" y="4148279"/>
            <a:ext cx="2002888" cy="161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6">
            <a:extLst>
              <a:ext uri="{FF2B5EF4-FFF2-40B4-BE49-F238E27FC236}">
                <a16:creationId xmlns:a16="http://schemas.microsoft.com/office/drawing/2014/main" id="{000FBDD3-C971-4401-8F0E-CB4A8DE6C92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99281" y="4124843"/>
            <a:ext cx="1969170" cy="1616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Unvan 1">
            <a:extLst>
              <a:ext uri="{FF2B5EF4-FFF2-40B4-BE49-F238E27FC236}">
                <a16:creationId xmlns:a16="http://schemas.microsoft.com/office/drawing/2014/main" id="{7659EAAB-10B0-4A35-B969-2BBE41E6ADCC}"/>
              </a:ext>
            </a:extLst>
          </p:cNvPr>
          <p:cNvSpPr txBox="1">
            <a:spLocks/>
          </p:cNvSpPr>
          <p:nvPr/>
        </p:nvSpPr>
        <p:spPr>
          <a:xfrm>
            <a:off x="5508254" y="5794048"/>
            <a:ext cx="4244062" cy="35952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defRPr/>
            </a:pPr>
            <a:r>
              <a:rPr lang="tr-TR" sz="1200" b="1" dirty="0">
                <a:solidFill>
                  <a:schemeClr val="accent2">
                    <a:lumMod val="10000"/>
                  </a:schemeClr>
                </a:solidFill>
                <a:latin typeface="Cambria" panose="02040503050406030204" pitchFamily="18" charset="0"/>
                <a:ea typeface="+mn-ea"/>
                <a:cs typeface="+mn-cs"/>
              </a:rPr>
              <a:t>Hatalı Giydirme Cephe Uygulamaları</a:t>
            </a:r>
            <a:endParaRPr lang="en-GB" sz="1200" b="1" dirty="0">
              <a:solidFill>
                <a:schemeClr val="accent2">
                  <a:lumMod val="10000"/>
                </a:schemeClr>
              </a:solidFill>
              <a:latin typeface="Cambria" panose="02040503050406030204" pitchFamily="18" charset="0"/>
              <a:ea typeface="+mn-ea"/>
              <a:cs typeface="+mn-cs"/>
            </a:endParaRPr>
          </a:p>
        </p:txBody>
      </p:sp>
    </p:spTree>
    <p:extLst>
      <p:ext uri="{BB962C8B-B14F-4D97-AF65-F5344CB8AC3E}">
        <p14:creationId xmlns:p14="http://schemas.microsoft.com/office/powerpoint/2010/main" val="6662025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2">
            <a:extLst>
              <a:ext uri="{FF2B5EF4-FFF2-40B4-BE49-F238E27FC236}">
                <a16:creationId xmlns:a16="http://schemas.microsoft.com/office/drawing/2014/main" id="{BC01132C-95B0-419F-8BCD-39D6A93C4DC4}"/>
              </a:ext>
            </a:extLst>
          </p:cNvPr>
          <p:cNvSpPr>
            <a:spLocks noChangeArrowheads="1"/>
          </p:cNvSpPr>
          <p:nvPr/>
        </p:nvSpPr>
        <p:spPr bwMode="auto">
          <a:xfrm>
            <a:off x="0" y="1439887"/>
            <a:ext cx="9053513" cy="1506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00113" eaLnBrk="0" hangingPunct="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1588" indent="-341313" defTabSz="900113" eaLnBrk="0" hangingPunct="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344488" indent="-341313" defTabSz="900113" eaLnBrk="0" hangingPunct="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687388" indent="-339725" defTabSz="900113" eaLnBrk="0" hangingPunct="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1028700" indent="-339725" defTabSz="900113" eaLnBrk="0" hangingPunct="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1485900"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1943100"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2400300"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2857500"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ts val="500"/>
              </a:spcBef>
            </a:pPr>
            <a:r>
              <a:rPr lang="tr-TR" altLang="tr-TR" sz="7100" b="1" i="1" dirty="0">
                <a:solidFill>
                  <a:schemeClr val="tx2"/>
                </a:solidFill>
              </a:rPr>
              <a:t>Teşekkürler</a:t>
            </a:r>
            <a:endParaRPr lang="tr-TR" altLang="tr-TR" sz="3400" b="1" i="1" dirty="0">
              <a:solidFill>
                <a:schemeClr val="tx2"/>
              </a:solidFill>
            </a:endParaRPr>
          </a:p>
        </p:txBody>
      </p:sp>
      <p:pic>
        <p:nvPicPr>
          <p:cNvPr id="15" name="Picture 4" descr="Haluk Kafalı 2 copy">
            <a:extLst>
              <a:ext uri="{FF2B5EF4-FFF2-40B4-BE49-F238E27FC236}">
                <a16:creationId xmlns:a16="http://schemas.microsoft.com/office/drawing/2014/main" id="{C4569F70-75E5-439F-8D04-5C2D8821F935}"/>
              </a:ext>
            </a:extLst>
          </p:cNvPr>
          <p:cNvPicPr>
            <a:picLocks noChangeAspect="1" noChangeArrowheads="1"/>
          </p:cNvPicPr>
          <p:nvPr/>
        </p:nvPicPr>
        <p:blipFill>
          <a:blip r:embed="rId2">
            <a:clrChange>
              <a:clrFrom>
                <a:srgbClr val="FBFCFE"/>
              </a:clrFrom>
              <a:clrTo>
                <a:srgbClr val="FBFCFE">
                  <a:alpha val="0"/>
                </a:srgbClr>
              </a:clrTo>
            </a:clrChange>
            <a:extLst>
              <a:ext uri="{28A0092B-C50C-407E-A947-70E740481C1C}">
                <a14:useLocalDpi xmlns:a14="http://schemas.microsoft.com/office/drawing/2010/main" val="0"/>
              </a:ext>
            </a:extLst>
          </a:blip>
          <a:srcRect t="19229"/>
          <a:stretch>
            <a:fillRect/>
          </a:stretch>
        </p:blipFill>
        <p:spPr bwMode="auto">
          <a:xfrm>
            <a:off x="1403350" y="2554312"/>
            <a:ext cx="6480175" cy="368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077512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731837" y="1443831"/>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Tasarım Esasları – Yapı Malzemeleri Yönetmeliği 305/2011/EU</a:t>
            </a:r>
          </a:p>
        </p:txBody>
      </p:sp>
      <p:sp>
        <p:nvSpPr>
          <p:cNvPr id="41987" name="Rectangle 3"/>
          <p:cNvSpPr>
            <a:spLocks noGrp="1" noChangeArrowheads="1"/>
          </p:cNvSpPr>
          <p:nvPr>
            <p:ph idx="4294967295"/>
          </p:nvPr>
        </p:nvSpPr>
        <p:spPr>
          <a:xfrm>
            <a:off x="680908" y="1986116"/>
            <a:ext cx="8923337" cy="4248150"/>
          </a:xfrm>
        </p:spPr>
        <p:txBody>
          <a:bodyPr>
            <a:normAutofit/>
          </a:bodyPr>
          <a:lstStyle/>
          <a:p>
            <a:pPr>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İnşa edilen yapının yük taşıma kapasitesi, öngörülmüş olan belirli bir süre boyunca azalmamalıdır.</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Yapılardaki alev ve duman oluşumu ile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Komşu yapılara yangın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Yapı içerisinde yaşayanlar yapıyı terk edebilmeli veya başka şekillerde kurtarılabilmeli,</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Kurtarma ekibinin yapı içindeki emniyeti göz önüne alınacak şekilde tasarlanmalıdır.</a:t>
            </a:r>
          </a:p>
        </p:txBody>
      </p:sp>
    </p:spTree>
    <p:extLst>
      <p:ext uri="{BB962C8B-B14F-4D97-AF65-F5344CB8AC3E}">
        <p14:creationId xmlns:p14="http://schemas.microsoft.com/office/powerpoint/2010/main" val="6797387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1" name="Picture 7">
            <a:extLst>
              <a:ext uri="{FF2B5EF4-FFF2-40B4-BE49-F238E27FC236}">
                <a16:creationId xmlns:a16="http://schemas.microsoft.com/office/drawing/2014/main" id="{D08A274F-ACC3-4842-B6AA-0513A9897BC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6068" t="29144" r="20680" b="18065"/>
          <a:stretch>
            <a:fillRect/>
          </a:stretch>
        </p:blipFill>
        <p:spPr>
          <a:xfrm>
            <a:off x="503852" y="2002696"/>
            <a:ext cx="4369153" cy="3247729"/>
          </a:xfrm>
          <a:prstGeom prst="rect">
            <a:avLst/>
          </a:prstGeom>
          <a:noFill/>
          <a:ln/>
        </p:spPr>
      </p:pic>
      <p:sp>
        <p:nvSpPr>
          <p:cNvPr id="12" name="Title 1">
            <a:extLst>
              <a:ext uri="{FF2B5EF4-FFF2-40B4-BE49-F238E27FC236}">
                <a16:creationId xmlns:a16="http://schemas.microsoft.com/office/drawing/2014/main" id="{41B9D54D-8FBF-4248-AC8D-AB032A7A4D62}"/>
              </a:ext>
            </a:extLst>
          </p:cNvPr>
          <p:cNvSpPr txBox="1">
            <a:spLocks/>
          </p:cNvSpPr>
          <p:nvPr/>
        </p:nvSpPr>
        <p:spPr>
          <a:xfrm>
            <a:off x="1751532" y="1331476"/>
            <a:ext cx="6399759" cy="36933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tr-TR" sz="2200" b="1" dirty="0">
                <a:solidFill>
                  <a:srgbClr val="000000"/>
                </a:solidFill>
                <a:latin typeface="Cambria" panose="02040503050406030204" pitchFamily="18" charset="0"/>
              </a:rPr>
              <a:t>Çelik Konstrüksiyon Yapılarda Yangın Güvenliği</a:t>
            </a:r>
          </a:p>
        </p:txBody>
      </p:sp>
      <p:sp>
        <p:nvSpPr>
          <p:cNvPr id="4" name="Rectangle 3">
            <a:extLst>
              <a:ext uri="{FF2B5EF4-FFF2-40B4-BE49-F238E27FC236}">
                <a16:creationId xmlns:a16="http://schemas.microsoft.com/office/drawing/2014/main" id="{971862EB-3FBE-4E0E-883F-CE16157A22D5}"/>
              </a:ext>
            </a:extLst>
          </p:cNvPr>
          <p:cNvSpPr/>
          <p:nvPr/>
        </p:nvSpPr>
        <p:spPr>
          <a:xfrm>
            <a:off x="304991" y="5341225"/>
            <a:ext cx="4415486" cy="818109"/>
          </a:xfrm>
          <a:prstGeom prst="rect">
            <a:avLst/>
          </a:prstGeom>
        </p:spPr>
        <p:txBody>
          <a:bodyPr wrap="square">
            <a:spAutoFit/>
          </a:bodyPr>
          <a:lstStyle/>
          <a:p>
            <a:pPr marL="342900" indent="-342900">
              <a:lnSpc>
                <a:spcPts val="3000"/>
              </a:lnSpc>
              <a:buClr>
                <a:srgbClr val="FF0000"/>
              </a:buClr>
              <a:buFont typeface="Arial Narrow" panose="020B0606020202030204" pitchFamily="34" charset="0"/>
              <a:buChar char="●"/>
              <a:defRPr/>
            </a:pPr>
            <a:r>
              <a:rPr lang="tr-TR" altLang="tr-TR" dirty="0">
                <a:solidFill>
                  <a:srgbClr val="000000"/>
                </a:solidFill>
                <a:latin typeface="Cambria" panose="02040503050406030204" pitchFamily="18" charset="0"/>
              </a:rPr>
              <a:t>Çeliğin de sıcaklığın artması ile mukavemeti zayıflar. </a:t>
            </a:r>
          </a:p>
        </p:txBody>
      </p:sp>
      <p:pic>
        <p:nvPicPr>
          <p:cNvPr id="7" name="Picture 6" descr="West Point Sheffield 6">
            <a:extLst>
              <a:ext uri="{FF2B5EF4-FFF2-40B4-BE49-F238E27FC236}">
                <a16:creationId xmlns:a16="http://schemas.microsoft.com/office/drawing/2014/main" id="{173A36EF-2FF4-4C27-9CEC-52A08ACB0C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5009346" y="2019089"/>
            <a:ext cx="3931369" cy="323133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Rectangle 3">
            <a:extLst>
              <a:ext uri="{FF2B5EF4-FFF2-40B4-BE49-F238E27FC236}">
                <a16:creationId xmlns:a16="http://schemas.microsoft.com/office/drawing/2014/main" id="{118B3EDC-B14B-44A2-86BA-CB48CDDBF0BB}"/>
              </a:ext>
            </a:extLst>
          </p:cNvPr>
          <p:cNvSpPr txBox="1">
            <a:spLocks noChangeArrowheads="1"/>
          </p:cNvSpPr>
          <p:nvPr/>
        </p:nvSpPr>
        <p:spPr>
          <a:xfrm>
            <a:off x="4848175" y="5250425"/>
            <a:ext cx="4796210" cy="160757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ct val="100000"/>
              </a:lnSpc>
              <a:spcBef>
                <a:spcPct val="0"/>
              </a:spcBef>
              <a:buClr>
                <a:srgbClr val="FF0000"/>
              </a:buClr>
              <a:buFont typeface="Arial Narrow" panose="020B0606020202030204" pitchFamily="34" charset="0"/>
              <a:buChar char="●"/>
              <a:defRPr/>
            </a:pPr>
            <a:r>
              <a:rPr lang="tr-TR" altLang="tr-TR" sz="1800" dirty="0">
                <a:latin typeface="Cambria" panose="02040503050406030204" pitchFamily="18" charset="0"/>
              </a:rPr>
              <a:t>Betonda meydana gelen dökülme ve kırılmalar nedeniyle donatılar açığa çıkar ve sıcaklık etkisi ile yapı elemanının yük taşıma kapasitesinin önemli ölçüde azalır. </a:t>
            </a:r>
          </a:p>
        </p:txBody>
      </p:sp>
    </p:spTree>
    <p:extLst>
      <p:ext uri="{BB962C8B-B14F-4D97-AF65-F5344CB8AC3E}">
        <p14:creationId xmlns:p14="http://schemas.microsoft.com/office/powerpoint/2010/main" val="34159592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731837" y="1323198"/>
            <a:ext cx="8439150" cy="369888"/>
          </a:xfrm>
        </p:spPr>
        <p:txBody>
          <a:bodyPr>
            <a:noAutofit/>
          </a:bodyPr>
          <a:lstStyle/>
          <a:p>
            <a:r>
              <a:rPr lang="tr-TR" sz="2200" b="1" dirty="0">
                <a:solidFill>
                  <a:srgbClr val="000000"/>
                </a:solidFill>
                <a:latin typeface="Cambria" panose="02040503050406030204" pitchFamily="18" charset="0"/>
              </a:rPr>
              <a:t>Taşıyıcı Sistemler için Asgari Yangına Dayanım Süreleri</a:t>
            </a:r>
          </a:p>
        </p:txBody>
      </p:sp>
      <p:graphicFrame>
        <p:nvGraphicFramePr>
          <p:cNvPr id="7" name="Table 6"/>
          <p:cNvGraphicFramePr>
            <a:graphicFrameLocks noGrp="1"/>
          </p:cNvGraphicFramePr>
          <p:nvPr>
            <p:extLst/>
          </p:nvPr>
        </p:nvGraphicFramePr>
        <p:xfrm>
          <a:off x="485204" y="2852936"/>
          <a:ext cx="8786688" cy="3413760"/>
        </p:xfrm>
        <a:graphic>
          <a:graphicData uri="http://schemas.openxmlformats.org/drawingml/2006/table">
            <a:tbl>
              <a:tblPr>
                <a:tableStyleId>{5C22544A-7EE6-4342-B048-85BDC9FD1C3A}</a:tableStyleId>
              </a:tblPr>
              <a:tblGrid>
                <a:gridCol w="433760">
                  <a:extLst>
                    <a:ext uri="{9D8B030D-6E8A-4147-A177-3AD203B41FA5}">
                      <a16:colId xmlns:a16="http://schemas.microsoft.com/office/drawing/2014/main" val="20000"/>
                    </a:ext>
                  </a:extLst>
                </a:gridCol>
                <a:gridCol w="5038848">
                  <a:extLst>
                    <a:ext uri="{9D8B030D-6E8A-4147-A177-3AD203B41FA5}">
                      <a16:colId xmlns:a16="http://schemas.microsoft.com/office/drawing/2014/main" val="20001"/>
                    </a:ext>
                  </a:extLst>
                </a:gridCol>
                <a:gridCol w="2088232">
                  <a:extLst>
                    <a:ext uri="{9D8B030D-6E8A-4147-A177-3AD203B41FA5}">
                      <a16:colId xmlns:a16="http://schemas.microsoft.com/office/drawing/2014/main" val="20002"/>
                    </a:ext>
                  </a:extLst>
                </a:gridCol>
                <a:gridCol w="1225848">
                  <a:extLst>
                    <a:ext uri="{9D8B030D-6E8A-4147-A177-3AD203B41FA5}">
                      <a16:colId xmlns:a16="http://schemas.microsoft.com/office/drawing/2014/main" val="20003"/>
                    </a:ext>
                  </a:extLst>
                </a:gridCol>
              </a:tblGrid>
              <a:tr h="234838">
                <a:tc>
                  <a:txBody>
                    <a:bodyPr/>
                    <a:lstStyle/>
                    <a:p>
                      <a:pPr>
                        <a:lnSpc>
                          <a:spcPct val="100000"/>
                        </a:lnSpc>
                        <a:spcAft>
                          <a:spcPts val="0"/>
                        </a:spcAft>
                      </a:pPr>
                      <a:r>
                        <a:rPr lang="tr-TR" sz="1600" dirty="0">
                          <a:solidFill>
                            <a:srgbClr val="000000"/>
                          </a:solidFill>
                          <a:effectLst/>
                        </a:rPr>
                        <a:t> </a:t>
                      </a:r>
                      <a:endParaRPr lang="tr-TR" sz="1800" dirty="0">
                        <a:solidFill>
                          <a:srgbClr val="000000"/>
                        </a:solidFill>
                        <a:effectLst/>
                        <a:latin typeface="Times New Roman"/>
                        <a:ea typeface="Times New Roman"/>
                      </a:endParaRPr>
                    </a:p>
                  </a:txBody>
                  <a:tcPr marL="52839" marR="52839" marT="0" marB="0">
                    <a:solidFill>
                      <a:schemeClr val="bg1">
                        <a:lumMod val="85000"/>
                      </a:schemeClr>
                    </a:solidFill>
                  </a:tcPr>
                </a:tc>
                <a:tc>
                  <a:txBody>
                    <a:bodyPr/>
                    <a:lstStyle/>
                    <a:p>
                      <a:pPr algn="l">
                        <a:lnSpc>
                          <a:spcPct val="100000"/>
                        </a:lnSpc>
                        <a:spcAft>
                          <a:spcPts val="0"/>
                        </a:spcAft>
                      </a:pPr>
                      <a:r>
                        <a:rPr lang="tr-TR" sz="1600" b="1" dirty="0">
                          <a:solidFill>
                            <a:srgbClr val="000000"/>
                          </a:solidFill>
                          <a:effectLst/>
                        </a:rPr>
                        <a:t>Yapı Elemanı</a:t>
                      </a:r>
                      <a:endParaRPr lang="tr-TR" sz="1800" b="1" dirty="0">
                        <a:solidFill>
                          <a:srgbClr val="000000"/>
                        </a:solidFill>
                        <a:effectLst/>
                        <a:latin typeface="Times New Roman"/>
                        <a:ea typeface="Times New Roman"/>
                      </a:endParaRPr>
                    </a:p>
                  </a:txBody>
                  <a:tcPr marL="52839" marR="52839" marT="0" marB="0" anchor="ctr">
                    <a:solidFill>
                      <a:schemeClr val="bg1">
                        <a:lumMod val="85000"/>
                      </a:schemeClr>
                    </a:solidFill>
                  </a:tcPr>
                </a:tc>
                <a:tc>
                  <a:txBody>
                    <a:bodyPr/>
                    <a:lstStyle/>
                    <a:p>
                      <a:pPr algn="ctr">
                        <a:lnSpc>
                          <a:spcPct val="100000"/>
                        </a:lnSpc>
                        <a:spcAft>
                          <a:spcPts val="0"/>
                        </a:spcAft>
                      </a:pPr>
                      <a:r>
                        <a:rPr lang="tr-TR" sz="1600" b="1" dirty="0">
                          <a:solidFill>
                            <a:srgbClr val="000000"/>
                          </a:solidFill>
                          <a:effectLst/>
                        </a:rPr>
                        <a:t>Yangın Dayanım Süresi (dak)</a:t>
                      </a:r>
                      <a:endParaRPr lang="tr-TR" sz="1800" b="1" dirty="0">
                        <a:solidFill>
                          <a:srgbClr val="000000"/>
                        </a:solidFill>
                        <a:effectLst/>
                        <a:latin typeface="Times New Roman"/>
                        <a:ea typeface="Times New Roman"/>
                      </a:endParaRPr>
                    </a:p>
                  </a:txBody>
                  <a:tcPr marL="52839" marR="52839" marT="0" marB="0" anchor="ctr">
                    <a:solidFill>
                      <a:schemeClr val="bg1">
                        <a:lumMod val="85000"/>
                      </a:schemeClr>
                    </a:solidFill>
                  </a:tcPr>
                </a:tc>
                <a:tc>
                  <a:txBody>
                    <a:bodyPr/>
                    <a:lstStyle/>
                    <a:p>
                      <a:pPr algn="ctr">
                        <a:lnSpc>
                          <a:spcPct val="100000"/>
                        </a:lnSpc>
                        <a:spcAft>
                          <a:spcPts val="0"/>
                        </a:spcAft>
                      </a:pPr>
                      <a:r>
                        <a:rPr lang="tr-TR" sz="1600" b="1" dirty="0">
                          <a:solidFill>
                            <a:srgbClr val="000000"/>
                          </a:solidFill>
                          <a:effectLst/>
                        </a:rPr>
                        <a:t>Etkilenen Yüzey</a:t>
                      </a:r>
                      <a:endParaRPr lang="tr-TR" sz="1800" b="1" dirty="0">
                        <a:solidFill>
                          <a:srgbClr val="000000"/>
                        </a:solidFill>
                        <a:effectLst/>
                        <a:latin typeface="Times New Roman"/>
                        <a:ea typeface="Times New Roman"/>
                      </a:endParaRPr>
                    </a:p>
                  </a:txBody>
                  <a:tcPr marL="52839" marR="52839" marT="0" marB="0" anchor="ctr">
                    <a:solidFill>
                      <a:schemeClr val="bg1">
                        <a:lumMod val="85000"/>
                      </a:schemeClr>
                    </a:solidFill>
                  </a:tcPr>
                </a:tc>
                <a:extLst>
                  <a:ext uri="{0D108BD9-81ED-4DB2-BD59-A6C34878D82A}">
                    <a16:rowId xmlns:a16="http://schemas.microsoft.com/office/drawing/2014/main" val="10000"/>
                  </a:ext>
                </a:extLst>
              </a:tr>
              <a:tr h="117419">
                <a:tc>
                  <a:txBody>
                    <a:bodyPr/>
                    <a:lstStyle/>
                    <a:p>
                      <a:pPr algn="ctr">
                        <a:lnSpc>
                          <a:spcPct val="100000"/>
                        </a:lnSpc>
                        <a:spcAft>
                          <a:spcPts val="0"/>
                        </a:spcAft>
                      </a:pPr>
                      <a:r>
                        <a:rPr lang="tr-TR" sz="1600" b="1" dirty="0">
                          <a:effectLst/>
                        </a:rPr>
                        <a:t>1.</a:t>
                      </a:r>
                      <a:endParaRPr lang="tr-TR" sz="1800" b="1" dirty="0">
                        <a:effectLst/>
                        <a:latin typeface="Times New Roman"/>
                        <a:ea typeface="Times New Roman"/>
                      </a:endParaRPr>
                    </a:p>
                  </a:txBody>
                  <a:tcPr marL="52839" marR="52839" marT="0" marB="0" anchor="ctr"/>
                </a:tc>
                <a:tc>
                  <a:txBody>
                    <a:bodyPr/>
                    <a:lstStyle/>
                    <a:p>
                      <a:pPr>
                        <a:lnSpc>
                          <a:spcPct val="100000"/>
                        </a:lnSpc>
                        <a:spcAft>
                          <a:spcPts val="0"/>
                        </a:spcAft>
                      </a:pPr>
                      <a:r>
                        <a:rPr lang="tr-TR" sz="1600" dirty="0">
                          <a:effectLst/>
                        </a:rPr>
                        <a:t>Taşıyıcı Sistem (çerçeve, kiriş veya kolon)</a:t>
                      </a:r>
                      <a:endParaRPr lang="tr-TR" sz="1800" dirty="0">
                        <a:effectLst/>
                        <a:latin typeface="Times New Roman"/>
                        <a:ea typeface="Times New Roman"/>
                      </a:endParaRPr>
                    </a:p>
                  </a:txBody>
                  <a:tcPr marL="52839" marR="52839" marT="0" marB="0" anchor="ctr"/>
                </a:tc>
                <a:tc>
                  <a:txBody>
                    <a:bodyPr/>
                    <a:lstStyle/>
                    <a:p>
                      <a:pPr algn="ctr">
                        <a:lnSpc>
                          <a:spcPct val="100000"/>
                        </a:lnSpc>
                        <a:spcAft>
                          <a:spcPts val="0"/>
                        </a:spcAft>
                      </a:pPr>
                      <a:r>
                        <a:rPr lang="tr-TR" sz="1600" dirty="0">
                          <a:effectLst/>
                        </a:rPr>
                        <a:t>R Bkz. EK-3c</a:t>
                      </a:r>
                      <a:endParaRPr lang="tr-TR" sz="1800" dirty="0">
                        <a:effectLst/>
                        <a:latin typeface="Times New Roman"/>
                        <a:ea typeface="Times New Roman"/>
                      </a:endParaRPr>
                    </a:p>
                  </a:txBody>
                  <a:tcPr marL="52839" marR="52839" marT="0" marB="0" anchor="ctr"/>
                </a:tc>
                <a:tc>
                  <a:txBody>
                    <a:bodyPr/>
                    <a:lstStyle/>
                    <a:p>
                      <a:pPr algn="ctr">
                        <a:lnSpc>
                          <a:spcPct val="100000"/>
                        </a:lnSpc>
                        <a:spcAft>
                          <a:spcPts val="0"/>
                        </a:spcAft>
                      </a:pPr>
                      <a:r>
                        <a:rPr lang="tr-TR" sz="1600" dirty="0">
                          <a:effectLst/>
                        </a:rPr>
                        <a:t>Etkilenen yüzeyler</a:t>
                      </a:r>
                      <a:endParaRPr lang="tr-TR" sz="1800" dirty="0">
                        <a:effectLst/>
                        <a:latin typeface="Times New Roman"/>
                        <a:ea typeface="Times New Roman"/>
                      </a:endParaRPr>
                    </a:p>
                  </a:txBody>
                  <a:tcPr marL="52839" marR="52839" marT="0" marB="0" anchor="ctr"/>
                </a:tc>
                <a:extLst>
                  <a:ext uri="{0D108BD9-81ED-4DB2-BD59-A6C34878D82A}">
                    <a16:rowId xmlns:a16="http://schemas.microsoft.com/office/drawing/2014/main" val="10001"/>
                  </a:ext>
                </a:extLst>
              </a:tr>
              <a:tr h="234838">
                <a:tc>
                  <a:txBody>
                    <a:bodyPr/>
                    <a:lstStyle/>
                    <a:p>
                      <a:pPr algn="ctr">
                        <a:lnSpc>
                          <a:spcPct val="100000"/>
                        </a:lnSpc>
                        <a:spcAft>
                          <a:spcPts val="0"/>
                        </a:spcAft>
                      </a:pPr>
                      <a:r>
                        <a:rPr lang="tr-TR" sz="1600" b="1" dirty="0">
                          <a:effectLst/>
                        </a:rPr>
                        <a:t>2.</a:t>
                      </a:r>
                      <a:endParaRPr lang="tr-TR" sz="1800" b="1" dirty="0">
                        <a:effectLst/>
                        <a:latin typeface="Times New Roman"/>
                        <a:ea typeface="Times New Roman"/>
                      </a:endParaRPr>
                    </a:p>
                  </a:txBody>
                  <a:tcPr marL="52839" marR="52839" marT="0" marB="0" anchor="ctr"/>
                </a:tc>
                <a:tc>
                  <a:txBody>
                    <a:bodyPr/>
                    <a:lstStyle/>
                    <a:p>
                      <a:pPr>
                        <a:lnSpc>
                          <a:spcPct val="100000"/>
                        </a:lnSpc>
                        <a:spcAft>
                          <a:spcPts val="0"/>
                        </a:spcAft>
                      </a:pPr>
                      <a:r>
                        <a:rPr lang="tr-TR" sz="1600" dirty="0">
                          <a:effectLst/>
                        </a:rPr>
                        <a:t>Yük Taşıyıcı Duvar (aşağıdaki maddelerde de açıklanmayan duvar)</a:t>
                      </a:r>
                      <a:endParaRPr lang="tr-TR" sz="1800" dirty="0">
                        <a:effectLst/>
                        <a:latin typeface="Times New Roman"/>
                        <a:ea typeface="Times New Roman"/>
                      </a:endParaRPr>
                    </a:p>
                  </a:txBody>
                  <a:tcPr marL="52839" marR="52839" marT="0" marB="0" anchor="ctr"/>
                </a:tc>
                <a:tc>
                  <a:txBody>
                    <a:bodyPr/>
                    <a:lstStyle/>
                    <a:p>
                      <a:pPr algn="ctr">
                        <a:lnSpc>
                          <a:spcPct val="100000"/>
                        </a:lnSpc>
                        <a:spcAft>
                          <a:spcPts val="0"/>
                        </a:spcAft>
                      </a:pPr>
                      <a:r>
                        <a:rPr lang="tr-TR" sz="1600" dirty="0">
                          <a:effectLst/>
                        </a:rPr>
                        <a:t>R Bkz. EK-3c</a:t>
                      </a:r>
                      <a:endParaRPr lang="tr-TR" sz="1800" dirty="0">
                        <a:effectLst/>
                        <a:latin typeface="Times New Roman"/>
                        <a:ea typeface="Times New Roman"/>
                      </a:endParaRPr>
                    </a:p>
                  </a:txBody>
                  <a:tcPr marL="52839" marR="52839" marT="0" marB="0" anchor="ctr"/>
                </a:tc>
                <a:tc>
                  <a:txBody>
                    <a:bodyPr/>
                    <a:lstStyle/>
                    <a:p>
                      <a:pPr algn="ctr">
                        <a:lnSpc>
                          <a:spcPct val="100000"/>
                        </a:lnSpc>
                        <a:spcAft>
                          <a:spcPts val="0"/>
                        </a:spcAft>
                      </a:pPr>
                      <a:r>
                        <a:rPr lang="tr-TR" sz="1600" dirty="0">
                          <a:effectLst/>
                        </a:rPr>
                        <a:t>Ayrı ayrı her bir yüzey</a:t>
                      </a:r>
                      <a:endParaRPr lang="tr-TR" sz="1800" dirty="0">
                        <a:effectLst/>
                        <a:latin typeface="Times New Roman"/>
                        <a:ea typeface="Times New Roman"/>
                      </a:endParaRPr>
                    </a:p>
                  </a:txBody>
                  <a:tcPr marL="52839" marR="52839" marT="0" marB="0" anchor="ctr"/>
                </a:tc>
                <a:extLst>
                  <a:ext uri="{0D108BD9-81ED-4DB2-BD59-A6C34878D82A}">
                    <a16:rowId xmlns:a16="http://schemas.microsoft.com/office/drawing/2014/main" val="10002"/>
                  </a:ext>
                </a:extLst>
              </a:tr>
              <a:tr h="117419">
                <a:tc>
                  <a:txBody>
                    <a:bodyPr/>
                    <a:lstStyle/>
                    <a:p>
                      <a:pPr algn="ctr">
                        <a:lnSpc>
                          <a:spcPct val="100000"/>
                        </a:lnSpc>
                        <a:spcAft>
                          <a:spcPts val="0"/>
                        </a:spcAft>
                      </a:pPr>
                      <a:r>
                        <a:rPr lang="tr-TR" sz="1600" b="1" kern="1200" dirty="0">
                          <a:solidFill>
                            <a:schemeClr val="dk1"/>
                          </a:solidFill>
                          <a:effectLst/>
                          <a:latin typeface="+mn-lt"/>
                          <a:ea typeface="+mn-ea"/>
                          <a:cs typeface="+mn-cs"/>
                        </a:rPr>
                        <a:t>3.</a:t>
                      </a:r>
                    </a:p>
                  </a:txBody>
                  <a:tcPr marL="68580" marR="68580" marT="0" marB="0"/>
                </a:tc>
                <a:tc>
                  <a:txBody>
                    <a:bodyPr/>
                    <a:lstStyle/>
                    <a:p>
                      <a:pPr>
                        <a:lnSpc>
                          <a:spcPct val="100000"/>
                        </a:lnSpc>
                        <a:spcAft>
                          <a:spcPts val="0"/>
                        </a:spcAft>
                      </a:pPr>
                      <a:r>
                        <a:rPr lang="tr-TR" sz="1600" kern="1200" dirty="0">
                          <a:solidFill>
                            <a:schemeClr val="dk1"/>
                          </a:solidFill>
                          <a:effectLst/>
                          <a:latin typeface="+mn-lt"/>
                          <a:ea typeface="+mn-ea"/>
                          <a:cs typeface="+mn-cs"/>
                        </a:rPr>
                        <a:t>Döşemeler</a:t>
                      </a:r>
                    </a:p>
                  </a:txBody>
                  <a:tcPr marL="68580" marR="68580" marT="0" marB="0"/>
                </a:tc>
                <a:tc>
                  <a:txBody>
                    <a:bodyPr/>
                    <a:lstStyle/>
                    <a:p>
                      <a:pPr algn="ctr">
                        <a:lnSpc>
                          <a:spcPct val="100000"/>
                        </a:lnSpc>
                        <a:spcAft>
                          <a:spcPts val="0"/>
                        </a:spcAft>
                      </a:pPr>
                      <a:r>
                        <a:rPr lang="tr-TR" sz="1600" kern="1200" dirty="0">
                          <a:solidFill>
                            <a:schemeClr val="dk1"/>
                          </a:solidFill>
                          <a:effectLst/>
                          <a:latin typeface="+mn-lt"/>
                          <a:ea typeface="+mn-ea"/>
                          <a:cs typeface="+mn-cs"/>
                        </a:rPr>
                        <a:t> </a:t>
                      </a:r>
                    </a:p>
                  </a:txBody>
                  <a:tcPr marL="68580" marR="68580" marT="0" marB="0"/>
                </a:tc>
                <a:tc>
                  <a:txBody>
                    <a:bodyPr/>
                    <a:lstStyle/>
                    <a:p>
                      <a:pPr algn="ctr">
                        <a:lnSpc>
                          <a:spcPct val="100000"/>
                        </a:lnSpc>
                        <a:spcAft>
                          <a:spcPts val="0"/>
                        </a:spcAft>
                      </a:pPr>
                      <a:r>
                        <a:rPr lang="tr-TR" sz="1600" kern="1200" dirty="0">
                          <a:solidFill>
                            <a:schemeClr val="dk1"/>
                          </a:solidFill>
                          <a:effectLst/>
                          <a:latin typeface="+mn-lt"/>
                          <a:ea typeface="+mn-ea"/>
                          <a:cs typeface="+mn-cs"/>
                        </a:rPr>
                        <a:t> </a:t>
                      </a:r>
                    </a:p>
                  </a:txBody>
                  <a:tcPr marL="68580" marR="68580" marT="0" marB="0"/>
                </a:tc>
                <a:extLst>
                  <a:ext uri="{0D108BD9-81ED-4DB2-BD59-A6C34878D82A}">
                    <a16:rowId xmlns:a16="http://schemas.microsoft.com/office/drawing/2014/main" val="10003"/>
                  </a:ext>
                </a:extLst>
              </a:tr>
              <a:tr h="117419">
                <a:tc rowSpan="4">
                  <a:txBody>
                    <a:bodyPr/>
                    <a:lstStyle/>
                    <a:p>
                      <a:pPr algn="ctr">
                        <a:lnSpc>
                          <a:spcPct val="100000"/>
                        </a:lnSpc>
                        <a:spcAft>
                          <a:spcPts val="0"/>
                        </a:spcAft>
                      </a:pPr>
                      <a:r>
                        <a:rPr lang="tr-TR" sz="1600" kern="1200" dirty="0">
                          <a:solidFill>
                            <a:schemeClr val="dk1"/>
                          </a:solidFill>
                          <a:effectLst/>
                          <a:latin typeface="+mn-lt"/>
                          <a:ea typeface="+mn-ea"/>
                          <a:cs typeface="+mn-cs"/>
                        </a:rPr>
                        <a:t> </a:t>
                      </a:r>
                    </a:p>
                  </a:txBody>
                  <a:tcPr marL="68580" marR="68580" marT="0" marB="0"/>
                </a:tc>
                <a:tc>
                  <a:txBody>
                    <a:bodyPr/>
                    <a:lstStyle/>
                    <a:p>
                      <a:pPr>
                        <a:lnSpc>
                          <a:spcPct val="100000"/>
                        </a:lnSpc>
                        <a:spcAft>
                          <a:spcPts val="0"/>
                        </a:spcAft>
                      </a:pPr>
                      <a:r>
                        <a:rPr lang="tr-TR" sz="1600" kern="1200" dirty="0">
                          <a:solidFill>
                            <a:schemeClr val="dk1"/>
                          </a:solidFill>
                          <a:effectLst/>
                          <a:latin typeface="+mn-lt"/>
                          <a:ea typeface="+mn-ea"/>
                          <a:cs typeface="+mn-cs"/>
                        </a:rPr>
                        <a:t>a) İki katlı konutun ikinci katında (garaj veya bodrum kat üstü hariç)</a:t>
                      </a:r>
                    </a:p>
                  </a:txBody>
                  <a:tcPr marL="68580" marR="68580" marT="0" marB="0"/>
                </a:tc>
                <a:tc>
                  <a:txBody>
                    <a:bodyPr/>
                    <a:lstStyle/>
                    <a:p>
                      <a:pPr algn="ctr">
                        <a:lnSpc>
                          <a:spcPct val="100000"/>
                        </a:lnSpc>
                        <a:spcAft>
                          <a:spcPts val="0"/>
                        </a:spcAft>
                      </a:pPr>
                      <a:r>
                        <a:rPr lang="tr-TR" sz="1600" kern="1200" dirty="0">
                          <a:solidFill>
                            <a:schemeClr val="dk1"/>
                          </a:solidFill>
                          <a:effectLst/>
                          <a:latin typeface="+mn-lt"/>
                          <a:ea typeface="+mn-ea"/>
                          <a:cs typeface="+mn-cs"/>
                        </a:rPr>
                        <a:t>REI 30 </a:t>
                      </a:r>
                    </a:p>
                  </a:txBody>
                  <a:tcPr marL="68580" marR="68580" marT="0" marB="0"/>
                </a:tc>
                <a:tc rowSpan="4">
                  <a:txBody>
                    <a:bodyPr/>
                    <a:lstStyle/>
                    <a:p>
                      <a:pPr algn="ctr">
                        <a:lnSpc>
                          <a:spcPct val="100000"/>
                        </a:lnSpc>
                        <a:spcAft>
                          <a:spcPts val="0"/>
                        </a:spcAft>
                      </a:pPr>
                      <a:r>
                        <a:rPr lang="tr-TR" sz="1600" kern="1200" dirty="0">
                          <a:solidFill>
                            <a:schemeClr val="dk1"/>
                          </a:solidFill>
                          <a:effectLst/>
                          <a:latin typeface="+mn-lt"/>
                          <a:ea typeface="+mn-ea"/>
                          <a:cs typeface="+mn-cs"/>
                        </a:rPr>
                        <a:t>Alt yüzeyden</a:t>
                      </a:r>
                    </a:p>
                  </a:txBody>
                  <a:tcPr marL="68580" marR="68580" marT="0" marB="0" anchor="ctr"/>
                </a:tc>
                <a:extLst>
                  <a:ext uri="{0D108BD9-81ED-4DB2-BD59-A6C34878D82A}">
                    <a16:rowId xmlns:a16="http://schemas.microsoft.com/office/drawing/2014/main" val="10004"/>
                  </a:ext>
                </a:extLst>
              </a:tr>
              <a:tr h="117419">
                <a:tc vMerge="1">
                  <a:txBody>
                    <a:bodyPr/>
                    <a:lstStyle/>
                    <a:p>
                      <a:endParaRPr lang="tr-TR"/>
                    </a:p>
                  </a:txBody>
                  <a:tcPr/>
                </a:tc>
                <a:tc>
                  <a:txBody>
                    <a:bodyPr/>
                    <a:lstStyle/>
                    <a:p>
                      <a:pPr>
                        <a:lnSpc>
                          <a:spcPct val="100000"/>
                        </a:lnSpc>
                        <a:spcAft>
                          <a:spcPts val="0"/>
                        </a:spcAft>
                      </a:pPr>
                      <a:r>
                        <a:rPr lang="tr-TR" sz="1600" kern="1200" dirty="0">
                          <a:solidFill>
                            <a:schemeClr val="dk1"/>
                          </a:solidFill>
                          <a:effectLst/>
                          <a:latin typeface="+mn-lt"/>
                          <a:ea typeface="+mn-ea"/>
                          <a:cs typeface="+mn-cs"/>
                        </a:rPr>
                        <a:t>b) Bir dükkân ve üstündeki kat arasında</a:t>
                      </a:r>
                    </a:p>
                  </a:txBody>
                  <a:tcPr marL="68580" marR="68580" marT="0" marB="0" anchor="ctr"/>
                </a:tc>
                <a:tc>
                  <a:txBody>
                    <a:bodyPr/>
                    <a:lstStyle/>
                    <a:p>
                      <a:pPr>
                        <a:lnSpc>
                          <a:spcPct val="100000"/>
                        </a:lnSpc>
                        <a:spcAft>
                          <a:spcPts val="0"/>
                        </a:spcAft>
                      </a:pPr>
                      <a:r>
                        <a:rPr lang="tr-TR" sz="1600" kern="1200" dirty="0">
                          <a:solidFill>
                            <a:schemeClr val="dk1"/>
                          </a:solidFill>
                          <a:effectLst/>
                          <a:latin typeface="+mn-lt"/>
                          <a:ea typeface="+mn-ea"/>
                          <a:cs typeface="+mn-cs"/>
                        </a:rPr>
                        <a:t>REI 60 veya Bkz. EK-3c (hangisi daha büyükse)</a:t>
                      </a:r>
                    </a:p>
                  </a:txBody>
                  <a:tcPr marL="68580" marR="68580" marT="0" marB="0"/>
                </a:tc>
                <a:tc vMerge="1">
                  <a:txBody>
                    <a:bodyPr/>
                    <a:lstStyle/>
                    <a:p>
                      <a:endParaRPr lang="tr-TR"/>
                    </a:p>
                  </a:txBody>
                  <a:tcPr/>
                </a:tc>
                <a:extLst>
                  <a:ext uri="{0D108BD9-81ED-4DB2-BD59-A6C34878D82A}">
                    <a16:rowId xmlns:a16="http://schemas.microsoft.com/office/drawing/2014/main" val="10005"/>
                  </a:ext>
                </a:extLst>
              </a:tr>
              <a:tr h="117419">
                <a:tc vMerge="1">
                  <a:txBody>
                    <a:bodyPr/>
                    <a:lstStyle/>
                    <a:p>
                      <a:endParaRPr lang="tr-TR"/>
                    </a:p>
                  </a:txBody>
                  <a:tcPr/>
                </a:tc>
                <a:tc>
                  <a:txBody>
                    <a:bodyPr/>
                    <a:lstStyle/>
                    <a:p>
                      <a:pPr>
                        <a:lnSpc>
                          <a:spcPct val="100000"/>
                        </a:lnSpc>
                        <a:spcAft>
                          <a:spcPts val="0"/>
                        </a:spcAft>
                      </a:pPr>
                      <a:r>
                        <a:rPr lang="tr-TR" sz="1600" kern="1200" dirty="0">
                          <a:solidFill>
                            <a:schemeClr val="dk1"/>
                          </a:solidFill>
                          <a:effectLst/>
                          <a:latin typeface="+mn-lt"/>
                          <a:ea typeface="+mn-ea"/>
                          <a:cs typeface="+mn-cs"/>
                        </a:rPr>
                        <a:t>c) Kompartıman döşemeleri dahil her türlü diğer döşemeler</a:t>
                      </a:r>
                    </a:p>
                  </a:txBody>
                  <a:tcPr marL="68580" marR="68580" marT="0" marB="0" anchor="ctr"/>
                </a:tc>
                <a:tc>
                  <a:txBody>
                    <a:bodyPr/>
                    <a:lstStyle/>
                    <a:p>
                      <a:pPr>
                        <a:lnSpc>
                          <a:spcPct val="100000"/>
                        </a:lnSpc>
                        <a:spcAft>
                          <a:spcPts val="0"/>
                        </a:spcAft>
                      </a:pPr>
                      <a:r>
                        <a:rPr lang="tr-TR" sz="1600" kern="1200" dirty="0">
                          <a:solidFill>
                            <a:schemeClr val="dk1"/>
                          </a:solidFill>
                          <a:effectLst/>
                          <a:latin typeface="+mn-lt"/>
                          <a:ea typeface="+mn-ea"/>
                          <a:cs typeface="+mn-cs"/>
                        </a:rPr>
                        <a:t>REI Bkz. EK-3c</a:t>
                      </a:r>
                    </a:p>
                  </a:txBody>
                  <a:tcPr marL="68580" marR="68580" marT="0" marB="0"/>
                </a:tc>
                <a:tc vMerge="1">
                  <a:txBody>
                    <a:bodyPr/>
                    <a:lstStyle/>
                    <a:p>
                      <a:endParaRPr lang="tr-TR"/>
                    </a:p>
                  </a:txBody>
                  <a:tcPr/>
                </a:tc>
                <a:extLst>
                  <a:ext uri="{0D108BD9-81ED-4DB2-BD59-A6C34878D82A}">
                    <a16:rowId xmlns:a16="http://schemas.microsoft.com/office/drawing/2014/main" val="10006"/>
                  </a:ext>
                </a:extLst>
              </a:tr>
              <a:tr h="117419">
                <a:tc vMerge="1">
                  <a:txBody>
                    <a:bodyPr/>
                    <a:lstStyle/>
                    <a:p>
                      <a:endParaRPr lang="tr-TR"/>
                    </a:p>
                  </a:txBody>
                  <a:tcPr/>
                </a:tc>
                <a:tc>
                  <a:txBody>
                    <a:bodyPr/>
                    <a:lstStyle/>
                    <a:p>
                      <a:pPr>
                        <a:lnSpc>
                          <a:spcPct val="100000"/>
                        </a:lnSpc>
                        <a:spcAft>
                          <a:spcPts val="0"/>
                        </a:spcAft>
                      </a:pPr>
                      <a:r>
                        <a:rPr lang="tr-TR" sz="1600" kern="1200" dirty="0">
                          <a:solidFill>
                            <a:schemeClr val="dk1"/>
                          </a:solidFill>
                          <a:effectLst/>
                          <a:latin typeface="+mn-lt"/>
                          <a:ea typeface="+mn-ea"/>
                          <a:cs typeface="+mn-cs"/>
                        </a:rPr>
                        <a:t>d) Bodrum kat ile zemin kat arası döşeme</a:t>
                      </a:r>
                    </a:p>
                  </a:txBody>
                  <a:tcPr marL="68580" marR="68580" marT="0" marB="0" anchor="ctr"/>
                </a:tc>
                <a:tc>
                  <a:txBody>
                    <a:bodyPr/>
                    <a:lstStyle/>
                    <a:p>
                      <a:pPr>
                        <a:lnSpc>
                          <a:spcPct val="100000"/>
                        </a:lnSpc>
                        <a:spcAft>
                          <a:spcPts val="0"/>
                        </a:spcAft>
                      </a:pPr>
                      <a:r>
                        <a:rPr lang="tr-TR" sz="1600" kern="1200" dirty="0">
                          <a:solidFill>
                            <a:schemeClr val="dk1"/>
                          </a:solidFill>
                          <a:effectLst/>
                          <a:latin typeface="+mn-lt"/>
                          <a:ea typeface="+mn-ea"/>
                          <a:cs typeface="+mn-cs"/>
                        </a:rPr>
                        <a:t>REI 90 veya Bkz. EK-3c (hangisi daha büyükse)</a:t>
                      </a:r>
                    </a:p>
                  </a:txBody>
                  <a:tcPr marL="68580" marR="68580" marT="0" marB="0"/>
                </a:tc>
                <a:tc vMerge="1">
                  <a:txBody>
                    <a:bodyPr/>
                    <a:lstStyle/>
                    <a:p>
                      <a:endParaRPr lang="tr-TR"/>
                    </a:p>
                  </a:txBody>
                  <a:tcPr/>
                </a:tc>
                <a:extLst>
                  <a:ext uri="{0D108BD9-81ED-4DB2-BD59-A6C34878D82A}">
                    <a16:rowId xmlns:a16="http://schemas.microsoft.com/office/drawing/2014/main" val="10007"/>
                  </a:ext>
                </a:extLst>
              </a:tr>
            </a:tbl>
          </a:graphicData>
        </a:graphic>
      </p:graphicFrame>
      <p:sp>
        <p:nvSpPr>
          <p:cNvPr id="3" name="Rectangle 2"/>
          <p:cNvSpPr/>
          <p:nvPr/>
        </p:nvSpPr>
        <p:spPr>
          <a:xfrm>
            <a:off x="342900" y="1916832"/>
            <a:ext cx="9433048" cy="861774"/>
          </a:xfrm>
          <a:prstGeom prst="rect">
            <a:avLst/>
          </a:prstGeom>
        </p:spPr>
        <p:txBody>
          <a:bodyPr wrap="square">
            <a:spAutoFit/>
          </a:bodyPr>
          <a:lstStyle/>
          <a:p>
            <a:pPr marL="342900" indent="-342900">
              <a:lnSpc>
                <a:spcPts val="3000"/>
              </a:lnSpc>
              <a:buClr>
                <a:srgbClr val="FF0000"/>
              </a:buClr>
              <a:buFont typeface="Arial Narrow" panose="020B0606020202030204" pitchFamily="34" charset="0"/>
              <a:buChar char="●"/>
              <a:defRPr/>
            </a:pPr>
            <a:r>
              <a:rPr lang="tr-TR" altLang="tr-TR" sz="2000" dirty="0">
                <a:solidFill>
                  <a:srgbClr val="000000"/>
                </a:solidFill>
                <a:latin typeface="Cambria" panose="02040503050406030204" pitchFamily="18" charset="0"/>
              </a:rPr>
              <a:t>Yük taşıyan yapı elemanlarının sağlaması gereken asgari yangına dayanım süreleri yönetmelik Ek-3B’de verilmiştir.</a:t>
            </a:r>
          </a:p>
        </p:txBody>
      </p:sp>
    </p:spTree>
    <p:extLst>
      <p:ext uri="{BB962C8B-B14F-4D97-AF65-F5344CB8AC3E}">
        <p14:creationId xmlns:p14="http://schemas.microsoft.com/office/powerpoint/2010/main" val="18017013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773711" y="1322833"/>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Tasarım Esasları – Yapı Malzemeleri Yönetmeliği 305/2011/EU</a:t>
            </a:r>
          </a:p>
        </p:txBody>
      </p:sp>
      <p:sp>
        <p:nvSpPr>
          <p:cNvPr id="41987" name="Rectangle 3"/>
          <p:cNvSpPr>
            <a:spLocks noGrp="1" noChangeArrowheads="1"/>
          </p:cNvSpPr>
          <p:nvPr>
            <p:ph idx="4294967295"/>
          </p:nvPr>
        </p:nvSpPr>
        <p:spPr>
          <a:xfrm>
            <a:off x="531618" y="1957744"/>
            <a:ext cx="8923337" cy="4248150"/>
          </a:xfrm>
        </p:spPr>
        <p:txBody>
          <a:bodyPr>
            <a:normAutofit/>
          </a:bodyPr>
          <a:lstStyle/>
          <a:p>
            <a:pPr>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İnşa edilen yapının yük taşıma kapasitesi, öngörülmüş olan belirli bir süre boyunca azalmamalıdır.</a:t>
            </a:r>
          </a:p>
          <a:p>
            <a:pPr marL="342900" indent="-342900">
              <a:lnSpc>
                <a:spcPts val="3000"/>
              </a:lnSpc>
              <a:buClr>
                <a:srgbClr val="FF0000"/>
              </a:buClr>
              <a:buFont typeface="Arial Narrow" panose="020B0606020202030204" pitchFamily="34" charset="0"/>
              <a:buChar char="●"/>
              <a:defRPr/>
            </a:pPr>
            <a:r>
              <a:rPr lang="tr-TR" altLang="tr-TR" sz="2000" kern="1200" dirty="0">
                <a:solidFill>
                  <a:srgbClr val="FF0000"/>
                </a:solidFill>
                <a:latin typeface="Cambria" panose="02040503050406030204" pitchFamily="18" charset="0"/>
                <a:cs typeface="Arial" panose="020B0604020202020204" pitchFamily="34" charset="0"/>
              </a:rPr>
              <a:t>Yapılardaki alev ve duman oluşumu ile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Komşu yapılara yangın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Yapı içerisinde yaşayanlar yapıyı terk edebilmeli veya başka şekillerde kurtarılabilmeli,</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Kurtarma ekibinin yapı içindeki emniyeti göz önüne alınacak şekilde tasarlanmalıdır.</a:t>
            </a:r>
          </a:p>
        </p:txBody>
      </p:sp>
    </p:spTree>
    <p:extLst>
      <p:ext uri="{BB962C8B-B14F-4D97-AF65-F5344CB8AC3E}">
        <p14:creationId xmlns:p14="http://schemas.microsoft.com/office/powerpoint/2010/main" val="8410724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803622" y="1394019"/>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Yapılardaki alev ve duman oluşumunun sınırlandırılması</a:t>
            </a:r>
          </a:p>
        </p:txBody>
      </p:sp>
      <p:sp>
        <p:nvSpPr>
          <p:cNvPr id="41987" name="Rectangle 3"/>
          <p:cNvSpPr>
            <a:spLocks noGrp="1" noChangeArrowheads="1"/>
          </p:cNvSpPr>
          <p:nvPr>
            <p:ph idx="4294967295"/>
          </p:nvPr>
        </p:nvSpPr>
        <p:spPr>
          <a:xfrm>
            <a:off x="487362" y="1884825"/>
            <a:ext cx="9072562" cy="863600"/>
          </a:xfrm>
        </p:spPr>
        <p:txBody>
          <a:bodyPr>
            <a:noAutofit/>
          </a:bodyPr>
          <a:lstStyle/>
          <a:p>
            <a:pPr marL="342900" indent="-342900">
              <a:lnSpc>
                <a:spcPts val="3000"/>
              </a:lnSpc>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Yangınların başlangıç aşamasında can ve mal kaybı büyümeden söndürülmesi daha kolaydır. Bu amaçla; yangın algılama, alarm ve söndürme  sistemleri tesis edilmelidir.</a:t>
            </a:r>
          </a:p>
          <a:p>
            <a:pPr marL="342900" indent="-342900">
              <a:lnSpc>
                <a:spcPts val="3000"/>
              </a:lnSpc>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İç yüzeylerde kullanılan malzemelerin yangına karşı tepki sınıfları Yönetmeliğe uygun olmalıdır.  </a:t>
            </a:r>
          </a:p>
        </p:txBody>
      </p:sp>
      <p:sp>
        <p:nvSpPr>
          <p:cNvPr id="5" name="Dikdörtgen 2">
            <a:extLst>
              <a:ext uri="{FF2B5EF4-FFF2-40B4-BE49-F238E27FC236}">
                <a16:creationId xmlns:a16="http://schemas.microsoft.com/office/drawing/2014/main" id="{9559F8DF-1EBA-40A9-94F3-4AFDD6BBCA88}"/>
              </a:ext>
            </a:extLst>
          </p:cNvPr>
          <p:cNvSpPr>
            <a:spLocks noChangeArrowheads="1"/>
          </p:cNvSpPr>
          <p:nvPr/>
        </p:nvSpPr>
        <p:spPr bwMode="auto">
          <a:xfrm>
            <a:off x="486916" y="3859316"/>
            <a:ext cx="9073008"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lnSpc>
                <a:spcPct val="150000"/>
              </a:lnSpc>
              <a:buClr>
                <a:srgbClr val="FF0000"/>
              </a:buClr>
            </a:pPr>
            <a:r>
              <a:rPr lang="tr-TR" altLang="en-US" sz="2000" b="1" i="1" dirty="0">
                <a:solidFill>
                  <a:srgbClr val="0037A4"/>
                </a:solidFill>
                <a:latin typeface="Cambria" panose="02040503050406030204" pitchFamily="18" charset="0"/>
              </a:rPr>
              <a:t>Madde 29: Binalarda Kullanılacak Yapı Malzemeleri : (ÖRNEK 1)</a:t>
            </a:r>
          </a:p>
          <a:p>
            <a:pPr eaLnBrk="1" hangingPunct="1">
              <a:lnSpc>
                <a:spcPct val="150000"/>
              </a:lnSpc>
              <a:buClr>
                <a:srgbClr val="FF0000"/>
              </a:buClr>
            </a:pPr>
            <a:r>
              <a:rPr lang="tr-TR" altLang="en-US" sz="2000" i="1" dirty="0">
                <a:solidFill>
                  <a:srgbClr val="0037A4"/>
                </a:solidFill>
                <a:latin typeface="Cambria" panose="02040503050406030204" pitchFamily="18" charset="0"/>
              </a:rPr>
              <a:t>"(3) Duvarlarda iç kaplamalar ile içte uygulanacak ısı ve ses yalıtımları; en az normal alevlenici, yüksek binalarda ve kapasitesi 100 kişiden fazla olan sinema, tiyatro, konferans ve düğün salonu gibi yerlerde ise en az zor alevlenici (en az C - s3, d2) malzemeden yapılır.</a:t>
            </a:r>
          </a:p>
        </p:txBody>
      </p:sp>
    </p:spTree>
    <p:extLst>
      <p:ext uri="{BB962C8B-B14F-4D97-AF65-F5344CB8AC3E}">
        <p14:creationId xmlns:p14="http://schemas.microsoft.com/office/powerpoint/2010/main" val="37234193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497070" y="1596378"/>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Yapılardaki alev ve duman oluşumunun sınırlandırılması</a:t>
            </a:r>
          </a:p>
        </p:txBody>
      </p:sp>
      <p:sp>
        <p:nvSpPr>
          <p:cNvPr id="4" name="Dikdörtgen 2">
            <a:extLst>
              <a:ext uri="{FF2B5EF4-FFF2-40B4-BE49-F238E27FC236}">
                <a16:creationId xmlns:a16="http://schemas.microsoft.com/office/drawing/2014/main" id="{A09C70DE-5385-442E-BCD3-E1611A519810}"/>
              </a:ext>
            </a:extLst>
          </p:cNvPr>
          <p:cNvSpPr>
            <a:spLocks noChangeArrowheads="1"/>
          </p:cNvSpPr>
          <p:nvPr/>
        </p:nvSpPr>
        <p:spPr bwMode="auto">
          <a:xfrm>
            <a:off x="515732" y="2468186"/>
            <a:ext cx="9073007"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lnSpc>
                <a:spcPct val="150000"/>
              </a:lnSpc>
              <a:buClr>
                <a:srgbClr val="FF0000"/>
              </a:buClr>
            </a:pPr>
            <a:r>
              <a:rPr lang="tr-TR" altLang="en-US" sz="2000" b="1" i="1" dirty="0">
                <a:solidFill>
                  <a:srgbClr val="0037A4"/>
                </a:solidFill>
                <a:latin typeface="Cambria" panose="02040503050406030204" pitchFamily="18" charset="0"/>
              </a:rPr>
              <a:t>Madde 26: Döşemeler :  (ÖRNEK 2)</a:t>
            </a:r>
          </a:p>
          <a:p>
            <a:pPr eaLnBrk="1" hangingPunct="1">
              <a:lnSpc>
                <a:spcPct val="150000"/>
              </a:lnSpc>
              <a:buClr>
                <a:srgbClr val="FF0000"/>
              </a:buClr>
            </a:pPr>
            <a:r>
              <a:rPr lang="tr-TR" altLang="en-US" sz="2000" i="1" dirty="0">
                <a:solidFill>
                  <a:srgbClr val="0037A4"/>
                </a:solidFill>
                <a:latin typeface="Cambria" panose="02040503050406030204" pitchFamily="18" charset="0"/>
              </a:rPr>
              <a:t>(2) Döşeme kaplamaları en az normal alevlenici, yüksek binalarda ise en az zor alevlenici (en az C - s3, d2) malzemeden yapılır.</a:t>
            </a:r>
          </a:p>
          <a:p>
            <a:pPr eaLnBrk="1" hangingPunct="1">
              <a:lnSpc>
                <a:spcPct val="150000"/>
              </a:lnSpc>
              <a:buClr>
                <a:srgbClr val="FF0000"/>
              </a:buClr>
            </a:pPr>
            <a:r>
              <a:rPr lang="tr-TR" altLang="en-US" sz="2000" i="1" dirty="0">
                <a:solidFill>
                  <a:srgbClr val="0037A4"/>
                </a:solidFill>
                <a:latin typeface="Cambria" panose="02040503050406030204" pitchFamily="18" charset="0"/>
              </a:rPr>
              <a:t>(3) Döşeme üzerinde kolay alevlenen (F) malzemeden ısı yalıtımı yapılmasına, üzeri en az 2 cm kalınlığında şap tabakası ile örtülmek şartı ile müsaade edilir.</a:t>
            </a:r>
          </a:p>
          <a:p>
            <a:pPr eaLnBrk="1" hangingPunct="1">
              <a:lnSpc>
                <a:spcPct val="150000"/>
              </a:lnSpc>
              <a:buClr>
                <a:srgbClr val="FF0000"/>
              </a:buClr>
            </a:pPr>
            <a:r>
              <a:rPr lang="tr-TR" altLang="en-US" sz="2000" i="1" dirty="0">
                <a:solidFill>
                  <a:srgbClr val="0037A4"/>
                </a:solidFill>
                <a:latin typeface="Cambria" panose="02040503050406030204" pitchFamily="18" charset="0"/>
              </a:rPr>
              <a:t>(4) Ayrık nizamda müstakil konutlar dışındaki binaların tavan kaplamaları ve asma tavanlarının malzemesinin en az zor alevlenici (en az C - s3, d2) olması gerekir.</a:t>
            </a:r>
            <a:endParaRPr lang="en-GB" altLang="en-US" sz="2000" i="1" dirty="0">
              <a:solidFill>
                <a:srgbClr val="0037A4"/>
              </a:solidFill>
              <a:latin typeface="Cambria" panose="02040503050406030204" pitchFamily="18" charset="0"/>
            </a:endParaRPr>
          </a:p>
        </p:txBody>
      </p:sp>
    </p:spTree>
    <p:extLst>
      <p:ext uri="{BB962C8B-B14F-4D97-AF65-F5344CB8AC3E}">
        <p14:creationId xmlns:p14="http://schemas.microsoft.com/office/powerpoint/2010/main" val="26838063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731837" y="1218333"/>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Yapılardaki alev ve duman yayılımının sınırlandırılması</a:t>
            </a:r>
          </a:p>
        </p:txBody>
      </p:sp>
      <p:sp>
        <p:nvSpPr>
          <p:cNvPr id="41987" name="Rectangle 3"/>
          <p:cNvSpPr>
            <a:spLocks noGrp="1" noChangeArrowheads="1"/>
          </p:cNvSpPr>
          <p:nvPr>
            <p:ph idx="4294967295"/>
          </p:nvPr>
        </p:nvSpPr>
        <p:spPr>
          <a:xfrm>
            <a:off x="494524" y="1625758"/>
            <a:ext cx="9408302" cy="863600"/>
          </a:xfrm>
        </p:spPr>
        <p:txBody>
          <a:bodyPr>
            <a:noAutofit/>
          </a:bodyPr>
          <a:lstStyle/>
          <a:p>
            <a:pPr marL="342900" indent="-342900">
              <a:lnSpc>
                <a:spcPts val="3000"/>
              </a:lnSpc>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Yapılar; kullanım amacına, kullanıcı sayısı ve yanıcı yük miktarına bağlı olarak; yangın ayırıcı özelliğe sahip duvar, döşeme ve tavandan oluşan  Yönetmelikte verilen alanlara uygun olarak yangın kompartımanlarına ayrılmalıdır.</a:t>
            </a:r>
          </a:p>
        </p:txBody>
      </p:sp>
      <p:graphicFrame>
        <p:nvGraphicFramePr>
          <p:cNvPr id="6" name="Table 2">
            <a:extLst>
              <a:ext uri="{FF2B5EF4-FFF2-40B4-BE49-F238E27FC236}">
                <a16:creationId xmlns:a16="http://schemas.microsoft.com/office/drawing/2014/main" id="{8C506456-60E9-42C9-BD9F-CA148E52E0E8}"/>
              </a:ext>
            </a:extLst>
          </p:cNvPr>
          <p:cNvGraphicFramePr>
            <a:graphicFrameLocks noGrp="1"/>
          </p:cNvGraphicFramePr>
          <p:nvPr>
            <p:extLst>
              <p:ext uri="{D42A27DB-BD31-4B8C-83A1-F6EECF244321}">
                <p14:modId xmlns:p14="http://schemas.microsoft.com/office/powerpoint/2010/main" val="1530242172"/>
              </p:ext>
            </p:extLst>
          </p:nvPr>
        </p:nvGraphicFramePr>
        <p:xfrm>
          <a:off x="702939" y="2874067"/>
          <a:ext cx="8856985" cy="3232353"/>
        </p:xfrm>
        <a:graphic>
          <a:graphicData uri="http://schemas.openxmlformats.org/drawingml/2006/table">
            <a:tbl>
              <a:tblPr>
                <a:tableStyleId>{616DA210-FB5B-4158-B5E0-FEB733F419BA}</a:tableStyleId>
              </a:tblPr>
              <a:tblGrid>
                <a:gridCol w="504056">
                  <a:extLst>
                    <a:ext uri="{9D8B030D-6E8A-4147-A177-3AD203B41FA5}">
                      <a16:colId xmlns:a16="http://schemas.microsoft.com/office/drawing/2014/main" val="20000"/>
                    </a:ext>
                  </a:extLst>
                </a:gridCol>
                <a:gridCol w="2016224">
                  <a:extLst>
                    <a:ext uri="{9D8B030D-6E8A-4147-A177-3AD203B41FA5}">
                      <a16:colId xmlns:a16="http://schemas.microsoft.com/office/drawing/2014/main" val="20001"/>
                    </a:ext>
                  </a:extLst>
                </a:gridCol>
                <a:gridCol w="3744416">
                  <a:extLst>
                    <a:ext uri="{9D8B030D-6E8A-4147-A177-3AD203B41FA5}">
                      <a16:colId xmlns:a16="http://schemas.microsoft.com/office/drawing/2014/main" val="20002"/>
                    </a:ext>
                  </a:extLst>
                </a:gridCol>
                <a:gridCol w="2592289">
                  <a:extLst>
                    <a:ext uri="{9D8B030D-6E8A-4147-A177-3AD203B41FA5}">
                      <a16:colId xmlns:a16="http://schemas.microsoft.com/office/drawing/2014/main" val="20003"/>
                    </a:ext>
                  </a:extLst>
                </a:gridCol>
              </a:tblGrid>
              <a:tr h="206177">
                <a:tc gridSpan="3">
                  <a:txBody>
                    <a:bodyPr/>
                    <a:lstStyle/>
                    <a:p>
                      <a:pPr algn="l">
                        <a:lnSpc>
                          <a:spcPts val="2000"/>
                        </a:lnSpc>
                        <a:spcAft>
                          <a:spcPts val="0"/>
                        </a:spcAft>
                      </a:pPr>
                      <a:r>
                        <a:rPr lang="tr-TR" sz="1600" b="1" dirty="0">
                          <a:solidFill>
                            <a:srgbClr val="000000"/>
                          </a:solidFill>
                          <a:effectLst/>
                        </a:rPr>
                        <a:t>Bina kullanım sınıfları</a:t>
                      </a:r>
                      <a:endParaRPr lang="tr-TR" sz="1600" b="1" dirty="0">
                        <a:solidFill>
                          <a:srgbClr val="000000"/>
                        </a:solidFill>
                        <a:effectLst/>
                        <a:latin typeface="Times New Roman"/>
                        <a:ea typeface="Times New Roman"/>
                      </a:endParaRPr>
                    </a:p>
                  </a:txBody>
                  <a:tcPr marL="57200" marR="57200" marT="0" marB="0" anchor="ctr">
                    <a:solidFill>
                      <a:schemeClr val="bg1">
                        <a:lumMod val="85000"/>
                      </a:schemeClr>
                    </a:solidFill>
                  </a:tcPr>
                </a:tc>
                <a:tc hMerge="1">
                  <a:txBody>
                    <a:bodyPr/>
                    <a:lstStyle/>
                    <a:p>
                      <a:endParaRPr lang="tr-TR"/>
                    </a:p>
                  </a:txBody>
                  <a:tcPr/>
                </a:tc>
                <a:tc hMerge="1">
                  <a:txBody>
                    <a:bodyPr/>
                    <a:lstStyle/>
                    <a:p>
                      <a:endParaRPr lang="tr-TR"/>
                    </a:p>
                  </a:txBody>
                  <a:tcPr/>
                </a:tc>
                <a:tc>
                  <a:txBody>
                    <a:bodyPr/>
                    <a:lstStyle/>
                    <a:p>
                      <a:pPr algn="ctr">
                        <a:lnSpc>
                          <a:spcPts val="2000"/>
                        </a:lnSpc>
                        <a:spcAft>
                          <a:spcPts val="0"/>
                        </a:spcAft>
                      </a:pPr>
                      <a:r>
                        <a:rPr lang="tr-TR" sz="1600" b="1" dirty="0">
                          <a:solidFill>
                            <a:srgbClr val="000000"/>
                          </a:solidFill>
                          <a:effectLst/>
                        </a:rPr>
                        <a:t>En fazla kompartıman alanı </a:t>
                      </a:r>
                      <a:endParaRPr lang="tr-TR" sz="1600" b="1" dirty="0">
                        <a:solidFill>
                          <a:srgbClr val="000000"/>
                        </a:solidFill>
                        <a:effectLst/>
                        <a:latin typeface="Times New Roman"/>
                        <a:ea typeface="Times New Roman"/>
                      </a:endParaRPr>
                    </a:p>
                  </a:txBody>
                  <a:tcPr marL="57200" marR="57200" marT="0" marB="0" anchor="ctr">
                    <a:solidFill>
                      <a:schemeClr val="bg1">
                        <a:lumMod val="85000"/>
                      </a:schemeClr>
                    </a:solidFill>
                  </a:tcPr>
                </a:tc>
                <a:extLst>
                  <a:ext uri="{0D108BD9-81ED-4DB2-BD59-A6C34878D82A}">
                    <a16:rowId xmlns:a16="http://schemas.microsoft.com/office/drawing/2014/main" val="10000"/>
                  </a:ext>
                </a:extLst>
              </a:tr>
              <a:tr h="130818">
                <a:tc>
                  <a:txBody>
                    <a:bodyPr/>
                    <a:lstStyle/>
                    <a:p>
                      <a:pPr algn="ctr">
                        <a:lnSpc>
                          <a:spcPts val="2000"/>
                        </a:lnSpc>
                        <a:spcAft>
                          <a:spcPts val="0"/>
                        </a:spcAft>
                      </a:pPr>
                      <a:r>
                        <a:rPr lang="tr-TR" sz="1600" dirty="0">
                          <a:effectLst/>
                        </a:rPr>
                        <a:t>1</a:t>
                      </a:r>
                      <a:endParaRPr lang="tr-TR" sz="1600" dirty="0">
                        <a:effectLst/>
                        <a:latin typeface="Times New Roman"/>
                        <a:ea typeface="Times New Roman"/>
                      </a:endParaRPr>
                    </a:p>
                  </a:txBody>
                  <a:tcPr marL="57200" marR="57200" marT="0" marB="0" anchor="ctr"/>
                </a:tc>
                <a:tc gridSpan="2">
                  <a:txBody>
                    <a:bodyPr/>
                    <a:lstStyle/>
                    <a:p>
                      <a:pPr algn="l">
                        <a:lnSpc>
                          <a:spcPts val="2000"/>
                        </a:lnSpc>
                        <a:spcAft>
                          <a:spcPts val="0"/>
                        </a:spcAft>
                      </a:pPr>
                      <a:r>
                        <a:rPr lang="tr-TR" sz="1600" dirty="0">
                          <a:effectLst/>
                        </a:rPr>
                        <a:t>Konutlar</a:t>
                      </a:r>
                      <a:endParaRPr lang="tr-TR" sz="1600" dirty="0">
                        <a:effectLst/>
                        <a:latin typeface="Times New Roman"/>
                        <a:ea typeface="Times New Roman"/>
                      </a:endParaRPr>
                    </a:p>
                  </a:txBody>
                  <a:tcPr marL="57200" marR="57200" marT="0" marB="0" anchor="ctr"/>
                </a:tc>
                <a:tc hMerge="1">
                  <a:txBody>
                    <a:bodyPr/>
                    <a:lstStyle/>
                    <a:p>
                      <a:endParaRPr lang="tr-TR"/>
                    </a:p>
                  </a:txBody>
                  <a:tcPr/>
                </a:tc>
                <a:tc>
                  <a:txBody>
                    <a:bodyPr/>
                    <a:lstStyle/>
                    <a:p>
                      <a:pPr algn="ctr">
                        <a:lnSpc>
                          <a:spcPts val="2000"/>
                        </a:lnSpc>
                        <a:spcAft>
                          <a:spcPts val="0"/>
                        </a:spcAft>
                      </a:pPr>
                      <a:r>
                        <a:rPr lang="tr-TR" sz="1600" dirty="0">
                          <a:effectLst/>
                        </a:rPr>
                        <a:t>sınırsız</a:t>
                      </a:r>
                      <a:endParaRPr lang="tr-TR" sz="1600" dirty="0">
                        <a:effectLst/>
                        <a:latin typeface="Times New Roman"/>
                        <a:ea typeface="Times New Roman"/>
                      </a:endParaRPr>
                    </a:p>
                  </a:txBody>
                  <a:tcPr marL="57200" marR="57200" marT="0" marB="0" anchor="ctr"/>
                </a:tc>
                <a:extLst>
                  <a:ext uri="{0D108BD9-81ED-4DB2-BD59-A6C34878D82A}">
                    <a16:rowId xmlns:a16="http://schemas.microsoft.com/office/drawing/2014/main" val="10001"/>
                  </a:ext>
                </a:extLst>
              </a:tr>
              <a:tr h="127110">
                <a:tc>
                  <a:txBody>
                    <a:bodyPr/>
                    <a:lstStyle/>
                    <a:p>
                      <a:pPr algn="ctr">
                        <a:lnSpc>
                          <a:spcPts val="2000"/>
                        </a:lnSpc>
                        <a:spcAft>
                          <a:spcPts val="0"/>
                        </a:spcAft>
                      </a:pPr>
                      <a:r>
                        <a:rPr lang="tr-TR" sz="1600" dirty="0">
                          <a:effectLst/>
                        </a:rPr>
                        <a:t>2</a:t>
                      </a:r>
                      <a:endParaRPr lang="tr-TR" sz="1600" dirty="0">
                        <a:effectLst/>
                        <a:latin typeface="Times New Roman"/>
                        <a:ea typeface="Times New Roman"/>
                      </a:endParaRPr>
                    </a:p>
                  </a:txBody>
                  <a:tcPr marL="57200" marR="57200" marT="0" marB="0" anchor="ctr"/>
                </a:tc>
                <a:tc gridSpan="2">
                  <a:txBody>
                    <a:bodyPr/>
                    <a:lstStyle/>
                    <a:p>
                      <a:pPr algn="l">
                        <a:lnSpc>
                          <a:spcPts val="2000"/>
                        </a:lnSpc>
                        <a:spcAft>
                          <a:spcPts val="0"/>
                        </a:spcAft>
                      </a:pPr>
                      <a:r>
                        <a:rPr lang="tr-TR" sz="1600" dirty="0">
                          <a:effectLst/>
                        </a:rPr>
                        <a:t>Konaklama</a:t>
                      </a:r>
                      <a:endParaRPr lang="tr-TR" sz="1600" dirty="0">
                        <a:effectLst/>
                        <a:latin typeface="Times New Roman"/>
                        <a:ea typeface="Times New Roman"/>
                      </a:endParaRPr>
                    </a:p>
                  </a:txBody>
                  <a:tcPr marL="57200" marR="57200" marT="0" marB="0" anchor="ctr"/>
                </a:tc>
                <a:tc hMerge="1">
                  <a:txBody>
                    <a:bodyPr/>
                    <a:lstStyle/>
                    <a:p>
                      <a:endParaRPr lang="tr-TR"/>
                    </a:p>
                  </a:txBody>
                  <a:tcPr/>
                </a:tc>
                <a:tc>
                  <a:txBody>
                    <a:bodyPr/>
                    <a:lstStyle/>
                    <a:p>
                      <a:pPr algn="ctr">
                        <a:lnSpc>
                          <a:spcPts val="2000"/>
                        </a:lnSpc>
                        <a:spcAft>
                          <a:spcPts val="0"/>
                        </a:spcAft>
                      </a:pPr>
                      <a:r>
                        <a:rPr lang="tr-TR" sz="1600" dirty="0">
                          <a:effectLst/>
                        </a:rPr>
                        <a:t>4000</a:t>
                      </a:r>
                      <a:r>
                        <a:rPr lang="tr-TR" sz="1600" b="0" dirty="0">
                          <a:effectLst/>
                        </a:rPr>
                        <a:t>m</a:t>
                      </a:r>
                      <a:r>
                        <a:rPr lang="tr-TR" sz="1600" b="0" baseline="30000" dirty="0">
                          <a:effectLst/>
                        </a:rPr>
                        <a:t>2</a:t>
                      </a:r>
                      <a:r>
                        <a:rPr lang="tr-TR" sz="1600" dirty="0">
                          <a:effectLst/>
                        </a:rPr>
                        <a:t> </a:t>
                      </a:r>
                      <a:r>
                        <a:rPr lang="tr-TR" sz="1600" baseline="30000" dirty="0">
                          <a:effectLst/>
                        </a:rPr>
                        <a:t>(1)</a:t>
                      </a:r>
                      <a:endParaRPr lang="tr-TR" sz="1600" dirty="0">
                        <a:effectLst/>
                        <a:latin typeface="Times New Roman"/>
                        <a:ea typeface="Times New Roman"/>
                      </a:endParaRPr>
                    </a:p>
                  </a:txBody>
                  <a:tcPr marL="57200" marR="57200" marT="0" marB="0" anchor="ctr"/>
                </a:tc>
                <a:extLst>
                  <a:ext uri="{0D108BD9-81ED-4DB2-BD59-A6C34878D82A}">
                    <a16:rowId xmlns:a16="http://schemas.microsoft.com/office/drawing/2014/main" val="10002"/>
                  </a:ext>
                </a:extLst>
              </a:tr>
              <a:tr h="254221">
                <a:tc rowSpan="2">
                  <a:txBody>
                    <a:bodyPr/>
                    <a:lstStyle/>
                    <a:p>
                      <a:pPr algn="ctr">
                        <a:lnSpc>
                          <a:spcPts val="2000"/>
                        </a:lnSpc>
                        <a:spcAft>
                          <a:spcPts val="0"/>
                        </a:spcAft>
                      </a:pPr>
                      <a:r>
                        <a:rPr lang="tr-TR" sz="1600" dirty="0">
                          <a:effectLst/>
                        </a:rPr>
                        <a:t>3</a:t>
                      </a:r>
                      <a:endParaRPr lang="tr-TR" sz="1600" dirty="0">
                        <a:effectLst/>
                        <a:latin typeface="Times New Roman"/>
                        <a:ea typeface="Times New Roman"/>
                      </a:endParaRPr>
                    </a:p>
                  </a:txBody>
                  <a:tcPr marL="57200" marR="57200" marT="0" marB="0" anchor="ctr"/>
                </a:tc>
                <a:tc rowSpan="2">
                  <a:txBody>
                    <a:bodyPr/>
                    <a:lstStyle/>
                    <a:p>
                      <a:pPr algn="l">
                        <a:lnSpc>
                          <a:spcPts val="2000"/>
                        </a:lnSpc>
                        <a:spcAft>
                          <a:spcPts val="0"/>
                        </a:spcAft>
                      </a:pPr>
                      <a:r>
                        <a:rPr lang="tr-TR" sz="1600" dirty="0">
                          <a:effectLst/>
                        </a:rPr>
                        <a:t>Kurumsal Binalar</a:t>
                      </a:r>
                      <a:endParaRPr lang="tr-TR" sz="1600" dirty="0">
                        <a:effectLst/>
                        <a:latin typeface="Times New Roman"/>
                        <a:ea typeface="Times New Roman"/>
                      </a:endParaRPr>
                    </a:p>
                  </a:txBody>
                  <a:tcPr marL="57200" marR="57200" marT="0" marB="0" anchor="ctr"/>
                </a:tc>
                <a:tc>
                  <a:txBody>
                    <a:bodyPr/>
                    <a:lstStyle/>
                    <a:p>
                      <a:pPr algn="l">
                        <a:lnSpc>
                          <a:spcPts val="2000"/>
                        </a:lnSpc>
                        <a:spcAft>
                          <a:spcPts val="0"/>
                        </a:spcAft>
                      </a:pPr>
                      <a:r>
                        <a:rPr lang="tr-TR" sz="1600" dirty="0">
                          <a:effectLst/>
                        </a:rPr>
                        <a:t>Sağlık hizmeti amaçlı binalar </a:t>
                      </a:r>
                      <a:endParaRPr lang="tr-TR" sz="1600" dirty="0">
                        <a:effectLst/>
                        <a:latin typeface="Times New Roman"/>
                        <a:ea typeface="Times New Roman"/>
                      </a:endParaRPr>
                    </a:p>
                  </a:txBody>
                  <a:tcPr marL="57200" marR="57200" marT="0" marB="0" anchor="ctr"/>
                </a:tc>
                <a:tc>
                  <a:txBody>
                    <a:bodyPr/>
                    <a:lstStyle/>
                    <a:p>
                      <a:pPr algn="ctr">
                        <a:lnSpc>
                          <a:spcPts val="2000"/>
                        </a:lnSpc>
                        <a:spcAft>
                          <a:spcPts val="0"/>
                        </a:spcAft>
                      </a:pPr>
                      <a:r>
                        <a:rPr lang="tr-TR" sz="1600" dirty="0">
                          <a:effectLst/>
                        </a:rPr>
                        <a:t>1500</a:t>
                      </a:r>
                      <a:r>
                        <a:rPr lang="tr-TR" sz="1600" b="0" dirty="0">
                          <a:effectLst/>
                        </a:rPr>
                        <a:t>m</a:t>
                      </a:r>
                      <a:r>
                        <a:rPr lang="tr-TR" sz="1600" b="0" baseline="30000" dirty="0">
                          <a:effectLst/>
                        </a:rPr>
                        <a:t>2</a:t>
                      </a:r>
                      <a:r>
                        <a:rPr lang="tr-TR" sz="1600" dirty="0">
                          <a:effectLst/>
                        </a:rPr>
                        <a:t> </a:t>
                      </a:r>
                      <a:r>
                        <a:rPr lang="tr-TR" sz="1600" baseline="30000" dirty="0">
                          <a:effectLst/>
                        </a:rPr>
                        <a:t>(1)</a:t>
                      </a:r>
                      <a:endParaRPr lang="tr-TR" sz="1600" dirty="0">
                        <a:effectLst/>
                        <a:latin typeface="Times New Roman"/>
                        <a:ea typeface="Times New Roman"/>
                      </a:endParaRPr>
                    </a:p>
                  </a:txBody>
                  <a:tcPr marL="57200" marR="57200" marT="0" marB="0" anchor="ctr"/>
                </a:tc>
                <a:extLst>
                  <a:ext uri="{0D108BD9-81ED-4DB2-BD59-A6C34878D82A}">
                    <a16:rowId xmlns:a16="http://schemas.microsoft.com/office/drawing/2014/main" val="10003"/>
                  </a:ext>
                </a:extLst>
              </a:tr>
              <a:tr h="147766">
                <a:tc vMerge="1">
                  <a:txBody>
                    <a:bodyPr/>
                    <a:lstStyle/>
                    <a:p>
                      <a:endParaRPr lang="tr-TR"/>
                    </a:p>
                  </a:txBody>
                  <a:tcPr/>
                </a:tc>
                <a:tc vMerge="1">
                  <a:txBody>
                    <a:bodyPr/>
                    <a:lstStyle/>
                    <a:p>
                      <a:endParaRPr lang="tr-TR"/>
                    </a:p>
                  </a:txBody>
                  <a:tcPr/>
                </a:tc>
                <a:tc>
                  <a:txBody>
                    <a:bodyPr/>
                    <a:lstStyle/>
                    <a:p>
                      <a:pPr algn="l">
                        <a:lnSpc>
                          <a:spcPts val="2000"/>
                        </a:lnSpc>
                        <a:spcAft>
                          <a:spcPts val="0"/>
                        </a:spcAft>
                      </a:pPr>
                      <a:r>
                        <a:rPr lang="tr-TR" sz="1600" dirty="0">
                          <a:effectLst/>
                        </a:rPr>
                        <a:t>Eğitim tesisleri</a:t>
                      </a:r>
                      <a:endParaRPr lang="tr-TR" sz="1600" dirty="0">
                        <a:effectLst/>
                        <a:latin typeface="Times New Roman"/>
                        <a:ea typeface="Times New Roman"/>
                      </a:endParaRPr>
                    </a:p>
                  </a:txBody>
                  <a:tcPr marL="57200" marR="57200" marT="0" marB="0" anchor="ctr"/>
                </a:tc>
                <a:tc>
                  <a:txBody>
                    <a:bodyPr/>
                    <a:lstStyle/>
                    <a:p>
                      <a:pPr algn="ctr">
                        <a:lnSpc>
                          <a:spcPts val="2000"/>
                        </a:lnSpc>
                        <a:spcAft>
                          <a:spcPts val="0"/>
                        </a:spcAft>
                      </a:pPr>
                      <a:r>
                        <a:rPr lang="tr-TR" sz="1600" dirty="0">
                          <a:effectLst/>
                        </a:rPr>
                        <a:t>6000</a:t>
                      </a:r>
                      <a:r>
                        <a:rPr lang="tr-TR" sz="1600" b="0" dirty="0">
                          <a:effectLst/>
                        </a:rPr>
                        <a:t>m</a:t>
                      </a:r>
                      <a:r>
                        <a:rPr lang="tr-TR" sz="1600" b="0" baseline="30000" dirty="0">
                          <a:effectLst/>
                        </a:rPr>
                        <a:t>2</a:t>
                      </a:r>
                      <a:r>
                        <a:rPr lang="tr-TR" sz="1600" dirty="0">
                          <a:effectLst/>
                        </a:rPr>
                        <a:t> </a:t>
                      </a:r>
                      <a:r>
                        <a:rPr lang="tr-TR" sz="1600" baseline="30000" dirty="0">
                          <a:effectLst/>
                        </a:rPr>
                        <a:t>(2)</a:t>
                      </a:r>
                      <a:endParaRPr lang="tr-TR" sz="1600" dirty="0">
                        <a:effectLst/>
                        <a:latin typeface="Times New Roman"/>
                        <a:ea typeface="Times New Roman"/>
                      </a:endParaRPr>
                    </a:p>
                  </a:txBody>
                  <a:tcPr marL="57200" marR="57200" marT="0" marB="0" anchor="ctr"/>
                </a:tc>
                <a:extLst>
                  <a:ext uri="{0D108BD9-81ED-4DB2-BD59-A6C34878D82A}">
                    <a16:rowId xmlns:a16="http://schemas.microsoft.com/office/drawing/2014/main" val="10004"/>
                  </a:ext>
                </a:extLst>
              </a:tr>
              <a:tr h="169196">
                <a:tc>
                  <a:txBody>
                    <a:bodyPr/>
                    <a:lstStyle/>
                    <a:p>
                      <a:pPr algn="ctr">
                        <a:lnSpc>
                          <a:spcPts val="2000"/>
                        </a:lnSpc>
                        <a:spcAft>
                          <a:spcPts val="0"/>
                        </a:spcAft>
                      </a:pPr>
                      <a:r>
                        <a:rPr lang="tr-TR" sz="1600" dirty="0">
                          <a:effectLst/>
                        </a:rPr>
                        <a:t>4</a:t>
                      </a:r>
                      <a:endParaRPr lang="tr-TR" sz="1600" dirty="0">
                        <a:effectLst/>
                        <a:latin typeface="Times New Roman"/>
                        <a:ea typeface="Times New Roman"/>
                      </a:endParaRPr>
                    </a:p>
                  </a:txBody>
                  <a:tcPr marL="57200" marR="57200" marT="0" marB="0" anchor="ctr"/>
                </a:tc>
                <a:tc gridSpan="2">
                  <a:txBody>
                    <a:bodyPr/>
                    <a:lstStyle/>
                    <a:p>
                      <a:pPr algn="l">
                        <a:lnSpc>
                          <a:spcPts val="2000"/>
                        </a:lnSpc>
                        <a:spcAft>
                          <a:spcPts val="0"/>
                        </a:spcAft>
                      </a:pPr>
                      <a:r>
                        <a:rPr lang="tr-TR" sz="1600" dirty="0">
                          <a:effectLst/>
                        </a:rPr>
                        <a:t>Büro Binaları</a:t>
                      </a:r>
                      <a:endParaRPr lang="tr-TR" sz="1600" dirty="0">
                        <a:effectLst/>
                        <a:latin typeface="Times New Roman"/>
                        <a:ea typeface="Times New Roman"/>
                      </a:endParaRPr>
                    </a:p>
                  </a:txBody>
                  <a:tcPr marL="57200" marR="57200" marT="0" marB="0" anchor="ctr"/>
                </a:tc>
                <a:tc hMerge="1">
                  <a:txBody>
                    <a:bodyPr/>
                    <a:lstStyle/>
                    <a:p>
                      <a:endParaRPr lang="tr-TR"/>
                    </a:p>
                  </a:txBody>
                  <a:tcPr/>
                </a:tc>
                <a:tc>
                  <a:txBody>
                    <a:bodyPr/>
                    <a:lstStyle/>
                    <a:p>
                      <a:pPr algn="ctr">
                        <a:lnSpc>
                          <a:spcPts val="2000"/>
                        </a:lnSpc>
                        <a:spcAft>
                          <a:spcPts val="0"/>
                        </a:spcAft>
                      </a:pPr>
                      <a:r>
                        <a:rPr lang="tr-TR" sz="1600" dirty="0">
                          <a:effectLst/>
                        </a:rPr>
                        <a:t>8000</a:t>
                      </a:r>
                      <a:r>
                        <a:rPr lang="tr-TR" sz="1600" b="0" dirty="0">
                          <a:effectLst/>
                        </a:rPr>
                        <a:t>m</a:t>
                      </a:r>
                      <a:r>
                        <a:rPr lang="tr-TR" sz="1600" b="0" baseline="30000" dirty="0">
                          <a:effectLst/>
                        </a:rPr>
                        <a:t>2</a:t>
                      </a:r>
                      <a:r>
                        <a:rPr lang="tr-TR" sz="1600" dirty="0">
                          <a:effectLst/>
                        </a:rPr>
                        <a:t> </a:t>
                      </a:r>
                      <a:r>
                        <a:rPr lang="tr-TR" sz="1600" baseline="30000" dirty="0">
                          <a:effectLst/>
                        </a:rPr>
                        <a:t>(1)</a:t>
                      </a:r>
                      <a:endParaRPr lang="tr-TR" sz="1600" dirty="0">
                        <a:effectLst/>
                        <a:latin typeface="Times New Roman"/>
                        <a:ea typeface="Times New Roman"/>
                      </a:endParaRPr>
                    </a:p>
                  </a:txBody>
                  <a:tcPr marL="57200" marR="57200" marT="0" marB="0" anchor="ctr"/>
                </a:tc>
                <a:extLst>
                  <a:ext uri="{0D108BD9-81ED-4DB2-BD59-A6C34878D82A}">
                    <a16:rowId xmlns:a16="http://schemas.microsoft.com/office/drawing/2014/main" val="10005"/>
                  </a:ext>
                </a:extLst>
              </a:tr>
              <a:tr h="117047">
                <a:tc>
                  <a:txBody>
                    <a:bodyPr/>
                    <a:lstStyle/>
                    <a:p>
                      <a:pPr algn="ctr">
                        <a:lnSpc>
                          <a:spcPts val="2000"/>
                        </a:lnSpc>
                        <a:spcAft>
                          <a:spcPts val="0"/>
                        </a:spcAft>
                      </a:pPr>
                      <a:r>
                        <a:rPr lang="tr-TR" sz="1600" dirty="0">
                          <a:effectLst/>
                        </a:rPr>
                        <a:t>5</a:t>
                      </a:r>
                      <a:endParaRPr lang="tr-TR" sz="1600" dirty="0">
                        <a:effectLst/>
                        <a:latin typeface="Times New Roman"/>
                        <a:ea typeface="Times New Roman"/>
                      </a:endParaRPr>
                    </a:p>
                  </a:txBody>
                  <a:tcPr marL="57200" marR="57200" marT="0" marB="0" anchor="ctr"/>
                </a:tc>
                <a:tc gridSpan="2">
                  <a:txBody>
                    <a:bodyPr/>
                    <a:lstStyle/>
                    <a:p>
                      <a:pPr algn="l">
                        <a:lnSpc>
                          <a:spcPts val="2000"/>
                        </a:lnSpc>
                        <a:spcAft>
                          <a:spcPts val="0"/>
                        </a:spcAft>
                      </a:pPr>
                      <a:r>
                        <a:rPr lang="tr-TR" sz="1600" dirty="0">
                          <a:effectLst/>
                        </a:rPr>
                        <a:t>Ticaret Amaçlı Binalar </a:t>
                      </a:r>
                      <a:r>
                        <a:rPr lang="tr-TR" sz="1600" baseline="30000" dirty="0">
                          <a:effectLst/>
                        </a:rPr>
                        <a:t>(4)</a:t>
                      </a:r>
                      <a:r>
                        <a:rPr lang="tr-TR" sz="1600" dirty="0">
                          <a:effectLst/>
                        </a:rPr>
                        <a:t> </a:t>
                      </a:r>
                      <a:endParaRPr lang="tr-TR" sz="1600" dirty="0">
                        <a:effectLst/>
                        <a:latin typeface="Times New Roman"/>
                        <a:ea typeface="Times New Roman"/>
                      </a:endParaRPr>
                    </a:p>
                  </a:txBody>
                  <a:tcPr marL="57200" marR="57200" marT="0" marB="0" anchor="ctr"/>
                </a:tc>
                <a:tc hMerge="1">
                  <a:txBody>
                    <a:bodyPr/>
                    <a:lstStyle/>
                    <a:p>
                      <a:endParaRPr lang="tr-TR"/>
                    </a:p>
                  </a:txBody>
                  <a:tcPr/>
                </a:tc>
                <a:tc>
                  <a:txBody>
                    <a:bodyPr/>
                    <a:lstStyle/>
                    <a:p>
                      <a:pPr algn="ctr">
                        <a:lnSpc>
                          <a:spcPts val="2000"/>
                        </a:lnSpc>
                        <a:spcAft>
                          <a:spcPts val="0"/>
                        </a:spcAft>
                      </a:pPr>
                      <a:r>
                        <a:rPr lang="tr-TR" sz="1600" dirty="0">
                          <a:effectLst/>
                        </a:rPr>
                        <a:t>2000</a:t>
                      </a:r>
                      <a:r>
                        <a:rPr lang="tr-TR" sz="1600" b="0" dirty="0">
                          <a:effectLst/>
                        </a:rPr>
                        <a:t>m</a:t>
                      </a:r>
                      <a:r>
                        <a:rPr lang="tr-TR" sz="1600" b="0" baseline="30000" dirty="0">
                          <a:effectLst/>
                        </a:rPr>
                        <a:t>2</a:t>
                      </a:r>
                      <a:r>
                        <a:rPr lang="tr-TR" sz="1600" dirty="0">
                          <a:effectLst/>
                        </a:rPr>
                        <a:t> </a:t>
                      </a:r>
                      <a:r>
                        <a:rPr lang="tr-TR" sz="1600" baseline="30000" dirty="0">
                          <a:effectLst/>
                        </a:rPr>
                        <a:t>(2)</a:t>
                      </a:r>
                      <a:endParaRPr lang="tr-TR" sz="1600" dirty="0">
                        <a:effectLst/>
                        <a:latin typeface="Times New Roman"/>
                        <a:ea typeface="Times New Roman"/>
                      </a:endParaRPr>
                    </a:p>
                  </a:txBody>
                  <a:tcPr marL="57200" marR="57200" marT="0" marB="0" anchor="ctr"/>
                </a:tc>
                <a:extLst>
                  <a:ext uri="{0D108BD9-81ED-4DB2-BD59-A6C34878D82A}">
                    <a16:rowId xmlns:a16="http://schemas.microsoft.com/office/drawing/2014/main" val="10006"/>
                  </a:ext>
                </a:extLst>
              </a:tr>
              <a:tr h="292623">
                <a:tc rowSpan="2">
                  <a:txBody>
                    <a:bodyPr/>
                    <a:lstStyle/>
                    <a:p>
                      <a:pPr algn="ctr">
                        <a:lnSpc>
                          <a:spcPts val="2000"/>
                        </a:lnSpc>
                        <a:spcAft>
                          <a:spcPts val="0"/>
                        </a:spcAft>
                      </a:pPr>
                      <a:r>
                        <a:rPr lang="tr-TR" sz="1600" dirty="0">
                          <a:effectLst/>
                        </a:rPr>
                        <a:t>6</a:t>
                      </a:r>
                      <a:endParaRPr lang="tr-TR" sz="1600" dirty="0">
                        <a:effectLst/>
                        <a:latin typeface="Times New Roman"/>
                        <a:ea typeface="Times New Roman"/>
                      </a:endParaRPr>
                    </a:p>
                  </a:txBody>
                  <a:tcPr marL="57200" marR="57200" marT="0" marB="0" anchor="ctr"/>
                </a:tc>
                <a:tc rowSpan="2">
                  <a:txBody>
                    <a:bodyPr/>
                    <a:lstStyle/>
                    <a:p>
                      <a:pPr algn="l">
                        <a:lnSpc>
                          <a:spcPts val="2000"/>
                        </a:lnSpc>
                        <a:spcAft>
                          <a:spcPts val="0"/>
                        </a:spcAft>
                      </a:pPr>
                      <a:r>
                        <a:rPr lang="tr-TR" sz="1600" dirty="0">
                          <a:effectLst/>
                        </a:rPr>
                        <a:t>Toplanma Amaçlı Binalar </a:t>
                      </a:r>
                      <a:endParaRPr lang="tr-TR" sz="1600" dirty="0">
                        <a:effectLst/>
                        <a:latin typeface="Times New Roman"/>
                        <a:ea typeface="Times New Roman"/>
                      </a:endParaRPr>
                    </a:p>
                  </a:txBody>
                  <a:tcPr marL="57200" marR="57200" marT="0" marB="0" anchor="ctr"/>
                </a:tc>
                <a:tc>
                  <a:txBody>
                    <a:bodyPr/>
                    <a:lstStyle/>
                    <a:p>
                      <a:pPr algn="l">
                        <a:lnSpc>
                          <a:spcPts val="2000"/>
                        </a:lnSpc>
                        <a:spcAft>
                          <a:spcPts val="0"/>
                        </a:spcAft>
                      </a:pPr>
                      <a:r>
                        <a:rPr lang="tr-TR" sz="1600" dirty="0">
                          <a:effectLst/>
                        </a:rPr>
                        <a:t>Yeme içme, Eğlence</a:t>
                      </a:r>
                      <a:r>
                        <a:rPr lang="tr-TR" sz="1600" baseline="0" dirty="0">
                          <a:effectLst/>
                        </a:rPr>
                        <a:t> </a:t>
                      </a:r>
                      <a:r>
                        <a:rPr lang="tr-TR" sz="1600" dirty="0">
                          <a:effectLst/>
                        </a:rPr>
                        <a:t>Müzeler ve sergi yerleri</a:t>
                      </a:r>
                      <a:endParaRPr lang="tr-TR" sz="1600" dirty="0">
                        <a:effectLst/>
                        <a:latin typeface="Times New Roman"/>
                        <a:ea typeface="Times New Roman"/>
                      </a:endParaRPr>
                    </a:p>
                  </a:txBody>
                  <a:tcPr marL="57200" marR="57200" marT="0" marB="0" anchor="ctr"/>
                </a:tc>
                <a:tc>
                  <a:txBody>
                    <a:bodyPr/>
                    <a:lstStyle/>
                    <a:p>
                      <a:pPr algn="ctr">
                        <a:lnSpc>
                          <a:spcPts val="2000"/>
                        </a:lnSpc>
                        <a:spcAft>
                          <a:spcPts val="0"/>
                        </a:spcAft>
                      </a:pPr>
                      <a:r>
                        <a:rPr lang="tr-TR" sz="1600" dirty="0">
                          <a:effectLst/>
                        </a:rPr>
                        <a:t>4000</a:t>
                      </a:r>
                      <a:r>
                        <a:rPr lang="tr-TR" sz="1600" b="0" dirty="0">
                          <a:effectLst/>
                        </a:rPr>
                        <a:t>m</a:t>
                      </a:r>
                      <a:r>
                        <a:rPr lang="tr-TR" sz="1600" b="0" baseline="30000" dirty="0">
                          <a:effectLst/>
                        </a:rPr>
                        <a:t>2</a:t>
                      </a:r>
                      <a:r>
                        <a:rPr lang="tr-TR" sz="1600" dirty="0">
                          <a:effectLst/>
                        </a:rPr>
                        <a:t> </a:t>
                      </a:r>
                      <a:r>
                        <a:rPr lang="tr-TR" sz="1600" baseline="30000" dirty="0">
                          <a:effectLst/>
                        </a:rPr>
                        <a:t>(2)</a:t>
                      </a:r>
                      <a:endParaRPr lang="tr-TR" sz="1600" dirty="0">
                        <a:effectLst/>
                        <a:latin typeface="Times New Roman"/>
                        <a:ea typeface="Times New Roman"/>
                      </a:endParaRPr>
                    </a:p>
                  </a:txBody>
                  <a:tcPr marL="57200" marR="57200" marT="0" marB="0" anchor="ctr"/>
                </a:tc>
                <a:extLst>
                  <a:ext uri="{0D108BD9-81ED-4DB2-BD59-A6C34878D82A}">
                    <a16:rowId xmlns:a16="http://schemas.microsoft.com/office/drawing/2014/main" val="10007"/>
                  </a:ext>
                </a:extLst>
              </a:tr>
              <a:tr h="254221">
                <a:tc vMerge="1">
                  <a:txBody>
                    <a:bodyPr/>
                    <a:lstStyle/>
                    <a:p>
                      <a:endParaRPr lang="tr-TR"/>
                    </a:p>
                  </a:txBody>
                  <a:tcPr/>
                </a:tc>
                <a:tc vMerge="1">
                  <a:txBody>
                    <a:bodyPr/>
                    <a:lstStyle/>
                    <a:p>
                      <a:endParaRPr lang="tr-TR"/>
                    </a:p>
                  </a:txBody>
                  <a:tcPr/>
                </a:tc>
                <a:tc>
                  <a:txBody>
                    <a:bodyPr/>
                    <a:lstStyle/>
                    <a:p>
                      <a:pPr algn="l">
                        <a:lnSpc>
                          <a:spcPts val="2000"/>
                        </a:lnSpc>
                        <a:spcAft>
                          <a:spcPts val="0"/>
                        </a:spcAft>
                      </a:pPr>
                      <a:r>
                        <a:rPr lang="tr-TR" sz="1600" dirty="0">
                          <a:effectLst/>
                        </a:rPr>
                        <a:t>Diğer toplanma amaçlı binalar</a:t>
                      </a:r>
                      <a:endParaRPr lang="tr-TR" sz="1600" dirty="0">
                        <a:effectLst/>
                        <a:latin typeface="Times New Roman"/>
                        <a:ea typeface="Times New Roman"/>
                      </a:endParaRPr>
                    </a:p>
                  </a:txBody>
                  <a:tcPr marL="57200" marR="57200" marT="0" marB="0" anchor="ctr"/>
                </a:tc>
                <a:tc>
                  <a:txBody>
                    <a:bodyPr/>
                    <a:lstStyle/>
                    <a:p>
                      <a:pPr algn="ctr">
                        <a:lnSpc>
                          <a:spcPts val="2000"/>
                        </a:lnSpc>
                        <a:spcAft>
                          <a:spcPts val="0"/>
                        </a:spcAft>
                      </a:pPr>
                      <a:r>
                        <a:rPr lang="tr-TR" sz="1600" dirty="0">
                          <a:effectLst/>
                        </a:rPr>
                        <a:t>6000</a:t>
                      </a:r>
                      <a:r>
                        <a:rPr lang="tr-TR" sz="1600" b="0" dirty="0">
                          <a:effectLst/>
                        </a:rPr>
                        <a:t>m</a:t>
                      </a:r>
                      <a:r>
                        <a:rPr lang="tr-TR" sz="1600" b="0" baseline="30000" dirty="0">
                          <a:effectLst/>
                        </a:rPr>
                        <a:t>2</a:t>
                      </a:r>
                      <a:r>
                        <a:rPr lang="tr-TR" sz="1600" dirty="0">
                          <a:effectLst/>
                        </a:rPr>
                        <a:t> </a:t>
                      </a:r>
                      <a:r>
                        <a:rPr lang="tr-TR" sz="1600" baseline="30000" dirty="0">
                          <a:effectLst/>
                        </a:rPr>
                        <a:t>(2)</a:t>
                      </a:r>
                      <a:endParaRPr lang="tr-TR" sz="1600" dirty="0">
                        <a:effectLst/>
                        <a:latin typeface="Times New Roman"/>
                        <a:ea typeface="Times New Roman"/>
                      </a:endParaRPr>
                    </a:p>
                  </a:txBody>
                  <a:tcPr marL="57200" marR="57200" marT="0" marB="0" anchor="ctr"/>
                </a:tc>
                <a:extLst>
                  <a:ext uri="{0D108BD9-81ED-4DB2-BD59-A6C34878D82A}">
                    <a16:rowId xmlns:a16="http://schemas.microsoft.com/office/drawing/2014/main" val="10008"/>
                  </a:ext>
                </a:extLst>
              </a:tr>
              <a:tr h="683746">
                <a:tc gridSpan="4">
                  <a:txBody>
                    <a:bodyPr/>
                    <a:lstStyle/>
                    <a:p>
                      <a:pPr algn="just">
                        <a:lnSpc>
                          <a:spcPts val="2000"/>
                        </a:lnSpc>
                        <a:spcAft>
                          <a:spcPts val="0"/>
                        </a:spcAft>
                      </a:pPr>
                      <a:r>
                        <a:rPr lang="tr-TR" sz="1600" b="1" dirty="0">
                          <a:effectLst/>
                        </a:rPr>
                        <a:t>Not : </a:t>
                      </a:r>
                    </a:p>
                    <a:p>
                      <a:pPr algn="just">
                        <a:lnSpc>
                          <a:spcPts val="1400"/>
                        </a:lnSpc>
                        <a:spcAft>
                          <a:spcPts val="0"/>
                        </a:spcAft>
                      </a:pPr>
                      <a:r>
                        <a:rPr lang="tr-TR" sz="1600" dirty="0">
                          <a:effectLst/>
                        </a:rPr>
                        <a:t>(1) Binalarda uygun yangın kontrol sistemleri (otomatik algılama, yağmurlama sistemi, duman tahliye sistemi ve benzeri) yapılmış ise kompartıman alanı 2 katına çıkarılabilir.</a:t>
                      </a:r>
                    </a:p>
                    <a:p>
                      <a:pPr algn="just">
                        <a:lnSpc>
                          <a:spcPts val="1400"/>
                        </a:lnSpc>
                        <a:spcAft>
                          <a:spcPts val="0"/>
                        </a:spcAft>
                      </a:pPr>
                      <a:r>
                        <a:rPr lang="tr-TR" sz="1600" dirty="0">
                          <a:effectLst/>
                        </a:rPr>
                        <a:t>(2) Binalarda uygun yangın kontrol sistemleri (otomatik algılama, yağmurlama sistemi, duman tahliye sistemi ve benzeri) yapılmış ise kompartıman alanı sınırsızdır. </a:t>
                      </a:r>
                    </a:p>
                  </a:txBody>
                  <a:tcPr marL="57200" marR="57200" marT="0" marB="0" anchor="ct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10014"/>
                  </a:ext>
                </a:extLst>
              </a:tr>
            </a:tbl>
          </a:graphicData>
        </a:graphic>
      </p:graphicFrame>
    </p:spTree>
    <p:extLst>
      <p:ext uri="{BB962C8B-B14F-4D97-AF65-F5344CB8AC3E}">
        <p14:creationId xmlns:p14="http://schemas.microsoft.com/office/powerpoint/2010/main" val="20647440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810</TotalTime>
  <Words>1991</Words>
  <Application>Microsoft Office PowerPoint</Application>
  <PresentationFormat>Özel</PresentationFormat>
  <Paragraphs>232</Paragraphs>
  <Slides>27</Slides>
  <Notes>2</Notes>
  <HiddenSlides>14</HiddenSlides>
  <MMClips>0</MMClips>
  <ScaleCrop>false</ScaleCrop>
  <HeadingPairs>
    <vt:vector size="6" baseType="variant">
      <vt:variant>
        <vt:lpstr>Kullanılan Yazı Tipleri</vt:lpstr>
      </vt:variant>
      <vt:variant>
        <vt:i4>6</vt:i4>
      </vt:variant>
      <vt:variant>
        <vt:lpstr>Tema</vt:lpstr>
      </vt:variant>
      <vt:variant>
        <vt:i4>1</vt:i4>
      </vt:variant>
      <vt:variant>
        <vt:lpstr>Slayt Başlıkları</vt:lpstr>
      </vt:variant>
      <vt:variant>
        <vt:i4>27</vt:i4>
      </vt:variant>
    </vt:vector>
  </HeadingPairs>
  <TitlesOfParts>
    <vt:vector size="34" baseType="lpstr">
      <vt:lpstr>Arial</vt:lpstr>
      <vt:lpstr>Arial Narrow</vt:lpstr>
      <vt:lpstr>Calibri</vt:lpstr>
      <vt:lpstr>Cambria</vt:lpstr>
      <vt:lpstr>Times New Roman</vt:lpstr>
      <vt:lpstr>Wingdings</vt:lpstr>
      <vt:lpstr>Office Theme</vt:lpstr>
      <vt:lpstr>PowerPoint Sunusu</vt:lpstr>
      <vt:lpstr>2012-2018 Yangın İstatistikleri – İstanbul </vt:lpstr>
      <vt:lpstr>Tasarım Esasları – Yapı Malzemeleri Yönetmeliği 305/2011/EU</vt:lpstr>
      <vt:lpstr>PowerPoint Sunusu</vt:lpstr>
      <vt:lpstr>Taşıyıcı Sistemler için Asgari Yangına Dayanım Süreleri</vt:lpstr>
      <vt:lpstr>Tasarım Esasları – Yapı Malzemeleri Yönetmeliği 305/2011/EU</vt:lpstr>
      <vt:lpstr>Yapılardaki alev ve duman oluşumunun sınırlandırılması</vt:lpstr>
      <vt:lpstr>Yapılardaki alev ve duman oluşumunun sınırlandırılması</vt:lpstr>
      <vt:lpstr>Yapılardaki alev ve duman yayılımının sınırlandırılması</vt:lpstr>
      <vt:lpstr>Tasarım Esasları – Yapı Malzemeleri Yönetmeliği 305/2011/EU</vt:lpstr>
      <vt:lpstr>Komşu yapılara yayılımın sınırlandırılması</vt:lpstr>
      <vt:lpstr>Komşu yapılara yayılımın sınırlandırılması</vt:lpstr>
      <vt:lpstr>Komşu yapılara yayılımın sınırlandırılması</vt:lpstr>
      <vt:lpstr>Tasarım Esasları – Yapı Malzemeleri Yönetmeliği 305/2011/EU</vt:lpstr>
      <vt:lpstr>Tahliye Tedbirleri </vt:lpstr>
      <vt:lpstr>Tasarım Esasları – Yapı Malzemeleri Yönetmeliği 305/2011/EU</vt:lpstr>
      <vt:lpstr>Söndürme ve Kurtarma Ekiplerinin Emniyeti</vt:lpstr>
      <vt:lpstr>PowerPoint Sunusu</vt:lpstr>
      <vt:lpstr>Dış Duvar/Cephelerde yangın güvenliği</vt:lpstr>
      <vt:lpstr>Dış cephelerde kullanılan malzemelerin yangına karşı tepki sınıfları Binaların Yangından Korunması Hakkındaki Yönetmelik’e uygun olmalıdır. </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Mac</dc:creator>
  <cp:lastModifiedBy>Timur Diz</cp:lastModifiedBy>
  <cp:revision>141</cp:revision>
  <dcterms:created xsi:type="dcterms:W3CDTF">2017-10-30T09:13:00Z</dcterms:created>
  <dcterms:modified xsi:type="dcterms:W3CDTF">2018-12-23T09:58:34Z</dcterms:modified>
</cp:coreProperties>
</file>