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snapToObjects="1">
      <p:cViewPr varScale="1">
        <p:scale>
          <a:sx n="105" d="100"/>
          <a:sy n="105" d="100"/>
        </p:scale>
        <p:origin x="1464" y="114"/>
      </p:cViewPr>
      <p:guideLst>
        <p:guide orient="horz" pos="2160"/>
        <p:guide pos="31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smtClean="0"/>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smtClean="0"/>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smtClean="0"/>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12/18/2018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12/18/2018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smtClean="0"/>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12/18/2018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12/18/2018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12/18/2018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smtClean="0"/>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12/18/2018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smtClean="0"/>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12/18/2018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smtClean="0"/>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12/18/2018</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8.png"/><Relationship Id="rId3" Type="http://schemas.openxmlformats.org/officeDocument/2006/relationships/image" Target="../media/image8.jpg"/><Relationship Id="rId7" Type="http://schemas.openxmlformats.org/officeDocument/2006/relationships/image" Target="../media/image12.jpeg"/><Relationship Id="rId12" Type="http://schemas.openxmlformats.org/officeDocument/2006/relationships/image" Target="../media/image17.jp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11.jpeg"/><Relationship Id="rId11" Type="http://schemas.openxmlformats.org/officeDocument/2006/relationships/image" Target="../media/image16.png"/><Relationship Id="rId5" Type="http://schemas.openxmlformats.org/officeDocument/2006/relationships/image" Target="../media/image10.jpg"/><Relationship Id="rId10" Type="http://schemas.openxmlformats.org/officeDocument/2006/relationships/image" Target="../media/image15.jpg"/><Relationship Id="rId4" Type="http://schemas.openxmlformats.org/officeDocument/2006/relationships/image" Target="../media/image9.jpeg"/><Relationship Id="rId9" Type="http://schemas.openxmlformats.org/officeDocument/2006/relationships/image" Target="../media/image14.jpg"/><Relationship Id="rId14" Type="http://schemas.openxmlformats.org/officeDocument/2006/relationships/image" Target="../media/image19.jpeg"/></Relationships>
</file>

<file path=ppt/slides/_rels/slide8.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image" Target="../media/image20.jpg"/><Relationship Id="rId7" Type="http://schemas.openxmlformats.org/officeDocument/2006/relationships/image" Target="../media/image24.jp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23.jpeg"/><Relationship Id="rId11" Type="http://schemas.openxmlformats.org/officeDocument/2006/relationships/image" Target="../media/image28.png"/><Relationship Id="rId5" Type="http://schemas.openxmlformats.org/officeDocument/2006/relationships/image" Target="../media/image22.jpg"/><Relationship Id="rId10" Type="http://schemas.openxmlformats.org/officeDocument/2006/relationships/image" Target="../media/image27.jpg"/><Relationship Id="rId4" Type="http://schemas.openxmlformats.org/officeDocument/2006/relationships/image" Target="../media/image21.jpg"/><Relationship Id="rId9"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378" y="0"/>
            <a:ext cx="9672065" cy="6857995"/>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5" cy="6839707"/>
          </a:xfrm>
          <a:prstGeom prst="rect">
            <a:avLst/>
          </a:prstGeom>
        </p:spPr>
      </p:pic>
      <p:sp>
        <p:nvSpPr>
          <p:cNvPr id="6" name="Dikdörtgen 5"/>
          <p:cNvSpPr/>
          <p:nvPr/>
        </p:nvSpPr>
        <p:spPr>
          <a:xfrm>
            <a:off x="1358538" y="2690336"/>
            <a:ext cx="7027816" cy="2985433"/>
          </a:xfrm>
          <a:prstGeom prst="rect">
            <a:avLst/>
          </a:prstGeom>
        </p:spPr>
        <p:txBody>
          <a:bodyPr wrap="square">
            <a:spAutoFit/>
          </a:bodyPr>
          <a:lstStyle/>
          <a:p>
            <a:pPr algn="ctr">
              <a:spcAft>
                <a:spcPts val="0"/>
              </a:spcAft>
            </a:pPr>
            <a:r>
              <a:rPr lang="tr-TR" sz="60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TEŞEKKÜRLER </a:t>
            </a:r>
          </a:p>
          <a:p>
            <a:pPr algn="ctr">
              <a:spcAft>
                <a:spcPts val="0"/>
              </a:spcAft>
            </a:pPr>
            <a:endParaRPr lang="tr-TR" sz="32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algn="ctr">
              <a:spcAft>
                <a:spcPts val="0"/>
              </a:spcAft>
            </a:pPr>
            <a:r>
              <a:rPr lang="tr-TR" sz="1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Murat BAYRAM</a:t>
            </a:r>
            <a:endParaRPr lang="tr-TR" sz="1600" dirty="0">
              <a:latin typeface="Times New Roman" panose="02020603050405020304" pitchFamily="18" charset="0"/>
              <a:ea typeface="Calibri" panose="020F0502020204030204" pitchFamily="34" charset="0"/>
              <a:cs typeface="Times New Roman" panose="02020603050405020304" pitchFamily="18" charset="0"/>
            </a:endParaRPr>
          </a:p>
          <a:p>
            <a:pPr algn="ctr">
              <a:spcAft>
                <a:spcPts val="0"/>
              </a:spcAft>
            </a:pPr>
            <a:r>
              <a:rPr lang="tr-TR" sz="1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(Daire Başkan V.)</a:t>
            </a:r>
          </a:p>
          <a:p>
            <a:pPr algn="ctr">
              <a:spcAft>
                <a:spcPts val="0"/>
              </a:spcAft>
            </a:pPr>
            <a:endParaRPr lang="tr-TR" sz="1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algn="ctr">
              <a:spcAft>
                <a:spcPts val="0"/>
              </a:spcAft>
            </a:pPr>
            <a:r>
              <a:rPr lang="tr-TR" sz="1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Çevre </a:t>
            </a:r>
            <a:r>
              <a:rPr lang="tr-TR"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ve Şehircilik Bakanlığı </a:t>
            </a:r>
            <a:endParaRPr lang="tr-TR" sz="1600" dirty="0">
              <a:latin typeface="Times New Roman" panose="02020603050405020304" pitchFamily="18" charset="0"/>
              <a:ea typeface="Calibri" panose="020F0502020204030204" pitchFamily="34" charset="0"/>
              <a:cs typeface="Times New Roman" panose="02020603050405020304" pitchFamily="18" charset="0"/>
            </a:endParaRPr>
          </a:p>
          <a:p>
            <a:pPr algn="ctr">
              <a:spcAft>
                <a:spcPts val="0"/>
              </a:spcAft>
            </a:pPr>
            <a:r>
              <a:rPr lang="tr-TR"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Mesleki Hizmetler Genel Müdürlüğü</a:t>
            </a:r>
            <a:endParaRPr lang="tr-TR" sz="1600" dirty="0">
              <a:latin typeface="Times New Roman" panose="02020603050405020304" pitchFamily="18" charset="0"/>
              <a:ea typeface="Calibri" panose="020F0502020204030204" pitchFamily="34" charset="0"/>
              <a:cs typeface="Times New Roman" panose="02020603050405020304" pitchFamily="18" charset="0"/>
            </a:endParaRPr>
          </a:p>
          <a:p>
            <a:pPr algn="ctr">
              <a:spcAft>
                <a:spcPts val="0"/>
              </a:spcAft>
            </a:pPr>
            <a:r>
              <a:rPr lang="tr-TR"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Enerji Verimliliği ve Tesisat Dairesi Başkanlığı</a:t>
            </a:r>
            <a:endParaRPr lang="tr-TR" sz="16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17337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5" cy="6839707"/>
          </a:xfrm>
          <a:prstGeom prst="rect">
            <a:avLst/>
          </a:prstGeom>
        </p:spPr>
      </p:pic>
      <p:sp>
        <p:nvSpPr>
          <p:cNvPr id="4" name="Dikdörtgen 15"/>
          <p:cNvSpPr/>
          <p:nvPr/>
        </p:nvSpPr>
        <p:spPr>
          <a:xfrm>
            <a:off x="501396" y="1635680"/>
            <a:ext cx="8752332" cy="440008"/>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400" b="1"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Isı Yalıtımının Önemi</a:t>
            </a:r>
            <a:endParaRPr lang="tr-TR" sz="24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5" name="Dikdörtgen 4"/>
          <p:cNvSpPr/>
          <p:nvPr/>
        </p:nvSpPr>
        <p:spPr>
          <a:xfrm>
            <a:off x="534616" y="2312304"/>
            <a:ext cx="8719112" cy="3970318"/>
          </a:xfrm>
          <a:prstGeom prst="rect">
            <a:avLst/>
          </a:prstGeom>
        </p:spPr>
        <p:txBody>
          <a:bodyPr wrap="square">
            <a:spAutoFit/>
          </a:bodyPr>
          <a:lstStyle/>
          <a:p>
            <a:pPr marL="342900" lvl="0" indent="-342900" algn="just">
              <a:buFont typeface="Arial" panose="020B0604020202020204" pitchFamily="34" charset="0"/>
              <a:buChar char="•"/>
            </a:pPr>
            <a:r>
              <a:rPr lang="tr-TR" dirty="0" smtClean="0"/>
              <a:t>Türkiye’nin yıllık enerji talebi yıllık %6-7 oranında artmaktadır.</a:t>
            </a:r>
          </a:p>
          <a:p>
            <a:pPr marL="342900" lvl="0" indent="-342900" algn="just">
              <a:buFont typeface="Arial" panose="020B0604020202020204" pitchFamily="34" charset="0"/>
              <a:buChar char="•"/>
            </a:pPr>
            <a:endParaRPr lang="tr-TR" dirty="0"/>
          </a:p>
          <a:p>
            <a:pPr marL="342900" lvl="0" indent="-342900" algn="just">
              <a:buFont typeface="Arial" panose="020B0604020202020204" pitchFamily="34" charset="0"/>
              <a:buChar char="•"/>
            </a:pPr>
            <a:r>
              <a:rPr lang="tr-TR" dirty="0" smtClean="0"/>
              <a:t>Sera gazı emisyonlarının CO</a:t>
            </a:r>
            <a:r>
              <a:rPr lang="tr-TR" baseline="-25000" dirty="0" smtClean="0"/>
              <a:t>2</a:t>
            </a:r>
            <a:r>
              <a:rPr lang="tr-TR" dirty="0" smtClean="0"/>
              <a:t> eşdeğeri olarak %70’i enerjiden kaynaklıdır. Enerjinin de %40’ı binalarda kullanılmaktadır. Dolayısıyla sera gazı emisyonlarının %28’i binalardan kaynaklıdır.</a:t>
            </a:r>
          </a:p>
          <a:p>
            <a:pPr marL="342900" lvl="0" indent="-342900" algn="just">
              <a:buFont typeface="Arial" panose="020B0604020202020204" pitchFamily="34" charset="0"/>
              <a:buChar char="•"/>
            </a:pPr>
            <a:endParaRPr lang="tr-TR" dirty="0"/>
          </a:p>
          <a:p>
            <a:pPr marL="342900" lvl="0" indent="-342900" algn="just">
              <a:buFont typeface="Arial" panose="020B0604020202020204" pitchFamily="34" charset="0"/>
              <a:buChar char="•"/>
            </a:pPr>
            <a:r>
              <a:rPr lang="tr-TR" dirty="0" smtClean="0"/>
              <a:t>Mevzuata uygun ısı yalıtım uygulamalarıyla elde edilecek %30 enerji verimliliği ile toplam sera gazı emisyonları %9 oranında azaltılabilir.</a:t>
            </a:r>
          </a:p>
          <a:p>
            <a:pPr marL="342900" lvl="0" indent="-342900" algn="just">
              <a:buFont typeface="Arial" panose="020B0604020202020204" pitchFamily="34" charset="0"/>
              <a:buChar char="•"/>
            </a:pPr>
            <a:endParaRPr lang="tr-TR" dirty="0"/>
          </a:p>
          <a:p>
            <a:pPr marL="342900" lvl="0" indent="-342900" algn="just">
              <a:buFont typeface="Arial" panose="020B0604020202020204" pitchFamily="34" charset="0"/>
              <a:buChar char="•"/>
            </a:pPr>
            <a:r>
              <a:rPr lang="tr-TR" dirty="0" smtClean="0"/>
              <a:t>Sera gazı emisyonları </a:t>
            </a:r>
            <a:r>
              <a:rPr lang="tr-TR" dirty="0" err="1" smtClean="0"/>
              <a:t>azaltımının</a:t>
            </a:r>
            <a:r>
              <a:rPr lang="tr-TR" dirty="0" smtClean="0"/>
              <a:t> en ekonomik ve kolay yolu ısı yalıtım uygulamalarıdır.</a:t>
            </a:r>
          </a:p>
          <a:p>
            <a:pPr marL="342900" lvl="0" indent="-342900" algn="just">
              <a:buFont typeface="Arial" panose="020B0604020202020204" pitchFamily="34" charset="0"/>
              <a:buChar char="•"/>
            </a:pPr>
            <a:endParaRPr lang="tr-TR" dirty="0"/>
          </a:p>
          <a:p>
            <a:pPr marL="342900" lvl="0" indent="-342900" algn="just">
              <a:buFont typeface="Arial" panose="020B0604020202020204" pitchFamily="34" charset="0"/>
              <a:buChar char="•"/>
            </a:pPr>
            <a:r>
              <a:rPr lang="tr-TR" dirty="0" smtClean="0"/>
              <a:t>Ayrıca, yapı elemanları arasında oluşacak </a:t>
            </a:r>
            <a:r>
              <a:rPr lang="tr-TR" dirty="0" err="1" smtClean="0"/>
              <a:t>yoğuşma</a:t>
            </a:r>
            <a:r>
              <a:rPr lang="tr-TR" dirty="0" smtClean="0"/>
              <a:t> sonucu betonarme içerisindeki donatının korunması ve binanın yapısal ömrünün </a:t>
            </a:r>
            <a:r>
              <a:rPr lang="tr-TR" dirty="0" err="1" smtClean="0"/>
              <a:t>uzaltılmasına</a:t>
            </a:r>
            <a:r>
              <a:rPr lang="tr-TR" dirty="0" smtClean="0"/>
              <a:t> imkân sağlamaktadır.</a:t>
            </a:r>
            <a:endParaRPr lang="tr-TR" dirty="0"/>
          </a:p>
          <a:p>
            <a:pPr lvl="0"/>
            <a:endParaRPr lang="tr-TR" dirty="0"/>
          </a:p>
        </p:txBody>
      </p:sp>
    </p:spTree>
    <p:extLst>
      <p:ext uri="{BB962C8B-B14F-4D97-AF65-F5344CB8AC3E}">
        <p14:creationId xmlns:p14="http://schemas.microsoft.com/office/powerpoint/2010/main" val="14355807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5" cy="6839707"/>
          </a:xfrm>
          <a:prstGeom prst="rect">
            <a:avLst/>
          </a:prstGeom>
        </p:spPr>
      </p:pic>
      <p:sp>
        <p:nvSpPr>
          <p:cNvPr id="6" name="Dikdörtgen 15"/>
          <p:cNvSpPr/>
          <p:nvPr/>
        </p:nvSpPr>
        <p:spPr>
          <a:xfrm>
            <a:off x="501396" y="1599104"/>
            <a:ext cx="8752332" cy="440008"/>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400" b="1"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Mevcut Binalarda Isı Yalıtım Uygulamaları</a:t>
            </a:r>
            <a:endParaRPr lang="tr-TR" sz="24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7" name="Dikdörtgen 6"/>
          <p:cNvSpPr/>
          <p:nvPr/>
        </p:nvSpPr>
        <p:spPr>
          <a:xfrm>
            <a:off x="534616" y="2275728"/>
            <a:ext cx="8719112" cy="3693319"/>
          </a:xfrm>
          <a:prstGeom prst="rect">
            <a:avLst/>
          </a:prstGeom>
        </p:spPr>
        <p:txBody>
          <a:bodyPr wrap="square">
            <a:spAutoFit/>
          </a:bodyPr>
          <a:lstStyle/>
          <a:p>
            <a:pPr lvl="0" algn="ctr"/>
            <a:r>
              <a:rPr lang="tr-TR" b="1" dirty="0"/>
              <a:t>Tip İmar Yönetmeliği</a:t>
            </a:r>
          </a:p>
          <a:p>
            <a:pPr lvl="0" algn="ctr"/>
            <a:endParaRPr lang="tr-TR" b="1" dirty="0"/>
          </a:p>
          <a:p>
            <a:pPr marL="342900" indent="-342900" algn="just">
              <a:buFont typeface="Arial" panose="020B0604020202020204" pitchFamily="34" charset="0"/>
              <a:buChar char="•"/>
            </a:pPr>
            <a:r>
              <a:rPr lang="tr-TR" dirty="0" smtClean="0"/>
              <a:t>Taşıyıcı </a:t>
            </a:r>
            <a:r>
              <a:rPr lang="tr-TR" dirty="0"/>
              <a:t>sistemi etkilememek ve 634 sayılı Kanun uyarınca muvafakat alınmak kaydıyla; binalarda enerji kimlik belgesi sınıfı en az "C" olacak şekilde mesleki yeterlilik sertifikalı uygulayıcılar tarafından yapılacak ısı yalıtımı uygulamaları ile binanın kendi ihtiyacı için yapılacak güneş kaynaklı yenilenebilir enerji sistemleri ruhsata tabi değildir</a:t>
            </a:r>
            <a:r>
              <a:rPr lang="tr-TR" dirty="0" smtClean="0"/>
              <a:t>.</a:t>
            </a:r>
          </a:p>
          <a:p>
            <a:pPr marL="0" lvl="2" algn="just"/>
            <a:endParaRPr lang="tr-TR" dirty="0" smtClean="0"/>
          </a:p>
          <a:p>
            <a:pPr marL="0" lvl="2" algn="ctr"/>
            <a:r>
              <a:rPr lang="tr-TR" b="1" dirty="0" smtClean="0"/>
              <a:t>BEP Yönetmeliği</a:t>
            </a:r>
            <a:endParaRPr lang="tr-TR" b="1" dirty="0"/>
          </a:p>
          <a:p>
            <a:pPr marL="0" lvl="2" algn="just"/>
            <a:endParaRPr lang="tr-TR" dirty="0"/>
          </a:p>
          <a:p>
            <a:pPr marL="342900" indent="-342900" algn="just">
              <a:buFont typeface="Arial" panose="020B0604020202020204" pitchFamily="34" charset="0"/>
              <a:buChar char="•"/>
            </a:pPr>
            <a:r>
              <a:rPr lang="tr-TR" dirty="0"/>
              <a:t>Mevcut binalarda yapılacak ısı yalıtım uygulamasının standartlara ve mevzuatlara uygun olmasının sağlanması ve yapılacak uygulama ile birlikte hem uygulamanın kontrolü hem de enerji kimlik belgesinin alınması ve uygulamanın doğruluğunun tespit edilmesi amacıyla tip sözleşme zorunlu hale getirilmiştir</a:t>
            </a:r>
            <a:r>
              <a:rPr lang="tr-TR" dirty="0" smtClean="0"/>
              <a:t>.</a:t>
            </a:r>
          </a:p>
        </p:txBody>
      </p:sp>
    </p:spTree>
    <p:extLst>
      <p:ext uri="{BB962C8B-B14F-4D97-AF65-F5344CB8AC3E}">
        <p14:creationId xmlns:p14="http://schemas.microsoft.com/office/powerpoint/2010/main" val="872232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5" cy="6839707"/>
          </a:xfrm>
          <a:prstGeom prst="rect">
            <a:avLst/>
          </a:prstGeom>
        </p:spPr>
      </p:pic>
      <p:pic>
        <p:nvPicPr>
          <p:cNvPr id="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813" y="0"/>
            <a:ext cx="9646276" cy="6839708"/>
          </a:xfrm>
          <a:prstGeom prst="rect">
            <a:avLst/>
          </a:prstGeom>
        </p:spPr>
      </p:pic>
      <p:pic>
        <p:nvPicPr>
          <p:cNvPr id="8" name="Resim 7"/>
          <p:cNvPicPr>
            <a:picLocks noChangeAspect="1"/>
          </p:cNvPicPr>
          <p:nvPr/>
        </p:nvPicPr>
        <p:blipFill>
          <a:blip r:embed="rId4"/>
          <a:stretch>
            <a:fillRect/>
          </a:stretch>
        </p:blipFill>
        <p:spPr>
          <a:xfrm>
            <a:off x="1292469" y="1101410"/>
            <a:ext cx="7359162" cy="5097941"/>
          </a:xfrm>
          <a:prstGeom prst="rect">
            <a:avLst/>
          </a:prstGeom>
        </p:spPr>
      </p:pic>
      <p:pic>
        <p:nvPicPr>
          <p:cNvPr id="9" name="Picture 2" descr="Untitled-4A.jpg"/>
          <p:cNvPicPr>
            <a:picLocks noChangeAspect="1"/>
          </p:cNvPicPr>
          <p:nvPr/>
        </p:nvPicPr>
        <p:blipFill>
          <a:blip r:embed="rId5"/>
          <a:stretch>
            <a:fillRect/>
          </a:stretch>
        </p:blipFill>
        <p:spPr>
          <a:xfrm>
            <a:off x="126812" y="0"/>
            <a:ext cx="9646279" cy="6839711"/>
          </a:xfrm>
          <a:prstGeom prst="rect">
            <a:avLst/>
          </a:prstGeom>
        </p:spPr>
      </p:pic>
      <p:sp>
        <p:nvSpPr>
          <p:cNvPr id="10" name="Slayt Numarası Yer Tutucusu 3"/>
          <p:cNvSpPr>
            <a:spLocks noGrp="1"/>
          </p:cNvSpPr>
          <p:nvPr>
            <p:ph type="sldNum" sz="quarter" idx="12"/>
          </p:nvPr>
        </p:nvSpPr>
        <p:spPr>
          <a:xfrm>
            <a:off x="7097025" y="6356351"/>
            <a:ext cx="2310659" cy="365125"/>
          </a:xfrm>
        </p:spPr>
        <p:txBody>
          <a:bodyPr/>
          <a:lstStyle/>
          <a:p>
            <a:fld id="{CE2F17A0-293F-4E8B-A355-7CA708C801C0}" type="slidenum">
              <a:rPr lang="tr-TR" smtClean="0"/>
              <a:t>4</a:t>
            </a:fld>
            <a:endParaRPr lang="tr-TR"/>
          </a:p>
        </p:txBody>
      </p:sp>
      <p:pic>
        <p:nvPicPr>
          <p:cNvPr id="11" name="Picture 2" descr="C:\Users\merve\Desktop\sunum copy copy.jpg"/>
          <p:cNvPicPr>
            <a:picLocks noChangeAspect="1" noChangeArrowheads="1"/>
          </p:cNvPicPr>
          <p:nvPr/>
        </p:nvPicPr>
        <p:blipFill>
          <a:blip r:embed="rId6" cstate="print"/>
          <a:srcRect l="11203" r="9720"/>
          <a:stretch>
            <a:fillRect/>
          </a:stretch>
        </p:blipFill>
        <p:spPr bwMode="auto">
          <a:xfrm>
            <a:off x="0" y="0"/>
            <a:ext cx="9902825" cy="6858000"/>
          </a:xfrm>
          <a:prstGeom prst="rect">
            <a:avLst/>
          </a:prstGeom>
          <a:noFill/>
          <a:ln w="9525">
            <a:noFill/>
            <a:miter lim="800000"/>
            <a:headEnd/>
            <a:tailEnd/>
          </a:ln>
        </p:spPr>
      </p:pic>
      <p:sp>
        <p:nvSpPr>
          <p:cNvPr id="12" name="Isosceles Triangle 49"/>
          <p:cNvSpPr/>
          <p:nvPr/>
        </p:nvSpPr>
        <p:spPr>
          <a:xfrm rot="1623095">
            <a:off x="7534276" y="428625"/>
            <a:ext cx="517525" cy="5467350"/>
          </a:xfrm>
          <a:prstGeom prst="triangle">
            <a:avLst>
              <a:gd name="adj" fmla="val 49527"/>
            </a:avLst>
          </a:prstGeom>
          <a:solidFill>
            <a:srgbClr val="FFC000">
              <a:alpha val="20000"/>
            </a:srgbClr>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Isosceles Triangle 34"/>
          <p:cNvSpPr/>
          <p:nvPr/>
        </p:nvSpPr>
        <p:spPr>
          <a:xfrm rot="3641796">
            <a:off x="5328444" y="-1327943"/>
            <a:ext cx="677863" cy="7181850"/>
          </a:xfrm>
          <a:prstGeom prst="triangle">
            <a:avLst>
              <a:gd name="adj" fmla="val 100000"/>
            </a:avLst>
          </a:prstGeom>
          <a:solidFill>
            <a:srgbClr val="FFC000">
              <a:alpha val="20000"/>
            </a:srgbClr>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4" name="Curved Connector 9"/>
          <p:cNvCxnSpPr/>
          <p:nvPr/>
        </p:nvCxnSpPr>
        <p:spPr>
          <a:xfrm rot="16200000" flipH="1">
            <a:off x="5256212" y="1676400"/>
            <a:ext cx="838200" cy="3810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5" name="Straight Arrow Connector 11"/>
          <p:cNvCxnSpPr/>
          <p:nvPr/>
        </p:nvCxnSpPr>
        <p:spPr>
          <a:xfrm rot="5400000">
            <a:off x="6018212" y="685800"/>
            <a:ext cx="3048000" cy="3048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6" name="Straight Arrow Connector 13"/>
          <p:cNvCxnSpPr/>
          <p:nvPr/>
        </p:nvCxnSpPr>
        <p:spPr>
          <a:xfrm rot="5400000">
            <a:off x="6018212" y="1295400"/>
            <a:ext cx="3657600" cy="2438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7" name="Straight Arrow Connector 18"/>
          <p:cNvCxnSpPr/>
          <p:nvPr/>
        </p:nvCxnSpPr>
        <p:spPr>
          <a:xfrm rot="10800000" flipV="1">
            <a:off x="5484812" y="685800"/>
            <a:ext cx="3581400" cy="1676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8" name="Straight Arrow Connector 21"/>
          <p:cNvCxnSpPr/>
          <p:nvPr/>
        </p:nvCxnSpPr>
        <p:spPr>
          <a:xfrm rot="10800000" flipV="1">
            <a:off x="5561012" y="685800"/>
            <a:ext cx="3505200" cy="2057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9" name="Isosceles Triangle 35"/>
          <p:cNvSpPr/>
          <p:nvPr/>
        </p:nvSpPr>
        <p:spPr>
          <a:xfrm rot="2381412">
            <a:off x="7081837" y="187326"/>
            <a:ext cx="903288" cy="4848225"/>
          </a:xfrm>
          <a:prstGeom prst="triangle">
            <a:avLst>
              <a:gd name="adj" fmla="val 49527"/>
            </a:avLst>
          </a:prstGeom>
          <a:solidFill>
            <a:srgbClr val="FFC000">
              <a:alpha val="20000"/>
            </a:srgbClr>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20" name="Curved Connector 37"/>
          <p:cNvCxnSpPr/>
          <p:nvPr/>
        </p:nvCxnSpPr>
        <p:spPr>
          <a:xfrm rot="16200000" flipH="1">
            <a:off x="2932112" y="2400300"/>
            <a:ext cx="990600" cy="6096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1" name="Curved Connector 39"/>
          <p:cNvCxnSpPr/>
          <p:nvPr/>
        </p:nvCxnSpPr>
        <p:spPr>
          <a:xfrm rot="16200000" flipH="1">
            <a:off x="2741612" y="5715000"/>
            <a:ext cx="533400" cy="2286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2" name="Curved Connector 40"/>
          <p:cNvCxnSpPr/>
          <p:nvPr/>
        </p:nvCxnSpPr>
        <p:spPr>
          <a:xfrm rot="16200000" flipH="1">
            <a:off x="5942012" y="5715000"/>
            <a:ext cx="533400" cy="2286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3" name="Curved Connector 41"/>
          <p:cNvCxnSpPr/>
          <p:nvPr/>
        </p:nvCxnSpPr>
        <p:spPr>
          <a:xfrm rot="5400000" flipH="1" flipV="1">
            <a:off x="2017712" y="41529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4" name="Curved Connector 42"/>
          <p:cNvCxnSpPr/>
          <p:nvPr/>
        </p:nvCxnSpPr>
        <p:spPr>
          <a:xfrm rot="5400000" flipH="1" flipV="1">
            <a:off x="2017712" y="49911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5" name="Curved Connector 44"/>
          <p:cNvCxnSpPr/>
          <p:nvPr/>
        </p:nvCxnSpPr>
        <p:spPr>
          <a:xfrm rot="16200000" flipH="1">
            <a:off x="4227512" y="5524500"/>
            <a:ext cx="990600" cy="6096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6" name="Straight Arrow Connector 46"/>
          <p:cNvCxnSpPr/>
          <p:nvPr/>
        </p:nvCxnSpPr>
        <p:spPr>
          <a:xfrm rot="5400000">
            <a:off x="5332412" y="1752600"/>
            <a:ext cx="4648200" cy="2667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7" name="Straight Arrow Connector 51"/>
          <p:cNvCxnSpPr/>
          <p:nvPr/>
        </p:nvCxnSpPr>
        <p:spPr>
          <a:xfrm rot="5400000">
            <a:off x="5446712" y="2095500"/>
            <a:ext cx="4953000" cy="2286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8" name="Sun 23"/>
          <p:cNvSpPr/>
          <p:nvPr/>
        </p:nvSpPr>
        <p:spPr>
          <a:xfrm>
            <a:off x="8609012" y="381000"/>
            <a:ext cx="838200" cy="685800"/>
          </a:xfrm>
          <a:prstGeom prst="sun">
            <a:avLst/>
          </a:prstGeom>
          <a:solidFill>
            <a:srgbClr val="FFC000"/>
          </a:solidFill>
          <a:ln>
            <a:solidFill>
              <a:srgbClr val="FFC000"/>
            </a:solidFill>
          </a:ln>
          <a:effectLst>
            <a:glow rad="228600">
              <a:schemeClr val="accent5">
                <a:satMod val="175000"/>
                <a:alpha val="40000"/>
              </a:schemeClr>
            </a:glow>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cxnSp>
        <p:nvCxnSpPr>
          <p:cNvPr id="29" name="Curved Connector 5"/>
          <p:cNvCxnSpPr/>
          <p:nvPr/>
        </p:nvCxnSpPr>
        <p:spPr>
          <a:xfrm rot="5400000" flipH="1" flipV="1">
            <a:off x="6818312" y="34671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30" name="Curved Connector 52"/>
          <p:cNvCxnSpPr/>
          <p:nvPr/>
        </p:nvCxnSpPr>
        <p:spPr>
          <a:xfrm rot="5400000" flipH="1" flipV="1">
            <a:off x="6513512" y="21717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31" name="Curved Connector 43"/>
          <p:cNvCxnSpPr/>
          <p:nvPr/>
        </p:nvCxnSpPr>
        <p:spPr>
          <a:xfrm rot="5400000" flipH="1" flipV="1">
            <a:off x="6742112" y="48387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sp>
        <p:nvSpPr>
          <p:cNvPr id="32" name="TextBox 53"/>
          <p:cNvSpPr txBox="1">
            <a:spLocks noChangeArrowheads="1"/>
          </p:cNvSpPr>
          <p:nvPr/>
        </p:nvSpPr>
        <p:spPr bwMode="auto">
          <a:xfrm>
            <a:off x="2970212" y="3167064"/>
            <a:ext cx="3581400" cy="2014537"/>
          </a:xfrm>
          <a:prstGeom prst="rect">
            <a:avLst/>
          </a:prstGeom>
          <a:noFill/>
          <a:ln w="9525">
            <a:noFill/>
            <a:miter lim="800000"/>
            <a:headEnd/>
            <a:tailEnd/>
          </a:ln>
        </p:spPr>
        <p:txBody>
          <a:bodyPr>
            <a:spAutoFit/>
          </a:bodyPr>
          <a:lstStyle/>
          <a:p>
            <a:pPr>
              <a:buFont typeface="Arial" charset="0"/>
              <a:buChar char="•"/>
            </a:pPr>
            <a:r>
              <a:rPr lang="en-US" dirty="0">
                <a:solidFill>
                  <a:srgbClr val="002060"/>
                </a:solidFill>
                <a:latin typeface="Calibri" pitchFamily="34" charset="0"/>
              </a:rPr>
              <a:t> EKİPMANLARDAN İÇ KAZANÇLAR</a:t>
            </a:r>
          </a:p>
          <a:p>
            <a:pPr>
              <a:buFont typeface="Arial" charset="0"/>
              <a:buChar char="•"/>
            </a:pPr>
            <a:r>
              <a:rPr lang="en-US" dirty="0">
                <a:solidFill>
                  <a:srgbClr val="002060"/>
                </a:solidFill>
                <a:latin typeface="Calibri" pitchFamily="34" charset="0"/>
              </a:rPr>
              <a:t> İNSANLARDAN İÇ KAZANÇLAR</a:t>
            </a:r>
          </a:p>
          <a:p>
            <a:pPr>
              <a:buFont typeface="Arial" charset="0"/>
              <a:buChar char="•"/>
            </a:pPr>
            <a:r>
              <a:rPr lang="en-US" dirty="0">
                <a:solidFill>
                  <a:srgbClr val="002060"/>
                </a:solidFill>
                <a:latin typeface="Calibri" pitchFamily="34" charset="0"/>
              </a:rPr>
              <a:t> MALZEMELER </a:t>
            </a:r>
          </a:p>
          <a:p>
            <a:pPr>
              <a:buFont typeface="Arial" charset="0"/>
              <a:buChar char="•"/>
            </a:pPr>
            <a:r>
              <a:rPr lang="en-US" dirty="0">
                <a:solidFill>
                  <a:srgbClr val="002060"/>
                </a:solidFill>
                <a:latin typeface="Calibri" pitchFamily="34" charset="0"/>
              </a:rPr>
              <a:t> BİNA TİPOLOJİLERİ</a:t>
            </a:r>
          </a:p>
          <a:p>
            <a:pPr lvl="1">
              <a:buFont typeface="Arial" charset="0"/>
              <a:buChar char="•"/>
            </a:pPr>
            <a:r>
              <a:rPr lang="en-US" dirty="0">
                <a:solidFill>
                  <a:srgbClr val="002060"/>
                </a:solidFill>
                <a:latin typeface="Calibri" pitchFamily="34" charset="0"/>
              </a:rPr>
              <a:t> BİNA FORMLARI</a:t>
            </a:r>
          </a:p>
          <a:p>
            <a:pPr lvl="2">
              <a:buFont typeface="Arial" charset="0"/>
              <a:buChar char="•"/>
            </a:pPr>
            <a:r>
              <a:rPr lang="en-US" dirty="0">
                <a:solidFill>
                  <a:srgbClr val="002060"/>
                </a:solidFill>
                <a:latin typeface="Calibri" pitchFamily="34" charset="0"/>
              </a:rPr>
              <a:t> ZONLAMA  </a:t>
            </a:r>
          </a:p>
          <a:p>
            <a:pPr lvl="3">
              <a:buFont typeface="Arial" charset="0"/>
              <a:buChar char="•"/>
            </a:pPr>
            <a:r>
              <a:rPr lang="en-US" dirty="0">
                <a:solidFill>
                  <a:srgbClr val="002060"/>
                </a:solidFill>
                <a:latin typeface="Calibri" pitchFamily="34" charset="0"/>
              </a:rPr>
              <a:t> KONFOR KOŞULLARI</a:t>
            </a:r>
          </a:p>
        </p:txBody>
      </p:sp>
      <p:sp>
        <p:nvSpPr>
          <p:cNvPr id="33" name="TextBox 24"/>
          <p:cNvSpPr txBox="1">
            <a:spLocks noChangeArrowheads="1"/>
          </p:cNvSpPr>
          <p:nvPr/>
        </p:nvSpPr>
        <p:spPr bwMode="auto">
          <a:xfrm>
            <a:off x="3097212" y="610012"/>
            <a:ext cx="2743200" cy="923330"/>
          </a:xfrm>
          <a:prstGeom prst="rect">
            <a:avLst/>
          </a:prstGeom>
          <a:noFill/>
          <a:ln w="9525">
            <a:noFill/>
            <a:miter lim="800000"/>
            <a:headEnd/>
            <a:tailEnd/>
          </a:ln>
        </p:spPr>
        <p:txBody>
          <a:bodyPr>
            <a:spAutoFit/>
          </a:bodyPr>
          <a:lstStyle/>
          <a:p>
            <a:r>
              <a:rPr lang="en-US" b="1" dirty="0">
                <a:latin typeface="Calibri" pitchFamily="34" charset="0"/>
              </a:rPr>
              <a:t>DIŞ İKLİM VERİLERİ</a:t>
            </a:r>
            <a:r>
              <a:rPr lang="tr-TR" dirty="0">
                <a:latin typeface="Calibri" pitchFamily="34" charset="0"/>
              </a:rPr>
              <a:t> </a:t>
            </a:r>
          </a:p>
          <a:p>
            <a:pPr>
              <a:buSzPct val="80000"/>
              <a:buFont typeface="Wingdings" pitchFamily="2" charset="2"/>
              <a:buChar char="Ø"/>
            </a:pPr>
            <a:r>
              <a:rPr lang="tr-TR" dirty="0">
                <a:latin typeface="Calibri" pitchFamily="34" charset="0"/>
              </a:rPr>
              <a:t>Dış hava sıcaklığı (TMY)</a:t>
            </a:r>
          </a:p>
          <a:p>
            <a:pPr>
              <a:buSzPct val="80000"/>
              <a:buFont typeface="Wingdings" pitchFamily="2" charset="2"/>
              <a:buChar char="Ø"/>
            </a:pPr>
            <a:r>
              <a:rPr lang="tr-TR" dirty="0">
                <a:latin typeface="Calibri" pitchFamily="34" charset="0"/>
              </a:rPr>
              <a:t>Güneş ışınımı (TMY)</a:t>
            </a:r>
          </a:p>
        </p:txBody>
      </p:sp>
      <p:sp>
        <p:nvSpPr>
          <p:cNvPr id="34" name="TextBox 25"/>
          <p:cNvSpPr txBox="1">
            <a:spLocks noChangeArrowheads="1"/>
          </p:cNvSpPr>
          <p:nvPr/>
        </p:nvSpPr>
        <p:spPr bwMode="auto">
          <a:xfrm>
            <a:off x="2360612" y="1676400"/>
            <a:ext cx="1066800" cy="641350"/>
          </a:xfrm>
          <a:prstGeom prst="rect">
            <a:avLst/>
          </a:prstGeom>
          <a:noFill/>
          <a:ln w="9525">
            <a:noFill/>
            <a:miter lim="800000"/>
            <a:headEnd/>
            <a:tailEnd/>
          </a:ln>
        </p:spPr>
        <p:txBody>
          <a:bodyPr>
            <a:spAutoFit/>
          </a:bodyPr>
          <a:lstStyle/>
          <a:p>
            <a:r>
              <a:rPr lang="en-US" b="1">
                <a:latin typeface="Calibri" pitchFamily="34" charset="0"/>
              </a:rPr>
              <a:t>ISI GEÇİŞİ</a:t>
            </a:r>
          </a:p>
        </p:txBody>
      </p:sp>
      <p:sp>
        <p:nvSpPr>
          <p:cNvPr id="35" name="TextBox 26"/>
          <p:cNvSpPr txBox="1">
            <a:spLocks noChangeArrowheads="1"/>
          </p:cNvSpPr>
          <p:nvPr/>
        </p:nvSpPr>
        <p:spPr bwMode="auto">
          <a:xfrm>
            <a:off x="836612" y="4648200"/>
            <a:ext cx="1066800" cy="641350"/>
          </a:xfrm>
          <a:prstGeom prst="rect">
            <a:avLst/>
          </a:prstGeom>
          <a:noFill/>
          <a:ln w="9525">
            <a:noFill/>
            <a:miter lim="800000"/>
            <a:headEnd/>
            <a:tailEnd/>
          </a:ln>
        </p:spPr>
        <p:txBody>
          <a:bodyPr>
            <a:spAutoFit/>
          </a:bodyPr>
          <a:lstStyle/>
          <a:p>
            <a:r>
              <a:rPr lang="en-US" b="1">
                <a:latin typeface="Calibri" pitchFamily="34" charset="0"/>
              </a:rPr>
              <a:t>ISI GEÇİŞİ</a:t>
            </a:r>
          </a:p>
        </p:txBody>
      </p:sp>
      <p:sp>
        <p:nvSpPr>
          <p:cNvPr id="36" name="TextBox 27"/>
          <p:cNvSpPr txBox="1">
            <a:spLocks noChangeArrowheads="1"/>
          </p:cNvSpPr>
          <p:nvPr/>
        </p:nvSpPr>
        <p:spPr bwMode="auto">
          <a:xfrm>
            <a:off x="7466012" y="4724400"/>
            <a:ext cx="1066800" cy="641350"/>
          </a:xfrm>
          <a:prstGeom prst="rect">
            <a:avLst/>
          </a:prstGeom>
          <a:noFill/>
          <a:ln w="9525">
            <a:noFill/>
            <a:miter lim="800000"/>
            <a:headEnd/>
            <a:tailEnd/>
          </a:ln>
        </p:spPr>
        <p:txBody>
          <a:bodyPr>
            <a:spAutoFit/>
          </a:bodyPr>
          <a:lstStyle/>
          <a:p>
            <a:r>
              <a:rPr lang="en-US" b="1">
                <a:latin typeface="Calibri" pitchFamily="34" charset="0"/>
              </a:rPr>
              <a:t>ISI GEÇİŞİ</a:t>
            </a:r>
          </a:p>
        </p:txBody>
      </p:sp>
      <p:sp>
        <p:nvSpPr>
          <p:cNvPr id="37" name="TextBox 28"/>
          <p:cNvSpPr txBox="1">
            <a:spLocks noChangeArrowheads="1"/>
          </p:cNvSpPr>
          <p:nvPr/>
        </p:nvSpPr>
        <p:spPr bwMode="auto">
          <a:xfrm>
            <a:off x="4189412" y="6019800"/>
            <a:ext cx="1066800" cy="641350"/>
          </a:xfrm>
          <a:prstGeom prst="rect">
            <a:avLst/>
          </a:prstGeom>
          <a:noFill/>
          <a:ln w="9525">
            <a:noFill/>
            <a:miter lim="800000"/>
            <a:headEnd/>
            <a:tailEnd/>
          </a:ln>
        </p:spPr>
        <p:txBody>
          <a:bodyPr>
            <a:spAutoFit/>
          </a:bodyPr>
          <a:lstStyle/>
          <a:p>
            <a:r>
              <a:rPr lang="en-US" b="1">
                <a:latin typeface="Calibri" pitchFamily="34" charset="0"/>
              </a:rPr>
              <a:t>ISI GEÇİŞİ</a:t>
            </a:r>
          </a:p>
        </p:txBody>
      </p:sp>
      <p:sp>
        <p:nvSpPr>
          <p:cNvPr id="38" name="TextBox 29"/>
          <p:cNvSpPr txBox="1">
            <a:spLocks noChangeArrowheads="1"/>
          </p:cNvSpPr>
          <p:nvPr/>
        </p:nvSpPr>
        <p:spPr bwMode="auto">
          <a:xfrm>
            <a:off x="7770812" y="3810000"/>
            <a:ext cx="1295400" cy="641350"/>
          </a:xfrm>
          <a:prstGeom prst="rect">
            <a:avLst/>
          </a:prstGeom>
          <a:noFill/>
          <a:ln w="9525">
            <a:noFill/>
            <a:miter lim="800000"/>
            <a:headEnd/>
            <a:tailEnd/>
          </a:ln>
        </p:spPr>
        <p:txBody>
          <a:bodyPr>
            <a:spAutoFit/>
          </a:bodyPr>
          <a:lstStyle/>
          <a:p>
            <a:r>
              <a:rPr lang="en-US" b="1">
                <a:latin typeface="Calibri" pitchFamily="34" charset="0"/>
              </a:rPr>
              <a:t>GÜN IŞIĞI ETKİSİ</a:t>
            </a:r>
          </a:p>
        </p:txBody>
      </p:sp>
      <p:cxnSp>
        <p:nvCxnSpPr>
          <p:cNvPr id="39" name="Elbow Connector 31"/>
          <p:cNvCxnSpPr/>
          <p:nvPr/>
        </p:nvCxnSpPr>
        <p:spPr>
          <a:xfrm>
            <a:off x="1979612" y="3733800"/>
            <a:ext cx="1371600" cy="76200"/>
          </a:xfrm>
          <a:prstGeom prst="bentConnector3">
            <a:avLst>
              <a:gd name="adj1" fmla="val 46124"/>
            </a:avLst>
          </a:prstGeom>
          <a:ln>
            <a:tailEnd type="arrow"/>
          </a:ln>
        </p:spPr>
        <p:style>
          <a:lnRef idx="2">
            <a:schemeClr val="dk1"/>
          </a:lnRef>
          <a:fillRef idx="0">
            <a:schemeClr val="dk1"/>
          </a:fillRef>
          <a:effectRef idx="1">
            <a:schemeClr val="dk1"/>
          </a:effectRef>
          <a:fontRef idx="minor">
            <a:schemeClr val="tx1"/>
          </a:fontRef>
        </p:style>
      </p:cxnSp>
      <p:cxnSp>
        <p:nvCxnSpPr>
          <p:cNvPr id="40" name="Elbow Connector 32"/>
          <p:cNvCxnSpPr/>
          <p:nvPr/>
        </p:nvCxnSpPr>
        <p:spPr>
          <a:xfrm>
            <a:off x="5713412" y="2971800"/>
            <a:ext cx="2590800" cy="76200"/>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sp>
        <p:nvSpPr>
          <p:cNvPr id="41" name="TextBox 36"/>
          <p:cNvSpPr txBox="1">
            <a:spLocks noChangeArrowheads="1"/>
          </p:cNvSpPr>
          <p:nvPr/>
        </p:nvSpPr>
        <p:spPr bwMode="auto">
          <a:xfrm>
            <a:off x="989012" y="3429000"/>
            <a:ext cx="1143000" cy="641350"/>
          </a:xfrm>
          <a:prstGeom prst="rect">
            <a:avLst/>
          </a:prstGeom>
          <a:noFill/>
          <a:ln w="9525">
            <a:noFill/>
            <a:miter lim="800000"/>
            <a:headEnd/>
            <a:tailEnd/>
          </a:ln>
        </p:spPr>
        <p:txBody>
          <a:bodyPr>
            <a:spAutoFit/>
          </a:bodyPr>
          <a:lstStyle/>
          <a:p>
            <a:r>
              <a:rPr lang="en-US" b="1">
                <a:latin typeface="Calibri" pitchFamily="34" charset="0"/>
              </a:rPr>
              <a:t>HAVA SIZINTISI</a:t>
            </a:r>
          </a:p>
        </p:txBody>
      </p:sp>
      <p:sp>
        <p:nvSpPr>
          <p:cNvPr id="42" name="TextBox 38"/>
          <p:cNvSpPr txBox="1">
            <a:spLocks noChangeArrowheads="1"/>
          </p:cNvSpPr>
          <p:nvPr/>
        </p:nvSpPr>
        <p:spPr bwMode="auto">
          <a:xfrm>
            <a:off x="8228012" y="2819400"/>
            <a:ext cx="1143000" cy="641350"/>
          </a:xfrm>
          <a:prstGeom prst="rect">
            <a:avLst/>
          </a:prstGeom>
          <a:noFill/>
          <a:ln w="9525">
            <a:noFill/>
            <a:miter lim="800000"/>
            <a:headEnd/>
            <a:tailEnd/>
          </a:ln>
        </p:spPr>
        <p:txBody>
          <a:bodyPr>
            <a:spAutoFit/>
          </a:bodyPr>
          <a:lstStyle/>
          <a:p>
            <a:r>
              <a:rPr lang="en-US" b="1">
                <a:latin typeface="Calibri" pitchFamily="34" charset="0"/>
              </a:rPr>
              <a:t>HAVA SIZINTISI</a:t>
            </a:r>
          </a:p>
        </p:txBody>
      </p:sp>
      <p:sp>
        <p:nvSpPr>
          <p:cNvPr id="43" name="TextBox 55"/>
          <p:cNvSpPr txBox="1">
            <a:spLocks noChangeArrowheads="1"/>
          </p:cNvSpPr>
          <p:nvPr/>
        </p:nvSpPr>
        <p:spPr bwMode="auto">
          <a:xfrm>
            <a:off x="6932612" y="1676401"/>
            <a:ext cx="2286000" cy="366713"/>
          </a:xfrm>
          <a:prstGeom prst="rect">
            <a:avLst/>
          </a:prstGeom>
          <a:noFill/>
          <a:ln w="9525">
            <a:noFill/>
            <a:miter lim="800000"/>
            <a:headEnd/>
            <a:tailEnd/>
          </a:ln>
        </p:spPr>
        <p:txBody>
          <a:bodyPr>
            <a:spAutoFit/>
          </a:bodyPr>
          <a:lstStyle/>
          <a:p>
            <a:r>
              <a:rPr lang="en-US" b="1">
                <a:latin typeface="Calibri" pitchFamily="34" charset="0"/>
              </a:rPr>
              <a:t>GÜNEŞ KAZANÇLARI</a:t>
            </a:r>
          </a:p>
        </p:txBody>
      </p:sp>
    </p:spTree>
    <p:extLst>
      <p:ext uri="{BB962C8B-B14F-4D97-AF65-F5344CB8AC3E}">
        <p14:creationId xmlns:p14="http://schemas.microsoft.com/office/powerpoint/2010/main" val="242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5" cy="6839707"/>
          </a:xfrm>
          <a:prstGeom prst="rect">
            <a:avLst/>
          </a:prstGeom>
        </p:spPr>
      </p:pic>
      <p:pic>
        <p:nvPicPr>
          <p:cNvPr id="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813" y="0"/>
            <a:ext cx="9646276" cy="6839708"/>
          </a:xfrm>
          <a:prstGeom prst="rect">
            <a:avLst/>
          </a:prstGeom>
        </p:spPr>
      </p:pic>
      <p:graphicFrame>
        <p:nvGraphicFramePr>
          <p:cNvPr id="8" name="Tablo 7"/>
          <p:cNvGraphicFramePr>
            <a:graphicFrameLocks noGrp="1"/>
          </p:cNvGraphicFramePr>
          <p:nvPr>
            <p:extLst/>
          </p:nvPr>
        </p:nvGraphicFramePr>
        <p:xfrm>
          <a:off x="2921" y="18302"/>
          <a:ext cx="9899905" cy="6839692"/>
        </p:xfrm>
        <a:graphic>
          <a:graphicData uri="http://schemas.openxmlformats.org/drawingml/2006/table">
            <a:tbl>
              <a:tblPr>
                <a:tableStyleId>{616DA210-FB5B-4158-B5E0-FEB733F419BA}</a:tableStyleId>
              </a:tblPr>
              <a:tblGrid>
                <a:gridCol w="880374">
                  <a:extLst>
                    <a:ext uri="{9D8B030D-6E8A-4147-A177-3AD203B41FA5}">
                      <a16:colId xmlns:a16="http://schemas.microsoft.com/office/drawing/2014/main" val="3845308521"/>
                    </a:ext>
                  </a:extLst>
                </a:gridCol>
                <a:gridCol w="1099606">
                  <a:extLst>
                    <a:ext uri="{9D8B030D-6E8A-4147-A177-3AD203B41FA5}">
                      <a16:colId xmlns:a16="http://schemas.microsoft.com/office/drawing/2014/main" val="497074068"/>
                    </a:ext>
                  </a:extLst>
                </a:gridCol>
                <a:gridCol w="1490090">
                  <a:extLst>
                    <a:ext uri="{9D8B030D-6E8A-4147-A177-3AD203B41FA5}">
                      <a16:colId xmlns:a16="http://schemas.microsoft.com/office/drawing/2014/main" val="1282092484"/>
                    </a:ext>
                  </a:extLst>
                </a:gridCol>
                <a:gridCol w="918548">
                  <a:extLst>
                    <a:ext uri="{9D8B030D-6E8A-4147-A177-3AD203B41FA5}">
                      <a16:colId xmlns:a16="http://schemas.microsoft.com/office/drawing/2014/main" val="1130937411"/>
                    </a:ext>
                  </a:extLst>
                </a:gridCol>
                <a:gridCol w="1020608">
                  <a:extLst>
                    <a:ext uri="{9D8B030D-6E8A-4147-A177-3AD203B41FA5}">
                      <a16:colId xmlns:a16="http://schemas.microsoft.com/office/drawing/2014/main" val="2455230286"/>
                    </a:ext>
                  </a:extLst>
                </a:gridCol>
                <a:gridCol w="1586707">
                  <a:extLst>
                    <a:ext uri="{9D8B030D-6E8A-4147-A177-3AD203B41FA5}">
                      <a16:colId xmlns:a16="http://schemas.microsoft.com/office/drawing/2014/main" val="1285919258"/>
                    </a:ext>
                  </a:extLst>
                </a:gridCol>
                <a:gridCol w="1847982">
                  <a:extLst>
                    <a:ext uri="{9D8B030D-6E8A-4147-A177-3AD203B41FA5}">
                      <a16:colId xmlns:a16="http://schemas.microsoft.com/office/drawing/2014/main" val="2373592458"/>
                    </a:ext>
                  </a:extLst>
                </a:gridCol>
                <a:gridCol w="1055990">
                  <a:extLst>
                    <a:ext uri="{9D8B030D-6E8A-4147-A177-3AD203B41FA5}">
                      <a16:colId xmlns:a16="http://schemas.microsoft.com/office/drawing/2014/main" val="1896112408"/>
                    </a:ext>
                  </a:extLst>
                </a:gridCol>
              </a:tblGrid>
              <a:tr h="340640">
                <a:tc>
                  <a:txBody>
                    <a:bodyPr/>
                    <a:lstStyle/>
                    <a:p>
                      <a:pPr algn="ctr" fontAlgn="ctr"/>
                      <a:r>
                        <a:rPr lang="tr-TR" sz="800" b="1" u="none" strike="noStrike" dirty="0">
                          <a:effectLst/>
                        </a:rPr>
                        <a:t>Grup</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ŞEHİR</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ÜLKE</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HDD</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CDD</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1000" b="1" u="none" strike="noStrike" dirty="0" smtClean="0">
                          <a:effectLst/>
                        </a:rPr>
                        <a:t>Yalıtım</a:t>
                      </a:r>
                      <a:r>
                        <a:rPr lang="tr-TR" sz="1000" b="1" u="none" strike="noStrike" baseline="0" dirty="0" smtClean="0">
                          <a:effectLst/>
                        </a:rPr>
                        <a:t> Kalınlığı (cm)</a:t>
                      </a:r>
                      <a:endParaRPr lang="tr-TR" sz="10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1000" b="1" u="none" strike="noStrike" dirty="0">
                          <a:solidFill>
                            <a:srgbClr val="C00000"/>
                          </a:solidFill>
                          <a:effectLst/>
                        </a:rPr>
                        <a:t>TÜRKİYE'DEKİ İLLER</a:t>
                      </a:r>
                      <a:endParaRPr lang="tr-TR" sz="1000" b="1" i="0" u="none" strike="noStrike" dirty="0">
                        <a:solidFill>
                          <a:srgbClr val="C00000"/>
                        </a:solidFill>
                        <a:effectLst/>
                        <a:latin typeface="Calibri" panose="020F0502020204030204" pitchFamily="34" charset="0"/>
                      </a:endParaRPr>
                    </a:p>
                  </a:txBody>
                  <a:tcPr marL="4291" marR="4291" marT="4291" marB="0" anchor="ctr">
                    <a:solidFill>
                      <a:schemeClr val="bg1">
                        <a:lumMod val="95000"/>
                      </a:schemeClr>
                    </a:solidFill>
                  </a:tcPr>
                </a:tc>
                <a:tc>
                  <a:txBody>
                    <a:bodyPr/>
                    <a:lstStyle/>
                    <a:p>
                      <a:pPr algn="ctr" fontAlgn="ctr"/>
                      <a:r>
                        <a:rPr lang="tr-TR" sz="1000" b="1" u="none" strike="noStrike" dirty="0" smtClean="0">
                          <a:solidFill>
                            <a:srgbClr val="C00000"/>
                          </a:solidFill>
                          <a:effectLst/>
                        </a:rPr>
                        <a:t>Yalıtım Kalınlığı (cm)</a:t>
                      </a:r>
                      <a:endParaRPr lang="tr-TR" sz="1000" b="1" i="0" u="none" strike="noStrike" dirty="0">
                        <a:solidFill>
                          <a:srgbClr val="C00000"/>
                        </a:solidFill>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3164774163"/>
                  </a:ext>
                </a:extLst>
              </a:tr>
              <a:tr h="239867">
                <a:tc>
                  <a:txBody>
                    <a:bodyPr/>
                    <a:lstStyle/>
                    <a:p>
                      <a:pPr algn="ctr" fontAlgn="b"/>
                      <a:r>
                        <a:rPr lang="tr-TR" sz="800" u="none" strike="noStrike" dirty="0">
                          <a:effectLst/>
                        </a:rPr>
                        <a:t>1</a:t>
                      </a:r>
                      <a:endParaRPr lang="tr-TR" sz="800" b="1"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Palermo</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İtalya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585</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919</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1400" b="1" u="none" strike="noStrike" dirty="0" smtClean="0">
                          <a:effectLst>
                            <a:outerShdw blurRad="38100" dist="38100" dir="2700000" algn="tl">
                              <a:srgbClr val="000000">
                                <a:alpha val="43137"/>
                              </a:srgbClr>
                            </a:outerShdw>
                          </a:effectLst>
                        </a:rPr>
                        <a:t>5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ctr"/>
                      <a:r>
                        <a:rPr lang="tr-TR" sz="800" b="1" u="none" strike="noStrike" dirty="0">
                          <a:solidFill>
                            <a:srgbClr val="C00000"/>
                          </a:solidFill>
                          <a:effectLst/>
                        </a:rPr>
                        <a:t>ADANA</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3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1591545693"/>
                  </a:ext>
                </a:extLst>
              </a:tr>
              <a:tr h="139093">
                <a:tc rowSpan="3">
                  <a:txBody>
                    <a:bodyPr/>
                    <a:lstStyle/>
                    <a:p>
                      <a:pPr algn="ctr" fontAlgn="ctr"/>
                      <a:r>
                        <a:rPr lang="tr-TR" sz="800" u="none" strike="noStrike" dirty="0">
                          <a:effectLst/>
                        </a:rPr>
                        <a:t>2</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dirty="0" err="1">
                          <a:effectLst/>
                        </a:rPr>
                        <a:t>Seville</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İspanya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931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908</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3">
                  <a:txBody>
                    <a:bodyPr/>
                    <a:lstStyle/>
                    <a:p>
                      <a:pPr algn="ctr" fontAlgn="ctr"/>
                      <a:r>
                        <a:rPr lang="tr-TR" sz="1400" b="1" u="none" strike="noStrike" dirty="0" smtClean="0">
                          <a:effectLst>
                            <a:outerShdw blurRad="38100" dist="38100" dir="2700000" algn="tl">
                              <a:srgbClr val="000000">
                                <a:alpha val="43137"/>
                              </a:srgbClr>
                            </a:outerShdw>
                          </a:effectLst>
                        </a:rPr>
                        <a:t>7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3">
                  <a:txBody>
                    <a:bodyPr/>
                    <a:lstStyle/>
                    <a:p>
                      <a:pPr algn="ctr" fontAlgn="ctr"/>
                      <a:r>
                        <a:rPr lang="tr-TR" sz="800" b="1" u="none" strike="noStrike" dirty="0">
                          <a:solidFill>
                            <a:srgbClr val="C00000"/>
                          </a:solidFill>
                          <a:effectLst/>
                        </a:rPr>
                        <a:t>ANTALYA</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3">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3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879695019"/>
                  </a:ext>
                </a:extLst>
              </a:tr>
              <a:tr h="139093">
                <a:tc vMerge="1">
                  <a:txBody>
                    <a:bodyPr/>
                    <a:lstStyle/>
                    <a:p>
                      <a:endParaRPr lang="tr-TR"/>
                    </a:p>
                  </a:txBody>
                  <a:tcPr/>
                </a:tc>
                <a:tc>
                  <a:txBody>
                    <a:bodyPr/>
                    <a:lstStyle/>
                    <a:p>
                      <a:pPr algn="l" fontAlgn="b"/>
                      <a:r>
                        <a:rPr lang="tr-TR" sz="800" u="none" strike="noStrike" dirty="0" err="1">
                          <a:effectLst/>
                        </a:rPr>
                        <a:t>Athens</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Yunanistan</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876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1020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382865528"/>
                  </a:ext>
                </a:extLst>
              </a:tr>
              <a:tr h="139093">
                <a:tc vMerge="1">
                  <a:txBody>
                    <a:bodyPr/>
                    <a:lstStyle/>
                    <a:p>
                      <a:endParaRPr lang="tr-TR"/>
                    </a:p>
                  </a:txBody>
                  <a:tcPr/>
                </a:tc>
                <a:tc>
                  <a:txBody>
                    <a:bodyPr/>
                    <a:lstStyle/>
                    <a:p>
                      <a:pPr algn="l" fontAlgn="b"/>
                      <a:r>
                        <a:rPr lang="tr-TR" sz="800" u="none" strike="noStrike">
                          <a:effectLst/>
                        </a:rPr>
                        <a:t>Lisbon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Portekiz</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846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410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811222207"/>
                  </a:ext>
                </a:extLst>
              </a:tr>
              <a:tr h="139093">
                <a:tc rowSpan="6">
                  <a:txBody>
                    <a:bodyPr/>
                    <a:lstStyle/>
                    <a:p>
                      <a:pPr algn="ctr" fontAlgn="ctr"/>
                      <a:r>
                        <a:rPr lang="tr-TR" sz="800" u="none" strike="noStrike" dirty="0">
                          <a:effectLst/>
                        </a:rPr>
                        <a:t>3</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Madrid</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İspanya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1860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596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6">
                  <a:txBody>
                    <a:bodyPr/>
                    <a:lstStyle/>
                    <a:p>
                      <a:pPr algn="ctr" fontAlgn="ctr"/>
                      <a:r>
                        <a:rPr lang="tr-TR" sz="1400" b="1" u="none" strike="noStrike" dirty="0" smtClean="0">
                          <a:effectLst>
                            <a:outerShdw blurRad="38100" dist="38100" dir="2700000" algn="tl">
                              <a:srgbClr val="000000">
                                <a:alpha val="43137"/>
                              </a:srgbClr>
                            </a:outerShdw>
                          </a:effectLst>
                        </a:rPr>
                        <a:t>12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6">
                  <a:txBody>
                    <a:bodyPr/>
                    <a:lstStyle/>
                    <a:p>
                      <a:pPr algn="ctr" fontAlgn="ctr"/>
                      <a:r>
                        <a:rPr lang="tr-TR" sz="800" b="1" u="none" strike="noStrike" dirty="0" smtClean="0">
                          <a:solidFill>
                            <a:srgbClr val="C00000"/>
                          </a:solidFill>
                          <a:effectLst/>
                        </a:rPr>
                        <a:t>İSTANBUL</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6">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4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175096619"/>
                  </a:ext>
                </a:extLst>
              </a:tr>
              <a:tr h="139093">
                <a:tc vMerge="1">
                  <a:txBody>
                    <a:bodyPr/>
                    <a:lstStyle/>
                    <a:p>
                      <a:endParaRPr lang="tr-TR"/>
                    </a:p>
                  </a:txBody>
                  <a:tcPr/>
                </a:tc>
                <a:tc>
                  <a:txBody>
                    <a:bodyPr/>
                    <a:lstStyle/>
                    <a:p>
                      <a:pPr algn="l" fontAlgn="b"/>
                      <a:r>
                        <a:rPr lang="tr-TR" sz="800" u="none" strike="noStrike">
                          <a:effectLst/>
                        </a:rPr>
                        <a:t>Bordeaux</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2034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184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192176832"/>
                  </a:ext>
                </a:extLst>
              </a:tr>
              <a:tr h="139093">
                <a:tc vMerge="1">
                  <a:txBody>
                    <a:bodyPr/>
                    <a:lstStyle/>
                    <a:p>
                      <a:endParaRPr lang="tr-TR"/>
                    </a:p>
                  </a:txBody>
                  <a:tcPr/>
                </a:tc>
                <a:tc>
                  <a:txBody>
                    <a:bodyPr/>
                    <a:lstStyle/>
                    <a:p>
                      <a:pPr algn="l" fontAlgn="b"/>
                      <a:r>
                        <a:rPr lang="tr-TR" sz="800" u="none" strike="noStrike">
                          <a:effectLst/>
                        </a:rPr>
                        <a:t>Toulouse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Fransa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2105</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238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088230618"/>
                  </a:ext>
                </a:extLst>
              </a:tr>
              <a:tr h="139093">
                <a:tc vMerge="1">
                  <a:txBody>
                    <a:bodyPr/>
                    <a:lstStyle/>
                    <a:p>
                      <a:endParaRPr lang="tr-TR"/>
                    </a:p>
                  </a:txBody>
                  <a:tcPr/>
                </a:tc>
                <a:tc>
                  <a:txBody>
                    <a:bodyPr/>
                    <a:lstStyle/>
                    <a:p>
                      <a:pPr algn="l" fontAlgn="b"/>
                      <a:r>
                        <a:rPr lang="tr-TR" sz="800" u="none" strike="noStrike">
                          <a:effectLst/>
                        </a:rPr>
                        <a:t>Brest</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Fransa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2236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878769530"/>
                  </a:ext>
                </a:extLst>
              </a:tr>
              <a:tr h="139093">
                <a:tc vMerge="1">
                  <a:txBody>
                    <a:bodyPr/>
                    <a:lstStyle/>
                    <a:p>
                      <a:endParaRPr lang="tr-TR"/>
                    </a:p>
                  </a:txBody>
                  <a:tcPr/>
                </a:tc>
                <a:tc>
                  <a:txBody>
                    <a:bodyPr/>
                    <a:lstStyle/>
                    <a:p>
                      <a:pPr algn="l" fontAlgn="b"/>
                      <a:r>
                        <a:rPr lang="tr-TR" sz="800" u="none" strike="noStrike">
                          <a:effectLst/>
                        </a:rPr>
                        <a:t>Salonniki</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Yunanistan</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2012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710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362731163"/>
                  </a:ext>
                </a:extLst>
              </a:tr>
              <a:tr h="139093">
                <a:tc vMerge="1">
                  <a:txBody>
                    <a:bodyPr/>
                    <a:lstStyle/>
                    <a:p>
                      <a:endParaRPr lang="tr-TR"/>
                    </a:p>
                  </a:txBody>
                  <a:tcPr/>
                </a:tc>
                <a:tc>
                  <a:txBody>
                    <a:bodyPr/>
                    <a:lstStyle/>
                    <a:p>
                      <a:pPr algn="l" fontAlgn="b"/>
                      <a:r>
                        <a:rPr lang="tr-TR" sz="800" u="none" strike="noStrike">
                          <a:effectLst/>
                        </a:rPr>
                        <a:t>Florence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İtalya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1920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437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529951908"/>
                  </a:ext>
                </a:extLst>
              </a:tr>
              <a:tr h="139093">
                <a:tc rowSpan="13">
                  <a:txBody>
                    <a:bodyPr/>
                    <a:lstStyle/>
                    <a:p>
                      <a:pPr algn="ctr" fontAlgn="ctr"/>
                      <a:r>
                        <a:rPr lang="tr-TR" sz="800" u="none" strike="noStrike" dirty="0">
                          <a:effectLst/>
                        </a:rPr>
                        <a:t>4</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Vienna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Avusturya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2844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221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13">
                  <a:txBody>
                    <a:bodyPr/>
                    <a:lstStyle/>
                    <a:p>
                      <a:pPr algn="ctr" fontAlgn="ctr"/>
                      <a:r>
                        <a:rPr lang="tr-TR" sz="1400" b="1" u="none" strike="noStrike" dirty="0" smtClean="0">
                          <a:effectLst>
                            <a:outerShdw blurRad="38100" dist="38100" dir="2700000" algn="tl">
                              <a:srgbClr val="000000">
                                <a:alpha val="43137"/>
                              </a:srgbClr>
                            </a:outerShdw>
                          </a:effectLst>
                        </a:rPr>
                        <a:t>14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13">
                  <a:txBody>
                    <a:bodyPr/>
                    <a:lstStyle/>
                    <a:p>
                      <a:pPr algn="ctr" fontAlgn="ctr"/>
                      <a:r>
                        <a:rPr lang="tr-TR" sz="800" b="1" u="none" strike="noStrike" dirty="0">
                          <a:solidFill>
                            <a:srgbClr val="C00000"/>
                          </a:solidFill>
                          <a:effectLst/>
                        </a:rPr>
                        <a:t>ANKARA</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13">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5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966278277"/>
                  </a:ext>
                </a:extLst>
              </a:tr>
              <a:tr h="139093">
                <a:tc vMerge="1">
                  <a:txBody>
                    <a:bodyPr/>
                    <a:lstStyle/>
                    <a:p>
                      <a:endParaRPr lang="tr-TR"/>
                    </a:p>
                  </a:txBody>
                  <a:tcPr/>
                </a:tc>
                <a:tc>
                  <a:txBody>
                    <a:bodyPr/>
                    <a:lstStyle/>
                    <a:p>
                      <a:pPr algn="l" fontAlgn="b"/>
                      <a:r>
                        <a:rPr lang="tr-TR" sz="800" u="none" strike="noStrike">
                          <a:effectLst/>
                        </a:rPr>
                        <a:t>Sofia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Bulgaristan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3097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168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020327777"/>
                  </a:ext>
                </a:extLst>
              </a:tr>
              <a:tr h="139093">
                <a:tc vMerge="1">
                  <a:txBody>
                    <a:bodyPr/>
                    <a:lstStyle/>
                    <a:p>
                      <a:endParaRPr lang="tr-TR"/>
                    </a:p>
                  </a:txBody>
                  <a:tcPr/>
                </a:tc>
                <a:tc>
                  <a:txBody>
                    <a:bodyPr/>
                    <a:lstStyle/>
                    <a:p>
                      <a:pPr algn="l" fontAlgn="b"/>
                      <a:r>
                        <a:rPr lang="tr-TR" sz="800" u="none" strike="noStrike">
                          <a:effectLst/>
                        </a:rPr>
                        <a:t>Salamanca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İspanya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2596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179</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849550098"/>
                  </a:ext>
                </a:extLst>
              </a:tr>
              <a:tr h="139093">
                <a:tc vMerge="1">
                  <a:txBody>
                    <a:bodyPr/>
                    <a:lstStyle/>
                    <a:p>
                      <a:endParaRPr lang="tr-TR"/>
                    </a:p>
                  </a:txBody>
                  <a:tcPr/>
                </a:tc>
                <a:tc>
                  <a:txBody>
                    <a:bodyPr/>
                    <a:lstStyle/>
                    <a:p>
                      <a:pPr algn="l" fontAlgn="b"/>
                      <a:r>
                        <a:rPr lang="tr-TR" sz="800" u="none" strike="noStrike">
                          <a:effectLst/>
                        </a:rPr>
                        <a:t>Paris</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2702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114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998814051"/>
                  </a:ext>
                </a:extLst>
              </a:tr>
              <a:tr h="139093">
                <a:tc vMerge="1">
                  <a:txBody>
                    <a:bodyPr/>
                    <a:lstStyle/>
                    <a:p>
                      <a:endParaRPr lang="tr-TR"/>
                    </a:p>
                  </a:txBody>
                  <a:tcPr/>
                </a:tc>
                <a:tc>
                  <a:txBody>
                    <a:bodyPr/>
                    <a:lstStyle/>
                    <a:p>
                      <a:pPr algn="l" fontAlgn="b"/>
                      <a:r>
                        <a:rPr lang="tr-TR" sz="800" u="none" strike="noStrike">
                          <a:effectLst/>
                        </a:rPr>
                        <a:t>Limoges</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2833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106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744472327"/>
                  </a:ext>
                </a:extLst>
              </a:tr>
              <a:tr h="139093">
                <a:tc vMerge="1">
                  <a:txBody>
                    <a:bodyPr/>
                    <a:lstStyle/>
                    <a:p>
                      <a:endParaRPr lang="tr-TR"/>
                    </a:p>
                  </a:txBody>
                  <a:tcPr/>
                </a:tc>
                <a:tc>
                  <a:txBody>
                    <a:bodyPr/>
                    <a:lstStyle/>
                    <a:p>
                      <a:pPr algn="l" fontAlgn="b"/>
                      <a:r>
                        <a:rPr lang="tr-TR" sz="800" u="none" strike="noStrike">
                          <a:effectLst/>
                        </a:rPr>
                        <a:t>Dublin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İrlanda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2846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667657541"/>
                  </a:ext>
                </a:extLst>
              </a:tr>
              <a:tr h="139093">
                <a:tc vMerge="1">
                  <a:txBody>
                    <a:bodyPr/>
                    <a:lstStyle/>
                    <a:p>
                      <a:endParaRPr lang="tr-TR"/>
                    </a:p>
                  </a:txBody>
                  <a:tcPr/>
                </a:tc>
                <a:tc>
                  <a:txBody>
                    <a:bodyPr/>
                    <a:lstStyle/>
                    <a:p>
                      <a:pPr algn="l" fontAlgn="b"/>
                      <a:r>
                        <a:rPr lang="tr-TR" sz="800" u="none" strike="noStrike">
                          <a:effectLst/>
                        </a:rPr>
                        <a:t>Milan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İtalya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2616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286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448019610"/>
                  </a:ext>
                </a:extLst>
              </a:tr>
              <a:tr h="139093">
                <a:tc vMerge="1">
                  <a:txBody>
                    <a:bodyPr/>
                    <a:lstStyle/>
                    <a:p>
                      <a:endParaRPr lang="tr-TR"/>
                    </a:p>
                  </a:txBody>
                  <a:tcPr/>
                </a:tc>
                <a:tc>
                  <a:txBody>
                    <a:bodyPr/>
                    <a:lstStyle/>
                    <a:p>
                      <a:pPr algn="l" fontAlgn="b"/>
                      <a:r>
                        <a:rPr lang="tr-TR" sz="800" u="none" strike="noStrike">
                          <a:effectLst/>
                        </a:rPr>
                        <a:t>Bucarest</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Romanya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3051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273</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707013153"/>
                  </a:ext>
                </a:extLst>
              </a:tr>
              <a:tr h="139093">
                <a:tc vMerge="1">
                  <a:txBody>
                    <a:bodyPr/>
                    <a:lstStyle/>
                    <a:p>
                      <a:endParaRPr lang="tr-TR"/>
                    </a:p>
                  </a:txBody>
                  <a:tcPr/>
                </a:tc>
                <a:tc>
                  <a:txBody>
                    <a:bodyPr/>
                    <a:lstStyle/>
                    <a:p>
                      <a:pPr algn="l" fontAlgn="b"/>
                      <a:r>
                        <a:rPr lang="tr-TR" sz="800" u="none" strike="noStrike">
                          <a:effectLst/>
                        </a:rPr>
                        <a:t>Bratislava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Slovakya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3152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150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170419253"/>
                  </a:ext>
                </a:extLst>
              </a:tr>
              <a:tr h="139093">
                <a:tc vMerge="1">
                  <a:txBody>
                    <a:bodyPr/>
                    <a:lstStyle/>
                    <a:p>
                      <a:endParaRPr lang="tr-TR"/>
                    </a:p>
                  </a:txBody>
                  <a:tcPr/>
                </a:tc>
                <a:tc>
                  <a:txBody>
                    <a:bodyPr/>
                    <a:lstStyle/>
                    <a:p>
                      <a:pPr algn="l" fontAlgn="b"/>
                      <a:r>
                        <a:rPr lang="tr-TR" sz="800" u="none" strike="noStrike">
                          <a:effectLst/>
                        </a:rPr>
                        <a:t>Ljubliana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Slovenya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3165</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137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417372759"/>
                  </a:ext>
                </a:extLst>
              </a:tr>
              <a:tr h="139093">
                <a:tc vMerge="1">
                  <a:txBody>
                    <a:bodyPr/>
                    <a:lstStyle/>
                    <a:p>
                      <a:endParaRPr lang="tr-TR"/>
                    </a:p>
                  </a:txBody>
                  <a:tcPr/>
                </a:tc>
                <a:tc>
                  <a:txBody>
                    <a:bodyPr/>
                    <a:lstStyle/>
                    <a:p>
                      <a:pPr algn="l" fontAlgn="b"/>
                      <a:r>
                        <a:rPr lang="tr-TR" sz="800" u="none" strike="noStrike">
                          <a:effectLst/>
                        </a:rPr>
                        <a:t>Plymouth</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2699</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634484294"/>
                  </a:ext>
                </a:extLst>
              </a:tr>
              <a:tr h="139093">
                <a:tc vMerge="1">
                  <a:txBody>
                    <a:bodyPr/>
                    <a:lstStyle/>
                    <a:p>
                      <a:endParaRPr lang="tr-TR"/>
                    </a:p>
                  </a:txBody>
                  <a:tcPr/>
                </a:tc>
                <a:tc>
                  <a:txBody>
                    <a:bodyPr/>
                    <a:lstStyle/>
                    <a:p>
                      <a:pPr algn="l" fontAlgn="b"/>
                      <a:r>
                        <a:rPr lang="tr-TR" sz="800" u="none" strike="noStrike">
                          <a:effectLst/>
                        </a:rPr>
                        <a:t>London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2800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410920904"/>
                  </a:ext>
                </a:extLst>
              </a:tr>
              <a:tr h="139093">
                <a:tc vMerge="1">
                  <a:txBody>
                    <a:bodyPr/>
                    <a:lstStyle/>
                    <a:p>
                      <a:endParaRPr lang="tr-TR"/>
                    </a:p>
                  </a:txBody>
                  <a:tcPr/>
                </a:tc>
                <a:tc>
                  <a:txBody>
                    <a:bodyPr/>
                    <a:lstStyle/>
                    <a:p>
                      <a:pPr algn="l" fontAlgn="b"/>
                      <a:r>
                        <a:rPr lang="tr-TR" sz="800" u="none" strike="noStrike">
                          <a:effectLst/>
                        </a:rPr>
                        <a:t>Cardiff</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2812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423282490"/>
                  </a:ext>
                </a:extLst>
              </a:tr>
              <a:tr h="139093">
                <a:tc rowSpan="16">
                  <a:txBody>
                    <a:bodyPr/>
                    <a:lstStyle/>
                    <a:p>
                      <a:pPr algn="ctr" fontAlgn="ctr"/>
                      <a:r>
                        <a:rPr lang="tr-TR" sz="800" u="none" strike="noStrike" dirty="0">
                          <a:effectLst/>
                        </a:rPr>
                        <a:t>5</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Brussels</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Belçika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3067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67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16">
                  <a:txBody>
                    <a:bodyPr/>
                    <a:lstStyle/>
                    <a:p>
                      <a:pPr algn="ctr" fontAlgn="ctr"/>
                      <a:r>
                        <a:rPr lang="tr-TR" sz="1400" b="1" u="none" strike="noStrike" dirty="0" smtClean="0">
                          <a:effectLst>
                            <a:outerShdw blurRad="38100" dist="38100" dir="2700000" algn="tl">
                              <a:srgbClr val="000000">
                                <a:alpha val="43137"/>
                              </a:srgbClr>
                            </a:outerShdw>
                          </a:effectLst>
                        </a:rPr>
                        <a:t>16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16">
                  <a:txBody>
                    <a:bodyPr/>
                    <a:lstStyle/>
                    <a:p>
                      <a:pPr algn="ctr" fontAlgn="ctr"/>
                      <a:r>
                        <a:rPr lang="tr-TR" sz="800" b="1" i="0" u="none" strike="noStrike" dirty="0" smtClean="0">
                          <a:solidFill>
                            <a:srgbClr val="C00000"/>
                          </a:solidFill>
                          <a:effectLst/>
                          <a:latin typeface="+mn-lt"/>
                        </a:rPr>
                        <a:t>KAYSERİ</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16">
                  <a:txBody>
                    <a:bodyPr/>
                    <a:lstStyle/>
                    <a:p>
                      <a:pPr algn="ctr" fontAlgn="ctr"/>
                      <a:r>
                        <a:rPr lang="tr-TR" sz="1400" b="1" i="0" u="none" strike="noStrike" dirty="0" smtClean="0">
                          <a:solidFill>
                            <a:srgbClr val="C00000"/>
                          </a:solidFill>
                          <a:effectLst>
                            <a:outerShdw blurRad="38100" dist="38100" dir="2700000" algn="tl">
                              <a:srgbClr val="000000">
                                <a:alpha val="43137"/>
                              </a:srgbClr>
                            </a:outerShdw>
                          </a:effectLst>
                          <a:latin typeface="+mn-lt"/>
                        </a:rPr>
                        <a:t>7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607332184"/>
                  </a:ext>
                </a:extLst>
              </a:tr>
              <a:tr h="139093">
                <a:tc vMerge="1">
                  <a:txBody>
                    <a:bodyPr/>
                    <a:lstStyle/>
                    <a:p>
                      <a:endParaRPr lang="tr-TR"/>
                    </a:p>
                  </a:txBody>
                  <a:tcPr/>
                </a:tc>
                <a:tc>
                  <a:txBody>
                    <a:bodyPr/>
                    <a:lstStyle/>
                    <a:p>
                      <a:pPr algn="l" fontAlgn="b"/>
                      <a:r>
                        <a:rPr lang="tr-TR" sz="800" u="none" strike="noStrike">
                          <a:effectLst/>
                        </a:rPr>
                        <a:t>Geneva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İsviçre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3000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156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62865344"/>
                  </a:ext>
                </a:extLst>
              </a:tr>
              <a:tr h="139093">
                <a:tc vMerge="1">
                  <a:txBody>
                    <a:bodyPr/>
                    <a:lstStyle/>
                    <a:p>
                      <a:endParaRPr lang="tr-TR"/>
                    </a:p>
                  </a:txBody>
                  <a:tcPr/>
                </a:tc>
                <a:tc>
                  <a:txBody>
                    <a:bodyPr/>
                    <a:lstStyle/>
                    <a:p>
                      <a:pPr algn="l" fontAlgn="b"/>
                      <a:r>
                        <a:rPr lang="tr-TR" sz="800" u="none" strike="noStrike">
                          <a:effectLst/>
                        </a:rPr>
                        <a:t>Tusimice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Çek Cumhuriyeti</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3633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809145364"/>
                  </a:ext>
                </a:extLst>
              </a:tr>
              <a:tr h="139093">
                <a:tc vMerge="1">
                  <a:txBody>
                    <a:bodyPr/>
                    <a:lstStyle/>
                    <a:p>
                      <a:endParaRPr lang="tr-TR"/>
                    </a:p>
                  </a:txBody>
                  <a:tcPr/>
                </a:tc>
                <a:tc>
                  <a:txBody>
                    <a:bodyPr/>
                    <a:lstStyle/>
                    <a:p>
                      <a:pPr algn="l" fontAlgn="b"/>
                      <a:r>
                        <a:rPr lang="tr-TR" sz="800" u="none" strike="noStrike">
                          <a:effectLst/>
                        </a:rPr>
                        <a:t>Essen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Almanya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3052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102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710119312"/>
                  </a:ext>
                </a:extLst>
              </a:tr>
              <a:tr h="139093">
                <a:tc vMerge="1">
                  <a:txBody>
                    <a:bodyPr/>
                    <a:lstStyle/>
                    <a:p>
                      <a:endParaRPr lang="tr-TR"/>
                    </a:p>
                  </a:txBody>
                  <a:tcPr/>
                </a:tc>
                <a:tc>
                  <a:txBody>
                    <a:bodyPr/>
                    <a:lstStyle/>
                    <a:p>
                      <a:pPr algn="l" fontAlgn="b"/>
                      <a:r>
                        <a:rPr lang="tr-TR" sz="800" u="none" strike="noStrike">
                          <a:effectLst/>
                        </a:rPr>
                        <a:t>Cherbourg</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2872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541144051"/>
                  </a:ext>
                </a:extLst>
              </a:tr>
              <a:tr h="139093">
                <a:tc vMerge="1">
                  <a:txBody>
                    <a:bodyPr/>
                    <a:lstStyle/>
                    <a:p>
                      <a:endParaRPr lang="tr-TR"/>
                    </a:p>
                  </a:txBody>
                  <a:tcPr/>
                </a:tc>
                <a:tc>
                  <a:txBody>
                    <a:bodyPr/>
                    <a:lstStyle/>
                    <a:p>
                      <a:pPr algn="l" fontAlgn="b"/>
                      <a:r>
                        <a:rPr lang="tr-TR" sz="800" u="none" strike="noStrike">
                          <a:effectLst/>
                        </a:rPr>
                        <a:t>Lyon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2897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128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946800600"/>
                  </a:ext>
                </a:extLst>
              </a:tr>
              <a:tr h="139093">
                <a:tc vMerge="1">
                  <a:txBody>
                    <a:bodyPr/>
                    <a:lstStyle/>
                    <a:p>
                      <a:endParaRPr lang="tr-TR"/>
                    </a:p>
                  </a:txBody>
                  <a:tcPr/>
                </a:tc>
                <a:tc>
                  <a:txBody>
                    <a:bodyPr/>
                    <a:lstStyle/>
                    <a:p>
                      <a:pPr algn="l" fontAlgn="b"/>
                      <a:r>
                        <a:rPr lang="tr-TR" sz="800" u="none" strike="noStrike">
                          <a:effectLst/>
                        </a:rPr>
                        <a:t>Strasbourg</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3101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96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364446209"/>
                  </a:ext>
                </a:extLst>
              </a:tr>
              <a:tr h="139093">
                <a:tc vMerge="1">
                  <a:txBody>
                    <a:bodyPr/>
                    <a:lstStyle/>
                    <a:p>
                      <a:endParaRPr lang="tr-TR"/>
                    </a:p>
                  </a:txBody>
                  <a:tcPr/>
                </a:tc>
                <a:tc>
                  <a:txBody>
                    <a:bodyPr/>
                    <a:lstStyle/>
                    <a:p>
                      <a:pPr algn="l" fontAlgn="b"/>
                      <a:r>
                        <a:rPr lang="tr-TR" sz="800" u="none" strike="noStrike">
                          <a:effectLst/>
                        </a:rPr>
                        <a:t>Kilkenny</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İrlanda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3147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4147183792"/>
                  </a:ext>
                </a:extLst>
              </a:tr>
              <a:tr h="139093">
                <a:tc vMerge="1">
                  <a:txBody>
                    <a:bodyPr/>
                    <a:lstStyle/>
                    <a:p>
                      <a:endParaRPr lang="tr-TR"/>
                    </a:p>
                  </a:txBody>
                  <a:tcPr/>
                </a:tc>
                <a:tc>
                  <a:txBody>
                    <a:bodyPr/>
                    <a:lstStyle/>
                    <a:p>
                      <a:pPr algn="l" fontAlgn="b"/>
                      <a:r>
                        <a:rPr lang="tr-TR" sz="800" u="none" strike="noStrike">
                          <a:effectLst/>
                        </a:rPr>
                        <a:t>Klapeida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Litvanya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3999</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283841977"/>
                  </a:ext>
                </a:extLst>
              </a:tr>
              <a:tr h="139093">
                <a:tc vMerge="1">
                  <a:txBody>
                    <a:bodyPr/>
                    <a:lstStyle/>
                    <a:p>
                      <a:endParaRPr lang="tr-TR"/>
                    </a:p>
                  </a:txBody>
                  <a:tcPr/>
                </a:tc>
                <a:tc>
                  <a:txBody>
                    <a:bodyPr/>
                    <a:lstStyle/>
                    <a:p>
                      <a:pPr algn="l" fontAlgn="b"/>
                      <a:r>
                        <a:rPr lang="tr-TR" sz="800" u="none" strike="noStrike">
                          <a:effectLst/>
                        </a:rPr>
                        <a:t>Amsterdam</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Hollanda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3039</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789133705"/>
                  </a:ext>
                </a:extLst>
              </a:tr>
              <a:tr h="139093">
                <a:tc vMerge="1">
                  <a:txBody>
                    <a:bodyPr/>
                    <a:lstStyle/>
                    <a:p>
                      <a:endParaRPr lang="tr-TR"/>
                    </a:p>
                  </a:txBody>
                  <a:tcPr/>
                </a:tc>
                <a:tc>
                  <a:txBody>
                    <a:bodyPr/>
                    <a:lstStyle/>
                    <a:p>
                      <a:pPr algn="l" fontAlgn="b"/>
                      <a:r>
                        <a:rPr lang="tr-TR" sz="800" u="none" strike="noStrike">
                          <a:effectLst/>
                        </a:rPr>
                        <a:t>Bergen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Norveç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3985</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567384674"/>
                  </a:ext>
                </a:extLst>
              </a:tr>
              <a:tr h="139093">
                <a:tc vMerge="1">
                  <a:txBody>
                    <a:bodyPr/>
                    <a:lstStyle/>
                    <a:p>
                      <a:endParaRPr lang="tr-TR"/>
                    </a:p>
                  </a:txBody>
                  <a:tcPr/>
                </a:tc>
                <a:tc>
                  <a:txBody>
                    <a:bodyPr/>
                    <a:lstStyle/>
                    <a:p>
                      <a:pPr algn="l" fontAlgn="b"/>
                      <a:r>
                        <a:rPr lang="tr-TR" sz="800" u="none" strike="noStrike">
                          <a:effectLst/>
                        </a:rPr>
                        <a:t>Swinonjscie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3653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893523457"/>
                  </a:ext>
                </a:extLst>
              </a:tr>
              <a:tr h="139093">
                <a:tc vMerge="1">
                  <a:txBody>
                    <a:bodyPr/>
                    <a:lstStyle/>
                    <a:p>
                      <a:endParaRPr lang="tr-TR"/>
                    </a:p>
                  </a:txBody>
                  <a:tcPr/>
                </a:tc>
                <a:tc>
                  <a:txBody>
                    <a:bodyPr/>
                    <a:lstStyle/>
                    <a:p>
                      <a:pPr algn="l" fontAlgn="b"/>
                      <a:r>
                        <a:rPr lang="tr-TR" sz="800" u="none" strike="noStrike">
                          <a:effectLst/>
                        </a:rPr>
                        <a:t>Poznan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3668</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74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995910092"/>
                  </a:ext>
                </a:extLst>
              </a:tr>
              <a:tr h="139093">
                <a:tc vMerge="1">
                  <a:txBody>
                    <a:bodyPr/>
                    <a:lstStyle/>
                    <a:p>
                      <a:endParaRPr lang="tr-TR"/>
                    </a:p>
                  </a:txBody>
                  <a:tcPr/>
                </a:tc>
                <a:tc>
                  <a:txBody>
                    <a:bodyPr/>
                    <a:lstStyle/>
                    <a:p>
                      <a:pPr algn="l" fontAlgn="b"/>
                      <a:r>
                        <a:rPr lang="tr-TR" sz="800" u="none" strike="noStrike">
                          <a:effectLst/>
                        </a:rPr>
                        <a:t>Warsaw</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3747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82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027397628"/>
                  </a:ext>
                </a:extLst>
              </a:tr>
              <a:tr h="139093">
                <a:tc vMerge="1">
                  <a:txBody>
                    <a:bodyPr/>
                    <a:lstStyle/>
                    <a:p>
                      <a:endParaRPr lang="tr-TR"/>
                    </a:p>
                  </a:txBody>
                  <a:tcPr/>
                </a:tc>
                <a:tc>
                  <a:txBody>
                    <a:bodyPr/>
                    <a:lstStyle/>
                    <a:p>
                      <a:pPr algn="l" fontAlgn="b"/>
                      <a:r>
                        <a:rPr lang="tr-TR" sz="800" u="none" strike="noStrike">
                          <a:effectLst/>
                        </a:rPr>
                        <a:t>Gdansk</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4004</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991477186"/>
                  </a:ext>
                </a:extLst>
              </a:tr>
              <a:tr h="139093">
                <a:tc vMerge="1">
                  <a:txBody>
                    <a:bodyPr/>
                    <a:lstStyle/>
                    <a:p>
                      <a:endParaRPr lang="tr-TR"/>
                    </a:p>
                  </a:txBody>
                  <a:tcPr/>
                </a:tc>
                <a:tc>
                  <a:txBody>
                    <a:bodyPr/>
                    <a:lstStyle/>
                    <a:p>
                      <a:pPr algn="l" fontAlgn="b"/>
                      <a:r>
                        <a:rPr lang="tr-TR" sz="800" u="none" strike="noStrike">
                          <a:effectLst/>
                        </a:rPr>
                        <a:t>Manchester</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3073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631304232"/>
                  </a:ext>
                </a:extLst>
              </a:tr>
              <a:tr h="139093">
                <a:tc rowSpan="5">
                  <a:txBody>
                    <a:bodyPr/>
                    <a:lstStyle/>
                    <a:p>
                      <a:pPr algn="ctr" fontAlgn="ctr"/>
                      <a:r>
                        <a:rPr lang="tr-TR" sz="800" u="none" strike="noStrike" dirty="0">
                          <a:effectLst/>
                        </a:rPr>
                        <a:t>6</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Oulu</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Finlandiya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5831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11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5">
                  <a:txBody>
                    <a:bodyPr/>
                    <a:lstStyle/>
                    <a:p>
                      <a:pPr algn="ctr" fontAlgn="ctr"/>
                      <a:r>
                        <a:rPr lang="tr-TR" sz="1400" b="1" u="none" strike="noStrike" dirty="0" smtClean="0">
                          <a:effectLst>
                            <a:outerShdw blurRad="38100" dist="38100" dir="2700000" algn="tl">
                              <a:srgbClr val="000000">
                                <a:alpha val="43137"/>
                              </a:srgbClr>
                            </a:outerShdw>
                          </a:effectLst>
                        </a:rPr>
                        <a:t>20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5">
                  <a:txBody>
                    <a:bodyPr/>
                    <a:lstStyle/>
                    <a:p>
                      <a:pPr algn="ctr" fontAlgn="ctr"/>
                      <a:r>
                        <a:rPr lang="tr-TR" sz="800" b="1" u="none" strike="noStrike" dirty="0">
                          <a:solidFill>
                            <a:srgbClr val="C00000"/>
                          </a:solidFill>
                          <a:effectLst/>
                        </a:rPr>
                        <a:t>ERZURUM</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5">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7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803500002"/>
                  </a:ext>
                </a:extLst>
              </a:tr>
              <a:tr h="139093">
                <a:tc vMerge="1">
                  <a:txBody>
                    <a:bodyPr/>
                    <a:lstStyle/>
                    <a:p>
                      <a:endParaRPr lang="tr-TR"/>
                    </a:p>
                  </a:txBody>
                  <a:tcPr/>
                </a:tc>
                <a:tc>
                  <a:txBody>
                    <a:bodyPr/>
                    <a:lstStyle/>
                    <a:p>
                      <a:pPr algn="l" fontAlgn="b"/>
                      <a:r>
                        <a:rPr lang="tr-TR" sz="800" u="none" strike="noStrike">
                          <a:effectLst/>
                        </a:rPr>
                        <a:t>Tromsö</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Norveç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5584</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231778830"/>
                  </a:ext>
                </a:extLst>
              </a:tr>
              <a:tr h="139093">
                <a:tc vMerge="1">
                  <a:txBody>
                    <a:bodyPr/>
                    <a:lstStyle/>
                    <a:p>
                      <a:endParaRPr lang="tr-TR"/>
                    </a:p>
                  </a:txBody>
                  <a:tcPr/>
                </a:tc>
                <a:tc>
                  <a:txBody>
                    <a:bodyPr/>
                    <a:lstStyle/>
                    <a:p>
                      <a:pPr algn="l" fontAlgn="b"/>
                      <a:r>
                        <a:rPr lang="tr-TR" sz="800" u="none" strike="noStrike">
                          <a:effectLst/>
                        </a:rPr>
                        <a:t>Hammersfest</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Norveç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5954</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670466085"/>
                  </a:ext>
                </a:extLst>
              </a:tr>
              <a:tr h="139093">
                <a:tc vMerge="1">
                  <a:txBody>
                    <a:bodyPr/>
                    <a:lstStyle/>
                    <a:p>
                      <a:endParaRPr lang="tr-TR"/>
                    </a:p>
                  </a:txBody>
                  <a:tcPr/>
                </a:tc>
                <a:tc>
                  <a:txBody>
                    <a:bodyPr/>
                    <a:lstStyle/>
                    <a:p>
                      <a:pPr algn="l" fontAlgn="b"/>
                      <a:r>
                        <a:rPr lang="tr-TR" sz="800" u="none" strike="noStrike">
                          <a:effectLst/>
                        </a:rPr>
                        <a:t>Umea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5747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800377552"/>
                  </a:ext>
                </a:extLst>
              </a:tr>
              <a:tr h="139093">
                <a:tc vMerge="1">
                  <a:txBody>
                    <a:bodyPr/>
                    <a:lstStyle/>
                    <a:p>
                      <a:endParaRPr lang="tr-TR"/>
                    </a:p>
                  </a:txBody>
                  <a:tcPr/>
                </a:tc>
                <a:tc>
                  <a:txBody>
                    <a:bodyPr/>
                    <a:lstStyle/>
                    <a:p>
                      <a:pPr algn="l" fontAlgn="b"/>
                      <a:r>
                        <a:rPr lang="tr-TR" sz="800" u="none" strike="noStrike">
                          <a:effectLst/>
                        </a:rPr>
                        <a:t>Lulea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5943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580526358"/>
                  </a:ext>
                </a:extLst>
              </a:tr>
              <a:tr h="139093">
                <a:tc rowSpan="2">
                  <a:txBody>
                    <a:bodyPr/>
                    <a:lstStyle/>
                    <a:p>
                      <a:pPr algn="ctr" fontAlgn="ctr"/>
                      <a:r>
                        <a:rPr lang="tr-TR" sz="800" u="none" strike="noStrike" dirty="0">
                          <a:effectLst/>
                        </a:rPr>
                        <a:t>7</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Ivalo</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Finlandiya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7008</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2">
                  <a:txBody>
                    <a:bodyPr/>
                    <a:lstStyle/>
                    <a:p>
                      <a:pPr algn="ctr" fontAlgn="ctr"/>
                      <a:r>
                        <a:rPr lang="tr-TR" sz="1400" b="1" u="none" strike="noStrike" dirty="0" smtClean="0">
                          <a:effectLst>
                            <a:outerShdw blurRad="38100" dist="38100" dir="2700000" algn="tl">
                              <a:srgbClr val="000000">
                                <a:alpha val="43137"/>
                              </a:srgbClr>
                            </a:outerShdw>
                          </a:effectLst>
                        </a:rPr>
                        <a:t>23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2">
                  <a:txBody>
                    <a:bodyPr/>
                    <a:lstStyle/>
                    <a:p>
                      <a:pPr algn="ctr" fontAlgn="ctr"/>
                      <a:r>
                        <a:rPr lang="tr-TR" sz="800" b="1" u="none" strike="noStrike" dirty="0">
                          <a:solidFill>
                            <a:srgbClr val="C00000"/>
                          </a:solidFill>
                          <a:effectLst/>
                        </a:rPr>
                        <a:t>ARDAHAN</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2">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7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203417155"/>
                  </a:ext>
                </a:extLst>
              </a:tr>
              <a:tr h="139093">
                <a:tc vMerge="1">
                  <a:txBody>
                    <a:bodyPr/>
                    <a:lstStyle/>
                    <a:p>
                      <a:endParaRPr lang="tr-TR"/>
                    </a:p>
                  </a:txBody>
                  <a:tcPr/>
                </a:tc>
                <a:tc>
                  <a:txBody>
                    <a:bodyPr/>
                    <a:lstStyle/>
                    <a:p>
                      <a:pPr algn="l" fontAlgn="b"/>
                      <a:r>
                        <a:rPr lang="tr-TR" sz="800" u="none" strike="noStrike">
                          <a:effectLst/>
                        </a:rPr>
                        <a:t>Kiruna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7076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968455305"/>
                  </a:ext>
                </a:extLst>
              </a:tr>
            </a:tbl>
          </a:graphicData>
        </a:graphic>
      </p:graphicFrame>
    </p:spTree>
    <p:extLst>
      <p:ext uri="{BB962C8B-B14F-4D97-AF65-F5344CB8AC3E}">
        <p14:creationId xmlns:p14="http://schemas.microsoft.com/office/powerpoint/2010/main" val="2957059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5" cy="6839707"/>
          </a:xfrm>
          <a:prstGeom prst="rect">
            <a:avLst/>
          </a:prstGeom>
        </p:spPr>
      </p:pic>
      <p:pic>
        <p:nvPicPr>
          <p:cNvPr id="5" name="Resim 4"/>
          <p:cNvPicPr>
            <a:picLocks noChangeAspect="1"/>
          </p:cNvPicPr>
          <p:nvPr/>
        </p:nvPicPr>
        <p:blipFill>
          <a:blip r:embed="rId3"/>
          <a:stretch>
            <a:fillRect/>
          </a:stretch>
        </p:blipFill>
        <p:spPr>
          <a:xfrm>
            <a:off x="416782" y="1387411"/>
            <a:ext cx="9066337" cy="4455605"/>
          </a:xfrm>
          <a:prstGeom prst="rect">
            <a:avLst/>
          </a:prstGeom>
        </p:spPr>
      </p:pic>
      <p:sp>
        <p:nvSpPr>
          <p:cNvPr id="4" name="Sağ Ok Belirtme Çizgisi 3"/>
          <p:cNvSpPr/>
          <p:nvPr/>
        </p:nvSpPr>
        <p:spPr>
          <a:xfrm>
            <a:off x="6336792" y="5449824"/>
            <a:ext cx="2697480" cy="393192"/>
          </a:xfrm>
          <a:prstGeom prst="rightArrowCallout">
            <a:avLst/>
          </a:prstGeom>
          <a:solidFill>
            <a:srgbClr val="00B050"/>
          </a:solidFill>
          <a:ln w="28575">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tr-TR" sz="2600" b="1" dirty="0" smtClean="0">
                <a:solidFill>
                  <a:schemeClr val="tx1"/>
                </a:solidFill>
              </a:rPr>
              <a:t>830 bin</a:t>
            </a:r>
            <a:endParaRPr lang="tr-TR" sz="2600" b="1" dirty="0">
              <a:solidFill>
                <a:schemeClr val="tx1"/>
              </a:solidFill>
            </a:endParaRPr>
          </a:p>
        </p:txBody>
      </p:sp>
    </p:spTree>
    <p:extLst>
      <p:ext uri="{BB962C8B-B14F-4D97-AF65-F5344CB8AC3E}">
        <p14:creationId xmlns:p14="http://schemas.microsoft.com/office/powerpoint/2010/main" val="37974332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5" cy="6839707"/>
          </a:xfrm>
          <a:prstGeom prst="rect">
            <a:avLst/>
          </a:prstGeom>
        </p:spPr>
      </p:pic>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090" y="1298314"/>
            <a:ext cx="906549" cy="906549"/>
          </a:xfrm>
          <a:prstGeom prst="rect">
            <a:avLst/>
          </a:prstGeom>
        </p:spPr>
      </p:pic>
      <p:sp>
        <p:nvSpPr>
          <p:cNvPr id="8" name="Dikdörtgen 7"/>
          <p:cNvSpPr/>
          <p:nvPr/>
        </p:nvSpPr>
        <p:spPr>
          <a:xfrm>
            <a:off x="0" y="2060848"/>
            <a:ext cx="1552714" cy="461665"/>
          </a:xfrm>
          <a:prstGeom prst="rect">
            <a:avLst/>
          </a:prstGeom>
        </p:spPr>
        <p:txBody>
          <a:bodyPr wrap="square">
            <a:spAutoFit/>
          </a:bodyPr>
          <a:lstStyle/>
          <a:p>
            <a:pPr algn="ctr"/>
            <a:r>
              <a:rPr lang="tr-TR" sz="1200" dirty="0" smtClean="0"/>
              <a:t>Masaüstü uygulama BEP-BUY açılır</a:t>
            </a:r>
            <a:r>
              <a:rPr lang="tr-TR" sz="1100" dirty="0" smtClean="0"/>
              <a:t>.</a:t>
            </a:r>
            <a:endParaRPr lang="tr-TR" sz="1100" dirty="0"/>
          </a:p>
        </p:txBody>
      </p:sp>
      <p:cxnSp>
        <p:nvCxnSpPr>
          <p:cNvPr id="9" name="11 Düz Ok Bağlayıcısı"/>
          <p:cNvCxnSpPr/>
          <p:nvPr/>
        </p:nvCxnSpPr>
        <p:spPr>
          <a:xfrm>
            <a:off x="1331639" y="1774021"/>
            <a:ext cx="781155" cy="0"/>
          </a:xfrm>
          <a:prstGeom prst="straightConnector1">
            <a:avLst/>
          </a:prstGeom>
          <a:noFill/>
          <a:ln w="38100" cap="flat" cmpd="sng" algn="ctr">
            <a:solidFill>
              <a:srgbClr val="4F81BD">
                <a:shade val="95000"/>
                <a:satMod val="105000"/>
              </a:srgbClr>
            </a:solidFill>
            <a:prstDash val="solid"/>
            <a:tailEnd type="arrow"/>
          </a:ln>
          <a:effectLst/>
        </p:spPr>
      </p:cxnSp>
      <p:pic>
        <p:nvPicPr>
          <p:cNvPr id="10" name="Picture 4" descr="C:\Users\nergis.ingok\Desktop\Yeni klasör\indir (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0520" y="1373807"/>
            <a:ext cx="1332620" cy="742590"/>
          </a:xfrm>
          <a:prstGeom prst="rect">
            <a:avLst/>
          </a:prstGeom>
          <a:noFill/>
          <a:extLst>
            <a:ext uri="{909E8E84-426E-40DD-AFC4-6F175D3DCCD1}">
              <a14:hiddenFill xmlns:a14="http://schemas.microsoft.com/office/drawing/2010/main">
                <a:solidFill>
                  <a:srgbClr val="FFFFFF"/>
                </a:solidFill>
              </a14:hiddenFill>
            </a:ext>
          </a:extLst>
        </p:spPr>
      </p:pic>
      <p:sp>
        <p:nvSpPr>
          <p:cNvPr id="11" name="Dikdörtgen 10"/>
          <p:cNvSpPr/>
          <p:nvPr/>
        </p:nvSpPr>
        <p:spPr>
          <a:xfrm>
            <a:off x="1886025" y="2085898"/>
            <a:ext cx="2123728" cy="461665"/>
          </a:xfrm>
          <a:prstGeom prst="rect">
            <a:avLst/>
          </a:prstGeom>
        </p:spPr>
        <p:txBody>
          <a:bodyPr wrap="square">
            <a:spAutoFit/>
          </a:bodyPr>
          <a:lstStyle/>
          <a:p>
            <a:pPr algn="ctr"/>
            <a:r>
              <a:rPr lang="tr-TR" sz="1200" dirty="0" err="1" smtClean="0"/>
              <a:t>Bina,proje,sızdırmazlık,ısı</a:t>
            </a:r>
            <a:r>
              <a:rPr lang="tr-TR" sz="1200" dirty="0" smtClean="0"/>
              <a:t> köprüleri bilgileri girilir.</a:t>
            </a:r>
            <a:endParaRPr lang="tr-TR" sz="1100" dirty="0"/>
          </a:p>
        </p:txBody>
      </p:sp>
      <p:cxnSp>
        <p:nvCxnSpPr>
          <p:cNvPr id="12" name="11 Düz Ok Bağlayıcısı"/>
          <p:cNvCxnSpPr/>
          <p:nvPr/>
        </p:nvCxnSpPr>
        <p:spPr>
          <a:xfrm>
            <a:off x="3553220" y="1745102"/>
            <a:ext cx="1008112" cy="0"/>
          </a:xfrm>
          <a:prstGeom prst="straightConnector1">
            <a:avLst/>
          </a:prstGeom>
          <a:noFill/>
          <a:ln w="38100" cap="flat" cmpd="sng" algn="ctr">
            <a:solidFill>
              <a:srgbClr val="4F81BD">
                <a:shade val="95000"/>
                <a:satMod val="105000"/>
              </a:srgbClr>
            </a:solidFill>
            <a:prstDash val="solid"/>
            <a:tailEnd type="arrow"/>
          </a:ln>
          <a:effectLst/>
        </p:spPr>
      </p:cxnSp>
      <p:pic>
        <p:nvPicPr>
          <p:cNvPr id="13" name="Resim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31033" y="1360941"/>
            <a:ext cx="1011125" cy="724957"/>
          </a:xfrm>
          <a:prstGeom prst="rect">
            <a:avLst/>
          </a:prstGeom>
        </p:spPr>
      </p:pic>
      <p:sp>
        <p:nvSpPr>
          <p:cNvPr id="14" name="Dikdörtgen 13"/>
          <p:cNvSpPr/>
          <p:nvPr/>
        </p:nvSpPr>
        <p:spPr>
          <a:xfrm>
            <a:off x="4143991" y="2146588"/>
            <a:ext cx="2017235" cy="461665"/>
          </a:xfrm>
          <a:prstGeom prst="rect">
            <a:avLst/>
          </a:prstGeom>
        </p:spPr>
        <p:txBody>
          <a:bodyPr wrap="square">
            <a:spAutoFit/>
          </a:bodyPr>
          <a:lstStyle/>
          <a:p>
            <a:pPr algn="ctr"/>
            <a:r>
              <a:rPr lang="tr-TR" sz="1200" dirty="0" err="1" smtClean="0"/>
              <a:t>Fotovoltaik</a:t>
            </a:r>
            <a:r>
              <a:rPr lang="tr-TR" sz="1200" dirty="0" smtClean="0"/>
              <a:t> ve </a:t>
            </a:r>
            <a:r>
              <a:rPr lang="tr-TR" sz="1200" dirty="0" err="1" smtClean="0"/>
              <a:t>kojenarasyon</a:t>
            </a:r>
            <a:r>
              <a:rPr lang="tr-TR" sz="1200" dirty="0" smtClean="0"/>
              <a:t> sistem bilgileri girilir.</a:t>
            </a:r>
            <a:endParaRPr lang="tr-TR" sz="1100" dirty="0"/>
          </a:p>
        </p:txBody>
      </p:sp>
      <p:cxnSp>
        <p:nvCxnSpPr>
          <p:cNvPr id="15" name="11 Düz Ok Bağlayıcısı"/>
          <p:cNvCxnSpPr/>
          <p:nvPr/>
        </p:nvCxnSpPr>
        <p:spPr>
          <a:xfrm>
            <a:off x="5757935" y="1737187"/>
            <a:ext cx="612891" cy="0"/>
          </a:xfrm>
          <a:prstGeom prst="straightConnector1">
            <a:avLst/>
          </a:prstGeom>
          <a:noFill/>
          <a:ln w="38100" cap="flat" cmpd="sng" algn="ctr">
            <a:solidFill>
              <a:srgbClr val="4F81BD">
                <a:shade val="95000"/>
                <a:satMod val="105000"/>
              </a:srgbClr>
            </a:solidFill>
            <a:prstDash val="solid"/>
            <a:tailEnd type="arrow"/>
          </a:ln>
          <a:effectLst/>
        </p:spPr>
      </p:cxnSp>
      <p:pic>
        <p:nvPicPr>
          <p:cNvPr id="16" name="Picture 9" descr="C:\Users\nergis.ingok\Desktop\Yeni klasör\indir (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15407" y="1404346"/>
            <a:ext cx="1355623" cy="831323"/>
          </a:xfrm>
          <a:prstGeom prst="rect">
            <a:avLst/>
          </a:prstGeom>
          <a:noFill/>
          <a:extLst>
            <a:ext uri="{909E8E84-426E-40DD-AFC4-6F175D3DCCD1}">
              <a14:hiddenFill xmlns:a14="http://schemas.microsoft.com/office/drawing/2010/main">
                <a:solidFill>
                  <a:srgbClr val="FFFFFF"/>
                </a:solidFill>
              </a14:hiddenFill>
            </a:ext>
          </a:extLst>
        </p:spPr>
      </p:pic>
      <p:sp>
        <p:nvSpPr>
          <p:cNvPr id="17" name="Dikdörtgen 16"/>
          <p:cNvSpPr/>
          <p:nvPr/>
        </p:nvSpPr>
        <p:spPr>
          <a:xfrm>
            <a:off x="6161226" y="2227239"/>
            <a:ext cx="2123728" cy="276999"/>
          </a:xfrm>
          <a:prstGeom prst="rect">
            <a:avLst/>
          </a:prstGeom>
        </p:spPr>
        <p:txBody>
          <a:bodyPr wrap="square">
            <a:spAutoFit/>
          </a:bodyPr>
          <a:lstStyle/>
          <a:p>
            <a:pPr algn="ctr"/>
            <a:r>
              <a:rPr lang="tr-TR" sz="1200" dirty="0" smtClean="0"/>
              <a:t>Mekanik sistemler girilir.</a:t>
            </a:r>
            <a:endParaRPr lang="tr-TR" sz="1100" dirty="0"/>
          </a:p>
        </p:txBody>
      </p:sp>
      <p:cxnSp>
        <p:nvCxnSpPr>
          <p:cNvPr id="18" name="11 Düz Ok Bağlayıcısı"/>
          <p:cNvCxnSpPr/>
          <p:nvPr/>
        </p:nvCxnSpPr>
        <p:spPr>
          <a:xfrm>
            <a:off x="291378" y="3284984"/>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19" name="Picture 6" descr="C:\Users\nergis.ingok\Desktop\Yeni klasör\indir (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9799" y="2814439"/>
            <a:ext cx="1235389" cy="1075668"/>
          </a:xfrm>
          <a:prstGeom prst="rect">
            <a:avLst/>
          </a:prstGeom>
          <a:noFill/>
          <a:extLst>
            <a:ext uri="{909E8E84-426E-40DD-AFC4-6F175D3DCCD1}">
              <a14:hiddenFill xmlns:a14="http://schemas.microsoft.com/office/drawing/2010/main">
                <a:solidFill>
                  <a:srgbClr val="FFFFFF"/>
                </a:solidFill>
              </a14:hiddenFill>
            </a:ext>
          </a:extLst>
        </p:spPr>
      </p:pic>
      <p:sp>
        <p:nvSpPr>
          <p:cNvPr id="20" name="Dikdörtgen 19"/>
          <p:cNvSpPr/>
          <p:nvPr/>
        </p:nvSpPr>
        <p:spPr>
          <a:xfrm>
            <a:off x="43491" y="3928444"/>
            <a:ext cx="2313550" cy="646331"/>
          </a:xfrm>
          <a:prstGeom prst="rect">
            <a:avLst/>
          </a:prstGeom>
        </p:spPr>
        <p:txBody>
          <a:bodyPr wrap="square">
            <a:spAutoFit/>
          </a:bodyPr>
          <a:lstStyle/>
          <a:p>
            <a:pPr algn="ctr"/>
            <a:r>
              <a:rPr lang="tr-TR" sz="1200" dirty="0" smtClean="0"/>
              <a:t>Kat çizilir. (Eğer kompleks yapılı kat planı söz konusuysa yardımcı katman ile çizim yapılır.)</a:t>
            </a:r>
            <a:endParaRPr lang="tr-TR" sz="1100" dirty="0"/>
          </a:p>
        </p:txBody>
      </p:sp>
      <p:cxnSp>
        <p:nvCxnSpPr>
          <p:cNvPr id="21" name="11 Düz Ok Bağlayıcısı"/>
          <p:cNvCxnSpPr/>
          <p:nvPr/>
        </p:nvCxnSpPr>
        <p:spPr>
          <a:xfrm>
            <a:off x="2021056" y="3352273"/>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22" name="Picture 7" descr="C:\Users\nergis.ingok\Desktop\Yeni klasör\images (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33947" y="2966157"/>
            <a:ext cx="1064113" cy="844535"/>
          </a:xfrm>
          <a:prstGeom prst="rect">
            <a:avLst/>
          </a:prstGeom>
          <a:noFill/>
          <a:extLst>
            <a:ext uri="{909E8E84-426E-40DD-AFC4-6F175D3DCCD1}">
              <a14:hiddenFill xmlns:a14="http://schemas.microsoft.com/office/drawing/2010/main">
                <a:solidFill>
                  <a:srgbClr val="FFFFFF"/>
                </a:solidFill>
              </a14:hiddenFill>
            </a:ext>
          </a:extLst>
        </p:spPr>
      </p:pic>
      <p:sp>
        <p:nvSpPr>
          <p:cNvPr id="23" name="Dikdörtgen 22"/>
          <p:cNvSpPr/>
          <p:nvPr/>
        </p:nvSpPr>
        <p:spPr>
          <a:xfrm>
            <a:off x="2168008" y="3868362"/>
            <a:ext cx="2313550" cy="646331"/>
          </a:xfrm>
          <a:prstGeom prst="rect">
            <a:avLst/>
          </a:prstGeom>
        </p:spPr>
        <p:txBody>
          <a:bodyPr wrap="square">
            <a:spAutoFit/>
          </a:bodyPr>
          <a:lstStyle/>
          <a:p>
            <a:pPr algn="ctr"/>
            <a:r>
              <a:rPr lang="tr-TR" sz="1200" dirty="0" smtClean="0"/>
              <a:t>Bölge çizilir. (Eğer kompleks yapılı bölge söz konusuysa yardımcı katman ile çizim yapılır.)</a:t>
            </a:r>
            <a:endParaRPr lang="tr-TR" sz="1100" dirty="0"/>
          </a:p>
        </p:txBody>
      </p:sp>
      <p:cxnSp>
        <p:nvCxnSpPr>
          <p:cNvPr id="24" name="11 Düz Ok Bağlayıcısı"/>
          <p:cNvCxnSpPr/>
          <p:nvPr/>
        </p:nvCxnSpPr>
        <p:spPr>
          <a:xfrm>
            <a:off x="3858917" y="3388424"/>
            <a:ext cx="772116" cy="0"/>
          </a:xfrm>
          <a:prstGeom prst="straightConnector1">
            <a:avLst/>
          </a:prstGeom>
          <a:noFill/>
          <a:ln w="38100" cap="flat" cmpd="sng" algn="ctr">
            <a:solidFill>
              <a:srgbClr val="4F81BD">
                <a:shade val="95000"/>
                <a:satMod val="105000"/>
              </a:srgbClr>
            </a:solidFill>
            <a:prstDash val="solid"/>
            <a:tailEnd type="arrow"/>
          </a:ln>
          <a:effectLst/>
        </p:spPr>
      </p:cxnSp>
      <p:pic>
        <p:nvPicPr>
          <p:cNvPr id="25" name="Resim 2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68242" y="3017653"/>
            <a:ext cx="772482" cy="772482"/>
          </a:xfrm>
          <a:prstGeom prst="rect">
            <a:avLst/>
          </a:prstGeom>
        </p:spPr>
      </p:pic>
      <p:sp>
        <p:nvSpPr>
          <p:cNvPr id="26" name="Dikdörtgen 25"/>
          <p:cNvSpPr/>
          <p:nvPr/>
        </p:nvSpPr>
        <p:spPr>
          <a:xfrm>
            <a:off x="3967780" y="3776015"/>
            <a:ext cx="2313550" cy="276999"/>
          </a:xfrm>
          <a:prstGeom prst="rect">
            <a:avLst/>
          </a:prstGeom>
        </p:spPr>
        <p:txBody>
          <a:bodyPr wrap="square">
            <a:spAutoFit/>
          </a:bodyPr>
          <a:lstStyle/>
          <a:p>
            <a:pPr algn="ctr"/>
            <a:r>
              <a:rPr lang="tr-TR" sz="1200" dirty="0" smtClean="0"/>
              <a:t>Duvar çizilir. </a:t>
            </a:r>
            <a:endParaRPr lang="tr-TR" sz="1100" dirty="0"/>
          </a:p>
        </p:txBody>
      </p:sp>
      <p:cxnSp>
        <p:nvCxnSpPr>
          <p:cNvPr id="27" name="11 Düz Ok Bağlayıcısı"/>
          <p:cNvCxnSpPr/>
          <p:nvPr/>
        </p:nvCxnSpPr>
        <p:spPr>
          <a:xfrm flipV="1">
            <a:off x="5642158" y="3388424"/>
            <a:ext cx="1132116" cy="15470"/>
          </a:xfrm>
          <a:prstGeom prst="straightConnector1">
            <a:avLst/>
          </a:prstGeom>
          <a:noFill/>
          <a:ln w="38100" cap="flat" cmpd="sng" algn="ctr">
            <a:solidFill>
              <a:srgbClr val="4F81BD">
                <a:shade val="95000"/>
                <a:satMod val="105000"/>
              </a:srgbClr>
            </a:solidFill>
            <a:prstDash val="solid"/>
            <a:tailEnd type="arrow"/>
          </a:ln>
          <a:effectLst/>
        </p:spPr>
      </p:cxnSp>
      <p:pic>
        <p:nvPicPr>
          <p:cNvPr id="28" name="Resim 2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35852" y="2894821"/>
            <a:ext cx="1048607" cy="1048607"/>
          </a:xfrm>
          <a:prstGeom prst="rect">
            <a:avLst/>
          </a:prstGeom>
        </p:spPr>
      </p:pic>
      <p:sp>
        <p:nvSpPr>
          <p:cNvPr id="29" name="Dikdörtgen 28"/>
          <p:cNvSpPr/>
          <p:nvPr/>
        </p:nvSpPr>
        <p:spPr>
          <a:xfrm>
            <a:off x="6208216" y="3915396"/>
            <a:ext cx="2313550" cy="276999"/>
          </a:xfrm>
          <a:prstGeom prst="rect">
            <a:avLst/>
          </a:prstGeom>
        </p:spPr>
        <p:txBody>
          <a:bodyPr wrap="square">
            <a:spAutoFit/>
          </a:bodyPr>
          <a:lstStyle/>
          <a:p>
            <a:pPr algn="ctr"/>
            <a:r>
              <a:rPr lang="tr-TR" sz="1200" dirty="0" smtClean="0"/>
              <a:t>Döşeme çizilir. </a:t>
            </a:r>
            <a:endParaRPr lang="tr-TR" sz="1100" dirty="0"/>
          </a:p>
        </p:txBody>
      </p:sp>
      <p:cxnSp>
        <p:nvCxnSpPr>
          <p:cNvPr id="30" name="11 Düz Ok Bağlayıcısı"/>
          <p:cNvCxnSpPr/>
          <p:nvPr/>
        </p:nvCxnSpPr>
        <p:spPr>
          <a:xfrm>
            <a:off x="126786" y="5229200"/>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31" name="Resim 3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38021" y="4852239"/>
            <a:ext cx="805259" cy="805259"/>
          </a:xfrm>
          <a:prstGeom prst="rect">
            <a:avLst/>
          </a:prstGeom>
        </p:spPr>
      </p:pic>
      <p:sp>
        <p:nvSpPr>
          <p:cNvPr id="32" name="Dikdörtgen 31"/>
          <p:cNvSpPr/>
          <p:nvPr/>
        </p:nvSpPr>
        <p:spPr>
          <a:xfrm>
            <a:off x="-49483" y="5679037"/>
            <a:ext cx="2313550" cy="276999"/>
          </a:xfrm>
          <a:prstGeom prst="rect">
            <a:avLst/>
          </a:prstGeom>
        </p:spPr>
        <p:txBody>
          <a:bodyPr wrap="square">
            <a:spAutoFit/>
          </a:bodyPr>
          <a:lstStyle/>
          <a:p>
            <a:pPr algn="ctr"/>
            <a:r>
              <a:rPr lang="tr-TR" sz="1200" dirty="0" smtClean="0"/>
              <a:t>Pencere ve kapı çizilir. </a:t>
            </a:r>
            <a:endParaRPr lang="tr-TR" sz="1100" dirty="0"/>
          </a:p>
        </p:txBody>
      </p:sp>
      <p:cxnSp>
        <p:nvCxnSpPr>
          <p:cNvPr id="33" name="11 Düz Ok Bağlayıcısı"/>
          <p:cNvCxnSpPr/>
          <p:nvPr/>
        </p:nvCxnSpPr>
        <p:spPr>
          <a:xfrm>
            <a:off x="1675010" y="5298981"/>
            <a:ext cx="1858130" cy="31546"/>
          </a:xfrm>
          <a:prstGeom prst="straightConnector1">
            <a:avLst/>
          </a:prstGeom>
          <a:noFill/>
          <a:ln w="38100" cap="flat" cmpd="sng" algn="ctr">
            <a:solidFill>
              <a:srgbClr val="4F81BD">
                <a:shade val="95000"/>
                <a:satMod val="105000"/>
              </a:srgbClr>
            </a:solidFill>
            <a:prstDash val="solid"/>
            <a:tailEnd type="arrow"/>
          </a:ln>
          <a:effectLst/>
        </p:spPr>
      </p:cxnSp>
      <p:pic>
        <p:nvPicPr>
          <p:cNvPr id="34" name="Resim 3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627948" y="4705019"/>
            <a:ext cx="1251017" cy="1251017"/>
          </a:xfrm>
          <a:prstGeom prst="rect">
            <a:avLst/>
          </a:prstGeom>
        </p:spPr>
      </p:pic>
      <p:sp>
        <p:nvSpPr>
          <p:cNvPr id="35" name="Dikdörtgen 34"/>
          <p:cNvSpPr/>
          <p:nvPr/>
        </p:nvSpPr>
        <p:spPr>
          <a:xfrm>
            <a:off x="3280599" y="5808120"/>
            <a:ext cx="2313550" cy="276999"/>
          </a:xfrm>
          <a:prstGeom prst="rect">
            <a:avLst/>
          </a:prstGeom>
        </p:spPr>
        <p:txBody>
          <a:bodyPr wrap="square">
            <a:spAutoFit/>
          </a:bodyPr>
          <a:lstStyle/>
          <a:p>
            <a:pPr algn="ctr"/>
            <a:r>
              <a:rPr lang="tr-TR" sz="1200" dirty="0" smtClean="0"/>
              <a:t>Çatı çizilir. </a:t>
            </a:r>
            <a:endParaRPr lang="tr-TR" sz="1100" dirty="0"/>
          </a:p>
        </p:txBody>
      </p:sp>
      <p:cxnSp>
        <p:nvCxnSpPr>
          <p:cNvPr id="36" name="11 Düz Ok Bağlayıcısı"/>
          <p:cNvCxnSpPr/>
          <p:nvPr/>
        </p:nvCxnSpPr>
        <p:spPr>
          <a:xfrm>
            <a:off x="5027072" y="5299370"/>
            <a:ext cx="1134154" cy="31157"/>
          </a:xfrm>
          <a:prstGeom prst="straightConnector1">
            <a:avLst/>
          </a:prstGeom>
          <a:noFill/>
          <a:ln w="38100" cap="flat" cmpd="sng" algn="ctr">
            <a:solidFill>
              <a:srgbClr val="4F81BD">
                <a:shade val="95000"/>
                <a:satMod val="105000"/>
              </a:srgbClr>
            </a:solidFill>
            <a:prstDash val="solid"/>
            <a:tailEnd type="arrow"/>
          </a:ln>
          <a:effectLst/>
        </p:spPr>
      </p:cxnSp>
      <p:pic>
        <p:nvPicPr>
          <p:cNvPr id="37" name="Resim 3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161226" y="4731477"/>
            <a:ext cx="1575930" cy="1067938"/>
          </a:xfrm>
          <a:prstGeom prst="rect">
            <a:avLst/>
          </a:prstGeom>
        </p:spPr>
      </p:pic>
      <p:sp>
        <p:nvSpPr>
          <p:cNvPr id="38" name="Dikdörtgen 37"/>
          <p:cNvSpPr/>
          <p:nvPr/>
        </p:nvSpPr>
        <p:spPr>
          <a:xfrm>
            <a:off x="5845509" y="5679037"/>
            <a:ext cx="2313550" cy="276999"/>
          </a:xfrm>
          <a:prstGeom prst="rect">
            <a:avLst/>
          </a:prstGeom>
        </p:spPr>
        <p:txBody>
          <a:bodyPr wrap="square">
            <a:spAutoFit/>
          </a:bodyPr>
          <a:lstStyle/>
          <a:p>
            <a:pPr algn="ctr"/>
            <a:r>
              <a:rPr lang="tr-TR" sz="1200" dirty="0" smtClean="0"/>
              <a:t>Proje kontrol edilir.</a:t>
            </a:r>
            <a:endParaRPr lang="tr-TR" sz="1100" dirty="0"/>
          </a:p>
        </p:txBody>
      </p:sp>
      <p:pic>
        <p:nvPicPr>
          <p:cNvPr id="39" name="Picture 2" descr="C:\Users\nergis.ingok\Desktop\Yeni klasör\images (5).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486127" y="2893918"/>
            <a:ext cx="1127359" cy="951787"/>
          </a:xfrm>
          <a:prstGeom prst="rect">
            <a:avLst/>
          </a:prstGeom>
          <a:noFill/>
          <a:extLst>
            <a:ext uri="{909E8E84-426E-40DD-AFC4-6F175D3DCCD1}">
              <a14:hiddenFill xmlns:a14="http://schemas.microsoft.com/office/drawing/2010/main">
                <a:solidFill>
                  <a:srgbClr val="FFFFFF"/>
                </a:solidFill>
              </a14:hiddenFill>
            </a:ext>
          </a:extLst>
        </p:spPr>
      </p:pic>
      <p:sp>
        <p:nvSpPr>
          <p:cNvPr id="40" name="Dikdörtgen 39"/>
          <p:cNvSpPr/>
          <p:nvPr/>
        </p:nvSpPr>
        <p:spPr>
          <a:xfrm>
            <a:off x="7536980" y="4203223"/>
            <a:ext cx="2536980" cy="523220"/>
          </a:xfrm>
          <a:prstGeom prst="rect">
            <a:avLst/>
          </a:prstGeom>
        </p:spPr>
        <p:txBody>
          <a:bodyPr wrap="square">
            <a:spAutoFit/>
          </a:bodyPr>
          <a:lstStyle/>
          <a:p>
            <a:r>
              <a:rPr lang="tr-TR" sz="1400" dirty="0" smtClean="0"/>
              <a:t>Malzeme bileşen bilgileri girilir.</a:t>
            </a:r>
          </a:p>
          <a:p>
            <a:r>
              <a:rPr lang="tr-TR" sz="1400" dirty="0" smtClean="0"/>
              <a:t>Kütüphane oluşturulur.</a:t>
            </a:r>
          </a:p>
        </p:txBody>
      </p:sp>
      <p:cxnSp>
        <p:nvCxnSpPr>
          <p:cNvPr id="41" name="11 Düz Ok Bağlayıcısı"/>
          <p:cNvCxnSpPr/>
          <p:nvPr/>
        </p:nvCxnSpPr>
        <p:spPr>
          <a:xfrm flipV="1">
            <a:off x="7946037" y="3394520"/>
            <a:ext cx="663133" cy="24604"/>
          </a:xfrm>
          <a:prstGeom prst="straightConnector1">
            <a:avLst/>
          </a:prstGeom>
          <a:noFill/>
          <a:ln w="38100" cap="flat" cmpd="sng" algn="ctr">
            <a:solidFill>
              <a:srgbClr val="4F81BD">
                <a:shade val="95000"/>
                <a:satMod val="105000"/>
              </a:srgbClr>
            </a:solidFill>
            <a:prstDash val="solid"/>
            <a:tailEnd type="arrow"/>
          </a:ln>
          <a:effectLst/>
        </p:spPr>
      </p:cxnSp>
    </p:spTree>
    <p:extLst>
      <p:ext uri="{BB962C8B-B14F-4D97-AF65-F5344CB8AC3E}">
        <p14:creationId xmlns:p14="http://schemas.microsoft.com/office/powerpoint/2010/main" val="639032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5" cy="6839707"/>
          </a:xfrm>
          <a:prstGeom prst="rect">
            <a:avLst/>
          </a:prstGeom>
        </p:spPr>
      </p:pic>
      <p:cxnSp>
        <p:nvCxnSpPr>
          <p:cNvPr id="42" name="11 Düz Ok Bağlayıcısı"/>
          <p:cNvCxnSpPr/>
          <p:nvPr/>
        </p:nvCxnSpPr>
        <p:spPr>
          <a:xfrm>
            <a:off x="205396" y="1975338"/>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43" name="Resim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452" y="1318296"/>
            <a:ext cx="1436879" cy="1436879"/>
          </a:xfrm>
          <a:prstGeom prst="rect">
            <a:avLst/>
          </a:prstGeom>
        </p:spPr>
      </p:pic>
      <p:sp>
        <p:nvSpPr>
          <p:cNvPr id="44" name="Dikdörtgen 43"/>
          <p:cNvSpPr/>
          <p:nvPr/>
        </p:nvSpPr>
        <p:spPr>
          <a:xfrm>
            <a:off x="271116" y="2778496"/>
            <a:ext cx="2313550" cy="276999"/>
          </a:xfrm>
          <a:prstGeom prst="rect">
            <a:avLst/>
          </a:prstGeom>
        </p:spPr>
        <p:txBody>
          <a:bodyPr wrap="square">
            <a:spAutoFit/>
          </a:bodyPr>
          <a:lstStyle/>
          <a:p>
            <a:pPr algn="ctr"/>
            <a:r>
              <a:rPr lang="tr-TR" sz="1200" dirty="0" smtClean="0"/>
              <a:t>Hatalar düzeltilir.</a:t>
            </a:r>
            <a:endParaRPr lang="tr-TR" sz="1100" dirty="0"/>
          </a:p>
        </p:txBody>
      </p:sp>
      <p:cxnSp>
        <p:nvCxnSpPr>
          <p:cNvPr id="45" name="11 Düz Ok Bağlayıcısı"/>
          <p:cNvCxnSpPr/>
          <p:nvPr/>
        </p:nvCxnSpPr>
        <p:spPr>
          <a:xfrm>
            <a:off x="2266918" y="1975338"/>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46" name="Resim 4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6001" y="1318296"/>
            <a:ext cx="1588122" cy="1512168"/>
          </a:xfrm>
          <a:prstGeom prst="rect">
            <a:avLst/>
          </a:prstGeom>
        </p:spPr>
      </p:pic>
      <p:sp>
        <p:nvSpPr>
          <p:cNvPr id="47" name="Dikdörtgen 46"/>
          <p:cNvSpPr/>
          <p:nvPr/>
        </p:nvSpPr>
        <p:spPr>
          <a:xfrm>
            <a:off x="2494978" y="2889412"/>
            <a:ext cx="2313550" cy="276999"/>
          </a:xfrm>
          <a:prstGeom prst="rect">
            <a:avLst/>
          </a:prstGeom>
        </p:spPr>
        <p:txBody>
          <a:bodyPr wrap="square">
            <a:spAutoFit/>
          </a:bodyPr>
          <a:lstStyle/>
          <a:p>
            <a:pPr algn="ctr"/>
            <a:r>
              <a:rPr lang="tr-TR" sz="1200" dirty="0" smtClean="0"/>
              <a:t>Ara hesap yapılır.</a:t>
            </a:r>
            <a:endParaRPr lang="tr-TR" sz="1100" dirty="0"/>
          </a:p>
        </p:txBody>
      </p:sp>
      <p:cxnSp>
        <p:nvCxnSpPr>
          <p:cNvPr id="48" name="11 Düz Ok Bağlayıcısı"/>
          <p:cNvCxnSpPr/>
          <p:nvPr/>
        </p:nvCxnSpPr>
        <p:spPr>
          <a:xfrm>
            <a:off x="4612344" y="1944882"/>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49" name="Resim 4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9384" y="1490813"/>
            <a:ext cx="1427425" cy="1427425"/>
          </a:xfrm>
          <a:prstGeom prst="rect">
            <a:avLst/>
          </a:prstGeom>
        </p:spPr>
      </p:pic>
      <p:sp>
        <p:nvSpPr>
          <p:cNvPr id="50" name="Dikdörtgen 49"/>
          <p:cNvSpPr/>
          <p:nvPr/>
        </p:nvSpPr>
        <p:spPr>
          <a:xfrm>
            <a:off x="4827960" y="2851001"/>
            <a:ext cx="2313550" cy="461665"/>
          </a:xfrm>
          <a:prstGeom prst="rect">
            <a:avLst/>
          </a:prstGeom>
        </p:spPr>
        <p:txBody>
          <a:bodyPr wrap="square">
            <a:spAutoFit/>
          </a:bodyPr>
          <a:lstStyle/>
          <a:p>
            <a:pPr algn="ctr"/>
            <a:r>
              <a:rPr lang="tr-TR" sz="1200" dirty="0" smtClean="0"/>
              <a:t>Hesaplamaya gönder butonuna tıklanır..</a:t>
            </a:r>
            <a:endParaRPr lang="tr-TR" sz="1100" dirty="0"/>
          </a:p>
        </p:txBody>
      </p:sp>
      <p:cxnSp>
        <p:nvCxnSpPr>
          <p:cNvPr id="51" name="11 Düz Ok Bağlayıcısı"/>
          <p:cNvCxnSpPr/>
          <p:nvPr/>
        </p:nvCxnSpPr>
        <p:spPr>
          <a:xfrm>
            <a:off x="6840630" y="1975338"/>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52" name="Picture 2" descr="C:\Users\nergis.ingok\Desktop\Yeni klasör\indir.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92425" y="1575428"/>
            <a:ext cx="1459938" cy="1049803"/>
          </a:xfrm>
          <a:prstGeom prst="rect">
            <a:avLst/>
          </a:prstGeom>
          <a:noFill/>
          <a:extLst>
            <a:ext uri="{909E8E84-426E-40DD-AFC4-6F175D3DCCD1}">
              <a14:hiddenFill xmlns:a14="http://schemas.microsoft.com/office/drawing/2010/main">
                <a:solidFill>
                  <a:srgbClr val="FFFFFF"/>
                </a:solidFill>
              </a14:hiddenFill>
            </a:ext>
          </a:extLst>
        </p:spPr>
      </p:pic>
      <p:sp>
        <p:nvSpPr>
          <p:cNvPr id="53" name="Dikdörtgen 52"/>
          <p:cNvSpPr/>
          <p:nvPr/>
        </p:nvSpPr>
        <p:spPr>
          <a:xfrm>
            <a:off x="7433055" y="2508855"/>
            <a:ext cx="1808472" cy="276999"/>
          </a:xfrm>
          <a:prstGeom prst="rect">
            <a:avLst/>
          </a:prstGeom>
        </p:spPr>
        <p:txBody>
          <a:bodyPr wrap="square">
            <a:spAutoFit/>
          </a:bodyPr>
          <a:lstStyle/>
          <a:p>
            <a:pPr algn="ctr"/>
            <a:r>
              <a:rPr lang="tr-TR" sz="1200" dirty="0" smtClean="0"/>
              <a:t>Kullanıcı adı ve şifre girilir.</a:t>
            </a:r>
            <a:endParaRPr lang="tr-TR" sz="1100" dirty="0"/>
          </a:p>
        </p:txBody>
      </p:sp>
      <p:cxnSp>
        <p:nvCxnSpPr>
          <p:cNvPr id="54" name="11 Düz Ok Bağlayıcısı"/>
          <p:cNvCxnSpPr/>
          <p:nvPr/>
        </p:nvCxnSpPr>
        <p:spPr>
          <a:xfrm>
            <a:off x="107504" y="3631522"/>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55" name="Resim 5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6319" y="3078816"/>
            <a:ext cx="1259582" cy="1259582"/>
          </a:xfrm>
          <a:prstGeom prst="rect">
            <a:avLst/>
          </a:prstGeom>
        </p:spPr>
      </p:pic>
      <p:sp>
        <p:nvSpPr>
          <p:cNvPr id="56" name="Dikdörtgen 55"/>
          <p:cNvSpPr/>
          <p:nvPr/>
        </p:nvSpPr>
        <p:spPr>
          <a:xfrm>
            <a:off x="2311376" y="4564450"/>
            <a:ext cx="2040347" cy="461665"/>
          </a:xfrm>
          <a:prstGeom prst="rect">
            <a:avLst/>
          </a:prstGeom>
        </p:spPr>
        <p:txBody>
          <a:bodyPr wrap="square">
            <a:spAutoFit/>
          </a:bodyPr>
          <a:lstStyle/>
          <a:p>
            <a:pPr algn="ctr"/>
            <a:r>
              <a:rPr lang="tr-TR" sz="1200" dirty="0"/>
              <a:t>Web adresinde ilgili projeyi seçer ve onaya gönderir.</a:t>
            </a:r>
          </a:p>
        </p:txBody>
      </p:sp>
      <p:cxnSp>
        <p:nvCxnSpPr>
          <p:cNvPr id="57" name="11 Düz Ok Bağlayıcısı"/>
          <p:cNvCxnSpPr/>
          <p:nvPr/>
        </p:nvCxnSpPr>
        <p:spPr>
          <a:xfrm>
            <a:off x="2059348" y="3708607"/>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58" name="Resim 5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85132" y="3166411"/>
            <a:ext cx="1431706" cy="1431706"/>
          </a:xfrm>
          <a:prstGeom prst="rect">
            <a:avLst/>
          </a:prstGeom>
        </p:spPr>
      </p:pic>
      <p:sp>
        <p:nvSpPr>
          <p:cNvPr id="59" name="Dikdörtgen 58"/>
          <p:cNvSpPr/>
          <p:nvPr/>
        </p:nvSpPr>
        <p:spPr>
          <a:xfrm>
            <a:off x="609824" y="4563758"/>
            <a:ext cx="1853952" cy="461665"/>
          </a:xfrm>
          <a:prstGeom prst="rect">
            <a:avLst/>
          </a:prstGeom>
        </p:spPr>
        <p:txBody>
          <a:bodyPr wrap="square">
            <a:spAutoFit/>
          </a:bodyPr>
          <a:lstStyle/>
          <a:p>
            <a:pPr algn="ctr"/>
            <a:r>
              <a:rPr lang="tr-TR" sz="1200" dirty="0"/>
              <a:t>beptr.csb.gov.tr/ </a:t>
            </a:r>
            <a:r>
              <a:rPr lang="tr-TR" sz="1200" dirty="0" err="1"/>
              <a:t>bep</a:t>
            </a:r>
            <a:r>
              <a:rPr lang="tr-TR" sz="1200" dirty="0"/>
              <a:t>-web adresinden giriş yapılır.</a:t>
            </a:r>
          </a:p>
        </p:txBody>
      </p:sp>
      <p:cxnSp>
        <p:nvCxnSpPr>
          <p:cNvPr id="60" name="11 Düz Ok Bağlayıcısı"/>
          <p:cNvCxnSpPr/>
          <p:nvPr/>
        </p:nvCxnSpPr>
        <p:spPr>
          <a:xfrm>
            <a:off x="4016838" y="3708607"/>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61" name="Resim 60"/>
          <p:cNvPicPr>
            <a:picLocks noChangeAspect="1"/>
          </p:cNvPicPr>
          <p:nvPr/>
        </p:nvPicPr>
        <p:blipFill>
          <a:blip r:embed="rId9"/>
          <a:stretch>
            <a:fillRect/>
          </a:stretch>
        </p:blipFill>
        <p:spPr>
          <a:xfrm>
            <a:off x="4523157" y="3214088"/>
            <a:ext cx="1219179" cy="1302685"/>
          </a:xfrm>
          <a:prstGeom prst="rect">
            <a:avLst/>
          </a:prstGeom>
        </p:spPr>
      </p:pic>
      <p:sp>
        <p:nvSpPr>
          <p:cNvPr id="62" name="Dikdörtgen 61"/>
          <p:cNvSpPr/>
          <p:nvPr/>
        </p:nvSpPr>
        <p:spPr>
          <a:xfrm>
            <a:off x="4290594" y="4544897"/>
            <a:ext cx="1858831" cy="553998"/>
          </a:xfrm>
          <a:prstGeom prst="rect">
            <a:avLst/>
          </a:prstGeom>
        </p:spPr>
        <p:txBody>
          <a:bodyPr wrap="square">
            <a:spAutoFit/>
          </a:bodyPr>
          <a:lstStyle/>
          <a:p>
            <a:pPr algn="ctr"/>
            <a:r>
              <a:rPr lang="tr-TR" sz="1200" dirty="0" err="1"/>
              <a:t>Ekb</a:t>
            </a:r>
            <a:r>
              <a:rPr lang="tr-TR" sz="1200" dirty="0"/>
              <a:t> uzmanı; Binanın adresi girip, bina </a:t>
            </a:r>
            <a:r>
              <a:rPr lang="tr-TR" sz="1200" dirty="0" err="1"/>
              <a:t>ID’si</a:t>
            </a:r>
            <a:r>
              <a:rPr lang="tr-TR" sz="1200" dirty="0"/>
              <a:t> alır</a:t>
            </a:r>
            <a:r>
              <a:rPr lang="tr-TR" dirty="0"/>
              <a:t>.</a:t>
            </a:r>
          </a:p>
        </p:txBody>
      </p:sp>
      <p:cxnSp>
        <p:nvCxnSpPr>
          <p:cNvPr id="63" name="11 Düz Ok Bağlayıcısı"/>
          <p:cNvCxnSpPr/>
          <p:nvPr/>
        </p:nvCxnSpPr>
        <p:spPr>
          <a:xfrm>
            <a:off x="5760510" y="3708607"/>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64" name="Resim 6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75743" y="3225145"/>
            <a:ext cx="1796770" cy="1108140"/>
          </a:xfrm>
          <a:prstGeom prst="rect">
            <a:avLst/>
          </a:prstGeom>
        </p:spPr>
      </p:pic>
      <p:sp>
        <p:nvSpPr>
          <p:cNvPr id="65" name="Dikdörtgen 64"/>
          <p:cNvSpPr/>
          <p:nvPr/>
        </p:nvSpPr>
        <p:spPr>
          <a:xfrm>
            <a:off x="6180359" y="4471424"/>
            <a:ext cx="2134489" cy="646331"/>
          </a:xfrm>
          <a:prstGeom prst="rect">
            <a:avLst/>
          </a:prstGeom>
        </p:spPr>
        <p:txBody>
          <a:bodyPr wrap="square">
            <a:spAutoFit/>
          </a:bodyPr>
          <a:lstStyle/>
          <a:p>
            <a:r>
              <a:rPr lang="tr-TR" sz="1200" dirty="0"/>
              <a:t>Sistemle entegre olan harita sunucusu  üzerinde binanın adresi işaretlenir </a:t>
            </a:r>
          </a:p>
        </p:txBody>
      </p:sp>
      <p:pic>
        <p:nvPicPr>
          <p:cNvPr id="66" name="Resim 6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157795" y="3055494"/>
            <a:ext cx="1460990" cy="2078591"/>
          </a:xfrm>
          <a:prstGeom prst="rect">
            <a:avLst/>
          </a:prstGeom>
        </p:spPr>
      </p:pic>
      <p:cxnSp>
        <p:nvCxnSpPr>
          <p:cNvPr id="67" name="11 Düz Ok Bağlayıcısı"/>
          <p:cNvCxnSpPr/>
          <p:nvPr/>
        </p:nvCxnSpPr>
        <p:spPr>
          <a:xfrm>
            <a:off x="7869223" y="3708607"/>
            <a:ext cx="288572" cy="0"/>
          </a:xfrm>
          <a:prstGeom prst="straightConnector1">
            <a:avLst/>
          </a:prstGeom>
          <a:noFill/>
          <a:ln w="38100" cap="flat" cmpd="sng" algn="ctr">
            <a:solidFill>
              <a:srgbClr val="4F81BD">
                <a:shade val="95000"/>
                <a:satMod val="105000"/>
              </a:srgbClr>
            </a:solidFill>
            <a:prstDash val="solid"/>
            <a:tailEnd type="arrow"/>
          </a:ln>
          <a:effectLst/>
        </p:spPr>
      </p:cxnSp>
    </p:spTree>
    <p:extLst>
      <p:ext uri="{BB962C8B-B14F-4D97-AF65-F5344CB8AC3E}">
        <p14:creationId xmlns:p14="http://schemas.microsoft.com/office/powerpoint/2010/main" val="13892383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5" cy="6839707"/>
          </a:xfrm>
          <a:prstGeom prst="rect">
            <a:avLst/>
          </a:prstGeom>
        </p:spPr>
      </p:pic>
      <p:pic>
        <p:nvPicPr>
          <p:cNvPr id="29" name="Resim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49" y="1554479"/>
            <a:ext cx="2892621" cy="4077663"/>
          </a:xfrm>
          <a:prstGeom prst="rect">
            <a:avLst/>
          </a:prstGeom>
        </p:spPr>
      </p:pic>
      <p:pic>
        <p:nvPicPr>
          <p:cNvPr id="30" name="Resim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19434" y="1476992"/>
            <a:ext cx="3280927" cy="4682437"/>
          </a:xfrm>
          <a:prstGeom prst="rect">
            <a:avLst/>
          </a:prstGeom>
        </p:spPr>
      </p:pic>
      <p:pic>
        <p:nvPicPr>
          <p:cNvPr id="31" name="Resim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0362" y="1554480"/>
            <a:ext cx="3105864" cy="4187061"/>
          </a:xfrm>
          <a:prstGeom prst="rect">
            <a:avLst/>
          </a:prstGeom>
        </p:spPr>
      </p:pic>
    </p:spTree>
    <p:extLst>
      <p:ext uri="{BB962C8B-B14F-4D97-AF65-F5344CB8AC3E}">
        <p14:creationId xmlns:p14="http://schemas.microsoft.com/office/powerpoint/2010/main" val="1066997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123</TotalTime>
  <Words>645</Words>
  <Application>Microsoft Office PowerPoint</Application>
  <PresentationFormat>Özel</PresentationFormat>
  <Paragraphs>287</Paragraphs>
  <Slides>10</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10</vt:i4>
      </vt:variant>
    </vt:vector>
  </HeadingPairs>
  <TitlesOfParts>
    <vt:vector size="16" baseType="lpstr">
      <vt:lpstr>Arial</vt:lpstr>
      <vt:lpstr>Calibri</vt:lpstr>
      <vt:lpstr>Times New Roman</vt:lpstr>
      <vt:lpstr>Verdana</vt:lpstr>
      <vt:lpstr>Wingdings</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Murat Bayram</cp:lastModifiedBy>
  <cp:revision>19</cp:revision>
  <dcterms:created xsi:type="dcterms:W3CDTF">2017-10-30T09:13:00Z</dcterms:created>
  <dcterms:modified xsi:type="dcterms:W3CDTF">2018-12-18T07:55:23Z</dcterms:modified>
</cp:coreProperties>
</file>