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62" r:id="rId4"/>
    <p:sldId id="270" r:id="rId5"/>
    <p:sldId id="271" r:id="rId6"/>
    <p:sldId id="273" r:id="rId7"/>
    <p:sldId id="264" r:id="rId8"/>
    <p:sldId id="274" r:id="rId9"/>
    <p:sldId id="265" r:id="rId10"/>
    <p:sldId id="275" r:id="rId11"/>
    <p:sldId id="266" r:id="rId12"/>
    <p:sldId id="267" r:id="rId13"/>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1"/>
    <p:restoredTop sz="94674"/>
  </p:normalViewPr>
  <p:slideViewPr>
    <p:cSldViewPr snapToGrid="0" snapToObjects="1">
      <p:cViewPr varScale="1">
        <p:scale>
          <a:sx n="65" d="100"/>
          <a:sy n="65" d="100"/>
        </p:scale>
        <p:origin x="1164" y="40"/>
      </p:cViewPr>
      <p:guideLst>
        <p:guide orient="horz" pos="2160"/>
        <p:guide pos="3119"/>
      </p:guideLst>
    </p:cSldViewPr>
  </p:slideViewPr>
  <p:notesTextViewPr>
    <p:cViewPr>
      <p:scale>
        <a:sx n="100" d="100"/>
        <a:sy n="100" d="100"/>
      </p:scale>
      <p:origin x="0" y="0"/>
    </p:cViewPr>
  </p:notesTextViewPr>
  <p:sorterViewPr>
    <p:cViewPr>
      <p:scale>
        <a:sx n="100" d="100"/>
        <a:sy n="100" d="100"/>
      </p:scale>
      <p:origin x="0" y="-12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D25A52-8D54-4602-A9F0-F1AD5BA5C1F7}" type="datetimeFigureOut">
              <a:rPr lang="tr-TR" smtClean="0"/>
              <a:t>23.12.2018</a:t>
            </a:fld>
            <a:endParaRPr lang="tr-TR"/>
          </a:p>
        </p:txBody>
      </p:sp>
      <p:sp>
        <p:nvSpPr>
          <p:cNvPr id="4" name="Slayt Görüntüsü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505B6F-F550-4AEF-8AF0-D177C7997F40}" type="slidenum">
              <a:rPr lang="tr-TR" smtClean="0"/>
              <a:t>‹#›</a:t>
            </a:fld>
            <a:endParaRPr lang="tr-TR"/>
          </a:p>
        </p:txBody>
      </p:sp>
    </p:spTree>
    <p:extLst>
      <p:ext uri="{BB962C8B-B14F-4D97-AF65-F5344CB8AC3E}">
        <p14:creationId xmlns:p14="http://schemas.microsoft.com/office/powerpoint/2010/main" val="3813627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Calibri" panose="020F0502020204030204" pitchFamily="34" charset="0"/>
                <a:ea typeface="Calibri" panose="020F0502020204030204" pitchFamily="34" charset="0"/>
                <a:cs typeface="Times New Roman" panose="02020603050405020304" pitchFamily="18" charset="0"/>
              </a:rPr>
              <a:t>Mimarların uygun akustik ve ses yalıtımı koşullarını sağlaması doğru yapı elemanını seçmelerine olduğu kadar yapı elemanlarını doğru detaylandırmalarına da bağlıdır</a:t>
            </a:r>
            <a:r>
              <a:rPr lang="tr-TR"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tr-TR" dirty="0"/>
          </a:p>
        </p:txBody>
      </p:sp>
      <p:sp>
        <p:nvSpPr>
          <p:cNvPr id="4" name="Slayt Numarası Yer Tutucusu 3"/>
          <p:cNvSpPr>
            <a:spLocks noGrp="1"/>
          </p:cNvSpPr>
          <p:nvPr>
            <p:ph type="sldNum" sz="quarter" idx="10"/>
          </p:nvPr>
        </p:nvSpPr>
        <p:spPr/>
        <p:txBody>
          <a:bodyPr/>
          <a:lstStyle/>
          <a:p>
            <a:fld id="{75505B6F-F550-4AEF-8AF0-D177C7997F40}" type="slidenum">
              <a:rPr lang="tr-TR" smtClean="0"/>
              <a:t>3</a:t>
            </a:fld>
            <a:endParaRPr lang="tr-TR"/>
          </a:p>
        </p:txBody>
      </p:sp>
    </p:spTree>
    <p:extLst>
      <p:ext uri="{BB962C8B-B14F-4D97-AF65-F5344CB8AC3E}">
        <p14:creationId xmlns:p14="http://schemas.microsoft.com/office/powerpoint/2010/main" val="2613720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Calibri" panose="020F0502020204030204" pitchFamily="34" charset="0"/>
                <a:ea typeface="Calibri" panose="020F0502020204030204" pitchFamily="34" charset="0"/>
                <a:cs typeface="Times New Roman" panose="02020603050405020304" pitchFamily="18" charset="0"/>
              </a:rPr>
              <a:t>Mimarların uygun akustik ve ses yalıtımı koşullarını sağlaması doğru yapı elemanını seçmelerine olduğu kadar yapı elemanlarını doğru detaylandırmalarına da bağlıdır</a:t>
            </a:r>
            <a:r>
              <a:rPr lang="tr-TR"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tr-TR" dirty="0"/>
          </a:p>
        </p:txBody>
      </p:sp>
      <p:sp>
        <p:nvSpPr>
          <p:cNvPr id="4" name="Slayt Numarası Yer Tutucusu 3"/>
          <p:cNvSpPr>
            <a:spLocks noGrp="1"/>
          </p:cNvSpPr>
          <p:nvPr>
            <p:ph type="sldNum" sz="quarter" idx="10"/>
          </p:nvPr>
        </p:nvSpPr>
        <p:spPr/>
        <p:txBody>
          <a:bodyPr/>
          <a:lstStyle/>
          <a:p>
            <a:fld id="{75505B6F-F550-4AEF-8AF0-D177C7997F40}" type="slidenum">
              <a:rPr lang="tr-TR" smtClean="0"/>
              <a:t>4</a:t>
            </a:fld>
            <a:endParaRPr lang="tr-TR"/>
          </a:p>
        </p:txBody>
      </p:sp>
    </p:spTree>
    <p:extLst>
      <p:ext uri="{BB962C8B-B14F-4D97-AF65-F5344CB8AC3E}">
        <p14:creationId xmlns:p14="http://schemas.microsoft.com/office/powerpoint/2010/main" val="2376682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Calibri" panose="020F0502020204030204" pitchFamily="34" charset="0"/>
                <a:ea typeface="Calibri" panose="020F0502020204030204" pitchFamily="34" charset="0"/>
                <a:cs typeface="Times New Roman" panose="02020603050405020304" pitchFamily="18" charset="0"/>
              </a:rPr>
              <a:t>Mimarların uygun akustik ve ses yalıtımı koşullarını sağlaması doğru yapı elemanını seçmelerine olduğu kadar yapı elemanlarını doğru detaylandırmalarına da bağlıdır</a:t>
            </a:r>
            <a:r>
              <a:rPr lang="tr-TR"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tr-TR" dirty="0"/>
          </a:p>
        </p:txBody>
      </p:sp>
      <p:sp>
        <p:nvSpPr>
          <p:cNvPr id="4" name="Slayt Numarası Yer Tutucusu 3"/>
          <p:cNvSpPr>
            <a:spLocks noGrp="1"/>
          </p:cNvSpPr>
          <p:nvPr>
            <p:ph type="sldNum" sz="quarter" idx="10"/>
          </p:nvPr>
        </p:nvSpPr>
        <p:spPr/>
        <p:txBody>
          <a:bodyPr/>
          <a:lstStyle/>
          <a:p>
            <a:fld id="{75505B6F-F550-4AEF-8AF0-D177C7997F40}" type="slidenum">
              <a:rPr lang="tr-TR" smtClean="0"/>
              <a:t>5</a:t>
            </a:fld>
            <a:endParaRPr lang="tr-TR"/>
          </a:p>
        </p:txBody>
      </p:sp>
    </p:spTree>
    <p:extLst>
      <p:ext uri="{BB962C8B-B14F-4D97-AF65-F5344CB8AC3E}">
        <p14:creationId xmlns:p14="http://schemas.microsoft.com/office/powerpoint/2010/main" val="3011877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Calibri" panose="020F0502020204030204" pitchFamily="34" charset="0"/>
                <a:ea typeface="Calibri" panose="020F0502020204030204" pitchFamily="34" charset="0"/>
                <a:cs typeface="Times New Roman" panose="02020603050405020304" pitchFamily="18" charset="0"/>
              </a:rPr>
              <a:t>Mimarların uygun akustik ve ses yalıtımı koşullarını sağlaması doğru yapı elemanını seçmelerine olduğu kadar yapı elemanlarını doğru detaylandırmalarına da bağlıdır</a:t>
            </a:r>
            <a:r>
              <a:rPr lang="tr-TR"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tr-TR" dirty="0"/>
          </a:p>
        </p:txBody>
      </p:sp>
      <p:sp>
        <p:nvSpPr>
          <p:cNvPr id="4" name="Slayt Numarası Yer Tutucusu 3"/>
          <p:cNvSpPr>
            <a:spLocks noGrp="1"/>
          </p:cNvSpPr>
          <p:nvPr>
            <p:ph type="sldNum" sz="quarter" idx="10"/>
          </p:nvPr>
        </p:nvSpPr>
        <p:spPr/>
        <p:txBody>
          <a:bodyPr/>
          <a:lstStyle/>
          <a:p>
            <a:fld id="{75505B6F-F550-4AEF-8AF0-D177C7997F40}" type="slidenum">
              <a:rPr lang="tr-TR" smtClean="0"/>
              <a:t>6</a:t>
            </a:fld>
            <a:endParaRPr lang="tr-TR"/>
          </a:p>
        </p:txBody>
      </p:sp>
    </p:spTree>
    <p:extLst>
      <p:ext uri="{BB962C8B-B14F-4D97-AF65-F5344CB8AC3E}">
        <p14:creationId xmlns:p14="http://schemas.microsoft.com/office/powerpoint/2010/main" val="3162458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latin typeface="Calibri" panose="020F0502020204030204" pitchFamily="34" charset="0"/>
                <a:ea typeface="Calibri" panose="020F0502020204030204" pitchFamily="34" charset="0"/>
                <a:cs typeface="Times New Roman" panose="02020603050405020304" pitchFamily="18" charset="0"/>
              </a:rPr>
              <a:t>Mimarların uygun akustik ve ses yalıtımı koşullarını sağlaması doğru yapı elemanını seçmelerine olduğu kadar yapı elemanlarını doğru detaylandırmalarına da bağlıdır</a:t>
            </a:r>
            <a:r>
              <a:rPr lang="tr-TR"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tr-TR" dirty="0"/>
          </a:p>
        </p:txBody>
      </p:sp>
      <p:sp>
        <p:nvSpPr>
          <p:cNvPr id="4" name="Slayt Numarası Yer Tutucusu 3"/>
          <p:cNvSpPr>
            <a:spLocks noGrp="1"/>
          </p:cNvSpPr>
          <p:nvPr>
            <p:ph type="sldNum" sz="quarter" idx="10"/>
          </p:nvPr>
        </p:nvSpPr>
        <p:spPr/>
        <p:txBody>
          <a:bodyPr/>
          <a:lstStyle/>
          <a:p>
            <a:fld id="{75505B6F-F550-4AEF-8AF0-D177C7997F40}" type="slidenum">
              <a:rPr lang="tr-TR" smtClean="0"/>
              <a:t>10</a:t>
            </a:fld>
            <a:endParaRPr lang="tr-TR"/>
          </a:p>
        </p:txBody>
      </p:sp>
    </p:spTree>
    <p:extLst>
      <p:ext uri="{BB962C8B-B14F-4D97-AF65-F5344CB8AC3E}">
        <p14:creationId xmlns:p14="http://schemas.microsoft.com/office/powerpoint/2010/main" val="132807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12/23/2018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8" y="0"/>
            <a:ext cx="9672065" cy="6857995"/>
          </a:xfrm>
          <a:prstGeom prst="rect">
            <a:avLst/>
          </a:prstGeom>
        </p:spPr>
      </p:pic>
    </p:spTree>
    <p:extLst>
      <p:ext uri="{BB962C8B-B14F-4D97-AF65-F5344CB8AC3E}">
        <p14:creationId xmlns:p14="http://schemas.microsoft.com/office/powerpoint/2010/main" val="1308230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5" name="Dikdörtgen 4"/>
          <p:cNvSpPr/>
          <p:nvPr/>
        </p:nvSpPr>
        <p:spPr>
          <a:xfrm>
            <a:off x="628035" y="1129852"/>
            <a:ext cx="8948584" cy="619272"/>
          </a:xfrm>
          <a:prstGeom prst="rect">
            <a:avLst/>
          </a:prstGeom>
        </p:spPr>
        <p:txBody>
          <a:bodyPr wrap="square">
            <a:spAutoFit/>
          </a:bodyPr>
          <a:lstStyle/>
          <a:p>
            <a:pPr lvl="0">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Bina akustiği uzmanının sorumlulukları </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Dikdörtgen 1"/>
          <p:cNvSpPr/>
          <p:nvPr/>
        </p:nvSpPr>
        <p:spPr>
          <a:xfrm>
            <a:off x="274250" y="1753102"/>
            <a:ext cx="9145053" cy="4443781"/>
          </a:xfrm>
          <a:prstGeom prst="rect">
            <a:avLst/>
          </a:prstGeom>
        </p:spPr>
        <p:txBody>
          <a:bodyPr wrap="square">
            <a:spAutoFit/>
          </a:bodyPr>
          <a:lstStyle/>
          <a:p>
            <a:pPr algn="just">
              <a:lnSpc>
                <a:spcPct val="107000"/>
              </a:lnSpc>
              <a:spcAft>
                <a:spcPts val="800"/>
              </a:spcAft>
            </a:pPr>
            <a:r>
              <a:rPr lang="tr-TR" dirty="0" smtClean="0">
                <a:latin typeface="Calibri" panose="020F0502020204030204" pitchFamily="34" charset="0"/>
                <a:ea typeface="Times New Roman" panose="02020603050405020304" pitchFamily="18" charset="0"/>
                <a:cs typeface="Times New Roman" panose="02020603050405020304" pitchFamily="18" charset="0"/>
              </a:rPr>
              <a:t>D1 </a:t>
            </a:r>
            <a:r>
              <a:rPr lang="tr-TR" dirty="0">
                <a:latin typeface="Calibri" panose="020F0502020204030204" pitchFamily="34" charset="0"/>
                <a:ea typeface="Times New Roman" panose="02020603050405020304" pitchFamily="18" charset="0"/>
                <a:cs typeface="Times New Roman" panose="02020603050405020304" pitchFamily="18" charset="0"/>
              </a:rPr>
              <a:t>ve D2 sertifikalarını almış bina akustiği uzmanları tarafından yapılacak hizmetler aşağıda özetlenmiştir.</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Symbol" panose="05050102010706020507" pitchFamily="18" charset="2"/>
              <a:buChar char=""/>
            </a:pPr>
            <a:r>
              <a:rPr lang="tr-TR" dirty="0">
                <a:latin typeface="Calibri" panose="020F0502020204030204" pitchFamily="34" charset="0"/>
                <a:ea typeface="Times New Roman" panose="02020603050405020304" pitchFamily="18" charset="0"/>
                <a:cs typeface="Times New Roman" panose="02020603050405020304" pitchFamily="18" charset="0"/>
              </a:rPr>
              <a:t>Mimari proje aşamasında; binanın büyüklüğüne ve merkezi iklimlendirme sistemi bulunup bulunmamasına bağlı olarak </a:t>
            </a:r>
            <a:r>
              <a:rPr lang="tr-TR" i="1" u="sng" dirty="0">
                <a:latin typeface="Calibri" panose="020F0502020204030204" pitchFamily="34" charset="0"/>
                <a:ea typeface="Times New Roman" panose="02020603050405020304" pitchFamily="18" charset="0"/>
                <a:cs typeface="Times New Roman" panose="02020603050405020304" pitchFamily="18" charset="0"/>
              </a:rPr>
              <a:t>akustik proje</a:t>
            </a:r>
            <a:r>
              <a:rPr lang="tr-TR" dirty="0">
                <a:latin typeface="Calibri" panose="020F0502020204030204" pitchFamily="34" charset="0"/>
                <a:ea typeface="Times New Roman" panose="02020603050405020304" pitchFamily="18" charset="0"/>
                <a:cs typeface="Times New Roman" panose="02020603050405020304" pitchFamily="18" charset="0"/>
              </a:rPr>
              <a:t> veya </a:t>
            </a:r>
            <a:r>
              <a:rPr lang="tr-TR" i="1" u="sng" dirty="0">
                <a:latin typeface="Calibri" panose="020F0502020204030204" pitchFamily="34" charset="0"/>
                <a:ea typeface="Times New Roman" panose="02020603050405020304" pitchFamily="18" charset="0"/>
                <a:cs typeface="Times New Roman" panose="02020603050405020304" pitchFamily="18" charset="0"/>
              </a:rPr>
              <a:t>akustik rapor</a:t>
            </a:r>
            <a:r>
              <a:rPr lang="tr-TR" dirty="0">
                <a:latin typeface="Calibri" panose="020F0502020204030204" pitchFamily="34" charset="0"/>
                <a:ea typeface="Times New Roman" panose="02020603050405020304" pitchFamily="18" charset="0"/>
                <a:cs typeface="Times New Roman" panose="02020603050405020304" pitchFamily="18" charset="0"/>
              </a:rPr>
              <a:t> hazırlamak, gerektiğinde denetim yapmak, ilgili formları doldurmak ve iyileştirme önerisinde bulunmak </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Symbol" panose="05050102010706020507" pitchFamily="18" charset="2"/>
              <a:buChar char=""/>
            </a:pPr>
            <a:r>
              <a:rPr lang="tr-TR" dirty="0">
                <a:latin typeface="Calibri" panose="020F0502020204030204" pitchFamily="34" charset="0"/>
                <a:ea typeface="Times New Roman" panose="02020603050405020304" pitchFamily="18" charset="0"/>
                <a:cs typeface="Times New Roman" panose="02020603050405020304" pitchFamily="18" charset="0"/>
              </a:rPr>
              <a:t>Binanın yapım aşamasında denetim yapmak, denetim formunu doldurmak, uyarılar yapmak</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Symbol" panose="05050102010706020507" pitchFamily="18" charset="2"/>
              <a:buChar char=""/>
            </a:pPr>
            <a:r>
              <a:rPr lang="tr-TR" dirty="0">
                <a:latin typeface="Calibri" panose="020F0502020204030204" pitchFamily="34" charset="0"/>
                <a:ea typeface="Times New Roman" panose="02020603050405020304" pitchFamily="18" charset="0"/>
                <a:cs typeface="Times New Roman" panose="02020603050405020304" pitchFamily="18" charset="0"/>
              </a:rPr>
              <a:t>Yapımdan sonra, istenildiğinde, gerekli bina akustiği testlerini yapmak, ilgili formu doldurmak, rapor hazırlamak</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Bef>
                <a:spcPts val="600"/>
              </a:spcBef>
              <a:spcAft>
                <a:spcPts val="600"/>
              </a:spcAft>
              <a:buFont typeface="Symbol" panose="05050102010706020507" pitchFamily="18" charset="2"/>
              <a:buChar char=""/>
            </a:pPr>
            <a:r>
              <a:rPr lang="tr-TR" dirty="0">
                <a:latin typeface="Calibri" panose="020F0502020204030204" pitchFamily="34" charset="0"/>
                <a:ea typeface="Times New Roman" panose="02020603050405020304" pitchFamily="18" charset="0"/>
                <a:cs typeface="Times New Roman" panose="02020603050405020304" pitchFamily="18" charset="0"/>
              </a:rPr>
              <a:t>Yeni yapılacak binalar ve talep edildiğinde mevcut binalar için akustik kalite belgesi oluşturmak</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Bef>
                <a:spcPts val="600"/>
              </a:spcBef>
              <a:spcAft>
                <a:spcPts val="600"/>
              </a:spcAft>
              <a:buFont typeface="Symbol" panose="05050102010706020507" pitchFamily="18" charset="2"/>
              <a:buChar char=""/>
            </a:pPr>
            <a:r>
              <a:rPr lang="tr-TR" dirty="0">
                <a:latin typeface="Calibri" panose="020F0502020204030204" pitchFamily="34" charset="0"/>
                <a:ea typeface="Calibri" panose="020F0502020204030204" pitchFamily="34" charset="0"/>
                <a:cs typeface="Times New Roman" panose="02020603050405020304" pitchFamily="18" charset="0"/>
              </a:rPr>
              <a:t>A veya B akustik performans sınıfını hedefleyen binaların ses yalıtım ve akustik projelerini hazırlama </a:t>
            </a:r>
            <a:endParaRPr lang="tr-TR"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137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4" name="Dikdörtgen 3"/>
          <p:cNvSpPr/>
          <p:nvPr/>
        </p:nvSpPr>
        <p:spPr>
          <a:xfrm>
            <a:off x="628035" y="1129852"/>
            <a:ext cx="8948584" cy="619272"/>
          </a:xfrm>
          <a:prstGeom prst="rect">
            <a:avLst/>
          </a:prstGeom>
        </p:spPr>
        <p:txBody>
          <a:bodyPr wrap="square">
            <a:spAutoFit/>
          </a:bodyPr>
          <a:lstStyle/>
          <a:p>
            <a:pPr lvl="0">
              <a:lnSpc>
                <a:spcPct val="107000"/>
              </a:lnSpc>
              <a:spcAft>
                <a:spcPts val="80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3.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Akustik Performans Belgesi nedir?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Nasıl </a:t>
            </a: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alınır?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Content Placeholder 2"/>
          <p:cNvSpPr txBox="1">
            <a:spLocks/>
          </p:cNvSpPr>
          <p:nvPr/>
        </p:nvSpPr>
        <p:spPr>
          <a:xfrm>
            <a:off x="552346" y="1748556"/>
            <a:ext cx="8735733" cy="16164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spcAft>
                <a:spcPts val="600"/>
              </a:spcAft>
              <a:buSzPct val="100000"/>
              <a:buNone/>
            </a:pPr>
            <a:r>
              <a:rPr lang="tr-TR" sz="1800" dirty="0" smtClean="0">
                <a:solidFill>
                  <a:schemeClr val="tx1">
                    <a:lumMod val="75000"/>
                    <a:lumOff val="25000"/>
                  </a:schemeClr>
                </a:solidFill>
                <a:latin typeface="Helvetica"/>
                <a:cs typeface="Helvetica"/>
              </a:rPr>
              <a:t>YÖNETMELİK performans değerlendirmesi için </a:t>
            </a:r>
            <a:r>
              <a:rPr lang="en-GB" sz="1800" b="1" dirty="0" smtClean="0">
                <a:solidFill>
                  <a:schemeClr val="tx1">
                    <a:lumMod val="75000"/>
                    <a:lumOff val="25000"/>
                  </a:schemeClr>
                </a:solidFill>
                <a:latin typeface="Helvetica"/>
                <a:cs typeface="Helvetica"/>
              </a:rPr>
              <a:t>6 </a:t>
            </a:r>
            <a:r>
              <a:rPr lang="en-GB" sz="1800" b="1" dirty="0" err="1" smtClean="0">
                <a:solidFill>
                  <a:schemeClr val="tx1">
                    <a:lumMod val="75000"/>
                    <a:lumOff val="25000"/>
                  </a:schemeClr>
                </a:solidFill>
                <a:latin typeface="Helvetica"/>
                <a:cs typeface="Helvetica"/>
              </a:rPr>
              <a:t>sınıf</a:t>
            </a:r>
            <a:r>
              <a:rPr lang="en-GB" sz="1800" b="1" dirty="0" smtClean="0">
                <a:solidFill>
                  <a:schemeClr val="tx1">
                    <a:lumMod val="75000"/>
                    <a:lumOff val="25000"/>
                  </a:schemeClr>
                </a:solidFill>
                <a:latin typeface="Helvetica"/>
                <a:cs typeface="Helvetica"/>
              </a:rPr>
              <a:t> (A </a:t>
            </a:r>
            <a:r>
              <a:rPr lang="mr-IN" sz="1800" b="1" dirty="0" smtClean="0">
                <a:solidFill>
                  <a:schemeClr val="tx1">
                    <a:lumMod val="75000"/>
                    <a:lumOff val="25000"/>
                  </a:schemeClr>
                </a:solidFill>
                <a:latin typeface="Helvetica"/>
                <a:cs typeface="Helvetica"/>
              </a:rPr>
              <a:t>–</a:t>
            </a:r>
            <a:r>
              <a:rPr lang="en-GB" sz="1800" b="1" dirty="0" smtClean="0">
                <a:solidFill>
                  <a:schemeClr val="tx1">
                    <a:lumMod val="75000"/>
                    <a:lumOff val="25000"/>
                  </a:schemeClr>
                </a:solidFill>
                <a:latin typeface="Helvetica"/>
                <a:cs typeface="Helvetica"/>
              </a:rPr>
              <a:t> F) </a:t>
            </a:r>
            <a:r>
              <a:rPr lang="en-GB" sz="1800" dirty="0" err="1" smtClean="0">
                <a:solidFill>
                  <a:schemeClr val="tx1">
                    <a:lumMod val="75000"/>
                    <a:lumOff val="25000"/>
                  </a:schemeClr>
                </a:solidFill>
                <a:latin typeface="Helvetica"/>
                <a:cs typeface="Helvetica"/>
              </a:rPr>
              <a:t>tanımlamaktadır</a:t>
            </a:r>
            <a:r>
              <a:rPr lang="en-GB" sz="1800" dirty="0" smtClean="0">
                <a:solidFill>
                  <a:schemeClr val="tx1">
                    <a:lumMod val="75000"/>
                    <a:lumOff val="25000"/>
                  </a:schemeClr>
                </a:solidFill>
                <a:latin typeface="Helvetica"/>
                <a:cs typeface="Helvetica"/>
              </a:rPr>
              <a:t>.</a:t>
            </a:r>
            <a:endParaRPr lang="tr-TR" sz="1800" dirty="0" smtClean="0">
              <a:solidFill>
                <a:schemeClr val="tx1">
                  <a:lumMod val="75000"/>
                  <a:lumOff val="25000"/>
                </a:schemeClr>
              </a:solidFill>
              <a:latin typeface="Helvetica"/>
              <a:cs typeface="Helvetica"/>
            </a:endParaRPr>
          </a:p>
          <a:p>
            <a:pPr marL="0" indent="0" algn="just">
              <a:lnSpc>
                <a:spcPct val="120000"/>
              </a:lnSpc>
              <a:spcBef>
                <a:spcPts val="0"/>
              </a:spcBef>
              <a:spcAft>
                <a:spcPts val="600"/>
              </a:spcAft>
              <a:buSzPct val="100000"/>
              <a:buNone/>
            </a:pPr>
            <a:r>
              <a:rPr lang="tr-TR" sz="1800" b="1" dirty="0" smtClean="0">
                <a:latin typeface="Helvetica"/>
                <a:cs typeface="Helvetica"/>
              </a:rPr>
              <a:t>Yeni yapılacak binalar için C</a:t>
            </a:r>
            <a:r>
              <a:rPr lang="tr-TR" sz="1800" dirty="0" smtClean="0">
                <a:latin typeface="Helvetica"/>
                <a:cs typeface="Helvetica"/>
              </a:rPr>
              <a:t> </a:t>
            </a:r>
            <a:r>
              <a:rPr lang="tr-TR" sz="1800" b="1" dirty="0" smtClean="0">
                <a:latin typeface="Helvetica"/>
                <a:cs typeface="Helvetica"/>
              </a:rPr>
              <a:t>sınıfı, mevcut binalar için D sınıfı kriter olarak belirlenmiştir. </a:t>
            </a:r>
            <a:endParaRPr lang="tr-TR" sz="1800" b="1" dirty="0">
              <a:latin typeface="Helvetica"/>
              <a:cs typeface="Helvetica"/>
            </a:endParaRPr>
          </a:p>
        </p:txBody>
      </p:sp>
      <p:sp>
        <p:nvSpPr>
          <p:cNvPr id="7" name="Rectangle 10"/>
          <p:cNvSpPr/>
          <p:nvPr/>
        </p:nvSpPr>
        <p:spPr>
          <a:xfrm>
            <a:off x="556043" y="2901030"/>
            <a:ext cx="9092568" cy="3280899"/>
          </a:xfrm>
          <a:prstGeom prst="rect">
            <a:avLst/>
          </a:prstGeom>
        </p:spPr>
        <p:txBody>
          <a:bodyPr wrap="square">
            <a:spAutoFit/>
          </a:bodyPr>
          <a:lstStyle/>
          <a:p>
            <a:pPr>
              <a:lnSpc>
                <a:spcPct val="120000"/>
              </a:lnSpc>
              <a:spcAft>
                <a:spcPts val="600"/>
              </a:spcAft>
            </a:pPr>
            <a:r>
              <a:rPr lang="en-US" dirty="0" err="1">
                <a:solidFill>
                  <a:schemeClr val="tx1">
                    <a:lumMod val="75000"/>
                    <a:lumOff val="25000"/>
                  </a:schemeClr>
                </a:solidFill>
                <a:latin typeface="Helvetica"/>
                <a:cs typeface="Helvetica"/>
              </a:rPr>
              <a:t>Akustik</a:t>
            </a:r>
            <a:r>
              <a:rPr lang="en-US"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performans</a:t>
            </a:r>
            <a:r>
              <a:rPr lang="en-US" dirty="0">
                <a:solidFill>
                  <a:schemeClr val="tx1">
                    <a:lumMod val="75000"/>
                    <a:lumOff val="25000"/>
                  </a:schemeClr>
                </a:solidFill>
                <a:latin typeface="Helvetica"/>
                <a:cs typeface="Helvetica"/>
              </a:rPr>
              <a:t> 6 </a:t>
            </a:r>
            <a:r>
              <a:rPr lang="en-US" dirty="0" err="1">
                <a:solidFill>
                  <a:schemeClr val="tx1">
                    <a:lumMod val="75000"/>
                    <a:lumOff val="25000"/>
                  </a:schemeClr>
                </a:solidFill>
                <a:latin typeface="Helvetica"/>
                <a:cs typeface="Helvetica"/>
              </a:rPr>
              <a:t>parametreye</a:t>
            </a:r>
            <a:r>
              <a:rPr lang="en-US"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dayalı</a:t>
            </a:r>
            <a:r>
              <a:rPr lang="en-US"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olarak</a:t>
            </a:r>
            <a:r>
              <a:rPr lang="en-US"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belirlenir</a:t>
            </a:r>
            <a:r>
              <a:rPr lang="en-US" dirty="0">
                <a:solidFill>
                  <a:schemeClr val="tx1">
                    <a:lumMod val="75000"/>
                    <a:lumOff val="25000"/>
                  </a:schemeClr>
                </a:solidFill>
                <a:latin typeface="Helvetica"/>
                <a:cs typeface="Helvetica"/>
              </a:rPr>
              <a:t>:</a:t>
            </a:r>
          </a:p>
          <a:p>
            <a:pPr>
              <a:lnSpc>
                <a:spcPct val="120000"/>
              </a:lnSpc>
              <a:spcAft>
                <a:spcPts val="600"/>
              </a:spcAft>
            </a:pPr>
            <a:endParaRPr lang="en-US" b="1" i="1" dirty="0">
              <a:solidFill>
                <a:schemeClr val="tx1">
                  <a:lumMod val="75000"/>
                  <a:lumOff val="25000"/>
                </a:schemeClr>
              </a:solidFill>
              <a:latin typeface="Helvetica"/>
              <a:cs typeface="Helvetica"/>
            </a:endParaRPr>
          </a:p>
          <a:p>
            <a:pPr>
              <a:lnSpc>
                <a:spcPct val="120000"/>
              </a:lnSpc>
              <a:spcAft>
                <a:spcPts val="600"/>
              </a:spcAft>
            </a:pPr>
            <a:r>
              <a:rPr lang="en-US" b="1" i="1" dirty="0" err="1">
                <a:solidFill>
                  <a:schemeClr val="tx1">
                    <a:lumMod val="75000"/>
                    <a:lumOff val="25000"/>
                  </a:schemeClr>
                </a:solidFill>
                <a:latin typeface="Helvetica"/>
                <a:cs typeface="Helvetica"/>
              </a:rPr>
              <a:t>İç</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bölücülerin</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hava</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doğuşlu</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ses</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yalıtımı</a:t>
            </a:r>
            <a:r>
              <a:rPr lang="en-US" b="1" i="1" dirty="0">
                <a:solidFill>
                  <a:schemeClr val="tx1">
                    <a:lumMod val="75000"/>
                    <a:lumOff val="25000"/>
                  </a:schemeClr>
                </a:solidFill>
                <a:latin typeface="Helvetica"/>
                <a:cs typeface="Helvetica"/>
              </a:rPr>
              <a:t>, 	</a:t>
            </a:r>
            <a:r>
              <a:rPr lang="en-GB" i="1" dirty="0" err="1">
                <a:solidFill>
                  <a:schemeClr val="tx1">
                    <a:lumMod val="75000"/>
                    <a:lumOff val="25000"/>
                  </a:schemeClr>
                </a:solidFill>
                <a:latin typeface="Helvetica"/>
                <a:cs typeface="Helvetica"/>
              </a:rPr>
              <a:t>D</a:t>
            </a:r>
            <a:r>
              <a:rPr lang="en-GB" baseline="-25000" dirty="0" err="1">
                <a:solidFill>
                  <a:schemeClr val="tx1">
                    <a:lumMod val="75000"/>
                    <a:lumOff val="25000"/>
                  </a:schemeClr>
                </a:solidFill>
                <a:latin typeface="Helvetica"/>
                <a:cs typeface="Helvetica"/>
              </a:rPr>
              <a:t>nT</a:t>
            </a:r>
            <a:r>
              <a:rPr lang="en-GB" baseline="-25000" dirty="0">
                <a:solidFill>
                  <a:schemeClr val="tx1">
                    <a:lumMod val="75000"/>
                    <a:lumOff val="25000"/>
                  </a:schemeClr>
                </a:solidFill>
                <a:latin typeface="Helvetica"/>
                <a:cs typeface="Helvetica"/>
              </a:rPr>
              <a:t>,</a:t>
            </a:r>
            <a:r>
              <a:rPr lang="en-US" baseline="-25000" dirty="0">
                <a:solidFill>
                  <a:schemeClr val="tx1">
                    <a:lumMod val="75000"/>
                    <a:lumOff val="25000"/>
                  </a:schemeClr>
                </a:solidFill>
                <a:latin typeface="Helvetica"/>
                <a:cs typeface="Helvetica"/>
              </a:rPr>
              <a:t>A</a:t>
            </a:r>
            <a:r>
              <a:rPr lang="en-US" baseline="-25000"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veya</a:t>
            </a:r>
            <a:r>
              <a:rPr lang="en-US" dirty="0">
                <a:solidFill>
                  <a:schemeClr val="tx1">
                    <a:lumMod val="75000"/>
                    <a:lumOff val="25000"/>
                  </a:schemeClr>
                </a:solidFill>
                <a:latin typeface="Helvetica"/>
                <a:cs typeface="Helvetica"/>
              </a:rPr>
              <a:t> </a:t>
            </a:r>
            <a:r>
              <a:rPr lang="en-GB" i="1" dirty="0" err="1">
                <a:solidFill>
                  <a:schemeClr val="tx1">
                    <a:lumMod val="75000"/>
                    <a:lumOff val="25000"/>
                  </a:schemeClr>
                </a:solidFill>
                <a:latin typeface="Helvetica"/>
                <a:cs typeface="Helvetica"/>
              </a:rPr>
              <a:t>D</a:t>
            </a:r>
            <a:r>
              <a:rPr lang="en-GB" baseline="-25000" dirty="0" err="1">
                <a:solidFill>
                  <a:schemeClr val="tx1">
                    <a:lumMod val="75000"/>
                    <a:lumOff val="25000"/>
                  </a:schemeClr>
                </a:solidFill>
                <a:latin typeface="Helvetica"/>
                <a:cs typeface="Helvetica"/>
              </a:rPr>
              <a:t>nT</a:t>
            </a:r>
            <a:r>
              <a:rPr lang="en-GB" baseline="-25000" dirty="0">
                <a:solidFill>
                  <a:schemeClr val="tx1">
                    <a:lumMod val="75000"/>
                    <a:lumOff val="25000"/>
                  </a:schemeClr>
                </a:solidFill>
                <a:latin typeface="Helvetica"/>
                <a:cs typeface="Helvetica"/>
              </a:rPr>
              <a:t>,</a:t>
            </a:r>
            <a:r>
              <a:rPr lang="en-US" baseline="-25000" dirty="0">
                <a:solidFill>
                  <a:schemeClr val="tx1">
                    <a:lumMod val="75000"/>
                    <a:lumOff val="25000"/>
                  </a:schemeClr>
                </a:solidFill>
                <a:latin typeface="Helvetica"/>
                <a:cs typeface="Helvetica"/>
              </a:rPr>
              <a:t>5</a:t>
            </a:r>
            <a:r>
              <a:rPr lang="en-US" baseline="-25000" dirty="0">
                <a:solidFill>
                  <a:schemeClr val="tx1">
                    <a:lumMod val="75000"/>
                    <a:lumOff val="25000"/>
                  </a:schemeClr>
                </a:solidFill>
                <a:latin typeface="Helvetica"/>
                <a:cs typeface="Helvetica"/>
              </a:rPr>
              <a:t>0 </a:t>
            </a:r>
            <a:r>
              <a:rPr lang="en-US" b="1" i="1" dirty="0">
                <a:solidFill>
                  <a:schemeClr val="tx1">
                    <a:lumMod val="75000"/>
                    <a:lumOff val="25000"/>
                  </a:schemeClr>
                </a:solidFill>
                <a:latin typeface="Helvetica"/>
                <a:cs typeface="Helvetica"/>
              </a:rPr>
              <a:t> </a:t>
            </a:r>
            <a:endParaRPr lang="en-US" b="1" i="1" dirty="0">
              <a:solidFill>
                <a:schemeClr val="tx1">
                  <a:lumMod val="75000"/>
                  <a:lumOff val="25000"/>
                </a:schemeClr>
              </a:solidFill>
              <a:latin typeface="Helvetica"/>
              <a:cs typeface="Helvetica"/>
            </a:endParaRPr>
          </a:p>
          <a:p>
            <a:pPr>
              <a:lnSpc>
                <a:spcPct val="120000"/>
              </a:lnSpc>
              <a:spcAft>
                <a:spcPts val="600"/>
              </a:spcAft>
            </a:pPr>
            <a:r>
              <a:rPr lang="en-US" b="1" i="1" dirty="0" err="1">
                <a:solidFill>
                  <a:schemeClr val="tx1">
                    <a:lumMod val="75000"/>
                    <a:lumOff val="25000"/>
                  </a:schemeClr>
                </a:solidFill>
                <a:latin typeface="Helvetica"/>
                <a:cs typeface="Helvetica"/>
              </a:rPr>
              <a:t>İç</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bölücülerin</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darbe</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sesi</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yalıtımı</a:t>
            </a:r>
            <a:r>
              <a:rPr lang="en-US" b="1" i="1" dirty="0">
                <a:solidFill>
                  <a:schemeClr val="tx1">
                    <a:lumMod val="75000"/>
                    <a:lumOff val="25000"/>
                  </a:schemeClr>
                </a:solidFill>
                <a:latin typeface="Helvetica"/>
                <a:cs typeface="Helvetica"/>
              </a:rPr>
              <a:t>, 		</a:t>
            </a:r>
            <a:r>
              <a:rPr lang="en-GB" i="1" dirty="0" err="1">
                <a:solidFill>
                  <a:schemeClr val="tx1">
                    <a:lumMod val="75000"/>
                    <a:lumOff val="25000"/>
                  </a:schemeClr>
                </a:solidFill>
                <a:latin typeface="Helvetica"/>
                <a:cs typeface="Helvetica"/>
              </a:rPr>
              <a:t>L'</a:t>
            </a:r>
            <a:r>
              <a:rPr lang="en-GB" baseline="-25000" dirty="0" err="1">
                <a:solidFill>
                  <a:schemeClr val="tx1">
                    <a:lumMod val="75000"/>
                    <a:lumOff val="25000"/>
                  </a:schemeClr>
                </a:solidFill>
                <a:latin typeface="Helvetica"/>
                <a:cs typeface="Helvetica"/>
              </a:rPr>
              <a:t>nT,</a:t>
            </a:r>
            <a:r>
              <a:rPr lang="en-GB" baseline="-25000" dirty="0" err="1">
                <a:solidFill>
                  <a:schemeClr val="tx1">
                    <a:lumMod val="75000"/>
                    <a:lumOff val="25000"/>
                  </a:schemeClr>
                </a:solidFill>
                <a:latin typeface="Helvetica"/>
                <a:cs typeface="Helvetica"/>
              </a:rPr>
              <a:t>W</a:t>
            </a:r>
            <a:r>
              <a:rPr lang="en-GB" baseline="-25000"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veya</a:t>
            </a:r>
            <a:r>
              <a:rPr lang="en-US" dirty="0">
                <a:solidFill>
                  <a:schemeClr val="tx1">
                    <a:lumMod val="75000"/>
                    <a:lumOff val="25000"/>
                  </a:schemeClr>
                </a:solidFill>
                <a:latin typeface="Helvetica"/>
                <a:cs typeface="Helvetica"/>
              </a:rPr>
              <a:t> </a:t>
            </a:r>
            <a:r>
              <a:rPr lang="en-GB" i="1" dirty="0">
                <a:solidFill>
                  <a:schemeClr val="tx1">
                    <a:lumMod val="75000"/>
                    <a:lumOff val="25000"/>
                  </a:schemeClr>
                </a:solidFill>
                <a:latin typeface="Helvetica"/>
                <a:cs typeface="Helvetica"/>
              </a:rPr>
              <a:t>L'</a:t>
            </a:r>
            <a:r>
              <a:rPr lang="en-GB" baseline="-25000" dirty="0">
                <a:solidFill>
                  <a:schemeClr val="tx1">
                    <a:lumMod val="75000"/>
                    <a:lumOff val="25000"/>
                  </a:schemeClr>
                </a:solidFill>
                <a:latin typeface="Helvetica"/>
                <a:cs typeface="Helvetica"/>
              </a:rPr>
              <a:t>nT,50 </a:t>
            </a:r>
            <a:endParaRPr lang="en-GB" baseline="-25000" dirty="0">
              <a:solidFill>
                <a:schemeClr val="tx1">
                  <a:lumMod val="75000"/>
                  <a:lumOff val="25000"/>
                </a:schemeClr>
              </a:solidFill>
              <a:latin typeface="Helvetica"/>
              <a:cs typeface="Helvetica"/>
            </a:endParaRPr>
          </a:p>
          <a:p>
            <a:pPr>
              <a:lnSpc>
                <a:spcPct val="120000"/>
              </a:lnSpc>
              <a:spcAft>
                <a:spcPts val="600"/>
              </a:spcAft>
            </a:pPr>
            <a:r>
              <a:rPr lang="en-US" b="1" i="1" dirty="0" err="1">
                <a:solidFill>
                  <a:schemeClr val="tx1">
                    <a:lumMod val="75000"/>
                    <a:lumOff val="25000"/>
                  </a:schemeClr>
                </a:solidFill>
                <a:latin typeface="Helvetica"/>
                <a:cs typeface="Helvetica"/>
              </a:rPr>
              <a:t>Cephelerin</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hava</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doğuşlu</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ses</a:t>
            </a:r>
            <a:r>
              <a:rPr lang="en-US" b="1" i="1" dirty="0">
                <a:solidFill>
                  <a:schemeClr val="tx1">
                    <a:lumMod val="75000"/>
                    <a:lumOff val="25000"/>
                  </a:schemeClr>
                </a:solidFill>
                <a:latin typeface="Helvetica"/>
                <a:cs typeface="Helvetica"/>
              </a:rPr>
              <a:t> </a:t>
            </a:r>
            <a:r>
              <a:rPr lang="en-US" b="1" i="1" dirty="0" err="1">
                <a:solidFill>
                  <a:schemeClr val="tx1">
                    <a:lumMod val="75000"/>
                    <a:lumOff val="25000"/>
                  </a:schemeClr>
                </a:solidFill>
                <a:latin typeface="Helvetica"/>
                <a:cs typeface="Helvetica"/>
              </a:rPr>
              <a:t>yalıtımı</a:t>
            </a:r>
            <a:r>
              <a:rPr lang="en-US" b="1" i="1" dirty="0">
                <a:solidFill>
                  <a:schemeClr val="tx1">
                    <a:lumMod val="75000"/>
                    <a:lumOff val="25000"/>
                  </a:schemeClr>
                </a:solidFill>
                <a:latin typeface="Helvetica"/>
                <a:cs typeface="Helvetica"/>
              </a:rPr>
              <a:t>, 	</a:t>
            </a:r>
            <a:r>
              <a:rPr lang="en-GB" i="1" dirty="0">
                <a:solidFill>
                  <a:schemeClr val="tx1">
                    <a:lumMod val="75000"/>
                    <a:lumOff val="25000"/>
                  </a:schemeClr>
                </a:solidFill>
                <a:latin typeface="Helvetica"/>
                <a:cs typeface="Helvetica"/>
              </a:rPr>
              <a:t>D</a:t>
            </a:r>
            <a:r>
              <a:rPr lang="en-GB" baseline="-25000" dirty="0">
                <a:solidFill>
                  <a:schemeClr val="tx1">
                    <a:lumMod val="75000"/>
                    <a:lumOff val="25000"/>
                  </a:schemeClr>
                </a:solidFill>
                <a:latin typeface="Helvetica"/>
                <a:cs typeface="Helvetica"/>
              </a:rPr>
              <a:t>2m,nT,</a:t>
            </a:r>
            <a:r>
              <a:rPr lang="en-US" baseline="-25000" dirty="0">
                <a:solidFill>
                  <a:schemeClr val="tx1">
                    <a:lumMod val="75000"/>
                    <a:lumOff val="25000"/>
                  </a:schemeClr>
                </a:solidFill>
                <a:latin typeface="Helvetica"/>
                <a:cs typeface="Helvetica"/>
              </a:rPr>
              <a:t>A</a:t>
            </a:r>
            <a:r>
              <a:rPr lang="en-US" baseline="-25000" dirty="0">
                <a:solidFill>
                  <a:schemeClr val="tx1">
                    <a:lumMod val="75000"/>
                    <a:lumOff val="25000"/>
                  </a:schemeClr>
                </a:solidFill>
                <a:latin typeface="Helvetica"/>
                <a:cs typeface="Helvetica"/>
              </a:rPr>
              <a:t> </a:t>
            </a:r>
            <a:r>
              <a:rPr lang="en-US" dirty="0" err="1">
                <a:solidFill>
                  <a:schemeClr val="tx1">
                    <a:lumMod val="75000"/>
                    <a:lumOff val="25000"/>
                  </a:schemeClr>
                </a:solidFill>
                <a:latin typeface="Helvetica"/>
                <a:cs typeface="Helvetica"/>
              </a:rPr>
              <a:t>veya</a:t>
            </a:r>
            <a:r>
              <a:rPr lang="en-US" dirty="0">
                <a:solidFill>
                  <a:schemeClr val="tx1">
                    <a:lumMod val="75000"/>
                    <a:lumOff val="25000"/>
                  </a:schemeClr>
                </a:solidFill>
                <a:latin typeface="Helvetica"/>
                <a:cs typeface="Helvetica"/>
              </a:rPr>
              <a:t> </a:t>
            </a:r>
            <a:r>
              <a:rPr lang="en-GB" i="1" dirty="0">
                <a:solidFill>
                  <a:schemeClr val="tx1">
                    <a:lumMod val="75000"/>
                    <a:lumOff val="25000"/>
                  </a:schemeClr>
                </a:solidFill>
                <a:latin typeface="Helvetica"/>
                <a:cs typeface="Helvetica"/>
              </a:rPr>
              <a:t>D</a:t>
            </a:r>
            <a:r>
              <a:rPr lang="en-GB" baseline="-25000" dirty="0">
                <a:solidFill>
                  <a:schemeClr val="tx1">
                    <a:lumMod val="75000"/>
                    <a:lumOff val="25000"/>
                  </a:schemeClr>
                </a:solidFill>
                <a:latin typeface="Helvetica"/>
                <a:cs typeface="Helvetica"/>
              </a:rPr>
              <a:t>2m</a:t>
            </a:r>
            <a:r>
              <a:rPr lang="en-GB" baseline="-25000" dirty="0">
                <a:solidFill>
                  <a:schemeClr val="tx1">
                    <a:lumMod val="75000"/>
                    <a:lumOff val="25000"/>
                  </a:schemeClr>
                </a:solidFill>
                <a:latin typeface="Helvetica"/>
                <a:cs typeface="Helvetica"/>
              </a:rPr>
              <a:t>,nT,</a:t>
            </a:r>
            <a:r>
              <a:rPr lang="en-US" baseline="-25000" dirty="0">
                <a:solidFill>
                  <a:schemeClr val="tx1">
                    <a:lumMod val="75000"/>
                    <a:lumOff val="25000"/>
                  </a:schemeClr>
                </a:solidFill>
                <a:latin typeface="Helvetica"/>
                <a:cs typeface="Helvetica"/>
              </a:rPr>
              <a:t>50 </a:t>
            </a:r>
            <a:endParaRPr lang="en-US" b="1" i="1" dirty="0">
              <a:solidFill>
                <a:schemeClr val="tx1">
                  <a:lumMod val="75000"/>
                  <a:lumOff val="25000"/>
                </a:schemeClr>
              </a:solidFill>
              <a:latin typeface="Helvetica"/>
              <a:cs typeface="Helvetica"/>
            </a:endParaRPr>
          </a:p>
          <a:p>
            <a:pPr>
              <a:lnSpc>
                <a:spcPct val="120000"/>
              </a:lnSpc>
              <a:spcAft>
                <a:spcPts val="600"/>
              </a:spcAft>
            </a:pPr>
            <a:r>
              <a:rPr lang="tr-TR" b="1" i="1" dirty="0">
                <a:solidFill>
                  <a:schemeClr val="tx1">
                    <a:lumMod val="75000"/>
                    <a:lumOff val="25000"/>
                  </a:schemeClr>
                </a:solidFill>
                <a:latin typeface="Helvetica"/>
                <a:cs typeface="Helvetica"/>
              </a:rPr>
              <a:t>Arka plan gürültü düzeyi</a:t>
            </a:r>
            <a:r>
              <a:rPr lang="en-US" b="1" i="1" dirty="0">
                <a:solidFill>
                  <a:schemeClr val="tx1">
                    <a:lumMod val="75000"/>
                    <a:lumOff val="25000"/>
                  </a:schemeClr>
                </a:solidFill>
                <a:latin typeface="Helvetica"/>
                <a:cs typeface="Helvetica"/>
              </a:rPr>
              <a:t>, 				</a:t>
            </a:r>
            <a:r>
              <a:rPr lang="en-GB" i="1" dirty="0" err="1">
                <a:solidFill>
                  <a:schemeClr val="tx1">
                    <a:lumMod val="75000"/>
                    <a:lumOff val="25000"/>
                  </a:schemeClr>
                </a:solidFill>
                <a:latin typeface="Helvetica"/>
                <a:cs typeface="Helvetica"/>
              </a:rPr>
              <a:t>L</a:t>
            </a:r>
            <a:r>
              <a:rPr lang="en-GB" baseline="-25000" dirty="0" err="1">
                <a:solidFill>
                  <a:schemeClr val="tx1">
                    <a:lumMod val="75000"/>
                    <a:lumOff val="25000"/>
                  </a:schemeClr>
                </a:solidFill>
                <a:latin typeface="Helvetica"/>
                <a:cs typeface="Helvetica"/>
              </a:rPr>
              <a:t>Aeq</a:t>
            </a:r>
            <a:r>
              <a:rPr lang="tr-TR" b="1" i="1" dirty="0">
                <a:solidFill>
                  <a:schemeClr val="tx1">
                    <a:lumMod val="75000"/>
                    <a:lumOff val="25000"/>
                  </a:schemeClr>
                </a:solidFill>
                <a:latin typeface="Helvetica"/>
                <a:cs typeface="Helvetica"/>
              </a:rPr>
              <a:t> </a:t>
            </a:r>
            <a:r>
              <a:rPr lang="en-US" b="1" i="1" dirty="0">
                <a:solidFill>
                  <a:schemeClr val="tx1">
                    <a:lumMod val="75000"/>
                    <a:lumOff val="25000"/>
                  </a:schemeClr>
                </a:solidFill>
                <a:latin typeface="Helvetica"/>
                <a:cs typeface="Helvetica"/>
              </a:rPr>
              <a:t> </a:t>
            </a:r>
            <a:endParaRPr lang="en-US" b="1" i="1" dirty="0">
              <a:solidFill>
                <a:schemeClr val="tx1">
                  <a:lumMod val="75000"/>
                  <a:lumOff val="25000"/>
                </a:schemeClr>
              </a:solidFill>
              <a:latin typeface="Helvetica"/>
              <a:cs typeface="Helvetica"/>
            </a:endParaRPr>
          </a:p>
          <a:p>
            <a:pPr>
              <a:lnSpc>
                <a:spcPct val="120000"/>
              </a:lnSpc>
              <a:spcAft>
                <a:spcPts val="600"/>
              </a:spcAft>
            </a:pPr>
            <a:r>
              <a:rPr lang="tr-TR" b="1" i="1" dirty="0">
                <a:solidFill>
                  <a:schemeClr val="tx1">
                    <a:lumMod val="75000"/>
                    <a:lumOff val="25000"/>
                  </a:schemeClr>
                </a:solidFill>
                <a:latin typeface="Helvetica"/>
                <a:cs typeface="Helvetica"/>
              </a:rPr>
              <a:t>Servis ekipmanları gürültü düzeyi</a:t>
            </a:r>
            <a:r>
              <a:rPr lang="en-US" b="1" i="1" dirty="0">
                <a:solidFill>
                  <a:schemeClr val="tx1">
                    <a:lumMod val="75000"/>
                    <a:lumOff val="25000"/>
                  </a:schemeClr>
                </a:solidFill>
                <a:latin typeface="Helvetica"/>
                <a:cs typeface="Helvetica"/>
              </a:rPr>
              <a:t>, 		</a:t>
            </a:r>
            <a:r>
              <a:rPr lang="en-GB" i="1" dirty="0" err="1">
                <a:solidFill>
                  <a:schemeClr val="tx1">
                    <a:lumMod val="75000"/>
                    <a:lumOff val="25000"/>
                  </a:schemeClr>
                </a:solidFill>
                <a:latin typeface="Helvetica"/>
                <a:cs typeface="Helvetica"/>
              </a:rPr>
              <a:t>L</a:t>
            </a:r>
            <a:r>
              <a:rPr lang="en-GB" baseline="-25000" dirty="0" err="1">
                <a:solidFill>
                  <a:schemeClr val="tx1">
                    <a:lumMod val="75000"/>
                    <a:lumOff val="25000"/>
                  </a:schemeClr>
                </a:solidFill>
                <a:latin typeface="Helvetica"/>
                <a:cs typeface="Helvetica"/>
              </a:rPr>
              <a:t>Aeq</a:t>
            </a:r>
            <a:r>
              <a:rPr lang="en-GB" dirty="0">
                <a:solidFill>
                  <a:schemeClr val="tx1">
                    <a:lumMod val="75000"/>
                    <a:lumOff val="25000"/>
                  </a:schemeClr>
                </a:solidFill>
                <a:latin typeface="Helvetica"/>
                <a:cs typeface="Helvetica"/>
              </a:rPr>
              <a:t> , </a:t>
            </a:r>
            <a:r>
              <a:rPr lang="en-GB" i="1" dirty="0" err="1">
                <a:solidFill>
                  <a:schemeClr val="tx1">
                    <a:lumMod val="75000"/>
                    <a:lumOff val="25000"/>
                  </a:schemeClr>
                </a:solidFill>
                <a:latin typeface="Helvetica"/>
                <a:cs typeface="Helvetica"/>
              </a:rPr>
              <a:t>L</a:t>
            </a:r>
            <a:r>
              <a:rPr lang="en-GB" baseline="-25000" dirty="0" err="1">
                <a:solidFill>
                  <a:schemeClr val="tx1">
                    <a:lumMod val="75000"/>
                    <a:lumOff val="25000"/>
                  </a:schemeClr>
                </a:solidFill>
                <a:latin typeface="Helvetica"/>
                <a:cs typeface="Helvetica"/>
              </a:rPr>
              <a:t>AF,max</a:t>
            </a:r>
            <a:endParaRPr lang="en-US" b="1" i="1" dirty="0">
              <a:solidFill>
                <a:schemeClr val="tx1">
                  <a:lumMod val="75000"/>
                  <a:lumOff val="25000"/>
                </a:schemeClr>
              </a:solidFill>
              <a:latin typeface="Helvetica"/>
              <a:cs typeface="Helvetica"/>
            </a:endParaRPr>
          </a:p>
          <a:p>
            <a:pPr>
              <a:lnSpc>
                <a:spcPct val="120000"/>
              </a:lnSpc>
              <a:spcAft>
                <a:spcPts val="600"/>
              </a:spcAft>
            </a:pPr>
            <a:r>
              <a:rPr lang="tr-TR" b="1" i="1" dirty="0" err="1">
                <a:solidFill>
                  <a:schemeClr val="tx1">
                    <a:lumMod val="75000"/>
                    <a:lumOff val="25000"/>
                  </a:schemeClr>
                </a:solidFill>
                <a:latin typeface="Helvetica"/>
                <a:cs typeface="Helvetica"/>
              </a:rPr>
              <a:t>Reverberasyon</a:t>
            </a:r>
            <a:r>
              <a:rPr lang="tr-TR" b="1" i="1" dirty="0">
                <a:solidFill>
                  <a:schemeClr val="tx1">
                    <a:lumMod val="75000"/>
                    <a:lumOff val="25000"/>
                  </a:schemeClr>
                </a:solidFill>
                <a:latin typeface="Helvetica"/>
                <a:cs typeface="Helvetica"/>
              </a:rPr>
              <a:t> süresi</a:t>
            </a:r>
            <a:endParaRPr lang="en-US" i="1" dirty="0">
              <a:solidFill>
                <a:schemeClr val="tx1">
                  <a:lumMod val="75000"/>
                  <a:lumOff val="25000"/>
                </a:schemeClr>
              </a:solidFill>
              <a:latin typeface="Helvetica"/>
              <a:cs typeface="Helvetica"/>
            </a:endParaRPr>
          </a:p>
        </p:txBody>
      </p:sp>
    </p:spTree>
    <p:extLst>
      <p:ext uri="{BB962C8B-B14F-4D97-AF65-F5344CB8AC3E}">
        <p14:creationId xmlns:p14="http://schemas.microsoft.com/office/powerpoint/2010/main" val="3177358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6" name="Picture 3" descr="APB guncel.jpg"/>
          <p:cNvPicPr>
            <a:picLocks noChangeAspect="1"/>
          </p:cNvPicPr>
          <p:nvPr/>
        </p:nvPicPr>
        <p:blipFill rotWithShape="1">
          <a:blip r:embed="rId3">
            <a:extLst>
              <a:ext uri="{28A0092B-C50C-407E-A947-70E740481C1C}">
                <a14:useLocalDpi xmlns:a14="http://schemas.microsoft.com/office/drawing/2010/main" val="0"/>
              </a:ext>
            </a:extLst>
          </a:blip>
          <a:srcRect r="4697"/>
          <a:stretch/>
        </p:blipFill>
        <p:spPr>
          <a:xfrm>
            <a:off x="707924" y="1049648"/>
            <a:ext cx="3608438" cy="5137663"/>
          </a:xfrm>
          <a:prstGeom prst="rect">
            <a:avLst/>
          </a:prstGeom>
          <a:ln>
            <a:solidFill>
              <a:schemeClr val="tx1"/>
            </a:solidFill>
          </a:ln>
        </p:spPr>
      </p:pic>
      <p:sp>
        <p:nvSpPr>
          <p:cNvPr id="2" name="Dikdörtgen 1"/>
          <p:cNvSpPr/>
          <p:nvPr/>
        </p:nvSpPr>
        <p:spPr>
          <a:xfrm>
            <a:off x="4747751" y="1194782"/>
            <a:ext cx="4949825" cy="4999958"/>
          </a:xfrm>
          <a:prstGeom prst="rect">
            <a:avLst/>
          </a:prstGeom>
        </p:spPr>
        <p:txBody>
          <a:bodyPr>
            <a:spAutoFit/>
          </a:bodyPr>
          <a:lstStyle/>
          <a:p>
            <a:pPr marL="285750" indent="-285750" algn="just">
              <a:lnSpc>
                <a:spcPct val="107000"/>
              </a:lnSpc>
              <a:spcAft>
                <a:spcPts val="800"/>
              </a:spcAft>
              <a:buFont typeface="Arial" panose="020B0604020202020204" pitchFamily="34" charset="0"/>
              <a:buChar char="•"/>
            </a:pPr>
            <a:r>
              <a:rPr lang="tr-TR" sz="1600" dirty="0">
                <a:latin typeface="Calibri" panose="020F0502020204030204" pitchFamily="34" charset="0"/>
                <a:ea typeface="Calibri" panose="020F0502020204030204" pitchFamily="34" charset="0"/>
                <a:cs typeface="Times New Roman" panose="02020603050405020304" pitchFamily="18" charset="0"/>
              </a:rPr>
              <a:t>Ölçüm sonuçlarının hedeflenen akustik sınıf sınır değerini sağlaması gerekir. Sonuçlarda izin verilen en fazla sapma 2 </a:t>
            </a:r>
            <a:r>
              <a:rPr lang="tr-TR" sz="1600" dirty="0" err="1">
                <a:latin typeface="Calibri" panose="020F0502020204030204" pitchFamily="34" charset="0"/>
                <a:ea typeface="Calibri" panose="020F0502020204030204" pitchFamily="34" charset="0"/>
                <a:cs typeface="Times New Roman" panose="02020603050405020304" pitchFamily="18" charset="0"/>
              </a:rPr>
              <a:t>dB’dir</a:t>
            </a:r>
            <a:r>
              <a:rPr lang="tr-TR" sz="1600" dirty="0">
                <a:latin typeface="Calibri" panose="020F0502020204030204" pitchFamily="34" charset="0"/>
                <a:ea typeface="Calibri" panose="020F0502020204030204" pitchFamily="34" charset="0"/>
                <a:cs typeface="Times New Roman" panose="02020603050405020304" pitchFamily="18" charset="0"/>
              </a:rPr>
              <a:t>. </a:t>
            </a:r>
            <a:endParaRPr lang="tr-TR" sz="1600"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tr-TR" sz="1600" dirty="0" smtClean="0">
                <a:latin typeface="Calibri" panose="020F0502020204030204" pitchFamily="34" charset="0"/>
                <a:ea typeface="Calibri" panose="020F0502020204030204" pitchFamily="34" charset="0"/>
                <a:cs typeface="Times New Roman" panose="02020603050405020304" pitchFamily="18" charset="0"/>
              </a:rPr>
              <a:t>Farklı </a:t>
            </a:r>
            <a:r>
              <a:rPr lang="tr-TR" sz="1600" dirty="0">
                <a:latin typeface="Calibri" panose="020F0502020204030204" pitchFamily="34" charset="0"/>
                <a:ea typeface="Calibri" panose="020F0502020204030204" pitchFamily="34" charset="0"/>
                <a:cs typeface="Times New Roman" panose="02020603050405020304" pitchFamily="18" charset="0"/>
              </a:rPr>
              <a:t>performans kriterlerinde farklı sınıfların sağlanması durumunda binanın akustik performans sınıfı elde edilen sınıf değerlerinin en düşüğüne eşittir. </a:t>
            </a:r>
            <a:endParaRPr lang="tr-TR" sz="1600"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tr-TR" sz="1600" dirty="0" smtClean="0">
                <a:latin typeface="Calibri" panose="020F0502020204030204" pitchFamily="34" charset="0"/>
                <a:ea typeface="Calibri" panose="020F0502020204030204" pitchFamily="34" charset="0"/>
                <a:cs typeface="Times New Roman" panose="02020603050405020304" pitchFamily="18" charset="0"/>
              </a:rPr>
              <a:t>Hedeflenen </a:t>
            </a:r>
            <a:r>
              <a:rPr lang="tr-TR" sz="1600" dirty="0">
                <a:latin typeface="Calibri" panose="020F0502020204030204" pitchFamily="34" charset="0"/>
                <a:ea typeface="Calibri" panose="020F0502020204030204" pitchFamily="34" charset="0"/>
                <a:cs typeface="Times New Roman" panose="02020603050405020304" pitchFamily="18" charset="0"/>
              </a:rPr>
              <a:t>akustik performans sınıfını tüm performans kriterleri için sağlayan binalar için Akustik Performans Belgesi düzenlenir. </a:t>
            </a:r>
            <a:endParaRPr lang="tr-TR" sz="1600" dirty="0" smtClean="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tr-TR" sz="1600" dirty="0" smtClean="0">
                <a:latin typeface="Calibri" panose="020F0502020204030204" pitchFamily="34" charset="0"/>
                <a:ea typeface="Calibri" panose="020F0502020204030204" pitchFamily="34" charset="0"/>
                <a:cs typeface="Times New Roman" panose="02020603050405020304" pitchFamily="18" charset="0"/>
              </a:rPr>
              <a:t>Akustik </a:t>
            </a:r>
            <a:r>
              <a:rPr lang="tr-TR" sz="1600" dirty="0" err="1">
                <a:latin typeface="Calibri" panose="020F0502020204030204" pitchFamily="34" charset="0"/>
                <a:ea typeface="Calibri" panose="020F0502020204030204" pitchFamily="34" charset="0"/>
                <a:cs typeface="Times New Roman" panose="02020603050405020304" pitchFamily="18" charset="0"/>
              </a:rPr>
              <a:t>Peformans</a:t>
            </a:r>
            <a:r>
              <a:rPr lang="tr-TR" sz="1600" dirty="0">
                <a:latin typeface="Calibri" panose="020F0502020204030204" pitchFamily="34" charset="0"/>
                <a:ea typeface="Calibri" panose="020F0502020204030204" pitchFamily="34" charset="0"/>
                <a:cs typeface="Times New Roman" panose="02020603050405020304" pitchFamily="18" charset="0"/>
              </a:rPr>
              <a:t> Belgesi, Enerji Performans Belgesi’ne benzer bir formata sahip, bina kimlik bilgilerini, akustik performans kriterlerinde sağlanan performansın özet bilgisini ve binanın geneline ilişkin performans değerlendirmesini içeren bir </a:t>
            </a:r>
            <a:r>
              <a:rPr lang="tr-TR" sz="1600" dirty="0" smtClean="0">
                <a:latin typeface="Calibri" panose="020F0502020204030204" pitchFamily="34" charset="0"/>
                <a:ea typeface="Calibri" panose="020F0502020204030204" pitchFamily="34" charset="0"/>
                <a:cs typeface="Times New Roman" panose="02020603050405020304" pitchFamily="18" charset="0"/>
              </a:rPr>
              <a:t>belgedir.</a:t>
            </a:r>
          </a:p>
          <a:p>
            <a:pPr marL="285750" indent="-285750" algn="just">
              <a:lnSpc>
                <a:spcPct val="107000"/>
              </a:lnSpc>
              <a:spcAft>
                <a:spcPts val="800"/>
              </a:spcAft>
              <a:buFont typeface="Arial" panose="020B0604020202020204" pitchFamily="34" charset="0"/>
              <a:buChar char="•"/>
            </a:pPr>
            <a:r>
              <a:rPr lang="tr-TR" sz="1600" dirty="0" smtClean="0">
                <a:latin typeface="Calibri" panose="020F0502020204030204" pitchFamily="34" charset="0"/>
                <a:ea typeface="Calibri" panose="020F0502020204030204" pitchFamily="34" charset="0"/>
                <a:cs typeface="Times New Roman" panose="02020603050405020304" pitchFamily="18" charset="0"/>
              </a:rPr>
              <a:t>Geçerlilik </a:t>
            </a:r>
            <a:r>
              <a:rPr lang="tr-TR" sz="1600" dirty="0">
                <a:latin typeface="Calibri" panose="020F0502020204030204" pitchFamily="34" charset="0"/>
                <a:ea typeface="Calibri" panose="020F0502020204030204" pitchFamily="34" charset="0"/>
                <a:cs typeface="Times New Roman" panose="02020603050405020304" pitchFamily="18" charset="0"/>
              </a:rPr>
              <a:t>süresi 10 yıldır, binanın büyük bir tadilattan geçmesi veya çevresel gürültü koşullarının değişmesi durumunda yenilenmelidir</a:t>
            </a:r>
            <a:r>
              <a:rPr lang="tr-TR" dirty="0">
                <a:latin typeface="Calibri" panose="020F0502020204030204" pitchFamily="34" charset="0"/>
                <a:ea typeface="Calibri" panose="020F0502020204030204" pitchFamily="34" charset="0"/>
                <a:cs typeface="Times New Roman" panose="02020603050405020304" pitchFamily="18" charset="0"/>
              </a:rPr>
              <a:t>.</a:t>
            </a:r>
            <a:endParaRPr lang="tr-TR"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9723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4" name="İçerik Yer Tutucusu 3"/>
          <p:cNvPicPr>
            <a:picLocks noChangeAspect="1"/>
          </p:cNvPicPr>
          <p:nvPr/>
        </p:nvPicPr>
        <p:blipFill rotWithShape="1">
          <a:blip r:embed="rId3"/>
          <a:srcRect l="32698" t="13523" r="32597" b="6955"/>
          <a:stretch/>
        </p:blipFill>
        <p:spPr>
          <a:xfrm>
            <a:off x="274063" y="1964513"/>
            <a:ext cx="3167227" cy="4082327"/>
          </a:xfrm>
          <a:prstGeom prst="rect">
            <a:avLst/>
          </a:prstGeom>
        </p:spPr>
      </p:pic>
      <p:sp>
        <p:nvSpPr>
          <p:cNvPr id="2" name="Dikdörtgen 1"/>
          <p:cNvSpPr/>
          <p:nvPr/>
        </p:nvSpPr>
        <p:spPr>
          <a:xfrm>
            <a:off x="4109885" y="2471473"/>
            <a:ext cx="5380256" cy="3715120"/>
          </a:xfrm>
          <a:prstGeom prst="rect">
            <a:avLst/>
          </a:prstGeom>
        </p:spPr>
        <p:txBody>
          <a:bodyPr wrap="square">
            <a:spAutoFit/>
          </a:bodyPr>
          <a:lstStyle/>
          <a:p>
            <a:pPr marL="342900" lvl="0" indent="-342900">
              <a:lnSpc>
                <a:spcPct val="107000"/>
              </a:lnSpc>
              <a:spcAft>
                <a:spcPts val="0"/>
              </a:spcAft>
              <a:buFont typeface="+mj-lt"/>
              <a:buAutoNum type="arabicPeriod"/>
            </a:pPr>
            <a:r>
              <a:rPr lang="tr-TR" sz="2200" dirty="0" smtClean="0">
                <a:latin typeface="Calibri" panose="020F0502020204030204" pitchFamily="34" charset="0"/>
                <a:ea typeface="Calibri" panose="020F0502020204030204" pitchFamily="34" charset="0"/>
                <a:cs typeface="Times New Roman" panose="02020603050405020304" pitchFamily="18" charset="0"/>
              </a:rPr>
              <a:t>Yeni </a:t>
            </a:r>
            <a:r>
              <a:rPr lang="tr-TR" sz="2200" dirty="0">
                <a:latin typeface="Calibri" panose="020F0502020204030204" pitchFamily="34" charset="0"/>
                <a:ea typeface="Calibri" panose="020F0502020204030204" pitchFamily="34" charset="0"/>
                <a:cs typeface="Times New Roman" panose="02020603050405020304" pitchFamily="18" charset="0"/>
              </a:rPr>
              <a:t>yönetmelik ile mimarlara ne gibi görev ve sorumluluklar düşüyor? Üniversitelerin ders programlarında uygulama ve mevzuat işleniyor mu? Standart bir müfredat halini ne zaman alır</a:t>
            </a:r>
            <a:r>
              <a:rPr lang="tr-TR" sz="2200" dirty="0" smtClean="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mj-lt"/>
              <a:buAutoNum type="arabicPeriod"/>
            </a:pPr>
            <a:endParaRPr lang="tr-TR" sz="2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tr-TR" sz="2200" dirty="0">
                <a:latin typeface="Calibri" panose="020F0502020204030204" pitchFamily="34" charset="0"/>
                <a:ea typeface="Calibri" panose="020F0502020204030204" pitchFamily="34" charset="0"/>
                <a:cs typeface="Times New Roman" panose="02020603050405020304" pitchFamily="18" charset="0"/>
              </a:rPr>
              <a:t>Akustik uzmanı nasıl olunur</a:t>
            </a:r>
            <a:r>
              <a:rPr lang="tr-TR" sz="2200" dirty="0" smtClean="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mj-lt"/>
              <a:buAutoNum type="arabicPeriod"/>
            </a:pPr>
            <a:endParaRPr lang="tr-TR" sz="2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tr-TR" sz="2200" dirty="0">
                <a:latin typeface="Calibri" panose="020F0502020204030204" pitchFamily="34" charset="0"/>
                <a:ea typeface="Calibri" panose="020F0502020204030204" pitchFamily="34" charset="0"/>
                <a:cs typeface="Times New Roman" panose="02020603050405020304" pitchFamily="18" charset="0"/>
              </a:rPr>
              <a:t>Akustik Performans Belgesi nedir? Nasıl alınacak?</a:t>
            </a:r>
          </a:p>
        </p:txBody>
      </p:sp>
      <p:sp>
        <p:nvSpPr>
          <p:cNvPr id="5" name="Dikdörtgen 4"/>
          <p:cNvSpPr/>
          <p:nvPr/>
        </p:nvSpPr>
        <p:spPr>
          <a:xfrm>
            <a:off x="534646" y="1171646"/>
            <a:ext cx="8830608" cy="1122871"/>
          </a:xfrm>
          <a:prstGeom prst="rect">
            <a:avLst/>
          </a:prstGeom>
        </p:spPr>
        <p:txBody>
          <a:bodyPr wrap="square">
            <a:spAutoFit/>
          </a:bodyPr>
          <a:lstStyle/>
          <a:p>
            <a:pPr lvl="0" algn="ctr">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Ses Yalıtımı: Binaların Gürültüye Karşı Korunması </a:t>
            </a:r>
          </a:p>
          <a:p>
            <a:pPr lvl="0" algn="ctr">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Hakkında Yönetmelik </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55807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2" name="Dikdörtgen 1"/>
          <p:cNvSpPr/>
          <p:nvPr/>
        </p:nvSpPr>
        <p:spPr>
          <a:xfrm>
            <a:off x="628035" y="1129852"/>
            <a:ext cx="8948584" cy="619272"/>
          </a:xfrm>
          <a:prstGeom prst="rect">
            <a:avLst/>
          </a:prstGeom>
        </p:spPr>
        <p:txBody>
          <a:bodyPr wrap="square">
            <a:spAutoFit/>
          </a:bodyPr>
          <a:lstStyle/>
          <a:p>
            <a:pPr lvl="0">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1. Mimarlara düşen sorumluluklar nedir?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Dikdörtgen 3"/>
          <p:cNvSpPr/>
          <p:nvPr/>
        </p:nvSpPr>
        <p:spPr>
          <a:xfrm>
            <a:off x="633589" y="1725784"/>
            <a:ext cx="8632722" cy="4768100"/>
          </a:xfrm>
          <a:prstGeom prst="rect">
            <a:avLst/>
          </a:prstGeom>
        </p:spPr>
        <p:txBody>
          <a:bodyPr wrap="square">
            <a:spAutoFit/>
          </a:bodyPr>
          <a:lstStyle/>
          <a:p>
            <a:pPr algn="just">
              <a:lnSpc>
                <a:spcPct val="107000"/>
              </a:lnSpc>
              <a:spcAft>
                <a:spcPts val="800"/>
              </a:spcAft>
            </a:pPr>
            <a:r>
              <a:rPr lang="tr-TR" sz="2200" dirty="0" smtClean="0">
                <a:latin typeface="Calibri" panose="020F0502020204030204" pitchFamily="34" charset="0"/>
                <a:ea typeface="Calibri" panose="020F0502020204030204" pitchFamily="34" charset="0"/>
                <a:cs typeface="Times New Roman" panose="02020603050405020304" pitchFamily="18" charset="0"/>
              </a:rPr>
              <a:t>Yönetmelik</a:t>
            </a:r>
            <a:r>
              <a:rPr lang="tr-TR" sz="2200" dirty="0">
                <a:latin typeface="Calibri" panose="020F0502020204030204" pitchFamily="34" charset="0"/>
                <a:ea typeface="Calibri" panose="020F0502020204030204" pitchFamily="34" charset="0"/>
                <a:cs typeface="Times New Roman" panose="02020603050405020304" pitchFamily="18" charset="0"/>
              </a:rPr>
              <a:t>; binanın projelendirilmesi, yapımı, kullanım izni alma aşamasında mimarlara yükümlülükler getirmektedir. Bunlar;</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marR="78105" lvl="0" indent="-457200">
              <a:lnSpc>
                <a:spcPct val="107000"/>
              </a:lnSpc>
              <a:buFont typeface="+mj-lt"/>
              <a:buAutoNum type="arabicPeriod"/>
              <a:tabLst>
                <a:tab pos="254635" algn="l"/>
              </a:tabLst>
            </a:pPr>
            <a:r>
              <a:rPr lang="tr-TR" sz="2200" dirty="0">
                <a:latin typeface="Calibri" panose="020F0502020204030204" pitchFamily="34" charset="0"/>
                <a:ea typeface="Calibri" panose="020F0502020204030204" pitchFamily="34" charset="0"/>
                <a:cs typeface="Times New Roman" panose="02020603050405020304" pitchFamily="18" charset="0"/>
              </a:rPr>
              <a:t>Projelendirme aşamasında sürdürülebilir yöntemler ile binayı etkileyen gürültülerin kontrolü (yerleşim planı, </a:t>
            </a:r>
            <a:r>
              <a:rPr lang="tr-TR" sz="2200" dirty="0" err="1">
                <a:latin typeface="Calibri" panose="020F0502020204030204" pitchFamily="34" charset="0"/>
                <a:ea typeface="Calibri" panose="020F0502020204030204" pitchFamily="34" charset="0"/>
                <a:cs typeface="Times New Roman" panose="02020603050405020304" pitchFamily="18" charset="0"/>
              </a:rPr>
              <a:t>avan</a:t>
            </a:r>
            <a:r>
              <a:rPr lang="tr-TR" sz="2200" dirty="0">
                <a:latin typeface="Calibri" panose="020F0502020204030204" pitchFamily="34" charset="0"/>
                <a:ea typeface="Calibri" panose="020F0502020204030204" pitchFamily="34" charset="0"/>
                <a:cs typeface="Times New Roman" panose="02020603050405020304" pitchFamily="18" charset="0"/>
              </a:rPr>
              <a:t> proje, uygulama</a:t>
            </a:r>
            <a:r>
              <a:rPr lang="tr-TR" sz="2200" spc="1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projeleri),</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nSpc>
                <a:spcPct val="107000"/>
              </a:lnSpc>
              <a:spcBef>
                <a:spcPts val="585"/>
              </a:spcBef>
              <a:buFont typeface="+mj-lt"/>
              <a:buAutoNum type="arabicPeriod"/>
              <a:tabLst>
                <a:tab pos="289560" algn="l"/>
              </a:tabLst>
            </a:pPr>
            <a:r>
              <a:rPr lang="tr-TR" sz="2200" dirty="0">
                <a:latin typeface="Calibri" panose="020F0502020204030204" pitchFamily="34" charset="0"/>
                <a:ea typeface="Calibri" panose="020F0502020204030204" pitchFamily="34" charset="0"/>
                <a:cs typeface="Times New Roman" panose="02020603050405020304" pitchFamily="18" charset="0"/>
              </a:rPr>
              <a:t>Mimari akustik rapor ve belirli binalar için akustik proje hazırlama veya hazırlattırma</a:t>
            </a:r>
            <a:r>
              <a:rPr lang="tr-TR" sz="2200" spc="-14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zorunluluğu,</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marR="78105" lvl="0" indent="-457200">
              <a:lnSpc>
                <a:spcPct val="107000"/>
              </a:lnSpc>
              <a:spcBef>
                <a:spcPts val="665"/>
              </a:spcBef>
              <a:buFont typeface="+mj-lt"/>
              <a:buAutoNum type="arabicPeriod"/>
              <a:tabLst>
                <a:tab pos="254635" algn="l"/>
              </a:tabLst>
            </a:pPr>
            <a:r>
              <a:rPr lang="tr-TR" sz="2200" dirty="0">
                <a:latin typeface="Calibri" panose="020F0502020204030204" pitchFamily="34" charset="0"/>
                <a:ea typeface="Calibri" panose="020F0502020204030204" pitchFamily="34" charset="0"/>
                <a:cs typeface="Times New Roman" panose="02020603050405020304" pitchFamily="18" charset="0"/>
              </a:rPr>
              <a:t>Dış yapı (cephe) eleman ve bileşenleri, iç bölme elemanları (duvar ve döşemeler), bitişik binalar ve bağımsız</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birimler</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arasındaki</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bölme</a:t>
            </a:r>
            <a:r>
              <a:rPr lang="tr-TR" sz="2200" spc="-1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elemanları</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için</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ses</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yalıtımı</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gerekliliklerine</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göre</a:t>
            </a:r>
            <a:r>
              <a:rPr lang="tr-TR" sz="2200" spc="-1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tasarım</a:t>
            </a:r>
            <a:r>
              <a:rPr lang="tr-TR" sz="2200" spc="-1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yapılmasının sağlanması,</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spcBef>
                <a:spcPts val="585"/>
              </a:spcBef>
              <a:tabLst>
                <a:tab pos="254635" algn="l"/>
              </a:tabLst>
            </a:pP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155359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2" name="Dikdörtgen 1"/>
          <p:cNvSpPr/>
          <p:nvPr/>
        </p:nvSpPr>
        <p:spPr>
          <a:xfrm>
            <a:off x="628035" y="1129852"/>
            <a:ext cx="8948584" cy="595932"/>
          </a:xfrm>
          <a:prstGeom prst="rect">
            <a:avLst/>
          </a:prstGeom>
        </p:spPr>
        <p:txBody>
          <a:bodyPr wrap="square">
            <a:spAutoFit/>
          </a:bodyPr>
          <a:lstStyle/>
          <a:p>
            <a:pPr lvl="0">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Mimarlara düşen sorumluluklar nedir?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Dikdörtgen 3"/>
          <p:cNvSpPr/>
          <p:nvPr/>
        </p:nvSpPr>
        <p:spPr>
          <a:xfrm>
            <a:off x="633589" y="1725784"/>
            <a:ext cx="8632722" cy="4142801"/>
          </a:xfrm>
          <a:prstGeom prst="rect">
            <a:avLst/>
          </a:prstGeom>
        </p:spPr>
        <p:txBody>
          <a:bodyPr wrap="square">
            <a:spAutoFit/>
          </a:bodyPr>
          <a:lstStyle/>
          <a:p>
            <a:pPr marL="457200" lvl="0" indent="-457200">
              <a:lnSpc>
                <a:spcPct val="107000"/>
              </a:lnSpc>
              <a:spcBef>
                <a:spcPts val="585"/>
              </a:spcBef>
              <a:buFont typeface="+mj-lt"/>
              <a:buAutoNum type="arabicPeriod" startAt="4"/>
              <a:tabLst>
                <a:tab pos="254635" algn="l"/>
              </a:tabLst>
            </a:pPr>
            <a:r>
              <a:rPr lang="tr-TR" sz="2200" dirty="0" smtClean="0">
                <a:latin typeface="Calibri" panose="020F0502020204030204" pitchFamily="34" charset="0"/>
                <a:ea typeface="Calibri" panose="020F0502020204030204" pitchFamily="34" charset="0"/>
                <a:cs typeface="Times New Roman" panose="02020603050405020304" pitchFamily="18" charset="0"/>
              </a:rPr>
              <a:t>İç </a:t>
            </a:r>
            <a:r>
              <a:rPr lang="tr-TR" sz="2200" dirty="0">
                <a:latin typeface="Calibri" panose="020F0502020204030204" pitchFamily="34" charset="0"/>
                <a:ea typeface="Calibri" panose="020F0502020204030204" pitchFamily="34" charset="0"/>
                <a:cs typeface="Times New Roman" panose="02020603050405020304" pitchFamily="18" charset="0"/>
              </a:rPr>
              <a:t>mekanlarda kabul edilebilecek en yüksek gürültü düzeylerinin aşılmamasının</a:t>
            </a:r>
            <a:r>
              <a:rPr lang="tr-TR" sz="2200" spc="-5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sağlanması,</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gn="just">
              <a:lnSpc>
                <a:spcPct val="107000"/>
              </a:lnSpc>
              <a:spcAft>
                <a:spcPts val="0"/>
              </a:spcAft>
              <a:buFont typeface="+mj-lt"/>
              <a:buAutoNum type="arabicPeriod" startAt="4"/>
            </a:pPr>
            <a:r>
              <a:rPr lang="tr-TR" sz="2200" dirty="0">
                <a:latin typeface="Calibri" panose="020F0502020204030204" pitchFamily="34" charset="0"/>
                <a:ea typeface="Calibri" panose="020F0502020204030204" pitchFamily="34" charset="0"/>
                <a:cs typeface="Times New Roman" panose="02020603050405020304" pitchFamily="18" charset="0"/>
              </a:rPr>
              <a:t>Seçilecek, yapı eleman ve bileşenlerinin ve yapı malzemelerinin doğru</a:t>
            </a:r>
            <a:r>
              <a:rPr lang="tr-TR" sz="2200" spc="-1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seçilmesi</a:t>
            </a:r>
            <a:r>
              <a:rPr lang="tr-TR" sz="2200" dirty="0">
                <a:solidFill>
                  <a:srgbClr val="222222"/>
                </a:solidFill>
                <a:latin typeface="Calibri" panose="020F0502020204030204" pitchFamily="34" charset="0"/>
                <a:ea typeface="Times New Roman" panose="02020603050405020304" pitchFamily="18" charset="0"/>
                <a:cs typeface="Times New Roman" panose="02020603050405020304" pitchFamily="18" charset="0"/>
              </a:rPr>
              <a:t> ; yapı elemanlarının detaylandırılması ve birleşim bölgelerinde yanal iletimlerin önlenmesi, pencere-kapı gibi yapı bileşenlerinde alınacak sızdırmazlık önlemleri hakkında bilgi sahibi olmak, pencere-kapı gibi yapı bileşenlerinin yalıtımı zayıflatıcı etkisini değerlendirerek basit hesapları gerçekleştirmek, özellikle servis ekipmanlarının yapı elemanlarını deldiği veya yapı elemanlarına temas ettiği noktalarda titreşim ve gürültü iletimine karşı önlem alınması,</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342900" marR="76835" lvl="0" indent="-342900" algn="just">
              <a:lnSpc>
                <a:spcPct val="107000"/>
              </a:lnSpc>
              <a:spcBef>
                <a:spcPts val="665"/>
              </a:spcBef>
              <a:spcAft>
                <a:spcPts val="0"/>
              </a:spcAft>
              <a:buFont typeface="Symbol" panose="05050102010706020507" pitchFamily="18" charset="2"/>
              <a:buChar char=""/>
            </a:pP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41366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2" name="Dikdörtgen 1"/>
          <p:cNvSpPr/>
          <p:nvPr/>
        </p:nvSpPr>
        <p:spPr>
          <a:xfrm>
            <a:off x="628035" y="1129852"/>
            <a:ext cx="8948584" cy="595932"/>
          </a:xfrm>
          <a:prstGeom prst="rect">
            <a:avLst/>
          </a:prstGeom>
        </p:spPr>
        <p:txBody>
          <a:bodyPr wrap="square">
            <a:spAutoFit/>
          </a:bodyPr>
          <a:lstStyle/>
          <a:p>
            <a:pPr lvl="0">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Mimarlara düşen sorumluluklar nedir?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Dikdörtgen 3"/>
          <p:cNvSpPr/>
          <p:nvPr/>
        </p:nvSpPr>
        <p:spPr>
          <a:xfrm>
            <a:off x="633589" y="1725784"/>
            <a:ext cx="8943030" cy="4683333"/>
          </a:xfrm>
          <a:prstGeom prst="rect">
            <a:avLst/>
          </a:prstGeom>
        </p:spPr>
        <p:txBody>
          <a:bodyPr wrap="square">
            <a:spAutoFit/>
          </a:bodyPr>
          <a:lstStyle/>
          <a:p>
            <a:pPr marL="457200" marR="76835" lvl="0" indent="-457200" algn="just">
              <a:lnSpc>
                <a:spcPct val="107000"/>
              </a:lnSpc>
              <a:spcBef>
                <a:spcPts val="665"/>
              </a:spcBef>
              <a:spcAft>
                <a:spcPts val="0"/>
              </a:spcAft>
              <a:buFont typeface="+mj-lt"/>
              <a:buAutoNum type="arabicPeriod" startAt="6"/>
            </a:pPr>
            <a:r>
              <a:rPr lang="tr-TR" sz="2200" dirty="0" smtClean="0">
                <a:latin typeface="Calibri" panose="020F0502020204030204" pitchFamily="34" charset="0"/>
                <a:ea typeface="Calibri" panose="020F0502020204030204" pitchFamily="34" charset="0"/>
                <a:cs typeface="Times New Roman" panose="02020603050405020304" pitchFamily="18" charset="0"/>
              </a:rPr>
              <a:t>Mekanik </a:t>
            </a:r>
            <a:r>
              <a:rPr lang="tr-TR" sz="2200" dirty="0">
                <a:latin typeface="Calibri" panose="020F0502020204030204" pitchFamily="34" charset="0"/>
                <a:ea typeface="Calibri" panose="020F0502020204030204" pitchFamily="34" charset="0"/>
                <a:cs typeface="Times New Roman" panose="02020603050405020304" pitchFamily="18" charset="0"/>
              </a:rPr>
              <a:t>sistem ve servis ekipmanlarının (ısıtma, iklimlendirme, temiz/pis su tesisatı ve elektrik  tesisatı ve ekipmanı) gürültü ve titreşimleri için önlemlerin – ilgili mühendis ve uygulayıcı işbirliği ile- belirlenmesi ve uygulanması,</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marR="76835" lvl="0" indent="-457200">
              <a:lnSpc>
                <a:spcPct val="107000"/>
              </a:lnSpc>
              <a:spcBef>
                <a:spcPts val="625"/>
              </a:spcBef>
              <a:buFont typeface="+mj-lt"/>
              <a:buAutoNum type="arabicPeriod" startAt="6"/>
              <a:tabLst>
                <a:tab pos="254635" algn="l"/>
              </a:tabLst>
            </a:pPr>
            <a:r>
              <a:rPr lang="tr-TR" sz="2200" dirty="0">
                <a:latin typeface="Calibri" panose="020F0502020204030204" pitchFamily="34" charset="0"/>
                <a:ea typeface="Calibri" panose="020F0502020204030204" pitchFamily="34" charset="0"/>
                <a:cs typeface="Times New Roman" panose="02020603050405020304" pitchFamily="18" charset="0"/>
              </a:rPr>
              <a:t>Basit</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binalar</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için</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akustik</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tasarımı</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mimarların</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yapabilmeleri</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olanağına bağlı olarak, istenirse, projelendirme,</a:t>
            </a:r>
            <a:r>
              <a:rPr lang="tr-TR" sz="2200" spc="-2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yapım</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ve</a:t>
            </a:r>
            <a:r>
              <a:rPr lang="tr-TR" sz="2200" spc="-2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kullanım aşamasındaki denetimler için hazırlanmış kontrol listelerinin kullanılarak akustik rapor</a:t>
            </a:r>
            <a:r>
              <a:rPr lang="tr-TR" sz="2200" spc="-185"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hazırlanması ve hazırlatılması,</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nSpc>
                <a:spcPct val="107000"/>
              </a:lnSpc>
              <a:spcBef>
                <a:spcPts val="585"/>
              </a:spcBef>
              <a:buFont typeface="+mj-lt"/>
              <a:buAutoNum type="arabicPeriod" startAt="6"/>
              <a:tabLst>
                <a:tab pos="254635" algn="l"/>
              </a:tabLst>
            </a:pPr>
            <a:r>
              <a:rPr lang="tr-TR" sz="2200" dirty="0">
                <a:latin typeface="Calibri" panose="020F0502020204030204" pitchFamily="34" charset="0"/>
                <a:ea typeface="Calibri" panose="020F0502020204030204" pitchFamily="34" charset="0"/>
                <a:cs typeface="Times New Roman" panose="02020603050405020304" pitchFamily="18" charset="0"/>
              </a:rPr>
              <a:t>Belirli binalar için akustik uzman çalıştırma ve akustik proje hazırlanması gereği ve</a:t>
            </a:r>
            <a:r>
              <a:rPr lang="tr-TR" sz="2200" spc="-100" dirty="0">
                <a:latin typeface="Calibri" panose="020F0502020204030204" pitchFamily="34" charset="0"/>
                <a:ea typeface="Calibri" panose="020F0502020204030204" pitchFamily="34" charset="0"/>
                <a:cs typeface="Times New Roman" panose="02020603050405020304" pitchFamily="18" charset="0"/>
              </a:rPr>
              <a:t> </a:t>
            </a:r>
            <a:r>
              <a:rPr lang="tr-TR" sz="2200" dirty="0">
                <a:latin typeface="Calibri" panose="020F0502020204030204" pitchFamily="34" charset="0"/>
                <a:ea typeface="Calibri" panose="020F0502020204030204" pitchFamily="34" charset="0"/>
                <a:cs typeface="Times New Roman" panose="02020603050405020304" pitchFamily="18" charset="0"/>
              </a:rPr>
              <a:t>zorunluluğu,</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a:p>
            <a:pPr marL="457200" lvl="0" indent="-457200">
              <a:lnSpc>
                <a:spcPct val="107000"/>
              </a:lnSpc>
              <a:spcBef>
                <a:spcPts val="665"/>
              </a:spcBef>
              <a:buFont typeface="+mj-lt"/>
              <a:buAutoNum type="arabicPeriod" startAt="6"/>
              <a:tabLst>
                <a:tab pos="254635" algn="l"/>
              </a:tabLst>
            </a:pPr>
            <a:r>
              <a:rPr lang="tr-TR" sz="2200" dirty="0">
                <a:latin typeface="Calibri" panose="020F0502020204030204" pitchFamily="34" charset="0"/>
                <a:ea typeface="Calibri" panose="020F0502020204030204" pitchFamily="34" charset="0"/>
                <a:cs typeface="Times New Roman" panose="02020603050405020304" pitchFamily="18" charset="0"/>
              </a:rPr>
              <a:t>Tüm binalar için yapım şartnamelerinde yönetmeliğe uygun konularının yer alması</a:t>
            </a:r>
            <a:r>
              <a:rPr lang="tr-TR" sz="2200" spc="-80" dirty="0">
                <a:latin typeface="Calibri" panose="020F0502020204030204" pitchFamily="34" charset="0"/>
                <a:ea typeface="Calibri" panose="020F0502020204030204" pitchFamily="34" charset="0"/>
                <a:cs typeface="Times New Roman" panose="02020603050405020304" pitchFamily="18" charset="0"/>
              </a:rPr>
              <a:t> </a:t>
            </a:r>
            <a:r>
              <a:rPr lang="tr-TR" sz="2200" dirty="0" smtClean="0">
                <a:latin typeface="Calibri" panose="020F0502020204030204" pitchFamily="34" charset="0"/>
                <a:ea typeface="Calibri" panose="020F0502020204030204" pitchFamily="34" charset="0"/>
                <a:cs typeface="Times New Roman" panose="02020603050405020304" pitchFamily="18" charset="0"/>
              </a:rPr>
              <a:t>zorunluluğu, olarak sıralanabilir.</a:t>
            </a:r>
            <a:endParaRPr lang="tr-TR" sz="2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4723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5" name="Dikdörtgen 4"/>
          <p:cNvSpPr/>
          <p:nvPr/>
        </p:nvSpPr>
        <p:spPr>
          <a:xfrm>
            <a:off x="628035" y="1129852"/>
            <a:ext cx="8948584" cy="619272"/>
          </a:xfrm>
          <a:prstGeom prst="rect">
            <a:avLst/>
          </a:prstGeom>
        </p:spPr>
        <p:txBody>
          <a:bodyPr wrap="square">
            <a:spAutoFit/>
          </a:bodyPr>
          <a:lstStyle/>
          <a:p>
            <a:pPr lvl="0">
              <a:lnSpc>
                <a:spcPct val="107000"/>
              </a:lnSpc>
              <a:spcAft>
                <a:spcPts val="0"/>
              </a:spcAft>
            </a:pP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Mimarlık eğitiminde akustik ve ses yalıtımı konuları</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İçerik Yer Tutucusu 2"/>
          <p:cNvSpPr txBox="1">
            <a:spLocks/>
          </p:cNvSpPr>
          <p:nvPr/>
        </p:nvSpPr>
        <p:spPr>
          <a:xfrm>
            <a:off x="1" y="1624857"/>
            <a:ext cx="5230760" cy="5233143"/>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r>
              <a:rPr lang="tr-TR" sz="1900" dirty="0" smtClean="0">
                <a:solidFill>
                  <a:schemeClr val="tx1"/>
                </a:solidFill>
              </a:rPr>
              <a:t>Toplam 84 üniversitede yapılan incelemede akustik ile ilgili lisans-zorunlu dersler, lisans-seçmeli dersler ve lisansüstü-seçmeli dersler belirtilmiştir. </a:t>
            </a:r>
          </a:p>
          <a:p>
            <a:pPr marL="342900" indent="-342900" algn="l">
              <a:buFont typeface="Arial" panose="020B0604020202020204" pitchFamily="34" charset="0"/>
              <a:buChar char="•"/>
            </a:pPr>
            <a:r>
              <a:rPr lang="tr-TR" sz="1900" dirty="0" smtClean="0">
                <a:solidFill>
                  <a:schemeClr val="tx1"/>
                </a:solidFill>
              </a:rPr>
              <a:t>49 üniversitede lisans-sorunlu derslerin büyük çoğunluğu ‘Yapı Fiziği’, ‘Fiziksel Çevre Kontrolü’, ‘Yapı Teknolojileri’ başlıklarına sahip olduğu gibi, sese dair temel bilgiler ‘Yapı Malzemesi’ veya ‘Bina Sistemleri’ gibi farklı alanlar kapsamında da işlenebilmektedir. </a:t>
            </a:r>
          </a:p>
          <a:p>
            <a:pPr marL="342900" indent="-342900" algn="l">
              <a:buFont typeface="Arial" panose="020B0604020202020204" pitchFamily="34" charset="0"/>
              <a:buChar char="•"/>
            </a:pPr>
            <a:r>
              <a:rPr lang="tr-TR" sz="1900" dirty="0" smtClean="0">
                <a:solidFill>
                  <a:schemeClr val="tx1"/>
                </a:solidFill>
              </a:rPr>
              <a:t>22 üniversitede lisans-seçmeli derslerinde akustik konuları işlenmektedir. Bu derslerin geneli, dönem boyunca tek konunun akustik olarak belirlendiği uzmanlık dersleridir. ‘Hacim Akustiği’ ve ‘Gürültü Kontrolü’ ana başlıkları altında konular değerlendirilmektedir.</a:t>
            </a:r>
          </a:p>
          <a:p>
            <a:endParaRPr lang="tr-TR" dirty="0"/>
          </a:p>
        </p:txBody>
      </p:sp>
      <p:pic>
        <p:nvPicPr>
          <p:cNvPr id="7" name="İçerik Yer Tutucusu 4"/>
          <p:cNvPicPr>
            <a:picLocks noChangeAspect="1"/>
          </p:cNvPicPr>
          <p:nvPr/>
        </p:nvPicPr>
        <p:blipFill rotWithShape="1">
          <a:blip r:embed="rId4"/>
          <a:srcRect l="30540" t="18828" r="27759" b="22899"/>
          <a:stretch/>
        </p:blipFill>
        <p:spPr>
          <a:xfrm>
            <a:off x="4949950" y="1624857"/>
            <a:ext cx="4897298" cy="3849404"/>
          </a:xfrm>
          <a:prstGeom prst="rect">
            <a:avLst/>
          </a:prstGeom>
        </p:spPr>
      </p:pic>
      <p:sp>
        <p:nvSpPr>
          <p:cNvPr id="8" name="Dikdörtgen 7"/>
          <p:cNvSpPr/>
          <p:nvPr/>
        </p:nvSpPr>
        <p:spPr>
          <a:xfrm>
            <a:off x="5357573" y="5474260"/>
            <a:ext cx="4515938" cy="830997"/>
          </a:xfrm>
          <a:prstGeom prst="rect">
            <a:avLst/>
          </a:prstGeom>
        </p:spPr>
        <p:txBody>
          <a:bodyPr wrap="square">
            <a:spAutoFit/>
          </a:bodyPr>
          <a:lstStyle/>
          <a:p>
            <a:r>
              <a:rPr lang="tr-TR" sz="1200" b="1" dirty="0"/>
              <a:t>Çakır, O., Sevinç, Z. &amp; </a:t>
            </a:r>
            <a:r>
              <a:rPr lang="tr-TR" sz="1200" b="1" dirty="0" err="1"/>
              <a:t>İlal</a:t>
            </a:r>
            <a:r>
              <a:rPr lang="tr-TR" sz="1200" b="1" dirty="0"/>
              <a:t>, M. E. (2014). </a:t>
            </a:r>
            <a:r>
              <a:rPr lang="tr-TR" sz="1200" dirty="0"/>
              <a:t>Türkiye’de Mimarlık Eğitiminde Akustik: Güncel </a:t>
            </a:r>
            <a:r>
              <a:rPr lang="tr-TR" sz="1200" dirty="0" smtClean="0"/>
              <a:t>Durum, 1</a:t>
            </a:r>
            <a:r>
              <a:rPr lang="tr-TR" sz="1200" dirty="0"/>
              <a:t>. Ulusal Yapı Fiziği ve Çevre Kontrolü Kongresi, </a:t>
            </a:r>
            <a:r>
              <a:rPr lang="tr-TR" sz="1200" dirty="0" smtClean="0"/>
              <a:t>(s.279- </a:t>
            </a:r>
            <a:r>
              <a:rPr lang="tr-TR" sz="1200" dirty="0"/>
              <a:t>288). İstanbul : İTÜ Mimarlık Fakültesi, Mart 13-14. </a:t>
            </a:r>
          </a:p>
        </p:txBody>
      </p:sp>
    </p:spTree>
    <p:extLst>
      <p:ext uri="{BB962C8B-B14F-4D97-AF65-F5344CB8AC3E}">
        <p14:creationId xmlns:p14="http://schemas.microsoft.com/office/powerpoint/2010/main" val="1990296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646275" cy="6839707"/>
          </a:xfrm>
          <a:prstGeom prst="rect">
            <a:avLst/>
          </a:prstGeom>
        </p:spPr>
      </p:pic>
      <p:sp>
        <p:nvSpPr>
          <p:cNvPr id="4" name="Dikdörtgen 3"/>
          <p:cNvSpPr/>
          <p:nvPr/>
        </p:nvSpPr>
        <p:spPr>
          <a:xfrm>
            <a:off x="628035" y="1129852"/>
            <a:ext cx="8948584" cy="619272"/>
          </a:xfrm>
          <a:prstGeom prst="rect">
            <a:avLst/>
          </a:prstGeom>
        </p:spPr>
        <p:txBody>
          <a:bodyPr wrap="square">
            <a:spAutoFit/>
          </a:bodyPr>
          <a:lstStyle/>
          <a:p>
            <a:pPr>
              <a:lnSpc>
                <a:spcPct val="107000"/>
              </a:lnSpc>
            </a:pP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2</a:t>
            </a: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Akustik uzmanı nasıl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olunur?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Dikdörtgen 1"/>
          <p:cNvSpPr/>
          <p:nvPr/>
        </p:nvSpPr>
        <p:spPr>
          <a:xfrm>
            <a:off x="452284" y="1874809"/>
            <a:ext cx="9320804" cy="1980414"/>
          </a:xfrm>
          <a:prstGeom prst="rect">
            <a:avLst/>
          </a:prstGeom>
        </p:spPr>
        <p:txBody>
          <a:bodyPr wrap="square">
            <a:spAutoFit/>
          </a:bodyPr>
          <a:lstStyle/>
          <a:p>
            <a:pPr algn="just">
              <a:lnSpc>
                <a:spcPct val="107000"/>
              </a:lnSpc>
              <a:spcBef>
                <a:spcPts val="5"/>
              </a:spcBef>
              <a:spcAft>
                <a:spcPts val="600"/>
              </a:spcAft>
            </a:pPr>
            <a:r>
              <a:rPr lang="tr-TR" sz="2000" b="1" kern="0" dirty="0" smtClean="0">
                <a:latin typeface="Calibri" panose="020F0502020204030204" pitchFamily="34" charset="0"/>
                <a:ea typeface="Yu Gothic Light" panose="020B0300000000000000" pitchFamily="34" charset="-128"/>
                <a:cs typeface="Times New Roman" panose="02020603050405020304" pitchFamily="18" charset="0"/>
              </a:rPr>
              <a:t>Bina </a:t>
            </a:r>
            <a:r>
              <a:rPr lang="tr-TR" sz="2000" b="1" kern="0" dirty="0">
                <a:latin typeface="Calibri" panose="020F0502020204030204" pitchFamily="34" charset="0"/>
                <a:ea typeface="Yu Gothic Light" panose="020B0300000000000000" pitchFamily="34" charset="-128"/>
                <a:cs typeface="Times New Roman" panose="02020603050405020304" pitchFamily="18" charset="0"/>
              </a:rPr>
              <a:t>akustik </a:t>
            </a:r>
            <a:r>
              <a:rPr lang="tr-TR" sz="2000" b="1" kern="0" dirty="0" smtClean="0">
                <a:latin typeface="Calibri" panose="020F0502020204030204" pitchFamily="34" charset="0"/>
                <a:ea typeface="Yu Gothic Light" panose="020B0300000000000000" pitchFamily="34" charset="-128"/>
                <a:cs typeface="Times New Roman" panose="02020603050405020304" pitchFamily="18" charset="0"/>
              </a:rPr>
              <a:t>uzmanı</a:t>
            </a:r>
            <a:endParaRPr lang="tr-TR" b="1" kern="0" dirty="0">
              <a:latin typeface="Times New Roman" panose="02020603050405020304" pitchFamily="18" charset="0"/>
              <a:ea typeface="Yu Gothic Light" panose="020B0300000000000000" pitchFamily="34" charset="-128"/>
              <a:cs typeface="Times New Roman" panose="02020603050405020304" pitchFamily="18" charset="0"/>
            </a:endParaRPr>
          </a:p>
          <a:p>
            <a:pPr algn="just">
              <a:lnSpc>
                <a:spcPct val="107000"/>
              </a:lnSpc>
              <a:spcAft>
                <a:spcPts val="800"/>
              </a:spcAft>
            </a:pPr>
            <a:r>
              <a:rPr lang="tr-TR" dirty="0">
                <a:latin typeface="Calibri" panose="020F0502020204030204" pitchFamily="34" charset="0"/>
                <a:ea typeface="Calibri" panose="020F0502020204030204" pitchFamily="34" charset="0"/>
                <a:cs typeface="Times New Roman" panose="02020603050405020304" pitchFamily="18" charset="0"/>
              </a:rPr>
              <a:t>12/04/2018 tarihli 30389 Sayılı Resmî </a:t>
            </a:r>
            <a:r>
              <a:rPr lang="tr-TR" dirty="0" err="1">
                <a:latin typeface="Calibri" panose="020F0502020204030204" pitchFamily="34" charset="0"/>
                <a:ea typeface="Calibri" panose="020F0502020204030204" pitchFamily="34" charset="0"/>
                <a:cs typeface="Times New Roman" panose="02020603050405020304" pitchFamily="18" charset="0"/>
              </a:rPr>
              <a:t>Gazete’de</a:t>
            </a:r>
            <a:r>
              <a:rPr lang="tr-TR" dirty="0">
                <a:latin typeface="Calibri" panose="020F0502020204030204" pitchFamily="34" charset="0"/>
                <a:ea typeface="Calibri" panose="020F0502020204030204" pitchFamily="34" charset="0"/>
                <a:cs typeface="Times New Roman" panose="02020603050405020304" pitchFamily="18" charset="0"/>
              </a:rPr>
              <a:t> yayımlanan </a:t>
            </a:r>
            <a:r>
              <a:rPr lang="tr-TR" b="1" i="1" dirty="0">
                <a:latin typeface="Calibri" panose="020F0502020204030204" pitchFamily="34" charset="0"/>
                <a:ea typeface="Calibri" panose="020F0502020204030204" pitchFamily="34" charset="0"/>
                <a:cs typeface="Times New Roman" panose="02020603050405020304" pitchFamily="18" charset="0"/>
              </a:rPr>
              <a:t>“Binaların Gürültüye Karşı Korunması Hakkında Yönetmelik Kapsamında Düzenlenecek Sertifika Eğitim Programlarına Dair Tebliğ (Tebliğ No: MHG/2018-01)</a:t>
            </a:r>
            <a:r>
              <a:rPr lang="tr-TR" dirty="0">
                <a:latin typeface="Calibri" panose="020F0502020204030204" pitchFamily="34" charset="0"/>
                <a:ea typeface="Calibri" panose="020F0502020204030204" pitchFamily="34" charset="0"/>
                <a:cs typeface="Times New Roman" panose="02020603050405020304" pitchFamily="18" charset="0"/>
              </a:rPr>
              <a:t>” </a:t>
            </a:r>
            <a:r>
              <a:rPr lang="tr-TR" dirty="0" smtClean="0">
                <a:latin typeface="Calibri" panose="020F0502020204030204" pitchFamily="34" charset="0"/>
                <a:ea typeface="Calibri" panose="020F0502020204030204" pitchFamily="34" charset="0"/>
                <a:cs typeface="Times New Roman" panose="02020603050405020304" pitchFamily="18" charset="0"/>
              </a:rPr>
              <a:t>kapsamında </a:t>
            </a:r>
            <a:r>
              <a:rPr lang="tr-TR" dirty="0">
                <a:latin typeface="Calibri" panose="020F0502020204030204" pitchFamily="34" charset="0"/>
                <a:ea typeface="Calibri" panose="020F0502020204030204" pitchFamily="34" charset="0"/>
                <a:cs typeface="Times New Roman" panose="02020603050405020304" pitchFamily="18" charset="0"/>
              </a:rPr>
              <a:t>“</a:t>
            </a:r>
            <a:r>
              <a:rPr lang="tr-TR" i="1" dirty="0">
                <a:latin typeface="Calibri" panose="020F0502020204030204" pitchFamily="34" charset="0"/>
                <a:ea typeface="Times New Roman" panose="02020603050405020304" pitchFamily="18" charset="0"/>
                <a:cs typeface="Times New Roman" panose="02020603050405020304" pitchFamily="18" charset="0"/>
              </a:rPr>
              <a:t>Bina akustiği uzmanı”</a:t>
            </a:r>
            <a:r>
              <a:rPr lang="tr-TR" b="1" dirty="0">
                <a:latin typeface="Calibri" panose="020F0502020204030204" pitchFamily="34" charset="0"/>
                <a:ea typeface="Times New Roman" panose="02020603050405020304" pitchFamily="18" charset="0"/>
                <a:cs typeface="Times New Roman" panose="02020603050405020304" pitchFamily="18" charset="0"/>
              </a:rPr>
              <a:t>,</a:t>
            </a:r>
            <a:r>
              <a:rPr lang="tr-TR" dirty="0">
                <a:latin typeface="Calibri" panose="020F0502020204030204" pitchFamily="34" charset="0"/>
                <a:ea typeface="Times New Roman" panose="02020603050405020304" pitchFamily="18" charset="0"/>
                <a:cs typeface="Times New Roman" panose="02020603050405020304" pitchFamily="18" charset="0"/>
              </a:rPr>
              <a:t> bina akustiği konusunda akustik proje hazırlayan ve/veya bina akustik ölçümlerini yapan, Bina Akustiği Uzmanlık Sertifikasını haiz uzmanı olarak t</a:t>
            </a:r>
            <a:r>
              <a:rPr lang="tr-TR" dirty="0">
                <a:latin typeface="Calibri" panose="020F0502020204030204" pitchFamily="34" charset="0"/>
                <a:ea typeface="Calibri" panose="020F0502020204030204" pitchFamily="34" charset="0"/>
                <a:cs typeface="Times New Roman" panose="02020603050405020304" pitchFamily="18" charset="0"/>
              </a:rPr>
              <a:t>anımlanmıştır. </a:t>
            </a:r>
            <a:endParaRPr lang="tr-TR"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5449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646275" cy="6839707"/>
          </a:xfrm>
          <a:prstGeom prst="rect">
            <a:avLst/>
          </a:prstGeom>
        </p:spPr>
      </p:pic>
      <p:sp>
        <p:nvSpPr>
          <p:cNvPr id="4" name="Dikdörtgen 3"/>
          <p:cNvSpPr/>
          <p:nvPr/>
        </p:nvSpPr>
        <p:spPr>
          <a:xfrm>
            <a:off x="628035" y="1129852"/>
            <a:ext cx="8948584" cy="619272"/>
          </a:xfrm>
          <a:prstGeom prst="rect">
            <a:avLst/>
          </a:prstGeom>
        </p:spPr>
        <p:txBody>
          <a:bodyPr wrap="square">
            <a:spAutoFit/>
          </a:bodyPr>
          <a:lstStyle/>
          <a:p>
            <a:pPr>
              <a:lnSpc>
                <a:spcPct val="107000"/>
              </a:lnSpc>
            </a:pP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2</a:t>
            </a:r>
            <a:r>
              <a:rPr lang="tr-TR" sz="32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Akustik uzmanı nasıl </a:t>
            </a:r>
            <a:r>
              <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rPr>
              <a:t>olunur?</a:t>
            </a:r>
            <a:endParaRPr lang="tr-TR" sz="32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Dikdörtgen 1"/>
          <p:cNvSpPr/>
          <p:nvPr/>
        </p:nvSpPr>
        <p:spPr>
          <a:xfrm>
            <a:off x="452284" y="1874809"/>
            <a:ext cx="9320804" cy="4355423"/>
          </a:xfrm>
          <a:prstGeom prst="rect">
            <a:avLst/>
          </a:prstGeom>
        </p:spPr>
        <p:txBody>
          <a:bodyPr wrap="square">
            <a:spAutoFit/>
          </a:bodyPr>
          <a:lstStyle/>
          <a:p>
            <a:pPr algn="just">
              <a:lnSpc>
                <a:spcPct val="107000"/>
              </a:lnSpc>
              <a:spcAft>
                <a:spcPts val="800"/>
              </a:spcAft>
            </a:pPr>
            <a:r>
              <a:rPr lang="tr-TR" dirty="0" smtClean="0">
                <a:latin typeface="Calibri" panose="020F0502020204030204" pitchFamily="34" charset="0"/>
                <a:ea typeface="Times New Roman" panose="02020603050405020304" pitchFamily="18" charset="0"/>
                <a:cs typeface="Times New Roman" panose="02020603050405020304" pitchFamily="18" charset="0"/>
              </a:rPr>
              <a:t>Bu </a:t>
            </a:r>
            <a:r>
              <a:rPr lang="tr-TR" dirty="0">
                <a:latin typeface="Calibri" panose="020F0502020204030204" pitchFamily="34" charset="0"/>
                <a:ea typeface="Times New Roman" panose="02020603050405020304" pitchFamily="18" charset="0"/>
                <a:cs typeface="Times New Roman" panose="02020603050405020304" pitchFamily="18" charset="0"/>
              </a:rPr>
              <a:t>Tebliğ’de Madde 5’e göre </a:t>
            </a:r>
            <a:r>
              <a:rPr lang="tr-TR" dirty="0">
                <a:latin typeface="Calibri" panose="020F0502020204030204" pitchFamily="34" charset="0"/>
                <a:ea typeface="Calibri" panose="020F0502020204030204" pitchFamily="34" charset="0"/>
                <a:cs typeface="Times New Roman" panose="02020603050405020304" pitchFamily="18" charset="0"/>
              </a:rPr>
              <a:t>,</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180340" indent="-180340" algn="just">
              <a:lnSpc>
                <a:spcPct val="107000"/>
              </a:lnSpc>
              <a:spcAft>
                <a:spcPts val="800"/>
              </a:spcAft>
            </a:pPr>
            <a:r>
              <a:rPr lang="tr-TR" dirty="0">
                <a:latin typeface="Calibri" panose="020F0502020204030204" pitchFamily="34" charset="0"/>
                <a:ea typeface="Times New Roman" panose="02020603050405020304" pitchFamily="18" charset="0"/>
                <a:cs typeface="Times New Roman" panose="02020603050405020304" pitchFamily="18" charset="0"/>
              </a:rPr>
              <a:t>(1) Bina akustiği uzmanları, Bakanlık tarafından belirlenen esaslar dâhilinde eğitici kuruluşlar tarafından düzenlenecek ilgili tüm sertifika eğitim programlarına katılarak uygulanacak yazılı sınavda başarılı olmaları halinde, Yönetmelik kapsamında bina akustiği konusunda akustik proje hazırlayabilir ve bina akustik ölçümlerini yaparak rapor düzenleyebilirler.</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180340" indent="-180340" algn="just">
              <a:lnSpc>
                <a:spcPct val="107000"/>
              </a:lnSpc>
              <a:spcAft>
                <a:spcPts val="800"/>
              </a:spcAft>
            </a:pPr>
            <a:r>
              <a:rPr lang="tr-TR" dirty="0">
                <a:latin typeface="Calibri" panose="020F0502020204030204" pitchFamily="34" charset="0"/>
                <a:ea typeface="Times New Roman" panose="02020603050405020304" pitchFamily="18" charset="0"/>
                <a:cs typeface="Times New Roman" panose="02020603050405020304" pitchFamily="18" charset="0"/>
              </a:rPr>
              <a:t>(2) Akustik proje hazırlayabilmek için programları ekte verilen D1 sertifikasına; bina akustik ölçümleri yaparak rapor düzenleyebilmek için ise ilaveten D2 sertifikasına sahip olmak zorunludur.</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180340" indent="-180340" algn="just">
              <a:lnSpc>
                <a:spcPct val="107000"/>
              </a:lnSpc>
              <a:spcAft>
                <a:spcPts val="800"/>
              </a:spcAft>
            </a:pPr>
            <a:r>
              <a:rPr lang="tr-TR" dirty="0">
                <a:latin typeface="Calibri" panose="020F0502020204030204" pitchFamily="34" charset="0"/>
                <a:ea typeface="Times New Roman" panose="02020603050405020304" pitchFamily="18" charset="0"/>
                <a:cs typeface="Times New Roman" panose="02020603050405020304" pitchFamily="18" charset="0"/>
              </a:rPr>
              <a:t>(3) Sertifika eğitim programlarına uzmanlık alanlarına uygun olarak yalnızca mimar, inşaat mühendisi, makine mühendisi, elektrik mühendisi, elektrik ve elektronik mühendisi, fizik mühendisi ve optik/akustik mühendisleri katılabilirler.</a:t>
            </a:r>
            <a:endParaRPr lang="tr-TR" dirty="0">
              <a:latin typeface="Times New Roman" panose="02020603050405020304" pitchFamily="18" charset="0"/>
              <a:ea typeface="Calibri" panose="020F0502020204030204" pitchFamily="34" charset="0"/>
              <a:cs typeface="Times New Roman" panose="02020603050405020304" pitchFamily="18" charset="0"/>
            </a:endParaRPr>
          </a:p>
          <a:p>
            <a:pPr marL="180340" indent="-180340" algn="just">
              <a:lnSpc>
                <a:spcPct val="107000"/>
              </a:lnSpc>
              <a:spcAft>
                <a:spcPts val="800"/>
              </a:spcAft>
            </a:pPr>
            <a:r>
              <a:rPr lang="tr-TR" dirty="0">
                <a:latin typeface="Calibri" panose="020F0502020204030204" pitchFamily="34" charset="0"/>
                <a:ea typeface="Times New Roman" panose="02020603050405020304" pitchFamily="18" charset="0"/>
                <a:cs typeface="Times New Roman" panose="02020603050405020304" pitchFamily="18" charset="0"/>
              </a:rPr>
              <a:t>(4) Üçüncü fıkrada belirtilenlerin dışındaki meslek gruplarından olup, akustik alanında tezli yüksek lisans veya doktora yapmış olan kişiler de sertifika programına katılabilirler. </a:t>
            </a:r>
            <a:endParaRPr lang="tr-TR"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6043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93"/>
            <a:ext cx="9646275" cy="6839707"/>
          </a:xfrm>
          <a:prstGeom prst="rect">
            <a:avLst/>
          </a:prstGeom>
        </p:spPr>
      </p:pic>
      <p:pic>
        <p:nvPicPr>
          <p:cNvPr id="4" name="İçerik Yer Tutucusu 5"/>
          <p:cNvPicPr>
            <a:picLocks noChangeAspect="1"/>
          </p:cNvPicPr>
          <p:nvPr/>
        </p:nvPicPr>
        <p:blipFill rotWithShape="1">
          <a:blip r:embed="rId3"/>
          <a:srcRect l="54396" t="20339" r="18060" b="15713"/>
          <a:stretch/>
        </p:blipFill>
        <p:spPr>
          <a:xfrm>
            <a:off x="2625211" y="0"/>
            <a:ext cx="4906298" cy="6407301"/>
          </a:xfrm>
          <a:prstGeom prst="rect">
            <a:avLst/>
          </a:prstGeom>
        </p:spPr>
      </p:pic>
    </p:spTree>
    <p:extLst>
      <p:ext uri="{BB962C8B-B14F-4D97-AF65-F5344CB8AC3E}">
        <p14:creationId xmlns:p14="http://schemas.microsoft.com/office/powerpoint/2010/main" val="4209996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1058</Words>
  <Application>Microsoft Office PowerPoint</Application>
  <PresentationFormat>Özel</PresentationFormat>
  <Paragraphs>67</Paragraphs>
  <Slides>12</Slides>
  <Notes>5</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12</vt:i4>
      </vt:variant>
    </vt:vector>
  </HeadingPairs>
  <TitlesOfParts>
    <vt:vector size="19" baseType="lpstr">
      <vt:lpstr>Yu Gothic Light</vt:lpstr>
      <vt:lpstr>Arial</vt:lpstr>
      <vt:lpstr>Calibri</vt:lpstr>
      <vt:lpstr>Helvetica</vt:lpstr>
      <vt:lpstr>Symbol</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ITU</cp:lastModifiedBy>
  <cp:revision>27</cp:revision>
  <dcterms:created xsi:type="dcterms:W3CDTF">2017-10-30T09:13:00Z</dcterms:created>
  <dcterms:modified xsi:type="dcterms:W3CDTF">2018-12-23T10:43:29Z</dcterms:modified>
</cp:coreProperties>
</file>