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14" d="100"/>
          <a:sy n="114" d="100"/>
        </p:scale>
        <p:origin x="1098" y="90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EB53BE-01F3-42FC-87DF-333FD90356C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E07CA5D-E41C-4272-ACFD-7ACF38A9E011}">
      <dgm:prSet phldrT="[Metin]"/>
      <dgm:spPr/>
      <dgm:t>
        <a:bodyPr/>
        <a:lstStyle/>
        <a:p>
          <a:r>
            <a:rPr lang="tr-TR" dirty="0" smtClean="0"/>
            <a:t>Yeni Binalar</a:t>
          </a:r>
          <a:endParaRPr lang="tr-TR" dirty="0"/>
        </a:p>
      </dgm:t>
    </dgm:pt>
    <dgm:pt modelId="{F7688D19-B049-4208-9D3B-F3ED36CD34D4}" type="parTrans" cxnId="{8A8FE59C-5D40-4DCE-A546-BB7CF694F555}">
      <dgm:prSet/>
      <dgm:spPr/>
      <dgm:t>
        <a:bodyPr/>
        <a:lstStyle/>
        <a:p>
          <a:endParaRPr lang="tr-TR"/>
        </a:p>
      </dgm:t>
    </dgm:pt>
    <dgm:pt modelId="{27D0E02E-7E26-43E6-B816-40BE197AE96E}" type="sibTrans" cxnId="{8A8FE59C-5D40-4DCE-A546-BB7CF694F555}">
      <dgm:prSet/>
      <dgm:spPr/>
      <dgm:t>
        <a:bodyPr/>
        <a:lstStyle/>
        <a:p>
          <a:endParaRPr lang="tr-TR"/>
        </a:p>
      </dgm:t>
    </dgm:pt>
    <dgm:pt modelId="{113460D8-1CE2-49F3-BA01-A1E36C09BAAB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Yönetmeliğine göre zorunlu</a:t>
          </a:r>
        </a:p>
        <a:p>
          <a:pPr algn="just"/>
          <a:r>
            <a:rPr lang="tr-TR" sz="1200" dirty="0" smtClean="0"/>
            <a:t>-Bina </a:t>
          </a:r>
          <a:r>
            <a:rPr lang="tr-TR" sz="1200" dirty="0" smtClean="0"/>
            <a:t>kabuğunun </a:t>
          </a:r>
          <a:r>
            <a:rPr lang="tr-TR" sz="1200" dirty="0" smtClean="0"/>
            <a:t>TS </a:t>
          </a:r>
          <a:r>
            <a:rPr lang="tr-TR" sz="1200" dirty="0" smtClean="0"/>
            <a:t>825 Binalarda Isı Yalıtım Kuralları  Standardına uygun </a:t>
          </a:r>
          <a:r>
            <a:rPr lang="tr-TR" sz="1200" b="1" dirty="0" smtClean="0"/>
            <a:t>projelendirilmesi zorunludur.</a:t>
          </a:r>
          <a:endParaRPr lang="tr-TR" sz="1200" b="1" dirty="0" smtClean="0"/>
        </a:p>
        <a:p>
          <a:pPr algn="just"/>
          <a:r>
            <a:rPr lang="tr-TR" sz="1200" dirty="0" smtClean="0"/>
            <a:t>- Bağımsız bölüm aralarında R direnci en az 0,80 m2K/W olacak şekilde zorunlu.</a:t>
          </a:r>
          <a:endParaRPr lang="tr-TR" sz="1200" dirty="0"/>
        </a:p>
      </dgm:t>
    </dgm:pt>
    <dgm:pt modelId="{B4094B32-D010-4CE9-B0B9-9CF18E975DF4}" type="parTrans" cxnId="{BB0A71AC-592D-4111-B51F-ABA55E78DBA0}">
      <dgm:prSet/>
      <dgm:spPr/>
      <dgm:t>
        <a:bodyPr/>
        <a:lstStyle/>
        <a:p>
          <a:endParaRPr lang="tr-TR"/>
        </a:p>
      </dgm:t>
    </dgm:pt>
    <dgm:pt modelId="{287825FA-3326-414C-B8ED-7AC0535C75BA}" type="sibTrans" cxnId="{BB0A71AC-592D-4111-B51F-ABA55E78DBA0}">
      <dgm:prSet/>
      <dgm:spPr/>
      <dgm:t>
        <a:bodyPr/>
        <a:lstStyle/>
        <a:p>
          <a:endParaRPr lang="tr-TR"/>
        </a:p>
      </dgm:t>
    </dgm:pt>
    <dgm:pt modelId="{68289957-8515-457B-80B7-6A5DAB725690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Faydaları;</a:t>
          </a:r>
        </a:p>
        <a:p>
          <a:pPr algn="just"/>
          <a:r>
            <a:rPr lang="tr-TR" sz="1200" dirty="0" smtClean="0"/>
            <a:t>-Uygun ısı yalıtımı ile %30 enerji verimliliği ve toplam sera gazı emisyonlarında %9 </a:t>
          </a:r>
          <a:r>
            <a:rPr lang="tr-TR" sz="1200" dirty="0" err="1" smtClean="0"/>
            <a:t>azaltım</a:t>
          </a:r>
          <a:r>
            <a:rPr lang="tr-TR" sz="1200" dirty="0" smtClean="0"/>
            <a:t>,</a:t>
          </a:r>
        </a:p>
        <a:p>
          <a:pPr algn="just"/>
          <a:r>
            <a:rPr lang="tr-TR" sz="1200" dirty="0" smtClean="0"/>
            <a:t>- Yapı elemanları arasında oluşacak </a:t>
          </a:r>
          <a:r>
            <a:rPr lang="tr-TR" sz="1200" dirty="0" err="1" smtClean="0"/>
            <a:t>yoğuşmanın</a:t>
          </a:r>
          <a:r>
            <a:rPr lang="tr-TR" sz="1200" dirty="0" smtClean="0"/>
            <a:t> önlenmesi ile betonarme </a:t>
          </a:r>
          <a:r>
            <a:rPr lang="tr-TR" sz="1200" dirty="0" smtClean="0"/>
            <a:t>içerisindeki </a:t>
          </a:r>
          <a:r>
            <a:rPr lang="tr-TR" sz="1200" dirty="0" smtClean="0"/>
            <a:t>donatının korunması </a:t>
          </a:r>
          <a:r>
            <a:rPr lang="tr-TR" sz="1200" dirty="0" smtClean="0"/>
            <a:t>ve binanın yapısal ömrünün </a:t>
          </a:r>
          <a:r>
            <a:rPr lang="tr-TR" sz="1200" dirty="0" smtClean="0"/>
            <a:t>uzatılması ve en önemlisi konfor ve sağlıklı ortamın oluşturulmasıdır.</a:t>
          </a:r>
          <a:endParaRPr lang="tr-TR" sz="1200" dirty="0"/>
        </a:p>
      </dgm:t>
    </dgm:pt>
    <dgm:pt modelId="{6772CE61-551B-4629-8A90-EA7B52A1462B}" type="parTrans" cxnId="{364174A8-9922-41B9-81CA-1116D35166B3}">
      <dgm:prSet/>
      <dgm:spPr/>
      <dgm:t>
        <a:bodyPr/>
        <a:lstStyle/>
        <a:p>
          <a:endParaRPr lang="tr-TR"/>
        </a:p>
      </dgm:t>
    </dgm:pt>
    <dgm:pt modelId="{0E3C7917-40FB-40B9-9E10-8012B8B45CE3}" type="sibTrans" cxnId="{364174A8-9922-41B9-81CA-1116D35166B3}">
      <dgm:prSet/>
      <dgm:spPr/>
      <dgm:t>
        <a:bodyPr/>
        <a:lstStyle/>
        <a:p>
          <a:endParaRPr lang="tr-TR"/>
        </a:p>
      </dgm:t>
    </dgm:pt>
    <dgm:pt modelId="{FC932767-4C8A-4024-8FDB-5A5CF22031FD}">
      <dgm:prSet phldrT="[Metin]"/>
      <dgm:spPr/>
      <dgm:t>
        <a:bodyPr/>
        <a:lstStyle/>
        <a:p>
          <a:r>
            <a:rPr lang="tr-TR" dirty="0" smtClean="0"/>
            <a:t>Mevcut Binalar</a:t>
          </a:r>
          <a:endParaRPr lang="tr-TR" dirty="0"/>
        </a:p>
      </dgm:t>
    </dgm:pt>
    <dgm:pt modelId="{0E2EFFBF-D99F-4A05-885E-190D61DD1BB9}" type="parTrans" cxnId="{AA1133BA-FF33-403D-8672-3ED888647EAF}">
      <dgm:prSet/>
      <dgm:spPr/>
      <dgm:t>
        <a:bodyPr/>
        <a:lstStyle/>
        <a:p>
          <a:endParaRPr lang="tr-TR"/>
        </a:p>
      </dgm:t>
    </dgm:pt>
    <dgm:pt modelId="{74315442-1D01-4C08-AFDE-06B90F2A99E9}" type="sibTrans" cxnId="{AA1133BA-FF33-403D-8672-3ED888647EAF}">
      <dgm:prSet/>
      <dgm:spPr/>
      <dgm:t>
        <a:bodyPr/>
        <a:lstStyle/>
        <a:p>
          <a:endParaRPr lang="tr-TR"/>
        </a:p>
      </dgm:t>
    </dgm:pt>
    <dgm:pt modelId="{2B0479FB-2C02-4244-A28B-679DE563CAF8}">
      <dgm:prSet phldrT="[Metin]" custT="1"/>
      <dgm:spPr/>
      <dgm:t>
        <a:bodyPr/>
        <a:lstStyle/>
        <a:p>
          <a:pPr marL="0" indent="0" algn="l"/>
          <a:endParaRPr lang="tr-TR" sz="15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indent="0"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Tip İmar Yönetmeliği</a:t>
          </a:r>
        </a:p>
        <a:p>
          <a:pPr marL="0" indent="0" algn="just"/>
          <a:r>
            <a:rPr lang="tr-TR" sz="1100" dirty="0" smtClean="0"/>
            <a:t>- Taşıyıcı sistemi etkilememek ve 634 sayılı Kanun uyarınca muvafakat alınmak kaydıyla; binalarda enerji kimlik belgesi sınıfı en az "C" olacak şekilde mesleki yeterlilik sertifikalı uygulayıcılar tarafından yapılacak ısı yalıtımı uygulamaları ile binanın kendi ihtiyacı için yapılacak güneş kaynaklı yenilenebilir enerji sistemleri </a:t>
          </a:r>
          <a:r>
            <a:rPr lang="tr-TR" sz="1100" b="1" dirty="0" smtClean="0"/>
            <a:t>ruhsata tabi değildir.</a:t>
          </a:r>
          <a:endParaRPr lang="tr-TR" sz="1100" b="1" dirty="0"/>
        </a:p>
      </dgm:t>
    </dgm:pt>
    <dgm:pt modelId="{2CCC12B9-8E2B-4EB3-A477-6BF77CA63935}" type="parTrans" cxnId="{599F6072-9D64-4D66-9FDD-D8146D0BD8FD}">
      <dgm:prSet/>
      <dgm:spPr/>
      <dgm:t>
        <a:bodyPr/>
        <a:lstStyle/>
        <a:p>
          <a:endParaRPr lang="tr-TR"/>
        </a:p>
      </dgm:t>
    </dgm:pt>
    <dgm:pt modelId="{EE847609-2505-4FC5-B867-43B0EC98E49A}" type="sibTrans" cxnId="{599F6072-9D64-4D66-9FDD-D8146D0BD8FD}">
      <dgm:prSet/>
      <dgm:spPr/>
      <dgm:t>
        <a:bodyPr/>
        <a:lstStyle/>
        <a:p>
          <a:endParaRPr lang="tr-TR"/>
        </a:p>
      </dgm:t>
    </dgm:pt>
    <dgm:pt modelId="{D01A6D8D-43E8-4EEF-8C49-C8F1F57710C2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</a:t>
          </a:r>
        </a:p>
        <a:p>
          <a:pPr algn="just"/>
          <a:r>
            <a:rPr lang="tr-TR" sz="1200" b="1" dirty="0" smtClean="0"/>
            <a:t>- </a:t>
          </a:r>
          <a:r>
            <a:rPr lang="tr-TR" sz="1200" dirty="0" smtClean="0"/>
            <a:t>Mevcut binalarda yapılacak ısı yalıtım uygulamasının standartlara ve mevzuatlara uygun olmasının </a:t>
          </a:r>
          <a:r>
            <a:rPr lang="tr-TR" sz="1200" dirty="0" smtClean="0"/>
            <a:t>sağlanması, kontrolü </a:t>
          </a:r>
          <a:r>
            <a:rPr lang="tr-TR" sz="1200" dirty="0" smtClean="0"/>
            <a:t>hem de enerji kimlik belgesinin alınması ve uygulamanın doğruluğunun tespit edilmesi amacıyla </a:t>
          </a:r>
          <a:r>
            <a:rPr lang="tr-TR" sz="1200" b="1" dirty="0" smtClean="0"/>
            <a:t>tip sözleşme zorunlu</a:t>
          </a:r>
          <a:r>
            <a:rPr lang="tr-TR" sz="1200" dirty="0" smtClean="0"/>
            <a:t> hale getirilmiştir.</a:t>
          </a:r>
          <a:endParaRPr lang="tr-TR" sz="1200" dirty="0"/>
        </a:p>
      </dgm:t>
    </dgm:pt>
    <dgm:pt modelId="{F9E074F5-3079-41D6-96C3-69A8EE1C7515}" type="parTrans" cxnId="{12CC499F-8D0A-47C0-89D9-787115F5A066}">
      <dgm:prSet/>
      <dgm:spPr/>
      <dgm:t>
        <a:bodyPr/>
        <a:lstStyle/>
        <a:p>
          <a:endParaRPr lang="tr-TR"/>
        </a:p>
      </dgm:t>
    </dgm:pt>
    <dgm:pt modelId="{70DEE8DC-D717-4A72-A692-355AF0DDA178}" type="sibTrans" cxnId="{12CC499F-8D0A-47C0-89D9-787115F5A066}">
      <dgm:prSet/>
      <dgm:spPr/>
      <dgm:t>
        <a:bodyPr/>
        <a:lstStyle/>
        <a:p>
          <a:endParaRPr lang="tr-TR"/>
        </a:p>
      </dgm:t>
    </dgm:pt>
    <dgm:pt modelId="{5480D6C1-497E-4F7B-9E60-C0FF3D8738BF}" type="pres">
      <dgm:prSet presAssocID="{30EB53BE-01F3-42FC-87DF-333FD90356C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B804FFB7-EE3F-4401-8929-F7CB8C0851CC}" type="pres">
      <dgm:prSet presAssocID="{0E07CA5D-E41C-4272-ACFD-7ACF38A9E011}" presName="posSpace" presStyleCnt="0"/>
      <dgm:spPr/>
    </dgm:pt>
    <dgm:pt modelId="{2D2CB5A2-41B6-417C-A4AB-07B9A4876515}" type="pres">
      <dgm:prSet presAssocID="{0E07CA5D-E41C-4272-ACFD-7ACF38A9E011}" presName="vertFlow" presStyleCnt="0"/>
      <dgm:spPr/>
    </dgm:pt>
    <dgm:pt modelId="{3FF65DEF-8943-4D88-9DBF-CA170581E662}" type="pres">
      <dgm:prSet presAssocID="{0E07CA5D-E41C-4272-ACFD-7ACF38A9E011}" presName="topSpace" presStyleCnt="0"/>
      <dgm:spPr/>
    </dgm:pt>
    <dgm:pt modelId="{75FFF589-887D-4764-813C-4E3A355CD9C9}" type="pres">
      <dgm:prSet presAssocID="{0E07CA5D-E41C-4272-ACFD-7ACF38A9E011}" presName="firstComp" presStyleCnt="0"/>
      <dgm:spPr/>
    </dgm:pt>
    <dgm:pt modelId="{5CDDF5C3-E363-4D16-927E-AB9A794E4AEA}" type="pres">
      <dgm:prSet presAssocID="{0E07CA5D-E41C-4272-ACFD-7ACF38A9E011}" presName="firstChild" presStyleLbl="bgAccFollowNode1" presStyleIdx="0" presStyleCnt="4" custScaleX="127909" custLinFactNeighborX="-22332" custLinFactNeighborY="1"/>
      <dgm:spPr/>
      <dgm:t>
        <a:bodyPr/>
        <a:lstStyle/>
        <a:p>
          <a:endParaRPr lang="tr-TR"/>
        </a:p>
      </dgm:t>
    </dgm:pt>
    <dgm:pt modelId="{5195E23D-35F2-4196-82A4-7A8F3DB01473}" type="pres">
      <dgm:prSet presAssocID="{0E07CA5D-E41C-4272-ACFD-7ACF38A9E011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B45FB9-FCA6-429C-ACE6-68742732E71F}" type="pres">
      <dgm:prSet presAssocID="{68289957-8515-457B-80B7-6A5DAB725690}" presName="comp" presStyleCnt="0"/>
      <dgm:spPr/>
    </dgm:pt>
    <dgm:pt modelId="{BA878FA9-C8A8-411E-AABC-64747018802A}" type="pres">
      <dgm:prSet presAssocID="{68289957-8515-457B-80B7-6A5DAB725690}" presName="child" presStyleLbl="bgAccFollowNode1" presStyleIdx="1" presStyleCnt="4" custScaleX="127909" custLinFactNeighborX="-15888" custLinFactNeighborY="109"/>
      <dgm:spPr/>
      <dgm:t>
        <a:bodyPr/>
        <a:lstStyle/>
        <a:p>
          <a:endParaRPr lang="tr-TR"/>
        </a:p>
      </dgm:t>
    </dgm:pt>
    <dgm:pt modelId="{501F9B62-A763-4BD4-846F-A9086B35715F}" type="pres">
      <dgm:prSet presAssocID="{68289957-8515-457B-80B7-6A5DAB725690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802DCD-3E54-4042-9581-84EA13D2DB34}" type="pres">
      <dgm:prSet presAssocID="{0E07CA5D-E41C-4272-ACFD-7ACF38A9E011}" presName="negSpace" presStyleCnt="0"/>
      <dgm:spPr/>
    </dgm:pt>
    <dgm:pt modelId="{703CED32-7A10-45A7-AFD1-AF84476EF98E}" type="pres">
      <dgm:prSet presAssocID="{0E07CA5D-E41C-4272-ACFD-7ACF38A9E011}" presName="circle" presStyleLbl="node1" presStyleIdx="0" presStyleCnt="2" custScaleX="65086" custScaleY="54000" custLinFactNeighborX="20336" custLinFactNeighborY="-2328"/>
      <dgm:spPr/>
      <dgm:t>
        <a:bodyPr/>
        <a:lstStyle/>
        <a:p>
          <a:endParaRPr lang="tr-TR"/>
        </a:p>
      </dgm:t>
    </dgm:pt>
    <dgm:pt modelId="{E8AB822E-C081-470A-8F6D-9E37A3DC3A8A}" type="pres">
      <dgm:prSet presAssocID="{27D0E02E-7E26-43E6-B816-40BE197AE96E}" presName="transSpace" presStyleCnt="0"/>
      <dgm:spPr/>
    </dgm:pt>
    <dgm:pt modelId="{07B8A632-3F66-4CBE-ABA6-8A1A89AF4B2B}" type="pres">
      <dgm:prSet presAssocID="{FC932767-4C8A-4024-8FDB-5A5CF22031FD}" presName="posSpace" presStyleCnt="0"/>
      <dgm:spPr/>
    </dgm:pt>
    <dgm:pt modelId="{1765F435-0138-4204-B7FB-03E301C24C2E}" type="pres">
      <dgm:prSet presAssocID="{FC932767-4C8A-4024-8FDB-5A5CF22031FD}" presName="vertFlow" presStyleCnt="0"/>
      <dgm:spPr/>
    </dgm:pt>
    <dgm:pt modelId="{396D1396-CA42-4736-AEA6-2DC8D5112453}" type="pres">
      <dgm:prSet presAssocID="{FC932767-4C8A-4024-8FDB-5A5CF22031FD}" presName="topSpace" presStyleCnt="0"/>
      <dgm:spPr/>
    </dgm:pt>
    <dgm:pt modelId="{28E64130-AD48-4004-908E-E6A6CDBB756C}" type="pres">
      <dgm:prSet presAssocID="{FC932767-4C8A-4024-8FDB-5A5CF22031FD}" presName="firstComp" presStyleCnt="0"/>
      <dgm:spPr/>
    </dgm:pt>
    <dgm:pt modelId="{5440F4C1-139D-40B6-BBBA-7E0A7E81FE3C}" type="pres">
      <dgm:prSet presAssocID="{FC932767-4C8A-4024-8FDB-5A5CF22031FD}" presName="firstChild" presStyleLbl="bgAccFollowNode1" presStyleIdx="2" presStyleCnt="4" custScaleX="126290" custLinFactNeighborX="-25729" custLinFactNeighborY="-1161"/>
      <dgm:spPr/>
      <dgm:t>
        <a:bodyPr/>
        <a:lstStyle/>
        <a:p>
          <a:endParaRPr lang="tr-TR"/>
        </a:p>
      </dgm:t>
    </dgm:pt>
    <dgm:pt modelId="{FE53A29D-92D0-43D9-B7F3-6591F3DDE29F}" type="pres">
      <dgm:prSet presAssocID="{FC932767-4C8A-4024-8FDB-5A5CF22031FD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E78349-3E5E-442F-A08D-65DC6B78E53D}" type="pres">
      <dgm:prSet presAssocID="{D01A6D8D-43E8-4EEF-8C49-C8F1F57710C2}" presName="comp" presStyleCnt="0"/>
      <dgm:spPr/>
    </dgm:pt>
    <dgm:pt modelId="{A719A5B8-7D88-49B6-BED2-E3407B894699}" type="pres">
      <dgm:prSet presAssocID="{D01A6D8D-43E8-4EEF-8C49-C8F1F57710C2}" presName="child" presStyleLbl="bgAccFollowNode1" presStyleIdx="3" presStyleCnt="4" custScaleX="125287" custLinFactNeighborX="-25992" custLinFactNeighborY="109"/>
      <dgm:spPr/>
      <dgm:t>
        <a:bodyPr/>
        <a:lstStyle/>
        <a:p>
          <a:endParaRPr lang="tr-TR"/>
        </a:p>
      </dgm:t>
    </dgm:pt>
    <dgm:pt modelId="{8F42238C-AF22-45A1-A7EE-1E1025D48E08}" type="pres">
      <dgm:prSet presAssocID="{D01A6D8D-43E8-4EEF-8C49-C8F1F57710C2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CA2DD59-4624-4300-89BD-26C193735627}" type="pres">
      <dgm:prSet presAssocID="{FC932767-4C8A-4024-8FDB-5A5CF22031FD}" presName="negSpace" presStyleCnt="0"/>
      <dgm:spPr/>
    </dgm:pt>
    <dgm:pt modelId="{2DF2A175-8DD7-4CF2-9496-F0D231C053E1}" type="pres">
      <dgm:prSet presAssocID="{FC932767-4C8A-4024-8FDB-5A5CF22031FD}" presName="circle" presStyleLbl="node1" presStyleIdx="1" presStyleCnt="2" custScaleX="65086" custScaleY="54000" custLinFactNeighborX="14054" custLinFactNeighborY="-109"/>
      <dgm:spPr/>
      <dgm:t>
        <a:bodyPr/>
        <a:lstStyle/>
        <a:p>
          <a:endParaRPr lang="tr-TR"/>
        </a:p>
      </dgm:t>
    </dgm:pt>
  </dgm:ptLst>
  <dgm:cxnLst>
    <dgm:cxn modelId="{75D866EB-FCE7-4ECF-97F2-D77FB57827F8}" type="presOf" srcId="{D01A6D8D-43E8-4EEF-8C49-C8F1F57710C2}" destId="{8F42238C-AF22-45A1-A7EE-1E1025D48E08}" srcOrd="1" destOrd="0" presId="urn:microsoft.com/office/officeart/2005/8/layout/hList9"/>
    <dgm:cxn modelId="{A7E91AA1-8E3F-4B53-AFB1-D6D96C565707}" type="presOf" srcId="{2B0479FB-2C02-4244-A28B-679DE563CAF8}" destId="{5440F4C1-139D-40B6-BBBA-7E0A7E81FE3C}" srcOrd="0" destOrd="0" presId="urn:microsoft.com/office/officeart/2005/8/layout/hList9"/>
    <dgm:cxn modelId="{31932C1C-BD0C-4A35-A19E-43E123B8D314}" type="presOf" srcId="{0E07CA5D-E41C-4272-ACFD-7ACF38A9E011}" destId="{703CED32-7A10-45A7-AFD1-AF84476EF98E}" srcOrd="0" destOrd="0" presId="urn:microsoft.com/office/officeart/2005/8/layout/hList9"/>
    <dgm:cxn modelId="{9179A213-A57A-43CE-9829-46D1F585D9B5}" type="presOf" srcId="{113460D8-1CE2-49F3-BA01-A1E36C09BAAB}" destId="{5CDDF5C3-E363-4D16-927E-AB9A794E4AEA}" srcOrd="0" destOrd="0" presId="urn:microsoft.com/office/officeart/2005/8/layout/hList9"/>
    <dgm:cxn modelId="{0FFA65F3-5224-44F0-85AD-0D96A40EC141}" type="presOf" srcId="{FC932767-4C8A-4024-8FDB-5A5CF22031FD}" destId="{2DF2A175-8DD7-4CF2-9496-F0D231C053E1}" srcOrd="0" destOrd="0" presId="urn:microsoft.com/office/officeart/2005/8/layout/hList9"/>
    <dgm:cxn modelId="{599F6072-9D64-4D66-9FDD-D8146D0BD8FD}" srcId="{FC932767-4C8A-4024-8FDB-5A5CF22031FD}" destId="{2B0479FB-2C02-4244-A28B-679DE563CAF8}" srcOrd="0" destOrd="0" parTransId="{2CCC12B9-8E2B-4EB3-A477-6BF77CA63935}" sibTransId="{EE847609-2505-4FC5-B867-43B0EC98E49A}"/>
    <dgm:cxn modelId="{43C01401-8E37-4CA5-AFC2-3371EBA960E4}" type="presOf" srcId="{30EB53BE-01F3-42FC-87DF-333FD90356C8}" destId="{5480D6C1-497E-4F7B-9E60-C0FF3D8738BF}" srcOrd="0" destOrd="0" presId="urn:microsoft.com/office/officeart/2005/8/layout/hList9"/>
    <dgm:cxn modelId="{3AAAAC6A-4BBE-4B6F-8687-B172E3CBAFB0}" type="presOf" srcId="{113460D8-1CE2-49F3-BA01-A1E36C09BAAB}" destId="{5195E23D-35F2-4196-82A4-7A8F3DB01473}" srcOrd="1" destOrd="0" presId="urn:microsoft.com/office/officeart/2005/8/layout/hList9"/>
    <dgm:cxn modelId="{364174A8-9922-41B9-81CA-1116D35166B3}" srcId="{0E07CA5D-E41C-4272-ACFD-7ACF38A9E011}" destId="{68289957-8515-457B-80B7-6A5DAB725690}" srcOrd="1" destOrd="0" parTransId="{6772CE61-551B-4629-8A90-EA7B52A1462B}" sibTransId="{0E3C7917-40FB-40B9-9E10-8012B8B45CE3}"/>
    <dgm:cxn modelId="{8A8FE59C-5D40-4DCE-A546-BB7CF694F555}" srcId="{30EB53BE-01F3-42FC-87DF-333FD90356C8}" destId="{0E07CA5D-E41C-4272-ACFD-7ACF38A9E011}" srcOrd="0" destOrd="0" parTransId="{F7688D19-B049-4208-9D3B-F3ED36CD34D4}" sibTransId="{27D0E02E-7E26-43E6-B816-40BE197AE96E}"/>
    <dgm:cxn modelId="{376F2811-8E80-4230-AAA7-482405F0BE1F}" type="presOf" srcId="{68289957-8515-457B-80B7-6A5DAB725690}" destId="{BA878FA9-C8A8-411E-AABC-64747018802A}" srcOrd="0" destOrd="0" presId="urn:microsoft.com/office/officeart/2005/8/layout/hList9"/>
    <dgm:cxn modelId="{8FF27D44-E731-46AE-BBF2-E72EC93E724E}" type="presOf" srcId="{2B0479FB-2C02-4244-A28B-679DE563CAF8}" destId="{FE53A29D-92D0-43D9-B7F3-6591F3DDE29F}" srcOrd="1" destOrd="0" presId="urn:microsoft.com/office/officeart/2005/8/layout/hList9"/>
    <dgm:cxn modelId="{1F950E62-31DC-44C1-A4E0-AAEB593CF478}" type="presOf" srcId="{D01A6D8D-43E8-4EEF-8C49-C8F1F57710C2}" destId="{A719A5B8-7D88-49B6-BED2-E3407B894699}" srcOrd="0" destOrd="0" presId="urn:microsoft.com/office/officeart/2005/8/layout/hList9"/>
    <dgm:cxn modelId="{21C55FD8-A925-440E-B678-85482EC37FF9}" type="presOf" srcId="{68289957-8515-457B-80B7-6A5DAB725690}" destId="{501F9B62-A763-4BD4-846F-A9086B35715F}" srcOrd="1" destOrd="0" presId="urn:microsoft.com/office/officeart/2005/8/layout/hList9"/>
    <dgm:cxn modelId="{BB0A71AC-592D-4111-B51F-ABA55E78DBA0}" srcId="{0E07CA5D-E41C-4272-ACFD-7ACF38A9E011}" destId="{113460D8-1CE2-49F3-BA01-A1E36C09BAAB}" srcOrd="0" destOrd="0" parTransId="{B4094B32-D010-4CE9-B0B9-9CF18E975DF4}" sibTransId="{287825FA-3326-414C-B8ED-7AC0535C75BA}"/>
    <dgm:cxn modelId="{AA1133BA-FF33-403D-8672-3ED888647EAF}" srcId="{30EB53BE-01F3-42FC-87DF-333FD90356C8}" destId="{FC932767-4C8A-4024-8FDB-5A5CF22031FD}" srcOrd="1" destOrd="0" parTransId="{0E2EFFBF-D99F-4A05-885E-190D61DD1BB9}" sibTransId="{74315442-1D01-4C08-AFDE-06B90F2A99E9}"/>
    <dgm:cxn modelId="{12CC499F-8D0A-47C0-89D9-787115F5A066}" srcId="{FC932767-4C8A-4024-8FDB-5A5CF22031FD}" destId="{D01A6D8D-43E8-4EEF-8C49-C8F1F57710C2}" srcOrd="1" destOrd="0" parTransId="{F9E074F5-3079-41D6-96C3-69A8EE1C7515}" sibTransId="{70DEE8DC-D717-4A72-A692-355AF0DDA178}"/>
    <dgm:cxn modelId="{80C157E9-AFF6-4E33-BBDF-8176626F9E0B}" type="presParOf" srcId="{5480D6C1-497E-4F7B-9E60-C0FF3D8738BF}" destId="{B804FFB7-EE3F-4401-8929-F7CB8C0851CC}" srcOrd="0" destOrd="0" presId="urn:microsoft.com/office/officeart/2005/8/layout/hList9"/>
    <dgm:cxn modelId="{DB86FD58-F594-4F52-8116-E4DB7CEED547}" type="presParOf" srcId="{5480D6C1-497E-4F7B-9E60-C0FF3D8738BF}" destId="{2D2CB5A2-41B6-417C-A4AB-07B9A4876515}" srcOrd="1" destOrd="0" presId="urn:microsoft.com/office/officeart/2005/8/layout/hList9"/>
    <dgm:cxn modelId="{220765BB-363A-4170-9047-08AB6DF49549}" type="presParOf" srcId="{2D2CB5A2-41B6-417C-A4AB-07B9A4876515}" destId="{3FF65DEF-8943-4D88-9DBF-CA170581E662}" srcOrd="0" destOrd="0" presId="urn:microsoft.com/office/officeart/2005/8/layout/hList9"/>
    <dgm:cxn modelId="{C876B2E2-EA3C-4581-B662-3B4BE9CE7ECE}" type="presParOf" srcId="{2D2CB5A2-41B6-417C-A4AB-07B9A4876515}" destId="{75FFF589-887D-4764-813C-4E3A355CD9C9}" srcOrd="1" destOrd="0" presId="urn:microsoft.com/office/officeart/2005/8/layout/hList9"/>
    <dgm:cxn modelId="{9D4EF14E-DA5E-471C-8FDA-777D662B2502}" type="presParOf" srcId="{75FFF589-887D-4764-813C-4E3A355CD9C9}" destId="{5CDDF5C3-E363-4D16-927E-AB9A794E4AEA}" srcOrd="0" destOrd="0" presId="urn:microsoft.com/office/officeart/2005/8/layout/hList9"/>
    <dgm:cxn modelId="{3D25CDD2-E012-4EC5-AD52-41CE230119C3}" type="presParOf" srcId="{75FFF589-887D-4764-813C-4E3A355CD9C9}" destId="{5195E23D-35F2-4196-82A4-7A8F3DB01473}" srcOrd="1" destOrd="0" presId="urn:microsoft.com/office/officeart/2005/8/layout/hList9"/>
    <dgm:cxn modelId="{CD7528AF-0B18-4A45-9617-5FA67D41415E}" type="presParOf" srcId="{2D2CB5A2-41B6-417C-A4AB-07B9A4876515}" destId="{75B45FB9-FCA6-429C-ACE6-68742732E71F}" srcOrd="2" destOrd="0" presId="urn:microsoft.com/office/officeart/2005/8/layout/hList9"/>
    <dgm:cxn modelId="{55EA4482-DA79-410E-BB3D-01556867117A}" type="presParOf" srcId="{75B45FB9-FCA6-429C-ACE6-68742732E71F}" destId="{BA878FA9-C8A8-411E-AABC-64747018802A}" srcOrd="0" destOrd="0" presId="urn:microsoft.com/office/officeart/2005/8/layout/hList9"/>
    <dgm:cxn modelId="{DA39D718-47AF-47A2-BF36-79F91C1E756E}" type="presParOf" srcId="{75B45FB9-FCA6-429C-ACE6-68742732E71F}" destId="{501F9B62-A763-4BD4-846F-A9086B35715F}" srcOrd="1" destOrd="0" presId="urn:microsoft.com/office/officeart/2005/8/layout/hList9"/>
    <dgm:cxn modelId="{F829E8CA-5C5F-4860-ABE8-45707E7EAF49}" type="presParOf" srcId="{5480D6C1-497E-4F7B-9E60-C0FF3D8738BF}" destId="{32802DCD-3E54-4042-9581-84EA13D2DB34}" srcOrd="2" destOrd="0" presId="urn:microsoft.com/office/officeart/2005/8/layout/hList9"/>
    <dgm:cxn modelId="{19597855-7A0C-460A-A382-11E79A11AF82}" type="presParOf" srcId="{5480D6C1-497E-4F7B-9E60-C0FF3D8738BF}" destId="{703CED32-7A10-45A7-AFD1-AF84476EF98E}" srcOrd="3" destOrd="0" presId="urn:microsoft.com/office/officeart/2005/8/layout/hList9"/>
    <dgm:cxn modelId="{C7053354-4AE0-47E8-9809-89862AFBF7F4}" type="presParOf" srcId="{5480D6C1-497E-4F7B-9E60-C0FF3D8738BF}" destId="{E8AB822E-C081-470A-8F6D-9E37A3DC3A8A}" srcOrd="4" destOrd="0" presId="urn:microsoft.com/office/officeart/2005/8/layout/hList9"/>
    <dgm:cxn modelId="{F73E2BC7-BC88-43DA-B923-76C1FFF51E32}" type="presParOf" srcId="{5480D6C1-497E-4F7B-9E60-C0FF3D8738BF}" destId="{07B8A632-3F66-4CBE-ABA6-8A1A89AF4B2B}" srcOrd="5" destOrd="0" presId="urn:microsoft.com/office/officeart/2005/8/layout/hList9"/>
    <dgm:cxn modelId="{A32878C2-F052-4B6B-82CD-A473DC1C6882}" type="presParOf" srcId="{5480D6C1-497E-4F7B-9E60-C0FF3D8738BF}" destId="{1765F435-0138-4204-B7FB-03E301C24C2E}" srcOrd="6" destOrd="0" presId="urn:microsoft.com/office/officeart/2005/8/layout/hList9"/>
    <dgm:cxn modelId="{74647F8E-5FB7-4AD3-8EB1-056853B3EA63}" type="presParOf" srcId="{1765F435-0138-4204-B7FB-03E301C24C2E}" destId="{396D1396-CA42-4736-AEA6-2DC8D5112453}" srcOrd="0" destOrd="0" presId="urn:microsoft.com/office/officeart/2005/8/layout/hList9"/>
    <dgm:cxn modelId="{6A88C931-DFA0-4100-AC95-B742B0865D59}" type="presParOf" srcId="{1765F435-0138-4204-B7FB-03E301C24C2E}" destId="{28E64130-AD48-4004-908E-E6A6CDBB756C}" srcOrd="1" destOrd="0" presId="urn:microsoft.com/office/officeart/2005/8/layout/hList9"/>
    <dgm:cxn modelId="{4478BE73-515F-461F-92C1-9EC90FCF45BD}" type="presParOf" srcId="{28E64130-AD48-4004-908E-E6A6CDBB756C}" destId="{5440F4C1-139D-40B6-BBBA-7E0A7E81FE3C}" srcOrd="0" destOrd="0" presId="urn:microsoft.com/office/officeart/2005/8/layout/hList9"/>
    <dgm:cxn modelId="{A86A473B-3E73-4143-86FD-8CADC671C3D4}" type="presParOf" srcId="{28E64130-AD48-4004-908E-E6A6CDBB756C}" destId="{FE53A29D-92D0-43D9-B7F3-6591F3DDE29F}" srcOrd="1" destOrd="0" presId="urn:microsoft.com/office/officeart/2005/8/layout/hList9"/>
    <dgm:cxn modelId="{752A9A59-51C9-49CB-A99C-8DA845F6E2FD}" type="presParOf" srcId="{1765F435-0138-4204-B7FB-03E301C24C2E}" destId="{90E78349-3E5E-442F-A08D-65DC6B78E53D}" srcOrd="2" destOrd="0" presId="urn:microsoft.com/office/officeart/2005/8/layout/hList9"/>
    <dgm:cxn modelId="{0B7D16C6-84C8-4187-8F19-C1DA3E5B44FC}" type="presParOf" srcId="{90E78349-3E5E-442F-A08D-65DC6B78E53D}" destId="{A719A5B8-7D88-49B6-BED2-E3407B894699}" srcOrd="0" destOrd="0" presId="urn:microsoft.com/office/officeart/2005/8/layout/hList9"/>
    <dgm:cxn modelId="{F86C8C95-1621-492D-90F4-903BE4081B15}" type="presParOf" srcId="{90E78349-3E5E-442F-A08D-65DC6B78E53D}" destId="{8F42238C-AF22-45A1-A7EE-1E1025D48E08}" srcOrd="1" destOrd="0" presId="urn:microsoft.com/office/officeart/2005/8/layout/hList9"/>
    <dgm:cxn modelId="{6B1CF8B1-D4DF-4531-AA1F-1C05C0EAE8DA}" type="presParOf" srcId="{5480D6C1-497E-4F7B-9E60-C0FF3D8738BF}" destId="{8CA2DD59-4624-4300-89BD-26C193735627}" srcOrd="7" destOrd="0" presId="urn:microsoft.com/office/officeart/2005/8/layout/hList9"/>
    <dgm:cxn modelId="{29F5A31A-10FD-4120-B056-33DFE141E594}" type="presParOf" srcId="{5480D6C1-497E-4F7B-9E60-C0FF3D8738BF}" destId="{2DF2A175-8DD7-4CF2-9496-F0D231C053E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DF5C3-E363-4D16-927E-AB9A794E4AEA}">
      <dsp:nvSpPr>
        <dsp:cNvPr id="0" name=""/>
        <dsp:cNvSpPr/>
      </dsp:nvSpPr>
      <dsp:spPr>
        <a:xfrm>
          <a:off x="0" y="661146"/>
          <a:ext cx="4045195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Yönetmeliğine göre zorunlu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-Bina </a:t>
          </a:r>
          <a:r>
            <a:rPr lang="tr-TR" sz="1200" kern="1200" dirty="0" smtClean="0"/>
            <a:t>kabuğunun </a:t>
          </a:r>
          <a:r>
            <a:rPr lang="tr-TR" sz="1200" kern="1200" dirty="0" smtClean="0"/>
            <a:t>TS </a:t>
          </a:r>
          <a:r>
            <a:rPr lang="tr-TR" sz="1200" kern="1200" dirty="0" smtClean="0"/>
            <a:t>825 Binalarda Isı Yalıtım Kuralları  Standardına uygun </a:t>
          </a:r>
          <a:r>
            <a:rPr lang="tr-TR" sz="1200" b="1" kern="1200" dirty="0" smtClean="0"/>
            <a:t>projelendirilmesi zorunludur.</a:t>
          </a:r>
          <a:endParaRPr lang="tr-TR" sz="1200" b="1" kern="1200" dirty="0" smtClean="0"/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 Bağımsız bölüm aralarında R direnci en az 0,80 m2K/W olacak şekilde zorunlu.</a:t>
          </a:r>
          <a:endParaRPr lang="tr-TR" sz="1200" kern="1200" dirty="0"/>
        </a:p>
      </dsp:txBody>
      <dsp:txXfrm>
        <a:off x="647231" y="661146"/>
        <a:ext cx="3397964" cy="1649161"/>
      </dsp:txXfrm>
    </dsp:sp>
    <dsp:sp modelId="{BA878FA9-C8A8-411E-AABC-64747018802A}">
      <dsp:nvSpPr>
        <dsp:cNvPr id="0" name=""/>
        <dsp:cNvSpPr/>
      </dsp:nvSpPr>
      <dsp:spPr>
        <a:xfrm>
          <a:off x="4594" y="2312086"/>
          <a:ext cx="4045195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Faydaları;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-Uygun ısı yalıtımı ile %30 enerji verimliliği ve toplam sera gazı emisyonlarında %9 </a:t>
          </a:r>
          <a:r>
            <a:rPr lang="tr-TR" sz="1200" kern="1200" dirty="0" err="1" smtClean="0"/>
            <a:t>azaltım</a:t>
          </a:r>
          <a:r>
            <a:rPr lang="tr-TR" sz="1200" kern="1200" dirty="0" smtClean="0"/>
            <a:t>,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 Yapı elemanları arasında oluşacak </a:t>
          </a:r>
          <a:r>
            <a:rPr lang="tr-TR" sz="1200" kern="1200" dirty="0" err="1" smtClean="0"/>
            <a:t>yoğuşmanın</a:t>
          </a:r>
          <a:r>
            <a:rPr lang="tr-TR" sz="1200" kern="1200" dirty="0" smtClean="0"/>
            <a:t> önlenmesi ile betonarme </a:t>
          </a:r>
          <a:r>
            <a:rPr lang="tr-TR" sz="1200" kern="1200" dirty="0" smtClean="0"/>
            <a:t>içerisindeki </a:t>
          </a:r>
          <a:r>
            <a:rPr lang="tr-TR" sz="1200" kern="1200" dirty="0" smtClean="0"/>
            <a:t>donatının korunması </a:t>
          </a:r>
          <a:r>
            <a:rPr lang="tr-TR" sz="1200" kern="1200" dirty="0" smtClean="0"/>
            <a:t>ve binanın yapısal ömrünün </a:t>
          </a:r>
          <a:r>
            <a:rPr lang="tr-TR" sz="1200" kern="1200" dirty="0" smtClean="0"/>
            <a:t>uzatılması ve en önemlisi konfor ve sağlıklı ortamın oluşturulmasıdır.</a:t>
          </a:r>
          <a:endParaRPr lang="tr-TR" sz="1200" kern="1200" dirty="0"/>
        </a:p>
      </dsp:txBody>
      <dsp:txXfrm>
        <a:off x="651825" y="2312086"/>
        <a:ext cx="3397964" cy="1649161"/>
      </dsp:txXfrm>
    </dsp:sp>
    <dsp:sp modelId="{703CED32-7A10-45A7-AFD1-AF84476EF98E}">
      <dsp:nvSpPr>
        <dsp:cNvPr id="0" name=""/>
        <dsp:cNvSpPr/>
      </dsp:nvSpPr>
      <dsp:spPr>
        <a:xfrm>
          <a:off x="1263889" y="0"/>
          <a:ext cx="1072836" cy="890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Yeni Binalar</a:t>
          </a:r>
          <a:endParaRPr lang="tr-TR" sz="1900" kern="1200" dirty="0"/>
        </a:p>
      </dsp:txBody>
      <dsp:txXfrm>
        <a:off x="1421002" y="130352"/>
        <a:ext cx="758610" cy="629398"/>
      </dsp:txXfrm>
    </dsp:sp>
    <dsp:sp modelId="{5440F4C1-139D-40B6-BBBA-7E0A7E81FE3C}">
      <dsp:nvSpPr>
        <dsp:cNvPr id="0" name=""/>
        <dsp:cNvSpPr/>
      </dsp:nvSpPr>
      <dsp:spPr>
        <a:xfrm>
          <a:off x="4821698" y="641983"/>
          <a:ext cx="3943440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Tip İmar Yönetmeliği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- Taşıyıcı sistemi etkilememek ve 634 sayılı Kanun uyarınca muvafakat alınmak kaydıyla; binalarda enerji kimlik belgesi sınıfı en az "C" olacak şekilde mesleki yeterlilik sertifikalı uygulayıcılar tarafından yapılacak ısı yalıtımı uygulamaları ile binanın kendi ihtiyacı için yapılacak güneş kaynaklı yenilenebilir enerji sistemleri </a:t>
          </a:r>
          <a:r>
            <a:rPr lang="tr-TR" sz="1100" b="1" kern="1200" dirty="0" smtClean="0"/>
            <a:t>ruhsata tabi değildir.</a:t>
          </a:r>
          <a:endParaRPr lang="tr-TR" sz="1100" b="1" kern="1200" dirty="0"/>
        </a:p>
      </dsp:txBody>
      <dsp:txXfrm>
        <a:off x="5452648" y="641983"/>
        <a:ext cx="3312489" cy="1649161"/>
      </dsp:txXfrm>
    </dsp:sp>
    <dsp:sp modelId="{A719A5B8-7D88-49B6-BED2-E3407B894699}">
      <dsp:nvSpPr>
        <dsp:cNvPr id="0" name=""/>
        <dsp:cNvSpPr/>
      </dsp:nvSpPr>
      <dsp:spPr>
        <a:xfrm>
          <a:off x="4829145" y="2312086"/>
          <a:ext cx="3912121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- </a:t>
          </a:r>
          <a:r>
            <a:rPr lang="tr-TR" sz="1200" kern="1200" dirty="0" smtClean="0"/>
            <a:t>Mevcut binalarda yapılacak ısı yalıtım uygulamasının standartlara ve mevzuatlara uygun olmasının </a:t>
          </a:r>
          <a:r>
            <a:rPr lang="tr-TR" sz="1200" kern="1200" dirty="0" smtClean="0"/>
            <a:t>sağlanması, kontrolü </a:t>
          </a:r>
          <a:r>
            <a:rPr lang="tr-TR" sz="1200" kern="1200" dirty="0" smtClean="0"/>
            <a:t>hem de enerji kimlik belgesinin alınması ve uygulamanın doğruluğunun tespit edilmesi amacıyla </a:t>
          </a:r>
          <a:r>
            <a:rPr lang="tr-TR" sz="1200" b="1" kern="1200" dirty="0" smtClean="0"/>
            <a:t>tip sözleşme zorunlu</a:t>
          </a:r>
          <a:r>
            <a:rPr lang="tr-TR" sz="1200" kern="1200" dirty="0" smtClean="0"/>
            <a:t> hale getirilmiştir.</a:t>
          </a:r>
          <a:endParaRPr lang="tr-TR" sz="1200" kern="1200" dirty="0"/>
        </a:p>
      </dsp:txBody>
      <dsp:txXfrm>
        <a:off x="5455085" y="2312086"/>
        <a:ext cx="3286181" cy="1649161"/>
      </dsp:txXfrm>
    </dsp:sp>
    <dsp:sp modelId="{2DF2A175-8DD7-4CF2-9496-F0D231C053E1}">
      <dsp:nvSpPr>
        <dsp:cNvPr id="0" name=""/>
        <dsp:cNvSpPr/>
      </dsp:nvSpPr>
      <dsp:spPr>
        <a:xfrm>
          <a:off x="6310169" y="0"/>
          <a:ext cx="1072836" cy="890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Mevcut Binalar</a:t>
          </a:r>
          <a:endParaRPr lang="tr-TR" sz="1900" kern="1200" dirty="0"/>
        </a:p>
      </dsp:txBody>
      <dsp:txXfrm>
        <a:off x="6467282" y="130352"/>
        <a:ext cx="758610" cy="629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murat.bayram@csb.gov.tr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g"/><Relationship Id="rId9" Type="http://schemas.openxmlformats.org/officeDocument/2006/relationships/image" Target="../media/image15.jpg"/><Relationship Id="rId1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11" Type="http://schemas.openxmlformats.org/officeDocument/2006/relationships/image" Target="../media/image28.pn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825" cy="685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556"/>
            <a:ext cx="9902825" cy="6858000"/>
          </a:xfrm>
          <a:prstGeom prst="rect">
            <a:avLst/>
          </a:prstGeom>
        </p:spPr>
      </p:pic>
      <p:sp>
        <p:nvSpPr>
          <p:cNvPr id="30" name="Dikdörtgen 15"/>
          <p:cNvSpPr/>
          <p:nvPr/>
        </p:nvSpPr>
        <p:spPr>
          <a:xfrm>
            <a:off x="501396" y="9864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EKB UYGULAMASI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37" y="1536191"/>
            <a:ext cx="2892621" cy="407766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858" y="1458704"/>
            <a:ext cx="3339391" cy="47658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250" y="1536192"/>
            <a:ext cx="3105864" cy="418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5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556"/>
            <a:ext cx="9902825" cy="6858000"/>
          </a:xfrm>
          <a:prstGeom prst="rect">
            <a:avLst/>
          </a:prstGeom>
        </p:spPr>
      </p:pic>
      <p:sp>
        <p:nvSpPr>
          <p:cNvPr id="8" name="Dikdörtgen 7"/>
          <p:cNvSpPr/>
          <p:nvPr/>
        </p:nvSpPr>
        <p:spPr>
          <a:xfrm>
            <a:off x="534492" y="2125305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tr-TR" sz="3600" b="1" i="1" u="sng" dirty="0" smtClean="0">
                <a:solidFill>
                  <a:srgbClr val="FF0000"/>
                </a:solidFill>
              </a:rPr>
              <a:t>İlginiz için teşekkür ediyorum…</a:t>
            </a:r>
          </a:p>
        </p:txBody>
      </p:sp>
      <p:sp>
        <p:nvSpPr>
          <p:cNvPr id="9" name="Alt Başlık 2"/>
          <p:cNvSpPr txBox="1">
            <a:spLocks/>
          </p:cNvSpPr>
          <p:nvPr/>
        </p:nvSpPr>
        <p:spPr>
          <a:xfrm>
            <a:off x="1557144" y="3268984"/>
            <a:ext cx="6461760" cy="15933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400" b="1" i="1" dirty="0" smtClean="0"/>
              <a:t>Uygur KINAY</a:t>
            </a:r>
            <a:endParaRPr lang="tr-TR" sz="1400" b="1" i="1" dirty="0" smtClean="0"/>
          </a:p>
          <a:p>
            <a:pPr marL="0" indent="0" algn="ctr">
              <a:buNone/>
            </a:pPr>
            <a:r>
              <a:rPr lang="tr-TR" sz="1400" b="1" i="1" dirty="0" err="1" smtClean="0"/>
              <a:t>Mak.Müh</a:t>
            </a:r>
            <a:r>
              <a:rPr lang="tr-TR" sz="1400" b="1" i="1" dirty="0" smtClean="0"/>
              <a:t>.</a:t>
            </a:r>
          </a:p>
          <a:p>
            <a:pPr marL="0" indent="0" algn="ctr">
              <a:buNone/>
            </a:pPr>
            <a:endParaRPr lang="tr-TR" sz="1400" b="1" i="1" dirty="0" smtClean="0"/>
          </a:p>
          <a:p>
            <a:pPr marL="0" indent="0" algn="ctr">
              <a:buNone/>
            </a:pPr>
            <a:r>
              <a:rPr lang="tr-TR" sz="1400" b="1" i="1" dirty="0" smtClean="0"/>
              <a:t>Çevre ve Şehircilik Bakanlığı</a:t>
            </a:r>
          </a:p>
          <a:p>
            <a:pPr marL="0" indent="0" algn="ctr">
              <a:buNone/>
            </a:pPr>
            <a:r>
              <a:rPr lang="tr-TR" sz="1400" b="1" i="1" dirty="0" smtClean="0"/>
              <a:t>Mesleki Hizmetler Genel Müdürlüğü</a:t>
            </a:r>
          </a:p>
          <a:p>
            <a:pPr marL="0" indent="0" algn="ctr">
              <a:buNone/>
            </a:pPr>
            <a:r>
              <a:rPr lang="tr-TR" sz="1400" b="1" i="1" dirty="0" smtClean="0"/>
              <a:t>Enerji Verimliliği ve Tesisat Daire </a:t>
            </a:r>
            <a:r>
              <a:rPr lang="tr-TR" sz="1400" b="1" i="1" dirty="0" smtClean="0"/>
              <a:t>Başkanlığı</a:t>
            </a:r>
            <a:endParaRPr lang="tr-TR" sz="1400" b="1" i="1" dirty="0"/>
          </a:p>
        </p:txBody>
      </p:sp>
      <p:sp>
        <p:nvSpPr>
          <p:cNvPr id="10" name="Dikdörtgen 9"/>
          <p:cNvSpPr/>
          <p:nvPr/>
        </p:nvSpPr>
        <p:spPr>
          <a:xfrm>
            <a:off x="2316944" y="50591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indent="0" algn="ctr">
              <a:buNone/>
            </a:pPr>
            <a:r>
              <a:rPr lang="tr-TR" sz="1400" b="1" dirty="0" smtClean="0">
                <a:hlinkClick r:id="rId3"/>
              </a:rPr>
              <a:t>Uygur.kinay@csb.gov.tr</a:t>
            </a:r>
            <a:endParaRPr lang="tr-TR" sz="1400" b="1" dirty="0"/>
          </a:p>
          <a:p>
            <a:pPr marL="114300" indent="0" algn="ctr">
              <a:buNone/>
            </a:pPr>
            <a:r>
              <a:rPr lang="tr-TR" sz="1400" b="1" dirty="0"/>
              <a:t>0312 4107980</a:t>
            </a:r>
          </a:p>
        </p:txBody>
      </p:sp>
    </p:spTree>
    <p:extLst>
      <p:ext uri="{BB962C8B-B14F-4D97-AF65-F5344CB8AC3E}">
        <p14:creationId xmlns:p14="http://schemas.microsoft.com/office/powerpoint/2010/main" val="31555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94" y="0"/>
            <a:ext cx="9644112" cy="6839707"/>
          </a:xfrm>
          <a:prstGeom prst="rect">
            <a:avLst/>
          </a:prstGeom>
        </p:spPr>
      </p:pic>
      <p:sp>
        <p:nvSpPr>
          <p:cNvPr id="4" name="Dikdörtgen 15"/>
          <p:cNvSpPr/>
          <p:nvPr/>
        </p:nvSpPr>
        <p:spPr>
          <a:xfrm>
            <a:off x="501396" y="1635680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Isı Yalıtımı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324855739"/>
              </p:ext>
            </p:extLst>
          </p:nvPr>
        </p:nvGraphicFramePr>
        <p:xfrm>
          <a:off x="496803" y="2112264"/>
          <a:ext cx="8756925" cy="39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39707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Dikdörtgen 15"/>
          <p:cNvSpPr/>
          <p:nvPr/>
        </p:nvSpPr>
        <p:spPr>
          <a:xfrm>
            <a:off x="501396" y="1635680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 Binalarda Isı Yalıtımı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7" y="2025143"/>
            <a:ext cx="2324100" cy="337245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606354" y="5857496"/>
            <a:ext cx="6932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rgbClr val="0070C0"/>
                </a:solidFill>
              </a:rPr>
              <a:t>https://webdosya.csb.gov.tr/db/meslekihizmetler/menu/termal-kamera-brosur_final_20180607114200.pdf</a:t>
            </a:r>
          </a:p>
        </p:txBody>
      </p:sp>
      <p:pic>
        <p:nvPicPr>
          <p:cNvPr id="8" name="Picture 0" descr="x.bmp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25497" y="2121895"/>
            <a:ext cx="2944367" cy="22823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424" y="3045672"/>
            <a:ext cx="4224401" cy="2587495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 rot="19805655">
            <a:off x="2735550" y="4861374"/>
            <a:ext cx="29643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Bina sahiplerine göre </a:t>
            </a:r>
            <a:r>
              <a:rPr lang="tr-TR" sz="2200" b="1" dirty="0" smtClean="0">
                <a:solidFill>
                  <a:srgbClr val="FF0000"/>
                </a:solidFill>
              </a:rPr>
              <a:t>HEPSİ</a:t>
            </a: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19" name="Yukarı Bükülü Ok 18"/>
          <p:cNvSpPr/>
          <p:nvPr/>
        </p:nvSpPr>
        <p:spPr>
          <a:xfrm rot="18398814">
            <a:off x="2746117" y="4308478"/>
            <a:ext cx="1417506" cy="514330"/>
          </a:xfrm>
          <a:prstGeom prst="curvedUpArrow">
            <a:avLst>
              <a:gd name="adj1" fmla="val 25000"/>
              <a:gd name="adj2" fmla="val 50000"/>
              <a:gd name="adj3" fmla="val 7204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Yukarı Bükülü Ok 19"/>
          <p:cNvSpPr/>
          <p:nvPr/>
        </p:nvSpPr>
        <p:spPr>
          <a:xfrm rot="21183791">
            <a:off x="2855609" y="4769559"/>
            <a:ext cx="3407212" cy="501968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1" name="Yukarı Bükülü Ok 20"/>
          <p:cNvSpPr/>
          <p:nvPr/>
        </p:nvSpPr>
        <p:spPr>
          <a:xfrm>
            <a:off x="2837766" y="4974638"/>
            <a:ext cx="4898326" cy="78176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3300984" y="4529067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A</a:t>
            </a:r>
            <a:endParaRPr lang="tr-TR" dirty="0">
              <a:solidFill>
                <a:schemeClr val="accent1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5072692" y="4789972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B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5288535" y="5455358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3514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9" grpId="0" animBg="1"/>
      <p:bldP spid="20" grpId="0" animBg="1"/>
      <p:bldP spid="21" grpId="0" animBg="1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425368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 825 Standardı Revizyonu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1396" y="2104364"/>
            <a:ext cx="5177028" cy="3472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TSE tarafından Bakanlığımız başkanlığında komisyon kurulmuş </a:t>
            </a: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olup;</a:t>
            </a:r>
            <a:endParaRPr lang="tr-TR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Sadece 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ısıtma enerji ihtiyacı değil soğutma enerji ihtiyacı da sınırlandırılması,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Sadece konutlar için sağlıklı sonuç veren standardın tüm bina tiplerinde sağlıklı sonuç vermesi,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Sınır değerlerin standarttan yönetmeliğe alınması,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amaçlanmıştır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469" y="2177492"/>
            <a:ext cx="3860595" cy="386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41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14" y="0"/>
            <a:ext cx="9646273" cy="6839707"/>
          </a:xfrm>
          <a:prstGeom prst="rect">
            <a:avLst/>
          </a:prstGeom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/>
          </p:nvPr>
        </p:nvGraphicFramePr>
        <p:xfrm>
          <a:off x="2921" y="18302"/>
          <a:ext cx="9899905" cy="68396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80374">
                  <a:extLst>
                    <a:ext uri="{9D8B030D-6E8A-4147-A177-3AD203B41FA5}">
                      <a16:colId xmlns:a16="http://schemas.microsoft.com/office/drawing/2014/main" val="3845308521"/>
                    </a:ext>
                  </a:extLst>
                </a:gridCol>
                <a:gridCol w="1099606">
                  <a:extLst>
                    <a:ext uri="{9D8B030D-6E8A-4147-A177-3AD203B41FA5}">
                      <a16:colId xmlns:a16="http://schemas.microsoft.com/office/drawing/2014/main" val="497074068"/>
                    </a:ext>
                  </a:extLst>
                </a:gridCol>
                <a:gridCol w="1490090">
                  <a:extLst>
                    <a:ext uri="{9D8B030D-6E8A-4147-A177-3AD203B41FA5}">
                      <a16:colId xmlns:a16="http://schemas.microsoft.com/office/drawing/2014/main" val="1282092484"/>
                    </a:ext>
                  </a:extLst>
                </a:gridCol>
                <a:gridCol w="918548">
                  <a:extLst>
                    <a:ext uri="{9D8B030D-6E8A-4147-A177-3AD203B41FA5}">
                      <a16:colId xmlns:a16="http://schemas.microsoft.com/office/drawing/2014/main" val="1130937411"/>
                    </a:ext>
                  </a:extLst>
                </a:gridCol>
                <a:gridCol w="1020608">
                  <a:extLst>
                    <a:ext uri="{9D8B030D-6E8A-4147-A177-3AD203B41FA5}">
                      <a16:colId xmlns:a16="http://schemas.microsoft.com/office/drawing/2014/main" val="2455230286"/>
                    </a:ext>
                  </a:extLst>
                </a:gridCol>
                <a:gridCol w="1586707">
                  <a:extLst>
                    <a:ext uri="{9D8B030D-6E8A-4147-A177-3AD203B41FA5}">
                      <a16:colId xmlns:a16="http://schemas.microsoft.com/office/drawing/2014/main" val="1285919258"/>
                    </a:ext>
                  </a:extLst>
                </a:gridCol>
                <a:gridCol w="1847982">
                  <a:extLst>
                    <a:ext uri="{9D8B030D-6E8A-4147-A177-3AD203B41FA5}">
                      <a16:colId xmlns:a16="http://schemas.microsoft.com/office/drawing/2014/main" val="2373592458"/>
                    </a:ext>
                  </a:extLst>
                </a:gridCol>
                <a:gridCol w="1055990">
                  <a:extLst>
                    <a:ext uri="{9D8B030D-6E8A-4147-A177-3AD203B41FA5}">
                      <a16:colId xmlns:a16="http://schemas.microsoft.com/office/drawing/2014/main" val="1896112408"/>
                    </a:ext>
                  </a:extLst>
                </a:gridCol>
              </a:tblGrid>
              <a:tr h="34064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Grup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ŞEHİR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ÜLKE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HDD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CDD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 smtClean="0">
                          <a:effectLst/>
                        </a:rPr>
                        <a:t>Yalıtım</a:t>
                      </a:r>
                      <a:r>
                        <a:rPr lang="tr-TR" sz="1000" b="1" u="none" strike="noStrike" baseline="0" dirty="0" smtClean="0">
                          <a:effectLst/>
                        </a:rPr>
                        <a:t> Kalınlığı (cm)</a:t>
                      </a:r>
                      <a:endParaRPr lang="tr-TR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TÜRKİYE'DEKİ İLLER</a:t>
                      </a:r>
                      <a:endParaRPr lang="tr-TR" sz="1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Yalıtım Kalınlığı (cm)</a:t>
                      </a:r>
                      <a:endParaRPr lang="tr-TR" sz="1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774163"/>
                  </a:ext>
                </a:extLst>
              </a:tr>
              <a:tr h="239867"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Palermo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585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919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ADANA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545693"/>
                  </a:ext>
                </a:extLst>
              </a:tr>
              <a:tr h="13909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Seville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931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908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ANTALYA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9501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Athens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Yunanistan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876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86552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Lisbon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Portekiz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846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410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222207"/>
                  </a:ext>
                </a:extLst>
              </a:tr>
              <a:tr h="13909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3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Madrid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İspanya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1860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İSTANBUL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09661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Bordeaux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2034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184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17683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Toulouse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2105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238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23061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2236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76953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Salonniki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Yunanistan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2012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710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73116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Florence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İtalya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1920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437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951908"/>
                  </a:ext>
                </a:extLst>
              </a:tr>
              <a:tr h="139093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4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Vienna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Avusturya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2844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221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ANKARA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2782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Sofia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Bulgaristan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3097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168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3277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Salamanca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İspanya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2596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179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009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Paris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2702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114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81405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Limoges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2833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47232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Dublin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İrlanda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2846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65754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Milan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İtalya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2616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01961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Bucarest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Romanya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3051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273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01315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Bratislava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Slovakya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3152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150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41925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Ljubliana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Slovenya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3165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137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37275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Plymouth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İngiltere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2699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48429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London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İngiltere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2800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92090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Cardiff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İngiltere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2812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82490"/>
                  </a:ext>
                </a:extLst>
              </a:tr>
              <a:tr h="139093"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5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Brussels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Belçika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3067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67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KAYSERİ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33218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Geneva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İsviçre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3000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156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6534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Tusimice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Çek Cumhuriyeti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3633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14536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Essen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Almanya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3052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11931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Cherbourg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2872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14405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Lyon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2897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128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80060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Strasbourg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3101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96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44620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Kilkenny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İrlanda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3147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18379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Klapeida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Litvanya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3999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8419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Amsterdam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Hollanda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3039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13370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Bergen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3985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38467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Swinonjscie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3653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52345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Poznan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3668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91009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Warsaw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3747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39762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Gdansk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4004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1477186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Manchester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İngiltere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3073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304232"/>
                  </a:ext>
                </a:extLst>
              </a:tr>
              <a:tr h="13909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6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Oulu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Finlandiya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5831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11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ERZURUM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50000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Tromsö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5584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77883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Hammersfest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5954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46608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Umea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5747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37755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Lulea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5943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526358"/>
                  </a:ext>
                </a:extLst>
              </a:tr>
              <a:tr h="1390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7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Ivalo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Finlandiya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7008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ARDAHAN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1715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Kiruna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7076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455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49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2150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MEVZUAT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Sağ Ok Belirtme Çizgisi 5"/>
          <p:cNvSpPr/>
          <p:nvPr/>
        </p:nvSpPr>
        <p:spPr>
          <a:xfrm>
            <a:off x="6388796" y="5510710"/>
            <a:ext cx="2821732" cy="444808"/>
          </a:xfrm>
          <a:prstGeom prst="rightArrow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Sağ Ok Belirtme Çizgisi 6"/>
          <p:cNvSpPr/>
          <p:nvPr/>
        </p:nvSpPr>
        <p:spPr>
          <a:xfrm>
            <a:off x="3392444" y="5498592"/>
            <a:ext cx="2966930" cy="432048"/>
          </a:xfrm>
          <a:prstGeom prst="leftRight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Sağ Ok 7"/>
          <p:cNvSpPr/>
          <p:nvPr/>
        </p:nvSpPr>
        <p:spPr>
          <a:xfrm>
            <a:off x="752094" y="4803267"/>
            <a:ext cx="8439150" cy="333375"/>
          </a:xfrm>
          <a:prstGeom prst="leftRightArrow">
            <a:avLst/>
          </a:prstGeom>
          <a:gradFill flip="none" rotWithShape="1">
            <a:gsLst>
              <a:gs pos="0">
                <a:srgbClr val="00B050"/>
              </a:gs>
              <a:gs pos="31000">
                <a:srgbClr val="FF0000"/>
              </a:gs>
              <a:gs pos="61000">
                <a:srgbClr val="9CC67F"/>
              </a:gs>
              <a:gs pos="69000">
                <a:srgbClr val="8EBE6D"/>
              </a:gs>
              <a:gs pos="77000">
                <a:srgbClr val="7FB55A"/>
              </a:gs>
              <a:gs pos="0">
                <a:srgbClr val="FF0000"/>
              </a:gs>
              <a:gs pos="47000">
                <a:schemeClr val="accent6">
                  <a:lumMod val="10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9" name="Yukarı Ok 8"/>
          <p:cNvSpPr/>
          <p:nvPr/>
        </p:nvSpPr>
        <p:spPr>
          <a:xfrm>
            <a:off x="6295644" y="2451961"/>
            <a:ext cx="93152" cy="23513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10" name="Metin kutusu 9"/>
          <p:cNvSpPr txBox="1"/>
          <p:nvPr/>
        </p:nvSpPr>
        <p:spPr>
          <a:xfrm>
            <a:off x="3016849" y="1746536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/>
              <a:t>2000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004669" y="1746536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/>
              <a:t>2011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8688569" y="1818544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2019</a:t>
            </a:r>
            <a:endParaRPr lang="tr-TR" sz="21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373132" y="4074731"/>
            <a:ext cx="10070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dirty="0">
                <a:solidFill>
                  <a:srgbClr val="7FA30D"/>
                </a:solidFill>
              </a:rPr>
              <a:t>D-E</a:t>
            </a:r>
          </a:p>
        </p:txBody>
      </p:sp>
      <p:sp>
        <p:nvSpPr>
          <p:cNvPr id="14" name="Yukarı Ok 13"/>
          <p:cNvSpPr/>
          <p:nvPr/>
        </p:nvSpPr>
        <p:spPr>
          <a:xfrm>
            <a:off x="3306685" y="2442183"/>
            <a:ext cx="104774" cy="23610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15" name="Metin kutusu 14"/>
          <p:cNvSpPr txBox="1"/>
          <p:nvPr/>
        </p:nvSpPr>
        <p:spPr>
          <a:xfrm>
            <a:off x="7592496" y="4107942"/>
            <a:ext cx="77777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u="sng" dirty="0">
                <a:solidFill>
                  <a:srgbClr val="00B050"/>
                </a:solidFill>
              </a:rPr>
              <a:t>&gt;</a:t>
            </a:r>
            <a:r>
              <a:rPr lang="tr-TR" sz="4500" b="1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153767" y="4074731"/>
            <a:ext cx="75373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dirty="0">
                <a:solidFill>
                  <a:srgbClr val="FF0000"/>
                </a:solidFill>
              </a:rPr>
              <a:t>&lt;E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4057820" y="5445480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 ~ </a:t>
            </a:r>
            <a:r>
              <a:rPr lang="tr-TR" sz="2800" b="1" dirty="0" smtClean="0"/>
              <a:t>950 bin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6429274" y="5471788"/>
            <a:ext cx="1548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~ </a:t>
            </a:r>
            <a:r>
              <a:rPr lang="tr-TR" sz="2800" b="1" dirty="0" smtClean="0"/>
              <a:t>863 </a:t>
            </a:r>
            <a:r>
              <a:rPr lang="tr-TR" sz="2800" b="1" dirty="0"/>
              <a:t>bin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766347" y="2413533"/>
            <a:ext cx="21100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Tasarruf potansiyeli </a:t>
            </a:r>
          </a:p>
          <a:p>
            <a:r>
              <a:rPr lang="tr-TR" sz="2400" b="1" dirty="0" smtClean="0"/>
              <a:t>       ~ </a:t>
            </a:r>
            <a:r>
              <a:rPr lang="tr-TR" sz="2100" b="1" dirty="0" smtClean="0">
                <a:solidFill>
                  <a:srgbClr val="FF0000"/>
                </a:solidFill>
              </a:rPr>
              <a:t>% 40</a:t>
            </a:r>
            <a:endParaRPr lang="tr-TR" sz="2100" b="1" dirty="0">
              <a:solidFill>
                <a:srgbClr val="FF0000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3809792" y="2475519"/>
            <a:ext cx="21100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/>
              <a:t>Tasarruf potansiyeli </a:t>
            </a:r>
          </a:p>
          <a:p>
            <a:r>
              <a:rPr lang="tr-TR" sz="2400" b="1" dirty="0" smtClean="0"/>
              <a:t>       ~ </a:t>
            </a:r>
            <a:r>
              <a:rPr lang="tr-TR" sz="2100" b="1" dirty="0" smtClean="0">
                <a:solidFill>
                  <a:srgbClr val="669900"/>
                </a:solidFill>
              </a:rPr>
              <a:t>% 25</a:t>
            </a:r>
            <a:endParaRPr lang="tr-TR" sz="2100" b="1" dirty="0">
              <a:solidFill>
                <a:srgbClr val="669900"/>
              </a:solidFill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155" y="2690403"/>
            <a:ext cx="1692728" cy="1013180"/>
          </a:xfrm>
          <a:prstGeom prst="rect">
            <a:avLst/>
          </a:prstGeom>
        </p:spPr>
      </p:pic>
      <p:sp>
        <p:nvSpPr>
          <p:cNvPr id="22" name="Sol Ok Belirtme Çizgisi 3"/>
          <p:cNvSpPr/>
          <p:nvPr/>
        </p:nvSpPr>
        <p:spPr>
          <a:xfrm>
            <a:off x="752094" y="5445480"/>
            <a:ext cx="2606978" cy="485160"/>
          </a:xfrm>
          <a:prstGeom prst="lef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1497376" y="5426450"/>
            <a:ext cx="1912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 ~ </a:t>
            </a:r>
            <a:r>
              <a:rPr lang="tr-TR" sz="2800" b="1" dirty="0" smtClean="0"/>
              <a:t>7.840.000</a:t>
            </a:r>
            <a:endParaRPr lang="tr-TR" sz="2800" b="1" dirty="0"/>
          </a:p>
        </p:txBody>
      </p:sp>
      <p:sp>
        <p:nvSpPr>
          <p:cNvPr id="24" name="Yukarı Ok 23"/>
          <p:cNvSpPr/>
          <p:nvPr/>
        </p:nvSpPr>
        <p:spPr>
          <a:xfrm>
            <a:off x="2793520" y="3833240"/>
            <a:ext cx="104774" cy="97688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25" name="Metin kutusu 24"/>
          <p:cNvSpPr txBox="1"/>
          <p:nvPr/>
        </p:nvSpPr>
        <p:spPr>
          <a:xfrm>
            <a:off x="2453727" y="3188303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1998</a:t>
            </a:r>
            <a:endParaRPr lang="tr-TR" sz="2100" b="1" dirty="0"/>
          </a:p>
        </p:txBody>
      </p:sp>
      <p:sp>
        <p:nvSpPr>
          <p:cNvPr id="26" name="Sol Sağ Ok Belirtme Çizgisi 25"/>
          <p:cNvSpPr/>
          <p:nvPr/>
        </p:nvSpPr>
        <p:spPr>
          <a:xfrm>
            <a:off x="2721512" y="5004314"/>
            <a:ext cx="720080" cy="432048"/>
          </a:xfrm>
          <a:prstGeom prst="left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2865528" y="496975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/>
              <a:t>470 </a:t>
            </a:r>
          </a:p>
          <a:p>
            <a:r>
              <a:rPr lang="tr-TR" sz="1400" b="1" dirty="0" smtClean="0"/>
              <a:t>bin</a:t>
            </a:r>
            <a:endParaRPr lang="tr-TR" sz="14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32857" y="1743488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1970</a:t>
            </a:r>
            <a:endParaRPr lang="tr-TR" sz="2100" b="1" dirty="0"/>
          </a:p>
        </p:txBody>
      </p:sp>
      <p:sp>
        <p:nvSpPr>
          <p:cNvPr id="29" name="Yukarı Ok 28"/>
          <p:cNvSpPr/>
          <p:nvPr/>
        </p:nvSpPr>
        <p:spPr>
          <a:xfrm>
            <a:off x="322693" y="2439135"/>
            <a:ext cx="104774" cy="23610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30" name="Metin kutusu 29"/>
          <p:cNvSpPr txBox="1"/>
          <p:nvPr/>
        </p:nvSpPr>
        <p:spPr>
          <a:xfrm rot="16200000">
            <a:off x="-969264" y="3426619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Isı Yalıtım Yönetmeliği</a:t>
            </a:r>
            <a:endParaRPr lang="tr-TR" sz="1500" b="1" dirty="0"/>
          </a:p>
        </p:txBody>
      </p:sp>
      <p:sp>
        <p:nvSpPr>
          <p:cNvPr id="31" name="Metin kutusu 30"/>
          <p:cNvSpPr txBox="1"/>
          <p:nvPr/>
        </p:nvSpPr>
        <p:spPr>
          <a:xfrm rot="16200000">
            <a:off x="2017776" y="3432715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Isı Yalıtım Yönetmeliği</a:t>
            </a:r>
            <a:endParaRPr lang="tr-TR" sz="1500" b="1" dirty="0"/>
          </a:p>
        </p:txBody>
      </p:sp>
      <p:sp>
        <p:nvSpPr>
          <p:cNvPr id="32" name="Metin kutusu 31"/>
          <p:cNvSpPr txBox="1"/>
          <p:nvPr/>
        </p:nvSpPr>
        <p:spPr>
          <a:xfrm rot="16200000">
            <a:off x="4710369" y="3263236"/>
            <a:ext cx="29565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BEP Yönetmeliği – EKB Uygulaması</a:t>
            </a:r>
            <a:endParaRPr lang="tr-TR" sz="1500" b="1" dirty="0"/>
          </a:p>
        </p:txBody>
      </p:sp>
      <p:sp>
        <p:nvSpPr>
          <p:cNvPr id="33" name="Metin kutusu 32"/>
          <p:cNvSpPr txBox="1"/>
          <p:nvPr/>
        </p:nvSpPr>
        <p:spPr>
          <a:xfrm rot="16200000">
            <a:off x="1530096" y="3621691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TS 825 Standardı</a:t>
            </a:r>
            <a:endParaRPr lang="tr-TR" sz="1500" b="1" dirty="0"/>
          </a:p>
        </p:txBody>
      </p:sp>
    </p:spTree>
    <p:extLst>
      <p:ext uri="{BB962C8B-B14F-4D97-AF65-F5344CB8AC3E}">
        <p14:creationId xmlns:p14="http://schemas.microsoft.com/office/powerpoint/2010/main" val="291438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sp>
        <p:nvSpPr>
          <p:cNvPr id="35" name="Dikdörtgen 34"/>
          <p:cNvSpPr/>
          <p:nvPr/>
        </p:nvSpPr>
        <p:spPr>
          <a:xfrm>
            <a:off x="0" y="2060848"/>
            <a:ext cx="15527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Masaüstü uygulama BEP-BUY açılır</a:t>
            </a:r>
            <a:r>
              <a:rPr lang="tr-TR" sz="1100" dirty="0" smtClean="0"/>
              <a:t>.</a:t>
            </a:r>
            <a:endParaRPr lang="tr-TR" sz="1100" dirty="0"/>
          </a:p>
        </p:txBody>
      </p:sp>
      <p:cxnSp>
        <p:nvCxnSpPr>
          <p:cNvPr id="36" name="11 Düz Ok Bağlayıcısı"/>
          <p:cNvCxnSpPr/>
          <p:nvPr/>
        </p:nvCxnSpPr>
        <p:spPr>
          <a:xfrm>
            <a:off x="1331639" y="1774021"/>
            <a:ext cx="781155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37" name="Picture 4" descr="C:\Users\nergis.ingok\Desktop\Yeni klasör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520" y="1373807"/>
            <a:ext cx="1332620" cy="74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Dikdörtgen 37"/>
          <p:cNvSpPr/>
          <p:nvPr/>
        </p:nvSpPr>
        <p:spPr>
          <a:xfrm>
            <a:off x="1886025" y="2085898"/>
            <a:ext cx="2123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 smtClean="0"/>
              <a:t>Bina,proje,sızdırmazlık,ısı</a:t>
            </a:r>
            <a:r>
              <a:rPr lang="tr-TR" sz="1200" dirty="0" smtClean="0"/>
              <a:t> köprüleri bilgileri girilir.</a:t>
            </a:r>
            <a:endParaRPr lang="tr-TR" sz="1100" dirty="0"/>
          </a:p>
        </p:txBody>
      </p:sp>
      <p:cxnSp>
        <p:nvCxnSpPr>
          <p:cNvPr id="39" name="11 Düz Ok Bağlayıcısı"/>
          <p:cNvCxnSpPr/>
          <p:nvPr/>
        </p:nvCxnSpPr>
        <p:spPr>
          <a:xfrm>
            <a:off x="3553220" y="1745102"/>
            <a:ext cx="1008112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0" name="Resim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033" y="1360941"/>
            <a:ext cx="1011125" cy="724957"/>
          </a:xfrm>
          <a:prstGeom prst="rect">
            <a:avLst/>
          </a:prstGeom>
        </p:spPr>
      </p:pic>
      <p:sp>
        <p:nvSpPr>
          <p:cNvPr id="41" name="Dikdörtgen 40"/>
          <p:cNvSpPr/>
          <p:nvPr/>
        </p:nvSpPr>
        <p:spPr>
          <a:xfrm>
            <a:off x="4143991" y="2146588"/>
            <a:ext cx="2017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 smtClean="0"/>
              <a:t>Fotovoltaik</a:t>
            </a:r>
            <a:r>
              <a:rPr lang="tr-TR" sz="1200" dirty="0" smtClean="0"/>
              <a:t> ve </a:t>
            </a:r>
            <a:r>
              <a:rPr lang="tr-TR" sz="1200" dirty="0" err="1" smtClean="0"/>
              <a:t>kojenarasyon</a:t>
            </a:r>
            <a:r>
              <a:rPr lang="tr-TR" sz="1200" dirty="0" smtClean="0"/>
              <a:t> sistem bilgileri girilir.</a:t>
            </a:r>
            <a:endParaRPr lang="tr-TR" sz="1100" dirty="0"/>
          </a:p>
        </p:txBody>
      </p:sp>
      <p:cxnSp>
        <p:nvCxnSpPr>
          <p:cNvPr id="42" name="11 Düz Ok Bağlayıcısı"/>
          <p:cNvCxnSpPr/>
          <p:nvPr/>
        </p:nvCxnSpPr>
        <p:spPr>
          <a:xfrm>
            <a:off x="5757935" y="1737187"/>
            <a:ext cx="612891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3" name="Picture 9" descr="C:\Users\nergis.ingok\Desktop\Yeni klasör\indir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07" y="1404346"/>
            <a:ext cx="1355623" cy="83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Dikdörtgen 43"/>
          <p:cNvSpPr/>
          <p:nvPr/>
        </p:nvSpPr>
        <p:spPr>
          <a:xfrm>
            <a:off x="6161226" y="2227239"/>
            <a:ext cx="2123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Mekanik sistemler girilir.</a:t>
            </a:r>
            <a:endParaRPr lang="tr-TR" sz="1100" dirty="0"/>
          </a:p>
        </p:txBody>
      </p:sp>
      <p:cxnSp>
        <p:nvCxnSpPr>
          <p:cNvPr id="45" name="11 Düz Ok Bağlayıcısı"/>
          <p:cNvCxnSpPr/>
          <p:nvPr/>
        </p:nvCxnSpPr>
        <p:spPr>
          <a:xfrm>
            <a:off x="291378" y="3284984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6" name="Picture 6" descr="C:\Users\nergis.ingok\Desktop\Yeni klasör\indir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99" y="2814439"/>
            <a:ext cx="1235389" cy="107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Dikdörtgen 46"/>
          <p:cNvSpPr/>
          <p:nvPr/>
        </p:nvSpPr>
        <p:spPr>
          <a:xfrm>
            <a:off x="43491" y="3928444"/>
            <a:ext cx="231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Kat çizilir. (Eğer kompleks yapılı kat planı söz konusuysa yardımcı katman ile çizim yapılır.)</a:t>
            </a:r>
            <a:endParaRPr lang="tr-TR" sz="1100" dirty="0"/>
          </a:p>
        </p:txBody>
      </p:sp>
      <p:cxnSp>
        <p:nvCxnSpPr>
          <p:cNvPr id="48" name="11 Düz Ok Bağlayıcısı"/>
          <p:cNvCxnSpPr/>
          <p:nvPr/>
        </p:nvCxnSpPr>
        <p:spPr>
          <a:xfrm>
            <a:off x="2021056" y="3352273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49" name="Picture 7" descr="C:\Users\nergis.ingok\Desktop\Yeni klasör\images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947" y="2966157"/>
            <a:ext cx="1064113" cy="84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Dikdörtgen 49"/>
          <p:cNvSpPr/>
          <p:nvPr/>
        </p:nvSpPr>
        <p:spPr>
          <a:xfrm>
            <a:off x="2168008" y="3868362"/>
            <a:ext cx="231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Bölge çizilir. (Eğer kompleks yapılı bölge söz konusuysa yardımcı katman ile çizim yapılır.)</a:t>
            </a:r>
            <a:endParaRPr lang="tr-TR" sz="1100" dirty="0"/>
          </a:p>
        </p:txBody>
      </p:sp>
      <p:cxnSp>
        <p:nvCxnSpPr>
          <p:cNvPr id="51" name="11 Düz Ok Bağlayıcısı"/>
          <p:cNvCxnSpPr/>
          <p:nvPr/>
        </p:nvCxnSpPr>
        <p:spPr>
          <a:xfrm>
            <a:off x="3858917" y="3388424"/>
            <a:ext cx="77211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52" name="Resim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242" y="3017653"/>
            <a:ext cx="772482" cy="772482"/>
          </a:xfrm>
          <a:prstGeom prst="rect">
            <a:avLst/>
          </a:prstGeom>
        </p:spPr>
      </p:pic>
      <p:sp>
        <p:nvSpPr>
          <p:cNvPr id="53" name="Dikdörtgen 52"/>
          <p:cNvSpPr/>
          <p:nvPr/>
        </p:nvSpPr>
        <p:spPr>
          <a:xfrm>
            <a:off x="3967780" y="3776015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Duvar çizilir. </a:t>
            </a:r>
            <a:endParaRPr lang="tr-TR" sz="1100" dirty="0"/>
          </a:p>
        </p:txBody>
      </p:sp>
      <p:cxnSp>
        <p:nvCxnSpPr>
          <p:cNvPr id="54" name="11 Düz Ok Bağlayıcısı"/>
          <p:cNvCxnSpPr/>
          <p:nvPr/>
        </p:nvCxnSpPr>
        <p:spPr>
          <a:xfrm flipV="1">
            <a:off x="5642158" y="3388424"/>
            <a:ext cx="1132116" cy="1547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55" name="Resim 5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852" y="2894821"/>
            <a:ext cx="1048607" cy="1048607"/>
          </a:xfrm>
          <a:prstGeom prst="rect">
            <a:avLst/>
          </a:prstGeom>
        </p:spPr>
      </p:pic>
      <p:sp>
        <p:nvSpPr>
          <p:cNvPr id="56" name="Dikdörtgen 55"/>
          <p:cNvSpPr/>
          <p:nvPr/>
        </p:nvSpPr>
        <p:spPr>
          <a:xfrm>
            <a:off x="6208216" y="3915396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Döşeme çizilir. </a:t>
            </a:r>
            <a:endParaRPr lang="tr-TR" sz="1100" dirty="0"/>
          </a:p>
        </p:txBody>
      </p:sp>
      <p:cxnSp>
        <p:nvCxnSpPr>
          <p:cNvPr id="57" name="11 Düz Ok Bağlayıcısı"/>
          <p:cNvCxnSpPr/>
          <p:nvPr/>
        </p:nvCxnSpPr>
        <p:spPr>
          <a:xfrm>
            <a:off x="126786" y="5229200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58" name="Resim 5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21" y="4852239"/>
            <a:ext cx="805259" cy="805259"/>
          </a:xfrm>
          <a:prstGeom prst="rect">
            <a:avLst/>
          </a:prstGeom>
        </p:spPr>
      </p:pic>
      <p:sp>
        <p:nvSpPr>
          <p:cNvPr id="59" name="Dikdörtgen 58"/>
          <p:cNvSpPr/>
          <p:nvPr/>
        </p:nvSpPr>
        <p:spPr>
          <a:xfrm>
            <a:off x="-49483" y="5679037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Pencere ve kapı çizilir. </a:t>
            </a:r>
            <a:endParaRPr lang="tr-TR" sz="1100" dirty="0"/>
          </a:p>
        </p:txBody>
      </p:sp>
      <p:cxnSp>
        <p:nvCxnSpPr>
          <p:cNvPr id="60" name="11 Düz Ok Bağlayıcısı"/>
          <p:cNvCxnSpPr/>
          <p:nvPr/>
        </p:nvCxnSpPr>
        <p:spPr>
          <a:xfrm>
            <a:off x="1675010" y="5298981"/>
            <a:ext cx="1858130" cy="31546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1" name="Resim 6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48" y="4705019"/>
            <a:ext cx="1251017" cy="1251017"/>
          </a:xfrm>
          <a:prstGeom prst="rect">
            <a:avLst/>
          </a:prstGeom>
        </p:spPr>
      </p:pic>
      <p:sp>
        <p:nvSpPr>
          <p:cNvPr id="62" name="Dikdörtgen 61"/>
          <p:cNvSpPr/>
          <p:nvPr/>
        </p:nvSpPr>
        <p:spPr>
          <a:xfrm>
            <a:off x="3280599" y="5808120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Çatı çizilir. </a:t>
            </a:r>
            <a:endParaRPr lang="tr-TR" sz="1100" dirty="0"/>
          </a:p>
        </p:txBody>
      </p:sp>
      <p:cxnSp>
        <p:nvCxnSpPr>
          <p:cNvPr id="63" name="11 Düz Ok Bağlayıcısı"/>
          <p:cNvCxnSpPr/>
          <p:nvPr/>
        </p:nvCxnSpPr>
        <p:spPr>
          <a:xfrm>
            <a:off x="5027072" y="5299370"/>
            <a:ext cx="1134154" cy="31157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4" name="Resim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26" y="4731477"/>
            <a:ext cx="1575930" cy="1067938"/>
          </a:xfrm>
          <a:prstGeom prst="rect">
            <a:avLst/>
          </a:prstGeom>
        </p:spPr>
      </p:pic>
      <p:sp>
        <p:nvSpPr>
          <p:cNvPr id="65" name="Dikdörtgen 64"/>
          <p:cNvSpPr/>
          <p:nvPr/>
        </p:nvSpPr>
        <p:spPr>
          <a:xfrm>
            <a:off x="5845509" y="5679037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Proje kontrol edilir.</a:t>
            </a:r>
            <a:endParaRPr lang="tr-TR" sz="1100" dirty="0"/>
          </a:p>
        </p:txBody>
      </p:sp>
      <p:pic>
        <p:nvPicPr>
          <p:cNvPr id="66" name="Picture 2" descr="C:\Users\nergis.ingok\Desktop\Yeni klasör\images (5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27" y="2893918"/>
            <a:ext cx="1127359" cy="95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Dikdörtgen 66"/>
          <p:cNvSpPr/>
          <p:nvPr/>
        </p:nvSpPr>
        <p:spPr>
          <a:xfrm>
            <a:off x="7536980" y="4203223"/>
            <a:ext cx="2536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/>
              <a:t>Malzeme bileşen bilgileri girilir.</a:t>
            </a:r>
          </a:p>
          <a:p>
            <a:r>
              <a:rPr lang="tr-TR" sz="1400" dirty="0" smtClean="0"/>
              <a:t>Kütüphane oluşturulur.</a:t>
            </a:r>
          </a:p>
        </p:txBody>
      </p:sp>
      <p:cxnSp>
        <p:nvCxnSpPr>
          <p:cNvPr id="68" name="11 Düz Ok Bağlayıcısı"/>
          <p:cNvCxnSpPr/>
          <p:nvPr/>
        </p:nvCxnSpPr>
        <p:spPr>
          <a:xfrm flipV="1">
            <a:off x="7946037" y="3394520"/>
            <a:ext cx="663133" cy="24604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9" name="Resim 6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468409">
            <a:off x="216446" y="1327567"/>
            <a:ext cx="1117211" cy="66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2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58000"/>
          </a:xfrm>
          <a:prstGeom prst="rect">
            <a:avLst/>
          </a:prstGeom>
        </p:spPr>
      </p:pic>
      <p:cxnSp>
        <p:nvCxnSpPr>
          <p:cNvPr id="70" name="11 Düz Ok Bağlayıcısı"/>
          <p:cNvCxnSpPr/>
          <p:nvPr/>
        </p:nvCxnSpPr>
        <p:spPr>
          <a:xfrm>
            <a:off x="205396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1" name="Resim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2" y="961680"/>
            <a:ext cx="1436879" cy="1436879"/>
          </a:xfrm>
          <a:prstGeom prst="rect">
            <a:avLst/>
          </a:prstGeom>
        </p:spPr>
      </p:pic>
      <p:sp>
        <p:nvSpPr>
          <p:cNvPr id="72" name="Dikdörtgen 71"/>
          <p:cNvSpPr/>
          <p:nvPr/>
        </p:nvSpPr>
        <p:spPr>
          <a:xfrm>
            <a:off x="271116" y="2421880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Hatalar düzeltilir.</a:t>
            </a:r>
            <a:endParaRPr lang="tr-TR" sz="1100" dirty="0"/>
          </a:p>
        </p:txBody>
      </p:sp>
      <p:cxnSp>
        <p:nvCxnSpPr>
          <p:cNvPr id="73" name="11 Düz Ok Bağlayıcısı"/>
          <p:cNvCxnSpPr/>
          <p:nvPr/>
        </p:nvCxnSpPr>
        <p:spPr>
          <a:xfrm>
            <a:off x="2266918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4" name="Resim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01" y="961680"/>
            <a:ext cx="1588122" cy="1512168"/>
          </a:xfrm>
          <a:prstGeom prst="rect">
            <a:avLst/>
          </a:prstGeom>
        </p:spPr>
      </p:pic>
      <p:sp>
        <p:nvSpPr>
          <p:cNvPr id="75" name="Dikdörtgen 74"/>
          <p:cNvSpPr/>
          <p:nvPr/>
        </p:nvSpPr>
        <p:spPr>
          <a:xfrm>
            <a:off x="2494978" y="2532796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Ara hesap yapılır.</a:t>
            </a:r>
            <a:endParaRPr lang="tr-TR" sz="1100" dirty="0"/>
          </a:p>
        </p:txBody>
      </p:sp>
      <p:cxnSp>
        <p:nvCxnSpPr>
          <p:cNvPr id="76" name="11 Düz Ok Bağlayıcısı"/>
          <p:cNvCxnSpPr/>
          <p:nvPr/>
        </p:nvCxnSpPr>
        <p:spPr>
          <a:xfrm>
            <a:off x="4612344" y="1588266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7" name="Resim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384" y="1134197"/>
            <a:ext cx="1427425" cy="1427425"/>
          </a:xfrm>
          <a:prstGeom prst="rect">
            <a:avLst/>
          </a:prstGeom>
        </p:spPr>
      </p:pic>
      <p:sp>
        <p:nvSpPr>
          <p:cNvPr id="78" name="Dikdörtgen 77"/>
          <p:cNvSpPr/>
          <p:nvPr/>
        </p:nvSpPr>
        <p:spPr>
          <a:xfrm>
            <a:off x="4827960" y="2494385"/>
            <a:ext cx="2313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Hesaplamaya gönder butonuna tıklanır..</a:t>
            </a:r>
            <a:endParaRPr lang="tr-TR" sz="1100" dirty="0"/>
          </a:p>
        </p:txBody>
      </p:sp>
      <p:cxnSp>
        <p:nvCxnSpPr>
          <p:cNvPr id="79" name="11 Düz Ok Bağlayıcısı"/>
          <p:cNvCxnSpPr/>
          <p:nvPr/>
        </p:nvCxnSpPr>
        <p:spPr>
          <a:xfrm>
            <a:off x="6840630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0" name="Picture 2" descr="C:\Users\nergis.ingok\Desktop\Yeni klasör\indi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425" y="1218812"/>
            <a:ext cx="1459938" cy="104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Dikdörtgen 80"/>
          <p:cNvSpPr/>
          <p:nvPr/>
        </p:nvSpPr>
        <p:spPr>
          <a:xfrm>
            <a:off x="7433055" y="2152239"/>
            <a:ext cx="180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Kullanıcı adı ve şifre girilir.</a:t>
            </a:r>
            <a:endParaRPr lang="tr-TR" sz="1100" dirty="0"/>
          </a:p>
        </p:txBody>
      </p:sp>
      <p:cxnSp>
        <p:nvCxnSpPr>
          <p:cNvPr id="82" name="11 Düz Ok Bağlayıcısı"/>
          <p:cNvCxnSpPr/>
          <p:nvPr/>
        </p:nvCxnSpPr>
        <p:spPr>
          <a:xfrm>
            <a:off x="107504" y="3274906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3" name="Resim 8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9" y="2722200"/>
            <a:ext cx="1259582" cy="1259582"/>
          </a:xfrm>
          <a:prstGeom prst="rect">
            <a:avLst/>
          </a:prstGeom>
        </p:spPr>
      </p:pic>
      <p:sp>
        <p:nvSpPr>
          <p:cNvPr id="84" name="Dikdörtgen 83"/>
          <p:cNvSpPr/>
          <p:nvPr/>
        </p:nvSpPr>
        <p:spPr>
          <a:xfrm>
            <a:off x="2311376" y="4207834"/>
            <a:ext cx="2040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/>
              <a:t>Web adresinde ilgili projeyi seçer ve onaya gönderir.</a:t>
            </a:r>
          </a:p>
        </p:txBody>
      </p:sp>
      <p:cxnSp>
        <p:nvCxnSpPr>
          <p:cNvPr id="85" name="11 Düz Ok Bağlayıcısı"/>
          <p:cNvCxnSpPr/>
          <p:nvPr/>
        </p:nvCxnSpPr>
        <p:spPr>
          <a:xfrm>
            <a:off x="2059348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6" name="Resim 8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32" y="2809795"/>
            <a:ext cx="1431706" cy="1431706"/>
          </a:xfrm>
          <a:prstGeom prst="rect">
            <a:avLst/>
          </a:prstGeom>
        </p:spPr>
      </p:pic>
      <p:sp>
        <p:nvSpPr>
          <p:cNvPr id="87" name="Dikdörtgen 86"/>
          <p:cNvSpPr/>
          <p:nvPr/>
        </p:nvSpPr>
        <p:spPr>
          <a:xfrm>
            <a:off x="609824" y="4207142"/>
            <a:ext cx="1853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/>
              <a:t>beptr.csb.gov.tr/ </a:t>
            </a:r>
            <a:r>
              <a:rPr lang="tr-TR" sz="1200" dirty="0" err="1"/>
              <a:t>bep</a:t>
            </a:r>
            <a:r>
              <a:rPr lang="tr-TR" sz="1200" dirty="0"/>
              <a:t>-web adresinden giriş yapılır.</a:t>
            </a:r>
          </a:p>
        </p:txBody>
      </p:sp>
      <p:cxnSp>
        <p:nvCxnSpPr>
          <p:cNvPr id="88" name="11 Düz Ok Bağlayıcısı"/>
          <p:cNvCxnSpPr/>
          <p:nvPr/>
        </p:nvCxnSpPr>
        <p:spPr>
          <a:xfrm>
            <a:off x="4016838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89" name="Resim 8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23157" y="2857472"/>
            <a:ext cx="1219179" cy="1302685"/>
          </a:xfrm>
          <a:prstGeom prst="rect">
            <a:avLst/>
          </a:prstGeom>
        </p:spPr>
      </p:pic>
      <p:sp>
        <p:nvSpPr>
          <p:cNvPr id="90" name="Dikdörtgen 89"/>
          <p:cNvSpPr/>
          <p:nvPr/>
        </p:nvSpPr>
        <p:spPr>
          <a:xfrm>
            <a:off x="4290594" y="4188281"/>
            <a:ext cx="18588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/>
              <a:t>Ekb</a:t>
            </a:r>
            <a:r>
              <a:rPr lang="tr-TR" sz="1200" dirty="0"/>
              <a:t> uzmanı; Binanın adresi girip, bina </a:t>
            </a:r>
            <a:r>
              <a:rPr lang="tr-TR" sz="1200" dirty="0" err="1"/>
              <a:t>ID’si</a:t>
            </a:r>
            <a:r>
              <a:rPr lang="tr-TR" sz="1200" dirty="0"/>
              <a:t> alır</a:t>
            </a:r>
            <a:r>
              <a:rPr lang="tr-TR" dirty="0"/>
              <a:t>.</a:t>
            </a:r>
          </a:p>
        </p:txBody>
      </p:sp>
      <p:cxnSp>
        <p:nvCxnSpPr>
          <p:cNvPr id="91" name="11 Düz Ok Bağlayıcısı"/>
          <p:cNvCxnSpPr/>
          <p:nvPr/>
        </p:nvCxnSpPr>
        <p:spPr>
          <a:xfrm>
            <a:off x="5760510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92" name="Resim 9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01" y="2921881"/>
            <a:ext cx="1796770" cy="1108140"/>
          </a:xfrm>
          <a:prstGeom prst="rect">
            <a:avLst/>
          </a:prstGeom>
        </p:spPr>
      </p:pic>
      <p:sp>
        <p:nvSpPr>
          <p:cNvPr id="93" name="Dikdörtgen 92"/>
          <p:cNvSpPr/>
          <p:nvPr/>
        </p:nvSpPr>
        <p:spPr>
          <a:xfrm>
            <a:off x="6180359" y="4114808"/>
            <a:ext cx="2134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/>
              <a:t>Sistemle entegre olan harita sunucusu  üzerinde binanın adresi işaretlenir </a:t>
            </a:r>
          </a:p>
        </p:txBody>
      </p:sp>
      <p:cxnSp>
        <p:nvCxnSpPr>
          <p:cNvPr id="94" name="Dirsek Bağlayıcısı 93"/>
          <p:cNvCxnSpPr/>
          <p:nvPr/>
        </p:nvCxnSpPr>
        <p:spPr>
          <a:xfrm rot="10800000" flipV="1">
            <a:off x="5363265" y="4390280"/>
            <a:ext cx="2879807" cy="1148364"/>
          </a:xfrm>
          <a:prstGeom prst="bentConnector3">
            <a:avLst>
              <a:gd name="adj1" fmla="val -10964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5" name="Resim 9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913" y="4713762"/>
            <a:ext cx="1397351" cy="198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8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556"/>
            <a:ext cx="9902825" cy="6858000"/>
          </a:xfrm>
          <a:prstGeom prst="rect">
            <a:avLst/>
          </a:prstGeom>
        </p:spPr>
      </p:pic>
      <p:sp>
        <p:nvSpPr>
          <p:cNvPr id="30" name="Dikdörtgen 15"/>
          <p:cNvSpPr/>
          <p:nvPr/>
        </p:nvSpPr>
        <p:spPr>
          <a:xfrm>
            <a:off x="501396" y="12150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EKB </a:t>
            </a:r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istatistikleri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47" y="1655065"/>
            <a:ext cx="8175661" cy="432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7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682</Words>
  <Application>Microsoft Office PowerPoint</Application>
  <PresentationFormat>Özel</PresentationFormat>
  <Paragraphs>300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Algerian</vt:lpstr>
      <vt:lpstr>Arial</vt:lpstr>
      <vt:lpstr>Calibri</vt:lpstr>
      <vt:lpstr>Times New Roman</vt:lpstr>
      <vt:lpstr>Verdana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Uygur Kınay</cp:lastModifiedBy>
  <cp:revision>24</cp:revision>
  <dcterms:created xsi:type="dcterms:W3CDTF">2017-10-30T09:13:00Z</dcterms:created>
  <dcterms:modified xsi:type="dcterms:W3CDTF">2019-04-24T13:05:07Z</dcterms:modified>
</cp:coreProperties>
</file>