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56" r:id="rId2"/>
    <p:sldId id="346" r:id="rId3"/>
    <p:sldId id="347" r:id="rId4"/>
    <p:sldId id="415" r:id="rId5"/>
    <p:sldId id="296" r:id="rId6"/>
    <p:sldId id="297" r:id="rId7"/>
    <p:sldId id="298" r:id="rId8"/>
    <p:sldId id="299" r:id="rId9"/>
    <p:sldId id="416" r:id="rId10"/>
    <p:sldId id="414" r:id="rId11"/>
    <p:sldId id="417" r:id="rId12"/>
    <p:sldId id="413" r:id="rId13"/>
    <p:sldId id="419" r:id="rId14"/>
    <p:sldId id="420" r:id="rId15"/>
    <p:sldId id="418" r:id="rId16"/>
    <p:sldId id="358" r:id="rId17"/>
    <p:sldId id="412" r:id="rId18"/>
    <p:sldId id="359" r:id="rId19"/>
    <p:sldId id="360" r:id="rId20"/>
    <p:sldId id="361" r:id="rId21"/>
    <p:sldId id="362" r:id="rId22"/>
    <p:sldId id="363" r:id="rId23"/>
    <p:sldId id="364" r:id="rId24"/>
    <p:sldId id="365" r:id="rId25"/>
    <p:sldId id="366" r:id="rId26"/>
    <p:sldId id="378" r:id="rId27"/>
    <p:sldId id="379" r:id="rId28"/>
    <p:sldId id="380" r:id="rId29"/>
    <p:sldId id="381" r:id="rId30"/>
    <p:sldId id="394" r:id="rId31"/>
    <p:sldId id="393" r:id="rId32"/>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snapToObjects="1">
      <p:cViewPr varScale="1">
        <p:scale>
          <a:sx n="85" d="100"/>
          <a:sy n="85" d="100"/>
        </p:scale>
        <p:origin x="948" y="96"/>
      </p:cViewPr>
      <p:guideLst>
        <p:guide orient="horz" pos="2160"/>
        <p:guide pos="3119"/>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004C69-94DB-46F8-ACAD-95DCB622707C}" type="datetimeFigureOut">
              <a:rPr lang="en-GB" smtClean="0"/>
              <a:t>26/04/2019</a:t>
            </a:fld>
            <a:endParaRPr lang="en-GB"/>
          </a:p>
        </p:txBody>
      </p:sp>
      <p:sp>
        <p:nvSpPr>
          <p:cNvPr id="4" name="Slayt Resmi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GB"/>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795AF5-126D-4A11-9AA0-3BA3B7A604CE}" type="slidenum">
              <a:rPr lang="en-GB" smtClean="0"/>
              <a:t>‹#›</a:t>
            </a:fld>
            <a:endParaRPr lang="en-GB"/>
          </a:p>
        </p:txBody>
      </p:sp>
    </p:spTree>
    <p:extLst>
      <p:ext uri="{BB962C8B-B14F-4D97-AF65-F5344CB8AC3E}">
        <p14:creationId xmlns:p14="http://schemas.microsoft.com/office/powerpoint/2010/main" val="672951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7C3E3FF7-DE71-473E-AB02-7851823032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4A2D97D-DE04-4F1A-AF92-1A0EE9BA2FCC}" type="slidenum">
              <a:rPr lang="tr-TR" altLang="en-US" smtClean="0"/>
              <a:pPr>
                <a:spcBef>
                  <a:spcPct val="0"/>
                </a:spcBef>
              </a:pPr>
              <a:t>2</a:t>
            </a:fld>
            <a:endParaRPr lang="tr-TR" altLang="en-US"/>
          </a:p>
        </p:txBody>
      </p:sp>
      <p:sp>
        <p:nvSpPr>
          <p:cNvPr id="15363" name="Rectangle 2">
            <a:extLst>
              <a:ext uri="{FF2B5EF4-FFF2-40B4-BE49-F238E27FC236}">
                <a16:creationId xmlns:a16="http://schemas.microsoft.com/office/drawing/2014/main" id="{323F1F2B-1336-4832-A743-74B21D0BD04F}"/>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D24023C2-0DE9-4DF4-B3CE-19E9E9F9957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000"/>
              <a:t>With regard to final energy use, the importance of the building sector is even more striking. With 34 % buildings are the second largest final energy use sector in Turkey. </a:t>
            </a:r>
            <a:endParaRPr lang="tr-TR" altLang="en-US" sz="2000"/>
          </a:p>
          <a:p>
            <a:pPr eaLnBrk="1" hangingPunct="1"/>
            <a:endParaRPr lang="tr-TR" altLang="en-US" sz="2000"/>
          </a:p>
        </p:txBody>
      </p:sp>
    </p:spTree>
    <p:extLst>
      <p:ext uri="{BB962C8B-B14F-4D97-AF65-F5344CB8AC3E}">
        <p14:creationId xmlns:p14="http://schemas.microsoft.com/office/powerpoint/2010/main" val="3825254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C9162AB-CB78-4173-AB7C-61ADAE38BA5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12BE3FF-BB36-4A81-A38C-780739F5A4CD}" type="slidenum">
              <a:rPr lang="tr-TR" altLang="en-US" smtClean="0"/>
              <a:pPr>
                <a:spcBef>
                  <a:spcPct val="0"/>
                </a:spcBef>
              </a:pPr>
              <a:t>14</a:t>
            </a:fld>
            <a:endParaRPr lang="tr-TR" altLang="en-US"/>
          </a:p>
        </p:txBody>
      </p:sp>
      <p:sp>
        <p:nvSpPr>
          <p:cNvPr id="63491" name="Rectangle 2">
            <a:extLst>
              <a:ext uri="{FF2B5EF4-FFF2-40B4-BE49-F238E27FC236}">
                <a16:creationId xmlns:a16="http://schemas.microsoft.com/office/drawing/2014/main" id="{A6DDF863-A2F7-40ED-9652-5A73BA900825}"/>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2" name="Rectangle 3">
            <a:extLst>
              <a:ext uri="{FF2B5EF4-FFF2-40B4-BE49-F238E27FC236}">
                <a16:creationId xmlns:a16="http://schemas.microsoft.com/office/drawing/2014/main" id="{25B22099-6F81-48D4-902D-D72118F71940}"/>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63493" name="Rectangle 4">
            <a:extLst>
              <a:ext uri="{FF2B5EF4-FFF2-40B4-BE49-F238E27FC236}">
                <a16:creationId xmlns:a16="http://schemas.microsoft.com/office/drawing/2014/main" id="{10A2E98C-7683-4351-BCCA-311DD8B506FD}"/>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4" name="Rectangle 5">
            <a:extLst>
              <a:ext uri="{FF2B5EF4-FFF2-40B4-BE49-F238E27FC236}">
                <a16:creationId xmlns:a16="http://schemas.microsoft.com/office/drawing/2014/main" id="{3BE9C5E4-AE7B-4118-B009-288B7911E781}"/>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5" name="Rectangle 6">
            <a:extLst>
              <a:ext uri="{FF2B5EF4-FFF2-40B4-BE49-F238E27FC236}">
                <a16:creationId xmlns:a16="http://schemas.microsoft.com/office/drawing/2014/main" id="{B86436A5-7DFC-44C2-BD10-9FF2B079DC5C}"/>
              </a:ext>
            </a:extLst>
          </p:cNvPr>
          <p:cNvSpPr>
            <a:spLocks noGrp="1" noRot="1" noChangeAspect="1" noChangeArrowheads="1" noTextEdit="1"/>
          </p:cNvSpPr>
          <p:nvPr>
            <p:ph type="sldImg"/>
          </p:nvPr>
        </p:nvSpPr>
        <p:spPr>
          <a:xfrm>
            <a:off x="708025" y="746125"/>
            <a:ext cx="5319713" cy="3686175"/>
          </a:xfrm>
          <a:ln w="12700" cap="flat"/>
        </p:spPr>
      </p:sp>
      <p:sp>
        <p:nvSpPr>
          <p:cNvPr id="63496" name="Rectangle 7">
            <a:extLst>
              <a:ext uri="{FF2B5EF4-FFF2-40B4-BE49-F238E27FC236}">
                <a16:creationId xmlns:a16="http://schemas.microsoft.com/office/drawing/2014/main" id="{ED80C1A4-A148-4887-AB30-C479799F9CDB}"/>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4011473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4/5</a:t>
            </a:r>
          </a:p>
        </p:txBody>
      </p:sp>
      <p:sp>
        <p:nvSpPr>
          <p:cNvPr id="4" name="Slayt Numarası Yer Tutucusu 3"/>
          <p:cNvSpPr>
            <a:spLocks noGrp="1"/>
          </p:cNvSpPr>
          <p:nvPr>
            <p:ph type="sldNum" sz="quarter" idx="10"/>
          </p:nvPr>
        </p:nvSpPr>
        <p:spPr/>
        <p:txBody>
          <a:bodyPr/>
          <a:lstStyle/>
          <a:p>
            <a:fld id="{04BBF02E-EBB8-4051-8DAF-14E37DAEC628}" type="slidenum">
              <a:rPr lang="tr-TR" smtClean="0"/>
              <a:t>17</a:t>
            </a:fld>
            <a:endParaRPr lang="tr-TR"/>
          </a:p>
        </p:txBody>
      </p:sp>
    </p:spTree>
    <p:extLst>
      <p:ext uri="{BB962C8B-B14F-4D97-AF65-F5344CB8AC3E}">
        <p14:creationId xmlns:p14="http://schemas.microsoft.com/office/powerpoint/2010/main" val="2237455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a:extLst>
              <a:ext uri="{FF2B5EF4-FFF2-40B4-BE49-F238E27FC236}">
                <a16:creationId xmlns:a16="http://schemas.microsoft.com/office/drawing/2014/main" id="{316C6030-48DF-4AF2-AA42-BDD28A65A1AA}"/>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42F3BCB-6FEA-40C6-BD11-71E55FF21FA9}" type="slidenum">
              <a:rPr lang="en-US" altLang="tr-TR" smtClean="0"/>
              <a:pPr>
                <a:spcBef>
                  <a:spcPct val="0"/>
                </a:spcBef>
              </a:pPr>
              <a:t>31</a:t>
            </a:fld>
            <a:endParaRPr lang="en-US" altLang="tr-TR"/>
          </a:p>
        </p:txBody>
      </p:sp>
      <p:sp>
        <p:nvSpPr>
          <p:cNvPr id="95235" name="Rectangle 2">
            <a:extLst>
              <a:ext uri="{FF2B5EF4-FFF2-40B4-BE49-F238E27FC236}">
                <a16:creationId xmlns:a16="http://schemas.microsoft.com/office/drawing/2014/main" id="{6960B01D-D01F-4702-90CB-60271B809928}"/>
              </a:ext>
            </a:extLst>
          </p:cNvPr>
          <p:cNvSpPr>
            <a:spLocks noGrp="1" noRot="1" noChangeAspect="1" noChangeArrowheads="1" noTextEdit="1"/>
          </p:cNvSpPr>
          <p:nvPr>
            <p:ph type="sldImg"/>
          </p:nvPr>
        </p:nvSpPr>
        <p:spPr>
          <a:xfrm>
            <a:off x="431800" y="801688"/>
            <a:ext cx="5797550" cy="4016375"/>
          </a:xfrm>
          <a:ln/>
        </p:spPr>
      </p:sp>
      <p:sp>
        <p:nvSpPr>
          <p:cNvPr id="95236" name="Rectangle 3">
            <a:extLst>
              <a:ext uri="{FF2B5EF4-FFF2-40B4-BE49-F238E27FC236}">
                <a16:creationId xmlns:a16="http://schemas.microsoft.com/office/drawing/2014/main" id="{E9C69891-30F2-4462-930D-E833C604020D}"/>
              </a:ext>
            </a:extLst>
          </p:cNvPr>
          <p:cNvSpPr>
            <a:spLocks noGrp="1" noChangeArrowheads="1"/>
          </p:cNvSpPr>
          <p:nvPr>
            <p:ph type="body" idx="1"/>
          </p:nvPr>
        </p:nvSpPr>
        <p:spPr>
          <a:xfrm>
            <a:off x="665781" y="5083892"/>
            <a:ext cx="5329361" cy="4818393"/>
          </a:xfrm>
          <a:noFill/>
        </p:spPr>
        <p:txBody>
          <a:bodyPr/>
          <a:lstStyle/>
          <a:p>
            <a:pPr eaLnBrk="1" hangingPunct="1"/>
            <a:endParaRPr lang="tr-TR" altLang="tr-TR" sz="1600">
              <a:latin typeface="Arial" panose="020B0604020202020204" pitchFamily="34" charset="0"/>
            </a:endParaRPr>
          </a:p>
        </p:txBody>
      </p:sp>
    </p:spTree>
    <p:extLst>
      <p:ext uri="{BB962C8B-B14F-4D97-AF65-F5344CB8AC3E}">
        <p14:creationId xmlns:p14="http://schemas.microsoft.com/office/powerpoint/2010/main" val="396761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54D84CFA-D633-464C-8FA2-EF301B5AFA8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E5D244-3B7F-494B-BDDA-21DEEE0C605D}" type="slidenum">
              <a:rPr lang="tr-TR" altLang="en-US" smtClean="0"/>
              <a:pPr>
                <a:spcBef>
                  <a:spcPct val="0"/>
                </a:spcBef>
              </a:pPr>
              <a:t>3</a:t>
            </a:fld>
            <a:endParaRPr lang="tr-TR" altLang="en-US"/>
          </a:p>
        </p:txBody>
      </p:sp>
      <p:sp>
        <p:nvSpPr>
          <p:cNvPr id="17411" name="Rectangle 2">
            <a:extLst>
              <a:ext uri="{FF2B5EF4-FFF2-40B4-BE49-F238E27FC236}">
                <a16:creationId xmlns:a16="http://schemas.microsoft.com/office/drawing/2014/main" id="{B9624265-F002-425A-900D-0B29DEC8F645}"/>
              </a:ext>
            </a:extLst>
          </p:cNvPr>
          <p:cNvSpPr>
            <a:spLocks noGrp="1" noRot="1" noChangeAspect="1" noChangeArrowheads="1" noTextEdit="1"/>
          </p:cNvSpPr>
          <p:nvPr>
            <p:ph type="sldImg"/>
          </p:nvPr>
        </p:nvSpPr>
        <p:spPr>
          <a:ln/>
        </p:spPr>
      </p:sp>
      <p:sp>
        <p:nvSpPr>
          <p:cNvPr id="17412" name="Rectangle 3">
            <a:extLst>
              <a:ext uri="{FF2B5EF4-FFF2-40B4-BE49-F238E27FC236}">
                <a16:creationId xmlns:a16="http://schemas.microsoft.com/office/drawing/2014/main" id="{7CEE07C5-510E-45B7-AB55-D4B635E92B8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000"/>
              <a:t>With regard to final energy use, the importance of the building sector is even more striking. With 34 % buildings are the second largest final energy use sector in Turkey. </a:t>
            </a:r>
            <a:endParaRPr lang="tr-TR" altLang="en-US" sz="2000"/>
          </a:p>
          <a:p>
            <a:pPr eaLnBrk="1" hangingPunct="1"/>
            <a:endParaRPr lang="tr-TR" altLang="en-US" sz="2000"/>
          </a:p>
        </p:txBody>
      </p:sp>
    </p:spTree>
    <p:extLst>
      <p:ext uri="{BB962C8B-B14F-4D97-AF65-F5344CB8AC3E}">
        <p14:creationId xmlns:p14="http://schemas.microsoft.com/office/powerpoint/2010/main" val="875369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03243FDB-C8F8-4710-B74C-976D6F2AFCD2}"/>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A0B0B86-7DF7-4D2B-9DCB-0BC09D3CEC93}" type="slidenum">
              <a:rPr lang="en-US" altLang="tr-TR" smtClean="0"/>
              <a:pPr>
                <a:spcBef>
                  <a:spcPct val="0"/>
                </a:spcBef>
              </a:pPr>
              <a:t>5</a:t>
            </a:fld>
            <a:endParaRPr lang="en-US" altLang="tr-TR"/>
          </a:p>
        </p:txBody>
      </p:sp>
      <p:sp>
        <p:nvSpPr>
          <p:cNvPr id="81923" name="Rectangle 2">
            <a:extLst>
              <a:ext uri="{FF2B5EF4-FFF2-40B4-BE49-F238E27FC236}">
                <a16:creationId xmlns:a16="http://schemas.microsoft.com/office/drawing/2014/main" id="{723AC35D-B996-4163-BD77-5BA5D1762E26}"/>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79229FB0-61C9-4D90-BDB9-B8E300DBCD5A}"/>
              </a:ext>
            </a:extLst>
          </p:cNvPr>
          <p:cNvSpPr>
            <a:spLocks noGrp="1" noChangeArrowheads="1"/>
          </p:cNvSpPr>
          <p:nvPr>
            <p:ph type="body" idx="1"/>
          </p:nvPr>
        </p:nvSpPr>
        <p:spPr>
          <a:noFill/>
        </p:spPr>
        <p:txBody>
          <a:bodyPr/>
          <a:lstStyle/>
          <a:p>
            <a:pPr eaLnBrk="1" hangingPunct="1"/>
            <a:endParaRPr lang="de-DE" altLang="tr-TR">
              <a:latin typeface="Arial" panose="020B0604020202020204" pitchFamily="34" charset="0"/>
            </a:endParaRPr>
          </a:p>
        </p:txBody>
      </p:sp>
    </p:spTree>
    <p:extLst>
      <p:ext uri="{BB962C8B-B14F-4D97-AF65-F5344CB8AC3E}">
        <p14:creationId xmlns:p14="http://schemas.microsoft.com/office/powerpoint/2010/main" val="3975393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9EDBE91C-4179-48DE-BD30-24BA0D1EAE98}"/>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5A02888-BF62-457B-BA6E-E791289FF7F9}" type="slidenum">
              <a:rPr lang="en-US" altLang="tr-TR" smtClean="0"/>
              <a:pPr>
                <a:spcBef>
                  <a:spcPct val="0"/>
                </a:spcBef>
              </a:pPr>
              <a:t>6</a:t>
            </a:fld>
            <a:endParaRPr lang="en-US" altLang="tr-TR"/>
          </a:p>
        </p:txBody>
      </p:sp>
      <p:sp>
        <p:nvSpPr>
          <p:cNvPr id="89091" name="Rectangle 2">
            <a:extLst>
              <a:ext uri="{FF2B5EF4-FFF2-40B4-BE49-F238E27FC236}">
                <a16:creationId xmlns:a16="http://schemas.microsoft.com/office/drawing/2014/main" id="{E8418C7E-7D97-489B-9084-9F88FED1D45D}"/>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149052ED-A1FB-4C72-B6ED-A9FE48DDA3EB}"/>
              </a:ext>
            </a:extLst>
          </p:cNvPr>
          <p:cNvSpPr>
            <a:spLocks noGrp="1" noChangeArrowheads="1"/>
          </p:cNvSpPr>
          <p:nvPr>
            <p:ph type="body" idx="1"/>
          </p:nvPr>
        </p:nvSpPr>
        <p:spPr>
          <a:noFill/>
        </p:spPr>
        <p:txBody>
          <a:bodyPr/>
          <a:lstStyle/>
          <a:p>
            <a:pPr eaLnBrk="1" hangingPunct="1"/>
            <a:r>
              <a:rPr lang="en-US" altLang="tr-TR" sz="2000">
                <a:latin typeface="Arial" panose="020B0604020202020204" pitchFamily="34" charset="0"/>
              </a:rPr>
              <a:t>We hope this workshop can agree with </a:t>
            </a:r>
            <a:r>
              <a:rPr lang="en-US" altLang="tr-TR" sz="2000" b="1">
                <a:latin typeface="Arial" panose="020B0604020202020204" pitchFamily="34" charset="0"/>
              </a:rPr>
              <a:t>binding commitments for the future studies in the Region Countries to establish a regional working group</a:t>
            </a:r>
            <a:r>
              <a:rPr lang="en-US" altLang="tr-TR" sz="2000">
                <a:latin typeface="Arial" panose="020B0604020202020204" pitchFamily="34" charset="0"/>
              </a:rPr>
              <a:t> for assembling a feasible, cost effective package that achieves substantial energy savings and related environmental benefits in the buildings with a set of policies. For the efficiency in all fields, buildings, ground transport, industrial processsing, lighting, power plants, energy and climate policies are becoming increasingly integrated and Kyoto Protocol mechanisms in both national and international actions need to meet Kyoto targets. </a:t>
            </a:r>
            <a:endParaRPr lang="tr-TR" altLang="tr-TR" sz="2000">
              <a:latin typeface="Arial" panose="020B0604020202020204" pitchFamily="34" charset="0"/>
            </a:endParaRPr>
          </a:p>
          <a:p>
            <a:pPr eaLnBrk="1" hangingPunct="1"/>
            <a:endParaRPr lang="tr-TR" altLang="tr-TR" sz="2000">
              <a:latin typeface="Arial" panose="020B0604020202020204" pitchFamily="34" charset="0"/>
            </a:endParaRPr>
          </a:p>
        </p:txBody>
      </p:sp>
    </p:spTree>
    <p:extLst>
      <p:ext uri="{BB962C8B-B14F-4D97-AF65-F5344CB8AC3E}">
        <p14:creationId xmlns:p14="http://schemas.microsoft.com/office/powerpoint/2010/main" val="3504726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186F31D3-2A8E-4225-8C02-8E85168C9A36}"/>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BE0A44-1576-4DD8-A93C-A8C76A95BDCC}" type="slidenum">
              <a:rPr lang="en-US" altLang="tr-TR" smtClean="0"/>
              <a:pPr>
                <a:spcBef>
                  <a:spcPct val="0"/>
                </a:spcBef>
              </a:pPr>
              <a:t>7</a:t>
            </a:fld>
            <a:endParaRPr lang="en-US" altLang="tr-TR"/>
          </a:p>
        </p:txBody>
      </p:sp>
      <p:sp>
        <p:nvSpPr>
          <p:cNvPr id="91139" name="Rectangle 2">
            <a:extLst>
              <a:ext uri="{FF2B5EF4-FFF2-40B4-BE49-F238E27FC236}">
                <a16:creationId xmlns:a16="http://schemas.microsoft.com/office/drawing/2014/main" id="{B71EF96B-D2EC-4A15-8AD7-49D4C5A92AF8}"/>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4751A99E-C428-4E05-B444-D278761C5F8A}"/>
              </a:ext>
            </a:extLst>
          </p:cNvPr>
          <p:cNvSpPr>
            <a:spLocks noGrp="1" noChangeArrowheads="1"/>
          </p:cNvSpPr>
          <p:nvPr>
            <p:ph type="body" idx="1"/>
          </p:nvPr>
        </p:nvSpPr>
        <p:spPr>
          <a:noFill/>
        </p:spPr>
        <p:txBody>
          <a:bodyPr/>
          <a:lstStyle/>
          <a:p>
            <a:pPr eaLnBrk="1" hangingPunct="1"/>
            <a:r>
              <a:rPr lang="en-US" altLang="tr-TR" sz="2000">
                <a:latin typeface="Arial" panose="020B0604020202020204" pitchFamily="34" charset="0"/>
              </a:rPr>
              <a:t>We hope this workshop can agree with </a:t>
            </a:r>
            <a:r>
              <a:rPr lang="en-US" altLang="tr-TR" sz="2000" b="1">
                <a:latin typeface="Arial" panose="020B0604020202020204" pitchFamily="34" charset="0"/>
              </a:rPr>
              <a:t>binding commitments for the future studies in the Region Countries to establish a regional working group</a:t>
            </a:r>
            <a:r>
              <a:rPr lang="en-US" altLang="tr-TR" sz="2000">
                <a:latin typeface="Arial" panose="020B0604020202020204" pitchFamily="34" charset="0"/>
              </a:rPr>
              <a:t> for assembling a feasible, cost effective package that achieves substantial energy savings and related environmental benefits in the buildings with a set of policies. For the efficiency in all fields, buildings, ground transport, industrial processsing, lighting, power plants, energy and climate policies are becoming increasingly integrated and Kyoto Protocol mechanisms in both national and international actions need to meet Kyoto targets. </a:t>
            </a:r>
            <a:endParaRPr lang="tr-TR" altLang="tr-TR" sz="2000">
              <a:latin typeface="Arial" panose="020B0604020202020204" pitchFamily="34" charset="0"/>
            </a:endParaRPr>
          </a:p>
          <a:p>
            <a:pPr eaLnBrk="1" hangingPunct="1"/>
            <a:endParaRPr lang="tr-TR" altLang="tr-TR" sz="2000">
              <a:latin typeface="Arial" panose="020B0604020202020204" pitchFamily="34" charset="0"/>
            </a:endParaRPr>
          </a:p>
        </p:txBody>
      </p:sp>
    </p:spTree>
    <p:extLst>
      <p:ext uri="{BB962C8B-B14F-4D97-AF65-F5344CB8AC3E}">
        <p14:creationId xmlns:p14="http://schemas.microsoft.com/office/powerpoint/2010/main" val="790937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532CF35D-CEA5-4B3F-85F4-14C48454C981}"/>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D07CFE3-D09E-4F6C-BEE2-C968D6513CB5}" type="slidenum">
              <a:rPr lang="en-US" altLang="tr-TR" smtClean="0"/>
              <a:pPr>
                <a:spcBef>
                  <a:spcPct val="0"/>
                </a:spcBef>
              </a:pPr>
              <a:t>8</a:t>
            </a:fld>
            <a:endParaRPr lang="en-US" altLang="tr-TR"/>
          </a:p>
        </p:txBody>
      </p:sp>
      <p:sp>
        <p:nvSpPr>
          <p:cNvPr id="93187" name="Rectangle 2">
            <a:extLst>
              <a:ext uri="{FF2B5EF4-FFF2-40B4-BE49-F238E27FC236}">
                <a16:creationId xmlns:a16="http://schemas.microsoft.com/office/drawing/2014/main" id="{01F5C743-12A4-4E27-8045-8603EDB48CB8}"/>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5FE2EAFE-6985-41D0-B94B-A173D09A4670}"/>
              </a:ext>
            </a:extLst>
          </p:cNvPr>
          <p:cNvSpPr>
            <a:spLocks noGrp="1" noChangeArrowheads="1"/>
          </p:cNvSpPr>
          <p:nvPr>
            <p:ph type="body" idx="1"/>
          </p:nvPr>
        </p:nvSpPr>
        <p:spPr>
          <a:noFill/>
        </p:spPr>
        <p:txBody>
          <a:bodyPr/>
          <a:lstStyle/>
          <a:p>
            <a:pPr eaLnBrk="1" hangingPunct="1"/>
            <a:endParaRPr lang="tr-TR" altLang="tr-TR" sz="2000" dirty="0">
              <a:latin typeface="Arial" panose="020B0604020202020204" pitchFamily="34" charset="0"/>
            </a:endParaRPr>
          </a:p>
        </p:txBody>
      </p:sp>
    </p:spTree>
    <p:extLst>
      <p:ext uri="{BB962C8B-B14F-4D97-AF65-F5344CB8AC3E}">
        <p14:creationId xmlns:p14="http://schemas.microsoft.com/office/powerpoint/2010/main" val="1044733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12/1</a:t>
            </a:r>
          </a:p>
        </p:txBody>
      </p:sp>
      <p:sp>
        <p:nvSpPr>
          <p:cNvPr id="4" name="Slayt Numarası Yer Tutucusu 3"/>
          <p:cNvSpPr>
            <a:spLocks noGrp="1"/>
          </p:cNvSpPr>
          <p:nvPr>
            <p:ph type="sldNum" sz="quarter" idx="10"/>
          </p:nvPr>
        </p:nvSpPr>
        <p:spPr/>
        <p:txBody>
          <a:bodyPr/>
          <a:lstStyle/>
          <a:p>
            <a:fld id="{04BBF02E-EBB8-4051-8DAF-14E37DAEC628}" type="slidenum">
              <a:rPr lang="tr-TR" smtClean="0"/>
              <a:t>10</a:t>
            </a:fld>
            <a:endParaRPr lang="tr-TR"/>
          </a:p>
        </p:txBody>
      </p:sp>
    </p:spTree>
    <p:extLst>
      <p:ext uri="{BB962C8B-B14F-4D97-AF65-F5344CB8AC3E}">
        <p14:creationId xmlns:p14="http://schemas.microsoft.com/office/powerpoint/2010/main" val="2986809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8/1</a:t>
            </a:r>
          </a:p>
        </p:txBody>
      </p:sp>
      <p:sp>
        <p:nvSpPr>
          <p:cNvPr id="4" name="Slayt Numarası Yer Tutucusu 3"/>
          <p:cNvSpPr>
            <a:spLocks noGrp="1"/>
          </p:cNvSpPr>
          <p:nvPr>
            <p:ph type="sldNum" sz="quarter" idx="10"/>
          </p:nvPr>
        </p:nvSpPr>
        <p:spPr/>
        <p:txBody>
          <a:bodyPr/>
          <a:lstStyle/>
          <a:p>
            <a:fld id="{04BBF02E-EBB8-4051-8DAF-14E37DAEC628}" type="slidenum">
              <a:rPr lang="tr-TR" smtClean="0"/>
              <a:t>12</a:t>
            </a:fld>
            <a:endParaRPr lang="tr-TR"/>
          </a:p>
        </p:txBody>
      </p:sp>
    </p:spTree>
    <p:extLst>
      <p:ext uri="{BB962C8B-B14F-4D97-AF65-F5344CB8AC3E}">
        <p14:creationId xmlns:p14="http://schemas.microsoft.com/office/powerpoint/2010/main" val="1014036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F7329D8E-296D-46AE-80EE-89621E310B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7094D81-A7FB-41D0-867A-3F2863BDE1D9}" type="slidenum">
              <a:rPr lang="tr-TR" altLang="en-US" smtClean="0"/>
              <a:pPr>
                <a:spcBef>
                  <a:spcPct val="0"/>
                </a:spcBef>
              </a:pPr>
              <a:t>13</a:t>
            </a:fld>
            <a:endParaRPr lang="tr-TR" altLang="en-US"/>
          </a:p>
        </p:txBody>
      </p:sp>
      <p:sp>
        <p:nvSpPr>
          <p:cNvPr id="55299" name="Rectangle 2">
            <a:extLst>
              <a:ext uri="{FF2B5EF4-FFF2-40B4-BE49-F238E27FC236}">
                <a16:creationId xmlns:a16="http://schemas.microsoft.com/office/drawing/2014/main" id="{080E9821-0CD8-462C-844B-A766B464E8F5}"/>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0" name="Rectangle 3">
            <a:extLst>
              <a:ext uri="{FF2B5EF4-FFF2-40B4-BE49-F238E27FC236}">
                <a16:creationId xmlns:a16="http://schemas.microsoft.com/office/drawing/2014/main" id="{F52F7F31-B14E-4F38-B626-DE8E2B1215C3}"/>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55301" name="Rectangle 4">
            <a:extLst>
              <a:ext uri="{FF2B5EF4-FFF2-40B4-BE49-F238E27FC236}">
                <a16:creationId xmlns:a16="http://schemas.microsoft.com/office/drawing/2014/main" id="{8195365A-1A9E-4A6F-BF4A-082B38CA7003}"/>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2" name="Rectangle 5">
            <a:extLst>
              <a:ext uri="{FF2B5EF4-FFF2-40B4-BE49-F238E27FC236}">
                <a16:creationId xmlns:a16="http://schemas.microsoft.com/office/drawing/2014/main" id="{DCB07459-EF3B-4600-B602-0EF31D06864F}"/>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3" name="Rectangle 6">
            <a:extLst>
              <a:ext uri="{FF2B5EF4-FFF2-40B4-BE49-F238E27FC236}">
                <a16:creationId xmlns:a16="http://schemas.microsoft.com/office/drawing/2014/main" id="{AFE8D2E9-3EED-45C7-9A62-6F56B2A7565B}"/>
              </a:ext>
            </a:extLst>
          </p:cNvPr>
          <p:cNvSpPr>
            <a:spLocks noGrp="1" noRot="1" noChangeAspect="1" noChangeArrowheads="1" noTextEdit="1"/>
          </p:cNvSpPr>
          <p:nvPr>
            <p:ph type="sldImg"/>
          </p:nvPr>
        </p:nvSpPr>
        <p:spPr>
          <a:xfrm>
            <a:off x="708025" y="746125"/>
            <a:ext cx="5319713" cy="3686175"/>
          </a:xfrm>
          <a:ln w="12700" cap="flat"/>
        </p:spPr>
      </p:sp>
      <p:sp>
        <p:nvSpPr>
          <p:cNvPr id="55304" name="Rectangle 7">
            <a:extLst>
              <a:ext uri="{FF2B5EF4-FFF2-40B4-BE49-F238E27FC236}">
                <a16:creationId xmlns:a16="http://schemas.microsoft.com/office/drawing/2014/main" id="{C7D1DC63-B2DA-43B2-A22D-6B5693592583}"/>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63540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Başlık 1"/>
          <p:cNvSpPr>
            <a:spLocks noGrp="1"/>
          </p:cNvSpPr>
          <p:nvPr>
            <p:ph type="title"/>
          </p:nvPr>
        </p:nvSpPr>
        <p:spPr>
          <a:xfrm>
            <a:off x="382465" y="1263651"/>
            <a:ext cx="9139482" cy="365125"/>
          </a:xfrm>
        </p:spPr>
        <p:txBody>
          <a:bodyPr/>
          <a:lstStyle/>
          <a:p>
            <a:r>
              <a:rPr lang="tr-TR"/>
              <a:t>Asıl başlık stili için tıklatın</a:t>
            </a:r>
          </a:p>
        </p:txBody>
      </p:sp>
      <p:sp>
        <p:nvSpPr>
          <p:cNvPr id="3" name="Tablo Yer Tutucusu 2"/>
          <p:cNvSpPr>
            <a:spLocks noGrp="1"/>
          </p:cNvSpPr>
          <p:nvPr>
            <p:ph type="tbl" idx="1"/>
          </p:nvPr>
        </p:nvSpPr>
        <p:spPr>
          <a:xfrm>
            <a:off x="380878" y="1981200"/>
            <a:ext cx="9141069" cy="4267200"/>
          </a:xfrm>
        </p:spPr>
        <p:txBody>
          <a:bodyPr/>
          <a:lstStyle/>
          <a:p>
            <a:pPr lvl="0"/>
            <a:endParaRPr lang="tr-TR" noProof="0"/>
          </a:p>
        </p:txBody>
      </p:sp>
    </p:spTree>
    <p:extLst>
      <p:ext uri="{BB962C8B-B14F-4D97-AF65-F5344CB8AC3E}">
        <p14:creationId xmlns:p14="http://schemas.microsoft.com/office/powerpoint/2010/main" val="195993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İçerik">
    <p:spTree>
      <p:nvGrpSpPr>
        <p:cNvPr id="1" name=""/>
        <p:cNvGrpSpPr/>
        <p:nvPr/>
      </p:nvGrpSpPr>
      <p:grpSpPr>
        <a:xfrm>
          <a:off x="0" y="0"/>
          <a:ext cx="0" cy="0"/>
          <a:chOff x="0" y="0"/>
          <a:chExt cx="0" cy="0"/>
        </a:xfrm>
      </p:grpSpPr>
      <p:sp>
        <p:nvSpPr>
          <p:cNvPr id="2" name="İçerik Yer Tutucusu 1"/>
          <p:cNvSpPr>
            <a:spLocks noGrp="1"/>
          </p:cNvSpPr>
          <p:nvPr>
            <p:ph/>
          </p:nvPr>
        </p:nvSpPr>
        <p:spPr>
          <a:xfrm>
            <a:off x="380878" y="1263650"/>
            <a:ext cx="9141069" cy="498475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Tree>
    <p:extLst>
      <p:ext uri="{BB962C8B-B14F-4D97-AF65-F5344CB8AC3E}">
        <p14:creationId xmlns:p14="http://schemas.microsoft.com/office/powerpoint/2010/main" val="13507449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aşlık ve İçerik">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lvl5pPr marL="1828800" indent="0">
              <a:buNone/>
              <a:defRPr b="0"/>
            </a:lvl5pPr>
          </a:lstStyle>
          <a:p>
            <a:pPr lvl="4"/>
            <a:endParaRPr lang="tr-TR" dirty="0"/>
          </a:p>
        </p:txBody>
      </p:sp>
    </p:spTree>
    <p:extLst>
      <p:ext uri="{BB962C8B-B14F-4D97-AF65-F5344CB8AC3E}">
        <p14:creationId xmlns:p14="http://schemas.microsoft.com/office/powerpoint/2010/main" val="2997417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dirty="0" err="1"/>
              <a:t>Click</a:t>
            </a:r>
            <a:r>
              <a:rPr lang="tr-TR" dirty="0"/>
              <a:t> </a:t>
            </a:r>
            <a:r>
              <a:rPr lang="tr-TR" dirty="0" err="1"/>
              <a:t>to</a:t>
            </a:r>
            <a:r>
              <a:rPr lang="tr-TR" dirty="0"/>
              <a:t> </a:t>
            </a:r>
            <a:r>
              <a:rPr lang="tr-TR" dirty="0" err="1"/>
              <a:t>edit</a:t>
            </a:r>
            <a:r>
              <a:rPr lang="tr-TR" dirty="0"/>
              <a:t> Master </a:t>
            </a:r>
            <a:r>
              <a:rPr lang="tr-TR" dirty="0" err="1"/>
              <a:t>text</a:t>
            </a:r>
            <a:r>
              <a:rPr lang="tr-TR" dirty="0"/>
              <a:t> </a:t>
            </a:r>
            <a:r>
              <a:rPr lang="tr-TR" dirty="0" err="1"/>
              <a:t>styles</a:t>
            </a:r>
            <a:endParaRPr lang="tr-TR" dirty="0"/>
          </a:p>
          <a:p>
            <a:pPr lvl="1"/>
            <a:r>
              <a:rPr lang="tr-TR" dirty="0"/>
              <a:t>Second </a:t>
            </a:r>
            <a:r>
              <a:rPr lang="tr-TR" dirty="0" err="1"/>
              <a:t>level</a:t>
            </a:r>
            <a:endParaRPr lang="tr-TR" dirty="0"/>
          </a:p>
          <a:p>
            <a:pPr lvl="2"/>
            <a:r>
              <a:rPr lang="tr-TR" dirty="0"/>
              <a:t>Third </a:t>
            </a:r>
            <a:r>
              <a:rPr lang="tr-TR" dirty="0" err="1"/>
              <a:t>level</a:t>
            </a:r>
            <a:endParaRPr lang="tr-TR" dirty="0"/>
          </a:p>
          <a:p>
            <a:pPr lvl="3"/>
            <a:r>
              <a:rPr lang="tr-TR" dirty="0" err="1"/>
              <a:t>Fourth</a:t>
            </a:r>
            <a:r>
              <a:rPr lang="tr-TR" dirty="0"/>
              <a:t> </a:t>
            </a:r>
            <a:r>
              <a:rPr lang="tr-TR" dirty="0" err="1"/>
              <a:t>level</a:t>
            </a:r>
            <a:endParaRPr lang="tr-TR" dirty="0"/>
          </a:p>
          <a:p>
            <a:pPr lvl="4"/>
            <a:r>
              <a:rPr lang="tr-TR" dirty="0" err="1"/>
              <a:t>Fifth</a:t>
            </a:r>
            <a:r>
              <a:rPr lang="tr-TR" dirty="0"/>
              <a:t> </a:t>
            </a:r>
            <a:r>
              <a:rPr lang="tr-TR" dirty="0" err="1"/>
              <a:t>level</a:t>
            </a:r>
            <a:endParaRPr lang="en-US" dirty="0"/>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4/26/2019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4/26/2019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4/26/2019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4/26/2019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4/26/2019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pic>
        <p:nvPicPr>
          <p:cNvPr id="8" name="Picture 2"/>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27894" y="0"/>
            <a:ext cx="9644112" cy="6839707"/>
          </a:xfrm>
          <a:prstGeom prst="rect">
            <a:avLst/>
          </a:prstGeom>
        </p:spPr>
      </p:pic>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png"/><Relationship Id="rId3" Type="http://schemas.openxmlformats.org/officeDocument/2006/relationships/image" Target="../media/image15.jpeg"/><Relationship Id="rId7" Type="http://schemas.openxmlformats.org/officeDocument/2006/relationships/image" Target="../media/image19.jpeg"/><Relationship Id="rId12" Type="http://schemas.openxmlformats.org/officeDocument/2006/relationships/image" Target="../media/image24.jpeg"/><Relationship Id="rId2" Type="http://schemas.openxmlformats.org/officeDocument/2006/relationships/image" Target="../media/image14.jpeg"/><Relationship Id="rId1" Type="http://schemas.openxmlformats.org/officeDocument/2006/relationships/slideLayout" Target="../slideLayouts/slideLayout14.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png"/><Relationship Id="rId14" Type="http://schemas.openxmlformats.org/officeDocument/2006/relationships/image" Target="../media/image26.emf"/></Relationships>
</file>

<file path=ppt/slides/_rels/slide12.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notesSlide" Target="../notesSlides/notesSlide8.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7.wmf"/><Relationship Id="rId5" Type="http://schemas.openxmlformats.org/officeDocument/2006/relationships/oleObject" Target="../embeddings/oleObject1.bin"/><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7.wmf"/></Relationships>
</file>

<file path=ppt/slides/_rels/slide1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1.emf"/></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26.x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jpeg"/><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jpeg"/><Relationship Id="rId2"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9.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64.jpeg"/><Relationship Id="rId1" Type="http://schemas.openxmlformats.org/officeDocument/2006/relationships/slideLayout" Target="../slideLayouts/slideLayout7.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 Id="rId9" Type="http://schemas.openxmlformats.org/officeDocument/2006/relationships/image" Target="../media/image71.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1.jpeg"/><Relationship Id="rId5" Type="http://schemas.openxmlformats.org/officeDocument/2006/relationships/image" Target="../media/image7.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62" y="0"/>
            <a:ext cx="9669897" cy="6857994"/>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 8"/>
          <p:cNvGrpSpPr/>
          <p:nvPr/>
        </p:nvGrpSpPr>
        <p:grpSpPr>
          <a:xfrm>
            <a:off x="241863" y="1320030"/>
            <a:ext cx="9243332" cy="3305158"/>
            <a:chOff x="49150" y="1565520"/>
            <a:chExt cx="9667330" cy="3429561"/>
          </a:xfrm>
        </p:grpSpPr>
        <p:pic>
          <p:nvPicPr>
            <p:cNvPr id="4" name="Resim 3"/>
            <p:cNvPicPr>
              <a:picLocks noChangeAspect="1"/>
            </p:cNvPicPr>
            <p:nvPr/>
          </p:nvPicPr>
          <p:blipFill>
            <a:blip r:embed="rId3"/>
            <a:stretch>
              <a:fillRect/>
            </a:stretch>
          </p:blipFill>
          <p:spPr>
            <a:xfrm>
              <a:off x="49150" y="1565520"/>
              <a:ext cx="9667330" cy="3429561"/>
            </a:xfrm>
            <a:prstGeom prst="rect">
              <a:avLst/>
            </a:prstGeom>
          </p:spPr>
        </p:pic>
        <p:sp>
          <p:nvSpPr>
            <p:cNvPr id="5" name="Oval 4"/>
            <p:cNvSpPr/>
            <p:nvPr/>
          </p:nvSpPr>
          <p:spPr>
            <a:xfrm>
              <a:off x="6482687" y="2756848"/>
              <a:ext cx="805217" cy="40943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8" name="Oval 7"/>
            <p:cNvSpPr/>
            <p:nvPr/>
          </p:nvSpPr>
          <p:spPr>
            <a:xfrm>
              <a:off x="6482687" y="3595772"/>
              <a:ext cx="805217" cy="40943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grpSp>
      <p:sp>
        <p:nvSpPr>
          <p:cNvPr id="10" name="Metin kutusu 9"/>
          <p:cNvSpPr txBox="1"/>
          <p:nvPr/>
        </p:nvSpPr>
        <p:spPr>
          <a:xfrm>
            <a:off x="241863" y="5003357"/>
            <a:ext cx="5480404" cy="646331"/>
          </a:xfrm>
          <a:prstGeom prst="rect">
            <a:avLst/>
          </a:prstGeom>
          <a:noFill/>
        </p:spPr>
        <p:txBody>
          <a:bodyPr wrap="square" rtlCol="0">
            <a:spAutoFit/>
          </a:bodyPr>
          <a:lstStyle/>
          <a:p>
            <a:r>
              <a:rPr lang="tr-TR" dirty="0"/>
              <a:t>71,76 + 25,85 =97,61 </a:t>
            </a:r>
            <a:r>
              <a:rPr lang="tr-TR" dirty="0" err="1"/>
              <a:t>kWh</a:t>
            </a:r>
            <a:r>
              <a:rPr lang="tr-TR" dirty="0"/>
              <a:t>/m2.yıl</a:t>
            </a:r>
          </a:p>
          <a:p>
            <a:r>
              <a:rPr lang="tr-TR" dirty="0"/>
              <a:t>97,61 / 124,52 = %78 sadece ısıtma ve soğutma kaynaklı</a:t>
            </a:r>
          </a:p>
        </p:txBody>
      </p:sp>
    </p:spTree>
    <p:extLst>
      <p:ext uri="{BB962C8B-B14F-4D97-AF65-F5344CB8AC3E}">
        <p14:creationId xmlns:p14="http://schemas.microsoft.com/office/powerpoint/2010/main" val="1819272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25" descr="camyünülevha-urun">
            <a:extLst>
              <a:ext uri="{FF2B5EF4-FFF2-40B4-BE49-F238E27FC236}">
                <a16:creationId xmlns:a16="http://schemas.microsoft.com/office/drawing/2014/main" id="{E5B04614-CC86-4AEA-97AA-6A3AEC83C3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73" y="4408010"/>
            <a:ext cx="193516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26" descr="ccatisiltesi">
            <a:extLst>
              <a:ext uri="{FF2B5EF4-FFF2-40B4-BE49-F238E27FC236}">
                <a16:creationId xmlns:a16="http://schemas.microsoft.com/office/drawing/2014/main" id="{290C5DB5-CC22-4DDD-8697-7FB084F8B2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263" t="12387" r="7895" b="7097"/>
          <a:stretch>
            <a:fillRect/>
          </a:stretch>
        </p:blipFill>
        <p:spPr bwMode="auto">
          <a:xfrm>
            <a:off x="857273" y="1166334"/>
            <a:ext cx="189230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27" descr="cprefabrikboru">
            <a:extLst>
              <a:ext uri="{FF2B5EF4-FFF2-40B4-BE49-F238E27FC236}">
                <a16:creationId xmlns:a16="http://schemas.microsoft.com/office/drawing/2014/main" id="{4986161E-CFE3-49D2-B827-5C6903A565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196" t="9877" r="7692" b="6172"/>
          <a:stretch>
            <a:fillRect/>
          </a:stretch>
        </p:blipFill>
        <p:spPr bwMode="auto">
          <a:xfrm>
            <a:off x="857273" y="2823684"/>
            <a:ext cx="1905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28" descr="tsanayisiltesi">
            <a:extLst>
              <a:ext uri="{FF2B5EF4-FFF2-40B4-BE49-F238E27FC236}">
                <a16:creationId xmlns:a16="http://schemas.microsoft.com/office/drawing/2014/main" id="{A71CCBF3-2162-4AA8-A7F8-D5167D1F65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7407" t="4922" r="7408" b="6461"/>
          <a:stretch>
            <a:fillRect/>
          </a:stretch>
        </p:blipFill>
        <p:spPr bwMode="auto">
          <a:xfrm>
            <a:off x="2873398" y="1166334"/>
            <a:ext cx="1816100"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29" descr="tprefabrikboru">
            <a:extLst>
              <a:ext uri="{FF2B5EF4-FFF2-40B4-BE49-F238E27FC236}">
                <a16:creationId xmlns:a16="http://schemas.microsoft.com/office/drawing/2014/main" id="{CF86D40F-C28A-4AFA-B0FA-17938910E84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999" t="4874" r="3999" b="7411"/>
          <a:stretch>
            <a:fillRect/>
          </a:stretch>
        </p:blipFill>
        <p:spPr bwMode="auto">
          <a:xfrm>
            <a:off x="2873399" y="2837973"/>
            <a:ext cx="1800225"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30" descr="Tasyunulevha-urun">
            <a:extLst>
              <a:ext uri="{FF2B5EF4-FFF2-40B4-BE49-F238E27FC236}">
                <a16:creationId xmlns:a16="http://schemas.microsoft.com/office/drawing/2014/main" id="{127F2B8D-F6B6-4117-874E-50C0EFDF7B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3842" b="8325"/>
          <a:stretch>
            <a:fillRect/>
          </a:stretch>
        </p:blipFill>
        <p:spPr bwMode="auto">
          <a:xfrm>
            <a:off x="2873399" y="4408010"/>
            <a:ext cx="1844675"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35" descr="foamboard">
            <a:extLst>
              <a:ext uri="{FF2B5EF4-FFF2-40B4-BE49-F238E27FC236}">
                <a16:creationId xmlns:a16="http://schemas.microsoft.com/office/drawing/2014/main" id="{75548A12-CD6D-40D2-8E80-CE118F6CED22}"/>
              </a:ext>
            </a:extLst>
          </p:cNvPr>
          <p:cNvPicPr>
            <a:picLocks noGrp="1" noChangeAspect="1" noChangeArrowheads="1"/>
          </p:cNvPicPr>
          <p:nvPr>
            <p:ph sz="quarter" idx="4294967295"/>
          </p:nvPr>
        </p:nvPicPr>
        <p:blipFill>
          <a:blip r:embed="rId8">
            <a:extLst>
              <a:ext uri="{28A0092B-C50C-407E-A947-70E740481C1C}">
                <a14:useLocalDpi xmlns:a14="http://schemas.microsoft.com/office/drawing/2010/main" val="0"/>
              </a:ext>
            </a:extLst>
          </a:blip>
          <a:srcRect t="38461" b="3847"/>
          <a:stretch>
            <a:fillRect/>
          </a:stretch>
        </p:blipFill>
        <p:spPr>
          <a:xfrm>
            <a:off x="4818086" y="2837972"/>
            <a:ext cx="2232025" cy="1439862"/>
          </a:xfrm>
          <a:noFill/>
          <a:extLst>
            <a:ext uri="{909E8E84-426E-40DD-AFC4-6F175D3DCCD1}">
              <a14:hiddenFill xmlns:a14="http://schemas.microsoft.com/office/drawing/2010/main">
                <a:solidFill>
                  <a:srgbClr val="FFFFFF"/>
                </a:solidFill>
              </a14:hiddenFill>
            </a:ext>
          </a:extLst>
        </p:spPr>
      </p:pic>
      <p:pic>
        <p:nvPicPr>
          <p:cNvPr id="28682" name="Picture 37" descr="untitled">
            <a:extLst>
              <a:ext uri="{FF2B5EF4-FFF2-40B4-BE49-F238E27FC236}">
                <a16:creationId xmlns:a16="http://schemas.microsoft.com/office/drawing/2014/main" id="{19BA659A-53FD-4CA0-BB59-B60687A84641}"/>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18086" y="4388960"/>
            <a:ext cx="22320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39">
            <a:extLst>
              <a:ext uri="{FF2B5EF4-FFF2-40B4-BE49-F238E27FC236}">
                <a16:creationId xmlns:a16="http://schemas.microsoft.com/office/drawing/2014/main" id="{24404D99-A53B-4448-A545-2841C5150A1D}"/>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b="2504"/>
          <a:stretch>
            <a:fillRect/>
          </a:stretch>
        </p:blipFill>
        <p:spPr bwMode="auto">
          <a:xfrm>
            <a:off x="7171982" y="2904648"/>
            <a:ext cx="1643063" cy="143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40">
            <a:extLst>
              <a:ext uri="{FF2B5EF4-FFF2-40B4-BE49-F238E27FC236}">
                <a16:creationId xmlns:a16="http://schemas.microsoft.com/office/drawing/2014/main" id="{74DA9F87-45F9-4368-8DEF-EBDA2D29F75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135835" y="4393722"/>
            <a:ext cx="16573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6" descr="neopor">
            <a:extLst>
              <a:ext uri="{FF2B5EF4-FFF2-40B4-BE49-F238E27FC236}">
                <a16:creationId xmlns:a16="http://schemas.microsoft.com/office/drawing/2014/main" id="{E837C744-7751-40D6-BDED-022111FAF36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18086" y="1166335"/>
            <a:ext cx="2232025"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a:extLst>
              <a:ext uri="{FF2B5EF4-FFF2-40B4-BE49-F238E27FC236}">
                <a16:creationId xmlns:a16="http://schemas.microsoft.com/office/drawing/2014/main" id="{84A5C41B-DE42-4A33-8B49-28743A815BB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23672" t="18088" r="-2516" b="706"/>
          <a:stretch>
            <a:fillRect/>
          </a:stretch>
        </p:blipFill>
        <p:spPr>
          <a:xfrm>
            <a:off x="7275535" y="1318735"/>
            <a:ext cx="1670050" cy="15859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7" name="Picture 7">
            <a:extLst>
              <a:ext uri="{FF2B5EF4-FFF2-40B4-BE49-F238E27FC236}">
                <a16:creationId xmlns:a16="http://schemas.microsoft.com/office/drawing/2014/main" id="{85D5BB88-BA31-4BF2-8B8E-88B5240B96A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23672" t="18088" r="-2516" b="706"/>
          <a:stretch>
            <a:fillRect/>
          </a:stretch>
        </p:blipFill>
        <p:spPr>
          <a:xfrm>
            <a:off x="7427935" y="1471135"/>
            <a:ext cx="1670050" cy="15859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8" name="Picture 7">
            <a:extLst>
              <a:ext uri="{FF2B5EF4-FFF2-40B4-BE49-F238E27FC236}">
                <a16:creationId xmlns:a16="http://schemas.microsoft.com/office/drawing/2014/main" id="{CA434759-D304-4A95-91E1-96CE49790FE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l="23672" t="18088" r="-2516" b="706"/>
          <a:stretch>
            <a:fillRect/>
          </a:stretch>
        </p:blipFill>
        <p:spPr bwMode="auto">
          <a:xfrm>
            <a:off x="7194418" y="1135622"/>
            <a:ext cx="1670050" cy="1585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Resim 18"/>
          <p:cNvPicPr>
            <a:picLocks noChangeAspect="1"/>
          </p:cNvPicPr>
          <p:nvPr/>
        </p:nvPicPr>
        <p:blipFill rotWithShape="1">
          <a:blip r:embed="rId14"/>
          <a:srcRect l="66014" t="33840" r="5105" b="35531"/>
          <a:stretch/>
        </p:blipFill>
        <p:spPr>
          <a:xfrm>
            <a:off x="4883057" y="2824045"/>
            <a:ext cx="2102081" cy="1459779"/>
          </a:xfrm>
          <a:prstGeom prst="rect">
            <a:avLst/>
          </a:prstGeom>
        </p:spPr>
      </p:pic>
    </p:spTree>
    <p:extLst>
      <p:ext uri="{BB962C8B-B14F-4D97-AF65-F5344CB8AC3E}">
        <p14:creationId xmlns:p14="http://schemas.microsoft.com/office/powerpoint/2010/main" val="38004808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l="11946" t="16818" r="22688" b="18750"/>
          <a:stretch>
            <a:fillRect/>
          </a:stretch>
        </p:blipFill>
        <p:spPr bwMode="auto">
          <a:xfrm>
            <a:off x="4789402" y="2030082"/>
            <a:ext cx="4895850"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Object 5"/>
          <p:cNvGraphicFramePr>
            <a:graphicFrameLocks noChangeAspect="1"/>
          </p:cNvGraphicFramePr>
          <p:nvPr>
            <p:extLst/>
          </p:nvPr>
        </p:nvGraphicFramePr>
        <p:xfrm>
          <a:off x="899876" y="1698968"/>
          <a:ext cx="2676525" cy="922338"/>
        </p:xfrm>
        <a:graphic>
          <a:graphicData uri="http://schemas.openxmlformats.org/presentationml/2006/ole">
            <mc:AlternateContent xmlns:mc="http://schemas.openxmlformats.org/markup-compatibility/2006">
              <mc:Choice xmlns:v="urn:schemas-microsoft-com:vml" Requires="v">
                <p:oleObj spid="_x0000_s21548" name="Denklem" r:id="rId5" imgW="1294838" imgH="444307" progId="Equation.3">
                  <p:embed/>
                </p:oleObj>
              </mc:Choice>
              <mc:Fallback>
                <p:oleObj name="Denklem" r:id="rId5" imgW="1294838" imgH="444307"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876" y="1698968"/>
                        <a:ext cx="26765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6"/>
          <p:cNvGraphicFramePr>
            <a:graphicFrameLocks noGrp="1" noChangeAspect="1"/>
          </p:cNvGraphicFramePr>
          <p:nvPr>
            <p:ph sz="half" idx="4294967295"/>
            <p:extLst/>
          </p:nvPr>
        </p:nvGraphicFramePr>
        <p:xfrm>
          <a:off x="899876" y="3023534"/>
          <a:ext cx="2581275" cy="528637"/>
        </p:xfrm>
        <a:graphic>
          <a:graphicData uri="http://schemas.openxmlformats.org/presentationml/2006/ole">
            <mc:AlternateContent xmlns:mc="http://schemas.openxmlformats.org/markup-compatibility/2006">
              <mc:Choice xmlns:v="urn:schemas-microsoft-com:vml" Requires="v">
                <p:oleObj spid="_x0000_s21549" name="Denklem" r:id="rId7" imgW="1193800" imgH="228600" progId="Equation.3">
                  <p:embed/>
                </p:oleObj>
              </mc:Choice>
              <mc:Fallback>
                <p:oleObj name="Denklem" r:id="rId7" imgW="119380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9876" y="3023534"/>
                        <a:ext cx="2581275" cy="52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Rectangle 7"/>
          <p:cNvSpPr>
            <a:spLocks noChangeArrowheads="1"/>
          </p:cNvSpPr>
          <p:nvPr/>
        </p:nvSpPr>
        <p:spPr bwMode="auto">
          <a:xfrm>
            <a:off x="700348" y="3789021"/>
            <a:ext cx="5111750" cy="49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r>
              <a:rPr lang="tr-TR" altLang="tr-TR" b="1" dirty="0">
                <a:solidFill>
                  <a:srgbClr val="FF9900"/>
                </a:solidFill>
              </a:rPr>
              <a:t>U: Isıl geçirgenlik katsayısı (m</a:t>
            </a:r>
            <a:r>
              <a:rPr lang="tr-TR" altLang="tr-TR" b="1" baseline="30000" dirty="0">
                <a:solidFill>
                  <a:srgbClr val="FF9900"/>
                </a:solidFill>
              </a:rPr>
              <a:t>2</a:t>
            </a:r>
            <a:r>
              <a:rPr lang="tr-TR" altLang="tr-TR" b="1" dirty="0">
                <a:solidFill>
                  <a:srgbClr val="FF9900"/>
                </a:solidFill>
              </a:rPr>
              <a:t>K/W)</a:t>
            </a:r>
          </a:p>
          <a:p>
            <a:pPr eaLnBrk="1" hangingPunct="1"/>
            <a:r>
              <a:rPr lang="tr-TR" altLang="tr-TR" b="1" dirty="0">
                <a:solidFill>
                  <a:srgbClr val="FF9900"/>
                </a:solidFill>
              </a:rPr>
              <a:t>Q: Transfer olan ısıl enerji miktarı (W)</a:t>
            </a:r>
          </a:p>
          <a:p>
            <a:pPr eaLnBrk="1" hangingPunct="1"/>
            <a:r>
              <a:rPr lang="tr-TR" altLang="tr-TR" b="1" dirty="0">
                <a:solidFill>
                  <a:srgbClr val="FF9900"/>
                </a:solidFill>
              </a:rPr>
              <a:t>A: Isı geçişine dik yüzey alanı (m</a:t>
            </a:r>
            <a:r>
              <a:rPr lang="tr-TR" altLang="tr-TR" b="1" baseline="30000" dirty="0">
                <a:solidFill>
                  <a:srgbClr val="FF9900"/>
                </a:solidFill>
              </a:rPr>
              <a:t>2</a:t>
            </a:r>
            <a:r>
              <a:rPr lang="tr-TR" altLang="tr-TR" b="1" dirty="0">
                <a:solidFill>
                  <a:srgbClr val="FF9900"/>
                </a:solidFill>
              </a:rPr>
              <a:t>)</a:t>
            </a:r>
          </a:p>
          <a:p>
            <a:pPr eaLnBrk="1" hangingPunct="1"/>
            <a:r>
              <a:rPr lang="el-GR" altLang="tr-TR" b="1" dirty="0">
                <a:solidFill>
                  <a:srgbClr val="FF9900"/>
                </a:solidFill>
                <a:cs typeface="Arial" panose="020B0604020202020204" pitchFamily="34" charset="0"/>
              </a:rPr>
              <a:t>θ</a:t>
            </a:r>
            <a:r>
              <a:rPr lang="tr-TR" altLang="tr-TR" b="1" dirty="0">
                <a:solidFill>
                  <a:srgbClr val="FF9900"/>
                </a:solidFill>
              </a:rPr>
              <a:t>: Sıcaklık (K, °C)</a:t>
            </a:r>
          </a:p>
        </p:txBody>
      </p:sp>
      <p:sp>
        <p:nvSpPr>
          <p:cNvPr id="10" name="Oval 8"/>
          <p:cNvSpPr>
            <a:spLocks noChangeArrowheads="1"/>
          </p:cNvSpPr>
          <p:nvPr/>
        </p:nvSpPr>
        <p:spPr bwMode="auto">
          <a:xfrm>
            <a:off x="1482203" y="1577902"/>
            <a:ext cx="503238" cy="1079500"/>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
        <p:nvSpPr>
          <p:cNvPr id="11" name="Oval 9"/>
          <p:cNvSpPr>
            <a:spLocks noChangeArrowheads="1"/>
          </p:cNvSpPr>
          <p:nvPr/>
        </p:nvSpPr>
        <p:spPr bwMode="auto">
          <a:xfrm>
            <a:off x="3082096" y="1505540"/>
            <a:ext cx="503237" cy="1079500"/>
          </a:xfrm>
          <a:prstGeom prst="ellipse">
            <a:avLst/>
          </a:prstGeom>
          <a:noFill/>
          <a:ln w="254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
        <p:nvSpPr>
          <p:cNvPr id="12" name="Text Box 10"/>
          <p:cNvSpPr txBox="1">
            <a:spLocks noChangeArrowheads="1"/>
          </p:cNvSpPr>
          <p:nvPr/>
        </p:nvSpPr>
        <p:spPr bwMode="auto">
          <a:xfrm>
            <a:off x="1098027" y="1245725"/>
            <a:ext cx="504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400" dirty="0" err="1">
                <a:solidFill>
                  <a:srgbClr val="FF3300"/>
                </a:solidFill>
              </a:rPr>
              <a:t>R</a:t>
            </a:r>
            <a:r>
              <a:rPr lang="tr-TR" altLang="tr-TR" sz="2400" baseline="-25000" dirty="0" err="1">
                <a:solidFill>
                  <a:srgbClr val="FF3300"/>
                </a:solidFill>
              </a:rPr>
              <a:t>i</a:t>
            </a:r>
            <a:endParaRPr lang="tr-TR" altLang="tr-TR" sz="2400" baseline="-25000" dirty="0">
              <a:solidFill>
                <a:srgbClr val="FF3300"/>
              </a:solidFill>
            </a:endParaRPr>
          </a:p>
        </p:txBody>
      </p:sp>
      <p:sp>
        <p:nvSpPr>
          <p:cNvPr id="13" name="Text Box 11"/>
          <p:cNvSpPr txBox="1">
            <a:spLocks noChangeArrowheads="1"/>
          </p:cNvSpPr>
          <p:nvPr/>
        </p:nvSpPr>
        <p:spPr bwMode="auto">
          <a:xfrm>
            <a:off x="3464685" y="1288294"/>
            <a:ext cx="649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400" dirty="0">
                <a:solidFill>
                  <a:srgbClr val="0000FF"/>
                </a:solidFill>
              </a:rPr>
              <a:t>R</a:t>
            </a:r>
            <a:r>
              <a:rPr lang="tr-TR" altLang="tr-TR" sz="2400" baseline="-25000" dirty="0">
                <a:solidFill>
                  <a:srgbClr val="0000FF"/>
                </a:solidFill>
              </a:rPr>
              <a:t>e</a:t>
            </a:r>
          </a:p>
        </p:txBody>
      </p:sp>
      <p:sp>
        <p:nvSpPr>
          <p:cNvPr id="14" name="Oval 8"/>
          <p:cNvSpPr>
            <a:spLocks noChangeArrowheads="1"/>
          </p:cNvSpPr>
          <p:nvPr/>
        </p:nvSpPr>
        <p:spPr bwMode="auto">
          <a:xfrm>
            <a:off x="2078013" y="1398055"/>
            <a:ext cx="911511" cy="1388629"/>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Tree>
    <p:extLst>
      <p:ext uri="{BB962C8B-B14F-4D97-AF65-F5344CB8AC3E}">
        <p14:creationId xmlns:p14="http://schemas.microsoft.com/office/powerpoint/2010/main" val="223482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3000" fill="hold"/>
                                        <p:tgtEl>
                                          <p:spTgt spid="14"/>
                                        </p:tgtEl>
                                        <p:attrNameLst>
                                          <p:attrName>ppt_x</p:attrName>
                                        </p:attrNameLst>
                                      </p:cBhvr>
                                      <p:tavLst>
                                        <p:tav tm="0">
                                          <p:val>
                                            <p:strVal val="#ppt_x"/>
                                          </p:val>
                                        </p:tav>
                                        <p:tav tm="100000">
                                          <p:val>
                                            <p:strVal val="#ppt_x"/>
                                          </p:val>
                                        </p:tav>
                                      </p:tavLst>
                                    </p:anim>
                                    <p:anim calcmode="lin" valueType="num">
                                      <p:cBhvr additive="base">
                                        <p:cTn id="8" dur="3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00622EEA-FC08-458F-B8E1-0D245A48F072}"/>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4275" name="Rectangle 3">
            <a:extLst>
              <a:ext uri="{FF2B5EF4-FFF2-40B4-BE49-F238E27FC236}">
                <a16:creationId xmlns:a16="http://schemas.microsoft.com/office/drawing/2014/main" id="{80654D0B-F8BC-42EF-B3F1-BE9511C70087}"/>
              </a:ext>
            </a:extLst>
          </p:cNvPr>
          <p:cNvSpPr>
            <a:spLocks noChangeArrowheads="1"/>
          </p:cNvSpPr>
          <p:nvPr/>
        </p:nvSpPr>
        <p:spPr bwMode="auto">
          <a:xfrm>
            <a:off x="563562" y="1753013"/>
            <a:ext cx="8458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2900" indent="-3429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79388">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lvl="1">
              <a:spcBef>
                <a:spcPct val="50000"/>
              </a:spcBef>
              <a:buClrTx/>
              <a:buFontTx/>
              <a:buNone/>
            </a:pPr>
            <a:r>
              <a:rPr lang="tr-TR" altLang="en-US" dirty="0"/>
              <a:t>Cam, binalardaki enerji tasarrufunda çok önemli katkı  sağlayabilecek</a:t>
            </a:r>
            <a:r>
              <a:rPr lang="tr-TR" altLang="en-US" dirty="0">
                <a:solidFill>
                  <a:schemeClr val="tx1"/>
                </a:solidFill>
              </a:rPr>
              <a:t> </a:t>
            </a:r>
            <a:r>
              <a:rPr lang="tr-TR" altLang="en-US" dirty="0">
                <a:solidFill>
                  <a:srgbClr val="FF3300"/>
                </a:solidFill>
              </a:rPr>
              <a:t>yalıtım</a:t>
            </a:r>
            <a:r>
              <a:rPr lang="tr-TR" altLang="en-US" dirty="0">
                <a:solidFill>
                  <a:schemeClr val="tx1"/>
                </a:solidFill>
              </a:rPr>
              <a:t> </a:t>
            </a:r>
            <a:r>
              <a:rPr lang="tr-TR" altLang="en-US" dirty="0"/>
              <a:t>unsurlarından biridir.</a:t>
            </a:r>
          </a:p>
        </p:txBody>
      </p:sp>
      <p:sp>
        <p:nvSpPr>
          <p:cNvPr id="54276" name="AutoShape 4">
            <a:extLst>
              <a:ext uri="{FF2B5EF4-FFF2-40B4-BE49-F238E27FC236}">
                <a16:creationId xmlns:a16="http://schemas.microsoft.com/office/drawing/2014/main" id="{A2F2FA30-DA02-43F4-BD65-91AB4F3D10CC}"/>
              </a:ext>
            </a:extLst>
          </p:cNvPr>
          <p:cNvSpPr>
            <a:spLocks noChangeArrowheads="1"/>
          </p:cNvSpPr>
          <p:nvPr/>
        </p:nvSpPr>
        <p:spPr bwMode="auto">
          <a:xfrm>
            <a:off x="928687" y="2576580"/>
            <a:ext cx="1889125" cy="1871662"/>
          </a:xfrm>
          <a:prstGeom prst="homePlate">
            <a:avLst>
              <a:gd name="adj" fmla="val 26852"/>
            </a:avLst>
          </a:prstGeom>
          <a:solidFill>
            <a:srgbClr val="CCECFF"/>
          </a:solidFill>
          <a:ln w="9525">
            <a:solidFill>
              <a:srgbClr val="33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4277" name="Rectangle 5">
            <a:extLst>
              <a:ext uri="{FF2B5EF4-FFF2-40B4-BE49-F238E27FC236}">
                <a16:creationId xmlns:a16="http://schemas.microsoft.com/office/drawing/2014/main" id="{97132340-B774-4F31-A5B4-F3BFAD4E9F74}"/>
              </a:ext>
            </a:extLst>
          </p:cNvPr>
          <p:cNvSpPr>
            <a:spLocks noChangeArrowheads="1"/>
          </p:cNvSpPr>
          <p:nvPr/>
        </p:nvSpPr>
        <p:spPr bwMode="auto">
          <a:xfrm>
            <a:off x="760412" y="2774951"/>
            <a:ext cx="2057400"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50000"/>
              </a:spcBef>
              <a:buClrTx/>
              <a:buFontTx/>
              <a:buNone/>
            </a:pPr>
            <a:r>
              <a:rPr lang="tr-TR" altLang="en-US" sz="2200" b="1" dirty="0">
                <a:solidFill>
                  <a:schemeClr val="accent2"/>
                </a:solidFill>
              </a:rPr>
              <a:t> </a:t>
            </a:r>
            <a:r>
              <a:rPr lang="tr-TR" altLang="en-US" sz="2200" b="1" dirty="0">
                <a:solidFill>
                  <a:schemeClr val="tx1"/>
                </a:solidFill>
              </a:rPr>
              <a:t>Cam Kaplama uygulamaları ile </a:t>
            </a:r>
          </a:p>
        </p:txBody>
      </p:sp>
      <p:sp>
        <p:nvSpPr>
          <p:cNvPr id="54278" name="Rectangle 6">
            <a:extLst>
              <a:ext uri="{FF2B5EF4-FFF2-40B4-BE49-F238E27FC236}">
                <a16:creationId xmlns:a16="http://schemas.microsoft.com/office/drawing/2014/main" id="{6E119F7F-C49B-4B37-B2CE-CADA9EB647DF}"/>
              </a:ext>
            </a:extLst>
          </p:cNvPr>
          <p:cNvSpPr>
            <a:spLocks noChangeArrowheads="1"/>
          </p:cNvSpPr>
          <p:nvPr/>
        </p:nvSpPr>
        <p:spPr bwMode="auto">
          <a:xfrm>
            <a:off x="3046855" y="2818548"/>
            <a:ext cx="39624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 typeface="Wingdings" panose="05000000000000000000" pitchFamily="2" charset="2"/>
              <a:buChar char="v"/>
            </a:pPr>
            <a:r>
              <a:rPr lang="tr-TR" altLang="en-US" sz="2200" b="1" dirty="0">
                <a:solidFill>
                  <a:schemeClr val="tx1"/>
                </a:solidFill>
              </a:rPr>
              <a:t>   Isı yalıtımı</a:t>
            </a:r>
          </a:p>
          <a:p>
            <a:pPr>
              <a:spcBef>
                <a:spcPct val="50000"/>
              </a:spcBef>
              <a:buClrTx/>
              <a:buFont typeface="Wingdings" panose="05000000000000000000" pitchFamily="2" charset="2"/>
              <a:buChar char="v"/>
            </a:pPr>
            <a:r>
              <a:rPr lang="tr-TR" altLang="en-US" sz="2200" b="1" dirty="0">
                <a:solidFill>
                  <a:schemeClr val="tx1"/>
                </a:solidFill>
              </a:rPr>
              <a:t>   Güneş kontrolü</a:t>
            </a:r>
          </a:p>
        </p:txBody>
      </p:sp>
      <p:sp>
        <p:nvSpPr>
          <p:cNvPr id="54279" name="Rectangle 7">
            <a:extLst>
              <a:ext uri="{FF2B5EF4-FFF2-40B4-BE49-F238E27FC236}">
                <a16:creationId xmlns:a16="http://schemas.microsoft.com/office/drawing/2014/main" id="{1C843A62-9451-4F02-82E7-C288A79608EE}"/>
              </a:ext>
            </a:extLst>
          </p:cNvPr>
          <p:cNvSpPr>
            <a:spLocks noChangeArrowheads="1"/>
          </p:cNvSpPr>
          <p:nvPr/>
        </p:nvSpPr>
        <p:spPr bwMode="auto">
          <a:xfrm>
            <a:off x="836612" y="4464587"/>
            <a:ext cx="622458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t>Ekonomik ve çevresel bilançolar açısından ısınma çok daha ön planda olmakla birlikte soğutma da Türkiye coğrafyası açısından ihmal edilemeyecek bir ihtiyaçtır. </a:t>
            </a:r>
          </a:p>
        </p:txBody>
      </p:sp>
      <p:pic>
        <p:nvPicPr>
          <p:cNvPr id="54280" name="Picture 8" descr="sun2">
            <a:extLst>
              <a:ext uri="{FF2B5EF4-FFF2-40B4-BE49-F238E27FC236}">
                <a16:creationId xmlns:a16="http://schemas.microsoft.com/office/drawing/2014/main" id="{6D1CA9A9-4282-44C4-9826-2FA236EB16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372"/>
          <a:stretch>
            <a:fillRect/>
          </a:stretch>
        </p:blipFill>
        <p:spPr bwMode="auto">
          <a:xfrm>
            <a:off x="7289800" y="2090738"/>
            <a:ext cx="2049462"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1" name="Picture 9" descr="sun4">
            <a:extLst>
              <a:ext uri="{FF2B5EF4-FFF2-40B4-BE49-F238E27FC236}">
                <a16:creationId xmlns:a16="http://schemas.microsoft.com/office/drawing/2014/main" id="{ACA86276-A8FB-4A2A-85AA-037858BB4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7793"/>
          <a:stretch>
            <a:fillRect/>
          </a:stretch>
        </p:blipFill>
        <p:spPr bwMode="auto">
          <a:xfrm>
            <a:off x="7200900" y="3962401"/>
            <a:ext cx="199390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35">
            <a:extLst>
              <a:ext uri="{FF2B5EF4-FFF2-40B4-BE49-F238E27FC236}">
                <a16:creationId xmlns:a16="http://schemas.microsoft.com/office/drawing/2014/main" id="{CF0C5971-051E-446A-BAE6-C2133E3CED9A}"/>
              </a:ext>
            </a:extLst>
          </p:cNvPr>
          <p:cNvSpPr>
            <a:spLocks noChangeArrowheads="1"/>
          </p:cNvSpPr>
          <p:nvPr/>
        </p:nvSpPr>
        <p:spPr bwMode="auto">
          <a:xfrm>
            <a:off x="379412" y="1341438"/>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Yalıtım Camı Üniteleri</a:t>
            </a:r>
          </a:p>
        </p:txBody>
      </p:sp>
    </p:spTree>
    <p:extLst>
      <p:ext uri="{BB962C8B-B14F-4D97-AF65-F5344CB8AC3E}">
        <p14:creationId xmlns:p14="http://schemas.microsoft.com/office/powerpoint/2010/main" val="273058969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82FE7025-3105-45AF-B75E-5778E741F90B}"/>
              </a:ext>
            </a:extLst>
          </p:cNvPr>
          <p:cNvSpPr>
            <a:spLocks noChangeArrowheads="1"/>
          </p:cNvSpPr>
          <p:nvPr/>
        </p:nvSpPr>
        <p:spPr bwMode="auto">
          <a:xfrm>
            <a:off x="1065212"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7" name="Rectangle 3">
            <a:extLst>
              <a:ext uri="{FF2B5EF4-FFF2-40B4-BE49-F238E27FC236}">
                <a16:creationId xmlns:a16="http://schemas.microsoft.com/office/drawing/2014/main" id="{6D71F6EC-ABE3-4D89-9A3C-BE7D4156E7C0}"/>
              </a:ext>
            </a:extLst>
          </p:cNvPr>
          <p:cNvSpPr>
            <a:spLocks noChangeArrowheads="1"/>
          </p:cNvSpPr>
          <p:nvPr/>
        </p:nvSpPr>
        <p:spPr bwMode="auto">
          <a:xfrm>
            <a:off x="3503612"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8" name="Rectangle 4">
            <a:extLst>
              <a:ext uri="{FF2B5EF4-FFF2-40B4-BE49-F238E27FC236}">
                <a16:creationId xmlns:a16="http://schemas.microsoft.com/office/drawing/2014/main" id="{97F448EA-2EFB-4CC4-9BC7-DD9848A1F0A5}"/>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9" name="Text Box 5">
            <a:extLst>
              <a:ext uri="{FF2B5EF4-FFF2-40B4-BE49-F238E27FC236}">
                <a16:creationId xmlns:a16="http://schemas.microsoft.com/office/drawing/2014/main" id="{DA64EFC4-8BCD-4606-BA16-894E22EA8E12}"/>
              </a:ext>
            </a:extLst>
          </p:cNvPr>
          <p:cNvSpPr txBox="1">
            <a:spLocks noChangeArrowheads="1"/>
          </p:cNvSpPr>
          <p:nvPr/>
        </p:nvSpPr>
        <p:spPr bwMode="auto">
          <a:xfrm>
            <a:off x="684212" y="1992313"/>
            <a:ext cx="3886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latin typeface="Tahoma" panose="020B0604030504040204" pitchFamily="34" charset="0"/>
              </a:rPr>
              <a:t>Yüksek performanslı </a:t>
            </a:r>
            <a:r>
              <a:rPr lang="tr-TR" altLang="en-US" dirty="0" err="1">
                <a:latin typeface="Tahoma" panose="020B0604030504040204" pitchFamily="34" charset="0"/>
              </a:rPr>
              <a:t>low</a:t>
            </a:r>
            <a:r>
              <a:rPr lang="tr-TR" altLang="en-US" dirty="0">
                <a:latin typeface="Tahoma" panose="020B0604030504040204" pitchFamily="34" charset="0"/>
              </a:rPr>
              <a:t> E kaplamalı yalıtım camı üniteleri  ısı kayıplarını</a:t>
            </a:r>
            <a:endParaRPr lang="en-US" altLang="en-US" dirty="0">
              <a:latin typeface="Tahoma" panose="020B0604030504040204" pitchFamily="34" charset="0"/>
            </a:endParaRPr>
          </a:p>
        </p:txBody>
      </p:sp>
      <p:sp>
        <p:nvSpPr>
          <p:cNvPr id="62470" name="Rectangle 6">
            <a:extLst>
              <a:ext uri="{FF2B5EF4-FFF2-40B4-BE49-F238E27FC236}">
                <a16:creationId xmlns:a16="http://schemas.microsoft.com/office/drawing/2014/main" id="{9F50114D-BAE7-4408-8192-F431B423F7B2}"/>
              </a:ext>
            </a:extLst>
          </p:cNvPr>
          <p:cNvSpPr>
            <a:spLocks noChangeArrowheads="1"/>
          </p:cNvSpPr>
          <p:nvPr/>
        </p:nvSpPr>
        <p:spPr bwMode="auto">
          <a:xfrm>
            <a:off x="760412" y="2936875"/>
            <a:ext cx="3200400"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288925" indent="-288925">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35000"/>
              </a:spcBef>
              <a:buClrTx/>
              <a:buFont typeface="Wingdings" panose="05000000000000000000" pitchFamily="2" charset="2"/>
              <a:buChar char="ü"/>
            </a:pPr>
            <a:r>
              <a:rPr lang="tr-TR" altLang="en-US" dirty="0" err="1">
                <a:latin typeface="Tahoma" panose="020B0604030504040204" pitchFamily="34" charset="0"/>
              </a:rPr>
              <a:t>tekcama</a:t>
            </a:r>
            <a:r>
              <a:rPr lang="tr-TR" altLang="en-US" dirty="0">
                <a:latin typeface="Tahoma" panose="020B0604030504040204" pitchFamily="34" charset="0"/>
              </a:rPr>
              <a:t>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5 kat</a:t>
            </a:r>
          </a:p>
          <a:p>
            <a:pPr>
              <a:spcBef>
                <a:spcPct val="35000"/>
              </a:spcBef>
              <a:buClrTx/>
              <a:buFont typeface="Wingdings" panose="05000000000000000000" pitchFamily="2" charset="2"/>
              <a:buChar char="ü"/>
            </a:pPr>
            <a:r>
              <a:rPr lang="tr-TR" altLang="en-US" dirty="0">
                <a:latin typeface="Tahoma" panose="020B0604030504040204" pitchFamily="34" charset="0"/>
              </a:rPr>
              <a:t>standart yalıtım camı ünitelerine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2,5 kat</a:t>
            </a:r>
            <a:endParaRPr lang="en-US" altLang="en-US" dirty="0">
              <a:solidFill>
                <a:srgbClr val="FF0000"/>
              </a:solidFill>
              <a:latin typeface="Tahoma" panose="020B0604030504040204" pitchFamily="34" charset="0"/>
            </a:endParaRPr>
          </a:p>
        </p:txBody>
      </p:sp>
      <p:sp>
        <p:nvSpPr>
          <p:cNvPr id="62471" name="Text Box 7">
            <a:extLst>
              <a:ext uri="{FF2B5EF4-FFF2-40B4-BE49-F238E27FC236}">
                <a16:creationId xmlns:a16="http://schemas.microsoft.com/office/drawing/2014/main" id="{BCE3F0BE-379D-4BA3-B4B3-40DA68755141}"/>
              </a:ext>
            </a:extLst>
          </p:cNvPr>
          <p:cNvSpPr txBox="1">
            <a:spLocks noChangeArrowheads="1"/>
          </p:cNvSpPr>
          <p:nvPr/>
        </p:nvSpPr>
        <p:spPr bwMode="auto">
          <a:xfrm>
            <a:off x="760413" y="4038601"/>
            <a:ext cx="2924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latin typeface="Tahoma" panose="020B0604030504040204" pitchFamily="34" charset="0"/>
              </a:rPr>
              <a:t>azaltmaktadır.</a:t>
            </a:r>
            <a:endParaRPr lang="en-US" altLang="en-US" dirty="0">
              <a:latin typeface="Tahoma" panose="020B0604030504040204" pitchFamily="34" charset="0"/>
            </a:endParaRPr>
          </a:p>
        </p:txBody>
      </p:sp>
      <p:sp>
        <p:nvSpPr>
          <p:cNvPr id="62472" name="Text Box 8">
            <a:extLst>
              <a:ext uri="{FF2B5EF4-FFF2-40B4-BE49-F238E27FC236}">
                <a16:creationId xmlns:a16="http://schemas.microsoft.com/office/drawing/2014/main" id="{86B85AA8-8FD3-4D1B-BC27-16B32D282412}"/>
              </a:ext>
            </a:extLst>
          </p:cNvPr>
          <p:cNvSpPr txBox="1">
            <a:spLocks noChangeArrowheads="1"/>
          </p:cNvSpPr>
          <p:nvPr/>
        </p:nvSpPr>
        <p:spPr bwMode="auto">
          <a:xfrm>
            <a:off x="600804" y="4917884"/>
            <a:ext cx="3886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marL="187325" indent="-187325">
              <a:spcBef>
                <a:spcPts val="1500"/>
              </a:spcBef>
              <a:buClr>
                <a:schemeClr val="tx1"/>
              </a:buClr>
              <a:buFont typeface="Wingdings" panose="05000000000000000000" pitchFamily="2" charset="2"/>
              <a:tabLst>
                <a:tab pos="187325" algn="l"/>
              </a:tabLst>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tabLst>
                <a:tab pos="187325" algn="l"/>
              </a:tabLst>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9pPr>
          </a:lstStyle>
          <a:p>
            <a:pPr>
              <a:spcBef>
                <a:spcPct val="35000"/>
              </a:spcBef>
              <a:buClrTx/>
              <a:buFont typeface="Wingdings" panose="05000000000000000000" pitchFamily="2" charset="2"/>
              <a:buChar char="v"/>
            </a:pPr>
            <a:r>
              <a:rPr lang="tr-TR" altLang="en-US" dirty="0">
                <a:latin typeface="Tahoma" panose="020B0604030504040204" pitchFamily="34" charset="0"/>
              </a:rPr>
              <a:t> </a:t>
            </a:r>
            <a:r>
              <a:rPr lang="tr-TR" altLang="en-US" dirty="0" err="1">
                <a:latin typeface="Tahoma" panose="020B0604030504040204" pitchFamily="34" charset="0"/>
              </a:rPr>
              <a:t>Low</a:t>
            </a:r>
            <a:r>
              <a:rPr lang="tr-TR" altLang="en-US" dirty="0">
                <a:latin typeface="Tahoma" panose="020B0604030504040204" pitchFamily="34" charset="0"/>
              </a:rPr>
              <a:t> E kaplama  yalıtım camı ünitesinin</a:t>
            </a:r>
            <a:r>
              <a:rPr lang="tr-TR" altLang="en-US" dirty="0">
                <a:solidFill>
                  <a:schemeClr val="tx1"/>
                </a:solidFill>
                <a:latin typeface="Tahoma" panose="020B0604030504040204" pitchFamily="34" charset="0"/>
              </a:rPr>
              <a:t> </a:t>
            </a:r>
            <a:r>
              <a:rPr lang="tr-TR" altLang="en-US" dirty="0">
                <a:solidFill>
                  <a:srgbClr val="FF3300"/>
                </a:solidFill>
                <a:latin typeface="Tahoma" panose="020B0604030504040204" pitchFamily="34" charset="0"/>
              </a:rPr>
              <a:t>2.</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veya</a:t>
            </a:r>
            <a:r>
              <a:rPr lang="tr-TR" altLang="en-US" dirty="0">
                <a:solidFill>
                  <a:schemeClr val="tx1"/>
                </a:solidFill>
                <a:latin typeface="Tahoma" panose="020B0604030504040204" pitchFamily="34" charset="0"/>
              </a:rPr>
              <a:t> </a:t>
            </a:r>
            <a:r>
              <a:rPr lang="tr-TR" altLang="en-US" dirty="0">
                <a:solidFill>
                  <a:srgbClr val="FF3300"/>
                </a:solidFill>
                <a:latin typeface="Tahoma" panose="020B0604030504040204" pitchFamily="34" charset="0"/>
              </a:rPr>
              <a:t>3.</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yüzeyinde yer alabilir.</a:t>
            </a:r>
            <a:r>
              <a:rPr lang="tr-TR" altLang="en-US" dirty="0">
                <a:solidFill>
                  <a:schemeClr val="tx1"/>
                </a:solidFill>
                <a:latin typeface="Tahoma" panose="020B0604030504040204" pitchFamily="34" charset="0"/>
              </a:rPr>
              <a:t> </a:t>
            </a:r>
          </a:p>
        </p:txBody>
      </p:sp>
      <p:pic>
        <p:nvPicPr>
          <p:cNvPr id="62473" name="Picture 9" descr="soguk">
            <a:extLst>
              <a:ext uri="{FF2B5EF4-FFF2-40B4-BE49-F238E27FC236}">
                <a16:creationId xmlns:a16="http://schemas.microsoft.com/office/drawing/2014/main" id="{2BFFA8D6-4824-47C3-8E03-709A30F3DF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7005" y="1863404"/>
            <a:ext cx="1220780" cy="1098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98" name="AutoShape 42">
            <a:extLst>
              <a:ext uri="{FF2B5EF4-FFF2-40B4-BE49-F238E27FC236}">
                <a16:creationId xmlns:a16="http://schemas.microsoft.com/office/drawing/2014/main" id="{D8B68A1E-2D3E-4AFF-B158-A35E67684B60}"/>
              </a:ext>
            </a:extLst>
          </p:cNvPr>
          <p:cNvSpPr>
            <a:spLocks noChangeArrowheads="1"/>
          </p:cNvSpPr>
          <p:nvPr/>
        </p:nvSpPr>
        <p:spPr bwMode="auto">
          <a:xfrm>
            <a:off x="9488281" y="2852738"/>
            <a:ext cx="228600" cy="1524000"/>
          </a:xfrm>
          <a:prstGeom prst="downArrow">
            <a:avLst>
              <a:gd name="adj1" fmla="val 50000"/>
              <a:gd name="adj2" fmla="val 166667"/>
            </a:avLst>
          </a:prstGeom>
          <a:gradFill rotWithShape="0">
            <a:gsLst>
              <a:gs pos="0">
                <a:srgbClr val="FF0000"/>
              </a:gs>
              <a:gs pos="100000">
                <a:srgbClr val="FFA9A9"/>
              </a:gs>
            </a:gsLst>
            <a:lin ang="2700000" scaled="1"/>
          </a:gradFill>
          <a:ln>
            <a:noFill/>
          </a:ln>
          <a:effectLst>
            <a:outerShdw dist="35921" dir="2700000" algn="ctr" rotWithShape="0">
              <a:schemeClr val="bg2"/>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99" name="AutoShape 43">
            <a:extLst>
              <a:ext uri="{FF2B5EF4-FFF2-40B4-BE49-F238E27FC236}">
                <a16:creationId xmlns:a16="http://schemas.microsoft.com/office/drawing/2014/main" id="{1201BC5B-C117-48BD-8A66-C7A6DD55BB88}"/>
              </a:ext>
            </a:extLst>
          </p:cNvPr>
          <p:cNvSpPr>
            <a:spLocks noChangeArrowheads="1"/>
          </p:cNvSpPr>
          <p:nvPr/>
        </p:nvSpPr>
        <p:spPr bwMode="auto">
          <a:xfrm rot="16200000" flipH="1" flipV="1">
            <a:off x="3220244" y="3801460"/>
            <a:ext cx="2743200" cy="414337"/>
          </a:xfrm>
          <a:prstGeom prst="triangle">
            <a:avLst>
              <a:gd name="adj" fmla="val 50000"/>
            </a:avLst>
          </a:prstGeom>
          <a:solidFill>
            <a:srgbClr val="CCECFF"/>
          </a:solidFill>
          <a:ln w="12700">
            <a:solidFill>
              <a:srgbClr val="66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500" name="Rectangle 44">
            <a:extLst>
              <a:ext uri="{FF2B5EF4-FFF2-40B4-BE49-F238E27FC236}">
                <a16:creationId xmlns:a16="http://schemas.microsoft.com/office/drawing/2014/main" id="{FADCCD3C-6A16-4B05-AAF1-F14780EF245B}"/>
              </a:ext>
            </a:extLst>
          </p:cNvPr>
          <p:cNvSpPr>
            <a:spLocks noChangeArrowheads="1"/>
          </p:cNvSpPr>
          <p:nvPr/>
        </p:nvSpPr>
        <p:spPr bwMode="auto">
          <a:xfrm>
            <a:off x="414337" y="1465473"/>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Yüksek Performanslı </a:t>
            </a:r>
            <a:r>
              <a:rPr lang="tr-TR" altLang="en-US" sz="2200" dirty="0" err="1">
                <a:solidFill>
                  <a:srgbClr val="FF0000"/>
                </a:solidFill>
                <a:latin typeface="Tahoma" panose="020B0604030504040204" pitchFamily="34" charset="0"/>
              </a:rPr>
              <a:t>Low</a:t>
            </a:r>
            <a:r>
              <a:rPr lang="tr-TR" altLang="en-US" sz="2200" dirty="0">
                <a:solidFill>
                  <a:srgbClr val="FF0000"/>
                </a:solidFill>
                <a:latin typeface="Tahoma" panose="020B0604030504040204" pitchFamily="34" charset="0"/>
              </a:rPr>
              <a:t> E Kaplamalı Yalıtım Camı Üniteleri</a:t>
            </a:r>
          </a:p>
        </p:txBody>
      </p:sp>
      <p:graphicFrame>
        <p:nvGraphicFramePr>
          <p:cNvPr id="15" name="Group 49">
            <a:extLst>
              <a:ext uri="{FF2B5EF4-FFF2-40B4-BE49-F238E27FC236}">
                <a16:creationId xmlns:a16="http://schemas.microsoft.com/office/drawing/2014/main" id="{3169AD25-C10B-424C-838B-46AB903C093B}"/>
              </a:ext>
            </a:extLst>
          </p:cNvPr>
          <p:cNvGraphicFramePr>
            <a:graphicFrameLocks noGrp="1"/>
          </p:cNvGraphicFramePr>
          <p:nvPr>
            <p:extLst/>
          </p:nvPr>
        </p:nvGraphicFramePr>
        <p:xfrm>
          <a:off x="5093894" y="1800956"/>
          <a:ext cx="4099506" cy="3627563"/>
        </p:xfrm>
        <a:graphic>
          <a:graphicData uri="http://schemas.openxmlformats.org/drawingml/2006/table">
            <a:tbl>
              <a:tblPr/>
              <a:tblGrid>
                <a:gridCol w="2009449">
                  <a:extLst>
                    <a:ext uri="{9D8B030D-6E8A-4147-A177-3AD203B41FA5}">
                      <a16:colId xmlns:a16="http://schemas.microsoft.com/office/drawing/2014/main" val="2523955391"/>
                    </a:ext>
                  </a:extLst>
                </a:gridCol>
                <a:gridCol w="1150334">
                  <a:extLst>
                    <a:ext uri="{9D8B030D-6E8A-4147-A177-3AD203B41FA5}">
                      <a16:colId xmlns:a16="http://schemas.microsoft.com/office/drawing/2014/main" val="4157914897"/>
                    </a:ext>
                  </a:extLst>
                </a:gridCol>
                <a:gridCol w="939723">
                  <a:extLst>
                    <a:ext uri="{9D8B030D-6E8A-4147-A177-3AD203B41FA5}">
                      <a16:colId xmlns:a16="http://schemas.microsoft.com/office/drawing/2014/main" val="4104191119"/>
                    </a:ext>
                  </a:extLst>
                </a:gridCol>
              </a:tblGrid>
              <a:tr h="780276">
                <a:tc row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en-US" altLang="en-US" sz="1600" b="1" i="0" u="none" strike="noStrike" cap="none" normalizeH="0" baseline="0" dirty="0">
                        <a:ln>
                          <a:noFill/>
                        </a:ln>
                        <a:solidFill>
                          <a:schemeClr val="accent2"/>
                        </a:solidFill>
                        <a:effectLst/>
                        <a:latin typeface="Arial" panose="020B0604020202020204" pitchFamily="34" charset="0"/>
                      </a:endParaRP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U Değeri  W/m²K</a:t>
                      </a:r>
                    </a:p>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(ısı geçirgenlik katsayısı)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tr-TR" altLang="en-US" sz="1600" b="1" i="0" u="none" strike="noStrike" cap="none" normalizeH="0" baseline="0" dirty="0">
                        <a:ln>
                          <a:noFill/>
                        </a:ln>
                        <a:solidFill>
                          <a:srgbClr val="0000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42249902"/>
                  </a:ext>
                </a:extLst>
              </a:tr>
              <a:tr h="549083">
                <a:tc vMerge="1">
                  <a:txBody>
                    <a:bodyPr/>
                    <a:lstStyle/>
                    <a:p>
                      <a:endParaRPr lang="en-GB"/>
                    </a:p>
                  </a:txBody>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kuru hava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argon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7510214"/>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 4 mm </a:t>
                      </a:r>
                      <a:r>
                        <a:rPr kumimoji="0" lang="tr-TR" altLang="en-US" sz="1600" b="1" i="0" u="none" strike="noStrike" cap="none" normalizeH="0" baseline="0" dirty="0" err="1">
                          <a:ln>
                            <a:noFill/>
                          </a:ln>
                          <a:solidFill>
                            <a:srgbClr val="FF0000"/>
                          </a:solidFill>
                          <a:effectLst/>
                          <a:latin typeface="Arial" panose="020B0604020202020204" pitchFamily="34" charset="0"/>
                        </a:rPr>
                        <a:t>Tekcam</a:t>
                      </a:r>
                      <a:r>
                        <a:rPr kumimoji="0" lang="tr-TR" altLang="en-US" sz="1600" b="1" i="0" u="none" strike="noStrike" cap="none" normalizeH="0" baseline="0" dirty="0">
                          <a:ln>
                            <a:noFill/>
                          </a:ln>
                          <a:solidFill>
                            <a:srgbClr val="FF0000"/>
                          </a:solidFill>
                          <a:effectLst/>
                          <a:latin typeface="Arial" panose="020B0604020202020204" pitchFamily="34" charset="0"/>
                        </a:rPr>
                        <a:t> </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grid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hMerge="1">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tr-TR" altLang="en-US" sz="1600" b="1" i="0" u="none" strike="noStrike" cap="none" normalizeH="0" baseline="0">
                        <a:ln>
                          <a:noFill/>
                        </a:ln>
                        <a:solidFill>
                          <a:srgbClr val="FF00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846726716"/>
                  </a:ext>
                </a:extLst>
              </a:tr>
              <a:tr h="549083">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st. yalıtım camı</a:t>
                      </a:r>
                    </a:p>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2,9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2,7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626332631"/>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219876"/>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1,4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21445297"/>
                  </a:ext>
                </a:extLst>
              </a:tr>
              <a:tr h="317890">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(4+12+4+12+4)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0,7</a:t>
                      </a:r>
                      <a:endParaRPr kumimoji="0" lang="tr-TR" altLang="en-US" sz="1600" b="1" i="0" u="none" strike="noStrike" cap="none" normalizeH="0" baseline="0" dirty="0">
                        <a:ln>
                          <a:noFill/>
                        </a:ln>
                        <a:solidFill>
                          <a:srgbClr val="000000"/>
                        </a:solidFill>
                        <a:effectLst/>
                        <a:latin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53001808"/>
                  </a:ext>
                </a:extLst>
              </a:tr>
              <a:tr h="317890">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defRPr/>
                      </a:pPr>
                      <a:r>
                        <a:rPr kumimoji="0" lang="tr-TR" altLang="en-US" sz="1600" b="1" i="0" u="none" strike="noStrike" cap="none" normalizeH="0" baseline="0" dirty="0">
                          <a:ln>
                            <a:noFill/>
                          </a:ln>
                          <a:solidFill>
                            <a:srgbClr val="000000"/>
                          </a:solidFill>
                          <a:effectLst/>
                          <a:latin typeface="Arial" panose="020B0604020202020204" pitchFamily="34" charset="0"/>
                        </a:rPr>
                        <a:t>(4+16+4+16+4)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3306351103"/>
                  </a:ext>
                </a:extLst>
              </a:tr>
            </a:tbl>
          </a:graphicData>
        </a:graphic>
      </p:graphicFrame>
    </p:spTree>
    <p:extLst>
      <p:ext uri="{BB962C8B-B14F-4D97-AF65-F5344CB8AC3E}">
        <p14:creationId xmlns:p14="http://schemas.microsoft.com/office/powerpoint/2010/main" val="404401082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61062" y="4508854"/>
            <a:ext cx="3605934" cy="1305091"/>
          </a:xfrm>
        </p:spPr>
        <p:txBody>
          <a:bodyPr>
            <a:normAutofit fontScale="85000" lnSpcReduction="20000"/>
          </a:bodyPr>
          <a:lstStyle/>
          <a:p>
            <a:pPr marL="0" indent="0" algn="ctr">
              <a:buNone/>
            </a:pPr>
            <a:r>
              <a:rPr lang="tr-TR" dirty="0"/>
              <a:t>Performans Beyanı</a:t>
            </a:r>
          </a:p>
          <a:p>
            <a:pPr marL="0" indent="0" algn="ctr">
              <a:buNone/>
            </a:pPr>
            <a:r>
              <a:rPr lang="tr-TR" dirty="0"/>
              <a:t>veya</a:t>
            </a:r>
          </a:p>
          <a:p>
            <a:pPr marL="0" indent="0" algn="ctr">
              <a:buNone/>
            </a:pPr>
            <a:r>
              <a:rPr lang="tr-TR" dirty="0"/>
              <a:t>ETA</a:t>
            </a:r>
          </a:p>
        </p:txBody>
      </p:sp>
      <p:pic>
        <p:nvPicPr>
          <p:cNvPr id="5" name="Resim 4"/>
          <p:cNvPicPr>
            <a:picLocks noChangeAspect="1"/>
          </p:cNvPicPr>
          <p:nvPr/>
        </p:nvPicPr>
        <p:blipFill>
          <a:blip r:embed="rId2"/>
          <a:stretch>
            <a:fillRect/>
          </a:stretch>
        </p:blipFill>
        <p:spPr>
          <a:xfrm>
            <a:off x="761062" y="1263284"/>
            <a:ext cx="3605934" cy="2804615"/>
          </a:xfrm>
          <a:prstGeom prst="rect">
            <a:avLst/>
          </a:prstGeom>
        </p:spPr>
      </p:pic>
      <p:pic>
        <p:nvPicPr>
          <p:cNvPr id="6" name="Resim 5"/>
          <p:cNvPicPr>
            <a:picLocks noChangeAspect="1"/>
          </p:cNvPicPr>
          <p:nvPr/>
        </p:nvPicPr>
        <p:blipFill>
          <a:blip r:embed="rId3"/>
          <a:stretch>
            <a:fillRect/>
          </a:stretch>
        </p:blipFill>
        <p:spPr>
          <a:xfrm>
            <a:off x="5216093" y="1687029"/>
            <a:ext cx="3204576" cy="2038809"/>
          </a:xfrm>
          <a:prstGeom prst="rect">
            <a:avLst/>
          </a:prstGeom>
        </p:spPr>
      </p:pic>
      <p:sp>
        <p:nvSpPr>
          <p:cNvPr id="7" name="İçerik Yer Tutucusu 2"/>
          <p:cNvSpPr txBox="1">
            <a:spLocks/>
          </p:cNvSpPr>
          <p:nvPr/>
        </p:nvSpPr>
        <p:spPr>
          <a:xfrm>
            <a:off x="5216093" y="4508855"/>
            <a:ext cx="3605934" cy="1305090"/>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tr-TR" dirty="0"/>
              <a:t>G belgesi </a:t>
            </a:r>
          </a:p>
          <a:p>
            <a:pPr marL="0" indent="0" algn="ctr">
              <a:buFont typeface="Arial"/>
              <a:buNone/>
            </a:pPr>
            <a:r>
              <a:rPr lang="tr-TR" dirty="0"/>
              <a:t>veya </a:t>
            </a:r>
          </a:p>
          <a:p>
            <a:pPr marL="0" indent="0" algn="ctr">
              <a:buFont typeface="Arial"/>
              <a:buNone/>
            </a:pPr>
            <a:r>
              <a:rPr lang="tr-TR" dirty="0"/>
              <a:t>Ulusal Teknik Onay</a:t>
            </a:r>
          </a:p>
        </p:txBody>
      </p:sp>
    </p:spTree>
    <p:extLst>
      <p:ext uri="{BB962C8B-B14F-4D97-AF65-F5344CB8AC3E}">
        <p14:creationId xmlns:p14="http://schemas.microsoft.com/office/powerpoint/2010/main" val="2262874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Writing on paper 03">
            <a:extLst>
              <a:ext uri="{FF2B5EF4-FFF2-40B4-BE49-F238E27FC236}">
                <a16:creationId xmlns:a16="http://schemas.microsoft.com/office/drawing/2014/main" id="{54F672F4-67E8-433B-B056-D1DB2173D9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930" b="50497"/>
          <a:stretch>
            <a:fillRect/>
          </a:stretch>
        </p:blipFill>
        <p:spPr bwMode="auto">
          <a:xfrm>
            <a:off x="345964" y="1554114"/>
            <a:ext cx="9212484" cy="229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a:extLst>
              <a:ext uri="{FF2B5EF4-FFF2-40B4-BE49-F238E27FC236}">
                <a16:creationId xmlns:a16="http://schemas.microsoft.com/office/drawing/2014/main" id="{C36DA3A9-CAD5-4314-B5D1-1446DC732843}"/>
              </a:ext>
            </a:extLst>
          </p:cNvPr>
          <p:cNvSpPr txBox="1"/>
          <p:nvPr/>
        </p:nvSpPr>
        <p:spPr>
          <a:xfrm>
            <a:off x="2748539" y="4203866"/>
            <a:ext cx="4405746" cy="523220"/>
          </a:xfrm>
          <a:prstGeom prst="rect">
            <a:avLst/>
          </a:prstGeom>
          <a:noFill/>
        </p:spPr>
        <p:txBody>
          <a:bodyPr wrap="square" rtlCol="0">
            <a:spAutoFit/>
          </a:bodyPr>
          <a:lstStyle/>
          <a:p>
            <a:r>
              <a:rPr lang="tr-TR" sz="2800" b="1" dirty="0">
                <a:solidFill>
                  <a:srgbClr val="FF0000"/>
                </a:solidFill>
              </a:rPr>
              <a:t>ISI YALITIM UYGULAMALARI</a:t>
            </a:r>
            <a:endParaRPr lang="en-GB" sz="2800" b="1" dirty="0">
              <a:solidFill>
                <a:srgbClr val="FF0000"/>
              </a:solidFill>
            </a:endParaRPr>
          </a:p>
        </p:txBody>
      </p:sp>
    </p:spTree>
    <p:extLst>
      <p:ext uri="{BB962C8B-B14F-4D97-AF65-F5344CB8AC3E}">
        <p14:creationId xmlns:p14="http://schemas.microsoft.com/office/powerpoint/2010/main" val="130320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rganization Chart 2"/>
          <p:cNvGrpSpPr>
            <a:grpSpLocks/>
          </p:cNvGrpSpPr>
          <p:nvPr/>
        </p:nvGrpSpPr>
        <p:grpSpPr bwMode="auto">
          <a:xfrm>
            <a:off x="285179" y="1676400"/>
            <a:ext cx="9447213" cy="4471988"/>
            <a:chOff x="1532" y="1450"/>
            <a:chExt cx="2854" cy="3127"/>
          </a:xfrm>
        </p:grpSpPr>
        <p:cxnSp>
          <p:nvCxnSpPr>
            <p:cNvPr id="2052" name="_s2052"/>
            <p:cNvCxnSpPr>
              <a:cxnSpLocks noChangeShapeType="1"/>
              <a:stCxn id="19" idx="1"/>
              <a:endCxn id="15" idx="2"/>
            </p:cNvCxnSpPr>
            <p:nvPr/>
          </p:nvCxnSpPr>
          <p:spPr bwMode="auto">
            <a:xfrm rot="10800000">
              <a:off x="3541" y="3036"/>
              <a:ext cx="106" cy="834"/>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3" name="_s2053"/>
            <p:cNvCxnSpPr>
              <a:cxnSpLocks noChangeShapeType="1"/>
              <a:stCxn id="18" idx="1"/>
              <a:endCxn id="15" idx="2"/>
            </p:cNvCxnSpPr>
            <p:nvPr/>
          </p:nvCxnSpPr>
          <p:spPr bwMode="auto">
            <a:xfrm rot="10800000">
              <a:off x="3541" y="3036"/>
              <a:ext cx="106" cy="313"/>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4" name="_s2054"/>
            <p:cNvCxnSpPr>
              <a:cxnSpLocks noChangeShapeType="1"/>
              <a:stCxn id="17" idx="1"/>
              <a:endCxn id="14" idx="2"/>
            </p:cNvCxnSpPr>
            <p:nvPr/>
          </p:nvCxnSpPr>
          <p:spPr bwMode="auto">
            <a:xfrm rot="10800000">
              <a:off x="2695" y="3036"/>
              <a:ext cx="106" cy="834"/>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5" name="_s2055"/>
            <p:cNvCxnSpPr>
              <a:cxnSpLocks noChangeShapeType="1"/>
              <a:stCxn id="16" idx="1"/>
              <a:endCxn id="14" idx="2"/>
            </p:cNvCxnSpPr>
            <p:nvPr/>
          </p:nvCxnSpPr>
          <p:spPr bwMode="auto">
            <a:xfrm rot="10800000">
              <a:off x="2695" y="3036"/>
              <a:ext cx="106" cy="313"/>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6" name="_s2056"/>
            <p:cNvCxnSpPr>
              <a:cxnSpLocks noChangeShapeType="1"/>
              <a:stCxn id="15" idx="0"/>
              <a:endCxn id="9" idx="2"/>
            </p:cNvCxnSpPr>
            <p:nvPr/>
          </p:nvCxnSpPr>
          <p:spPr bwMode="auto">
            <a:xfrm rot="5400000" flipH="1">
              <a:off x="3382" y="2593"/>
              <a:ext cx="106" cy="212"/>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7" name="_s2057"/>
            <p:cNvCxnSpPr>
              <a:cxnSpLocks noChangeShapeType="1"/>
              <a:stCxn id="14" idx="0"/>
              <a:endCxn id="9" idx="2"/>
            </p:cNvCxnSpPr>
            <p:nvPr/>
          </p:nvCxnSpPr>
          <p:spPr bwMode="auto">
            <a:xfrm rot="16200000">
              <a:off x="2959" y="2382"/>
              <a:ext cx="106" cy="634"/>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8" name="_s2058"/>
            <p:cNvCxnSpPr>
              <a:cxnSpLocks noChangeShapeType="1"/>
              <a:stCxn id="13" idx="3"/>
              <a:endCxn id="8" idx="2"/>
            </p:cNvCxnSpPr>
            <p:nvPr/>
          </p:nvCxnSpPr>
          <p:spPr bwMode="auto">
            <a:xfrm flipV="1">
              <a:off x="2166" y="2646"/>
              <a:ext cx="106" cy="1029"/>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9" name="_s2059"/>
            <p:cNvCxnSpPr>
              <a:cxnSpLocks noChangeShapeType="1"/>
              <a:stCxn id="12" idx="3"/>
              <a:endCxn id="8" idx="2"/>
            </p:cNvCxnSpPr>
            <p:nvPr/>
          </p:nvCxnSpPr>
          <p:spPr bwMode="auto">
            <a:xfrm flipV="1">
              <a:off x="2166" y="2646"/>
              <a:ext cx="106" cy="63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0" name="_s2060"/>
            <p:cNvCxnSpPr>
              <a:cxnSpLocks noChangeShapeType="1"/>
              <a:stCxn id="11" idx="3"/>
              <a:endCxn id="8" idx="2"/>
            </p:cNvCxnSpPr>
            <p:nvPr/>
          </p:nvCxnSpPr>
          <p:spPr bwMode="auto">
            <a:xfrm flipV="1">
              <a:off x="2166" y="2646"/>
              <a:ext cx="106" cy="2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1" name="_s2061"/>
            <p:cNvCxnSpPr>
              <a:cxnSpLocks noChangeShapeType="1"/>
              <a:stCxn id="10" idx="0"/>
              <a:endCxn id="7" idx="2"/>
            </p:cNvCxnSpPr>
            <p:nvPr/>
          </p:nvCxnSpPr>
          <p:spPr bwMode="auto">
            <a:xfrm rot="5400000" flipH="1">
              <a:off x="3462" y="1753"/>
              <a:ext cx="106" cy="1109"/>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2" name="_s2062"/>
            <p:cNvCxnSpPr>
              <a:cxnSpLocks noChangeShapeType="1"/>
              <a:stCxn id="9" idx="0"/>
              <a:endCxn id="7" idx="2"/>
            </p:cNvCxnSpPr>
            <p:nvPr/>
          </p:nvCxnSpPr>
          <p:spPr bwMode="auto">
            <a:xfrm rot="5400000" flipH="1">
              <a:off x="3092" y="2123"/>
              <a:ext cx="106" cy="369"/>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3" name="_s2063"/>
            <p:cNvCxnSpPr>
              <a:cxnSpLocks noChangeShapeType="1"/>
              <a:stCxn id="8" idx="0"/>
              <a:endCxn id="7" idx="2"/>
            </p:cNvCxnSpPr>
            <p:nvPr/>
          </p:nvCxnSpPr>
          <p:spPr bwMode="auto">
            <a:xfrm rot="16200000">
              <a:off x="2563" y="1964"/>
              <a:ext cx="106" cy="688"/>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sp>
          <p:nvSpPr>
            <p:cNvPr id="7" name="_s2064"/>
            <p:cNvSpPr>
              <a:spLocks noChangeArrowheads="1"/>
            </p:cNvSpPr>
            <p:nvPr/>
          </p:nvSpPr>
          <p:spPr bwMode="auto">
            <a:xfrm>
              <a:off x="2643" y="1971"/>
              <a:ext cx="633" cy="284"/>
            </a:xfrm>
            <a:prstGeom prst="roundRect">
              <a:avLst>
                <a:gd name="adj" fmla="val 16667"/>
              </a:avLst>
            </a:prstGeom>
            <a:solidFill>
              <a:srgbClr val="FFCC99"/>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BİNALAR</a:t>
              </a:r>
            </a:p>
          </p:txBody>
        </p:sp>
        <p:sp>
          <p:nvSpPr>
            <p:cNvPr id="8" name="_s2065"/>
            <p:cNvSpPr>
              <a:spLocks noChangeArrowheads="1"/>
            </p:cNvSpPr>
            <p:nvPr/>
          </p:nvSpPr>
          <p:spPr bwMode="auto">
            <a:xfrm>
              <a:off x="1955" y="2361"/>
              <a:ext cx="634" cy="285"/>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Duvarlar</a:t>
              </a:r>
            </a:p>
          </p:txBody>
        </p:sp>
        <p:sp>
          <p:nvSpPr>
            <p:cNvPr id="9" name="_s2066"/>
            <p:cNvSpPr>
              <a:spLocks noChangeArrowheads="1"/>
            </p:cNvSpPr>
            <p:nvPr/>
          </p:nvSpPr>
          <p:spPr bwMode="auto">
            <a:xfrm>
              <a:off x="3012" y="2361"/>
              <a:ext cx="634" cy="285"/>
            </a:xfrm>
            <a:prstGeom prst="roundRect">
              <a:avLst>
                <a:gd name="adj" fmla="val 16667"/>
              </a:avLst>
            </a:prstGeom>
            <a:solidFill>
              <a:srgbClr val="99CC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Çatılar</a:t>
              </a:r>
            </a:p>
          </p:txBody>
        </p:sp>
        <p:sp>
          <p:nvSpPr>
            <p:cNvPr id="10" name="_s2067"/>
            <p:cNvSpPr>
              <a:spLocks noChangeArrowheads="1"/>
            </p:cNvSpPr>
            <p:nvPr/>
          </p:nvSpPr>
          <p:spPr bwMode="auto">
            <a:xfrm>
              <a:off x="3752" y="2361"/>
              <a:ext cx="634" cy="285"/>
            </a:xfrm>
            <a:prstGeom prst="roundRect">
              <a:avLst>
                <a:gd name="adj" fmla="val 16667"/>
              </a:avLst>
            </a:prstGeom>
            <a:solidFill>
              <a:srgbClr val="CC99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Döşemeler</a:t>
              </a:r>
            </a:p>
          </p:txBody>
        </p:sp>
        <p:sp>
          <p:nvSpPr>
            <p:cNvPr id="11" name="_s2068"/>
            <p:cNvSpPr>
              <a:spLocks noChangeArrowheads="1"/>
            </p:cNvSpPr>
            <p:nvPr/>
          </p:nvSpPr>
          <p:spPr bwMode="auto">
            <a:xfrm>
              <a:off x="1532" y="275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Dıştan </a:t>
              </a:r>
            </a:p>
          </p:txBody>
        </p:sp>
        <p:sp>
          <p:nvSpPr>
            <p:cNvPr id="12" name="_s2069"/>
            <p:cNvSpPr>
              <a:spLocks noChangeArrowheads="1"/>
            </p:cNvSpPr>
            <p:nvPr/>
          </p:nvSpPr>
          <p:spPr bwMode="auto">
            <a:xfrm>
              <a:off x="1532" y="314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İçten</a:t>
              </a:r>
            </a:p>
          </p:txBody>
        </p:sp>
        <p:sp>
          <p:nvSpPr>
            <p:cNvPr id="13" name="_s2070"/>
            <p:cNvSpPr>
              <a:spLocks noChangeArrowheads="1"/>
            </p:cNvSpPr>
            <p:nvPr/>
          </p:nvSpPr>
          <p:spPr bwMode="auto">
            <a:xfrm>
              <a:off x="1532" y="353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Sandviç</a:t>
              </a:r>
            </a:p>
          </p:txBody>
        </p:sp>
        <p:sp>
          <p:nvSpPr>
            <p:cNvPr id="14" name="_s2071"/>
            <p:cNvSpPr>
              <a:spLocks noChangeArrowheads="1"/>
            </p:cNvSpPr>
            <p:nvPr/>
          </p:nvSpPr>
          <p:spPr bwMode="auto">
            <a:xfrm>
              <a:off x="2378" y="2752"/>
              <a:ext cx="634" cy="284"/>
            </a:xfrm>
            <a:prstGeom prst="roundRect">
              <a:avLst>
                <a:gd name="adj" fmla="val 16667"/>
              </a:avLst>
            </a:prstGeom>
            <a:solidFill>
              <a:srgbClr val="CCFF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Eğimli Çatılar</a:t>
              </a:r>
            </a:p>
          </p:txBody>
        </p:sp>
        <p:sp>
          <p:nvSpPr>
            <p:cNvPr id="15" name="_s2072"/>
            <p:cNvSpPr>
              <a:spLocks noChangeArrowheads="1"/>
            </p:cNvSpPr>
            <p:nvPr/>
          </p:nvSpPr>
          <p:spPr bwMode="auto">
            <a:xfrm>
              <a:off x="3224" y="2752"/>
              <a:ext cx="634" cy="284"/>
            </a:xfrm>
            <a:prstGeom prst="roundRect">
              <a:avLst>
                <a:gd name="adj" fmla="val 16667"/>
              </a:avLst>
            </a:prstGeom>
            <a:solidFill>
              <a:srgbClr val="00CCFF"/>
            </a:solidFill>
            <a:ln w="9525">
              <a:solidFill>
                <a:schemeClr val="tx1"/>
              </a:solidFill>
              <a:round/>
              <a:headEnd/>
              <a:tailEnd/>
            </a:ln>
          </p:spPr>
          <p:txBody>
            <a:bodyPr vert="horz" wrap="none" lIns="55166" tIns="27583" rIns="55166" bIns="27583"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Teras Çatılar</a:t>
              </a:r>
            </a:p>
          </p:txBody>
        </p:sp>
        <p:sp>
          <p:nvSpPr>
            <p:cNvPr id="16" name="_s2073"/>
            <p:cNvSpPr>
              <a:spLocks noChangeArrowheads="1"/>
            </p:cNvSpPr>
            <p:nvPr/>
          </p:nvSpPr>
          <p:spPr bwMode="auto">
            <a:xfrm>
              <a:off x="2801" y="3142"/>
              <a:ext cx="634" cy="414"/>
            </a:xfrm>
            <a:prstGeom prst="roundRect">
              <a:avLst>
                <a:gd name="adj" fmla="val 16667"/>
              </a:avLst>
            </a:prstGeom>
            <a:solidFill>
              <a:srgbClr val="CCFFFF"/>
            </a:solidFill>
            <a:ln w="9525">
              <a:solidFill>
                <a:schemeClr val="tx1"/>
              </a:solidFill>
              <a:round/>
              <a:headEnd/>
              <a:tailEnd/>
            </a:ln>
          </p:spPr>
          <p:txBody>
            <a:bodyPr vert="horz" wrap="none" lIns="60622" tIns="30311" rIns="60622" bIns="3031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Çatı Arası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Kullanılan</a:t>
              </a:r>
            </a:p>
          </p:txBody>
        </p:sp>
        <p:sp>
          <p:nvSpPr>
            <p:cNvPr id="17" name="_s2074"/>
            <p:cNvSpPr>
              <a:spLocks noChangeArrowheads="1"/>
            </p:cNvSpPr>
            <p:nvPr/>
          </p:nvSpPr>
          <p:spPr bwMode="auto">
            <a:xfrm>
              <a:off x="2801" y="3662"/>
              <a:ext cx="634" cy="414"/>
            </a:xfrm>
            <a:prstGeom prst="roundRect">
              <a:avLst>
                <a:gd name="adj" fmla="val 16667"/>
              </a:avLst>
            </a:prstGeom>
            <a:solidFill>
              <a:srgbClr val="CCFFFF"/>
            </a:solidFill>
            <a:ln w="9525">
              <a:solidFill>
                <a:schemeClr val="tx1"/>
              </a:solidFill>
              <a:round/>
              <a:headEnd/>
              <a:tailEnd/>
            </a:ln>
          </p:spPr>
          <p:txBody>
            <a:bodyPr vert="horz" wrap="none" lIns="61851" tIns="30927" rIns="61851" bIns="30927"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Çatı Arası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Kullanılmayan</a:t>
              </a:r>
            </a:p>
          </p:txBody>
        </p:sp>
        <p:sp>
          <p:nvSpPr>
            <p:cNvPr id="18" name="_s2075"/>
            <p:cNvSpPr>
              <a:spLocks noChangeArrowheads="1"/>
            </p:cNvSpPr>
            <p:nvPr/>
          </p:nvSpPr>
          <p:spPr bwMode="auto">
            <a:xfrm>
              <a:off x="3647" y="3142"/>
              <a:ext cx="634" cy="414"/>
            </a:xfrm>
            <a:prstGeom prst="roundRect">
              <a:avLst>
                <a:gd name="adj" fmla="val 16667"/>
              </a:avLst>
            </a:prstGeom>
            <a:solidFill>
              <a:srgbClr val="00CCFF"/>
            </a:solidFill>
            <a:ln w="9525">
              <a:solidFill>
                <a:schemeClr val="tx1"/>
              </a:solidFill>
              <a:round/>
              <a:headEnd/>
              <a:tailEnd/>
            </a:ln>
          </p:spPr>
          <p:txBody>
            <a:bodyPr vert="horz" wrap="none" lIns="80512" tIns="40256" rIns="80512" bIns="4025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Geleneksel</a:t>
              </a:r>
            </a:p>
          </p:txBody>
        </p:sp>
        <p:sp>
          <p:nvSpPr>
            <p:cNvPr id="19" name="_s2076"/>
            <p:cNvSpPr>
              <a:spLocks noChangeArrowheads="1"/>
            </p:cNvSpPr>
            <p:nvPr/>
          </p:nvSpPr>
          <p:spPr bwMode="auto">
            <a:xfrm>
              <a:off x="3647" y="3662"/>
              <a:ext cx="634" cy="414"/>
            </a:xfrm>
            <a:prstGeom prst="roundRect">
              <a:avLst>
                <a:gd name="adj" fmla="val 16667"/>
              </a:avLst>
            </a:prstGeom>
            <a:solidFill>
              <a:srgbClr val="00CCFF"/>
            </a:solidFill>
            <a:ln w="9525">
              <a:solidFill>
                <a:schemeClr val="tx1"/>
              </a:solidFill>
              <a:round/>
              <a:headEnd/>
              <a:tailEnd/>
            </a:ln>
          </p:spPr>
          <p:txBody>
            <a:bodyPr vert="horz" wrap="none" lIns="84749" tIns="42375" rIns="84749" bIns="42375"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Ters Teras</a:t>
              </a:r>
            </a:p>
          </p:txBody>
        </p:sp>
      </p:grpSp>
    </p:spTree>
    <p:extLst>
      <p:ext uri="{BB962C8B-B14F-4D97-AF65-F5344CB8AC3E}">
        <p14:creationId xmlns:p14="http://schemas.microsoft.com/office/powerpoint/2010/main" val="16366306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a:extLst>
              <a:ext uri="{FF2B5EF4-FFF2-40B4-BE49-F238E27FC236}">
                <a16:creationId xmlns:a16="http://schemas.microsoft.com/office/drawing/2014/main" id="{2EADD3EB-8B69-4D71-8807-3C3FCE32BE8C}"/>
              </a:ext>
            </a:extLst>
          </p:cNvPr>
          <p:cNvSpPr txBox="1">
            <a:spLocks noChangeArrowheads="1"/>
          </p:cNvSpPr>
          <p:nvPr/>
        </p:nvSpPr>
        <p:spPr bwMode="auto">
          <a:xfrm>
            <a:off x="495141" y="5409565"/>
            <a:ext cx="8912543"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 typeface="Wingdings" panose="05000000000000000000" pitchFamily="2" charset="2"/>
              <a:buChar char="Ø"/>
            </a:pPr>
            <a:r>
              <a:rPr lang="tr-TR" altLang="tr-TR" sz="2399"/>
              <a:t>Isı köprülerine karşı önlem alınmalıdır.</a:t>
            </a:r>
            <a:endParaRPr lang="en-US" altLang="tr-TR" sz="2399"/>
          </a:p>
        </p:txBody>
      </p:sp>
      <p:grpSp>
        <p:nvGrpSpPr>
          <p:cNvPr id="12291" name="Group 3">
            <a:extLst>
              <a:ext uri="{FF2B5EF4-FFF2-40B4-BE49-F238E27FC236}">
                <a16:creationId xmlns:a16="http://schemas.microsoft.com/office/drawing/2014/main" id="{B8E4BACF-8A98-4AA4-AAA4-2F7737A833BF}"/>
              </a:ext>
            </a:extLst>
          </p:cNvPr>
          <p:cNvGrpSpPr>
            <a:grpSpLocks/>
          </p:cNvGrpSpPr>
          <p:nvPr/>
        </p:nvGrpSpPr>
        <p:grpSpPr bwMode="auto">
          <a:xfrm>
            <a:off x="165047" y="2134015"/>
            <a:ext cx="5498925" cy="2445554"/>
            <a:chOff x="0" y="1162"/>
            <a:chExt cx="3198" cy="1541"/>
          </a:xfrm>
        </p:grpSpPr>
        <p:sp>
          <p:nvSpPr>
            <p:cNvPr id="12294" name="Rectangle 4" descr="Outlined diamond">
              <a:extLst>
                <a:ext uri="{FF2B5EF4-FFF2-40B4-BE49-F238E27FC236}">
                  <a16:creationId xmlns:a16="http://schemas.microsoft.com/office/drawing/2014/main" id="{2039391D-C622-4BB4-8735-A5C9E204420A}"/>
                </a:ext>
              </a:extLst>
            </p:cNvPr>
            <p:cNvSpPr>
              <a:spLocks noChangeArrowheads="1"/>
            </p:cNvSpPr>
            <p:nvPr/>
          </p:nvSpPr>
          <p:spPr bwMode="auto">
            <a:xfrm>
              <a:off x="970" y="1200"/>
              <a:ext cx="96" cy="1344"/>
            </a:xfrm>
            <a:prstGeom prst="rect">
              <a:avLst/>
            </a:prstGeom>
            <a:blipFill dpi="0" rotWithShape="0">
              <a:blip r:embed="rId2"/>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295" name="Rectangle 5" descr="Wide upward diagonal">
              <a:extLst>
                <a:ext uri="{FF2B5EF4-FFF2-40B4-BE49-F238E27FC236}">
                  <a16:creationId xmlns:a16="http://schemas.microsoft.com/office/drawing/2014/main" id="{70F9EF87-FABE-4278-88D8-38B4312A53FC}"/>
                </a:ext>
              </a:extLst>
            </p:cNvPr>
            <p:cNvSpPr>
              <a:spLocks noChangeArrowheads="1"/>
            </p:cNvSpPr>
            <p:nvPr/>
          </p:nvSpPr>
          <p:spPr bwMode="auto">
            <a:xfrm>
              <a:off x="720" y="1200"/>
              <a:ext cx="257" cy="1344"/>
            </a:xfrm>
            <a:prstGeom prst="rect">
              <a:avLst/>
            </a:prstGeom>
            <a:blipFill dpi="0" rotWithShape="0">
              <a:blip r:embed="rId3"/>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296" name="Rectangle 6">
              <a:extLst>
                <a:ext uri="{FF2B5EF4-FFF2-40B4-BE49-F238E27FC236}">
                  <a16:creationId xmlns:a16="http://schemas.microsoft.com/office/drawing/2014/main" id="{A537F6BC-A665-4031-BBCC-4562448E67FB}"/>
                </a:ext>
              </a:extLst>
            </p:cNvPr>
            <p:cNvSpPr>
              <a:spLocks noChangeArrowheads="1"/>
            </p:cNvSpPr>
            <p:nvPr/>
          </p:nvSpPr>
          <p:spPr bwMode="auto">
            <a:xfrm>
              <a:off x="720" y="1719"/>
              <a:ext cx="1248" cy="336"/>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nvGrpSpPr>
            <p:cNvPr id="12297" name="Group 7">
              <a:extLst>
                <a:ext uri="{FF2B5EF4-FFF2-40B4-BE49-F238E27FC236}">
                  <a16:creationId xmlns:a16="http://schemas.microsoft.com/office/drawing/2014/main" id="{18A6AB37-FB13-45D8-BC75-95BF2641B5D7}"/>
                </a:ext>
              </a:extLst>
            </p:cNvPr>
            <p:cNvGrpSpPr>
              <a:grpSpLocks/>
            </p:cNvGrpSpPr>
            <p:nvPr/>
          </p:nvGrpSpPr>
          <p:grpSpPr bwMode="auto">
            <a:xfrm>
              <a:off x="432" y="1872"/>
              <a:ext cx="1117" cy="576"/>
              <a:chOff x="3696" y="2520"/>
              <a:chExt cx="1117" cy="504"/>
            </a:xfrm>
          </p:grpSpPr>
          <p:sp>
            <p:nvSpPr>
              <p:cNvPr id="12309" name="Arc 8">
                <a:extLst>
                  <a:ext uri="{FF2B5EF4-FFF2-40B4-BE49-F238E27FC236}">
                    <a16:creationId xmlns:a16="http://schemas.microsoft.com/office/drawing/2014/main" id="{B69A61BE-A904-4C18-AB3E-C1949195DBF5}"/>
                  </a:ext>
                </a:extLst>
              </p:cNvPr>
              <p:cNvSpPr>
                <a:spLocks/>
              </p:cNvSpPr>
              <p:nvPr/>
            </p:nvSpPr>
            <p:spPr bwMode="auto">
              <a:xfrm>
                <a:off x="3840" y="2592"/>
                <a:ext cx="973" cy="432"/>
              </a:xfrm>
              <a:custGeom>
                <a:avLst/>
                <a:gdLst>
                  <a:gd name="T0" fmla="*/ 0 w 21436"/>
                  <a:gd name="T1" fmla="*/ 0 h 21600"/>
                  <a:gd name="T2" fmla="*/ 2 w 21436"/>
                  <a:gd name="T3" fmla="*/ 0 h 21600"/>
                  <a:gd name="T4" fmla="*/ 0 w 21436"/>
                  <a:gd name="T5" fmla="*/ 0 h 21600"/>
                  <a:gd name="T6" fmla="*/ 0 60000 65536"/>
                  <a:gd name="T7" fmla="*/ 0 60000 65536"/>
                  <a:gd name="T8" fmla="*/ 0 60000 65536"/>
                </a:gdLst>
                <a:ahLst/>
                <a:cxnLst>
                  <a:cxn ang="T6">
                    <a:pos x="T0" y="T1"/>
                  </a:cxn>
                  <a:cxn ang="T7">
                    <a:pos x="T2" y="T3"/>
                  </a:cxn>
                  <a:cxn ang="T8">
                    <a:pos x="T4" y="T5"/>
                  </a:cxn>
                </a:cxnLst>
                <a:rect l="0" t="0" r="r" b="b"/>
                <a:pathLst>
                  <a:path w="21436" h="21600" fill="none" extrusionOk="0">
                    <a:moveTo>
                      <a:pt x="-1" y="1"/>
                    </a:moveTo>
                    <a:cubicBezTo>
                      <a:pt x="93" y="0"/>
                      <a:pt x="187" y="-1"/>
                      <a:pt x="281" y="0"/>
                    </a:cubicBezTo>
                    <a:cubicBezTo>
                      <a:pt x="10529" y="0"/>
                      <a:pt x="19366" y="7201"/>
                      <a:pt x="21435" y="17238"/>
                    </a:cubicBezTo>
                  </a:path>
                  <a:path w="21436" h="21600" stroke="0" extrusionOk="0">
                    <a:moveTo>
                      <a:pt x="-1" y="1"/>
                    </a:moveTo>
                    <a:cubicBezTo>
                      <a:pt x="93" y="0"/>
                      <a:pt x="187" y="-1"/>
                      <a:pt x="281" y="0"/>
                    </a:cubicBezTo>
                    <a:cubicBezTo>
                      <a:pt x="10529" y="0"/>
                      <a:pt x="19366" y="7201"/>
                      <a:pt x="21435" y="17238"/>
                    </a:cubicBezTo>
                    <a:lnTo>
                      <a:pt x="281" y="21600"/>
                    </a:lnTo>
                    <a:lnTo>
                      <a:pt x="-1" y="1"/>
                    </a:lnTo>
                    <a:close/>
                  </a:path>
                </a:pathLst>
              </a:custGeom>
              <a:noFill/>
              <a:ln w="76200">
                <a:solidFill>
                  <a:srgbClr val="FF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2310" name="AutoShape 9">
                <a:extLst>
                  <a:ext uri="{FF2B5EF4-FFF2-40B4-BE49-F238E27FC236}">
                    <a16:creationId xmlns:a16="http://schemas.microsoft.com/office/drawing/2014/main" id="{AF7EDF23-A9C4-4E8C-98BC-4A3475C0C14C}"/>
                  </a:ext>
                </a:extLst>
              </p:cNvPr>
              <p:cNvSpPr>
                <a:spLocks noChangeArrowheads="1"/>
              </p:cNvSpPr>
              <p:nvPr/>
            </p:nvSpPr>
            <p:spPr bwMode="auto">
              <a:xfrm rot="-5400000">
                <a:off x="3696" y="2520"/>
                <a:ext cx="144" cy="144"/>
              </a:xfrm>
              <a:prstGeom prst="triangle">
                <a:avLst>
                  <a:gd name="adj" fmla="val 49593"/>
                </a:avLst>
              </a:prstGeom>
              <a:solidFill>
                <a:srgbClr val="FFCC00"/>
              </a:solidFill>
              <a:ln w="952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grpSp>
          <p:nvGrpSpPr>
            <p:cNvPr id="12298" name="Group 10">
              <a:extLst>
                <a:ext uri="{FF2B5EF4-FFF2-40B4-BE49-F238E27FC236}">
                  <a16:creationId xmlns:a16="http://schemas.microsoft.com/office/drawing/2014/main" id="{3E5A69D7-EE18-4DB3-8ADA-1857BDE61050}"/>
                </a:ext>
              </a:extLst>
            </p:cNvPr>
            <p:cNvGrpSpPr>
              <a:grpSpLocks/>
            </p:cNvGrpSpPr>
            <p:nvPr/>
          </p:nvGrpSpPr>
          <p:grpSpPr bwMode="auto">
            <a:xfrm>
              <a:off x="432" y="1323"/>
              <a:ext cx="1077" cy="528"/>
              <a:chOff x="3216" y="1680"/>
              <a:chExt cx="1077" cy="528"/>
            </a:xfrm>
          </p:grpSpPr>
          <p:sp>
            <p:nvSpPr>
              <p:cNvPr id="12307" name="Arc 11">
                <a:extLst>
                  <a:ext uri="{FF2B5EF4-FFF2-40B4-BE49-F238E27FC236}">
                    <a16:creationId xmlns:a16="http://schemas.microsoft.com/office/drawing/2014/main" id="{BAA12605-A5BC-4E86-9CD4-2E39621C8C3C}"/>
                  </a:ext>
                </a:extLst>
              </p:cNvPr>
              <p:cNvSpPr>
                <a:spLocks/>
              </p:cNvSpPr>
              <p:nvPr/>
            </p:nvSpPr>
            <p:spPr bwMode="auto">
              <a:xfrm>
                <a:off x="3312" y="1680"/>
                <a:ext cx="981" cy="459"/>
              </a:xfrm>
              <a:custGeom>
                <a:avLst/>
                <a:gdLst>
                  <a:gd name="T0" fmla="*/ 2 w 21600"/>
                  <a:gd name="T1" fmla="*/ 0 h 22958"/>
                  <a:gd name="T2" fmla="*/ 0 w 21600"/>
                  <a:gd name="T3" fmla="*/ 0 h 22958"/>
                  <a:gd name="T4" fmla="*/ 0 w 21600"/>
                  <a:gd name="T5" fmla="*/ 0 h 22958"/>
                  <a:gd name="T6" fmla="*/ 0 60000 65536"/>
                  <a:gd name="T7" fmla="*/ 0 60000 65536"/>
                  <a:gd name="T8" fmla="*/ 0 60000 65536"/>
                </a:gdLst>
                <a:ahLst/>
                <a:cxnLst>
                  <a:cxn ang="T6">
                    <a:pos x="T0" y="T1"/>
                  </a:cxn>
                  <a:cxn ang="T7">
                    <a:pos x="T2" y="T3"/>
                  </a:cxn>
                  <a:cxn ang="T8">
                    <a:pos x="T4" y="T5"/>
                  </a:cxn>
                </a:cxnLst>
                <a:rect l="0" t="0" r="r" b="b"/>
                <a:pathLst>
                  <a:path w="21600" h="22958" fill="none" extrusionOk="0">
                    <a:moveTo>
                      <a:pt x="21557" y="-1"/>
                    </a:moveTo>
                    <a:cubicBezTo>
                      <a:pt x="21585" y="452"/>
                      <a:pt x="21600" y="906"/>
                      <a:pt x="21600" y="1360"/>
                    </a:cubicBezTo>
                    <a:cubicBezTo>
                      <a:pt x="21600" y="13181"/>
                      <a:pt x="12096" y="22807"/>
                      <a:pt x="276" y="22958"/>
                    </a:cubicBezTo>
                  </a:path>
                  <a:path w="21600" h="22958" stroke="0" extrusionOk="0">
                    <a:moveTo>
                      <a:pt x="21557" y="-1"/>
                    </a:moveTo>
                    <a:cubicBezTo>
                      <a:pt x="21585" y="452"/>
                      <a:pt x="21600" y="906"/>
                      <a:pt x="21600" y="1360"/>
                    </a:cubicBezTo>
                    <a:cubicBezTo>
                      <a:pt x="21600" y="13181"/>
                      <a:pt x="12096" y="22807"/>
                      <a:pt x="276" y="22958"/>
                    </a:cubicBezTo>
                    <a:lnTo>
                      <a:pt x="0" y="1360"/>
                    </a:lnTo>
                    <a:lnTo>
                      <a:pt x="21557" y="-1"/>
                    </a:lnTo>
                    <a:close/>
                  </a:path>
                </a:pathLst>
              </a:custGeom>
              <a:noFill/>
              <a:ln w="76200">
                <a:solidFill>
                  <a:srgbClr val="FF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2308" name="AutoShape 12">
                <a:extLst>
                  <a:ext uri="{FF2B5EF4-FFF2-40B4-BE49-F238E27FC236}">
                    <a16:creationId xmlns:a16="http://schemas.microsoft.com/office/drawing/2014/main" id="{8CAC6D8F-8A3E-43B7-B016-90359F3D24AD}"/>
                  </a:ext>
                </a:extLst>
              </p:cNvPr>
              <p:cNvSpPr>
                <a:spLocks noChangeArrowheads="1"/>
              </p:cNvSpPr>
              <p:nvPr/>
            </p:nvSpPr>
            <p:spPr bwMode="auto">
              <a:xfrm rot="-5400000">
                <a:off x="3216" y="2064"/>
                <a:ext cx="144" cy="144"/>
              </a:xfrm>
              <a:prstGeom prst="triangle">
                <a:avLst>
                  <a:gd name="adj" fmla="val 49593"/>
                </a:avLst>
              </a:prstGeom>
              <a:solidFill>
                <a:srgbClr val="FFCC00"/>
              </a:solidFill>
              <a:ln w="952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sp>
          <p:nvSpPr>
            <p:cNvPr id="12299" name="Text Box 13">
              <a:extLst>
                <a:ext uri="{FF2B5EF4-FFF2-40B4-BE49-F238E27FC236}">
                  <a16:creationId xmlns:a16="http://schemas.microsoft.com/office/drawing/2014/main" id="{AC587A10-33F2-45C5-AE26-B4BAF4EC951C}"/>
                </a:ext>
              </a:extLst>
            </p:cNvPr>
            <p:cNvSpPr txBox="1">
              <a:spLocks noChangeArrowheads="1"/>
            </p:cNvSpPr>
            <p:nvPr/>
          </p:nvSpPr>
          <p:spPr bwMode="auto">
            <a:xfrm>
              <a:off x="1655" y="2296"/>
              <a:ext cx="998"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Yüksek ısıl dirence sahip bölge. (Yalıtımlı Duvar)</a:t>
              </a:r>
            </a:p>
          </p:txBody>
        </p:sp>
        <p:cxnSp>
          <p:nvCxnSpPr>
            <p:cNvPr id="12300" name="AutoShape 14">
              <a:extLst>
                <a:ext uri="{FF2B5EF4-FFF2-40B4-BE49-F238E27FC236}">
                  <a16:creationId xmlns:a16="http://schemas.microsoft.com/office/drawing/2014/main" id="{BDD52C48-882C-4222-ABB9-93EB8F3063EA}"/>
                </a:ext>
              </a:extLst>
            </p:cNvPr>
            <p:cNvCxnSpPr>
              <a:cxnSpLocks noChangeShapeType="1"/>
              <a:stCxn id="12305" idx="1"/>
              <a:endCxn id="12299" idx="1"/>
            </p:cNvCxnSpPr>
            <p:nvPr/>
          </p:nvCxnSpPr>
          <p:spPr bwMode="auto">
            <a:xfrm rot="5400000" flipH="1" flipV="1">
              <a:off x="1224" y="2182"/>
              <a:ext cx="113" cy="749"/>
            </a:xfrm>
            <a:prstGeom prst="bentConnector4">
              <a:avLst>
                <a:gd name="adj1" fmla="val 126872"/>
                <a:gd name="adj2" fmla="val 51420"/>
              </a:avLst>
            </a:prstGeom>
            <a:noFill/>
            <a:ln w="1968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1" name="Text Box 15">
              <a:extLst>
                <a:ext uri="{FF2B5EF4-FFF2-40B4-BE49-F238E27FC236}">
                  <a16:creationId xmlns:a16="http://schemas.microsoft.com/office/drawing/2014/main" id="{FD997054-AB06-4C83-BD36-A669147E7633}"/>
                </a:ext>
              </a:extLst>
            </p:cNvPr>
            <p:cNvSpPr txBox="1">
              <a:spLocks noChangeArrowheads="1"/>
            </p:cNvSpPr>
            <p:nvPr/>
          </p:nvSpPr>
          <p:spPr bwMode="auto">
            <a:xfrm>
              <a:off x="1927" y="1162"/>
              <a:ext cx="1271"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Düşük ısıl dirence sahip bölge. (Yalıtımsız tavan/taban)</a:t>
              </a:r>
            </a:p>
          </p:txBody>
        </p:sp>
        <p:cxnSp>
          <p:nvCxnSpPr>
            <p:cNvPr id="12302" name="AutoShape 16">
              <a:extLst>
                <a:ext uri="{FF2B5EF4-FFF2-40B4-BE49-F238E27FC236}">
                  <a16:creationId xmlns:a16="http://schemas.microsoft.com/office/drawing/2014/main" id="{E59C3EC9-1FA6-416E-ADC3-DE673A128D44}"/>
                </a:ext>
              </a:extLst>
            </p:cNvPr>
            <p:cNvCxnSpPr>
              <a:cxnSpLocks noChangeShapeType="1"/>
              <a:stCxn id="12296" idx="3"/>
              <a:endCxn id="12301" idx="1"/>
            </p:cNvCxnSpPr>
            <p:nvPr/>
          </p:nvCxnSpPr>
          <p:spPr bwMode="auto">
            <a:xfrm flipH="1" flipV="1">
              <a:off x="1927" y="1366"/>
              <a:ext cx="41" cy="521"/>
            </a:xfrm>
            <a:prstGeom prst="bentConnector5">
              <a:avLst>
                <a:gd name="adj1" fmla="val -324154"/>
                <a:gd name="adj2" fmla="val 46596"/>
                <a:gd name="adj3" fmla="val 424154"/>
              </a:avLst>
            </a:prstGeom>
            <a:noFill/>
            <a:ln w="1905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3" name="Text Box 17">
              <a:extLst>
                <a:ext uri="{FF2B5EF4-FFF2-40B4-BE49-F238E27FC236}">
                  <a16:creationId xmlns:a16="http://schemas.microsoft.com/office/drawing/2014/main" id="{72908A45-6DE6-4096-8B5A-58F230B08C2E}"/>
                </a:ext>
              </a:extLst>
            </p:cNvPr>
            <p:cNvSpPr txBox="1">
              <a:spLocks noChangeArrowheads="1"/>
            </p:cNvSpPr>
            <p:nvPr/>
          </p:nvSpPr>
          <p:spPr bwMode="auto">
            <a:xfrm>
              <a:off x="0" y="1253"/>
              <a:ext cx="70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Isı Köprüsü</a:t>
              </a:r>
            </a:p>
          </p:txBody>
        </p:sp>
        <p:sp>
          <p:nvSpPr>
            <p:cNvPr id="12304" name="Oval 18">
              <a:extLst>
                <a:ext uri="{FF2B5EF4-FFF2-40B4-BE49-F238E27FC236}">
                  <a16:creationId xmlns:a16="http://schemas.microsoft.com/office/drawing/2014/main" id="{43DA1E8B-D4C4-4F50-8C7F-72198C354B72}"/>
                </a:ext>
              </a:extLst>
            </p:cNvPr>
            <p:cNvSpPr>
              <a:spLocks noChangeArrowheads="1"/>
            </p:cNvSpPr>
            <p:nvPr/>
          </p:nvSpPr>
          <p:spPr bwMode="auto">
            <a:xfrm>
              <a:off x="567" y="1616"/>
              <a:ext cx="590" cy="499"/>
            </a:xfrm>
            <a:prstGeom prst="ellipse">
              <a:avLst/>
            </a:pr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305" name="AutoShape 19">
              <a:extLst>
                <a:ext uri="{FF2B5EF4-FFF2-40B4-BE49-F238E27FC236}">
                  <a16:creationId xmlns:a16="http://schemas.microsoft.com/office/drawing/2014/main" id="{9E8D9A0A-A691-4205-82AF-05DA74AF2F9C}"/>
                </a:ext>
              </a:extLst>
            </p:cNvPr>
            <p:cNvSpPr>
              <a:spLocks/>
            </p:cNvSpPr>
            <p:nvPr/>
          </p:nvSpPr>
          <p:spPr bwMode="auto">
            <a:xfrm rot="5400000">
              <a:off x="884" y="2341"/>
              <a:ext cx="45" cy="499"/>
            </a:xfrm>
            <a:prstGeom prst="rightBrace">
              <a:avLst>
                <a:gd name="adj1" fmla="val 92407"/>
                <a:gd name="adj2" fmla="val 50102"/>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cxnSp>
          <p:nvCxnSpPr>
            <p:cNvPr id="12306" name="AutoShape 20">
              <a:extLst>
                <a:ext uri="{FF2B5EF4-FFF2-40B4-BE49-F238E27FC236}">
                  <a16:creationId xmlns:a16="http://schemas.microsoft.com/office/drawing/2014/main" id="{C839AE1C-B46E-4D83-87A9-66EB7894A591}"/>
                </a:ext>
              </a:extLst>
            </p:cNvPr>
            <p:cNvCxnSpPr>
              <a:cxnSpLocks noChangeShapeType="1"/>
              <a:stCxn id="12304" idx="1"/>
              <a:endCxn id="12303" idx="2"/>
            </p:cNvCxnSpPr>
            <p:nvPr/>
          </p:nvCxnSpPr>
          <p:spPr bwMode="auto">
            <a:xfrm rot="5400000" flipH="1">
              <a:off x="375" y="1403"/>
              <a:ext cx="255" cy="301"/>
            </a:xfrm>
            <a:prstGeom prst="curvedConnector3">
              <a:avLst>
                <a:gd name="adj1" fmla="val 62745"/>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292" name="Picture 21" descr="ISI_KOPRULERI">
            <a:extLst>
              <a:ext uri="{FF2B5EF4-FFF2-40B4-BE49-F238E27FC236}">
                <a16:creationId xmlns:a16="http://schemas.microsoft.com/office/drawing/2014/main" id="{83BEC4BF-880F-4611-B2CF-3C1EDDE7BF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057" t="8113" r="198" b="7916"/>
          <a:stretch>
            <a:fillRect/>
          </a:stretch>
        </p:blipFill>
        <p:spPr bwMode="auto">
          <a:xfrm>
            <a:off x="5527490" y="2306998"/>
            <a:ext cx="3826235" cy="248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13">
            <a:extLst>
              <a:ext uri="{FF2B5EF4-FFF2-40B4-BE49-F238E27FC236}">
                <a16:creationId xmlns:a16="http://schemas.microsoft.com/office/drawing/2014/main" id="{2F2C0A91-E54F-4972-9240-16A2544D37F6}"/>
              </a:ext>
            </a:extLst>
          </p:cNvPr>
          <p:cNvSpPr>
            <a:spLocks noChangeArrowheads="1"/>
          </p:cNvSpPr>
          <p:nvPr/>
        </p:nvSpPr>
        <p:spPr bwMode="auto">
          <a:xfrm>
            <a:off x="490343" y="1300393"/>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algn="ctr" eaLnBrk="1" hangingPunct="1">
              <a:spcBef>
                <a:spcPct val="0"/>
              </a:spcBef>
              <a:buClrTx/>
              <a:buFontTx/>
              <a:buNone/>
            </a:pPr>
            <a:r>
              <a:rPr lang="tr-TR" altLang="tr-TR" sz="2399" b="1" dirty="0">
                <a:solidFill>
                  <a:schemeClr val="tx1"/>
                </a:solidFill>
              </a:rPr>
              <a:t>Temel Uygulama Kuralları</a:t>
            </a:r>
          </a:p>
        </p:txBody>
      </p:sp>
    </p:spTree>
    <p:extLst>
      <p:ext uri="{BB962C8B-B14F-4D97-AF65-F5344CB8AC3E}">
        <p14:creationId xmlns:p14="http://schemas.microsoft.com/office/powerpoint/2010/main" val="36109224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igdas06">
            <a:extLst>
              <a:ext uri="{FF2B5EF4-FFF2-40B4-BE49-F238E27FC236}">
                <a16:creationId xmlns:a16="http://schemas.microsoft.com/office/drawing/2014/main" id="{2C7A3848-62C0-4276-849A-041B2494D8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5329" y="1753138"/>
            <a:ext cx="2731212" cy="335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3">
            <a:extLst>
              <a:ext uri="{FF2B5EF4-FFF2-40B4-BE49-F238E27FC236}">
                <a16:creationId xmlns:a16="http://schemas.microsoft.com/office/drawing/2014/main" id="{42433F5C-F97F-4AF6-86A3-E4D1B2247EBE}"/>
              </a:ext>
            </a:extLst>
          </p:cNvPr>
          <p:cNvSpPr txBox="1">
            <a:spLocks noChangeArrowheads="1"/>
          </p:cNvSpPr>
          <p:nvPr/>
        </p:nvSpPr>
        <p:spPr bwMode="auto">
          <a:xfrm>
            <a:off x="560208" y="5373065"/>
            <a:ext cx="8995066" cy="714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85000"/>
              </a:lnSpc>
              <a:spcBef>
                <a:spcPct val="50000"/>
              </a:spcBef>
              <a:buClrTx/>
              <a:buFont typeface="Wingdings" panose="05000000000000000000" pitchFamily="2" charset="2"/>
              <a:buChar char="Ø"/>
            </a:pPr>
            <a:r>
              <a:rPr lang="tr-TR" altLang="tr-TR" sz="2399">
                <a:latin typeface="Tahoma" panose="020B0604030504040204" pitchFamily="34" charset="0"/>
              </a:rPr>
              <a:t> Binalarda yapılan yalıtım uygulamalarının bir bütünlük içerisinde sürekliliğinin sağlanması gereklidir. </a:t>
            </a:r>
            <a:endParaRPr lang="en-US" altLang="tr-TR" sz="2399">
              <a:latin typeface="Tahoma" panose="020B0604030504040204" pitchFamily="34" charset="0"/>
            </a:endParaRPr>
          </a:p>
        </p:txBody>
      </p:sp>
      <p:sp>
        <p:nvSpPr>
          <p:cNvPr id="13316" name="AutoShape 4">
            <a:extLst>
              <a:ext uri="{FF2B5EF4-FFF2-40B4-BE49-F238E27FC236}">
                <a16:creationId xmlns:a16="http://schemas.microsoft.com/office/drawing/2014/main" id="{B0F549F4-3032-474A-A765-2E0A0FD8F017}"/>
              </a:ext>
            </a:extLst>
          </p:cNvPr>
          <p:cNvSpPr>
            <a:spLocks noChangeArrowheads="1"/>
          </p:cNvSpPr>
          <p:nvPr/>
        </p:nvSpPr>
        <p:spPr bwMode="auto">
          <a:xfrm>
            <a:off x="5198983" y="2057840"/>
            <a:ext cx="3961130" cy="1904389"/>
          </a:xfrm>
          <a:prstGeom prst="upArrow">
            <a:avLst>
              <a:gd name="adj1" fmla="val 76472"/>
              <a:gd name="adj2" fmla="val 39500"/>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189893" name="Line 5">
            <a:extLst>
              <a:ext uri="{FF2B5EF4-FFF2-40B4-BE49-F238E27FC236}">
                <a16:creationId xmlns:a16="http://schemas.microsoft.com/office/drawing/2014/main" id="{68F10262-34E0-40F8-AFBA-E49EF865F3F0}"/>
              </a:ext>
            </a:extLst>
          </p:cNvPr>
          <p:cNvSpPr>
            <a:spLocks noChangeShapeType="1"/>
          </p:cNvSpPr>
          <p:nvPr/>
        </p:nvSpPr>
        <p:spPr bwMode="auto">
          <a:xfrm flipV="1">
            <a:off x="5198983" y="2057840"/>
            <a:ext cx="1980565" cy="76175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4" name="Line 6">
            <a:extLst>
              <a:ext uri="{FF2B5EF4-FFF2-40B4-BE49-F238E27FC236}">
                <a16:creationId xmlns:a16="http://schemas.microsoft.com/office/drawing/2014/main" id="{8F13B8D4-9946-43BE-9E92-32B007EBAC93}"/>
              </a:ext>
            </a:extLst>
          </p:cNvPr>
          <p:cNvSpPr>
            <a:spLocks noChangeShapeType="1"/>
          </p:cNvSpPr>
          <p:nvPr/>
        </p:nvSpPr>
        <p:spPr bwMode="auto">
          <a:xfrm>
            <a:off x="7179548" y="2057840"/>
            <a:ext cx="1980565" cy="76175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5" name="Line 7">
            <a:extLst>
              <a:ext uri="{FF2B5EF4-FFF2-40B4-BE49-F238E27FC236}">
                <a16:creationId xmlns:a16="http://schemas.microsoft.com/office/drawing/2014/main" id="{958DEB0C-2125-419D-8B80-C31948B290DB}"/>
              </a:ext>
            </a:extLst>
          </p:cNvPr>
          <p:cNvSpPr>
            <a:spLocks noChangeShapeType="1"/>
          </p:cNvSpPr>
          <p:nvPr/>
        </p:nvSpPr>
        <p:spPr bwMode="auto">
          <a:xfrm>
            <a:off x="5198983" y="2819595"/>
            <a:ext cx="455467"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6" name="Line 8">
            <a:extLst>
              <a:ext uri="{FF2B5EF4-FFF2-40B4-BE49-F238E27FC236}">
                <a16:creationId xmlns:a16="http://schemas.microsoft.com/office/drawing/2014/main" id="{6F5842F8-1C3E-4C88-80FE-7E6597A77CC3}"/>
              </a:ext>
            </a:extLst>
          </p:cNvPr>
          <p:cNvSpPr>
            <a:spLocks noChangeShapeType="1"/>
          </p:cNvSpPr>
          <p:nvPr/>
        </p:nvSpPr>
        <p:spPr bwMode="auto">
          <a:xfrm flipH="1">
            <a:off x="8685603" y="2819595"/>
            <a:ext cx="455466"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7" name="Line 9">
            <a:extLst>
              <a:ext uri="{FF2B5EF4-FFF2-40B4-BE49-F238E27FC236}">
                <a16:creationId xmlns:a16="http://schemas.microsoft.com/office/drawing/2014/main" id="{3FA1D5F8-94B6-42F1-8F56-337AEB43A3B9}"/>
              </a:ext>
            </a:extLst>
          </p:cNvPr>
          <p:cNvSpPr>
            <a:spLocks noChangeShapeType="1"/>
          </p:cNvSpPr>
          <p:nvPr/>
        </p:nvSpPr>
        <p:spPr bwMode="auto">
          <a:xfrm>
            <a:off x="5663971" y="3962229"/>
            <a:ext cx="3039088"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8" name="Line 10">
            <a:extLst>
              <a:ext uri="{FF2B5EF4-FFF2-40B4-BE49-F238E27FC236}">
                <a16:creationId xmlns:a16="http://schemas.microsoft.com/office/drawing/2014/main" id="{AC597959-9276-498A-A3A9-B9F80F5A9417}"/>
              </a:ext>
            </a:extLst>
          </p:cNvPr>
          <p:cNvSpPr>
            <a:spLocks noChangeShapeType="1"/>
          </p:cNvSpPr>
          <p:nvPr/>
        </p:nvSpPr>
        <p:spPr bwMode="auto">
          <a:xfrm>
            <a:off x="5663972" y="2819595"/>
            <a:ext cx="0" cy="1142634"/>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9" name="Line 11">
            <a:extLst>
              <a:ext uri="{FF2B5EF4-FFF2-40B4-BE49-F238E27FC236}">
                <a16:creationId xmlns:a16="http://schemas.microsoft.com/office/drawing/2014/main" id="{786A6A13-3947-412F-BE5F-888AC2742C6B}"/>
              </a:ext>
            </a:extLst>
          </p:cNvPr>
          <p:cNvSpPr>
            <a:spLocks noChangeShapeType="1"/>
          </p:cNvSpPr>
          <p:nvPr/>
        </p:nvSpPr>
        <p:spPr bwMode="auto">
          <a:xfrm>
            <a:off x="8685603" y="2819595"/>
            <a:ext cx="0" cy="113628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3324" name="Rectangle 13">
            <a:extLst>
              <a:ext uri="{FF2B5EF4-FFF2-40B4-BE49-F238E27FC236}">
                <a16:creationId xmlns:a16="http://schemas.microsoft.com/office/drawing/2014/main" id="{4FCE1524-9F43-4D38-9352-B0B303CD9737}"/>
              </a:ext>
            </a:extLst>
          </p:cNvPr>
          <p:cNvSpPr>
            <a:spLocks noChangeArrowheads="1"/>
          </p:cNvSpPr>
          <p:nvPr/>
        </p:nvSpPr>
        <p:spPr bwMode="auto">
          <a:xfrm>
            <a:off x="490343" y="1300393"/>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algn="ctr" eaLnBrk="1" hangingPunct="1">
              <a:spcBef>
                <a:spcPct val="0"/>
              </a:spcBef>
              <a:buClrTx/>
              <a:buFontTx/>
              <a:buNone/>
            </a:pPr>
            <a:r>
              <a:rPr lang="tr-TR" altLang="tr-TR" sz="2399" b="1" dirty="0">
                <a:solidFill>
                  <a:schemeClr val="tx1"/>
                </a:solidFill>
              </a:rPr>
              <a:t>Temel Uygulama Kuralları</a:t>
            </a:r>
          </a:p>
        </p:txBody>
      </p:sp>
    </p:spTree>
    <p:extLst>
      <p:ext uri="{BB962C8B-B14F-4D97-AF65-F5344CB8AC3E}">
        <p14:creationId xmlns:p14="http://schemas.microsoft.com/office/powerpoint/2010/main" val="41393806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89897"/>
                                        </p:tgtEl>
                                        <p:attrNameLst>
                                          <p:attrName>style.visibility</p:attrName>
                                        </p:attrNameLst>
                                      </p:cBhvr>
                                      <p:to>
                                        <p:strVal val="visible"/>
                                      </p:to>
                                    </p:set>
                                    <p:anim calcmode="lin" valueType="num">
                                      <p:cBhvr additive="base">
                                        <p:cTn id="7" dur="500" fill="hold"/>
                                        <p:tgtEl>
                                          <p:spTgt spid="1189897"/>
                                        </p:tgtEl>
                                        <p:attrNameLst>
                                          <p:attrName>ppt_x</p:attrName>
                                        </p:attrNameLst>
                                      </p:cBhvr>
                                      <p:tavLst>
                                        <p:tav tm="0">
                                          <p:val>
                                            <p:strVal val="#ppt_x"/>
                                          </p:val>
                                        </p:tav>
                                        <p:tav tm="100000">
                                          <p:val>
                                            <p:strVal val="#ppt_x"/>
                                          </p:val>
                                        </p:tav>
                                      </p:tavLst>
                                    </p:anim>
                                    <p:anim calcmode="lin" valueType="num">
                                      <p:cBhvr additive="base">
                                        <p:cTn id="8" dur="500" fill="hold"/>
                                        <p:tgtEl>
                                          <p:spTgt spid="118989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189898"/>
                                        </p:tgtEl>
                                        <p:attrNameLst>
                                          <p:attrName>style.visibility</p:attrName>
                                        </p:attrNameLst>
                                      </p:cBhvr>
                                      <p:to>
                                        <p:strVal val="visible"/>
                                      </p:to>
                                    </p:set>
                                    <p:anim calcmode="lin" valueType="num">
                                      <p:cBhvr additive="base">
                                        <p:cTn id="12" dur="500" fill="hold"/>
                                        <p:tgtEl>
                                          <p:spTgt spid="1189898"/>
                                        </p:tgtEl>
                                        <p:attrNameLst>
                                          <p:attrName>ppt_x</p:attrName>
                                        </p:attrNameLst>
                                      </p:cBhvr>
                                      <p:tavLst>
                                        <p:tav tm="0">
                                          <p:val>
                                            <p:strVal val="0-#ppt_w/2"/>
                                          </p:val>
                                        </p:tav>
                                        <p:tav tm="100000">
                                          <p:val>
                                            <p:strVal val="#ppt_x"/>
                                          </p:val>
                                        </p:tav>
                                      </p:tavLst>
                                    </p:anim>
                                    <p:anim calcmode="lin" valueType="num">
                                      <p:cBhvr additive="base">
                                        <p:cTn id="13" dur="500" fill="hold"/>
                                        <p:tgtEl>
                                          <p:spTgt spid="118989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1189895"/>
                                        </p:tgtEl>
                                        <p:attrNameLst>
                                          <p:attrName>style.visibility</p:attrName>
                                        </p:attrNameLst>
                                      </p:cBhvr>
                                      <p:to>
                                        <p:strVal val="visible"/>
                                      </p:to>
                                    </p:set>
                                    <p:anim calcmode="lin" valueType="num">
                                      <p:cBhvr additive="base">
                                        <p:cTn id="17" dur="500" fill="hold"/>
                                        <p:tgtEl>
                                          <p:spTgt spid="1189895"/>
                                        </p:tgtEl>
                                        <p:attrNameLst>
                                          <p:attrName>ppt_x</p:attrName>
                                        </p:attrNameLst>
                                      </p:cBhvr>
                                      <p:tavLst>
                                        <p:tav tm="0">
                                          <p:val>
                                            <p:strVal val="#ppt_x"/>
                                          </p:val>
                                        </p:tav>
                                        <p:tav tm="100000">
                                          <p:val>
                                            <p:strVal val="#ppt_x"/>
                                          </p:val>
                                        </p:tav>
                                      </p:tavLst>
                                    </p:anim>
                                    <p:anim calcmode="lin" valueType="num">
                                      <p:cBhvr additive="base">
                                        <p:cTn id="18" dur="500" fill="hold"/>
                                        <p:tgtEl>
                                          <p:spTgt spid="1189895"/>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9" fill="hold" nodeType="afterEffect">
                                  <p:stCondLst>
                                    <p:cond delay="0"/>
                                  </p:stCondLst>
                                  <p:childTnLst>
                                    <p:set>
                                      <p:cBhvr>
                                        <p:cTn id="21" dur="1" fill="hold">
                                          <p:stCondLst>
                                            <p:cond delay="0"/>
                                          </p:stCondLst>
                                        </p:cTn>
                                        <p:tgtEl>
                                          <p:spTgt spid="1189893"/>
                                        </p:tgtEl>
                                        <p:attrNameLst>
                                          <p:attrName>style.visibility</p:attrName>
                                        </p:attrNameLst>
                                      </p:cBhvr>
                                      <p:to>
                                        <p:strVal val="visible"/>
                                      </p:to>
                                    </p:set>
                                    <p:anim calcmode="lin" valueType="num">
                                      <p:cBhvr additive="base">
                                        <p:cTn id="22" dur="500" fill="hold"/>
                                        <p:tgtEl>
                                          <p:spTgt spid="1189893"/>
                                        </p:tgtEl>
                                        <p:attrNameLst>
                                          <p:attrName>ppt_x</p:attrName>
                                        </p:attrNameLst>
                                      </p:cBhvr>
                                      <p:tavLst>
                                        <p:tav tm="0">
                                          <p:val>
                                            <p:strVal val="0-#ppt_w/2"/>
                                          </p:val>
                                        </p:tav>
                                        <p:tav tm="100000">
                                          <p:val>
                                            <p:strVal val="#ppt_x"/>
                                          </p:val>
                                        </p:tav>
                                      </p:tavLst>
                                    </p:anim>
                                    <p:anim calcmode="lin" valueType="num">
                                      <p:cBhvr additive="base">
                                        <p:cTn id="23" dur="500" fill="hold"/>
                                        <p:tgtEl>
                                          <p:spTgt spid="1189893"/>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000"/>
                            </p:stCondLst>
                            <p:childTnLst>
                              <p:par>
                                <p:cTn id="25" presetID="2" presetClass="entr" presetSubtype="3" fill="hold" nodeType="afterEffect">
                                  <p:stCondLst>
                                    <p:cond delay="0"/>
                                  </p:stCondLst>
                                  <p:childTnLst>
                                    <p:set>
                                      <p:cBhvr>
                                        <p:cTn id="26" dur="1" fill="hold">
                                          <p:stCondLst>
                                            <p:cond delay="0"/>
                                          </p:stCondLst>
                                        </p:cTn>
                                        <p:tgtEl>
                                          <p:spTgt spid="1189894"/>
                                        </p:tgtEl>
                                        <p:attrNameLst>
                                          <p:attrName>style.visibility</p:attrName>
                                        </p:attrNameLst>
                                      </p:cBhvr>
                                      <p:to>
                                        <p:strVal val="visible"/>
                                      </p:to>
                                    </p:set>
                                    <p:anim calcmode="lin" valueType="num">
                                      <p:cBhvr additive="base">
                                        <p:cTn id="27" dur="500" fill="hold"/>
                                        <p:tgtEl>
                                          <p:spTgt spid="1189894"/>
                                        </p:tgtEl>
                                        <p:attrNameLst>
                                          <p:attrName>ppt_x</p:attrName>
                                        </p:attrNameLst>
                                      </p:cBhvr>
                                      <p:tavLst>
                                        <p:tav tm="0">
                                          <p:val>
                                            <p:strVal val="1+#ppt_w/2"/>
                                          </p:val>
                                        </p:tav>
                                        <p:tav tm="100000">
                                          <p:val>
                                            <p:strVal val="#ppt_x"/>
                                          </p:val>
                                        </p:tav>
                                      </p:tavLst>
                                    </p:anim>
                                    <p:anim calcmode="lin" valueType="num">
                                      <p:cBhvr additive="base">
                                        <p:cTn id="28" dur="500" fill="hold"/>
                                        <p:tgtEl>
                                          <p:spTgt spid="1189894"/>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2500"/>
                            </p:stCondLst>
                            <p:childTnLst>
                              <p:par>
                                <p:cTn id="30" presetID="2" presetClass="entr" presetSubtype="4" fill="hold" nodeType="afterEffect">
                                  <p:stCondLst>
                                    <p:cond delay="0"/>
                                  </p:stCondLst>
                                  <p:childTnLst>
                                    <p:set>
                                      <p:cBhvr>
                                        <p:cTn id="31" dur="1" fill="hold">
                                          <p:stCondLst>
                                            <p:cond delay="0"/>
                                          </p:stCondLst>
                                        </p:cTn>
                                        <p:tgtEl>
                                          <p:spTgt spid="1189896"/>
                                        </p:tgtEl>
                                        <p:attrNameLst>
                                          <p:attrName>style.visibility</p:attrName>
                                        </p:attrNameLst>
                                      </p:cBhvr>
                                      <p:to>
                                        <p:strVal val="visible"/>
                                      </p:to>
                                    </p:set>
                                    <p:anim calcmode="lin" valueType="num">
                                      <p:cBhvr additive="base">
                                        <p:cTn id="32" dur="500" fill="hold"/>
                                        <p:tgtEl>
                                          <p:spTgt spid="1189896"/>
                                        </p:tgtEl>
                                        <p:attrNameLst>
                                          <p:attrName>ppt_x</p:attrName>
                                        </p:attrNameLst>
                                      </p:cBhvr>
                                      <p:tavLst>
                                        <p:tav tm="0">
                                          <p:val>
                                            <p:strVal val="#ppt_x"/>
                                          </p:val>
                                        </p:tav>
                                        <p:tav tm="100000">
                                          <p:val>
                                            <p:strVal val="#ppt_x"/>
                                          </p:val>
                                        </p:tav>
                                      </p:tavLst>
                                    </p:anim>
                                    <p:anim calcmode="lin" valueType="num">
                                      <p:cBhvr additive="base">
                                        <p:cTn id="33" dur="500" fill="hold"/>
                                        <p:tgtEl>
                                          <p:spTgt spid="1189896"/>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2" fill="hold" nodeType="afterEffect">
                                  <p:stCondLst>
                                    <p:cond delay="0"/>
                                  </p:stCondLst>
                                  <p:childTnLst>
                                    <p:set>
                                      <p:cBhvr>
                                        <p:cTn id="36" dur="1" fill="hold">
                                          <p:stCondLst>
                                            <p:cond delay="0"/>
                                          </p:stCondLst>
                                        </p:cTn>
                                        <p:tgtEl>
                                          <p:spTgt spid="1189899"/>
                                        </p:tgtEl>
                                        <p:attrNameLst>
                                          <p:attrName>style.visibility</p:attrName>
                                        </p:attrNameLst>
                                      </p:cBhvr>
                                      <p:to>
                                        <p:strVal val="visible"/>
                                      </p:to>
                                    </p:set>
                                    <p:anim calcmode="lin" valueType="num">
                                      <p:cBhvr additive="base">
                                        <p:cTn id="37" dur="500" fill="hold"/>
                                        <p:tgtEl>
                                          <p:spTgt spid="1189899"/>
                                        </p:tgtEl>
                                        <p:attrNameLst>
                                          <p:attrName>ppt_x</p:attrName>
                                        </p:attrNameLst>
                                      </p:cBhvr>
                                      <p:tavLst>
                                        <p:tav tm="0">
                                          <p:val>
                                            <p:strVal val="1+#ppt_w/2"/>
                                          </p:val>
                                        </p:tav>
                                        <p:tav tm="100000">
                                          <p:val>
                                            <p:strVal val="#ppt_x"/>
                                          </p:val>
                                        </p:tav>
                                      </p:tavLst>
                                    </p:anim>
                                    <p:anim calcmode="lin" valueType="num">
                                      <p:cBhvr additive="base">
                                        <p:cTn id="38" dur="500" fill="hold"/>
                                        <p:tgtEl>
                                          <p:spTgt spid="11898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a:extLst>
              <a:ext uri="{FF2B5EF4-FFF2-40B4-BE49-F238E27FC236}">
                <a16:creationId xmlns:a16="http://schemas.microsoft.com/office/drawing/2014/main" id="{A36EB5E9-98A8-42C7-B5D6-4071DE44D2B9}"/>
              </a:ext>
            </a:extLst>
          </p:cNvPr>
          <p:cNvGrpSpPr>
            <a:grpSpLocks/>
          </p:cNvGrpSpPr>
          <p:nvPr/>
        </p:nvGrpSpPr>
        <p:grpSpPr bwMode="auto">
          <a:xfrm>
            <a:off x="1350962" y="1309268"/>
            <a:ext cx="8173081" cy="3468517"/>
            <a:chOff x="567" y="1219"/>
            <a:chExt cx="5781" cy="2649"/>
          </a:xfrm>
        </p:grpSpPr>
        <p:pic>
          <p:nvPicPr>
            <p:cNvPr id="14341" name="Picture 3" descr="clip_image">
              <a:extLst>
                <a:ext uri="{FF2B5EF4-FFF2-40B4-BE49-F238E27FC236}">
                  <a16:creationId xmlns:a16="http://schemas.microsoft.com/office/drawing/2014/main" id="{3E49096A-850C-4D61-85C0-E65F85786D4A}"/>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4" y="1253"/>
              <a:ext cx="3991" cy="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342" name="AutoShape 4">
              <a:extLst>
                <a:ext uri="{FF2B5EF4-FFF2-40B4-BE49-F238E27FC236}">
                  <a16:creationId xmlns:a16="http://schemas.microsoft.com/office/drawing/2014/main" id="{54D1430A-1483-495F-B969-09401F7EEF6C}"/>
                </a:ext>
              </a:extLst>
            </p:cNvPr>
            <p:cNvCxnSpPr>
              <a:cxnSpLocks noChangeShapeType="1"/>
            </p:cNvCxnSpPr>
            <p:nvPr/>
          </p:nvCxnSpPr>
          <p:spPr bwMode="auto">
            <a:xfrm flipV="1">
              <a:off x="4377" y="2115"/>
              <a:ext cx="500" cy="333"/>
            </a:xfrm>
            <a:prstGeom prst="curvedConnector3">
              <a:avLst>
                <a:gd name="adj1" fmla="val 50000"/>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sp>
          <p:nvSpPr>
            <p:cNvPr id="14343" name="Text Box 5">
              <a:extLst>
                <a:ext uri="{FF2B5EF4-FFF2-40B4-BE49-F238E27FC236}">
                  <a16:creationId xmlns:a16="http://schemas.microsoft.com/office/drawing/2014/main" id="{FB0FA37B-E1FE-43B4-AC2C-A3A8CC4B3B55}"/>
                </a:ext>
              </a:extLst>
            </p:cNvPr>
            <p:cNvSpPr txBox="1">
              <a:spLocks noChangeArrowheads="1"/>
            </p:cNvSpPr>
            <p:nvPr/>
          </p:nvSpPr>
          <p:spPr bwMode="auto">
            <a:xfrm>
              <a:off x="567" y="1978"/>
              <a:ext cx="998" cy="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a:solidFill>
                    <a:srgbClr val="008BE0"/>
                  </a:solidFill>
                  <a:latin typeface="Tahoma" panose="020B0604030504040204" pitchFamily="34" charset="0"/>
                </a:rPr>
                <a:t>Sıcak su kullanımı</a:t>
              </a:r>
            </a:p>
          </p:txBody>
        </p:sp>
        <p:cxnSp>
          <p:nvCxnSpPr>
            <p:cNvPr id="14344" name="AutoShape 6">
              <a:extLst>
                <a:ext uri="{FF2B5EF4-FFF2-40B4-BE49-F238E27FC236}">
                  <a16:creationId xmlns:a16="http://schemas.microsoft.com/office/drawing/2014/main" id="{BC05C18B-C4B4-4F5A-8E53-AE3992A4BB10}"/>
                </a:ext>
              </a:extLst>
            </p:cNvPr>
            <p:cNvCxnSpPr>
              <a:cxnSpLocks noChangeShapeType="1"/>
            </p:cNvCxnSpPr>
            <p:nvPr/>
          </p:nvCxnSpPr>
          <p:spPr bwMode="auto">
            <a:xfrm rot="10800000">
              <a:off x="1201" y="2227"/>
              <a:ext cx="726" cy="613"/>
            </a:xfrm>
            <a:prstGeom prst="curvedConnector3">
              <a:avLst>
                <a:gd name="adj1" fmla="val 50000"/>
              </a:avLst>
            </a:prstGeom>
            <a:noFill/>
            <a:ln w="50800">
              <a:solidFill>
                <a:srgbClr val="FF0000"/>
              </a:solidFill>
              <a:round/>
              <a:headEnd/>
              <a:tailEnd type="triangle" w="med" len="med"/>
            </a:ln>
            <a:extLst>
              <a:ext uri="{909E8E84-426E-40DD-AFC4-6F175D3DCCD1}">
                <a14:hiddenFill xmlns:a14="http://schemas.microsoft.com/office/drawing/2010/main">
                  <a:noFill/>
                </a14:hiddenFill>
              </a:ext>
            </a:extLst>
          </p:spPr>
        </p:cxnSp>
        <p:cxnSp>
          <p:nvCxnSpPr>
            <p:cNvPr id="14345" name="AutoShape 7">
              <a:extLst>
                <a:ext uri="{FF2B5EF4-FFF2-40B4-BE49-F238E27FC236}">
                  <a16:creationId xmlns:a16="http://schemas.microsoft.com/office/drawing/2014/main" id="{C5453E77-4887-4820-A13B-115045D7F9C6}"/>
                </a:ext>
              </a:extLst>
            </p:cNvPr>
            <p:cNvCxnSpPr>
              <a:cxnSpLocks noChangeShapeType="1"/>
            </p:cNvCxnSpPr>
            <p:nvPr/>
          </p:nvCxnSpPr>
          <p:spPr bwMode="auto">
            <a:xfrm rot="5400000" flipH="1">
              <a:off x="1484" y="1966"/>
              <a:ext cx="797" cy="635"/>
            </a:xfrm>
            <a:prstGeom prst="curvedConnector3">
              <a:avLst>
                <a:gd name="adj1" fmla="val 49935"/>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sp>
          <p:nvSpPr>
            <p:cNvPr id="14346" name="Text Box 8">
              <a:extLst>
                <a:ext uri="{FF2B5EF4-FFF2-40B4-BE49-F238E27FC236}">
                  <a16:creationId xmlns:a16="http://schemas.microsoft.com/office/drawing/2014/main" id="{55AE9CB9-7D90-4603-B0FC-E4BC08F81433}"/>
                </a:ext>
              </a:extLst>
            </p:cNvPr>
            <p:cNvSpPr txBox="1">
              <a:spLocks noChangeArrowheads="1"/>
            </p:cNvSpPr>
            <p:nvPr/>
          </p:nvSpPr>
          <p:spPr bwMode="auto">
            <a:xfrm>
              <a:off x="3623" y="3327"/>
              <a:ext cx="2508"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r>
                <a:rPr lang="tr-TR" altLang="en-US" dirty="0">
                  <a:solidFill>
                    <a:srgbClr val="008BE0"/>
                  </a:solidFill>
                  <a:latin typeface="Tahoma" panose="020B0604030504040204" pitchFamily="34" charset="0"/>
                </a:rPr>
                <a:t>Elektrikli ev aletlerinin kullanımı</a:t>
              </a:r>
            </a:p>
          </p:txBody>
        </p:sp>
        <p:sp>
          <p:nvSpPr>
            <p:cNvPr id="14347" name="Text Box 9">
              <a:extLst>
                <a:ext uri="{FF2B5EF4-FFF2-40B4-BE49-F238E27FC236}">
                  <a16:creationId xmlns:a16="http://schemas.microsoft.com/office/drawing/2014/main" id="{7283390C-DD0F-4EE7-8367-2F72D410F0D8}"/>
                </a:ext>
              </a:extLst>
            </p:cNvPr>
            <p:cNvSpPr txBox="1">
              <a:spLocks noChangeArrowheads="1"/>
            </p:cNvSpPr>
            <p:nvPr/>
          </p:nvSpPr>
          <p:spPr bwMode="auto">
            <a:xfrm>
              <a:off x="695" y="1219"/>
              <a:ext cx="1906" cy="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r>
                <a:rPr lang="tr-TR" altLang="en-US" dirty="0">
                  <a:solidFill>
                    <a:srgbClr val="008BE0"/>
                  </a:solidFill>
                  <a:latin typeface="Tahoma" panose="020B0604030504040204" pitchFamily="34" charset="0"/>
                </a:rPr>
                <a:t>Isıtma ve soğutma sistemleri</a:t>
              </a:r>
            </a:p>
          </p:txBody>
        </p:sp>
        <p:cxnSp>
          <p:nvCxnSpPr>
            <p:cNvPr id="14348" name="AutoShape 10">
              <a:extLst>
                <a:ext uri="{FF2B5EF4-FFF2-40B4-BE49-F238E27FC236}">
                  <a16:creationId xmlns:a16="http://schemas.microsoft.com/office/drawing/2014/main" id="{EA769AA2-C247-463F-A634-FE76903824A0}"/>
                </a:ext>
              </a:extLst>
            </p:cNvPr>
            <p:cNvCxnSpPr>
              <a:cxnSpLocks noChangeShapeType="1"/>
            </p:cNvCxnSpPr>
            <p:nvPr/>
          </p:nvCxnSpPr>
          <p:spPr bwMode="auto">
            <a:xfrm rot="16200000" flipH="1">
              <a:off x="3697" y="2795"/>
              <a:ext cx="680" cy="590"/>
            </a:xfrm>
            <a:prstGeom prst="curvedConnector3">
              <a:avLst>
                <a:gd name="adj1" fmla="val 50000"/>
              </a:avLst>
            </a:prstGeom>
            <a:noFill/>
            <a:ln w="50800">
              <a:solidFill>
                <a:schemeClr val="hlink"/>
              </a:solidFill>
              <a:round/>
              <a:headEnd/>
              <a:tailEnd type="triangle" w="med" len="med"/>
            </a:ln>
            <a:extLst>
              <a:ext uri="{909E8E84-426E-40DD-AFC4-6F175D3DCCD1}">
                <a14:hiddenFill xmlns:a14="http://schemas.microsoft.com/office/drawing/2010/main">
                  <a:noFill/>
                </a14:hiddenFill>
              </a:ext>
            </a:extLst>
          </p:spPr>
        </p:cxnSp>
        <p:sp>
          <p:nvSpPr>
            <p:cNvPr id="14349" name="Text Box 11">
              <a:extLst>
                <a:ext uri="{FF2B5EF4-FFF2-40B4-BE49-F238E27FC236}">
                  <a16:creationId xmlns:a16="http://schemas.microsoft.com/office/drawing/2014/main" id="{3AA3AE8D-7F29-41DD-AA83-0CDA91DDF553}"/>
                </a:ext>
              </a:extLst>
            </p:cNvPr>
            <p:cNvSpPr txBox="1">
              <a:spLocks noChangeArrowheads="1"/>
            </p:cNvSpPr>
            <p:nvPr/>
          </p:nvSpPr>
          <p:spPr bwMode="auto">
            <a:xfrm>
              <a:off x="4876" y="1842"/>
              <a:ext cx="1472"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dirty="0">
                  <a:solidFill>
                    <a:srgbClr val="008BE0"/>
                  </a:solidFill>
                  <a:latin typeface="Tahoma" panose="020B0604030504040204" pitchFamily="34" charset="0"/>
                </a:rPr>
                <a:t>Isınma ve soğutma ihtiyacı</a:t>
              </a:r>
            </a:p>
          </p:txBody>
        </p:sp>
        <p:cxnSp>
          <p:nvCxnSpPr>
            <p:cNvPr id="14350" name="AutoShape 12">
              <a:extLst>
                <a:ext uri="{FF2B5EF4-FFF2-40B4-BE49-F238E27FC236}">
                  <a16:creationId xmlns:a16="http://schemas.microsoft.com/office/drawing/2014/main" id="{E4076652-92A0-4290-A472-2E25A167FAB2}"/>
                </a:ext>
              </a:extLst>
            </p:cNvPr>
            <p:cNvCxnSpPr>
              <a:cxnSpLocks noChangeShapeType="1"/>
            </p:cNvCxnSpPr>
            <p:nvPr/>
          </p:nvCxnSpPr>
          <p:spPr bwMode="auto">
            <a:xfrm rot="10800000">
              <a:off x="2109" y="1752"/>
              <a:ext cx="571" cy="323"/>
            </a:xfrm>
            <a:prstGeom prst="curvedConnector2">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cxnSp>
          <p:nvCxnSpPr>
            <p:cNvPr id="14351" name="AutoShape 13">
              <a:extLst>
                <a:ext uri="{FF2B5EF4-FFF2-40B4-BE49-F238E27FC236}">
                  <a16:creationId xmlns:a16="http://schemas.microsoft.com/office/drawing/2014/main" id="{2BC2F208-BC57-47A1-BB66-096DAF056C5C}"/>
                </a:ext>
              </a:extLst>
            </p:cNvPr>
            <p:cNvCxnSpPr>
              <a:cxnSpLocks noChangeShapeType="1"/>
              <a:endCxn id="14352" idx="3"/>
            </p:cNvCxnSpPr>
            <p:nvPr/>
          </p:nvCxnSpPr>
          <p:spPr bwMode="auto">
            <a:xfrm rot="5400000">
              <a:off x="2508" y="2802"/>
              <a:ext cx="1108" cy="636"/>
            </a:xfrm>
            <a:prstGeom prst="curvedConnector2">
              <a:avLst/>
            </a:prstGeom>
            <a:noFill/>
            <a:ln w="50800">
              <a:solidFill>
                <a:srgbClr val="008000"/>
              </a:solidFill>
              <a:round/>
              <a:headEnd/>
              <a:tailEnd type="triangle" w="med" len="med"/>
            </a:ln>
            <a:extLst>
              <a:ext uri="{909E8E84-426E-40DD-AFC4-6F175D3DCCD1}">
                <a14:hiddenFill xmlns:a14="http://schemas.microsoft.com/office/drawing/2010/main">
                  <a:noFill/>
                </a14:hiddenFill>
              </a:ext>
            </a:extLst>
          </p:spPr>
        </p:cxnSp>
        <p:sp>
          <p:nvSpPr>
            <p:cNvPr id="14352" name="Text Box 14">
              <a:extLst>
                <a:ext uri="{FF2B5EF4-FFF2-40B4-BE49-F238E27FC236}">
                  <a16:creationId xmlns:a16="http://schemas.microsoft.com/office/drawing/2014/main" id="{8323D9CC-59B2-4ECC-B86C-8F9C8AE577AD}"/>
                </a:ext>
              </a:extLst>
            </p:cNvPr>
            <p:cNvSpPr txBox="1">
              <a:spLocks noChangeArrowheads="1"/>
            </p:cNvSpPr>
            <p:nvPr/>
          </p:nvSpPr>
          <p:spPr bwMode="auto">
            <a:xfrm>
              <a:off x="1565" y="3521"/>
              <a:ext cx="117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r" eaLnBrk="1" hangingPunct="1">
                <a:spcBef>
                  <a:spcPct val="50000"/>
                </a:spcBef>
                <a:buClrTx/>
                <a:buFontTx/>
                <a:buNone/>
              </a:pPr>
              <a:r>
                <a:rPr lang="tr-TR" altLang="en-US" dirty="0">
                  <a:solidFill>
                    <a:srgbClr val="008BE0"/>
                  </a:solidFill>
                  <a:latin typeface="Tahoma" panose="020B0604030504040204" pitchFamily="34" charset="0"/>
                </a:rPr>
                <a:t>Aydınlatma</a:t>
              </a:r>
            </a:p>
          </p:txBody>
        </p:sp>
      </p:grpSp>
      <p:sp>
        <p:nvSpPr>
          <p:cNvPr id="14339" name="Rectangle 15">
            <a:extLst>
              <a:ext uri="{FF2B5EF4-FFF2-40B4-BE49-F238E27FC236}">
                <a16:creationId xmlns:a16="http://schemas.microsoft.com/office/drawing/2014/main" id="{60641971-DF75-4F18-AC22-705EF62D23EA}"/>
              </a:ext>
            </a:extLst>
          </p:cNvPr>
          <p:cNvSpPr>
            <a:spLocks noChangeArrowheads="1"/>
          </p:cNvSpPr>
          <p:nvPr/>
        </p:nvSpPr>
        <p:spPr bwMode="auto">
          <a:xfrm>
            <a:off x="774701" y="4652964"/>
            <a:ext cx="8927439"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just" eaLnBrk="1" hangingPunct="1"/>
            <a:r>
              <a:rPr lang="tr-TR" altLang="en-US" sz="2400" dirty="0">
                <a:solidFill>
                  <a:srgbClr val="FF0000"/>
                </a:solidFill>
              </a:rPr>
              <a:t>Binalarda enerjinin çok büyük bir bölümü ısıtma ve soğutma amaçlı harcanmaktadır.</a:t>
            </a:r>
            <a:r>
              <a:rPr lang="tr-TR" altLang="en-US" sz="2400" dirty="0"/>
              <a:t> Sıcak su temini, aydınlatma ve elektrikli ev aletleri kullanımı diğer tüketim alanlarını oluşturmaktadır. </a:t>
            </a:r>
          </a:p>
        </p:txBody>
      </p:sp>
    </p:spTree>
    <p:extLst>
      <p:ext uri="{BB962C8B-B14F-4D97-AF65-F5344CB8AC3E}">
        <p14:creationId xmlns:p14="http://schemas.microsoft.com/office/powerpoint/2010/main" val="23131714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9D3CB8B5-9C57-456B-A529-30248B7C21ED}"/>
              </a:ext>
            </a:extLst>
          </p:cNvPr>
          <p:cNvSpPr>
            <a:spLocks noGrp="1" noChangeArrowheads="1"/>
          </p:cNvSpPr>
          <p:nvPr>
            <p:ph type="body" idx="1"/>
          </p:nvPr>
        </p:nvSpPr>
        <p:spPr>
          <a:xfrm>
            <a:off x="896937" y="1729396"/>
            <a:ext cx="8458200" cy="3671888"/>
          </a:xfrm>
        </p:spPr>
        <p:txBody>
          <a:bodyPr/>
          <a:lstStyle/>
          <a:p>
            <a:pPr marL="0" indent="0" defTabSz="914400">
              <a:spcBef>
                <a:spcPct val="0"/>
              </a:spcBef>
              <a:buFont typeface="Wingdings" panose="05000000000000000000" pitchFamily="2" charset="2"/>
              <a:buChar char="n"/>
            </a:pPr>
            <a:r>
              <a:rPr lang="tr-TR" altLang="en-US" sz="2000" dirty="0"/>
              <a:t> </a:t>
            </a:r>
            <a:r>
              <a:rPr lang="tr-TR" altLang="en-US" sz="2000" dirty="0">
                <a:solidFill>
                  <a:srgbClr val="000000"/>
                </a:solidFill>
                <a:latin typeface="Arial" panose="020B0604020202020204" pitchFamily="34" charset="0"/>
              </a:rPr>
              <a:t>Eğimli ve Teras Çatılara,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Dışa veya garaj, depo gibi kullanılmayan bölümlere bakan duvarlara,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Toprak veya içerisinde yaşanmayan mahaller daireleri ayıran döşemelere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Tesisat boruları ile havalandırma kanallarına yapılır. </a:t>
            </a:r>
            <a:endParaRPr lang="en-US" altLang="en-US" sz="2000" dirty="0">
              <a:solidFill>
                <a:srgbClr val="000000"/>
              </a:solidFill>
              <a:latin typeface="Arial" panose="020B0604020202020204" pitchFamily="34" charset="0"/>
            </a:endParaRPr>
          </a:p>
        </p:txBody>
      </p:sp>
      <p:sp>
        <p:nvSpPr>
          <p:cNvPr id="23555" name="Rectangle 3">
            <a:extLst>
              <a:ext uri="{FF2B5EF4-FFF2-40B4-BE49-F238E27FC236}">
                <a16:creationId xmlns:a16="http://schemas.microsoft.com/office/drawing/2014/main" id="{06EB7DE0-42E1-4E55-96DF-235753D4EA54}"/>
              </a:ext>
            </a:extLst>
          </p:cNvPr>
          <p:cNvSpPr>
            <a:spLocks noGrp="1" noChangeArrowheads="1"/>
          </p:cNvSpPr>
          <p:nvPr>
            <p:ph type="title"/>
          </p:nvPr>
        </p:nvSpPr>
        <p:spPr>
          <a:xfrm>
            <a:off x="731837" y="1395780"/>
            <a:ext cx="8439150" cy="365125"/>
          </a:xfrm>
        </p:spPr>
        <p:txBody>
          <a:bodyPr>
            <a:noAutofit/>
          </a:bodyPr>
          <a:lstStyle/>
          <a:p>
            <a:pPr eaLnBrk="1" hangingPunct="1"/>
            <a:r>
              <a:rPr lang="tr-TR" altLang="en-US" sz="2400" b="1" dirty="0"/>
              <a:t>Uygulama Alanları</a:t>
            </a:r>
          </a:p>
        </p:txBody>
      </p:sp>
      <p:pic>
        <p:nvPicPr>
          <p:cNvPr id="23556" name="Picture 4" descr="cam">
            <a:extLst>
              <a:ext uri="{FF2B5EF4-FFF2-40B4-BE49-F238E27FC236}">
                <a16:creationId xmlns:a16="http://schemas.microsoft.com/office/drawing/2014/main" id="{7CCF49A5-EA27-4351-A1E8-60D6AAC318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630" y="3429000"/>
            <a:ext cx="2650507"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5" descr="cam1">
            <a:extLst>
              <a:ext uri="{FF2B5EF4-FFF2-40B4-BE49-F238E27FC236}">
                <a16:creationId xmlns:a16="http://schemas.microsoft.com/office/drawing/2014/main" id="{311DEBB8-62D8-4358-A080-36FFD7FCA3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6010" y="3411535"/>
            <a:ext cx="2631686" cy="2635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Rectangle 6">
            <a:extLst>
              <a:ext uri="{FF2B5EF4-FFF2-40B4-BE49-F238E27FC236}">
                <a16:creationId xmlns:a16="http://schemas.microsoft.com/office/drawing/2014/main" id="{17DE7851-5BB9-4C2A-801A-765F79E1D4A8}"/>
              </a:ext>
            </a:extLst>
          </p:cNvPr>
          <p:cNvSpPr>
            <a:spLocks noChangeArrowheads="1"/>
          </p:cNvSpPr>
          <p:nvPr/>
        </p:nvSpPr>
        <p:spPr bwMode="auto">
          <a:xfrm>
            <a:off x="6244569" y="3227665"/>
            <a:ext cx="3658256"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tIns="91440" bIns="0"/>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Font typeface="Wingdings" panose="05000000000000000000" pitchFamily="2" charset="2"/>
              <a:buChar char="n"/>
            </a:pPr>
            <a:r>
              <a:rPr lang="tr-TR" altLang="en-US" dirty="0"/>
              <a:t> Pencerelerden olan ısı kayıp ve kazançları, kaplamalı cam ve yalıtımlı doğrama kullanarak azaltılarak enerji tasarrufu sağlanır. </a:t>
            </a:r>
            <a:endParaRPr lang="en-US" altLang="en-US" dirty="0"/>
          </a:p>
        </p:txBody>
      </p:sp>
    </p:spTree>
    <p:extLst>
      <p:ext uri="{BB962C8B-B14F-4D97-AF65-F5344CB8AC3E}">
        <p14:creationId xmlns:p14="http://schemas.microsoft.com/office/powerpoint/2010/main" val="894039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4EA2BFCB-7850-4F01-B116-8C20AAF67C93}"/>
              </a:ext>
            </a:extLst>
          </p:cNvPr>
          <p:cNvSpPr>
            <a:spLocks noChangeArrowheads="1"/>
          </p:cNvSpPr>
          <p:nvPr/>
        </p:nvSpPr>
        <p:spPr bwMode="auto">
          <a:xfrm>
            <a:off x="6751060" y="2276845"/>
            <a:ext cx="2306239" cy="2553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tr-TR" sz="1999">
                <a:solidFill>
                  <a:schemeClr val="tx1"/>
                </a:solidFill>
              </a:rPr>
              <a:t>1-</a:t>
            </a:r>
            <a:r>
              <a:rPr lang="tr-TR" altLang="tr-TR" sz="1999"/>
              <a:t> Çatı Örtüsü</a:t>
            </a:r>
          </a:p>
          <a:p>
            <a:pPr>
              <a:spcBef>
                <a:spcPct val="0"/>
              </a:spcBef>
              <a:buClrTx/>
              <a:buFontTx/>
              <a:buNone/>
            </a:pPr>
            <a:r>
              <a:rPr lang="tr-TR" altLang="tr-TR" sz="1999">
                <a:solidFill>
                  <a:schemeClr val="tx1"/>
                </a:solidFill>
              </a:rPr>
              <a:t>2-</a:t>
            </a:r>
            <a:r>
              <a:rPr lang="tr-TR" altLang="tr-TR" sz="1999"/>
              <a:t> Su Yalıtımı </a:t>
            </a:r>
          </a:p>
          <a:p>
            <a:pPr>
              <a:spcBef>
                <a:spcPct val="0"/>
              </a:spcBef>
              <a:buClrTx/>
              <a:buFontTx/>
              <a:buNone/>
            </a:pPr>
            <a:r>
              <a:rPr lang="tr-TR" altLang="tr-TR" sz="1999">
                <a:solidFill>
                  <a:schemeClr val="tx1"/>
                </a:solidFill>
              </a:rPr>
              <a:t>3-</a:t>
            </a:r>
            <a:r>
              <a:rPr lang="tr-TR" altLang="tr-TR" sz="1999"/>
              <a:t> Çatı Tahtası</a:t>
            </a:r>
          </a:p>
          <a:p>
            <a:pPr>
              <a:spcBef>
                <a:spcPct val="0"/>
              </a:spcBef>
              <a:buClrTx/>
              <a:buFontTx/>
              <a:buNone/>
            </a:pPr>
            <a:r>
              <a:rPr lang="tr-TR" altLang="tr-TR" sz="1999">
                <a:solidFill>
                  <a:schemeClr val="tx1"/>
                </a:solidFill>
              </a:rPr>
              <a:t>4-</a:t>
            </a:r>
            <a:r>
              <a:rPr lang="tr-TR" altLang="tr-TR" sz="1999"/>
              <a:t> Havalandırılan </a:t>
            </a:r>
          </a:p>
          <a:p>
            <a:pPr>
              <a:spcBef>
                <a:spcPct val="0"/>
              </a:spcBef>
              <a:buClrTx/>
              <a:buFontTx/>
              <a:buNone/>
            </a:pPr>
            <a:r>
              <a:rPr lang="tr-TR" altLang="tr-TR" sz="1999"/>
              <a:t>Çatı Arası Boşluğu</a:t>
            </a:r>
          </a:p>
          <a:p>
            <a:pPr>
              <a:spcBef>
                <a:spcPct val="0"/>
              </a:spcBef>
              <a:buClrTx/>
              <a:buFontTx/>
              <a:buNone/>
            </a:pPr>
            <a:r>
              <a:rPr lang="tr-TR" altLang="tr-TR" sz="1999">
                <a:solidFill>
                  <a:schemeClr val="tx1"/>
                </a:solidFill>
              </a:rPr>
              <a:t>5-</a:t>
            </a:r>
            <a:r>
              <a:rPr lang="tr-TR" altLang="tr-TR" sz="1999"/>
              <a:t> Isı Yalıtımı</a:t>
            </a:r>
          </a:p>
          <a:p>
            <a:pPr>
              <a:spcBef>
                <a:spcPct val="0"/>
              </a:spcBef>
              <a:buClrTx/>
              <a:buFontTx/>
              <a:buNone/>
            </a:pPr>
            <a:r>
              <a:rPr lang="tr-TR" altLang="tr-TR" sz="1999">
                <a:solidFill>
                  <a:schemeClr val="tx1"/>
                </a:solidFill>
              </a:rPr>
              <a:t>6-</a:t>
            </a:r>
            <a:r>
              <a:rPr lang="tr-TR" altLang="tr-TR" sz="1999"/>
              <a:t> Döşeme Paneli</a:t>
            </a:r>
          </a:p>
          <a:p>
            <a:pPr>
              <a:spcBef>
                <a:spcPct val="0"/>
              </a:spcBef>
              <a:buClrTx/>
              <a:buFontTx/>
              <a:buNone/>
            </a:pPr>
            <a:r>
              <a:rPr lang="tr-TR" altLang="tr-TR" sz="1999">
                <a:solidFill>
                  <a:schemeClr val="tx1"/>
                </a:solidFill>
              </a:rPr>
              <a:t>7-</a:t>
            </a:r>
            <a:r>
              <a:rPr lang="tr-TR" altLang="tr-TR" sz="1999"/>
              <a:t> Tavan Sıvası </a:t>
            </a:r>
          </a:p>
        </p:txBody>
      </p:sp>
      <p:grpSp>
        <p:nvGrpSpPr>
          <p:cNvPr id="14339" name="Group 3">
            <a:extLst>
              <a:ext uri="{FF2B5EF4-FFF2-40B4-BE49-F238E27FC236}">
                <a16:creationId xmlns:a16="http://schemas.microsoft.com/office/drawing/2014/main" id="{2EB1C417-4957-4BB0-B35B-73DE8F33B787}"/>
              </a:ext>
            </a:extLst>
          </p:cNvPr>
          <p:cNvGrpSpPr>
            <a:grpSpLocks/>
          </p:cNvGrpSpPr>
          <p:nvPr/>
        </p:nvGrpSpPr>
        <p:grpSpPr bwMode="auto">
          <a:xfrm>
            <a:off x="41262" y="1413521"/>
            <a:ext cx="5921133" cy="3504077"/>
            <a:chOff x="192" y="547"/>
            <a:chExt cx="5479" cy="3350"/>
          </a:xfrm>
        </p:grpSpPr>
        <p:graphicFrame>
          <p:nvGraphicFramePr>
            <p:cNvPr id="14343" name="Object 4">
              <a:extLst>
                <a:ext uri="{FF2B5EF4-FFF2-40B4-BE49-F238E27FC236}">
                  <a16:creationId xmlns:a16="http://schemas.microsoft.com/office/drawing/2014/main" id="{8A7B4F99-8EB0-498E-B17B-58D6D7C3FC90}"/>
                </a:ext>
              </a:extLst>
            </p:cNvPr>
            <p:cNvGraphicFramePr>
              <a:graphicFrameLocks/>
            </p:cNvGraphicFramePr>
            <p:nvPr/>
          </p:nvGraphicFramePr>
          <p:xfrm>
            <a:off x="192" y="672"/>
            <a:ext cx="5393" cy="3225"/>
          </p:xfrm>
          <a:graphic>
            <a:graphicData uri="http://schemas.openxmlformats.org/presentationml/2006/ole">
              <mc:AlternateContent xmlns:mc="http://schemas.openxmlformats.org/markup-compatibility/2006">
                <mc:Choice xmlns:v="urn:schemas-microsoft-com:vml" Requires="v">
                  <p:oleObj spid="_x0000_s16407" name="AutoCAD LT Drawing" r:id="rId3" imgW="2981257" imgH="1771650" progId="AutoCAD">
                    <p:embed/>
                  </p:oleObj>
                </mc:Choice>
                <mc:Fallback>
                  <p:oleObj name="AutoCAD LT Drawing" r:id="rId3" imgW="2981257" imgH="1771650" progId="AutoCAD">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 y="672"/>
                          <a:ext cx="5393" cy="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4" name="Line 5">
              <a:extLst>
                <a:ext uri="{FF2B5EF4-FFF2-40B4-BE49-F238E27FC236}">
                  <a16:creationId xmlns:a16="http://schemas.microsoft.com/office/drawing/2014/main" id="{82B4941B-D44C-4320-A302-8C93153CB9A3}"/>
                </a:ext>
              </a:extLst>
            </p:cNvPr>
            <p:cNvSpPr>
              <a:spLocks noChangeShapeType="1"/>
            </p:cNvSpPr>
            <p:nvPr/>
          </p:nvSpPr>
          <p:spPr bwMode="auto">
            <a:xfrm flipV="1">
              <a:off x="1872" y="1296"/>
              <a:ext cx="0" cy="33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5" name="Line 6">
              <a:extLst>
                <a:ext uri="{FF2B5EF4-FFF2-40B4-BE49-F238E27FC236}">
                  <a16:creationId xmlns:a16="http://schemas.microsoft.com/office/drawing/2014/main" id="{50FDD202-3922-43E1-AE6B-D1D820557D7A}"/>
                </a:ext>
              </a:extLst>
            </p:cNvPr>
            <p:cNvSpPr>
              <a:spLocks noChangeShapeType="1"/>
            </p:cNvSpPr>
            <p:nvPr/>
          </p:nvSpPr>
          <p:spPr bwMode="auto">
            <a:xfrm flipV="1">
              <a:off x="2544" y="1104"/>
              <a:ext cx="0" cy="48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6" name="Line 7">
              <a:extLst>
                <a:ext uri="{FF2B5EF4-FFF2-40B4-BE49-F238E27FC236}">
                  <a16:creationId xmlns:a16="http://schemas.microsoft.com/office/drawing/2014/main" id="{B3E66518-EF41-4D69-81E0-8D1B71923F6B}"/>
                </a:ext>
              </a:extLst>
            </p:cNvPr>
            <p:cNvSpPr>
              <a:spLocks noChangeShapeType="1"/>
            </p:cNvSpPr>
            <p:nvPr/>
          </p:nvSpPr>
          <p:spPr bwMode="auto">
            <a:xfrm flipV="1">
              <a:off x="2976" y="960"/>
              <a:ext cx="0" cy="52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7" name="Line 8">
              <a:extLst>
                <a:ext uri="{FF2B5EF4-FFF2-40B4-BE49-F238E27FC236}">
                  <a16:creationId xmlns:a16="http://schemas.microsoft.com/office/drawing/2014/main" id="{523CA5D6-135D-4FCC-ABF2-8A8034B5CF49}"/>
                </a:ext>
              </a:extLst>
            </p:cNvPr>
            <p:cNvSpPr>
              <a:spLocks noChangeShapeType="1"/>
            </p:cNvSpPr>
            <p:nvPr/>
          </p:nvSpPr>
          <p:spPr bwMode="auto">
            <a:xfrm flipV="1">
              <a:off x="5136" y="768"/>
              <a:ext cx="0" cy="81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8" name="Line 9">
              <a:extLst>
                <a:ext uri="{FF2B5EF4-FFF2-40B4-BE49-F238E27FC236}">
                  <a16:creationId xmlns:a16="http://schemas.microsoft.com/office/drawing/2014/main" id="{BFBCB241-B179-4463-84E6-55208C2DD8ED}"/>
                </a:ext>
              </a:extLst>
            </p:cNvPr>
            <p:cNvSpPr>
              <a:spLocks noChangeShapeType="1"/>
            </p:cNvSpPr>
            <p:nvPr/>
          </p:nvSpPr>
          <p:spPr bwMode="auto">
            <a:xfrm>
              <a:off x="5472" y="2208"/>
              <a:ext cx="0" cy="52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9" name="Line 10">
              <a:extLst>
                <a:ext uri="{FF2B5EF4-FFF2-40B4-BE49-F238E27FC236}">
                  <a16:creationId xmlns:a16="http://schemas.microsoft.com/office/drawing/2014/main" id="{34CCBDD5-AC76-4CD1-A215-1C28A1E1F6DF}"/>
                </a:ext>
              </a:extLst>
            </p:cNvPr>
            <p:cNvSpPr>
              <a:spLocks noChangeShapeType="1"/>
            </p:cNvSpPr>
            <p:nvPr/>
          </p:nvSpPr>
          <p:spPr bwMode="auto">
            <a:xfrm>
              <a:off x="5136" y="2496"/>
              <a:ext cx="0" cy="43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50" name="Line 11">
              <a:extLst>
                <a:ext uri="{FF2B5EF4-FFF2-40B4-BE49-F238E27FC236}">
                  <a16:creationId xmlns:a16="http://schemas.microsoft.com/office/drawing/2014/main" id="{C4CF0C2C-9515-4846-B8D7-CADC508D64B7}"/>
                </a:ext>
              </a:extLst>
            </p:cNvPr>
            <p:cNvSpPr>
              <a:spLocks noChangeShapeType="1"/>
            </p:cNvSpPr>
            <p:nvPr/>
          </p:nvSpPr>
          <p:spPr bwMode="auto">
            <a:xfrm>
              <a:off x="4704" y="2592"/>
              <a:ext cx="0" cy="2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024012" name="Rectangle 12">
              <a:extLst>
                <a:ext uri="{FF2B5EF4-FFF2-40B4-BE49-F238E27FC236}">
                  <a16:creationId xmlns:a16="http://schemas.microsoft.com/office/drawing/2014/main" id="{FC28B210-BB3C-49F3-937B-01BA2743D19E}"/>
                </a:ext>
              </a:extLst>
            </p:cNvPr>
            <p:cNvSpPr>
              <a:spLocks noChangeArrowheads="1"/>
            </p:cNvSpPr>
            <p:nvPr/>
          </p:nvSpPr>
          <p:spPr bwMode="auto">
            <a:xfrm>
              <a:off x="1765" y="1077"/>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1</a:t>
              </a:r>
            </a:p>
          </p:txBody>
        </p:sp>
        <p:sp>
          <p:nvSpPr>
            <p:cNvPr id="14352" name="Rectangle 13">
              <a:extLst>
                <a:ext uri="{FF2B5EF4-FFF2-40B4-BE49-F238E27FC236}">
                  <a16:creationId xmlns:a16="http://schemas.microsoft.com/office/drawing/2014/main" id="{F1CC67F4-34AD-47DE-8847-7F807C5D06C0}"/>
                </a:ext>
              </a:extLst>
            </p:cNvPr>
            <p:cNvSpPr>
              <a:spLocks noChangeArrowheads="1"/>
            </p:cNvSpPr>
            <p:nvPr/>
          </p:nvSpPr>
          <p:spPr bwMode="auto">
            <a:xfrm>
              <a:off x="2395" y="853"/>
              <a:ext cx="17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399">
                <a:solidFill>
                  <a:schemeClr val="tx1"/>
                </a:solidFill>
              </a:endParaRPr>
            </a:p>
          </p:txBody>
        </p:sp>
        <p:sp>
          <p:nvSpPr>
            <p:cNvPr id="1024014" name="Rectangle 14">
              <a:extLst>
                <a:ext uri="{FF2B5EF4-FFF2-40B4-BE49-F238E27FC236}">
                  <a16:creationId xmlns:a16="http://schemas.microsoft.com/office/drawing/2014/main" id="{DB5DD4FD-E423-4235-B660-FA3FF43E5D4F}"/>
                </a:ext>
              </a:extLst>
            </p:cNvPr>
            <p:cNvSpPr>
              <a:spLocks noChangeArrowheads="1"/>
            </p:cNvSpPr>
            <p:nvPr/>
          </p:nvSpPr>
          <p:spPr bwMode="auto">
            <a:xfrm>
              <a:off x="2437" y="884"/>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2</a:t>
              </a:r>
            </a:p>
          </p:txBody>
        </p:sp>
        <p:sp>
          <p:nvSpPr>
            <p:cNvPr id="1024015" name="Rectangle 15">
              <a:extLst>
                <a:ext uri="{FF2B5EF4-FFF2-40B4-BE49-F238E27FC236}">
                  <a16:creationId xmlns:a16="http://schemas.microsoft.com/office/drawing/2014/main" id="{2CB56C2B-9A7F-4898-AA8E-B61A5EE2C052}"/>
                </a:ext>
              </a:extLst>
            </p:cNvPr>
            <p:cNvSpPr>
              <a:spLocks noChangeArrowheads="1"/>
            </p:cNvSpPr>
            <p:nvPr/>
          </p:nvSpPr>
          <p:spPr bwMode="auto">
            <a:xfrm>
              <a:off x="2869" y="740"/>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3</a:t>
              </a:r>
            </a:p>
          </p:txBody>
        </p:sp>
        <p:sp>
          <p:nvSpPr>
            <p:cNvPr id="1024016" name="Rectangle 16">
              <a:extLst>
                <a:ext uri="{FF2B5EF4-FFF2-40B4-BE49-F238E27FC236}">
                  <a16:creationId xmlns:a16="http://schemas.microsoft.com/office/drawing/2014/main" id="{D629437F-B534-4984-8D63-B38A9FB3FD1F}"/>
                </a:ext>
              </a:extLst>
            </p:cNvPr>
            <p:cNvSpPr>
              <a:spLocks noChangeArrowheads="1"/>
            </p:cNvSpPr>
            <p:nvPr/>
          </p:nvSpPr>
          <p:spPr bwMode="auto">
            <a:xfrm>
              <a:off x="5031" y="547"/>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4</a:t>
              </a:r>
            </a:p>
          </p:txBody>
        </p:sp>
        <p:sp>
          <p:nvSpPr>
            <p:cNvPr id="1024017" name="Rectangle 17">
              <a:extLst>
                <a:ext uri="{FF2B5EF4-FFF2-40B4-BE49-F238E27FC236}">
                  <a16:creationId xmlns:a16="http://schemas.microsoft.com/office/drawing/2014/main" id="{41003268-1411-40FA-A3B4-F427CE4E219B}"/>
                </a:ext>
              </a:extLst>
            </p:cNvPr>
            <p:cNvSpPr>
              <a:spLocks noChangeArrowheads="1"/>
            </p:cNvSpPr>
            <p:nvPr/>
          </p:nvSpPr>
          <p:spPr bwMode="auto">
            <a:xfrm>
              <a:off x="5367" y="2708"/>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5</a:t>
              </a:r>
            </a:p>
          </p:txBody>
        </p:sp>
        <p:sp>
          <p:nvSpPr>
            <p:cNvPr id="1024018" name="Rectangle 18">
              <a:extLst>
                <a:ext uri="{FF2B5EF4-FFF2-40B4-BE49-F238E27FC236}">
                  <a16:creationId xmlns:a16="http://schemas.microsoft.com/office/drawing/2014/main" id="{8F10DCB2-8AA4-49CD-8632-85C480473A51}"/>
                </a:ext>
              </a:extLst>
            </p:cNvPr>
            <p:cNvSpPr>
              <a:spLocks noChangeArrowheads="1"/>
            </p:cNvSpPr>
            <p:nvPr/>
          </p:nvSpPr>
          <p:spPr bwMode="auto">
            <a:xfrm>
              <a:off x="5031" y="2899"/>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6</a:t>
              </a:r>
            </a:p>
          </p:txBody>
        </p:sp>
        <p:sp>
          <p:nvSpPr>
            <p:cNvPr id="1024019" name="Rectangle 19">
              <a:extLst>
                <a:ext uri="{FF2B5EF4-FFF2-40B4-BE49-F238E27FC236}">
                  <a16:creationId xmlns:a16="http://schemas.microsoft.com/office/drawing/2014/main" id="{F759275C-0DE9-4984-9242-C1380499914C}"/>
                </a:ext>
              </a:extLst>
            </p:cNvPr>
            <p:cNvSpPr>
              <a:spLocks noChangeArrowheads="1"/>
            </p:cNvSpPr>
            <p:nvPr/>
          </p:nvSpPr>
          <p:spPr bwMode="auto">
            <a:xfrm>
              <a:off x="4599" y="2852"/>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7</a:t>
              </a:r>
            </a:p>
          </p:txBody>
        </p:sp>
      </p:grpSp>
      <p:sp>
        <p:nvSpPr>
          <p:cNvPr id="14340" name="Rectangle 20">
            <a:extLst>
              <a:ext uri="{FF2B5EF4-FFF2-40B4-BE49-F238E27FC236}">
                <a16:creationId xmlns:a16="http://schemas.microsoft.com/office/drawing/2014/main" id="{F43FDAE1-CE46-4605-AD7A-FE27C2D8AD5E}"/>
              </a:ext>
            </a:extLst>
          </p:cNvPr>
          <p:cNvSpPr>
            <a:spLocks noChangeArrowheads="1"/>
          </p:cNvSpPr>
          <p:nvPr/>
        </p:nvSpPr>
        <p:spPr bwMode="auto">
          <a:xfrm>
            <a:off x="0" y="1197691"/>
            <a:ext cx="9490207"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kullanılmayan eğimli çatılarda ısı yalıtımı</a:t>
            </a:r>
          </a:p>
        </p:txBody>
      </p:sp>
      <p:sp>
        <p:nvSpPr>
          <p:cNvPr id="14341" name="Rectangle 22">
            <a:extLst>
              <a:ext uri="{FF2B5EF4-FFF2-40B4-BE49-F238E27FC236}">
                <a16:creationId xmlns:a16="http://schemas.microsoft.com/office/drawing/2014/main" id="{7BDC019F-37C5-45A4-AD33-BF4A4F7F68B7}"/>
              </a:ext>
            </a:extLst>
          </p:cNvPr>
          <p:cNvSpPr>
            <a:spLocks noChangeArrowheads="1"/>
          </p:cNvSpPr>
          <p:nvPr/>
        </p:nvSpPr>
        <p:spPr bwMode="auto">
          <a:xfrm>
            <a:off x="212656" y="4868402"/>
            <a:ext cx="9490207" cy="1310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
                <a:schemeClr val="accent1"/>
              </a:buClr>
              <a:buFont typeface="Wingdings" panose="05000000000000000000" pitchFamily="2" charset="2"/>
              <a:buChar char="§"/>
            </a:pPr>
            <a:r>
              <a:rPr lang="tr-TR" altLang="tr-TR" sz="1999"/>
              <a:t> Bu detayda çatı arasının havalandırılması çok önemlidir. Aksi halde yoğuşma sonucu ısı yalıtım malzemesi zarar görebilir. </a:t>
            </a:r>
          </a:p>
          <a:p>
            <a:pPr eaLnBrk="1" hangingPunct="1">
              <a:spcBef>
                <a:spcPct val="0"/>
              </a:spcBef>
              <a:buClr>
                <a:schemeClr val="accent1"/>
              </a:buClr>
              <a:buFont typeface="Wingdings" panose="05000000000000000000" pitchFamily="2" charset="2"/>
              <a:buChar char="§"/>
            </a:pPr>
            <a:r>
              <a:rPr lang="tr-TR" altLang="tr-TR" sz="1999"/>
              <a:t> Isı köprüsü oluşmaması için duvar ısı yalıtımı ile çatı ısı yalıtımının sürekliliği sağlanmalıdır.</a:t>
            </a:r>
          </a:p>
        </p:txBody>
      </p:sp>
    </p:spTree>
    <p:extLst>
      <p:ext uri="{BB962C8B-B14F-4D97-AF65-F5344CB8AC3E}">
        <p14:creationId xmlns:p14="http://schemas.microsoft.com/office/powerpoint/2010/main" val="662475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362" name="Picture 2" descr="ccatisiltesi-uygulama">
            <a:extLst>
              <a:ext uri="{FF2B5EF4-FFF2-40B4-BE49-F238E27FC236}">
                <a16:creationId xmlns:a16="http://schemas.microsoft.com/office/drawing/2014/main" id="{8FC971ED-1DAA-49FB-8B0C-58FDFD0C49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2368"/>
          <a:stretch>
            <a:fillRect/>
          </a:stretch>
        </p:blipFill>
        <p:spPr bwMode="auto">
          <a:xfrm>
            <a:off x="4868889" y="1699180"/>
            <a:ext cx="3969065" cy="372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rulopan">
            <a:extLst>
              <a:ext uri="{FF2B5EF4-FFF2-40B4-BE49-F238E27FC236}">
                <a16:creationId xmlns:a16="http://schemas.microsoft.com/office/drawing/2014/main" id="{11A100D6-C654-487B-B4EB-44E38BB078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665" y="1699180"/>
            <a:ext cx="3975413" cy="3735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4">
            <a:extLst>
              <a:ext uri="{FF2B5EF4-FFF2-40B4-BE49-F238E27FC236}">
                <a16:creationId xmlns:a16="http://schemas.microsoft.com/office/drawing/2014/main" id="{FA703BBA-EBFE-4D7D-AFD2-6B310F48584B}"/>
              </a:ext>
            </a:extLst>
          </p:cNvPr>
          <p:cNvSpPr>
            <a:spLocks noChangeArrowheads="1"/>
          </p:cNvSpPr>
          <p:nvPr/>
        </p:nvSpPr>
        <p:spPr bwMode="auto">
          <a:xfrm>
            <a:off x="0" y="1197691"/>
            <a:ext cx="9490207"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kullanılmayan eğimli çatılarda ısı yalıtımı</a:t>
            </a:r>
          </a:p>
        </p:txBody>
      </p:sp>
      <p:sp>
        <p:nvSpPr>
          <p:cNvPr id="15365" name="Rectangle 6">
            <a:extLst>
              <a:ext uri="{FF2B5EF4-FFF2-40B4-BE49-F238E27FC236}">
                <a16:creationId xmlns:a16="http://schemas.microsoft.com/office/drawing/2014/main" id="{FE639133-11E0-4B14-9028-6C1704F89F09}"/>
              </a:ext>
            </a:extLst>
          </p:cNvPr>
          <p:cNvSpPr>
            <a:spLocks noChangeArrowheads="1"/>
          </p:cNvSpPr>
          <p:nvPr/>
        </p:nvSpPr>
        <p:spPr bwMode="auto">
          <a:xfrm>
            <a:off x="577664" y="5444479"/>
            <a:ext cx="9077590"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20000"/>
              </a:spcBef>
              <a:buClr>
                <a:schemeClr val="accent1"/>
              </a:buClr>
              <a:buSzPct val="70000"/>
              <a:buFont typeface="Wingdings" panose="05000000000000000000" pitchFamily="2" charset="2"/>
              <a:buChar char="n"/>
            </a:pPr>
            <a:r>
              <a:rPr lang="tr-TR" altLang="tr-TR" sz="1999"/>
              <a:t> Cam yünü şilte üzerine buhar kesici özelliği olan su buharı geçişine karşı yüksek dirence sahip (örn. naylon) bir malzeme serilmemelidir.</a:t>
            </a:r>
          </a:p>
        </p:txBody>
      </p:sp>
    </p:spTree>
    <p:extLst>
      <p:ext uri="{BB962C8B-B14F-4D97-AF65-F5344CB8AC3E}">
        <p14:creationId xmlns:p14="http://schemas.microsoft.com/office/powerpoint/2010/main" val="41386541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386" name="Picture 2" descr="cati_1">
            <a:extLst>
              <a:ext uri="{FF2B5EF4-FFF2-40B4-BE49-F238E27FC236}">
                <a16:creationId xmlns:a16="http://schemas.microsoft.com/office/drawing/2014/main" id="{72AE0248-E176-403B-B902-1E42BF149FF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8191" t="22223" r="5582" b="1852"/>
          <a:stretch>
            <a:fillRect/>
          </a:stretch>
        </p:blipFill>
        <p:spPr>
          <a:xfrm>
            <a:off x="82523" y="1867401"/>
            <a:ext cx="6931978" cy="31231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87" name="Text Box 3">
            <a:extLst>
              <a:ext uri="{FF2B5EF4-FFF2-40B4-BE49-F238E27FC236}">
                <a16:creationId xmlns:a16="http://schemas.microsoft.com/office/drawing/2014/main" id="{143CF6D5-7E73-4FA2-A158-0CBF03B81E76}"/>
              </a:ext>
            </a:extLst>
          </p:cNvPr>
          <p:cNvSpPr txBox="1">
            <a:spLocks noChangeArrowheads="1"/>
          </p:cNvSpPr>
          <p:nvPr/>
        </p:nvSpPr>
        <p:spPr bwMode="auto">
          <a:xfrm>
            <a:off x="7111308" y="3213169"/>
            <a:ext cx="2475706" cy="1739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1799">
                <a:solidFill>
                  <a:srgbClr val="3333FF"/>
                </a:solidFill>
              </a:rPr>
              <a:t>5-</a:t>
            </a:r>
            <a:r>
              <a:rPr lang="tr-TR" altLang="tr-TR" sz="1799">
                <a:solidFill>
                  <a:schemeClr val="tx1"/>
                </a:solidFill>
              </a:rPr>
              <a:t> </a:t>
            </a:r>
            <a:r>
              <a:rPr lang="tr-TR" altLang="tr-TR" sz="1799"/>
              <a:t>Isı yalıtımı</a:t>
            </a:r>
          </a:p>
          <a:p>
            <a:pPr eaLnBrk="1" hangingPunct="1">
              <a:lnSpc>
                <a:spcPct val="80000"/>
              </a:lnSpc>
              <a:spcBef>
                <a:spcPct val="50000"/>
              </a:spcBef>
              <a:buClrTx/>
              <a:buFontTx/>
              <a:buNone/>
            </a:pPr>
            <a:r>
              <a:rPr lang="tr-TR" altLang="tr-TR" sz="1799">
                <a:solidFill>
                  <a:srgbClr val="3333FF"/>
                </a:solidFill>
              </a:rPr>
              <a:t>6-</a:t>
            </a:r>
            <a:r>
              <a:rPr lang="tr-TR" altLang="tr-TR" sz="1799">
                <a:solidFill>
                  <a:schemeClr val="tx1"/>
                </a:solidFill>
              </a:rPr>
              <a:t> </a:t>
            </a:r>
            <a:r>
              <a:rPr lang="tr-TR" altLang="tr-TR" sz="1799"/>
              <a:t>Buhar kesici</a:t>
            </a:r>
          </a:p>
          <a:p>
            <a:pPr eaLnBrk="1" hangingPunct="1">
              <a:lnSpc>
                <a:spcPct val="80000"/>
              </a:lnSpc>
              <a:spcBef>
                <a:spcPct val="50000"/>
              </a:spcBef>
              <a:buClrTx/>
              <a:buFontTx/>
              <a:buNone/>
            </a:pPr>
            <a:r>
              <a:rPr lang="tr-TR" altLang="tr-TR" sz="1799">
                <a:solidFill>
                  <a:srgbClr val="3333FF"/>
                </a:solidFill>
              </a:rPr>
              <a:t>7-</a:t>
            </a:r>
            <a:r>
              <a:rPr lang="tr-TR" altLang="tr-TR" sz="1799">
                <a:solidFill>
                  <a:schemeClr val="tx1"/>
                </a:solidFill>
              </a:rPr>
              <a:t> </a:t>
            </a:r>
            <a:r>
              <a:rPr lang="tr-TR" altLang="tr-TR" sz="1799"/>
              <a:t>Çatı tahtası</a:t>
            </a:r>
          </a:p>
          <a:p>
            <a:pPr eaLnBrk="1" hangingPunct="1">
              <a:lnSpc>
                <a:spcPct val="80000"/>
              </a:lnSpc>
              <a:spcBef>
                <a:spcPct val="50000"/>
              </a:spcBef>
              <a:buClrTx/>
              <a:buFontTx/>
              <a:buNone/>
            </a:pPr>
            <a:r>
              <a:rPr lang="tr-TR" altLang="tr-TR" sz="1799">
                <a:solidFill>
                  <a:srgbClr val="3333FF"/>
                </a:solidFill>
              </a:rPr>
              <a:t>8-</a:t>
            </a:r>
            <a:r>
              <a:rPr lang="tr-TR" altLang="tr-TR" sz="1799">
                <a:solidFill>
                  <a:schemeClr val="tx1"/>
                </a:solidFill>
              </a:rPr>
              <a:t> </a:t>
            </a:r>
            <a:r>
              <a:rPr lang="tr-TR" altLang="tr-TR" sz="1799"/>
              <a:t>Mertek </a:t>
            </a:r>
          </a:p>
          <a:p>
            <a:pPr eaLnBrk="1" hangingPunct="1">
              <a:lnSpc>
                <a:spcPct val="80000"/>
              </a:lnSpc>
              <a:spcBef>
                <a:spcPct val="50000"/>
              </a:spcBef>
              <a:buClrTx/>
              <a:buFontTx/>
              <a:buNone/>
            </a:pPr>
            <a:r>
              <a:rPr lang="tr-TR" altLang="tr-TR" sz="1799">
                <a:solidFill>
                  <a:srgbClr val="3333FF"/>
                </a:solidFill>
              </a:rPr>
              <a:t>9-</a:t>
            </a:r>
            <a:r>
              <a:rPr lang="tr-TR" altLang="tr-TR" sz="1799">
                <a:solidFill>
                  <a:schemeClr val="tx1"/>
                </a:solidFill>
              </a:rPr>
              <a:t> </a:t>
            </a:r>
            <a:r>
              <a:rPr lang="tr-TR" altLang="tr-TR" sz="1799"/>
              <a:t>Tavan kaplaması</a:t>
            </a:r>
          </a:p>
        </p:txBody>
      </p:sp>
      <p:sp>
        <p:nvSpPr>
          <p:cNvPr id="16388" name="Text Box 4">
            <a:extLst>
              <a:ext uri="{FF2B5EF4-FFF2-40B4-BE49-F238E27FC236}">
                <a16:creationId xmlns:a16="http://schemas.microsoft.com/office/drawing/2014/main" id="{E33DEF59-0081-4CC5-A205-38498D023AA4}"/>
              </a:ext>
            </a:extLst>
          </p:cNvPr>
          <p:cNvSpPr txBox="1">
            <a:spLocks noChangeArrowheads="1"/>
          </p:cNvSpPr>
          <p:nvPr/>
        </p:nvSpPr>
        <p:spPr bwMode="auto">
          <a:xfrm>
            <a:off x="7111308" y="1557938"/>
            <a:ext cx="3218418" cy="1601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1799">
                <a:solidFill>
                  <a:srgbClr val="3333FF"/>
                </a:solidFill>
              </a:rPr>
              <a:t>1- </a:t>
            </a:r>
            <a:r>
              <a:rPr lang="tr-TR" altLang="tr-TR" sz="1799"/>
              <a:t>Çatı örtüsü</a:t>
            </a:r>
          </a:p>
          <a:p>
            <a:pPr eaLnBrk="1" hangingPunct="1">
              <a:lnSpc>
                <a:spcPct val="80000"/>
              </a:lnSpc>
              <a:spcBef>
                <a:spcPct val="50000"/>
              </a:spcBef>
              <a:buClrTx/>
              <a:buFontTx/>
              <a:buNone/>
            </a:pPr>
            <a:r>
              <a:rPr lang="tr-TR" altLang="tr-TR" sz="1799">
                <a:solidFill>
                  <a:srgbClr val="3333FF"/>
                </a:solidFill>
              </a:rPr>
              <a:t>2-</a:t>
            </a:r>
            <a:r>
              <a:rPr lang="tr-TR" altLang="tr-TR" sz="1799">
                <a:solidFill>
                  <a:schemeClr val="tx1"/>
                </a:solidFill>
              </a:rPr>
              <a:t> </a:t>
            </a:r>
            <a:r>
              <a:rPr lang="tr-TR" altLang="tr-TR" sz="1799"/>
              <a:t>Kiremit tespit çıtası</a:t>
            </a:r>
          </a:p>
          <a:p>
            <a:pPr eaLnBrk="1" hangingPunct="1">
              <a:lnSpc>
                <a:spcPct val="80000"/>
              </a:lnSpc>
              <a:spcBef>
                <a:spcPct val="50000"/>
              </a:spcBef>
              <a:buClrTx/>
              <a:buFontTx/>
              <a:buNone/>
            </a:pPr>
            <a:r>
              <a:rPr lang="tr-TR" altLang="tr-TR" sz="1799">
                <a:solidFill>
                  <a:srgbClr val="3333FF"/>
                </a:solidFill>
              </a:rPr>
              <a:t>3-</a:t>
            </a:r>
            <a:r>
              <a:rPr lang="tr-TR" altLang="tr-TR" sz="1799">
                <a:solidFill>
                  <a:schemeClr val="tx1"/>
                </a:solidFill>
              </a:rPr>
              <a:t> </a:t>
            </a:r>
            <a:r>
              <a:rPr lang="tr-TR" altLang="tr-TR" sz="1799"/>
              <a:t>Baskı çıtası</a:t>
            </a:r>
          </a:p>
          <a:p>
            <a:pPr eaLnBrk="1" hangingPunct="1">
              <a:lnSpc>
                <a:spcPct val="80000"/>
              </a:lnSpc>
              <a:spcBef>
                <a:spcPct val="50000"/>
              </a:spcBef>
              <a:buClrTx/>
              <a:buFontTx/>
              <a:buNone/>
            </a:pPr>
            <a:r>
              <a:rPr lang="tr-TR" altLang="tr-TR" sz="1799">
                <a:solidFill>
                  <a:srgbClr val="3333FF"/>
                </a:solidFill>
              </a:rPr>
              <a:t>4-</a:t>
            </a:r>
            <a:r>
              <a:rPr lang="tr-TR" altLang="tr-TR" sz="1799">
                <a:solidFill>
                  <a:schemeClr val="tx1"/>
                </a:solidFill>
              </a:rPr>
              <a:t> </a:t>
            </a:r>
            <a:r>
              <a:rPr lang="tr-TR" altLang="tr-TR" sz="1799"/>
              <a:t>Nefes alan su yalıtım örtüsü</a:t>
            </a:r>
          </a:p>
        </p:txBody>
      </p:sp>
      <p:sp>
        <p:nvSpPr>
          <p:cNvPr id="16389" name="Text Box 5">
            <a:extLst>
              <a:ext uri="{FF2B5EF4-FFF2-40B4-BE49-F238E27FC236}">
                <a16:creationId xmlns:a16="http://schemas.microsoft.com/office/drawing/2014/main" id="{6E574FE2-5E5A-4353-BF9F-53E6D8C2FE8D}"/>
              </a:ext>
            </a:extLst>
          </p:cNvPr>
          <p:cNvSpPr txBox="1">
            <a:spLocks noChangeArrowheads="1"/>
          </p:cNvSpPr>
          <p:nvPr/>
        </p:nvSpPr>
        <p:spPr bwMode="auto">
          <a:xfrm>
            <a:off x="165047" y="2210191"/>
            <a:ext cx="2475706" cy="953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400">
                <a:solidFill>
                  <a:schemeClr val="tx1"/>
                </a:solidFill>
              </a:rPr>
              <a:t>Havalandırma Boşluğu: Kiremitler ile su yalıtım malzemesi arasındaki boşluk en az 50mm olmalıdır.</a:t>
            </a:r>
          </a:p>
        </p:txBody>
      </p:sp>
      <p:sp>
        <p:nvSpPr>
          <p:cNvPr id="16390" name="Rectangle 6">
            <a:extLst>
              <a:ext uri="{FF2B5EF4-FFF2-40B4-BE49-F238E27FC236}">
                <a16:creationId xmlns:a16="http://schemas.microsoft.com/office/drawing/2014/main" id="{27E135EB-A499-4BB6-B64C-2BAA45D648EA}"/>
              </a:ext>
            </a:extLst>
          </p:cNvPr>
          <p:cNvSpPr>
            <a:spLocks noChangeArrowheads="1"/>
          </p:cNvSpPr>
          <p:nvPr/>
        </p:nvSpPr>
        <p:spPr bwMode="auto">
          <a:xfrm>
            <a:off x="0" y="1243714"/>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kullanılan eğimli çatılarda ısı yalıtımı</a:t>
            </a:r>
          </a:p>
        </p:txBody>
      </p:sp>
      <p:sp>
        <p:nvSpPr>
          <p:cNvPr id="16392" name="Rectangle 9">
            <a:extLst>
              <a:ext uri="{FF2B5EF4-FFF2-40B4-BE49-F238E27FC236}">
                <a16:creationId xmlns:a16="http://schemas.microsoft.com/office/drawing/2014/main" id="{E13A7D0A-9871-49C5-A249-CFCAD0B14A4B}"/>
              </a:ext>
            </a:extLst>
          </p:cNvPr>
          <p:cNvSpPr>
            <a:spLocks noChangeArrowheads="1"/>
          </p:cNvSpPr>
          <p:nvPr/>
        </p:nvSpPr>
        <p:spPr bwMode="auto">
          <a:xfrm>
            <a:off x="272962" y="4882684"/>
            <a:ext cx="9356900" cy="156953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11" bIns="0"/>
          <a:lstStyle>
            <a:lvl1pPr defTabSz="900113">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342900" indent="-341313" defTabSz="900113">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685800" indent="-341313" defTabSz="900113">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027113" indent="-339725" defTabSz="900113">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368425" indent="-339725" defTabSz="900113">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8256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2828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7400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1972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buFont typeface="Wingdings" panose="05000000000000000000" pitchFamily="2" charset="2"/>
              <a:buChar char="n"/>
            </a:pPr>
            <a:r>
              <a:rPr lang="tr-TR" altLang="tr-TR" sz="1999"/>
              <a:t> Isı yalıtımı mertek arası, mertek üstü veya mertek altına uygulanabilir. </a:t>
            </a:r>
          </a:p>
          <a:p>
            <a:pPr>
              <a:buFont typeface="Wingdings" panose="05000000000000000000" pitchFamily="2" charset="2"/>
              <a:buChar char="n"/>
            </a:pPr>
            <a:r>
              <a:rPr lang="tr-TR" altLang="tr-TR" sz="1999"/>
              <a:t> Malzemelerin buhar difüzyon özelliklerine göre yoğuşma analizi yapılarak gerekli önlemler alınmalıdır.</a:t>
            </a:r>
          </a:p>
        </p:txBody>
      </p:sp>
    </p:spTree>
    <p:extLst>
      <p:ext uri="{BB962C8B-B14F-4D97-AF65-F5344CB8AC3E}">
        <p14:creationId xmlns:p14="http://schemas.microsoft.com/office/powerpoint/2010/main" val="14534080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10" name="Picture 2">
            <a:extLst>
              <a:ext uri="{FF2B5EF4-FFF2-40B4-BE49-F238E27FC236}">
                <a16:creationId xmlns:a16="http://schemas.microsoft.com/office/drawing/2014/main" id="{71D9CB8D-217A-491F-99E5-F8B8D8D7E8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2827" y="1848357"/>
            <a:ext cx="4265832" cy="41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mertek">
            <a:extLst>
              <a:ext uri="{FF2B5EF4-FFF2-40B4-BE49-F238E27FC236}">
                <a16:creationId xmlns:a16="http://schemas.microsoft.com/office/drawing/2014/main" id="{1046B95E-F151-43ED-A447-9E66167E42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5836"/>
          <a:stretch>
            <a:fillRect/>
          </a:stretch>
        </p:blipFill>
        <p:spPr bwMode="auto">
          <a:xfrm>
            <a:off x="704624" y="1832487"/>
            <a:ext cx="3897650" cy="418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ectangle 4">
            <a:extLst>
              <a:ext uri="{FF2B5EF4-FFF2-40B4-BE49-F238E27FC236}">
                <a16:creationId xmlns:a16="http://schemas.microsoft.com/office/drawing/2014/main" id="{9D423EBC-504D-488D-B9D7-EDEABA779EE7}"/>
              </a:ext>
            </a:extLst>
          </p:cNvPr>
          <p:cNvSpPr>
            <a:spLocks noChangeArrowheads="1"/>
          </p:cNvSpPr>
          <p:nvPr/>
        </p:nvSpPr>
        <p:spPr bwMode="auto">
          <a:xfrm>
            <a:off x="0" y="1197691"/>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kullanılan eğimli çatılarda ısı yalıtımı</a:t>
            </a:r>
          </a:p>
        </p:txBody>
      </p:sp>
      <p:pic>
        <p:nvPicPr>
          <p:cNvPr id="17414" name="Picture 7" descr="G+H ISOVER4">
            <a:extLst>
              <a:ext uri="{FF2B5EF4-FFF2-40B4-BE49-F238E27FC236}">
                <a16:creationId xmlns:a16="http://schemas.microsoft.com/office/drawing/2014/main" id="{4B279449-A61C-42CC-85F2-7D141F3120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624" y="1845183"/>
            <a:ext cx="2807388" cy="157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26988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8434" name="Picture 2" descr="k01y">
            <a:extLst>
              <a:ext uri="{FF2B5EF4-FFF2-40B4-BE49-F238E27FC236}">
                <a16:creationId xmlns:a16="http://schemas.microsoft.com/office/drawing/2014/main" id="{4400EA8B-4823-4641-9339-4412F1FFE4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2619" t="19203" r="9734" b="30867"/>
          <a:stretch>
            <a:fillRect/>
          </a:stretch>
        </p:blipFill>
        <p:spPr bwMode="auto">
          <a:xfrm>
            <a:off x="631623" y="1799160"/>
            <a:ext cx="5254528" cy="4221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4">
            <a:extLst>
              <a:ext uri="{FF2B5EF4-FFF2-40B4-BE49-F238E27FC236}">
                <a16:creationId xmlns:a16="http://schemas.microsoft.com/office/drawing/2014/main" id="{ED5FD4F0-1B6D-45B5-902B-ED7395A71C6C}"/>
              </a:ext>
            </a:extLst>
          </p:cNvPr>
          <p:cNvSpPr>
            <a:spLocks noChangeArrowheads="1"/>
          </p:cNvSpPr>
          <p:nvPr/>
        </p:nvSpPr>
        <p:spPr bwMode="auto">
          <a:xfrm>
            <a:off x="0" y="1269106"/>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3300"/>
                </a:solidFill>
              </a:rPr>
              <a:t>Çatı arası kullanılan eğimli çatılarda ısı yalıtımı</a:t>
            </a:r>
          </a:p>
        </p:txBody>
      </p:sp>
      <p:pic>
        <p:nvPicPr>
          <p:cNvPr id="18437" name="Picture 7" descr="Resim1kırma çatı">
            <a:extLst>
              <a:ext uri="{FF2B5EF4-FFF2-40B4-BE49-F238E27FC236}">
                <a16:creationId xmlns:a16="http://schemas.microsoft.com/office/drawing/2014/main" id="{6D5E03F5-03E3-4A54-9AA2-8198441E19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3607" b="10483"/>
          <a:stretch>
            <a:fillRect/>
          </a:stretch>
        </p:blipFill>
        <p:spPr bwMode="auto">
          <a:xfrm>
            <a:off x="6030566" y="3957469"/>
            <a:ext cx="2520142" cy="202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8" descr="uygulama1">
            <a:extLst>
              <a:ext uri="{FF2B5EF4-FFF2-40B4-BE49-F238E27FC236}">
                <a16:creationId xmlns:a16="http://schemas.microsoft.com/office/drawing/2014/main" id="{411CB8D6-4335-4418-9DC5-11584924A9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0566" y="1870575"/>
            <a:ext cx="2520142" cy="203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3105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2BFD3DF0-EA42-4349-8F8F-992DFFE50481}"/>
              </a:ext>
            </a:extLst>
          </p:cNvPr>
          <p:cNvSpPr>
            <a:spLocks noChangeArrowheads="1"/>
          </p:cNvSpPr>
          <p:nvPr/>
        </p:nvSpPr>
        <p:spPr bwMode="auto">
          <a:xfrm>
            <a:off x="4483250" y="1989600"/>
            <a:ext cx="5089480" cy="222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10000"/>
              </a:lnSpc>
              <a:spcBef>
                <a:spcPct val="0"/>
              </a:spcBef>
              <a:buClrTx/>
              <a:buFontTx/>
              <a:buNone/>
            </a:pPr>
            <a:r>
              <a:rPr lang="tr-TR" altLang="tr-TR" sz="1799">
                <a:solidFill>
                  <a:srgbClr val="3333FF"/>
                </a:solidFill>
              </a:rPr>
              <a:t>1- </a:t>
            </a:r>
            <a:r>
              <a:rPr lang="tr-TR" altLang="tr-TR" sz="1799"/>
              <a:t>Son Kat Dış Cephe Kaplaması</a:t>
            </a:r>
          </a:p>
          <a:p>
            <a:pPr>
              <a:lnSpc>
                <a:spcPct val="110000"/>
              </a:lnSpc>
              <a:spcBef>
                <a:spcPct val="0"/>
              </a:spcBef>
              <a:buClrTx/>
              <a:buFontTx/>
              <a:buNone/>
            </a:pPr>
            <a:r>
              <a:rPr lang="tr-TR" altLang="tr-TR" sz="1799">
                <a:solidFill>
                  <a:srgbClr val="3333FF"/>
                </a:solidFill>
              </a:rPr>
              <a:t>2-</a:t>
            </a:r>
            <a:r>
              <a:rPr lang="tr-TR" altLang="tr-TR" sz="1799">
                <a:solidFill>
                  <a:schemeClr val="tx1"/>
                </a:solidFill>
              </a:rPr>
              <a:t> </a:t>
            </a:r>
            <a:r>
              <a:rPr lang="tr-TR" altLang="tr-TR" sz="1799"/>
              <a:t>File Taşıyıcılı Isı Yalıtım Sıvası</a:t>
            </a:r>
            <a:r>
              <a:rPr lang="tr-TR" altLang="tr-TR" sz="1799">
                <a:solidFill>
                  <a:schemeClr val="tx1"/>
                </a:solidFill>
              </a:rPr>
              <a:t> </a:t>
            </a:r>
          </a:p>
          <a:p>
            <a:pPr>
              <a:lnSpc>
                <a:spcPct val="110000"/>
              </a:lnSpc>
              <a:spcBef>
                <a:spcPct val="0"/>
              </a:spcBef>
              <a:buClrTx/>
              <a:buFontTx/>
              <a:buNone/>
            </a:pPr>
            <a:r>
              <a:rPr lang="tr-TR" altLang="tr-TR" sz="1799">
                <a:solidFill>
                  <a:srgbClr val="3333FF"/>
                </a:solidFill>
              </a:rPr>
              <a:t>3-</a:t>
            </a:r>
            <a:r>
              <a:rPr lang="tr-TR" altLang="tr-TR" sz="1799">
                <a:solidFill>
                  <a:schemeClr val="tx1"/>
                </a:solidFill>
              </a:rPr>
              <a:t> </a:t>
            </a:r>
            <a:r>
              <a:rPr lang="tr-TR" altLang="tr-TR" sz="1799"/>
              <a:t>Isı Yalıtım</a:t>
            </a:r>
            <a:r>
              <a:rPr lang="tr-TR" altLang="tr-TR" sz="1799">
                <a:solidFill>
                  <a:schemeClr val="tx1"/>
                </a:solidFill>
              </a:rPr>
              <a:t> </a:t>
            </a:r>
            <a:r>
              <a:rPr lang="tr-TR" altLang="tr-TR" sz="1799"/>
              <a:t>Dübeli </a:t>
            </a:r>
          </a:p>
          <a:p>
            <a:pPr>
              <a:lnSpc>
                <a:spcPct val="110000"/>
              </a:lnSpc>
              <a:spcBef>
                <a:spcPct val="0"/>
              </a:spcBef>
              <a:buClrTx/>
              <a:buFontTx/>
              <a:buNone/>
            </a:pPr>
            <a:r>
              <a:rPr lang="tr-TR" altLang="tr-TR" sz="1799">
                <a:solidFill>
                  <a:srgbClr val="3333FF"/>
                </a:solidFill>
              </a:rPr>
              <a:t>4-</a:t>
            </a:r>
            <a:r>
              <a:rPr lang="tr-TR" altLang="tr-TR" sz="1799">
                <a:solidFill>
                  <a:schemeClr val="tx1"/>
                </a:solidFill>
              </a:rPr>
              <a:t> </a:t>
            </a:r>
            <a:r>
              <a:rPr lang="tr-TR" altLang="tr-TR" sz="1799"/>
              <a:t>Isı Yalıtım Levhası</a:t>
            </a:r>
          </a:p>
          <a:p>
            <a:pPr>
              <a:lnSpc>
                <a:spcPct val="110000"/>
              </a:lnSpc>
              <a:spcBef>
                <a:spcPct val="0"/>
              </a:spcBef>
              <a:buClrTx/>
              <a:buFontTx/>
              <a:buNone/>
            </a:pPr>
            <a:r>
              <a:rPr lang="tr-TR" altLang="tr-TR" sz="1799">
                <a:solidFill>
                  <a:srgbClr val="3333FF"/>
                </a:solidFill>
              </a:rPr>
              <a:t>5-</a:t>
            </a:r>
            <a:r>
              <a:rPr lang="tr-TR" altLang="tr-TR" sz="1799">
                <a:solidFill>
                  <a:schemeClr val="tx1"/>
                </a:solidFill>
              </a:rPr>
              <a:t> </a:t>
            </a:r>
            <a:r>
              <a:rPr lang="tr-TR" altLang="tr-TR" sz="1799"/>
              <a:t>Isı Yalıtım Yapıştırıcısı</a:t>
            </a:r>
            <a:r>
              <a:rPr lang="tr-TR" altLang="tr-TR" sz="1799">
                <a:solidFill>
                  <a:schemeClr val="tx1"/>
                </a:solidFill>
              </a:rPr>
              <a:t> </a:t>
            </a:r>
          </a:p>
          <a:p>
            <a:pPr>
              <a:lnSpc>
                <a:spcPct val="110000"/>
              </a:lnSpc>
              <a:spcBef>
                <a:spcPct val="0"/>
              </a:spcBef>
              <a:buClrTx/>
              <a:buFontTx/>
              <a:buNone/>
            </a:pPr>
            <a:r>
              <a:rPr lang="tr-TR" altLang="tr-TR" sz="1799">
                <a:solidFill>
                  <a:srgbClr val="3333FF"/>
                </a:solidFill>
              </a:rPr>
              <a:t>6-</a:t>
            </a:r>
            <a:r>
              <a:rPr lang="tr-TR" altLang="tr-TR" sz="1799">
                <a:solidFill>
                  <a:schemeClr val="tx1"/>
                </a:solidFill>
              </a:rPr>
              <a:t> </a:t>
            </a:r>
            <a:r>
              <a:rPr lang="tr-TR" altLang="tr-TR" sz="1799"/>
              <a:t>Betonarme Perde/Dolgu duvar</a:t>
            </a:r>
          </a:p>
          <a:p>
            <a:pPr>
              <a:lnSpc>
                <a:spcPct val="110000"/>
              </a:lnSpc>
              <a:spcBef>
                <a:spcPct val="0"/>
              </a:spcBef>
              <a:buClrTx/>
              <a:buFontTx/>
              <a:buNone/>
            </a:pPr>
            <a:r>
              <a:rPr lang="tr-TR" altLang="tr-TR" sz="1799">
                <a:solidFill>
                  <a:srgbClr val="3333FF"/>
                </a:solidFill>
              </a:rPr>
              <a:t>7-</a:t>
            </a:r>
            <a:r>
              <a:rPr lang="tr-TR" altLang="tr-TR" sz="1799">
                <a:solidFill>
                  <a:schemeClr val="tx1"/>
                </a:solidFill>
              </a:rPr>
              <a:t> </a:t>
            </a:r>
            <a:r>
              <a:rPr lang="tr-TR" altLang="tr-TR" sz="1799"/>
              <a:t>İç Sıva</a:t>
            </a:r>
          </a:p>
        </p:txBody>
      </p:sp>
      <p:pic>
        <p:nvPicPr>
          <p:cNvPr id="31747" name="Picture 3" descr="etics1">
            <a:extLst>
              <a:ext uri="{FF2B5EF4-FFF2-40B4-BE49-F238E27FC236}">
                <a16:creationId xmlns:a16="http://schemas.microsoft.com/office/drawing/2014/main" id="{547C0EB0-66A1-4E55-9C0F-CCDC0395B7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0611" t="15247" r="39041" b="31638"/>
          <a:stretch>
            <a:fillRect/>
          </a:stretch>
        </p:blipFill>
        <p:spPr bwMode="auto">
          <a:xfrm>
            <a:off x="577665" y="1916598"/>
            <a:ext cx="3216832" cy="288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Rectangle 4">
            <a:extLst>
              <a:ext uri="{FF2B5EF4-FFF2-40B4-BE49-F238E27FC236}">
                <a16:creationId xmlns:a16="http://schemas.microsoft.com/office/drawing/2014/main" id="{467B268B-3255-4232-9467-9145C98AB9D2}"/>
              </a:ext>
            </a:extLst>
          </p:cNvPr>
          <p:cNvSpPr>
            <a:spLocks noChangeArrowheads="1"/>
          </p:cNvSpPr>
          <p:nvPr/>
        </p:nvSpPr>
        <p:spPr bwMode="auto">
          <a:xfrm>
            <a:off x="-1" y="1197691"/>
            <a:ext cx="9077590"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a:t>
            </a:r>
          </a:p>
        </p:txBody>
      </p:sp>
      <p:sp>
        <p:nvSpPr>
          <p:cNvPr id="31749" name="Rectangle 6">
            <a:extLst>
              <a:ext uri="{FF2B5EF4-FFF2-40B4-BE49-F238E27FC236}">
                <a16:creationId xmlns:a16="http://schemas.microsoft.com/office/drawing/2014/main" id="{0F4C1B30-8CC8-455D-B2A4-8A92DFDF74A6}"/>
              </a:ext>
            </a:extLst>
          </p:cNvPr>
          <p:cNvSpPr>
            <a:spLocks noChangeArrowheads="1"/>
          </p:cNvSpPr>
          <p:nvPr/>
        </p:nvSpPr>
        <p:spPr bwMode="auto">
          <a:xfrm>
            <a:off x="382465" y="778725"/>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chemeClr val="bg1"/>
                </a:solidFill>
              </a:rPr>
              <a:t>Duvarlarda Isı Yalıtımı</a:t>
            </a:r>
          </a:p>
        </p:txBody>
      </p:sp>
      <p:sp>
        <p:nvSpPr>
          <p:cNvPr id="31750" name="Rectangle 7">
            <a:extLst>
              <a:ext uri="{FF2B5EF4-FFF2-40B4-BE49-F238E27FC236}">
                <a16:creationId xmlns:a16="http://schemas.microsoft.com/office/drawing/2014/main" id="{CA25D0C3-1D5A-429F-9431-12795C55F572}"/>
              </a:ext>
            </a:extLst>
          </p:cNvPr>
          <p:cNvSpPr>
            <a:spLocks noChangeArrowheads="1"/>
          </p:cNvSpPr>
          <p:nvPr/>
        </p:nvSpPr>
        <p:spPr bwMode="auto">
          <a:xfrm>
            <a:off x="631622" y="4858880"/>
            <a:ext cx="9071242" cy="15933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11" bIns="0"/>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7763"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Font typeface="Wingdings" panose="05000000000000000000" pitchFamily="2" charset="2"/>
              <a:buChar char="n"/>
            </a:pPr>
            <a:r>
              <a:rPr lang="tr-TR" altLang="tr-TR" sz="1999"/>
              <a:t> Bu uygulama yapı kabuğunun sıcak tarafta kalması dolayısıyla en ideal dış duvar yalıtım detayıdır. </a:t>
            </a:r>
          </a:p>
          <a:p>
            <a:pPr>
              <a:spcBef>
                <a:spcPct val="0"/>
              </a:spcBef>
              <a:buFont typeface="Wingdings" panose="05000000000000000000" pitchFamily="2" charset="2"/>
              <a:buChar char="n"/>
            </a:pPr>
            <a:r>
              <a:rPr lang="tr-TR" altLang="tr-TR" sz="1999"/>
              <a:t> Bu detayda; ısı köprüsü ve yoğuşma sorunları tamamen ortadan kalkar.</a:t>
            </a:r>
          </a:p>
          <a:p>
            <a:pPr>
              <a:spcBef>
                <a:spcPct val="0"/>
              </a:spcBef>
              <a:buFont typeface="Wingdings" panose="05000000000000000000" pitchFamily="2" charset="2"/>
              <a:buChar char="n"/>
            </a:pPr>
            <a:r>
              <a:rPr lang="tr-TR" altLang="tr-TR" sz="1999"/>
              <a:t> Isıtma sistemi kapatıldıktan sonra konfor koşulları devam eder.</a:t>
            </a:r>
          </a:p>
          <a:p>
            <a:pPr>
              <a:spcBef>
                <a:spcPct val="0"/>
              </a:spcBef>
              <a:buFont typeface="Wingdings" panose="05000000000000000000" pitchFamily="2" charset="2"/>
              <a:buChar char="n"/>
            </a:pPr>
            <a:endParaRPr lang="tr-TR" altLang="tr-TR" sz="1999"/>
          </a:p>
        </p:txBody>
      </p:sp>
    </p:spTree>
    <p:extLst>
      <p:ext uri="{BB962C8B-B14F-4D97-AF65-F5344CB8AC3E}">
        <p14:creationId xmlns:p14="http://schemas.microsoft.com/office/powerpoint/2010/main" val="637743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8">
            <a:extLst>
              <a:ext uri="{FF2B5EF4-FFF2-40B4-BE49-F238E27FC236}">
                <a16:creationId xmlns:a16="http://schemas.microsoft.com/office/drawing/2014/main" id="{F678D55E-A7F4-4327-AE29-F82A5A0BB349}"/>
              </a:ext>
            </a:extLst>
          </p:cNvPr>
          <p:cNvSpPr>
            <a:spLocks noChangeArrowheads="1"/>
          </p:cNvSpPr>
          <p:nvPr/>
        </p:nvSpPr>
        <p:spPr bwMode="auto">
          <a:xfrm>
            <a:off x="0" y="1197691"/>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 </a:t>
            </a:r>
            <a:r>
              <a:rPr lang="tr-TR" altLang="tr-TR" sz="2399">
                <a:solidFill>
                  <a:srgbClr val="3333FF"/>
                </a:solidFill>
              </a:rPr>
              <a:t>-Uygulama Adımları</a:t>
            </a:r>
          </a:p>
        </p:txBody>
      </p:sp>
      <p:pic>
        <p:nvPicPr>
          <p:cNvPr id="49156" name="Picture 21" descr="mantolama-4">
            <a:extLst>
              <a:ext uri="{FF2B5EF4-FFF2-40B4-BE49-F238E27FC236}">
                <a16:creationId xmlns:a16="http://schemas.microsoft.com/office/drawing/2014/main" id="{1149CF00-0FD8-46B7-BEBB-753A8EB46F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77" t="3816" r="2724" b="6723"/>
          <a:stretch>
            <a:fillRect/>
          </a:stretch>
        </p:blipFill>
        <p:spPr bwMode="auto">
          <a:xfrm>
            <a:off x="853801" y="3909859"/>
            <a:ext cx="2924825" cy="215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22">
            <a:extLst>
              <a:ext uri="{FF2B5EF4-FFF2-40B4-BE49-F238E27FC236}">
                <a16:creationId xmlns:a16="http://schemas.microsoft.com/office/drawing/2014/main" id="{65BEC8C3-4133-4072-AA0A-AA983F9EE6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4944" r="7327"/>
          <a:stretch>
            <a:fillRect/>
          </a:stretch>
        </p:blipFill>
        <p:spPr bwMode="auto">
          <a:xfrm>
            <a:off x="853801" y="1629352"/>
            <a:ext cx="2521729" cy="215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58" name="Picture 23" descr="Resim1">
            <a:extLst>
              <a:ext uri="{FF2B5EF4-FFF2-40B4-BE49-F238E27FC236}">
                <a16:creationId xmlns:a16="http://schemas.microsoft.com/office/drawing/2014/main" id="{EADA7800-7618-451D-87E9-AE1FA9B492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6142" y="1638874"/>
            <a:ext cx="2540772"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24" descr="Resim4">
            <a:extLst>
              <a:ext uri="{FF2B5EF4-FFF2-40B4-BE49-F238E27FC236}">
                <a16:creationId xmlns:a16="http://schemas.microsoft.com/office/drawing/2014/main" id="{6EA15DE1-74A2-4FC2-9711-C5FDF40F82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359"/>
          <a:stretch>
            <a:fillRect/>
          </a:stretch>
        </p:blipFill>
        <p:spPr bwMode="auto">
          <a:xfrm>
            <a:off x="6247984" y="3892402"/>
            <a:ext cx="2158308" cy="2197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25" descr="REM151">
            <a:extLst>
              <a:ext uri="{FF2B5EF4-FFF2-40B4-BE49-F238E27FC236}">
                <a16:creationId xmlns:a16="http://schemas.microsoft.com/office/drawing/2014/main" id="{8FE5F872-5020-4F35-9607-E4A60D01376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b="4128"/>
          <a:stretch>
            <a:fillRect/>
          </a:stretch>
        </p:blipFill>
        <p:spPr bwMode="auto">
          <a:xfrm>
            <a:off x="3880193" y="3892402"/>
            <a:ext cx="2283680" cy="2197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1" name="Picture 26" descr="REM3">
            <a:extLst>
              <a:ext uri="{FF2B5EF4-FFF2-40B4-BE49-F238E27FC236}">
                <a16:creationId xmlns:a16="http://schemas.microsoft.com/office/drawing/2014/main" id="{83FAE072-0946-4DC8-A24A-84D92251F33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3198"/>
          <a:stretch>
            <a:fillRect/>
          </a:stretch>
        </p:blipFill>
        <p:spPr bwMode="auto">
          <a:xfrm>
            <a:off x="6159113" y="1638874"/>
            <a:ext cx="2229722" cy="2161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32774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6">
            <a:extLst>
              <a:ext uri="{FF2B5EF4-FFF2-40B4-BE49-F238E27FC236}">
                <a16:creationId xmlns:a16="http://schemas.microsoft.com/office/drawing/2014/main" id="{34CF9A6E-DFC1-47A7-A91F-A872A2436B8E}"/>
              </a:ext>
            </a:extLst>
          </p:cNvPr>
          <p:cNvSpPr>
            <a:spLocks noChangeArrowheads="1"/>
          </p:cNvSpPr>
          <p:nvPr/>
        </p:nvSpPr>
        <p:spPr bwMode="auto">
          <a:xfrm>
            <a:off x="0" y="1126277"/>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 </a:t>
            </a:r>
            <a:r>
              <a:rPr lang="tr-TR" altLang="tr-TR" sz="2399">
                <a:solidFill>
                  <a:srgbClr val="3333FF"/>
                </a:solidFill>
              </a:rPr>
              <a:t>-Uygulama Adımları</a:t>
            </a:r>
          </a:p>
        </p:txBody>
      </p:sp>
      <p:pic>
        <p:nvPicPr>
          <p:cNvPr id="50180" name="Picture 9" descr="mantolama-9">
            <a:extLst>
              <a:ext uri="{FF2B5EF4-FFF2-40B4-BE49-F238E27FC236}">
                <a16:creationId xmlns:a16="http://schemas.microsoft.com/office/drawing/2014/main" id="{98DE45CE-225A-474D-A5D1-900245FB4A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78" t="3419" r="4761" b="7019"/>
          <a:stretch>
            <a:fillRect/>
          </a:stretch>
        </p:blipFill>
        <p:spPr bwMode="auto">
          <a:xfrm>
            <a:off x="776039" y="3932077"/>
            <a:ext cx="2558230" cy="215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10" descr="Resim5">
            <a:extLst>
              <a:ext uri="{FF2B5EF4-FFF2-40B4-BE49-F238E27FC236}">
                <a16:creationId xmlns:a16="http://schemas.microsoft.com/office/drawing/2014/main" id="{012D5213-8893-47C6-A33E-3DB6B84777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0351"/>
          <a:stretch>
            <a:fillRect/>
          </a:stretch>
        </p:blipFill>
        <p:spPr bwMode="auto">
          <a:xfrm>
            <a:off x="776039" y="1629352"/>
            <a:ext cx="2304311"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11" descr="Resim10">
            <a:extLst>
              <a:ext uri="{FF2B5EF4-FFF2-40B4-BE49-F238E27FC236}">
                <a16:creationId xmlns:a16="http://schemas.microsoft.com/office/drawing/2014/main" id="{3790E2EF-4493-4746-8A35-11EA27DCD1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6148"/>
          <a:stretch>
            <a:fillRect/>
          </a:stretch>
        </p:blipFill>
        <p:spPr bwMode="auto">
          <a:xfrm>
            <a:off x="3223179" y="1629352"/>
            <a:ext cx="2950216"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3" name="Picture 12" descr="Resim6">
            <a:extLst>
              <a:ext uri="{FF2B5EF4-FFF2-40B4-BE49-F238E27FC236}">
                <a16:creationId xmlns:a16="http://schemas.microsoft.com/office/drawing/2014/main" id="{43C7E1CD-E5FE-4B65-9B4F-0D496A3FB9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86619" y="3932076"/>
            <a:ext cx="2328116" cy="21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4" name="Picture 13" descr="Resim7">
            <a:extLst>
              <a:ext uri="{FF2B5EF4-FFF2-40B4-BE49-F238E27FC236}">
                <a16:creationId xmlns:a16="http://schemas.microsoft.com/office/drawing/2014/main" id="{6064087B-9D2B-4547-B867-64E4C64F2B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6761" y="3919381"/>
            <a:ext cx="2328116" cy="21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5" name="Picture 15" descr="mantolamada çakarken">
            <a:extLst>
              <a:ext uri="{FF2B5EF4-FFF2-40B4-BE49-F238E27FC236}">
                <a16:creationId xmlns:a16="http://schemas.microsoft.com/office/drawing/2014/main" id="{7A9D54BD-391E-4221-933A-D725856D1F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45473" t="35815" r="34633" b="37566"/>
          <a:stretch>
            <a:fillRect/>
          </a:stretch>
        </p:blipFill>
        <p:spPr bwMode="auto">
          <a:xfrm>
            <a:off x="6246397" y="1629352"/>
            <a:ext cx="2431270" cy="215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7851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3" descr="mantolama-10">
            <a:extLst>
              <a:ext uri="{FF2B5EF4-FFF2-40B4-BE49-F238E27FC236}">
                <a16:creationId xmlns:a16="http://schemas.microsoft.com/office/drawing/2014/main" id="{2D179C3D-C9BC-42E1-926A-EBA07D4F3F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294" y="1811856"/>
            <a:ext cx="2050393" cy="204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Picture 4" descr="mantolama-11">
            <a:extLst>
              <a:ext uri="{FF2B5EF4-FFF2-40B4-BE49-F238E27FC236}">
                <a16:creationId xmlns:a16="http://schemas.microsoft.com/office/drawing/2014/main" id="{9007F646-D4E6-477A-8BED-90D0AB2E42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8307" y="1845183"/>
            <a:ext cx="2026587"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6" descr="mantolama-14">
            <a:extLst>
              <a:ext uri="{FF2B5EF4-FFF2-40B4-BE49-F238E27FC236}">
                <a16:creationId xmlns:a16="http://schemas.microsoft.com/office/drawing/2014/main" id="{37A59A72-042A-4042-9223-1192C9EE27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7313" y="3933663"/>
            <a:ext cx="2516968"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7" descr="mantolama-15">
            <a:extLst>
              <a:ext uri="{FF2B5EF4-FFF2-40B4-BE49-F238E27FC236}">
                <a16:creationId xmlns:a16="http://schemas.microsoft.com/office/drawing/2014/main" id="{5AA169E9-9946-443C-A87A-88C11EF0EC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6020" y="3941598"/>
            <a:ext cx="2231310" cy="197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6" name="Rectangle 8">
            <a:extLst>
              <a:ext uri="{FF2B5EF4-FFF2-40B4-BE49-F238E27FC236}">
                <a16:creationId xmlns:a16="http://schemas.microsoft.com/office/drawing/2014/main" id="{8F56C32E-168C-40CC-8116-35A98E6CF777}"/>
              </a:ext>
            </a:extLst>
          </p:cNvPr>
          <p:cNvSpPr>
            <a:spLocks noChangeArrowheads="1"/>
          </p:cNvSpPr>
          <p:nvPr/>
        </p:nvSpPr>
        <p:spPr bwMode="auto">
          <a:xfrm>
            <a:off x="0" y="1197691"/>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dirty="0">
                <a:solidFill>
                  <a:srgbClr val="FF0000"/>
                </a:solidFill>
              </a:rPr>
              <a:t>Dış duvarların dıştan ısı yalıtımı </a:t>
            </a:r>
            <a:r>
              <a:rPr lang="tr-TR" altLang="tr-TR" sz="2399" dirty="0">
                <a:solidFill>
                  <a:srgbClr val="3333FF"/>
                </a:solidFill>
              </a:rPr>
              <a:t>-Uygulama Adımları</a:t>
            </a:r>
          </a:p>
        </p:txBody>
      </p:sp>
      <p:pic>
        <p:nvPicPr>
          <p:cNvPr id="51208" name="Picture 10">
            <a:extLst>
              <a:ext uri="{FF2B5EF4-FFF2-40B4-BE49-F238E27FC236}">
                <a16:creationId xmlns:a16="http://schemas.microsoft.com/office/drawing/2014/main" id="{3B14EA46-1D5B-4F97-B31F-4DFDFCDF92D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b="30486"/>
          <a:stretch>
            <a:fillRect/>
          </a:stretch>
        </p:blipFill>
        <p:spPr bwMode="auto">
          <a:xfrm>
            <a:off x="2626470" y="1845183"/>
            <a:ext cx="2050393" cy="197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9" name="Picture 12">
            <a:extLst>
              <a:ext uri="{FF2B5EF4-FFF2-40B4-BE49-F238E27FC236}">
                <a16:creationId xmlns:a16="http://schemas.microsoft.com/office/drawing/2014/main" id="{AD4EC5DC-667B-4F2F-8E75-53FEB1578B3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33104"/>
          <a:stretch>
            <a:fillRect/>
          </a:stretch>
        </p:blipFill>
        <p:spPr bwMode="auto">
          <a:xfrm>
            <a:off x="4806997" y="1845183"/>
            <a:ext cx="2129742" cy="1978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10" name="Picture 13" descr="Resim8">
            <a:extLst>
              <a:ext uri="{FF2B5EF4-FFF2-40B4-BE49-F238E27FC236}">
                <a16:creationId xmlns:a16="http://schemas.microsoft.com/office/drawing/2014/main" id="{C6B89857-E156-444B-BC91-7466DA1876C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512" y="3959055"/>
            <a:ext cx="1779017"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1" name="Picture 14" descr="Resim9">
            <a:extLst>
              <a:ext uri="{FF2B5EF4-FFF2-40B4-BE49-F238E27FC236}">
                <a16:creationId xmlns:a16="http://schemas.microsoft.com/office/drawing/2014/main" id="{0569EAF1-3696-43E0-9AFC-BE48BA06793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r="10478"/>
          <a:stretch>
            <a:fillRect/>
          </a:stretch>
        </p:blipFill>
        <p:spPr bwMode="auto">
          <a:xfrm>
            <a:off x="7217636" y="3954294"/>
            <a:ext cx="1844084" cy="197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5950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580360D9-DB33-4B14-ADCA-B3FA01CA6E07}"/>
              </a:ext>
            </a:extLst>
          </p:cNvPr>
          <p:cNvSpPr>
            <a:spLocks noChangeArrowheads="1"/>
          </p:cNvSpPr>
          <p:nvPr/>
        </p:nvSpPr>
        <p:spPr bwMode="auto">
          <a:xfrm>
            <a:off x="745174" y="1477347"/>
            <a:ext cx="857924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
                <a:schemeClr val="tx2"/>
              </a:buClr>
            </a:pPr>
            <a:r>
              <a:rPr lang="tr-TR" altLang="en-US" b="1" dirty="0"/>
              <a:t>Enerji Verimliliği:</a:t>
            </a:r>
            <a:r>
              <a:rPr lang="tr-TR" altLang="en-US" dirty="0"/>
              <a:t> Aynı kalitede konfor koşullarını daha az enerji kullanarak sağlamak.  </a:t>
            </a:r>
            <a:endParaRPr lang="en-US" altLang="en-US" dirty="0"/>
          </a:p>
        </p:txBody>
      </p:sp>
      <p:grpSp>
        <p:nvGrpSpPr>
          <p:cNvPr id="16387" name="Group 3">
            <a:extLst>
              <a:ext uri="{FF2B5EF4-FFF2-40B4-BE49-F238E27FC236}">
                <a16:creationId xmlns:a16="http://schemas.microsoft.com/office/drawing/2014/main" id="{CE325E19-97D5-4C85-927D-7C93ADC655FD}"/>
              </a:ext>
            </a:extLst>
          </p:cNvPr>
          <p:cNvGrpSpPr>
            <a:grpSpLocks/>
          </p:cNvGrpSpPr>
          <p:nvPr/>
        </p:nvGrpSpPr>
        <p:grpSpPr bwMode="auto">
          <a:xfrm>
            <a:off x="939007" y="2228850"/>
            <a:ext cx="3198813" cy="3384550"/>
            <a:chOff x="416" y="1570"/>
            <a:chExt cx="2183" cy="2132"/>
          </a:xfrm>
        </p:grpSpPr>
        <p:pic>
          <p:nvPicPr>
            <p:cNvPr id="16393" name="Picture 4" descr="heating_system_2">
              <a:extLst>
                <a:ext uri="{FF2B5EF4-FFF2-40B4-BE49-F238E27FC236}">
                  <a16:creationId xmlns:a16="http://schemas.microsoft.com/office/drawing/2014/main" id="{338D74D7-20E7-48C7-9497-01FD8A1B7F87}"/>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6" y="1570"/>
              <a:ext cx="2183" cy="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4" name="Group 5">
              <a:extLst>
                <a:ext uri="{FF2B5EF4-FFF2-40B4-BE49-F238E27FC236}">
                  <a16:creationId xmlns:a16="http://schemas.microsoft.com/office/drawing/2014/main" id="{F01FAD11-CFD0-4E9E-A302-2F9A2DE8B226}"/>
                </a:ext>
              </a:extLst>
            </p:cNvPr>
            <p:cNvGrpSpPr>
              <a:grpSpLocks/>
            </p:cNvGrpSpPr>
            <p:nvPr/>
          </p:nvGrpSpPr>
          <p:grpSpPr bwMode="auto">
            <a:xfrm>
              <a:off x="1311" y="2470"/>
              <a:ext cx="309" cy="388"/>
              <a:chOff x="930" y="3499"/>
              <a:chExt cx="272" cy="385"/>
            </a:xfrm>
          </p:grpSpPr>
          <p:sp>
            <p:nvSpPr>
              <p:cNvPr id="16396" name="Rectangle 6">
                <a:extLst>
                  <a:ext uri="{FF2B5EF4-FFF2-40B4-BE49-F238E27FC236}">
                    <a16:creationId xmlns:a16="http://schemas.microsoft.com/office/drawing/2014/main" id="{071348A2-F6F0-4367-AD96-4F22FDFE693E}"/>
                  </a:ext>
                </a:extLst>
              </p:cNvPr>
              <p:cNvSpPr>
                <a:spLocks noChangeArrowheads="1"/>
              </p:cNvSpPr>
              <p:nvPr/>
            </p:nvSpPr>
            <p:spPr bwMode="auto">
              <a:xfrm>
                <a:off x="930" y="3566"/>
                <a:ext cx="272" cy="318"/>
              </a:xfrm>
              <a:prstGeom prst="rect">
                <a:avLst/>
              </a:prstGeom>
              <a:solidFill>
                <a:schemeClr val="bg1"/>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2200">
                  <a:solidFill>
                    <a:schemeClr val="tx1"/>
                  </a:solidFill>
                  <a:latin typeface="Tahoma" panose="020B0604030504040204" pitchFamily="34" charset="0"/>
                </a:endParaRPr>
              </a:p>
            </p:txBody>
          </p:sp>
          <p:sp>
            <p:nvSpPr>
              <p:cNvPr id="16397" name="Rectangle 7">
                <a:extLst>
                  <a:ext uri="{FF2B5EF4-FFF2-40B4-BE49-F238E27FC236}">
                    <a16:creationId xmlns:a16="http://schemas.microsoft.com/office/drawing/2014/main" id="{DCE0AF0C-9F4A-4381-94FD-6F41357D4777}"/>
                  </a:ext>
                </a:extLst>
              </p:cNvPr>
              <p:cNvSpPr>
                <a:spLocks noChangeArrowheads="1"/>
              </p:cNvSpPr>
              <p:nvPr/>
            </p:nvSpPr>
            <p:spPr bwMode="auto">
              <a:xfrm>
                <a:off x="930" y="3499"/>
                <a:ext cx="272" cy="46"/>
              </a:xfrm>
              <a:prstGeom prst="rect">
                <a:avLst/>
              </a:prstGeom>
              <a:solidFill>
                <a:schemeClr val="bg1"/>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8" name="AutoShape 8">
                <a:extLst>
                  <a:ext uri="{FF2B5EF4-FFF2-40B4-BE49-F238E27FC236}">
                    <a16:creationId xmlns:a16="http://schemas.microsoft.com/office/drawing/2014/main" id="{518FEC38-80C8-4EC9-8D3F-D00EB842CB12}"/>
                  </a:ext>
                </a:extLst>
              </p:cNvPr>
              <p:cNvSpPr>
                <a:spLocks noChangeArrowheads="1"/>
              </p:cNvSpPr>
              <p:nvPr/>
            </p:nvSpPr>
            <p:spPr bwMode="auto">
              <a:xfrm>
                <a:off x="975" y="3612"/>
                <a:ext cx="185" cy="204"/>
              </a:xfrm>
              <a:prstGeom prst="roundRect">
                <a:avLst>
                  <a:gd name="adj" fmla="val 16667"/>
                </a:avLst>
              </a:prstGeom>
              <a:solidFill>
                <a:schemeClr val="bg1"/>
              </a:solidFill>
              <a:ln w="9525">
                <a:solidFill>
                  <a:srgbClr val="000000"/>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9" name="Oval 9">
                <a:extLst>
                  <a:ext uri="{FF2B5EF4-FFF2-40B4-BE49-F238E27FC236}">
                    <a16:creationId xmlns:a16="http://schemas.microsoft.com/office/drawing/2014/main" id="{5DEFCA54-713B-4343-86BD-E72C35AC89F4}"/>
                  </a:ext>
                </a:extLst>
              </p:cNvPr>
              <p:cNvSpPr>
                <a:spLocks noChangeArrowheads="1"/>
              </p:cNvSpPr>
              <p:nvPr/>
            </p:nvSpPr>
            <p:spPr bwMode="auto">
              <a:xfrm>
                <a:off x="999" y="3649"/>
                <a:ext cx="136" cy="136"/>
              </a:xfrm>
              <a:prstGeom prst="ellipse">
                <a:avLst/>
              </a:prstGeom>
              <a:solidFill>
                <a:schemeClr val="bg1"/>
              </a:solidFill>
              <a:ln w="9525">
                <a:solidFill>
                  <a:srgbClr val="000000"/>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sp>
          <p:nvSpPr>
            <p:cNvPr id="16395" name="Litebulb">
              <a:extLst>
                <a:ext uri="{FF2B5EF4-FFF2-40B4-BE49-F238E27FC236}">
                  <a16:creationId xmlns:a16="http://schemas.microsoft.com/office/drawing/2014/main" id="{50133001-BA2C-4676-9F18-AA152FC6B92B}"/>
                </a:ext>
              </a:extLst>
            </p:cNvPr>
            <p:cNvSpPr>
              <a:spLocks noEditPoints="1" noChangeArrowheads="1"/>
            </p:cNvSpPr>
            <p:nvPr/>
          </p:nvSpPr>
          <p:spPr bwMode="auto">
            <a:xfrm rot="10800000">
              <a:off x="1709" y="2269"/>
              <a:ext cx="124" cy="15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84 w 21600"/>
                <a:gd name="T13" fmla="*/ 2230 h 21600"/>
                <a:gd name="T14" fmla="*/ 18290 w 21600"/>
                <a:gd name="T15" fmla="*/ 9337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12700">
              <a:solidFill>
                <a:srgbClr val="000000"/>
              </a:solidFill>
              <a:miter lim="800000"/>
              <a:headEnd/>
              <a:tailEnd/>
            </a:ln>
          </p:spPr>
          <p:txBody>
            <a:bodyPr/>
            <a:lstStyle/>
            <a:p>
              <a:endParaRPr lang="en-GB"/>
            </a:p>
          </p:txBody>
        </p:sp>
      </p:grpSp>
      <p:sp>
        <p:nvSpPr>
          <p:cNvPr id="16388" name="Text Box 11">
            <a:extLst>
              <a:ext uri="{FF2B5EF4-FFF2-40B4-BE49-F238E27FC236}">
                <a16:creationId xmlns:a16="http://schemas.microsoft.com/office/drawing/2014/main" id="{7BB97692-7A52-4851-95C1-5C88DF45A893}"/>
              </a:ext>
            </a:extLst>
          </p:cNvPr>
          <p:cNvSpPr txBox="1">
            <a:spLocks noChangeArrowheads="1"/>
          </p:cNvSpPr>
          <p:nvPr/>
        </p:nvSpPr>
        <p:spPr bwMode="auto">
          <a:xfrm>
            <a:off x="4302126" y="3404262"/>
            <a:ext cx="374332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Char char="•"/>
            </a:pPr>
            <a:r>
              <a:rPr lang="tr-TR" altLang="en-US" sz="2200" dirty="0">
                <a:solidFill>
                  <a:schemeClr val="tx1"/>
                </a:solidFill>
                <a:cs typeface="Arial" panose="020B0604020202020204" pitchFamily="34" charset="0"/>
              </a:rPr>
              <a:t> </a:t>
            </a:r>
            <a:r>
              <a:rPr lang="tr-TR" altLang="en-US" sz="2200" dirty="0">
                <a:solidFill>
                  <a:srgbClr val="FF3300"/>
                </a:solidFill>
                <a:cs typeface="Arial" panose="020B0604020202020204" pitchFamily="34" charset="0"/>
              </a:rPr>
              <a:t>Isıtma ve Soğutma</a:t>
            </a:r>
          </a:p>
          <a:p>
            <a:pPr eaLnBrk="1" hangingPunct="1">
              <a:spcBef>
                <a:spcPct val="50000"/>
              </a:spcBef>
              <a:buClrTx/>
              <a:buFontTx/>
              <a:buChar char="•"/>
            </a:pPr>
            <a:r>
              <a:rPr lang="tr-TR" altLang="en-US" sz="2200" dirty="0">
                <a:solidFill>
                  <a:schemeClr val="tx1"/>
                </a:solidFill>
                <a:cs typeface="Arial" panose="020B0604020202020204" pitchFamily="34" charset="0"/>
              </a:rPr>
              <a:t> </a:t>
            </a:r>
            <a:r>
              <a:rPr lang="tr-TR" altLang="en-US" sz="2200" dirty="0">
                <a:cs typeface="Arial" panose="020B0604020202020204" pitchFamily="34" charset="0"/>
              </a:rPr>
              <a:t>Aydınlatma</a:t>
            </a:r>
          </a:p>
          <a:p>
            <a:pPr eaLnBrk="1" hangingPunct="1">
              <a:spcBef>
                <a:spcPct val="50000"/>
              </a:spcBef>
              <a:buClrTx/>
              <a:buFontTx/>
              <a:buChar char="•"/>
            </a:pPr>
            <a:r>
              <a:rPr lang="tr-TR" altLang="en-US" sz="2200" dirty="0">
                <a:cs typeface="Arial" panose="020B0604020202020204" pitchFamily="34" charset="0"/>
              </a:rPr>
              <a:t> Sıcak Su Kullanımı</a:t>
            </a:r>
          </a:p>
          <a:p>
            <a:pPr eaLnBrk="1" hangingPunct="1">
              <a:spcBef>
                <a:spcPct val="50000"/>
              </a:spcBef>
              <a:buClrTx/>
              <a:buFontTx/>
              <a:buChar char="•"/>
            </a:pPr>
            <a:r>
              <a:rPr lang="tr-TR" altLang="en-US" sz="2200" dirty="0">
                <a:cs typeface="Arial" panose="020B0604020202020204" pitchFamily="34" charset="0"/>
              </a:rPr>
              <a:t> Elektrikli Ev Aleti Kullanımı</a:t>
            </a:r>
          </a:p>
        </p:txBody>
      </p:sp>
      <p:sp>
        <p:nvSpPr>
          <p:cNvPr id="16389" name="AutoShape 12">
            <a:extLst>
              <a:ext uri="{FF2B5EF4-FFF2-40B4-BE49-F238E27FC236}">
                <a16:creationId xmlns:a16="http://schemas.microsoft.com/office/drawing/2014/main" id="{6E212880-C75D-48B6-B455-1FF346409303}"/>
              </a:ext>
            </a:extLst>
          </p:cNvPr>
          <p:cNvSpPr>
            <a:spLocks/>
          </p:cNvSpPr>
          <p:nvPr/>
        </p:nvSpPr>
        <p:spPr bwMode="auto">
          <a:xfrm>
            <a:off x="7829551" y="2972462"/>
            <a:ext cx="288925" cy="2374900"/>
          </a:xfrm>
          <a:prstGeom prst="rightBrace">
            <a:avLst>
              <a:gd name="adj1" fmla="val 68498"/>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0" name="Text Box 13">
            <a:extLst>
              <a:ext uri="{FF2B5EF4-FFF2-40B4-BE49-F238E27FC236}">
                <a16:creationId xmlns:a16="http://schemas.microsoft.com/office/drawing/2014/main" id="{048126C0-AE06-4C0D-8C52-AF391A5AC517}"/>
              </a:ext>
            </a:extLst>
          </p:cNvPr>
          <p:cNvSpPr txBox="1">
            <a:spLocks noChangeArrowheads="1"/>
          </p:cNvSpPr>
          <p:nvPr/>
        </p:nvSpPr>
        <p:spPr bwMode="auto">
          <a:xfrm>
            <a:off x="8189913" y="3310600"/>
            <a:ext cx="720725"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10800">
                <a:latin typeface="Tahoma" panose="020B0604030504040204" pitchFamily="34" charset="0"/>
              </a:rPr>
              <a:t>?</a:t>
            </a:r>
          </a:p>
        </p:txBody>
      </p:sp>
      <p:sp>
        <p:nvSpPr>
          <p:cNvPr id="16391" name="Text Box 14">
            <a:extLst>
              <a:ext uri="{FF2B5EF4-FFF2-40B4-BE49-F238E27FC236}">
                <a16:creationId xmlns:a16="http://schemas.microsoft.com/office/drawing/2014/main" id="{E368F4DF-3763-439A-93C9-7BDE472D36C2}"/>
              </a:ext>
            </a:extLst>
          </p:cNvPr>
          <p:cNvSpPr txBox="1">
            <a:spLocks noChangeArrowheads="1"/>
          </p:cNvSpPr>
          <p:nvPr/>
        </p:nvSpPr>
        <p:spPr bwMode="auto">
          <a:xfrm>
            <a:off x="4375150" y="2915312"/>
            <a:ext cx="3382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2400" dirty="0">
                <a:cs typeface="Arial" panose="020B0604020202020204" pitchFamily="34" charset="0"/>
              </a:rPr>
              <a:t>Daha az enerji ile</a:t>
            </a:r>
          </a:p>
        </p:txBody>
      </p:sp>
    </p:spTree>
    <p:extLst>
      <p:ext uri="{BB962C8B-B14F-4D97-AF65-F5344CB8AC3E}">
        <p14:creationId xmlns:p14="http://schemas.microsoft.com/office/powerpoint/2010/main" val="33162402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7554" name="Rectangle 2">
            <a:extLst>
              <a:ext uri="{FF2B5EF4-FFF2-40B4-BE49-F238E27FC236}">
                <a16:creationId xmlns:a16="http://schemas.microsoft.com/office/drawing/2014/main" id="{72D2B9A1-A31E-45D1-8B99-4E271B424CEF}"/>
              </a:ext>
            </a:extLst>
          </p:cNvPr>
          <p:cNvSpPr>
            <a:spLocks noChangeArrowheads="1"/>
          </p:cNvSpPr>
          <p:nvPr/>
        </p:nvSpPr>
        <p:spPr bwMode="auto">
          <a:xfrm>
            <a:off x="577664" y="1785492"/>
            <a:ext cx="3713559" cy="1828214"/>
          </a:xfrm>
          <a:prstGeom prst="rect">
            <a:avLst/>
          </a:prstGeom>
          <a:pattFill prst="smCheck">
            <a:fgClr>
              <a:srgbClr val="333333"/>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5" name="Text Box 3">
            <a:extLst>
              <a:ext uri="{FF2B5EF4-FFF2-40B4-BE49-F238E27FC236}">
                <a16:creationId xmlns:a16="http://schemas.microsoft.com/office/drawing/2014/main" id="{A67A8382-1822-4878-B7B3-07D856B8E4C6}"/>
              </a:ext>
            </a:extLst>
          </p:cNvPr>
          <p:cNvSpPr txBox="1">
            <a:spLocks noChangeArrowheads="1"/>
          </p:cNvSpPr>
          <p:nvPr/>
        </p:nvSpPr>
        <p:spPr bwMode="auto">
          <a:xfrm>
            <a:off x="5116459" y="3754334"/>
            <a:ext cx="4703842"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buClr>
                <a:schemeClr val="accent1"/>
              </a:buClr>
              <a:buFont typeface="Wingdings" panose="05000000000000000000" pitchFamily="2" charset="2"/>
              <a:buChar char="n"/>
            </a:pPr>
            <a:r>
              <a:rPr lang="tr-TR" altLang="en-US" sz="1999">
                <a:solidFill>
                  <a:srgbClr val="000000"/>
                </a:solidFill>
              </a:rPr>
              <a:t> Levhalar şaşırtmalı olarak yerleştirilmelidir.</a:t>
            </a:r>
            <a:endParaRPr lang="en-US" altLang="en-US" sz="1999">
              <a:solidFill>
                <a:srgbClr val="000000"/>
              </a:solidFill>
            </a:endParaRPr>
          </a:p>
        </p:txBody>
      </p:sp>
      <p:sp>
        <p:nvSpPr>
          <p:cNvPr id="1047556" name="Text Box 4">
            <a:extLst>
              <a:ext uri="{FF2B5EF4-FFF2-40B4-BE49-F238E27FC236}">
                <a16:creationId xmlns:a16="http://schemas.microsoft.com/office/drawing/2014/main" id="{C6F39CB2-84B8-42F8-A5DF-DFBF37A3AA98}"/>
              </a:ext>
            </a:extLst>
          </p:cNvPr>
          <p:cNvSpPr txBox="1">
            <a:spLocks noChangeArrowheads="1"/>
          </p:cNvSpPr>
          <p:nvPr/>
        </p:nvSpPr>
        <p:spPr bwMode="auto">
          <a:xfrm>
            <a:off x="495141" y="3771791"/>
            <a:ext cx="4456271"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buClr>
                <a:schemeClr val="accent1"/>
              </a:buClr>
              <a:buFont typeface="Wingdings" panose="05000000000000000000" pitchFamily="2" charset="2"/>
              <a:buChar char="n"/>
            </a:pPr>
            <a:r>
              <a:rPr lang="tr-TR" altLang="en-US" sz="1999">
                <a:solidFill>
                  <a:srgbClr val="000000"/>
                </a:solidFill>
              </a:rPr>
              <a:t> Isı yalıtım malzemeleri arasında boşluk kalmamalıdır.</a:t>
            </a:r>
            <a:endParaRPr lang="en-US" altLang="en-US" sz="1999">
              <a:solidFill>
                <a:srgbClr val="000000"/>
              </a:solidFill>
            </a:endParaRPr>
          </a:p>
        </p:txBody>
      </p:sp>
      <p:sp>
        <p:nvSpPr>
          <p:cNvPr id="1047557" name="Rectangle 5">
            <a:extLst>
              <a:ext uri="{FF2B5EF4-FFF2-40B4-BE49-F238E27FC236}">
                <a16:creationId xmlns:a16="http://schemas.microsoft.com/office/drawing/2014/main" id="{F9F10250-7CBE-4A8A-8F58-90555FC68F00}"/>
              </a:ext>
            </a:extLst>
          </p:cNvPr>
          <p:cNvSpPr>
            <a:spLocks noChangeArrowheads="1"/>
          </p:cNvSpPr>
          <p:nvPr/>
        </p:nvSpPr>
        <p:spPr bwMode="auto">
          <a:xfrm>
            <a:off x="577664"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8" name="Rectangle 6">
            <a:extLst>
              <a:ext uri="{FF2B5EF4-FFF2-40B4-BE49-F238E27FC236}">
                <a16:creationId xmlns:a16="http://schemas.microsoft.com/office/drawing/2014/main" id="{EBA9B0A6-E4DC-456E-8153-F791971625FC}"/>
              </a:ext>
            </a:extLst>
          </p:cNvPr>
          <p:cNvSpPr>
            <a:spLocks noChangeArrowheads="1"/>
          </p:cNvSpPr>
          <p:nvPr/>
        </p:nvSpPr>
        <p:spPr bwMode="auto">
          <a:xfrm>
            <a:off x="1732994"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9" name="Rectangle 7">
            <a:extLst>
              <a:ext uri="{FF2B5EF4-FFF2-40B4-BE49-F238E27FC236}">
                <a16:creationId xmlns:a16="http://schemas.microsoft.com/office/drawing/2014/main" id="{22644B72-EFC7-4E96-BA24-7B004E30A675}"/>
              </a:ext>
            </a:extLst>
          </p:cNvPr>
          <p:cNvSpPr>
            <a:spLocks noChangeArrowheads="1"/>
          </p:cNvSpPr>
          <p:nvPr/>
        </p:nvSpPr>
        <p:spPr bwMode="auto">
          <a:xfrm rot="5400000">
            <a:off x="495141"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0" name="Rectangle 8">
            <a:extLst>
              <a:ext uri="{FF2B5EF4-FFF2-40B4-BE49-F238E27FC236}">
                <a16:creationId xmlns:a16="http://schemas.microsoft.com/office/drawing/2014/main" id="{18E250D2-3FA3-4075-8880-60CC61D261B1}"/>
              </a:ext>
            </a:extLst>
          </p:cNvPr>
          <p:cNvSpPr>
            <a:spLocks noChangeArrowheads="1"/>
          </p:cNvSpPr>
          <p:nvPr/>
        </p:nvSpPr>
        <p:spPr bwMode="auto">
          <a:xfrm>
            <a:off x="5281506" y="1773769"/>
            <a:ext cx="3713559" cy="1828214"/>
          </a:xfrm>
          <a:prstGeom prst="rect">
            <a:avLst/>
          </a:prstGeom>
          <a:pattFill prst="smCheck">
            <a:fgClr>
              <a:srgbClr val="333333"/>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1" name="Rectangle 9">
            <a:extLst>
              <a:ext uri="{FF2B5EF4-FFF2-40B4-BE49-F238E27FC236}">
                <a16:creationId xmlns:a16="http://schemas.microsoft.com/office/drawing/2014/main" id="{F8C30898-7041-43B9-BF2B-65A3F097355C}"/>
              </a:ext>
            </a:extLst>
          </p:cNvPr>
          <p:cNvSpPr>
            <a:spLocks noChangeArrowheads="1"/>
          </p:cNvSpPr>
          <p:nvPr/>
        </p:nvSpPr>
        <p:spPr bwMode="auto">
          <a:xfrm>
            <a:off x="5281506"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2" name="Rectangle 10">
            <a:extLst>
              <a:ext uri="{FF2B5EF4-FFF2-40B4-BE49-F238E27FC236}">
                <a16:creationId xmlns:a16="http://schemas.microsoft.com/office/drawing/2014/main" id="{CF1C162E-B215-44F2-8334-E5B61BD44761}"/>
              </a:ext>
            </a:extLst>
          </p:cNvPr>
          <p:cNvSpPr>
            <a:spLocks noChangeArrowheads="1"/>
          </p:cNvSpPr>
          <p:nvPr/>
        </p:nvSpPr>
        <p:spPr bwMode="auto">
          <a:xfrm>
            <a:off x="6344790"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3" name="Rectangle 11">
            <a:extLst>
              <a:ext uri="{FF2B5EF4-FFF2-40B4-BE49-F238E27FC236}">
                <a16:creationId xmlns:a16="http://schemas.microsoft.com/office/drawing/2014/main" id="{B0FB0779-1F7D-42E3-8228-DA1A03264F5B}"/>
              </a:ext>
            </a:extLst>
          </p:cNvPr>
          <p:cNvSpPr>
            <a:spLocks noChangeArrowheads="1"/>
          </p:cNvSpPr>
          <p:nvPr/>
        </p:nvSpPr>
        <p:spPr bwMode="auto">
          <a:xfrm>
            <a:off x="5813149" y="2378412"/>
            <a:ext cx="1072806" cy="614166"/>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4" name="Rectangle 12">
            <a:extLst>
              <a:ext uri="{FF2B5EF4-FFF2-40B4-BE49-F238E27FC236}">
                <a16:creationId xmlns:a16="http://schemas.microsoft.com/office/drawing/2014/main" id="{BAD89173-6DF3-463A-BA58-69EADD533693}"/>
              </a:ext>
            </a:extLst>
          </p:cNvPr>
          <p:cNvSpPr>
            <a:spLocks noChangeArrowheads="1"/>
          </p:cNvSpPr>
          <p:nvPr/>
        </p:nvSpPr>
        <p:spPr bwMode="auto">
          <a:xfrm>
            <a:off x="7411248"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5" name="Rectangle 13">
            <a:extLst>
              <a:ext uri="{FF2B5EF4-FFF2-40B4-BE49-F238E27FC236}">
                <a16:creationId xmlns:a16="http://schemas.microsoft.com/office/drawing/2014/main" id="{2C5D9857-7004-4110-BACE-7BE0299F1162}"/>
              </a:ext>
            </a:extLst>
          </p:cNvPr>
          <p:cNvSpPr>
            <a:spLocks noChangeArrowheads="1"/>
          </p:cNvSpPr>
          <p:nvPr/>
        </p:nvSpPr>
        <p:spPr bwMode="auto">
          <a:xfrm>
            <a:off x="6849453" y="2383173"/>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6" name="Rectangle 14">
            <a:extLst>
              <a:ext uri="{FF2B5EF4-FFF2-40B4-BE49-F238E27FC236}">
                <a16:creationId xmlns:a16="http://schemas.microsoft.com/office/drawing/2014/main" id="{3599EA0A-265E-4732-B86F-F2F447B1AE39}"/>
              </a:ext>
            </a:extLst>
          </p:cNvPr>
          <p:cNvSpPr>
            <a:spLocks noChangeArrowheads="1"/>
          </p:cNvSpPr>
          <p:nvPr/>
        </p:nvSpPr>
        <p:spPr bwMode="auto">
          <a:xfrm>
            <a:off x="7922260" y="2383173"/>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7" name="Rectangle 15">
            <a:extLst>
              <a:ext uri="{FF2B5EF4-FFF2-40B4-BE49-F238E27FC236}">
                <a16:creationId xmlns:a16="http://schemas.microsoft.com/office/drawing/2014/main" id="{DF913A7E-00FE-4353-8F81-0A596BF82907}"/>
              </a:ext>
            </a:extLst>
          </p:cNvPr>
          <p:cNvSpPr>
            <a:spLocks noChangeArrowheads="1"/>
          </p:cNvSpPr>
          <p:nvPr/>
        </p:nvSpPr>
        <p:spPr bwMode="auto">
          <a:xfrm>
            <a:off x="5281506"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8" name="Rectangle 16">
            <a:extLst>
              <a:ext uri="{FF2B5EF4-FFF2-40B4-BE49-F238E27FC236}">
                <a16:creationId xmlns:a16="http://schemas.microsoft.com/office/drawing/2014/main" id="{AE20C467-DEBA-4348-8487-E7AD6BF9A358}"/>
              </a:ext>
            </a:extLst>
          </p:cNvPr>
          <p:cNvSpPr>
            <a:spLocks noChangeArrowheads="1"/>
          </p:cNvSpPr>
          <p:nvPr/>
        </p:nvSpPr>
        <p:spPr bwMode="auto">
          <a:xfrm>
            <a:off x="6344790"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9" name="Rectangle 17">
            <a:extLst>
              <a:ext uri="{FF2B5EF4-FFF2-40B4-BE49-F238E27FC236}">
                <a16:creationId xmlns:a16="http://schemas.microsoft.com/office/drawing/2014/main" id="{31D67BC1-65AC-4ED5-89C6-799E5D8F5E63}"/>
              </a:ext>
            </a:extLst>
          </p:cNvPr>
          <p:cNvSpPr>
            <a:spLocks noChangeArrowheads="1"/>
          </p:cNvSpPr>
          <p:nvPr/>
        </p:nvSpPr>
        <p:spPr bwMode="auto">
          <a:xfrm>
            <a:off x="7411248"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0" name="Rectangle 18">
            <a:extLst>
              <a:ext uri="{FF2B5EF4-FFF2-40B4-BE49-F238E27FC236}">
                <a16:creationId xmlns:a16="http://schemas.microsoft.com/office/drawing/2014/main" id="{280F25C6-D572-4206-B418-FCCBEF51B4C9}"/>
              </a:ext>
            </a:extLst>
          </p:cNvPr>
          <p:cNvSpPr>
            <a:spLocks noChangeArrowheads="1"/>
          </p:cNvSpPr>
          <p:nvPr/>
        </p:nvSpPr>
        <p:spPr bwMode="auto">
          <a:xfrm rot="7200000">
            <a:off x="3135894" y="2624396"/>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1" name="Rectangle 19">
            <a:extLst>
              <a:ext uri="{FF2B5EF4-FFF2-40B4-BE49-F238E27FC236}">
                <a16:creationId xmlns:a16="http://schemas.microsoft.com/office/drawing/2014/main" id="{DA51F7A4-9A70-4663-BD20-33991B413EAE}"/>
              </a:ext>
            </a:extLst>
          </p:cNvPr>
          <p:cNvSpPr>
            <a:spLocks noChangeArrowheads="1"/>
          </p:cNvSpPr>
          <p:nvPr/>
        </p:nvSpPr>
        <p:spPr bwMode="auto">
          <a:xfrm>
            <a:off x="5281506" y="2383173"/>
            <a:ext cx="577665"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2" name="Rectangle 20">
            <a:extLst>
              <a:ext uri="{FF2B5EF4-FFF2-40B4-BE49-F238E27FC236}">
                <a16:creationId xmlns:a16="http://schemas.microsoft.com/office/drawing/2014/main" id="{75EFF06C-C84E-4DBF-882C-5A0CBEEB6A0B}"/>
              </a:ext>
            </a:extLst>
          </p:cNvPr>
          <p:cNvSpPr>
            <a:spLocks noChangeArrowheads="1"/>
          </p:cNvSpPr>
          <p:nvPr/>
        </p:nvSpPr>
        <p:spPr bwMode="auto">
          <a:xfrm>
            <a:off x="8484055" y="2992578"/>
            <a:ext cx="511011"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3" name="Rectangle 21">
            <a:extLst>
              <a:ext uri="{FF2B5EF4-FFF2-40B4-BE49-F238E27FC236}">
                <a16:creationId xmlns:a16="http://schemas.microsoft.com/office/drawing/2014/main" id="{E55B6B8D-98FA-4326-85A1-3B7ACFA5D41F}"/>
              </a:ext>
            </a:extLst>
          </p:cNvPr>
          <p:cNvSpPr>
            <a:spLocks noChangeArrowheads="1"/>
          </p:cNvSpPr>
          <p:nvPr/>
        </p:nvSpPr>
        <p:spPr bwMode="auto">
          <a:xfrm>
            <a:off x="8484055" y="1773769"/>
            <a:ext cx="511011"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4" name="Rectangle 22">
            <a:extLst>
              <a:ext uri="{FF2B5EF4-FFF2-40B4-BE49-F238E27FC236}">
                <a16:creationId xmlns:a16="http://schemas.microsoft.com/office/drawing/2014/main" id="{CADD87DB-6827-4B76-9B5C-E46A6E560DFA}"/>
              </a:ext>
            </a:extLst>
          </p:cNvPr>
          <p:cNvSpPr>
            <a:spLocks noChangeArrowheads="1"/>
          </p:cNvSpPr>
          <p:nvPr/>
        </p:nvSpPr>
        <p:spPr bwMode="auto">
          <a:xfrm rot="5400000">
            <a:off x="1320376"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5" name="Rectangle 23">
            <a:extLst>
              <a:ext uri="{FF2B5EF4-FFF2-40B4-BE49-F238E27FC236}">
                <a16:creationId xmlns:a16="http://schemas.microsoft.com/office/drawing/2014/main" id="{E7EF88D1-0E1B-455C-8646-3E16300CEAA6}"/>
              </a:ext>
            </a:extLst>
          </p:cNvPr>
          <p:cNvSpPr>
            <a:spLocks noChangeArrowheads="1"/>
          </p:cNvSpPr>
          <p:nvPr/>
        </p:nvSpPr>
        <p:spPr bwMode="auto">
          <a:xfrm rot="7200000">
            <a:off x="2393182"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6" name="Rectangle 24">
            <a:extLst>
              <a:ext uri="{FF2B5EF4-FFF2-40B4-BE49-F238E27FC236}">
                <a16:creationId xmlns:a16="http://schemas.microsoft.com/office/drawing/2014/main" id="{D34A44B7-908C-483E-8707-F9C03BA9FE80}"/>
              </a:ext>
            </a:extLst>
          </p:cNvPr>
          <p:cNvSpPr>
            <a:spLocks noChangeArrowheads="1"/>
          </p:cNvSpPr>
          <p:nvPr/>
        </p:nvSpPr>
        <p:spPr bwMode="auto">
          <a:xfrm>
            <a:off x="78943" y="1410401"/>
            <a:ext cx="9407684"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p>
            <a:pPr algn="l">
              <a:spcBef>
                <a:spcPct val="0"/>
              </a:spcBef>
            </a:pPr>
            <a:r>
              <a:rPr lang="tr-TR" altLang="en-US" sz="2399" dirty="0">
                <a:solidFill>
                  <a:srgbClr val="FF0000"/>
                </a:solidFill>
              </a:rPr>
              <a:t>Dış duvarların dıştan ısı yalıtımı – Temel Prensipler </a:t>
            </a:r>
          </a:p>
        </p:txBody>
      </p:sp>
      <p:sp>
        <p:nvSpPr>
          <p:cNvPr id="1047578" name="Rectangle 26">
            <a:extLst>
              <a:ext uri="{FF2B5EF4-FFF2-40B4-BE49-F238E27FC236}">
                <a16:creationId xmlns:a16="http://schemas.microsoft.com/office/drawing/2014/main" id="{11E58B6B-89D0-450F-8CF9-5DA292EB11BA}"/>
              </a:ext>
            </a:extLst>
          </p:cNvPr>
          <p:cNvSpPr>
            <a:spLocks noChangeArrowheads="1"/>
          </p:cNvSpPr>
          <p:nvPr/>
        </p:nvSpPr>
        <p:spPr bwMode="auto">
          <a:xfrm>
            <a:off x="495141" y="1109636"/>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a:spcBef>
                <a:spcPct val="0"/>
              </a:spcBef>
              <a:tabLst>
                <a:tab pos="322263" algn="l"/>
              </a:tabLst>
              <a:defRPr sz="2400" b="1">
                <a:solidFill>
                  <a:srgbClr val="000000"/>
                </a:solidFill>
                <a:latin typeface="Arial" panose="020B0604020202020204" pitchFamily="34" charset="0"/>
              </a:defRPr>
            </a:lvl1pPr>
            <a:lvl2pPr algn="l">
              <a:spcBef>
                <a:spcPct val="0"/>
              </a:spcBef>
              <a:tabLst>
                <a:tab pos="322263" algn="l"/>
              </a:tabLst>
              <a:defRPr sz="2400" b="1">
                <a:solidFill>
                  <a:srgbClr val="000000"/>
                </a:solidFill>
                <a:latin typeface="Arial" panose="020B0604020202020204" pitchFamily="34" charset="0"/>
              </a:defRPr>
            </a:lvl2pPr>
            <a:lvl3pPr algn="l">
              <a:spcBef>
                <a:spcPct val="0"/>
              </a:spcBef>
              <a:tabLst>
                <a:tab pos="322263" algn="l"/>
              </a:tabLst>
              <a:defRPr sz="2400" b="1">
                <a:solidFill>
                  <a:srgbClr val="000000"/>
                </a:solidFill>
                <a:latin typeface="Arial" panose="020B0604020202020204" pitchFamily="34" charset="0"/>
              </a:defRPr>
            </a:lvl3pPr>
            <a:lvl4pPr algn="l">
              <a:spcBef>
                <a:spcPct val="0"/>
              </a:spcBef>
              <a:tabLst>
                <a:tab pos="322263" algn="l"/>
              </a:tabLst>
              <a:defRPr sz="2400" b="1">
                <a:solidFill>
                  <a:srgbClr val="000000"/>
                </a:solidFill>
                <a:latin typeface="Arial" panose="020B0604020202020204" pitchFamily="34" charset="0"/>
              </a:defRPr>
            </a:lvl4pPr>
            <a:lvl5pPr algn="l">
              <a:spcBef>
                <a:spcPct val="0"/>
              </a:spcBef>
              <a:tabLst>
                <a:tab pos="322263" algn="l"/>
              </a:tabLst>
              <a:defRPr sz="2400" b="1">
                <a:solidFill>
                  <a:srgbClr val="000000"/>
                </a:solidFill>
                <a:latin typeface="Arial" panose="020B0604020202020204" pitchFamily="34" charset="0"/>
              </a:defRPr>
            </a:lvl5pPr>
            <a:lvl6pPr marL="457200" fontAlgn="base">
              <a:spcBef>
                <a:spcPct val="0"/>
              </a:spcBef>
              <a:spcAft>
                <a:spcPct val="0"/>
              </a:spcAft>
              <a:tabLst>
                <a:tab pos="322263" algn="l"/>
              </a:tabLst>
              <a:defRPr sz="2400" b="1">
                <a:solidFill>
                  <a:srgbClr val="000000"/>
                </a:solidFill>
                <a:latin typeface="Arial" panose="020B0604020202020204" pitchFamily="34" charset="0"/>
              </a:defRPr>
            </a:lvl6pPr>
            <a:lvl7pPr marL="914400" fontAlgn="base">
              <a:spcBef>
                <a:spcPct val="0"/>
              </a:spcBef>
              <a:spcAft>
                <a:spcPct val="0"/>
              </a:spcAft>
              <a:tabLst>
                <a:tab pos="322263" algn="l"/>
              </a:tabLst>
              <a:defRPr sz="2400" b="1">
                <a:solidFill>
                  <a:srgbClr val="000000"/>
                </a:solidFill>
                <a:latin typeface="Arial" panose="020B0604020202020204" pitchFamily="34" charset="0"/>
              </a:defRPr>
            </a:lvl7pPr>
            <a:lvl8pPr marL="1371600" fontAlgn="base">
              <a:spcBef>
                <a:spcPct val="0"/>
              </a:spcBef>
              <a:spcAft>
                <a:spcPct val="0"/>
              </a:spcAft>
              <a:tabLst>
                <a:tab pos="322263" algn="l"/>
              </a:tabLst>
              <a:defRPr sz="2400" b="1">
                <a:solidFill>
                  <a:srgbClr val="000000"/>
                </a:solidFill>
                <a:latin typeface="Arial" panose="020B0604020202020204" pitchFamily="34" charset="0"/>
              </a:defRPr>
            </a:lvl8pPr>
            <a:lvl9pPr marL="1828800" fontAlgn="base">
              <a:spcBef>
                <a:spcPct val="0"/>
              </a:spcBef>
              <a:spcAft>
                <a:spcPct val="0"/>
              </a:spcAft>
              <a:tabLst>
                <a:tab pos="322263" algn="l"/>
              </a:tabLst>
              <a:defRPr sz="2400" b="1">
                <a:solidFill>
                  <a:srgbClr val="000000"/>
                </a:solidFill>
                <a:latin typeface="Arial" panose="020B0604020202020204" pitchFamily="34" charset="0"/>
              </a:defRPr>
            </a:lvl9pPr>
          </a:lstStyle>
          <a:p>
            <a:r>
              <a:rPr lang="tr-TR" altLang="en-US" sz="2399" dirty="0">
                <a:solidFill>
                  <a:schemeClr val="tx1"/>
                </a:solidFill>
              </a:rPr>
              <a:t>Duvarlarda Isı Yalıtımı</a:t>
            </a:r>
          </a:p>
        </p:txBody>
      </p:sp>
      <p:sp>
        <p:nvSpPr>
          <p:cNvPr id="1047579" name="Text Box 27">
            <a:extLst>
              <a:ext uri="{FF2B5EF4-FFF2-40B4-BE49-F238E27FC236}">
                <a16:creationId xmlns:a16="http://schemas.microsoft.com/office/drawing/2014/main" id="{3A09A0A7-98A8-487C-A85A-1EB638E785FB}"/>
              </a:ext>
            </a:extLst>
          </p:cNvPr>
          <p:cNvSpPr txBox="1">
            <a:spLocks noChangeArrowheads="1"/>
          </p:cNvSpPr>
          <p:nvPr/>
        </p:nvSpPr>
        <p:spPr bwMode="auto">
          <a:xfrm>
            <a:off x="530193" y="4386274"/>
            <a:ext cx="8991892" cy="140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+5°C’nin altında ve 30°C’nin üzerinde uygulama yapılmamalıdır.</a:t>
            </a:r>
          </a:p>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Uygulama yüzeyinde bulunan kir, toz, yağ, kabarmış boya, kalkmış sıva gibi bozuk yüzeyler temizlenmelidir. </a:t>
            </a:r>
          </a:p>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Uygulama kuru yüzeylere yapılmalıdır.</a:t>
            </a:r>
            <a:endParaRPr lang="en-US" altLang="en-US" sz="1999" dirty="0">
              <a:solidFill>
                <a:srgbClr val="000000"/>
              </a:solidFill>
            </a:endParaRPr>
          </a:p>
        </p:txBody>
      </p:sp>
    </p:spTree>
    <p:extLst>
      <p:ext uri="{BB962C8B-B14F-4D97-AF65-F5344CB8AC3E}">
        <p14:creationId xmlns:p14="http://schemas.microsoft.com/office/powerpoint/2010/main" val="33105418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a:extLst>
              <a:ext uri="{FF2B5EF4-FFF2-40B4-BE49-F238E27FC236}">
                <a16:creationId xmlns:a16="http://schemas.microsoft.com/office/drawing/2014/main" id="{582B79B4-9F1B-486B-9ABF-7CD49F1CA9C1}"/>
              </a:ext>
            </a:extLst>
          </p:cNvPr>
          <p:cNvSpPr>
            <a:spLocks noGrp="1" noChangeArrowheads="1"/>
          </p:cNvSpPr>
          <p:nvPr>
            <p:ph type="body" idx="1"/>
          </p:nvPr>
        </p:nvSpPr>
        <p:spPr>
          <a:xfrm>
            <a:off x="382465" y="1981664"/>
            <a:ext cx="9139482" cy="1010918"/>
          </a:xfrm>
        </p:spPr>
        <p:txBody>
          <a:bodyPr/>
          <a:lstStyle/>
          <a:p>
            <a:endParaRPr lang="tr-TR" altLang="tr-TR" dirty="0"/>
          </a:p>
        </p:txBody>
      </p:sp>
      <p:pic>
        <p:nvPicPr>
          <p:cNvPr id="94211" name="Picture 6" descr="boaz5">
            <a:extLst>
              <a:ext uri="{FF2B5EF4-FFF2-40B4-BE49-F238E27FC236}">
                <a16:creationId xmlns:a16="http://schemas.microsoft.com/office/drawing/2014/main" id="{AFB0D67C-0037-4CBB-89B7-3F2C3733A6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6" y="1198790"/>
            <a:ext cx="9918695" cy="4869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3" name="Rectangle 7">
            <a:extLst>
              <a:ext uri="{FF2B5EF4-FFF2-40B4-BE49-F238E27FC236}">
                <a16:creationId xmlns:a16="http://schemas.microsoft.com/office/drawing/2014/main" id="{34E66969-0F95-450E-B4E7-77BD798B02B5}"/>
              </a:ext>
            </a:extLst>
          </p:cNvPr>
          <p:cNvSpPr>
            <a:spLocks noGrp="1" noChangeArrowheads="1"/>
          </p:cNvSpPr>
          <p:nvPr>
            <p:ph type="title"/>
          </p:nvPr>
        </p:nvSpPr>
        <p:spPr>
          <a:xfrm>
            <a:off x="1280702" y="1700768"/>
            <a:ext cx="7271594" cy="669710"/>
          </a:xfrm>
        </p:spPr>
        <p:txBody>
          <a:bodyPr>
            <a:normAutofit fontScale="90000"/>
          </a:bodyPr>
          <a:lstStyle/>
          <a:p>
            <a:pPr algn="ctr" eaLnBrk="1" hangingPunct="1"/>
            <a:r>
              <a:rPr lang="tr-TR" altLang="tr-TR" sz="4399">
                <a:solidFill>
                  <a:schemeClr val="bg1"/>
                </a:solidFill>
              </a:rPr>
              <a:t>TEŞEKKÜRLER</a:t>
            </a:r>
          </a:p>
        </p:txBody>
      </p:sp>
    </p:spTree>
    <p:extLst>
      <p:ext uri="{BB962C8B-B14F-4D97-AF65-F5344CB8AC3E}">
        <p14:creationId xmlns:p14="http://schemas.microsoft.com/office/powerpoint/2010/main" val="2314824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532263" y="136477"/>
            <a:ext cx="8625385" cy="5921964"/>
          </a:xfrm>
          <a:prstGeom prst="rect">
            <a:avLst/>
          </a:prstGeom>
        </p:spPr>
      </p:pic>
    </p:spTree>
    <p:extLst>
      <p:ext uri="{BB962C8B-B14F-4D97-AF65-F5344CB8AC3E}">
        <p14:creationId xmlns:p14="http://schemas.microsoft.com/office/powerpoint/2010/main" val="13825470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6FB02505-0347-4465-99D9-64C0C4B1A063}"/>
              </a:ext>
            </a:extLst>
          </p:cNvPr>
          <p:cNvSpPr>
            <a:spLocks noGrp="1" noChangeArrowheads="1"/>
          </p:cNvSpPr>
          <p:nvPr>
            <p:ph type="title"/>
          </p:nvPr>
        </p:nvSpPr>
        <p:spPr>
          <a:xfrm>
            <a:off x="344377" y="775551"/>
            <a:ext cx="9139482" cy="426901"/>
          </a:xfrm>
        </p:spPr>
        <p:txBody>
          <a:bodyPr>
            <a:normAutofit fontScale="90000"/>
          </a:bodyPr>
          <a:lstStyle/>
          <a:p>
            <a:pPr algn="ctr" eaLnBrk="1" hangingPunct="1"/>
            <a:r>
              <a:rPr lang="tr-TR" altLang="tr-TR" sz="2799">
                <a:solidFill>
                  <a:schemeClr val="bg1"/>
                </a:solidFill>
              </a:rPr>
              <a:t>İÇERİK</a:t>
            </a:r>
            <a:endParaRPr lang="en-US" altLang="tr-TR" sz="2799">
              <a:solidFill>
                <a:schemeClr val="bg1"/>
              </a:solidFill>
            </a:endParaRPr>
          </a:p>
        </p:txBody>
      </p:sp>
      <p:pic>
        <p:nvPicPr>
          <p:cNvPr id="80900" name="Picture 4" descr="Writing on paper 03">
            <a:extLst>
              <a:ext uri="{FF2B5EF4-FFF2-40B4-BE49-F238E27FC236}">
                <a16:creationId xmlns:a16="http://schemas.microsoft.com/office/drawing/2014/main" id="{3BA60DAF-E569-44F0-B2EC-C23F343C3F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930" b="50497"/>
          <a:stretch>
            <a:fillRect/>
          </a:stretch>
        </p:blipFill>
        <p:spPr bwMode="auto">
          <a:xfrm>
            <a:off x="345964" y="1356389"/>
            <a:ext cx="9212484" cy="22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a:extLst>
              <a:ext uri="{FF2B5EF4-FFF2-40B4-BE49-F238E27FC236}">
                <a16:creationId xmlns:a16="http://schemas.microsoft.com/office/drawing/2014/main" id="{E522E1FE-0609-486F-93E2-9FB6C99A6EFF}"/>
              </a:ext>
            </a:extLst>
          </p:cNvPr>
          <p:cNvSpPr txBox="1"/>
          <p:nvPr/>
        </p:nvSpPr>
        <p:spPr>
          <a:xfrm>
            <a:off x="3064264" y="4417621"/>
            <a:ext cx="4619071" cy="584775"/>
          </a:xfrm>
          <a:prstGeom prst="rect">
            <a:avLst/>
          </a:prstGeom>
          <a:noFill/>
        </p:spPr>
        <p:txBody>
          <a:bodyPr wrap="square" rtlCol="0">
            <a:spAutoFit/>
          </a:bodyPr>
          <a:lstStyle/>
          <a:p>
            <a:r>
              <a:rPr lang="tr-TR" sz="3200" b="1" dirty="0">
                <a:solidFill>
                  <a:srgbClr val="FF0000"/>
                </a:solidFill>
              </a:rPr>
              <a:t>BİR UYGULAMA ÖRNEĞİ</a:t>
            </a:r>
            <a:endParaRPr lang="en-GB" sz="3200" b="1" dirty="0">
              <a:solidFill>
                <a:srgbClr val="FF0000"/>
              </a:solidFill>
            </a:endParaRPr>
          </a:p>
        </p:txBody>
      </p:sp>
    </p:spTree>
    <p:extLst>
      <p:ext uri="{BB962C8B-B14F-4D97-AF65-F5344CB8AC3E}">
        <p14:creationId xmlns:p14="http://schemas.microsoft.com/office/powerpoint/2010/main" val="4144762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7" name="Picture 4" descr="Yalıtım yapılmadan önce">
            <a:extLst>
              <a:ext uri="{FF2B5EF4-FFF2-40B4-BE49-F238E27FC236}">
                <a16:creationId xmlns:a16="http://schemas.microsoft.com/office/drawing/2014/main" id="{34224BA3-7D43-496A-A450-6FF293699E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084" b="8376"/>
          <a:stretch>
            <a:fillRect/>
          </a:stretch>
        </p:blipFill>
        <p:spPr bwMode="auto">
          <a:xfrm>
            <a:off x="1496533" y="1557938"/>
            <a:ext cx="6706625" cy="37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Rectangle 5">
            <a:extLst>
              <a:ext uri="{FF2B5EF4-FFF2-40B4-BE49-F238E27FC236}">
                <a16:creationId xmlns:a16="http://schemas.microsoft.com/office/drawing/2014/main" id="{60DEBCF8-FDCD-4D37-8FF5-F8DE4CADE59A}"/>
              </a:ext>
            </a:extLst>
          </p:cNvPr>
          <p:cNvSpPr>
            <a:spLocks noChangeArrowheads="1"/>
          </p:cNvSpPr>
          <p:nvPr/>
        </p:nvSpPr>
        <p:spPr bwMode="auto">
          <a:xfrm>
            <a:off x="415792" y="5300063"/>
            <a:ext cx="8928412" cy="945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a:spcBef>
                <a:spcPct val="0"/>
              </a:spcBef>
              <a:buClrTx/>
              <a:buFontTx/>
              <a:buNone/>
            </a:pPr>
            <a:r>
              <a:rPr lang="tr-TR" altLang="tr-TR" sz="2799">
                <a:solidFill>
                  <a:srgbClr val="0000CC"/>
                </a:solidFill>
                <a:latin typeface="Tahoma" panose="020B0604030504040204" pitchFamily="34" charset="0"/>
              </a:rPr>
              <a:t>Isınma Amaçlı DG Tüketimi:  68.600m</a:t>
            </a:r>
            <a:r>
              <a:rPr lang="tr-TR" altLang="tr-TR" sz="2799" baseline="30000">
                <a:solidFill>
                  <a:srgbClr val="0000CC"/>
                </a:solidFill>
                <a:latin typeface="Tahoma" panose="020B0604030504040204" pitchFamily="34" charset="0"/>
              </a:rPr>
              <a:t>3</a:t>
            </a:r>
          </a:p>
          <a:p>
            <a:pPr algn="ctr">
              <a:spcBef>
                <a:spcPct val="0"/>
              </a:spcBef>
              <a:buClrTx/>
              <a:buFontTx/>
              <a:buNone/>
            </a:pPr>
            <a:r>
              <a:rPr lang="tr-TR" altLang="tr-TR" sz="2799">
                <a:solidFill>
                  <a:srgbClr val="FF3300"/>
                </a:solidFill>
                <a:latin typeface="Tahoma" panose="020B0604030504040204" pitchFamily="34" charset="0"/>
              </a:rPr>
              <a:t>Yıllık Isınma Maliyeti (Ort.): 41.160YTL</a:t>
            </a:r>
          </a:p>
        </p:txBody>
      </p:sp>
      <p:sp>
        <p:nvSpPr>
          <p:cNvPr id="5" name="Text Box 12">
            <a:extLst>
              <a:ext uri="{FF2B5EF4-FFF2-40B4-BE49-F238E27FC236}">
                <a16:creationId xmlns:a16="http://schemas.microsoft.com/office/drawing/2014/main" id="{9C84277A-6F0F-44BA-BB1C-3C43287ADB6C}"/>
              </a:ext>
            </a:extLst>
          </p:cNvPr>
          <p:cNvSpPr txBox="1">
            <a:spLocks noChangeArrowheads="1"/>
          </p:cNvSpPr>
          <p:nvPr/>
        </p:nvSpPr>
        <p:spPr bwMode="auto">
          <a:xfrm>
            <a:off x="450704" y="1196105"/>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Tree>
    <p:extLst>
      <p:ext uri="{BB962C8B-B14F-4D97-AF65-F5344CB8AC3E}">
        <p14:creationId xmlns:p14="http://schemas.microsoft.com/office/powerpoint/2010/main" val="2260490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3">
            <a:extLst>
              <a:ext uri="{FF2B5EF4-FFF2-40B4-BE49-F238E27FC236}">
                <a16:creationId xmlns:a16="http://schemas.microsoft.com/office/drawing/2014/main" id="{0F0E1940-226B-43DD-B54F-1B1DD4525F85}"/>
              </a:ext>
            </a:extLst>
          </p:cNvPr>
          <p:cNvSpPr txBox="1">
            <a:spLocks noChangeArrowheads="1"/>
          </p:cNvSpPr>
          <p:nvPr/>
        </p:nvSpPr>
        <p:spPr bwMode="auto">
          <a:xfrm>
            <a:off x="704624" y="5012818"/>
            <a:ext cx="9022045" cy="1202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10000"/>
              </a:spcBef>
              <a:buClrTx/>
              <a:buFontTx/>
              <a:buNone/>
            </a:pPr>
            <a:r>
              <a:rPr lang="tr-TR" altLang="tr-TR" sz="2599" dirty="0">
                <a:latin typeface="Tahoma" panose="020B0604030504040204" pitchFamily="34" charset="0"/>
              </a:rPr>
              <a:t>Yalıtım Uygulaması ile; derece gün başına ısınma amaçlı yakıt tüketimi 27m</a:t>
            </a:r>
            <a:r>
              <a:rPr lang="tr-TR" altLang="tr-TR" sz="2599" baseline="30000" dirty="0">
                <a:latin typeface="Tahoma" panose="020B0604030504040204" pitchFamily="34" charset="0"/>
              </a:rPr>
              <a:t>3</a:t>
            </a:r>
            <a:r>
              <a:rPr lang="tr-TR" altLang="tr-TR" sz="2599" dirty="0">
                <a:latin typeface="Tahoma" panose="020B0604030504040204" pitchFamily="34" charset="0"/>
              </a:rPr>
              <a:t>’den 10m</a:t>
            </a:r>
            <a:r>
              <a:rPr lang="tr-TR" altLang="tr-TR" sz="2599" baseline="30000" dirty="0">
                <a:latin typeface="Tahoma" panose="020B0604030504040204" pitchFamily="34" charset="0"/>
              </a:rPr>
              <a:t>3</a:t>
            </a:r>
            <a:r>
              <a:rPr lang="tr-TR" altLang="tr-TR" sz="2599" dirty="0">
                <a:latin typeface="Tahoma" panose="020B0604030504040204" pitchFamily="34" charset="0"/>
              </a:rPr>
              <a:t>’e düşmüştür.</a:t>
            </a:r>
            <a:r>
              <a:rPr lang="tr-TR" altLang="tr-TR" sz="2599" dirty="0">
                <a:solidFill>
                  <a:srgbClr val="0000CC"/>
                </a:solidFill>
                <a:latin typeface="Tahoma" panose="020B0604030504040204" pitchFamily="34" charset="0"/>
              </a:rPr>
              <a:t> </a:t>
            </a:r>
          </a:p>
          <a:p>
            <a:pPr algn="ctr" eaLnBrk="1" hangingPunct="1">
              <a:lnSpc>
                <a:spcPct val="90000"/>
              </a:lnSpc>
              <a:spcBef>
                <a:spcPct val="10000"/>
              </a:spcBef>
              <a:buClrTx/>
              <a:buFontTx/>
              <a:buNone/>
            </a:pPr>
            <a:r>
              <a:rPr lang="tr-TR" altLang="tr-TR" sz="2599" dirty="0">
                <a:solidFill>
                  <a:srgbClr val="FF0000"/>
                </a:solidFill>
                <a:latin typeface="Tahoma" panose="020B0604030504040204" pitchFamily="34" charset="0"/>
              </a:rPr>
              <a:t>Sağlanan Enerji Tasarrufu; % 63’dür. </a:t>
            </a:r>
          </a:p>
        </p:txBody>
      </p:sp>
      <p:pic>
        <p:nvPicPr>
          <p:cNvPr id="90115" name="Picture 5">
            <a:extLst>
              <a:ext uri="{FF2B5EF4-FFF2-40B4-BE49-F238E27FC236}">
                <a16:creationId xmlns:a16="http://schemas.microsoft.com/office/drawing/2014/main" id="{8D84D7E7-0436-4B70-98B6-A0E4CCA6CDCD}"/>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5957" t="16557" r="6902" b="12587"/>
          <a:stretch>
            <a:fillRect/>
          </a:stretch>
        </p:blipFill>
        <p:spPr bwMode="auto">
          <a:xfrm>
            <a:off x="1828349" y="1482663"/>
            <a:ext cx="6246125" cy="3530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12">
            <a:extLst>
              <a:ext uri="{FF2B5EF4-FFF2-40B4-BE49-F238E27FC236}">
                <a16:creationId xmlns:a16="http://schemas.microsoft.com/office/drawing/2014/main" id="{3354CD59-5834-4CCB-9969-019E380A8ADA}"/>
              </a:ext>
            </a:extLst>
          </p:cNvPr>
          <p:cNvSpPr txBox="1">
            <a:spLocks noChangeArrowheads="1"/>
          </p:cNvSpPr>
          <p:nvPr/>
        </p:nvSpPr>
        <p:spPr bwMode="auto">
          <a:xfrm>
            <a:off x="450704" y="1202594"/>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Tree>
    <p:extLst>
      <p:ext uri="{BB962C8B-B14F-4D97-AF65-F5344CB8AC3E}">
        <p14:creationId xmlns:p14="http://schemas.microsoft.com/office/powerpoint/2010/main" val="4076665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5" name="Text Box 7">
            <a:extLst>
              <a:ext uri="{FF2B5EF4-FFF2-40B4-BE49-F238E27FC236}">
                <a16:creationId xmlns:a16="http://schemas.microsoft.com/office/drawing/2014/main" id="{5C2A4370-A14A-4617-ACFC-822F73CBDA16}"/>
              </a:ext>
            </a:extLst>
          </p:cNvPr>
          <p:cNvSpPr txBox="1">
            <a:spLocks noChangeArrowheads="1"/>
          </p:cNvSpPr>
          <p:nvPr/>
        </p:nvSpPr>
        <p:spPr bwMode="auto">
          <a:xfrm>
            <a:off x="889434" y="3376013"/>
            <a:ext cx="2183700" cy="42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199" dirty="0">
                <a:solidFill>
                  <a:srgbClr val="0000CC"/>
                </a:solidFill>
                <a:latin typeface="Tahoma" panose="020B0604030504040204" pitchFamily="34" charset="0"/>
              </a:rPr>
              <a:t>Yalıtım Öncesi</a:t>
            </a:r>
          </a:p>
        </p:txBody>
      </p:sp>
      <p:sp>
        <p:nvSpPr>
          <p:cNvPr id="92166" name="Text Box 8">
            <a:extLst>
              <a:ext uri="{FF2B5EF4-FFF2-40B4-BE49-F238E27FC236}">
                <a16:creationId xmlns:a16="http://schemas.microsoft.com/office/drawing/2014/main" id="{48B8F6EF-123E-4708-8F43-E099CAA1BD90}"/>
              </a:ext>
            </a:extLst>
          </p:cNvPr>
          <p:cNvSpPr txBox="1">
            <a:spLocks noChangeArrowheads="1"/>
          </p:cNvSpPr>
          <p:nvPr/>
        </p:nvSpPr>
        <p:spPr bwMode="auto">
          <a:xfrm>
            <a:off x="3911142" y="3347419"/>
            <a:ext cx="2182113" cy="42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199" dirty="0">
                <a:solidFill>
                  <a:srgbClr val="FF3300"/>
                </a:solidFill>
                <a:latin typeface="Tahoma" panose="020B0604030504040204" pitchFamily="34" charset="0"/>
              </a:rPr>
              <a:t>Yalıtım Sonrası</a:t>
            </a:r>
          </a:p>
        </p:txBody>
      </p:sp>
      <p:pic>
        <p:nvPicPr>
          <p:cNvPr id="92167" name="Picture 9" descr="100_0564">
            <a:extLst>
              <a:ext uri="{FF2B5EF4-FFF2-40B4-BE49-F238E27FC236}">
                <a16:creationId xmlns:a16="http://schemas.microsoft.com/office/drawing/2014/main" id="{65FB4F85-88F0-47A5-8C91-01DDE457B8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4638"/>
          <a:stretch>
            <a:fillRect/>
          </a:stretch>
        </p:blipFill>
        <p:spPr bwMode="auto">
          <a:xfrm>
            <a:off x="6586888" y="2253237"/>
            <a:ext cx="2770880" cy="1637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8" name="Picture 10" descr="100_0614">
            <a:extLst>
              <a:ext uri="{FF2B5EF4-FFF2-40B4-BE49-F238E27FC236}">
                <a16:creationId xmlns:a16="http://schemas.microsoft.com/office/drawing/2014/main" id="{BB8AC73C-5625-4257-BC0B-D5098B0A80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0381" y="4077945"/>
            <a:ext cx="2807387" cy="157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 Box 12">
            <a:extLst>
              <a:ext uri="{FF2B5EF4-FFF2-40B4-BE49-F238E27FC236}">
                <a16:creationId xmlns:a16="http://schemas.microsoft.com/office/drawing/2014/main" id="{400A9FD0-5BD1-4CB5-A25C-D0F407A4DF43}"/>
              </a:ext>
            </a:extLst>
          </p:cNvPr>
          <p:cNvSpPr txBox="1">
            <a:spLocks noChangeArrowheads="1"/>
          </p:cNvSpPr>
          <p:nvPr/>
        </p:nvSpPr>
        <p:spPr bwMode="auto">
          <a:xfrm>
            <a:off x="450704" y="1382717"/>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
        <p:nvSpPr>
          <p:cNvPr id="11" name="Text Box 6">
            <a:extLst>
              <a:ext uri="{FF2B5EF4-FFF2-40B4-BE49-F238E27FC236}">
                <a16:creationId xmlns:a16="http://schemas.microsoft.com/office/drawing/2014/main" id="{7E2573E2-6E6E-4685-8524-9BE66AF71B33}"/>
              </a:ext>
            </a:extLst>
          </p:cNvPr>
          <p:cNvSpPr txBox="1">
            <a:spLocks noChangeArrowheads="1"/>
          </p:cNvSpPr>
          <p:nvPr/>
        </p:nvSpPr>
        <p:spPr bwMode="auto">
          <a:xfrm>
            <a:off x="381008" y="3820238"/>
            <a:ext cx="5869858" cy="22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rgbClr val="000000"/>
                </a:solidFill>
                <a:latin typeface="Arial" panose="020B0604020202020204" pitchFamily="34" charset="0"/>
              </a:defRPr>
            </a:lvl1pPr>
            <a:lvl2pPr marL="742950" indent="-285750" eaLnBrk="0" hangingPunct="0">
              <a:spcBef>
                <a:spcPts val="1000"/>
              </a:spcBef>
              <a:buChar char="n"/>
              <a:defRPr sz="2000">
                <a:solidFill>
                  <a:srgbClr val="000000"/>
                </a:solidFill>
                <a:latin typeface="Arial" panose="020B0604020202020204" pitchFamily="34" charset="0"/>
              </a:defRPr>
            </a:lvl2pPr>
            <a:lvl3pPr marL="1143000" indent="-228600" eaLnBrk="0" hangingPunct="0">
              <a:spcBef>
                <a:spcPts val="500"/>
              </a:spcBef>
              <a:buFont typeface="Arial" panose="020B0604020202020204" pitchFamily="34" charset="0"/>
              <a:buChar char="–"/>
              <a:defRPr sz="2000">
                <a:solidFill>
                  <a:srgbClr val="000000"/>
                </a:solidFill>
                <a:latin typeface="Arial" panose="020B0604020202020204" pitchFamily="34" charset="0"/>
              </a:defRPr>
            </a:lvl3pPr>
            <a:lvl4pPr marL="1600200" indent="-228600" eaLnBrk="0" hangingPunct="0">
              <a:spcBef>
                <a:spcPts val="500"/>
              </a:spcBef>
              <a:buFont typeface="Arial" panose="020B0604020202020204" pitchFamily="34" charset="0"/>
              <a:buChar char="–"/>
              <a:defRPr sz="2000">
                <a:solidFill>
                  <a:srgbClr val="000000"/>
                </a:solidFill>
                <a:latin typeface="Arial" panose="020B0604020202020204" pitchFamily="34" charset="0"/>
              </a:defRPr>
            </a:lvl4pPr>
            <a:lvl5pPr marL="2057400" indent="-228600" eaLnBrk="0" hangingPunct="0">
              <a:spcBef>
                <a:spcPts val="500"/>
              </a:spcBef>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just" eaLnBrk="1" hangingPunct="1">
              <a:spcBef>
                <a:spcPct val="50000"/>
              </a:spcBef>
            </a:pPr>
            <a:r>
              <a:rPr lang="tr-TR" altLang="tr-TR" sz="2200" dirty="0">
                <a:solidFill>
                  <a:schemeClr val="tx1"/>
                </a:solidFill>
                <a:cs typeface="Arial" panose="020B0604020202020204" pitchFamily="34" charset="0"/>
              </a:rPr>
              <a:t>Yalıtımın geri ödeme süresi </a:t>
            </a:r>
            <a:r>
              <a:rPr lang="tr-TR" altLang="tr-TR" sz="2200" dirty="0">
                <a:solidFill>
                  <a:srgbClr val="6600FF"/>
                </a:solidFill>
                <a:cs typeface="Arial" panose="020B0604020202020204" pitchFamily="34" charset="0"/>
              </a:rPr>
              <a:t>3,7 yıl</a:t>
            </a:r>
            <a:r>
              <a:rPr lang="tr-TR" altLang="tr-TR" sz="2200" dirty="0">
                <a:solidFill>
                  <a:schemeClr val="tx1"/>
                </a:solidFill>
                <a:cs typeface="Arial" panose="020B0604020202020204" pitchFamily="34" charset="0"/>
              </a:rPr>
              <a:t> olarak tespit edilmiştir. Genel olarak binalarda yapılan yalıtım uygulamalarının geri ödeme süreleri 2-5 yıl arasında değişmektedir. </a:t>
            </a:r>
          </a:p>
          <a:p>
            <a:pPr algn="just" eaLnBrk="1" hangingPunct="1">
              <a:spcBef>
                <a:spcPct val="50000"/>
              </a:spcBef>
            </a:pPr>
            <a:r>
              <a:rPr lang="tr-TR" altLang="tr-TR" sz="2200" dirty="0" err="1">
                <a:solidFill>
                  <a:schemeClr val="tx1"/>
                </a:solidFill>
                <a:cs typeface="Arial" panose="020B0604020202020204" pitchFamily="34" charset="0"/>
              </a:rPr>
              <a:t>Tesisatlarda</a:t>
            </a:r>
            <a:r>
              <a:rPr lang="tr-TR" altLang="tr-TR" sz="2200" dirty="0">
                <a:solidFill>
                  <a:schemeClr val="tx1"/>
                </a:solidFill>
                <a:cs typeface="Arial" panose="020B0604020202020204" pitchFamily="34" charset="0"/>
              </a:rPr>
              <a:t> ise bu süre 1 yılın altına kadar inmektedir.</a:t>
            </a:r>
          </a:p>
        </p:txBody>
      </p:sp>
      <p:pic>
        <p:nvPicPr>
          <p:cNvPr id="12" name="Picture 5" descr="Yalıtım yapılmadan önce">
            <a:extLst>
              <a:ext uri="{FF2B5EF4-FFF2-40B4-BE49-F238E27FC236}">
                <a16:creationId xmlns:a16="http://schemas.microsoft.com/office/drawing/2014/main" id="{8D6DBD1F-3842-4A37-9100-479BA1D520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11084" b="8376"/>
          <a:stretch>
            <a:fillRect/>
          </a:stretch>
        </p:blipFill>
        <p:spPr bwMode="auto">
          <a:xfrm>
            <a:off x="641138" y="1749626"/>
            <a:ext cx="2872454" cy="160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Yalıtım yapıldıktan sonra">
            <a:extLst>
              <a:ext uri="{FF2B5EF4-FFF2-40B4-BE49-F238E27FC236}">
                <a16:creationId xmlns:a16="http://schemas.microsoft.com/office/drawing/2014/main" id="{15BDD88F-DB75-47FC-94F1-EBB5F5EABC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2777" t="3378" r="2533" b="3889"/>
          <a:stretch>
            <a:fillRect/>
          </a:stretch>
        </p:blipFill>
        <p:spPr bwMode="auto">
          <a:xfrm>
            <a:off x="3513592" y="1717079"/>
            <a:ext cx="2977215" cy="165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82458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99035" y="1026336"/>
            <a:ext cx="9659114" cy="4710955"/>
          </a:xfrm>
          <a:prstGeom prst="rect">
            <a:avLst/>
          </a:prstGeom>
        </p:spPr>
      </p:pic>
    </p:spTree>
    <p:extLst>
      <p:ext uri="{BB962C8B-B14F-4D97-AF65-F5344CB8AC3E}">
        <p14:creationId xmlns:p14="http://schemas.microsoft.com/office/powerpoint/2010/main" val="30173537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917</TotalTime>
  <Words>1185</Words>
  <Application>Microsoft Office PowerPoint</Application>
  <PresentationFormat>Özel</PresentationFormat>
  <Paragraphs>182</Paragraphs>
  <Slides>31</Slides>
  <Notes>12</Notes>
  <HiddenSlides>5</HiddenSlides>
  <MMClips>0</MMClips>
  <ScaleCrop>false</ScaleCrop>
  <HeadingPairs>
    <vt:vector size="8" baseType="variant">
      <vt:variant>
        <vt:lpstr>Kullanılan Yazı Tipleri</vt:lpstr>
      </vt:variant>
      <vt:variant>
        <vt:i4>4</vt:i4>
      </vt:variant>
      <vt:variant>
        <vt:lpstr>Tema</vt:lpstr>
      </vt:variant>
      <vt:variant>
        <vt:i4>1</vt:i4>
      </vt:variant>
      <vt:variant>
        <vt:lpstr>Eklenmiş OLE Hizmet Programları</vt:lpstr>
      </vt:variant>
      <vt:variant>
        <vt:i4>2</vt:i4>
      </vt:variant>
      <vt:variant>
        <vt:lpstr>Slayt Başlıkları</vt:lpstr>
      </vt:variant>
      <vt:variant>
        <vt:i4>31</vt:i4>
      </vt:variant>
    </vt:vector>
  </HeadingPairs>
  <TitlesOfParts>
    <vt:vector size="38" baseType="lpstr">
      <vt:lpstr>Arial</vt:lpstr>
      <vt:lpstr>Calibri</vt:lpstr>
      <vt:lpstr>Tahoma</vt:lpstr>
      <vt:lpstr>Wingdings</vt:lpstr>
      <vt:lpstr>Office Theme</vt:lpstr>
      <vt:lpstr>Denklem</vt:lpstr>
      <vt:lpstr>AutoCAD LT Drawing</vt:lpstr>
      <vt:lpstr>PowerPoint Sunusu</vt:lpstr>
      <vt:lpstr>PowerPoint Sunusu</vt:lpstr>
      <vt:lpstr>PowerPoint Sunusu</vt:lpstr>
      <vt:lpstr>PowerPoint Sunusu</vt:lpstr>
      <vt:lpstr>İÇERİK</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Uygulama Alanları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TEŞEKKÜRLER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ilgi</cp:lastModifiedBy>
  <cp:revision>43</cp:revision>
  <dcterms:created xsi:type="dcterms:W3CDTF">2017-10-30T09:13:00Z</dcterms:created>
  <dcterms:modified xsi:type="dcterms:W3CDTF">2019-04-26T06:31:16Z</dcterms:modified>
</cp:coreProperties>
</file>