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72" r:id="rId3"/>
    <p:sldId id="297" r:id="rId4"/>
    <p:sldId id="298" r:id="rId5"/>
    <p:sldId id="299" r:id="rId6"/>
    <p:sldId id="309" r:id="rId7"/>
    <p:sldId id="310" r:id="rId8"/>
    <p:sldId id="311" r:id="rId9"/>
    <p:sldId id="312" r:id="rId10"/>
    <p:sldId id="273" r:id="rId11"/>
    <p:sldId id="274" r:id="rId12"/>
    <p:sldId id="275" r:id="rId13"/>
    <p:sldId id="276" r:id="rId14"/>
    <p:sldId id="277" r:id="rId15"/>
    <p:sldId id="278" r:id="rId16"/>
    <p:sldId id="279" r:id="rId17"/>
    <p:sldId id="284" r:id="rId18"/>
    <p:sldId id="285" r:id="rId19"/>
    <p:sldId id="286" r:id="rId20"/>
    <p:sldId id="287" r:id="rId21"/>
    <p:sldId id="288" r:id="rId22"/>
    <p:sldId id="289" r:id="rId23"/>
    <p:sldId id="290" r:id="rId24"/>
    <p:sldId id="291" r:id="rId25"/>
    <p:sldId id="292" r:id="rId26"/>
    <p:sldId id="293" r:id="rId27"/>
    <p:sldId id="294" r:id="rId28"/>
    <p:sldId id="295" r:id="rId29"/>
    <p:sldId id="296"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257" r:id="rId47"/>
    <p:sldId id="335" r:id="rId48"/>
    <p:sldId id="329" r:id="rId49"/>
    <p:sldId id="330" r:id="rId50"/>
    <p:sldId id="331" r:id="rId51"/>
    <p:sldId id="332" r:id="rId52"/>
    <p:sldId id="333" r:id="rId53"/>
    <p:sldId id="334" r:id="rId54"/>
    <p:sldId id="263" r:id="rId5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olkan Dikmen" initials="VD" lastIdx="1" clrIdx="0">
    <p:extLst>
      <p:ext uri="{19B8F6BF-5375-455C-9EA6-DF929625EA0E}">
        <p15:presenceInfo xmlns:p15="http://schemas.microsoft.com/office/powerpoint/2012/main" userId="S-1-5-21-1955815732-2320201303-3792320296-111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11"/>
    <p:restoredTop sz="94674"/>
  </p:normalViewPr>
  <p:slideViewPr>
    <p:cSldViewPr snapToGrid="0" snapToObjects="1">
      <p:cViewPr varScale="1">
        <p:scale>
          <a:sx n="105" d="100"/>
          <a:sy n="105" d="100"/>
        </p:scale>
        <p:origin x="582" y="96"/>
      </p:cViewPr>
      <p:guideLst>
        <p:guide orient="horz" pos="2160"/>
        <p:guide pos="3119"/>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8-10-24T11:11:43.185" idx="1">
    <p:pos x="10" y="10"/>
    <p:text/>
    <p:extLst>
      <p:ext uri="{C676402C-5697-4E1C-873F-D02D1690AC5C}">
        <p15:threadingInfo xmlns:p15="http://schemas.microsoft.com/office/powerpoint/2012/main" timeZoneBias="-180"/>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4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4/26/2019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4/26/2019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4/26/2019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4/26/2019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4/26/2019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4/26/2019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11.emf"/></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11.emf"/><Relationship Id="rId7" Type="http://schemas.openxmlformats.org/officeDocument/2006/relationships/image" Target="../media/image25.jpg"/><Relationship Id="rId2" Type="http://schemas.openxmlformats.org/officeDocument/2006/relationships/image" Target="../media/image9.emf"/><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10.emf"/><Relationship Id="rId9" Type="http://schemas.openxmlformats.org/officeDocument/2006/relationships/image" Target="../media/image27.jpg"/></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4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Layout" Target="../slideLayouts/slideLayout7.xml"/><Relationship Id="rId4" Type="http://schemas.openxmlformats.org/officeDocument/2006/relationships/image" Target="../media/image52.JPG"/></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3.png"/><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image" Target="../media/image68.png"/><Relationship Id="rId1" Type="http://schemas.openxmlformats.org/officeDocument/2006/relationships/slideLayout" Target="../slideLayouts/slideLayout7.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462" y="0"/>
            <a:ext cx="9669897" cy="6857994"/>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object 272"/>
          <p:cNvSpPr/>
          <p:nvPr/>
        </p:nvSpPr>
        <p:spPr>
          <a:xfrm>
            <a:off x="1428346" y="1099341"/>
            <a:ext cx="7742338" cy="0"/>
          </a:xfrm>
          <a:custGeom>
            <a:avLst/>
            <a:gdLst/>
            <a:ahLst/>
            <a:cxnLst/>
            <a:rect l="l" t="t" r="r" b="b"/>
            <a:pathLst>
              <a:path w="7728000">
                <a:moveTo>
                  <a:pt x="0" y="0"/>
                </a:moveTo>
                <a:lnTo>
                  <a:pt x="7728000" y="0"/>
                </a:lnTo>
              </a:path>
            </a:pathLst>
          </a:custGeom>
          <a:ln w="3810">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3" name="object 3"/>
          <p:cNvSpPr txBox="1"/>
          <p:nvPr/>
        </p:nvSpPr>
        <p:spPr>
          <a:xfrm>
            <a:off x="1428346" y="959382"/>
            <a:ext cx="7742338" cy="152683"/>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198635" y="599596"/>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Düzeyi Hesapları</a:t>
            </a:r>
          </a:p>
        </p:txBody>
      </p:sp>
      <p:sp>
        <p:nvSpPr>
          <p:cNvPr id="14" name="Metin kutusu 13"/>
          <p:cNvSpPr txBox="1"/>
          <p:nvPr/>
        </p:nvSpPr>
        <p:spPr>
          <a:xfrm>
            <a:off x="1283251" y="1272349"/>
            <a:ext cx="7667214" cy="3676274"/>
          </a:xfrm>
          <a:prstGeom prst="rect">
            <a:avLst/>
          </a:prstGeom>
          <a:noFill/>
        </p:spPr>
        <p:txBody>
          <a:bodyPr wrap="square" rtlCol="0">
            <a:spAutoFit/>
          </a:bodyPr>
          <a:lstStyle/>
          <a:p>
            <a:r>
              <a:rPr lang="tr-TR" sz="2004" b="1" dirty="0">
                <a:solidFill>
                  <a:schemeClr val="tx2"/>
                </a:solidFill>
                <a:latin typeface="Gill Sans MT"/>
              </a:rPr>
              <a:t>Örnek 1: </a:t>
            </a:r>
            <a:r>
              <a:rPr lang="tr-TR" sz="2004" dirty="0">
                <a:solidFill>
                  <a:schemeClr val="tx2"/>
                </a:solidFill>
                <a:latin typeface="Gill Sans MT"/>
              </a:rPr>
              <a:t>Bir keman 67 </a:t>
            </a:r>
            <a:r>
              <a:rPr lang="tr-TR" sz="2004" dirty="0" err="1">
                <a:solidFill>
                  <a:schemeClr val="tx2"/>
                </a:solidFill>
                <a:latin typeface="Gill Sans MT"/>
              </a:rPr>
              <a:t>dB</a:t>
            </a:r>
            <a:r>
              <a:rPr lang="tr-TR" sz="2004" dirty="0">
                <a:solidFill>
                  <a:schemeClr val="tx2"/>
                </a:solidFill>
                <a:latin typeface="Gill Sans MT"/>
              </a:rPr>
              <a:t> müzik çalmaktadır. 100 keman aynı düzeyde ses üretirse toplam ses düzeyi ne olur?</a:t>
            </a:r>
          </a:p>
          <a:p>
            <a:r>
              <a:rPr lang="tr-TR" sz="2004" dirty="0">
                <a:solidFill>
                  <a:schemeClr val="tx2"/>
                </a:solidFill>
                <a:latin typeface="Gill Sans MT"/>
              </a:rPr>
              <a:t>Tabladan da görebileceğimiz üzere N sayıda kaynaklar için kullanılan formül;</a:t>
            </a:r>
          </a:p>
          <a:p>
            <a:r>
              <a:rPr lang="tr-TR" sz="2004" dirty="0">
                <a:solidFill>
                  <a:schemeClr val="tx2"/>
                </a:solidFill>
                <a:latin typeface="Gill Sans MT"/>
              </a:rPr>
              <a:t>N+10 </a:t>
            </a:r>
            <a:r>
              <a:rPr lang="tr-TR" sz="2004" dirty="0" err="1">
                <a:solidFill>
                  <a:schemeClr val="tx2"/>
                </a:solidFill>
                <a:latin typeface="Gill Sans MT"/>
              </a:rPr>
              <a:t>log</a:t>
            </a:r>
            <a:r>
              <a:rPr lang="tr-TR" sz="2004" dirty="0">
                <a:solidFill>
                  <a:schemeClr val="tx2"/>
                </a:solidFill>
                <a:latin typeface="Gill Sans MT"/>
              </a:rPr>
              <a:t> n ise, Toplam ses düzeyi= 67+10log100 </a:t>
            </a:r>
          </a:p>
          <a:p>
            <a:r>
              <a:rPr lang="tr-TR" sz="2004" dirty="0">
                <a:solidFill>
                  <a:schemeClr val="tx2"/>
                </a:solidFill>
                <a:latin typeface="Gill Sans MT"/>
              </a:rPr>
              <a:t>                                                          = 67+20=87dB</a:t>
            </a:r>
          </a:p>
          <a:p>
            <a:r>
              <a:rPr lang="tr-TR" sz="2004" b="1" dirty="0">
                <a:solidFill>
                  <a:schemeClr val="tx2"/>
                </a:solidFill>
                <a:latin typeface="Gill Sans MT"/>
              </a:rPr>
              <a:t>1.Tablolar ile Toplama İşlemi: </a:t>
            </a:r>
            <a:r>
              <a:rPr lang="tr-TR" sz="2004" dirty="0">
                <a:solidFill>
                  <a:schemeClr val="tx2"/>
                </a:solidFill>
                <a:latin typeface="Gill Sans MT"/>
              </a:rPr>
              <a:t>Ses düzeyleri farklı olan ses kaynakları toplam ses düzeylerinin hesaplanması için aşağıdaki tablodan yararlanılır.</a:t>
            </a:r>
          </a:p>
          <a:p>
            <a:endParaRPr lang="tr-TR" sz="1803" dirty="0"/>
          </a:p>
          <a:p>
            <a:endParaRPr lang="tr-TR" sz="1803" dirty="0"/>
          </a:p>
          <a:p>
            <a:endParaRPr lang="tr-TR" sz="1803" dirty="0"/>
          </a:p>
          <a:p>
            <a:endParaRPr lang="tr-TR" sz="1803" dirty="0"/>
          </a:p>
        </p:txBody>
      </p:sp>
      <p:pic>
        <p:nvPicPr>
          <p:cNvPr id="15" name="Resim 14"/>
          <p:cNvPicPr>
            <a:picLocks noChangeAspect="1"/>
          </p:cNvPicPr>
          <p:nvPr/>
        </p:nvPicPr>
        <p:blipFill>
          <a:blip r:embed="rId2"/>
          <a:stretch>
            <a:fillRect/>
          </a:stretch>
        </p:blipFill>
        <p:spPr>
          <a:xfrm>
            <a:off x="2589015" y="4349302"/>
            <a:ext cx="5055684" cy="1215100"/>
          </a:xfrm>
          <a:prstGeom prst="rect">
            <a:avLst/>
          </a:prstGeom>
        </p:spPr>
      </p:pic>
    </p:spTree>
    <p:extLst>
      <p:ext uri="{BB962C8B-B14F-4D97-AF65-F5344CB8AC3E}">
        <p14:creationId xmlns:p14="http://schemas.microsoft.com/office/powerpoint/2010/main" val="2902950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940220" y="1180971"/>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ile ilgili Fiziksel Olaylar</a:t>
            </a:r>
          </a:p>
        </p:txBody>
      </p:sp>
      <p:sp>
        <p:nvSpPr>
          <p:cNvPr id="14" name="Rectangle 3"/>
          <p:cNvSpPr txBox="1">
            <a:spLocks noChangeArrowheads="1"/>
          </p:cNvSpPr>
          <p:nvPr/>
        </p:nvSpPr>
        <p:spPr>
          <a:xfrm>
            <a:off x="707778" y="1689412"/>
            <a:ext cx="8600924" cy="344621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4" b="1" dirty="0">
                <a:solidFill>
                  <a:srgbClr val="C00000"/>
                </a:solidFill>
                <a:latin typeface="Gill Sans MT"/>
              </a:rPr>
              <a:t>Sesin Doğması</a:t>
            </a:r>
          </a:p>
          <a:p>
            <a:pPr marL="0" indent="0">
              <a:buNone/>
            </a:pPr>
            <a:r>
              <a:rPr lang="tr-TR" altLang="tr-TR" sz="2004" dirty="0">
                <a:solidFill>
                  <a:schemeClr val="tx2"/>
                </a:solidFill>
                <a:latin typeface="Gill Sans MT"/>
              </a:rPr>
              <a:t>Değişik tür bir enerjinin ses enerjisine dönüşmesi ile ses ortaya çıkar.</a:t>
            </a:r>
          </a:p>
          <a:p>
            <a:pPr marL="0" indent="0">
              <a:buNone/>
            </a:pPr>
            <a:r>
              <a:rPr lang="tr-TR" altLang="tr-TR" sz="2004" dirty="0">
                <a:solidFill>
                  <a:schemeClr val="tx2"/>
                </a:solidFill>
                <a:latin typeface="Gill Sans MT"/>
              </a:rPr>
              <a:t>Ses katılarda, sıvılarda ve gazlarda doğup yayılabilir. Sesin yayılma hızı ortamın özelliklerine göre değişeceğinden sesin nerede doğduğu alınacak önlemler açısından önem kazanır.</a:t>
            </a:r>
          </a:p>
          <a:p>
            <a:pPr marL="0" indent="0">
              <a:buNone/>
            </a:pPr>
            <a:endParaRPr lang="tr-TR" altLang="tr-TR" sz="2004" dirty="0">
              <a:solidFill>
                <a:schemeClr val="tx2"/>
              </a:solidFill>
              <a:latin typeface="Gill Sans MT"/>
            </a:endParaRPr>
          </a:p>
          <a:p>
            <a:pPr marL="0" indent="0">
              <a:buNone/>
            </a:pPr>
            <a:r>
              <a:rPr lang="tr-TR" altLang="tr-TR" sz="2004" b="1" u="sng" dirty="0">
                <a:solidFill>
                  <a:schemeClr val="tx2"/>
                </a:solidFill>
                <a:latin typeface="Gill Sans MT"/>
              </a:rPr>
              <a:t>Havada Doğan Sesler</a:t>
            </a:r>
            <a:r>
              <a:rPr lang="tr-TR" altLang="tr-TR" sz="2004" u="sng" dirty="0">
                <a:solidFill>
                  <a:schemeClr val="tx2"/>
                </a:solidFill>
                <a:latin typeface="Gill Sans MT"/>
              </a:rPr>
              <a:t>: </a:t>
            </a:r>
            <a:r>
              <a:rPr lang="tr-TR" altLang="tr-TR" sz="2004" dirty="0">
                <a:solidFill>
                  <a:schemeClr val="tx2"/>
                </a:solidFill>
                <a:latin typeface="Gill Sans MT"/>
              </a:rPr>
              <a:t>Bir ses kaynağının titreşimleri havaya geçmesi ve havada yayılmasıdır. Canlı sesleri, gök gürültüsü, </a:t>
            </a:r>
            <a:r>
              <a:rPr lang="tr-TR" altLang="tr-TR" sz="2004" dirty="0" err="1">
                <a:solidFill>
                  <a:schemeClr val="tx2"/>
                </a:solidFill>
                <a:latin typeface="Gill Sans MT"/>
              </a:rPr>
              <a:t>tv</a:t>
            </a:r>
            <a:r>
              <a:rPr lang="tr-TR" altLang="tr-TR" sz="2004" dirty="0">
                <a:solidFill>
                  <a:schemeClr val="tx2"/>
                </a:solidFill>
                <a:latin typeface="Gill Sans MT"/>
              </a:rPr>
              <a:t> sesi, müzik sesi </a:t>
            </a:r>
            <a:r>
              <a:rPr lang="tr-TR" altLang="tr-TR" sz="2004" dirty="0" err="1">
                <a:solidFill>
                  <a:schemeClr val="tx2"/>
                </a:solidFill>
                <a:latin typeface="Gill Sans MT"/>
              </a:rPr>
              <a:t>v.b</a:t>
            </a:r>
            <a:r>
              <a:rPr lang="tr-TR" altLang="tr-TR" sz="2004" dirty="0">
                <a:solidFill>
                  <a:schemeClr val="tx2"/>
                </a:solidFill>
                <a:latin typeface="Gill Sans MT"/>
              </a:rPr>
              <a:t>.</a:t>
            </a:r>
          </a:p>
          <a:p>
            <a:pPr marL="0" indent="0">
              <a:buNone/>
            </a:pPr>
            <a:endParaRPr lang="tr-TR" altLang="tr-TR" sz="2004" dirty="0">
              <a:solidFill>
                <a:schemeClr val="tx2"/>
              </a:solidFill>
              <a:latin typeface="Gill Sans MT"/>
            </a:endParaRPr>
          </a:p>
          <a:p>
            <a:pPr marL="0" indent="0">
              <a:buNone/>
            </a:pPr>
            <a:r>
              <a:rPr lang="tr-TR" altLang="tr-TR" sz="2004" b="1" u="sng" dirty="0">
                <a:solidFill>
                  <a:schemeClr val="tx2"/>
                </a:solidFill>
                <a:latin typeface="Gill Sans MT"/>
              </a:rPr>
              <a:t>Katıda Doğan Sesler</a:t>
            </a:r>
            <a:r>
              <a:rPr lang="tr-TR" altLang="tr-TR" sz="2004" u="sng" dirty="0">
                <a:solidFill>
                  <a:schemeClr val="tx2"/>
                </a:solidFill>
                <a:latin typeface="Gill Sans MT"/>
              </a:rPr>
              <a:t>: </a:t>
            </a:r>
            <a:r>
              <a:rPr lang="tr-TR" altLang="tr-TR" sz="2004" dirty="0">
                <a:solidFill>
                  <a:schemeClr val="tx2"/>
                </a:solidFill>
                <a:latin typeface="Gill Sans MT"/>
              </a:rPr>
              <a:t>Bir ses kaynağının titreşimlerinin katıda doğup yayılmasıdır. Tesisat, havalandırma, jeneratör, adım sesleri </a:t>
            </a:r>
            <a:r>
              <a:rPr lang="tr-TR" altLang="tr-TR" sz="2004" dirty="0" err="1">
                <a:solidFill>
                  <a:schemeClr val="tx2"/>
                </a:solidFill>
                <a:latin typeface="Gill Sans MT"/>
              </a:rPr>
              <a:t>v.b</a:t>
            </a:r>
            <a:r>
              <a:rPr lang="tr-TR" altLang="tr-TR" sz="2004" dirty="0">
                <a:solidFill>
                  <a:schemeClr val="tx2"/>
                </a:solidFill>
                <a:latin typeface="Gill Sans MT"/>
              </a:rPr>
              <a:t>.</a:t>
            </a:r>
            <a:endParaRPr lang="tr-TR" altLang="tr-TR" sz="2304" b="1" u="sng" dirty="0"/>
          </a:p>
        </p:txBody>
      </p:sp>
    </p:spTree>
    <p:extLst>
      <p:ext uri="{BB962C8B-B14F-4D97-AF65-F5344CB8AC3E}">
        <p14:creationId xmlns:p14="http://schemas.microsoft.com/office/powerpoint/2010/main" val="101622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13" name="Metin kutusu 12"/>
          <p:cNvSpPr txBox="1"/>
          <p:nvPr/>
        </p:nvSpPr>
        <p:spPr>
          <a:xfrm>
            <a:off x="635987" y="1547436"/>
            <a:ext cx="8719212" cy="2263271"/>
          </a:xfrm>
          <a:prstGeom prst="rect">
            <a:avLst/>
          </a:prstGeom>
          <a:noFill/>
        </p:spPr>
        <p:txBody>
          <a:bodyPr wrap="square" rtlCol="0">
            <a:spAutoFit/>
          </a:bodyPr>
          <a:lstStyle/>
          <a:p>
            <a:pPr>
              <a:spcBef>
                <a:spcPct val="20000"/>
              </a:spcBef>
            </a:pPr>
            <a:r>
              <a:rPr lang="tr-TR" sz="1603" b="1" dirty="0">
                <a:solidFill>
                  <a:schemeClr val="tx2"/>
                </a:solidFill>
                <a:latin typeface="Gill Sans MT"/>
              </a:rPr>
              <a:t>Sesin Yansıması: </a:t>
            </a:r>
            <a:r>
              <a:rPr lang="tr-TR" sz="1603" dirty="0">
                <a:solidFill>
                  <a:schemeClr val="tx2"/>
                </a:solidFill>
                <a:latin typeface="Gill Sans MT"/>
              </a:rPr>
              <a:t>Hava içinde yayılan ses enerjisi, duvar, döşeme </a:t>
            </a:r>
            <a:r>
              <a:rPr lang="tr-TR" sz="1603" dirty="0" err="1">
                <a:solidFill>
                  <a:schemeClr val="tx2"/>
                </a:solidFill>
                <a:latin typeface="Gill Sans MT"/>
              </a:rPr>
              <a:t>v.b</a:t>
            </a:r>
            <a:r>
              <a:rPr lang="tr-TR" sz="1603" dirty="0">
                <a:solidFill>
                  <a:schemeClr val="tx2"/>
                </a:solidFill>
                <a:latin typeface="Gill Sans MT"/>
              </a:rPr>
              <a:t>. Bir engele  rastladığı zaman, bu enerjinin bir bölümü engelin yüzeyinde yansır.</a:t>
            </a:r>
          </a:p>
          <a:p>
            <a:pPr>
              <a:spcBef>
                <a:spcPct val="20000"/>
              </a:spcBef>
            </a:pPr>
            <a:r>
              <a:rPr lang="tr-TR" sz="1603" dirty="0">
                <a:solidFill>
                  <a:schemeClr val="tx2"/>
                </a:solidFill>
                <a:latin typeface="Gill Sans MT"/>
              </a:rPr>
              <a:t>Yansımanın </a:t>
            </a:r>
            <a:r>
              <a:rPr lang="tr-TR" sz="1603" b="1" dirty="0">
                <a:solidFill>
                  <a:schemeClr val="tx2"/>
                </a:solidFill>
                <a:latin typeface="Gill Sans MT"/>
              </a:rPr>
              <a:t>niceliği</a:t>
            </a:r>
            <a:r>
              <a:rPr lang="tr-TR" sz="1603" dirty="0">
                <a:solidFill>
                  <a:schemeClr val="tx2"/>
                </a:solidFill>
                <a:latin typeface="Gill Sans MT"/>
              </a:rPr>
              <a:t> ve </a:t>
            </a:r>
            <a:r>
              <a:rPr lang="tr-TR" sz="1603" b="1" dirty="0">
                <a:solidFill>
                  <a:schemeClr val="tx2"/>
                </a:solidFill>
                <a:latin typeface="Gill Sans MT"/>
              </a:rPr>
              <a:t>niteliği</a:t>
            </a:r>
            <a:r>
              <a:rPr lang="tr-TR" sz="1603" dirty="0">
                <a:solidFill>
                  <a:schemeClr val="tx2"/>
                </a:solidFill>
                <a:latin typeface="Gill Sans MT"/>
              </a:rPr>
              <a:t> olmak üzere iki boyutu vardır. </a:t>
            </a:r>
          </a:p>
          <a:p>
            <a:pPr>
              <a:spcBef>
                <a:spcPct val="20000"/>
              </a:spcBef>
            </a:pPr>
            <a:endParaRPr lang="tr-TR" sz="1603" dirty="0">
              <a:solidFill>
                <a:schemeClr val="tx2"/>
              </a:solidFill>
              <a:latin typeface="Gill Sans MT"/>
            </a:endParaRPr>
          </a:p>
          <a:p>
            <a:pPr>
              <a:spcBef>
                <a:spcPct val="20000"/>
              </a:spcBef>
            </a:pPr>
            <a:r>
              <a:rPr lang="tr-TR" sz="1603" b="1" dirty="0">
                <a:solidFill>
                  <a:schemeClr val="tx2"/>
                </a:solidFill>
                <a:latin typeface="Gill Sans MT"/>
              </a:rPr>
              <a:t>Yansımanın Niceliği:  </a:t>
            </a:r>
            <a:r>
              <a:rPr lang="tr-TR" sz="1603" dirty="0">
                <a:solidFill>
                  <a:schemeClr val="tx2"/>
                </a:solidFill>
                <a:latin typeface="Gill Sans MT"/>
              </a:rPr>
              <a:t>Yansımanın büyüklüğü anlamındadır.  Yansıtma çarpanı . «r» ile gösterilen bu büyüklük, yüzeyden yansıyan sesin yüzeye gelen ses oranı olarak tanımlanır.</a:t>
            </a:r>
          </a:p>
          <a:p>
            <a:pPr>
              <a:spcBef>
                <a:spcPct val="20000"/>
              </a:spcBef>
            </a:pPr>
            <a:r>
              <a:rPr lang="tr-TR" sz="1603" dirty="0">
                <a:solidFill>
                  <a:schemeClr val="tx2"/>
                </a:solidFill>
                <a:latin typeface="Gill Sans MT"/>
              </a:rPr>
              <a:t>Yansımanın Niteliği: Yansıyan ses ışınlarını biçimsel olarak ele aldığımızda düzgün yansıma ve yayınık yansıma olarak ayrılır. </a:t>
            </a:r>
          </a:p>
        </p:txBody>
      </p:sp>
      <p:pic>
        <p:nvPicPr>
          <p:cNvPr id="14" name="Resim 13"/>
          <p:cNvPicPr>
            <a:picLocks noChangeAspect="1"/>
          </p:cNvPicPr>
          <p:nvPr/>
        </p:nvPicPr>
        <p:blipFill>
          <a:blip r:embed="rId2"/>
          <a:stretch>
            <a:fillRect/>
          </a:stretch>
        </p:blipFill>
        <p:spPr>
          <a:xfrm>
            <a:off x="1831385" y="3811308"/>
            <a:ext cx="2805818" cy="1830407"/>
          </a:xfrm>
          <a:prstGeom prst="rect">
            <a:avLst/>
          </a:prstGeom>
        </p:spPr>
      </p:pic>
      <p:pic>
        <p:nvPicPr>
          <p:cNvPr id="15" name="Resim 14"/>
          <p:cNvPicPr>
            <a:picLocks noChangeAspect="1"/>
          </p:cNvPicPr>
          <p:nvPr/>
        </p:nvPicPr>
        <p:blipFill>
          <a:blip r:embed="rId3"/>
          <a:stretch>
            <a:fillRect/>
          </a:stretch>
        </p:blipFill>
        <p:spPr>
          <a:xfrm>
            <a:off x="5246852" y="3811308"/>
            <a:ext cx="2850283" cy="1947077"/>
          </a:xfrm>
          <a:prstGeom prst="rect">
            <a:avLst/>
          </a:prstGeom>
        </p:spPr>
      </p:pic>
    </p:spTree>
    <p:extLst>
      <p:ext uri="{BB962C8B-B14F-4D97-AF65-F5344CB8AC3E}">
        <p14:creationId xmlns:p14="http://schemas.microsoft.com/office/powerpoint/2010/main" val="2095705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13" name="Rectangle 2"/>
          <p:cNvSpPr txBox="1">
            <a:spLocks noChangeArrowheads="1"/>
          </p:cNvSpPr>
          <p:nvPr/>
        </p:nvSpPr>
        <p:spPr>
          <a:xfrm>
            <a:off x="1583930" y="788516"/>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ile ilgili Fiziksel Olaylar</a:t>
            </a:r>
          </a:p>
        </p:txBody>
      </p:sp>
      <p:sp>
        <p:nvSpPr>
          <p:cNvPr id="14" name="Metin kutusu 13"/>
          <p:cNvSpPr txBox="1"/>
          <p:nvPr/>
        </p:nvSpPr>
        <p:spPr>
          <a:xfrm>
            <a:off x="1197288" y="1526536"/>
            <a:ext cx="7840392" cy="2590120"/>
          </a:xfrm>
          <a:prstGeom prst="rect">
            <a:avLst/>
          </a:prstGeom>
          <a:noFill/>
        </p:spPr>
        <p:txBody>
          <a:bodyPr wrap="square" rtlCol="0">
            <a:spAutoFit/>
          </a:bodyPr>
          <a:lstStyle/>
          <a:p>
            <a:r>
              <a:rPr lang="tr-TR" sz="1803" b="1" dirty="0">
                <a:solidFill>
                  <a:schemeClr val="tx2"/>
                </a:solidFill>
                <a:latin typeface="Gill Sans MT"/>
              </a:rPr>
              <a:t>Sesin Yutulması: </a:t>
            </a:r>
            <a:r>
              <a:rPr lang="tr-TR" sz="1803" dirty="0">
                <a:solidFill>
                  <a:schemeClr val="tx2"/>
                </a:solidFill>
                <a:latin typeface="Gill Sans MT"/>
              </a:rPr>
              <a:t>Gelen ses enerjisinin yansımayan bölümü yutulmuş sayılır. Sesin yutulması, ses enerjisinin başka tür bir enerjiye ya da ses dışı titreşimlere dönüşmesidir. Simgesi «a» </a:t>
            </a:r>
            <a:r>
              <a:rPr lang="tr-TR" sz="1803" dirty="0" err="1">
                <a:solidFill>
                  <a:schemeClr val="tx2"/>
                </a:solidFill>
                <a:latin typeface="Gill Sans MT"/>
              </a:rPr>
              <a:t>dır</a:t>
            </a:r>
            <a:r>
              <a:rPr lang="tr-TR" sz="1803" dirty="0">
                <a:solidFill>
                  <a:schemeClr val="tx2"/>
                </a:solidFill>
                <a:latin typeface="Gill Sans MT"/>
              </a:rPr>
              <a:t>. Örneğin bir yüzey sesin %85’ini yansıtıyorsa, o yutma çarpanı a=0,15’dir.</a:t>
            </a:r>
          </a:p>
          <a:p>
            <a:r>
              <a:rPr lang="tr-TR" sz="1803" b="1" dirty="0" err="1">
                <a:solidFill>
                  <a:schemeClr val="tx2"/>
                </a:solidFill>
                <a:latin typeface="Gill Sans MT"/>
              </a:rPr>
              <a:t>Anekoik</a:t>
            </a:r>
            <a:r>
              <a:rPr lang="tr-TR" sz="1803" b="1" dirty="0">
                <a:solidFill>
                  <a:schemeClr val="tx2"/>
                </a:solidFill>
                <a:latin typeface="Gill Sans MT"/>
              </a:rPr>
              <a:t> ve Tam Yansımalı Oda</a:t>
            </a:r>
          </a:p>
          <a:p>
            <a:r>
              <a:rPr lang="tr-TR" sz="1803" dirty="0" err="1">
                <a:solidFill>
                  <a:schemeClr val="tx2"/>
                </a:solidFill>
                <a:latin typeface="Gill Sans MT"/>
              </a:rPr>
              <a:t>Anekoik</a:t>
            </a:r>
            <a:r>
              <a:rPr lang="tr-TR" sz="1803" dirty="0">
                <a:solidFill>
                  <a:schemeClr val="tx2"/>
                </a:solidFill>
                <a:latin typeface="Gill Sans MT"/>
              </a:rPr>
              <a:t> oda </a:t>
            </a:r>
            <a:r>
              <a:rPr lang="tr-TR" sz="1803" dirty="0" err="1">
                <a:solidFill>
                  <a:schemeClr val="tx2"/>
                </a:solidFill>
                <a:latin typeface="Gill Sans MT"/>
              </a:rPr>
              <a:t>tamamiyle</a:t>
            </a:r>
            <a:r>
              <a:rPr lang="tr-TR" sz="1803" dirty="0">
                <a:solidFill>
                  <a:schemeClr val="tx2"/>
                </a:solidFill>
                <a:latin typeface="Gill Sans MT"/>
              </a:rPr>
              <a:t> yutucu elemanlarla kaplı bir odada, kaynaktan yayılan ses yansıyarak geri dönmeyeceği için ve sönümleneceği için sanki açık havada ilerliyormuş etkisi yaratacaktır.</a:t>
            </a:r>
          </a:p>
          <a:p>
            <a:endParaRPr lang="tr-TR" sz="1803" dirty="0"/>
          </a:p>
        </p:txBody>
      </p:sp>
      <p:pic>
        <p:nvPicPr>
          <p:cNvPr id="15" name="Resim 14"/>
          <p:cNvPicPr>
            <a:picLocks noChangeAspect="1"/>
          </p:cNvPicPr>
          <p:nvPr/>
        </p:nvPicPr>
        <p:blipFill>
          <a:blip r:embed="rId2"/>
          <a:stretch>
            <a:fillRect/>
          </a:stretch>
        </p:blipFill>
        <p:spPr>
          <a:xfrm>
            <a:off x="1380726" y="3752735"/>
            <a:ext cx="3211109" cy="2238939"/>
          </a:xfrm>
          <a:prstGeom prst="rect">
            <a:avLst/>
          </a:prstGeom>
        </p:spPr>
      </p:pic>
      <p:pic>
        <p:nvPicPr>
          <p:cNvPr id="16" name="Resim 15"/>
          <p:cNvPicPr>
            <a:picLocks noChangeAspect="1"/>
          </p:cNvPicPr>
          <p:nvPr/>
        </p:nvPicPr>
        <p:blipFill>
          <a:blip r:embed="rId3"/>
          <a:stretch>
            <a:fillRect/>
          </a:stretch>
        </p:blipFill>
        <p:spPr>
          <a:xfrm>
            <a:off x="4956360" y="3727587"/>
            <a:ext cx="3309168" cy="2237757"/>
          </a:xfrm>
          <a:prstGeom prst="rect">
            <a:avLst/>
          </a:prstGeom>
        </p:spPr>
      </p:pic>
    </p:spTree>
    <p:extLst>
      <p:ext uri="{BB962C8B-B14F-4D97-AF65-F5344CB8AC3E}">
        <p14:creationId xmlns:p14="http://schemas.microsoft.com/office/powerpoint/2010/main" val="3860841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Resim 12"/>
          <p:cNvPicPr>
            <a:picLocks noChangeAspect="1"/>
          </p:cNvPicPr>
          <p:nvPr/>
        </p:nvPicPr>
        <p:blipFill>
          <a:blip r:embed="rId2"/>
          <a:stretch>
            <a:fillRect/>
          </a:stretch>
        </p:blipFill>
        <p:spPr>
          <a:xfrm>
            <a:off x="1445310" y="1161384"/>
            <a:ext cx="2443459" cy="2621699"/>
          </a:xfrm>
          <a:prstGeom prst="rect">
            <a:avLst/>
          </a:prstGeom>
        </p:spPr>
      </p:pic>
      <p:pic>
        <p:nvPicPr>
          <p:cNvPr id="15" name="Resim 14"/>
          <p:cNvPicPr>
            <a:picLocks noChangeAspect="1"/>
          </p:cNvPicPr>
          <p:nvPr/>
        </p:nvPicPr>
        <p:blipFill>
          <a:blip r:embed="rId3"/>
          <a:stretch>
            <a:fillRect/>
          </a:stretch>
        </p:blipFill>
        <p:spPr>
          <a:xfrm>
            <a:off x="4411312" y="1774695"/>
            <a:ext cx="4428770" cy="2787146"/>
          </a:xfrm>
          <a:prstGeom prst="rect">
            <a:avLst/>
          </a:prstGeom>
        </p:spPr>
      </p:pic>
      <p:pic>
        <p:nvPicPr>
          <p:cNvPr id="14" name="Resim 13"/>
          <p:cNvPicPr>
            <a:picLocks noChangeAspect="1"/>
          </p:cNvPicPr>
          <p:nvPr/>
        </p:nvPicPr>
        <p:blipFill>
          <a:blip r:embed="rId4"/>
          <a:stretch>
            <a:fillRect/>
          </a:stretch>
        </p:blipFill>
        <p:spPr>
          <a:xfrm>
            <a:off x="2907412" y="3832403"/>
            <a:ext cx="2545270" cy="2112631"/>
          </a:xfrm>
          <a:prstGeom prst="rect">
            <a:avLst/>
          </a:prstGeom>
        </p:spPr>
      </p:pic>
      <p:sp>
        <p:nvSpPr>
          <p:cNvPr id="17" name="Rectangle 2"/>
          <p:cNvSpPr txBox="1">
            <a:spLocks noChangeArrowheads="1"/>
          </p:cNvSpPr>
          <p:nvPr/>
        </p:nvSpPr>
        <p:spPr>
          <a:xfrm>
            <a:off x="1545448" y="636019"/>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ile ilgili Fiziksel Olaylar</a:t>
            </a:r>
          </a:p>
        </p:txBody>
      </p:sp>
    </p:spTree>
    <p:extLst>
      <p:ext uri="{BB962C8B-B14F-4D97-AF65-F5344CB8AC3E}">
        <p14:creationId xmlns:p14="http://schemas.microsoft.com/office/powerpoint/2010/main" val="2410871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3" name="object 3"/>
          <p:cNvSpPr txBox="1"/>
          <p:nvPr/>
        </p:nvSpPr>
        <p:spPr>
          <a:xfrm>
            <a:off x="1428346" y="959382"/>
            <a:ext cx="7742338" cy="152683"/>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824092" y="1434598"/>
            <a:ext cx="8346592" cy="2035094"/>
          </a:xfrm>
          <a:prstGeom prst="rect">
            <a:avLst/>
          </a:prstGeom>
          <a:noFill/>
        </p:spPr>
        <p:txBody>
          <a:bodyPr wrap="square" rtlCol="0">
            <a:spAutoFit/>
          </a:bodyPr>
          <a:lstStyle/>
          <a:p>
            <a:r>
              <a:rPr lang="tr-TR" sz="1803" dirty="0">
                <a:solidFill>
                  <a:schemeClr val="tx2"/>
                </a:solidFill>
                <a:latin typeface="Gill Sans MT"/>
              </a:rPr>
              <a:t>Bir levhayı titreştiren ses enerjisi, levhanın tespit yerlerindeki sürtünmeler, levhanın şekil değiştirmesiyle ilgili iç sürtünmeler, levhanın arkasında bulunan hava tabakasıyla ilgili sürtünmeler ve benzeri ile sonunda ısı enerjisine dönüşür.</a:t>
            </a:r>
          </a:p>
          <a:p>
            <a:endParaRPr lang="tr-TR" sz="1803" dirty="0">
              <a:solidFill>
                <a:schemeClr val="tx2"/>
              </a:solidFill>
              <a:latin typeface="Gill Sans MT"/>
            </a:endParaRPr>
          </a:p>
          <a:p>
            <a:r>
              <a:rPr lang="tr-TR" sz="1803" dirty="0">
                <a:solidFill>
                  <a:schemeClr val="tx2"/>
                </a:solidFill>
                <a:latin typeface="Gill Sans MT"/>
              </a:rPr>
              <a:t>Titreşen levhalar, bütün benzer sistemlerde olduğu gibi, öz frekanslarına yakın frekanslardaki sesleri en büyük oranlarda yutarlar. Titreşen levha özelliği gösteren gereçler kalın sesleri çok daha fazla yutarlar.</a:t>
            </a:r>
          </a:p>
        </p:txBody>
      </p:sp>
      <p:pic>
        <p:nvPicPr>
          <p:cNvPr id="14" name="Resim 13"/>
          <p:cNvPicPr>
            <a:picLocks noChangeAspect="1"/>
          </p:cNvPicPr>
          <p:nvPr/>
        </p:nvPicPr>
        <p:blipFill>
          <a:blip r:embed="rId2"/>
          <a:stretch>
            <a:fillRect/>
          </a:stretch>
        </p:blipFill>
        <p:spPr>
          <a:xfrm>
            <a:off x="3348243" y="3418836"/>
            <a:ext cx="3418987" cy="2564311"/>
          </a:xfrm>
          <a:prstGeom prst="rect">
            <a:avLst/>
          </a:prstGeom>
        </p:spPr>
      </p:pic>
      <p:sp>
        <p:nvSpPr>
          <p:cNvPr id="15" name="Rectangle 2"/>
          <p:cNvSpPr txBox="1">
            <a:spLocks noChangeArrowheads="1"/>
          </p:cNvSpPr>
          <p:nvPr/>
        </p:nvSpPr>
        <p:spPr>
          <a:xfrm>
            <a:off x="1545448" y="695725"/>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ile ilgili Fiziksel Olaylar</a:t>
            </a:r>
          </a:p>
        </p:txBody>
      </p:sp>
    </p:spTree>
    <p:extLst>
      <p:ext uri="{BB962C8B-B14F-4D97-AF65-F5344CB8AC3E}">
        <p14:creationId xmlns:p14="http://schemas.microsoft.com/office/powerpoint/2010/main" val="567042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object 271"/>
          <p:cNvSpPr/>
          <p:nvPr/>
        </p:nvSpPr>
        <p:spPr>
          <a:xfrm>
            <a:off x="370928" y="0"/>
            <a:ext cx="9160965" cy="6852694"/>
          </a:xfrm>
          <a:custGeom>
            <a:avLst/>
            <a:gdLst/>
            <a:ahLst/>
            <a:cxnLst/>
            <a:rect l="l" t="t" r="r" b="b"/>
            <a:pathLst>
              <a:path w="9144000" h="6840004">
                <a:moveTo>
                  <a:pt x="9144000" y="0"/>
                </a:moveTo>
                <a:lnTo>
                  <a:pt x="1" y="0"/>
                </a:lnTo>
                <a:lnTo>
                  <a:pt x="1" y="6840004"/>
                </a:lnTo>
                <a:lnTo>
                  <a:pt x="9144000" y="6840004"/>
                </a:lnTo>
                <a:lnTo>
                  <a:pt x="9144000" y="0"/>
                </a:lnTo>
              </a:path>
            </a:pathLst>
          </a:custGeom>
          <a:ln w="3175">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471755" y="1430824"/>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Gürültü Nedir?</a:t>
            </a:r>
          </a:p>
        </p:txBody>
      </p:sp>
      <p:sp>
        <p:nvSpPr>
          <p:cNvPr id="14" name="Rectangle 3"/>
          <p:cNvSpPr txBox="1">
            <a:spLocks noChangeArrowheads="1"/>
          </p:cNvSpPr>
          <p:nvPr/>
        </p:nvSpPr>
        <p:spPr>
          <a:xfrm>
            <a:off x="662058" y="2195181"/>
            <a:ext cx="5505058" cy="3302427"/>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4" dirty="0">
                <a:solidFill>
                  <a:schemeClr val="tx2"/>
                </a:solidFill>
                <a:latin typeface="Gill Sans MT"/>
              </a:rPr>
              <a:t>İstenmeyen ve hoşa gitmeyen her türlü ses </a:t>
            </a:r>
            <a:r>
              <a:rPr lang="tr-TR" altLang="tr-TR" sz="2004" b="1" dirty="0">
                <a:solidFill>
                  <a:schemeClr val="tx2"/>
                </a:solidFill>
                <a:latin typeface="Gill Sans MT"/>
              </a:rPr>
              <a:t>gürültü</a:t>
            </a:r>
            <a:r>
              <a:rPr lang="tr-TR" altLang="tr-TR" sz="2004" dirty="0">
                <a:solidFill>
                  <a:schemeClr val="tx2"/>
                </a:solidFill>
                <a:latin typeface="Gill Sans MT"/>
              </a:rPr>
              <a:t> olarak tanımlanır.</a:t>
            </a:r>
          </a:p>
          <a:p>
            <a:pPr marL="0" indent="0">
              <a:buNone/>
            </a:pP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Akustik açıdan tanımlarsak; gelişigüzel bir dalga biçimine ve birbiriyle </a:t>
            </a:r>
            <a:r>
              <a:rPr lang="tr-TR" altLang="tr-TR" sz="2004" dirty="0" err="1">
                <a:solidFill>
                  <a:schemeClr val="tx2"/>
                </a:solidFill>
                <a:latin typeface="Gill Sans MT"/>
              </a:rPr>
              <a:t>harmonik</a:t>
            </a:r>
            <a:r>
              <a:rPr lang="tr-TR" altLang="tr-TR" sz="2004" dirty="0">
                <a:solidFill>
                  <a:schemeClr val="tx2"/>
                </a:solidFill>
                <a:latin typeface="Gill Sans MT"/>
              </a:rPr>
              <a:t> ilişkisi olmayan birden çok frekans bileşenine sahip, yüksek basınçlı ve basıncı zaman içinde değişebilen, ani veya sürekli karmaşık sesler topluluğuna gürültü denir.</a:t>
            </a:r>
          </a:p>
        </p:txBody>
      </p:sp>
      <p:pic>
        <p:nvPicPr>
          <p:cNvPr id="15" name="Resim 14"/>
          <p:cNvPicPr>
            <a:picLocks noChangeAspect="1"/>
          </p:cNvPicPr>
          <p:nvPr/>
        </p:nvPicPr>
        <p:blipFill>
          <a:blip r:embed="rId2"/>
          <a:stretch>
            <a:fillRect/>
          </a:stretch>
        </p:blipFill>
        <p:spPr>
          <a:xfrm>
            <a:off x="6755605" y="1623283"/>
            <a:ext cx="2395211" cy="3874325"/>
          </a:xfrm>
          <a:prstGeom prst="rect">
            <a:avLst/>
          </a:prstGeom>
        </p:spPr>
      </p:pic>
    </p:spTree>
    <p:extLst>
      <p:ext uri="{BB962C8B-B14F-4D97-AF65-F5344CB8AC3E}">
        <p14:creationId xmlns:p14="http://schemas.microsoft.com/office/powerpoint/2010/main" val="1848375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3" name="object 3"/>
          <p:cNvSpPr txBox="1"/>
          <p:nvPr/>
        </p:nvSpPr>
        <p:spPr>
          <a:xfrm>
            <a:off x="1428346" y="959382"/>
            <a:ext cx="7742338" cy="152683"/>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3"/>
          <p:cNvSpPr txBox="1">
            <a:spLocks noChangeArrowheads="1"/>
          </p:cNvSpPr>
          <p:nvPr/>
        </p:nvSpPr>
        <p:spPr>
          <a:xfrm>
            <a:off x="819476" y="1913436"/>
            <a:ext cx="8461392" cy="356997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4" b="1" dirty="0">
                <a:solidFill>
                  <a:schemeClr val="tx2"/>
                </a:solidFill>
                <a:latin typeface="Gill Sans MT"/>
              </a:rPr>
              <a:t>Akustik Travma</a:t>
            </a:r>
          </a:p>
          <a:p>
            <a:pPr marL="0" indent="0">
              <a:buNone/>
            </a:pPr>
            <a:r>
              <a:rPr lang="tr-TR" altLang="tr-TR" sz="2004" dirty="0">
                <a:solidFill>
                  <a:schemeClr val="tx2"/>
                </a:solidFill>
                <a:latin typeface="Gill Sans MT"/>
              </a:rPr>
              <a:t>Ses basınç düzeyi 120dB’ in üzerinde olduğunda, kulak zarının ve orta kulak elemanlarının büyük genlikli titreşimleri, genelde dokunma </a:t>
            </a:r>
            <a:r>
              <a:rPr lang="tr-TR" altLang="tr-TR" sz="2004" dirty="0" err="1">
                <a:solidFill>
                  <a:schemeClr val="tx2"/>
                </a:solidFill>
                <a:latin typeface="Gill Sans MT"/>
              </a:rPr>
              <a:t>duyulanmasına</a:t>
            </a:r>
            <a:r>
              <a:rPr lang="tr-TR" altLang="tr-TR" sz="2004" dirty="0">
                <a:solidFill>
                  <a:schemeClr val="tx2"/>
                </a:solidFill>
                <a:latin typeface="Gill Sans MT"/>
              </a:rPr>
              <a:t> benzer bir </a:t>
            </a:r>
            <a:r>
              <a:rPr lang="tr-TR" altLang="tr-TR" sz="2004" dirty="0" err="1">
                <a:solidFill>
                  <a:schemeClr val="tx2"/>
                </a:solidFill>
                <a:latin typeface="Gill Sans MT"/>
              </a:rPr>
              <a:t>duyulanma</a:t>
            </a:r>
            <a:r>
              <a:rPr lang="tr-TR" altLang="tr-TR" sz="2004" dirty="0">
                <a:solidFill>
                  <a:schemeClr val="tx2"/>
                </a:solidFill>
                <a:latin typeface="Gill Sans MT"/>
              </a:rPr>
              <a:t> yaratır. </a:t>
            </a:r>
          </a:p>
          <a:p>
            <a:pPr marL="0" indent="0">
              <a:buNone/>
            </a:pP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İç kulak ve dengenin bozulması söz konusudur. 130dB’ in üzerindeki düzeylerde ise büyük oranda akustik travma oluşur.</a:t>
            </a:r>
          </a:p>
          <a:p>
            <a:pPr marL="0" indent="0">
              <a:buNone/>
            </a:pPr>
            <a:r>
              <a:rPr lang="tr-TR" altLang="tr-TR" sz="2004" dirty="0">
                <a:solidFill>
                  <a:schemeClr val="tx2"/>
                </a:solidFill>
                <a:latin typeface="Gill Sans MT"/>
              </a:rPr>
              <a:t> </a:t>
            </a:r>
          </a:p>
          <a:p>
            <a:pPr marL="0" indent="0">
              <a:buNone/>
            </a:pPr>
            <a:r>
              <a:rPr lang="tr-TR" altLang="tr-TR" sz="2004" dirty="0">
                <a:solidFill>
                  <a:schemeClr val="tx2"/>
                </a:solidFill>
                <a:latin typeface="Gill Sans MT"/>
              </a:rPr>
              <a:t>80-100dB arası zararlı, 120dB’ in üstü ise acıya neden olmakta, 140dB ise dayanılmaz kabul edilmektedir.  </a:t>
            </a:r>
          </a:p>
          <a:p>
            <a:pPr marL="0" indent="0" algn="ctr">
              <a:buNone/>
            </a:pPr>
            <a:endParaRPr lang="tr-TR" altLang="tr-TR" sz="2304" b="1" dirty="0">
              <a:solidFill>
                <a:srgbClr val="FF0000"/>
              </a:solidFill>
            </a:endParaRPr>
          </a:p>
        </p:txBody>
      </p:sp>
      <p:sp>
        <p:nvSpPr>
          <p:cNvPr id="14" name="Rectangle 2"/>
          <p:cNvSpPr txBox="1">
            <a:spLocks noChangeArrowheads="1"/>
          </p:cNvSpPr>
          <p:nvPr/>
        </p:nvSpPr>
        <p:spPr>
          <a:xfrm>
            <a:off x="819476" y="1329900"/>
            <a:ext cx="7783571"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Gürültünün İnsan Üzerindeki Etkileri</a:t>
            </a:r>
          </a:p>
        </p:txBody>
      </p:sp>
    </p:spTree>
    <p:extLst>
      <p:ext uri="{BB962C8B-B14F-4D97-AF65-F5344CB8AC3E}">
        <p14:creationId xmlns:p14="http://schemas.microsoft.com/office/powerpoint/2010/main" val="3037453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Resim 12"/>
          <p:cNvPicPr>
            <a:picLocks noChangeAspect="1"/>
          </p:cNvPicPr>
          <p:nvPr/>
        </p:nvPicPr>
        <p:blipFill rotWithShape="1">
          <a:blip r:embed="rId2"/>
          <a:srcRect b="218"/>
          <a:stretch/>
        </p:blipFill>
        <p:spPr>
          <a:xfrm>
            <a:off x="2498024" y="2004575"/>
            <a:ext cx="4945098" cy="3627585"/>
          </a:xfrm>
          <a:prstGeom prst="rect">
            <a:avLst/>
          </a:prstGeom>
        </p:spPr>
      </p:pic>
      <p:sp>
        <p:nvSpPr>
          <p:cNvPr id="14" name="Metin kutusu 13"/>
          <p:cNvSpPr txBox="1"/>
          <p:nvPr/>
        </p:nvSpPr>
        <p:spPr>
          <a:xfrm>
            <a:off x="1988733" y="1200698"/>
            <a:ext cx="8048976" cy="548088"/>
          </a:xfrm>
          <a:prstGeom prst="rect">
            <a:avLst/>
          </a:prstGeom>
          <a:noFill/>
        </p:spPr>
        <p:txBody>
          <a:bodyPr wrap="square" rtlCol="0">
            <a:spAutoFit/>
          </a:bodyPr>
          <a:lstStyle/>
          <a:p>
            <a:pPr algn="just">
              <a:lnSpc>
                <a:spcPct val="150000"/>
              </a:lnSpc>
            </a:pPr>
            <a:r>
              <a:rPr lang="tr-TR" sz="2204" b="1" dirty="0">
                <a:solidFill>
                  <a:srgbClr val="C00000"/>
                </a:solidFill>
                <a:latin typeface="Gill Sans MT"/>
              </a:rPr>
              <a:t>BAZI GÜRÜLTÜ DEĞERLERİ VE ETKİLERİ</a:t>
            </a:r>
          </a:p>
        </p:txBody>
      </p:sp>
    </p:spTree>
    <p:extLst>
      <p:ext uri="{BB962C8B-B14F-4D97-AF65-F5344CB8AC3E}">
        <p14:creationId xmlns:p14="http://schemas.microsoft.com/office/powerpoint/2010/main" val="27599766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428346" y="1408944"/>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sz="2204" b="1" dirty="0">
                <a:solidFill>
                  <a:srgbClr val="C00000"/>
                </a:solidFill>
                <a:latin typeface="Gill Sans MT"/>
                <a:ea typeface="+mn-ea"/>
                <a:cs typeface="+mn-cs"/>
              </a:rPr>
              <a:t>Gürültü Denetiminde Temel İlkeler</a:t>
            </a:r>
            <a:endParaRPr lang="tr-TR" altLang="tr-TR" sz="2204" b="1" dirty="0">
              <a:solidFill>
                <a:srgbClr val="C00000"/>
              </a:solidFill>
              <a:latin typeface="Gill Sans MT"/>
              <a:ea typeface="+mn-ea"/>
              <a:cs typeface="+mn-cs"/>
            </a:endParaRPr>
          </a:p>
        </p:txBody>
      </p:sp>
      <p:sp>
        <p:nvSpPr>
          <p:cNvPr id="14" name="Dikdörtgen 13"/>
          <p:cNvSpPr/>
          <p:nvPr/>
        </p:nvSpPr>
        <p:spPr>
          <a:xfrm>
            <a:off x="940221" y="1947948"/>
            <a:ext cx="8230463" cy="3243046"/>
          </a:xfrm>
          <a:prstGeom prst="rect">
            <a:avLst/>
          </a:prstGeom>
        </p:spPr>
        <p:txBody>
          <a:bodyPr wrap="square">
            <a:spAutoFit/>
          </a:bodyPr>
          <a:lstStyle/>
          <a:p>
            <a:r>
              <a:rPr lang="tr-TR" sz="1703" b="1" u="sng" dirty="0">
                <a:solidFill>
                  <a:schemeClr val="tx2"/>
                </a:solidFill>
                <a:latin typeface="Gill Sans MT"/>
              </a:rPr>
              <a:t>1) Kaynakta denetim;</a:t>
            </a:r>
          </a:p>
          <a:p>
            <a:r>
              <a:rPr lang="tr-TR" sz="1703" dirty="0">
                <a:solidFill>
                  <a:schemeClr val="tx2"/>
                </a:solidFill>
                <a:latin typeface="Gill Sans MT"/>
              </a:rPr>
              <a:t>Kaynakta denetim konusu, öncelikle gürültü oluşumuna neden olan kaynakları ortadan kaldırmak, gürültü kaynaklarının gürültü  düzeylerini azaltmak ve/ya da gürültünün niteliğini değiştirmek gibi konuları kapsamaktadır. </a:t>
            </a:r>
          </a:p>
          <a:p>
            <a:r>
              <a:rPr lang="tr-TR" sz="1703" dirty="0">
                <a:solidFill>
                  <a:schemeClr val="tx2"/>
                </a:solidFill>
                <a:latin typeface="Gill Sans MT"/>
              </a:rPr>
              <a:t> Hidrofor, jeneratör, motorlu taşıt, elektrikli ev cihazları ve benzeri gürültü kaynaklarının denetimi gibi</a:t>
            </a:r>
          </a:p>
          <a:p>
            <a:r>
              <a:rPr lang="tr-TR" sz="1703" b="1" u="sng" dirty="0">
                <a:solidFill>
                  <a:schemeClr val="tx2"/>
                </a:solidFill>
                <a:latin typeface="Gill Sans MT"/>
              </a:rPr>
              <a:t>2) Kaynak-alıcı arasında denetim;</a:t>
            </a:r>
          </a:p>
          <a:p>
            <a:r>
              <a:rPr lang="tr-TR" sz="1703" dirty="0">
                <a:solidFill>
                  <a:schemeClr val="tx2"/>
                </a:solidFill>
                <a:latin typeface="Gill Sans MT"/>
              </a:rPr>
              <a:t>Kaynakla alıcı arasındaki yolda sesin azaltılmasına yönelik önlemlerin tümünü içermektedir.</a:t>
            </a:r>
          </a:p>
          <a:p>
            <a:r>
              <a:rPr lang="tr-TR" sz="1703" b="1" u="sng" dirty="0">
                <a:solidFill>
                  <a:schemeClr val="tx2"/>
                </a:solidFill>
                <a:latin typeface="Gill Sans MT"/>
              </a:rPr>
              <a:t>3) Alıcıda denetim;</a:t>
            </a:r>
          </a:p>
          <a:p>
            <a:r>
              <a:rPr lang="tr-TR" sz="1703" dirty="0">
                <a:solidFill>
                  <a:schemeClr val="tx2"/>
                </a:solidFill>
                <a:latin typeface="Gill Sans MT"/>
              </a:rPr>
              <a:t>Kaynakta ve kaynak-alıcı arasında denetlenemeyerek yapılara ulaşan gürültü için mikro ölçekte yapılabilecek önlemlerden söz edilebilir. Gürültüden etkilenen insanın alabileceği, kulak tıkacı takmak vb.</a:t>
            </a:r>
          </a:p>
        </p:txBody>
      </p:sp>
    </p:spTree>
    <p:extLst>
      <p:ext uri="{BB962C8B-B14F-4D97-AF65-F5344CB8AC3E}">
        <p14:creationId xmlns:p14="http://schemas.microsoft.com/office/powerpoint/2010/main" val="3090192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3"/>
          <p:cNvSpPr txBox="1">
            <a:spLocks noChangeArrowheads="1"/>
          </p:cNvSpPr>
          <p:nvPr/>
        </p:nvSpPr>
        <p:spPr>
          <a:xfrm>
            <a:off x="1506074" y="2447483"/>
            <a:ext cx="7647980" cy="274828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altLang="tr-TR" sz="2004" dirty="0">
                <a:solidFill>
                  <a:schemeClr val="tx2"/>
                </a:solidFill>
                <a:latin typeface="Gill Sans MT"/>
              </a:rPr>
              <a:t>Fiziksel Akustik </a:t>
            </a:r>
          </a:p>
          <a:p>
            <a:r>
              <a:rPr lang="tr-TR" altLang="tr-TR" sz="2004" dirty="0">
                <a:solidFill>
                  <a:schemeClr val="tx2"/>
                </a:solidFill>
                <a:latin typeface="Gill Sans MT"/>
              </a:rPr>
              <a:t>Fizyolojik ve Psikolojik Akustik </a:t>
            </a:r>
          </a:p>
          <a:p>
            <a:r>
              <a:rPr lang="tr-TR" altLang="tr-TR" sz="2004" dirty="0">
                <a:solidFill>
                  <a:schemeClr val="tx2"/>
                </a:solidFill>
                <a:latin typeface="Gill Sans MT"/>
              </a:rPr>
              <a:t>Gürültü Etkileri ve Kontrolü</a:t>
            </a:r>
          </a:p>
          <a:p>
            <a:r>
              <a:rPr lang="tr-TR" altLang="tr-TR" sz="2004" dirty="0">
                <a:solidFill>
                  <a:schemeClr val="tx2"/>
                </a:solidFill>
                <a:latin typeface="Gill Sans MT"/>
              </a:rPr>
              <a:t>Mimari Akustik</a:t>
            </a:r>
          </a:p>
          <a:p>
            <a:r>
              <a:rPr lang="tr-TR" altLang="tr-TR" sz="2004" dirty="0">
                <a:solidFill>
                  <a:schemeClr val="tx2"/>
                </a:solidFill>
                <a:latin typeface="Gill Sans MT"/>
              </a:rPr>
              <a:t>Sualtı Akustiği</a:t>
            </a:r>
          </a:p>
          <a:p>
            <a:r>
              <a:rPr lang="tr-TR" altLang="tr-TR" sz="2004" dirty="0">
                <a:solidFill>
                  <a:schemeClr val="tx2"/>
                </a:solidFill>
                <a:latin typeface="Gill Sans MT"/>
              </a:rPr>
              <a:t>Müzik Akustiği ve Müzik Aletleri</a:t>
            </a:r>
          </a:p>
          <a:p>
            <a:r>
              <a:rPr lang="tr-TR" altLang="tr-TR" sz="2004" dirty="0">
                <a:solidFill>
                  <a:schemeClr val="tx2"/>
                </a:solidFill>
                <a:latin typeface="Gill Sans MT"/>
              </a:rPr>
              <a:t>Akustik Ölçümler ve Araçlar</a:t>
            </a:r>
          </a:p>
          <a:p>
            <a:pPr marL="0" indent="0">
              <a:buNone/>
            </a:pPr>
            <a:r>
              <a:rPr lang="tr-TR" altLang="tr-TR" sz="2304" b="1" dirty="0"/>
              <a:t> </a:t>
            </a:r>
          </a:p>
          <a:p>
            <a:pPr marL="0" indent="0" algn="ctr">
              <a:buNone/>
            </a:pPr>
            <a:endParaRPr lang="tr-TR" altLang="tr-TR" sz="2304" b="1" dirty="0">
              <a:solidFill>
                <a:srgbClr val="FF0000"/>
              </a:solidFill>
            </a:endParaRPr>
          </a:p>
        </p:txBody>
      </p:sp>
      <p:sp>
        <p:nvSpPr>
          <p:cNvPr id="14" name="Rectangle 2"/>
          <p:cNvSpPr txBox="1">
            <a:spLocks noChangeArrowheads="1"/>
          </p:cNvSpPr>
          <p:nvPr/>
        </p:nvSpPr>
        <p:spPr>
          <a:xfrm>
            <a:off x="1330290" y="1762131"/>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Akustik ile ilgili Bilim Dalları</a:t>
            </a:r>
          </a:p>
          <a:p>
            <a:endParaRPr lang="tr-TR" altLang="tr-TR" sz="2204" b="1" dirty="0">
              <a:solidFill>
                <a:srgbClr val="C00000"/>
              </a:solidFill>
              <a:latin typeface="Gill Sans MT"/>
              <a:ea typeface="+mn-ea"/>
              <a:cs typeface="+mn-cs"/>
            </a:endParaRPr>
          </a:p>
        </p:txBody>
      </p:sp>
    </p:spTree>
    <p:extLst>
      <p:ext uri="{BB962C8B-B14F-4D97-AF65-F5344CB8AC3E}">
        <p14:creationId xmlns:p14="http://schemas.microsoft.com/office/powerpoint/2010/main" val="36057484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346487" y="1392631"/>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BİNALARDA GÜRÜLTÜ PROBLEMLERİ</a:t>
            </a:r>
          </a:p>
          <a:p>
            <a:endParaRPr lang="tr-TR" altLang="tr-TR" sz="3206" b="1" dirty="0"/>
          </a:p>
        </p:txBody>
      </p:sp>
      <p:sp>
        <p:nvSpPr>
          <p:cNvPr id="14" name="Rectangle 3"/>
          <p:cNvSpPr txBox="1">
            <a:spLocks noChangeArrowheads="1"/>
          </p:cNvSpPr>
          <p:nvPr/>
        </p:nvSpPr>
        <p:spPr>
          <a:xfrm>
            <a:off x="767204" y="1829225"/>
            <a:ext cx="8998004" cy="413702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tr-TR" altLang="tr-TR" sz="1803" dirty="0"/>
          </a:p>
          <a:p>
            <a:pPr marL="0" indent="0">
              <a:buNone/>
            </a:pPr>
            <a:r>
              <a:rPr lang="tr-TR" altLang="tr-TR" sz="2004" dirty="0">
                <a:solidFill>
                  <a:schemeClr val="tx2"/>
                </a:solidFill>
                <a:latin typeface="Gill Sans MT"/>
              </a:rPr>
              <a:t>Ses yalıtımı, temel olarak gürültünün insan üzerinde oluşturacağı zararlı etkileri en aza indirmek için alınacak önlemleri kapsar. </a:t>
            </a:r>
          </a:p>
          <a:p>
            <a:pPr marL="0" indent="0">
              <a:buNone/>
            </a:pPr>
            <a:r>
              <a:rPr lang="tr-TR" altLang="tr-TR" sz="2004" dirty="0">
                <a:solidFill>
                  <a:schemeClr val="tx2"/>
                </a:solidFill>
                <a:latin typeface="Gill Sans MT"/>
              </a:rPr>
              <a:t>Gürültü denetimi sürecinde ilkesel olarak aşağıdaki sıra izlenir;</a:t>
            </a:r>
          </a:p>
          <a:p>
            <a:pPr marL="0" indent="0">
              <a:buNone/>
            </a:pP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   - Kaynakta denetim</a:t>
            </a:r>
          </a:p>
          <a:p>
            <a:pPr marL="0" indent="0">
              <a:buNone/>
            </a:pPr>
            <a:r>
              <a:rPr lang="tr-TR" altLang="tr-TR" sz="2004" dirty="0">
                <a:solidFill>
                  <a:schemeClr val="tx2"/>
                </a:solidFill>
                <a:latin typeface="Gill Sans MT"/>
              </a:rPr>
              <a:t>   - Kaynak-alıcı arasında denetim</a:t>
            </a:r>
          </a:p>
          <a:p>
            <a:pPr marL="0" indent="0">
              <a:buNone/>
            </a:pPr>
            <a:r>
              <a:rPr lang="tr-TR" altLang="tr-TR" sz="2004" dirty="0">
                <a:solidFill>
                  <a:schemeClr val="tx2"/>
                </a:solidFill>
                <a:latin typeface="Gill Sans MT"/>
              </a:rPr>
              <a:t>   - Alıcıda denetim</a:t>
            </a:r>
          </a:p>
          <a:p>
            <a:pPr marL="0" indent="0">
              <a:buNone/>
            </a:pP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Tüm kaynakların denetimi için Bütünleşik Tasarımının önemi çok büyüktür.</a:t>
            </a:r>
          </a:p>
          <a:p>
            <a:pPr marL="0" indent="0">
              <a:buNone/>
            </a:pPr>
            <a:endParaRPr lang="tr-TR" altLang="tr-TR" sz="2004" dirty="0">
              <a:solidFill>
                <a:schemeClr val="tx2"/>
              </a:solidFill>
              <a:latin typeface="Gill Sans MT"/>
            </a:endParaRPr>
          </a:p>
        </p:txBody>
      </p:sp>
    </p:spTree>
    <p:extLst>
      <p:ext uri="{BB962C8B-B14F-4D97-AF65-F5344CB8AC3E}">
        <p14:creationId xmlns:p14="http://schemas.microsoft.com/office/powerpoint/2010/main" val="1961262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227637" y="2033682"/>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BİNALARDA GÜRÜLTÜ PROBLEMLERİ</a:t>
            </a:r>
          </a:p>
          <a:p>
            <a:endParaRPr lang="tr-TR" altLang="tr-TR" sz="3206" b="1" dirty="0"/>
          </a:p>
        </p:txBody>
      </p:sp>
      <p:sp>
        <p:nvSpPr>
          <p:cNvPr id="14" name="Rectangle 3"/>
          <p:cNvSpPr txBox="1">
            <a:spLocks noChangeArrowheads="1"/>
          </p:cNvSpPr>
          <p:nvPr/>
        </p:nvSpPr>
        <p:spPr>
          <a:xfrm>
            <a:off x="819475" y="2560995"/>
            <a:ext cx="8297778" cy="176073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‘’Eğlence mekanlarındaki yüksek müziğin yanı sıra motorlu taşıt, demiryolu trafiği, sokak düğünü, inşaat makinesi sesleri, araç motorları, komşu gürültüsü, şeklinde şikayetler geliyor. ‘’</a:t>
            </a:r>
          </a:p>
          <a:p>
            <a:pPr marL="0" indent="0" algn="ctr">
              <a:buNone/>
            </a:pPr>
            <a:endParaRPr lang="tr-TR" altLang="tr-TR" sz="2004" dirty="0"/>
          </a:p>
        </p:txBody>
      </p:sp>
    </p:spTree>
    <p:extLst>
      <p:ext uri="{BB962C8B-B14F-4D97-AF65-F5344CB8AC3E}">
        <p14:creationId xmlns:p14="http://schemas.microsoft.com/office/powerpoint/2010/main" val="3416492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4 Dikdörtgen"/>
          <p:cNvSpPr/>
          <p:nvPr/>
        </p:nvSpPr>
        <p:spPr>
          <a:xfrm>
            <a:off x="820627" y="1359166"/>
            <a:ext cx="7119647" cy="431686"/>
          </a:xfrm>
          <a:prstGeom prst="rect">
            <a:avLst/>
          </a:prstGeom>
        </p:spPr>
        <p:txBody>
          <a:bodyPr>
            <a:spAutoFit/>
          </a:bodyPr>
          <a:lstStyle/>
          <a:p>
            <a:pPr>
              <a:defRPr/>
            </a:pPr>
            <a:r>
              <a:rPr lang="tr-TR" sz="2204" b="1" dirty="0">
                <a:solidFill>
                  <a:srgbClr val="C00000"/>
                </a:solidFill>
                <a:latin typeface="Gill Sans MT"/>
              </a:rPr>
              <a:t>Konutlar</a:t>
            </a:r>
          </a:p>
        </p:txBody>
      </p:sp>
      <p:sp>
        <p:nvSpPr>
          <p:cNvPr id="14" name="Metin kutusu 13"/>
          <p:cNvSpPr txBox="1"/>
          <p:nvPr/>
        </p:nvSpPr>
        <p:spPr>
          <a:xfrm>
            <a:off x="5295374" y="1945025"/>
            <a:ext cx="3909240" cy="2564424"/>
          </a:xfrm>
          <a:prstGeom prst="rect">
            <a:avLst/>
          </a:prstGeom>
          <a:noFill/>
        </p:spPr>
        <p:txBody>
          <a:bodyPr wrap="square">
            <a:spAutoFit/>
          </a:bodyPr>
          <a:lstStyle/>
          <a:p>
            <a:pPr>
              <a:defRPr/>
            </a:pPr>
            <a:r>
              <a:rPr lang="tr-TR" sz="2004" dirty="0">
                <a:solidFill>
                  <a:schemeClr val="tx2"/>
                </a:solidFill>
                <a:latin typeface="Gill Sans MT"/>
              </a:rPr>
              <a:t>Şikayetlerin büyük bir kısmı aynı katta veya üst katta yer alan komşu dairelerin ortak olan duvar ve döşemelerinin, birbirine iletilen istenmeyen seslerin geçişinden kaynaklanmaktadır.</a:t>
            </a:r>
          </a:p>
          <a:p>
            <a:pPr>
              <a:defRPr/>
            </a:pPr>
            <a:r>
              <a:rPr lang="tr-TR" sz="2004" dirty="0">
                <a:solidFill>
                  <a:schemeClr val="tx2"/>
                </a:solidFill>
                <a:latin typeface="Gill Sans MT"/>
              </a:rPr>
              <a:t>Bir kısmı da mekanik ekipmanların oluşturduğu gürültüdür</a:t>
            </a:r>
            <a:r>
              <a:rPr lang="tr-TR" sz="1803" dirty="0">
                <a:latin typeface="Gill Sans MT" pitchFamily="34" charset="0"/>
              </a:rPr>
              <a:t>.</a:t>
            </a:r>
          </a:p>
        </p:txBody>
      </p:sp>
      <p:pic>
        <p:nvPicPr>
          <p:cNvPr id="15" name="Resim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7063" y="2014149"/>
            <a:ext cx="4448311" cy="2941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99153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1070544" y="1415955"/>
            <a:ext cx="3979909" cy="3769357"/>
          </a:xfrm>
          <a:prstGeom prst="rect">
            <a:avLst/>
          </a:prstGeom>
          <a:noFill/>
        </p:spPr>
        <p:txBody>
          <a:bodyPr wrap="square">
            <a:spAutoFit/>
          </a:bodyPr>
          <a:lstStyle/>
          <a:p>
            <a:pPr>
              <a:defRPr/>
            </a:pPr>
            <a:endParaRPr lang="tr-TR" sz="2004" dirty="0">
              <a:solidFill>
                <a:schemeClr val="tx2"/>
              </a:solidFill>
              <a:latin typeface="Gill Sans MT"/>
            </a:endParaRPr>
          </a:p>
          <a:p>
            <a:pPr>
              <a:defRPr/>
            </a:pPr>
            <a:r>
              <a:rPr lang="tr-TR" sz="2004" dirty="0">
                <a:solidFill>
                  <a:schemeClr val="tx2"/>
                </a:solidFill>
                <a:latin typeface="Gill Sans MT"/>
              </a:rPr>
              <a:t>Oda, konferans salonu, idari mekanlar öncelikle duvar ve döşemelerinde ses yalıtımı yapılmalı, belirlenen ses geçiş kaybını sağlayacak detaylar oluşturulmalıdır.</a:t>
            </a:r>
          </a:p>
          <a:p>
            <a:pPr>
              <a:defRPr/>
            </a:pPr>
            <a:endParaRPr lang="tr-TR" sz="2004" dirty="0">
              <a:solidFill>
                <a:schemeClr val="tx2"/>
              </a:solidFill>
              <a:latin typeface="Gill Sans MT"/>
            </a:endParaRPr>
          </a:p>
          <a:p>
            <a:pPr>
              <a:defRPr/>
            </a:pPr>
            <a:r>
              <a:rPr lang="tr-TR" sz="2004" dirty="0">
                <a:solidFill>
                  <a:schemeClr val="tx2"/>
                </a:solidFill>
                <a:latin typeface="Gill Sans MT"/>
              </a:rPr>
              <a:t>Lobi, restoran, spor salonları gibi geniş hacimli mekanların yankılanma süreleri temel alınarak gerekli ses yutuculuk hesaplanmalıdır</a:t>
            </a:r>
            <a:r>
              <a:rPr lang="tr-TR" sz="1803" dirty="0">
                <a:latin typeface="Gill Sans MT"/>
              </a:rPr>
              <a:t>.</a:t>
            </a:r>
            <a:endParaRPr lang="tr-TR" sz="1803" dirty="0">
              <a:latin typeface="Gill Sans MT" pitchFamily="34" charset="0"/>
            </a:endParaRPr>
          </a:p>
          <a:p>
            <a:pPr>
              <a:defRPr/>
            </a:pPr>
            <a:endParaRPr lang="tr-TR" sz="1803" dirty="0">
              <a:latin typeface="Gill Sans MT" pitchFamily="34" charset="0"/>
            </a:endParaRPr>
          </a:p>
        </p:txBody>
      </p:sp>
      <p:sp>
        <p:nvSpPr>
          <p:cNvPr id="14" name="14 Dikdörtgen"/>
          <p:cNvSpPr/>
          <p:nvPr/>
        </p:nvSpPr>
        <p:spPr>
          <a:xfrm>
            <a:off x="1070543" y="1200111"/>
            <a:ext cx="7119647" cy="431686"/>
          </a:xfrm>
          <a:prstGeom prst="rect">
            <a:avLst/>
          </a:prstGeom>
        </p:spPr>
        <p:txBody>
          <a:bodyPr>
            <a:spAutoFit/>
          </a:bodyPr>
          <a:lstStyle/>
          <a:p>
            <a:pPr>
              <a:defRPr/>
            </a:pPr>
            <a:r>
              <a:rPr lang="tr-TR" sz="2204" b="1" dirty="0">
                <a:solidFill>
                  <a:srgbClr val="C00000"/>
                </a:solidFill>
                <a:latin typeface="Gill Sans MT"/>
              </a:rPr>
              <a:t>Konaklama Yapıları</a:t>
            </a:r>
          </a:p>
        </p:txBody>
      </p:sp>
      <p:pic>
        <p:nvPicPr>
          <p:cNvPr id="15" name="Resim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50452" y="3487647"/>
            <a:ext cx="3818293" cy="2374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Resim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95325" y="1699537"/>
            <a:ext cx="3404155" cy="226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69734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5 Dikdörtgen"/>
          <p:cNvSpPr/>
          <p:nvPr/>
        </p:nvSpPr>
        <p:spPr>
          <a:xfrm>
            <a:off x="664042" y="1709650"/>
            <a:ext cx="4199750" cy="3206943"/>
          </a:xfrm>
          <a:prstGeom prst="rect">
            <a:avLst/>
          </a:prstGeom>
        </p:spPr>
        <p:txBody>
          <a:bodyPr wrap="square">
            <a:spAutoFit/>
          </a:bodyPr>
          <a:lstStyle/>
          <a:p>
            <a:pPr>
              <a:defRPr/>
            </a:pPr>
            <a:r>
              <a:rPr lang="tr-TR" sz="2004" dirty="0">
                <a:solidFill>
                  <a:schemeClr val="tx2"/>
                </a:solidFill>
                <a:latin typeface="Gill Sans MT"/>
              </a:rPr>
              <a:t>Derslik, kütüphane, konferans salonu, idari mekanlar öncelikle duvar ve döşemelerinde ses yalıtımı yapılmalı, belirlenen ses geçiş kaybını sağlayacak detaylar oluşturulmalıdır.</a:t>
            </a:r>
          </a:p>
          <a:p>
            <a:pPr>
              <a:defRPr/>
            </a:pPr>
            <a:r>
              <a:rPr lang="tr-TR" sz="2004" dirty="0">
                <a:solidFill>
                  <a:schemeClr val="tx2"/>
                </a:solidFill>
                <a:latin typeface="Gill Sans MT"/>
              </a:rPr>
              <a:t>Laboratuvar, yemekhane, atölyeler, spor salonları gibi geniş hacimli mekanların yankılanma süreleri temel alınarak gerekli ses yutuculuk hesaplanmalıdır</a:t>
            </a:r>
            <a:r>
              <a:rPr lang="tr-TR" sz="1803" dirty="0">
                <a:latin typeface="Gill Sans MT" pitchFamily="34" charset="0"/>
              </a:rPr>
              <a:t>.</a:t>
            </a:r>
          </a:p>
          <a:p>
            <a:pPr algn="just">
              <a:spcBef>
                <a:spcPct val="20000"/>
              </a:spcBef>
              <a:defRPr/>
            </a:pPr>
            <a:endParaRPr lang="tr-TR" sz="1803" dirty="0">
              <a:latin typeface="Gill Sans MT" pitchFamily="34" charset="0"/>
            </a:endParaRPr>
          </a:p>
        </p:txBody>
      </p:sp>
      <p:sp>
        <p:nvSpPr>
          <p:cNvPr id="14" name="17 Dikdörtgen"/>
          <p:cNvSpPr/>
          <p:nvPr/>
        </p:nvSpPr>
        <p:spPr>
          <a:xfrm>
            <a:off x="664041" y="1177333"/>
            <a:ext cx="7119647" cy="431686"/>
          </a:xfrm>
          <a:prstGeom prst="rect">
            <a:avLst/>
          </a:prstGeom>
        </p:spPr>
        <p:txBody>
          <a:bodyPr>
            <a:spAutoFit/>
          </a:bodyPr>
          <a:lstStyle/>
          <a:p>
            <a:pPr>
              <a:defRPr/>
            </a:pPr>
            <a:r>
              <a:rPr lang="tr-TR" sz="2204" b="1" dirty="0">
                <a:solidFill>
                  <a:srgbClr val="C00000"/>
                </a:solidFill>
                <a:latin typeface="Gill Sans MT"/>
              </a:rPr>
              <a:t>Sosyal ve Kültürel Yapılar</a:t>
            </a:r>
          </a:p>
        </p:txBody>
      </p:sp>
      <p:pic>
        <p:nvPicPr>
          <p:cNvPr id="15" name="Picture 2" descr="D:\ortak\uygulama\referans uygulamalar\referans uyg.fotolar\Açı High School.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1291" y="1609019"/>
            <a:ext cx="3458493" cy="2594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3792" y="3448731"/>
            <a:ext cx="3508423" cy="25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88028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7 Dikdörtgen"/>
          <p:cNvSpPr/>
          <p:nvPr/>
        </p:nvSpPr>
        <p:spPr>
          <a:xfrm>
            <a:off x="1048498" y="1457211"/>
            <a:ext cx="8474912" cy="709199"/>
          </a:xfrm>
          <a:prstGeom prst="rect">
            <a:avLst/>
          </a:prstGeom>
        </p:spPr>
        <p:txBody>
          <a:bodyPr wrap="square">
            <a:spAutoFit/>
          </a:bodyPr>
          <a:lstStyle/>
          <a:p>
            <a:pPr>
              <a:defRPr/>
            </a:pPr>
            <a:r>
              <a:rPr lang="tr-TR" sz="2004" dirty="0">
                <a:solidFill>
                  <a:schemeClr val="tx2"/>
                </a:solidFill>
                <a:latin typeface="Gill Sans MT"/>
              </a:rPr>
              <a:t>Çeşitli kategorilerde ürünlerle ses yalıtımı yaptırarak olası gürültünün insan sağlığını da olumsuz etkilemesinin önüne rahatlıkla geçebiliriz. </a:t>
            </a:r>
          </a:p>
        </p:txBody>
      </p:sp>
      <p:pic>
        <p:nvPicPr>
          <p:cNvPr id="14" name="Resim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37028" y="2383325"/>
            <a:ext cx="5723064" cy="3464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11580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6 Dikdörtgen"/>
          <p:cNvSpPr>
            <a:spLocks noChangeArrowheads="1"/>
          </p:cNvSpPr>
          <p:nvPr/>
        </p:nvSpPr>
        <p:spPr bwMode="auto">
          <a:xfrm>
            <a:off x="4140007" y="1307959"/>
            <a:ext cx="1114870" cy="43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2204" b="1" dirty="0">
                <a:solidFill>
                  <a:srgbClr val="C00000"/>
                </a:solidFill>
                <a:latin typeface="Gill Sans MT"/>
              </a:rPr>
              <a:t>Ulaşım</a:t>
            </a:r>
          </a:p>
        </p:txBody>
      </p:sp>
      <p:pic>
        <p:nvPicPr>
          <p:cNvPr id="14" name="Resim 1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9377" y="1912181"/>
            <a:ext cx="6961041" cy="392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24527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object 272"/>
          <p:cNvSpPr/>
          <p:nvPr/>
        </p:nvSpPr>
        <p:spPr>
          <a:xfrm>
            <a:off x="1428346" y="1099341"/>
            <a:ext cx="7742338" cy="0"/>
          </a:xfrm>
          <a:custGeom>
            <a:avLst/>
            <a:gdLst/>
            <a:ahLst/>
            <a:cxnLst/>
            <a:rect l="l" t="t" r="r" b="b"/>
            <a:pathLst>
              <a:path w="7728000">
                <a:moveTo>
                  <a:pt x="0" y="0"/>
                </a:moveTo>
                <a:lnTo>
                  <a:pt x="7728000" y="0"/>
                </a:lnTo>
              </a:path>
            </a:pathLst>
          </a:custGeom>
          <a:ln w="3810">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5 Dikdörtgen"/>
          <p:cNvSpPr/>
          <p:nvPr/>
        </p:nvSpPr>
        <p:spPr>
          <a:xfrm>
            <a:off x="811107" y="1806406"/>
            <a:ext cx="8720787" cy="1325894"/>
          </a:xfrm>
          <a:prstGeom prst="rect">
            <a:avLst/>
          </a:prstGeom>
        </p:spPr>
        <p:txBody>
          <a:bodyPr wrap="square">
            <a:spAutoFit/>
          </a:bodyPr>
          <a:lstStyle/>
          <a:p>
            <a:pPr>
              <a:defRPr/>
            </a:pPr>
            <a:r>
              <a:rPr lang="tr-TR" sz="2004" dirty="0">
                <a:solidFill>
                  <a:schemeClr val="tx2"/>
                </a:solidFill>
                <a:latin typeface="Gill Sans MT"/>
              </a:rPr>
              <a:t>Hastaneler, ameliyathaneler, mr ve röntgen odaları, acil odalar gibi bölümlerde dış ortam gürültüsünün minimuma indirilmesi gerekmektedir. Dış gürültülerin hem hastalar hem de hastane çalışanları üzerinde olumsuz etkileri olduğundan yalıtım son derece önemli bir konudur. </a:t>
            </a:r>
          </a:p>
        </p:txBody>
      </p:sp>
      <p:sp>
        <p:nvSpPr>
          <p:cNvPr id="14" name="25 Dikdörtgen"/>
          <p:cNvSpPr>
            <a:spLocks noChangeArrowheads="1"/>
          </p:cNvSpPr>
          <p:nvPr/>
        </p:nvSpPr>
        <p:spPr bwMode="auto">
          <a:xfrm>
            <a:off x="3876875" y="1405157"/>
            <a:ext cx="2083760" cy="43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tr-TR" altLang="tr-TR" sz="2204" b="1" dirty="0">
                <a:solidFill>
                  <a:srgbClr val="C00000"/>
                </a:solidFill>
                <a:latin typeface="Gill Sans MT"/>
              </a:rPr>
              <a:t>Sağlık Yapıları</a:t>
            </a:r>
          </a:p>
        </p:txBody>
      </p:sp>
      <p:pic>
        <p:nvPicPr>
          <p:cNvPr id="15" name="Resim 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2522" y="3186239"/>
            <a:ext cx="6637955" cy="237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2513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4847549" y="1451938"/>
            <a:ext cx="4186314" cy="4933561"/>
          </a:xfrm>
          <a:prstGeom prst="rect">
            <a:avLst/>
          </a:prstGeom>
          <a:noFill/>
        </p:spPr>
        <p:txBody>
          <a:bodyPr wrap="square" rtlCol="0">
            <a:spAutoFit/>
          </a:bodyPr>
          <a:lstStyle/>
          <a:p>
            <a:pPr>
              <a:spcBef>
                <a:spcPct val="0"/>
              </a:spcBef>
            </a:pPr>
            <a:r>
              <a:rPr lang="tr-TR" sz="2204" b="1" dirty="0">
                <a:solidFill>
                  <a:srgbClr val="C00000"/>
                </a:solidFill>
                <a:latin typeface="Gill Sans MT"/>
              </a:rPr>
              <a:t>Kullanılabilecek Malzemeler;</a:t>
            </a:r>
          </a:p>
          <a:p>
            <a:pPr>
              <a:spcBef>
                <a:spcPct val="0"/>
              </a:spcBef>
            </a:pPr>
            <a:r>
              <a:rPr lang="tr-TR" sz="2204" b="1" dirty="0">
                <a:solidFill>
                  <a:srgbClr val="C00000"/>
                </a:solidFill>
                <a:latin typeface="Gill Sans MT"/>
              </a:rPr>
              <a:t>Duvar Ses Yalıtımı </a:t>
            </a:r>
          </a:p>
          <a:p>
            <a:pPr>
              <a:spcBef>
                <a:spcPct val="0"/>
              </a:spcBef>
            </a:pPr>
            <a:r>
              <a:rPr lang="tr-TR" sz="1803" b="1" dirty="0">
                <a:solidFill>
                  <a:schemeClr val="tx2"/>
                </a:solidFill>
                <a:latin typeface="Gill Sans MT"/>
              </a:rPr>
              <a:t>Yalıtım Malzemeleri</a:t>
            </a:r>
          </a:p>
          <a:p>
            <a:pPr marL="1202430" lvl="2" indent="-286293">
              <a:buFont typeface="Arial" panose="020B0604020202020204" pitchFamily="34" charset="0"/>
              <a:buChar char="•"/>
            </a:pPr>
            <a:r>
              <a:rPr lang="tr-TR" sz="1803" dirty="0">
                <a:solidFill>
                  <a:schemeClr val="tx2"/>
                </a:solidFill>
                <a:latin typeface="Gill Sans MT"/>
              </a:rPr>
              <a:t>Titreşim Yalıtımlı Duvar Askısı</a:t>
            </a:r>
          </a:p>
          <a:p>
            <a:pPr marL="1202430" lvl="2" indent="-286293">
              <a:buFont typeface="Arial" panose="020B0604020202020204" pitchFamily="34" charset="0"/>
              <a:buChar char="•"/>
            </a:pPr>
            <a:r>
              <a:rPr lang="tr-TR" sz="1803" dirty="0">
                <a:solidFill>
                  <a:schemeClr val="tx2"/>
                </a:solidFill>
                <a:latin typeface="Gill Sans MT"/>
              </a:rPr>
              <a:t>Ağır Ses Bariyerleri (Bitüm, PVC, EPDM)</a:t>
            </a:r>
          </a:p>
          <a:p>
            <a:pPr marL="1202430" lvl="2" indent="-286293">
              <a:buFont typeface="Arial" panose="020B0604020202020204" pitchFamily="34" charset="0"/>
              <a:buChar char="•"/>
            </a:pPr>
            <a:r>
              <a:rPr lang="tr-TR" sz="1803" dirty="0">
                <a:solidFill>
                  <a:schemeClr val="tx2"/>
                </a:solidFill>
                <a:latin typeface="Gill Sans MT"/>
              </a:rPr>
              <a:t>Duvar Altı Yalıtım Bandı</a:t>
            </a:r>
          </a:p>
          <a:p>
            <a:pPr marL="0" lvl="2">
              <a:spcBef>
                <a:spcPct val="0"/>
              </a:spcBef>
            </a:pPr>
            <a:r>
              <a:rPr lang="tr-TR" sz="1803" b="1" dirty="0">
                <a:solidFill>
                  <a:schemeClr val="tx2"/>
                </a:solidFill>
                <a:latin typeface="Gill Sans MT"/>
              </a:rPr>
              <a:t>Yutucu Malzemeler</a:t>
            </a:r>
          </a:p>
          <a:p>
            <a:pPr marL="1202430" lvl="2" indent="-286293">
              <a:buFont typeface="Arial" panose="020B0604020202020204" pitchFamily="34" charset="0"/>
              <a:buChar char="•"/>
            </a:pPr>
            <a:r>
              <a:rPr lang="tr-TR" sz="1803" dirty="0">
                <a:solidFill>
                  <a:schemeClr val="tx2"/>
                </a:solidFill>
                <a:latin typeface="Gill Sans MT"/>
              </a:rPr>
              <a:t>Taş Yünü</a:t>
            </a:r>
          </a:p>
          <a:p>
            <a:pPr marL="1202430" lvl="2" indent="-286293">
              <a:buFont typeface="Arial" panose="020B0604020202020204" pitchFamily="34" charset="0"/>
              <a:buChar char="•"/>
            </a:pPr>
            <a:r>
              <a:rPr lang="tr-TR" sz="1803" dirty="0">
                <a:solidFill>
                  <a:schemeClr val="tx2"/>
                </a:solidFill>
                <a:latin typeface="Gill Sans MT"/>
              </a:rPr>
              <a:t>Cam Yünü</a:t>
            </a:r>
          </a:p>
          <a:p>
            <a:pPr marL="0" lvl="2">
              <a:spcBef>
                <a:spcPct val="0"/>
              </a:spcBef>
            </a:pPr>
            <a:r>
              <a:rPr lang="tr-TR" sz="1803" b="1" dirty="0" err="1">
                <a:solidFill>
                  <a:schemeClr val="tx2"/>
                </a:solidFill>
                <a:latin typeface="Gill Sans MT"/>
              </a:rPr>
              <a:t>İnşai</a:t>
            </a:r>
            <a:r>
              <a:rPr lang="tr-TR" sz="1803" b="1" dirty="0">
                <a:solidFill>
                  <a:schemeClr val="tx2"/>
                </a:solidFill>
                <a:latin typeface="Gill Sans MT"/>
              </a:rPr>
              <a:t> Malzemeler</a:t>
            </a:r>
          </a:p>
          <a:p>
            <a:pPr marL="1202430" lvl="2" indent="-286293">
              <a:buFont typeface="Arial" panose="020B0604020202020204" pitchFamily="34" charset="0"/>
              <a:buChar char="•"/>
            </a:pPr>
            <a:r>
              <a:rPr lang="tr-TR" sz="1803" dirty="0">
                <a:solidFill>
                  <a:schemeClr val="tx2"/>
                </a:solidFill>
                <a:latin typeface="Gill Sans MT"/>
              </a:rPr>
              <a:t>Betonarme</a:t>
            </a:r>
          </a:p>
          <a:p>
            <a:pPr marL="1202430" lvl="2" indent="-286293">
              <a:buFont typeface="Arial" panose="020B0604020202020204" pitchFamily="34" charset="0"/>
              <a:buChar char="•"/>
            </a:pPr>
            <a:r>
              <a:rPr lang="tr-TR" sz="1803" dirty="0">
                <a:solidFill>
                  <a:schemeClr val="tx2"/>
                </a:solidFill>
                <a:latin typeface="Gill Sans MT"/>
              </a:rPr>
              <a:t>Tuğla</a:t>
            </a:r>
          </a:p>
          <a:p>
            <a:pPr marL="1202430" lvl="2" indent="-286293">
              <a:buFont typeface="Arial" panose="020B0604020202020204" pitchFamily="34" charset="0"/>
              <a:buChar char="•"/>
            </a:pPr>
            <a:r>
              <a:rPr lang="tr-TR" sz="1803" dirty="0" err="1">
                <a:solidFill>
                  <a:schemeClr val="tx2"/>
                </a:solidFill>
                <a:latin typeface="Gill Sans MT"/>
              </a:rPr>
              <a:t>Gazbeton</a:t>
            </a:r>
            <a:endParaRPr lang="tr-TR" sz="1803" dirty="0">
              <a:solidFill>
                <a:schemeClr val="tx2"/>
              </a:solidFill>
              <a:latin typeface="Gill Sans MT"/>
            </a:endParaRPr>
          </a:p>
          <a:p>
            <a:pPr marL="1202430" lvl="2" indent="-286293">
              <a:buFont typeface="Arial" panose="020B0604020202020204" pitchFamily="34" charset="0"/>
              <a:buChar char="•"/>
            </a:pPr>
            <a:r>
              <a:rPr lang="tr-TR" sz="1803" dirty="0">
                <a:solidFill>
                  <a:schemeClr val="tx2"/>
                </a:solidFill>
                <a:latin typeface="Gill Sans MT"/>
              </a:rPr>
              <a:t>Alçı Plaka</a:t>
            </a:r>
          </a:p>
          <a:p>
            <a:pPr marL="1202430" lvl="2" indent="-286293">
              <a:buFont typeface="Arial" panose="020B0604020202020204" pitchFamily="34" charset="0"/>
              <a:buChar char="•"/>
            </a:pPr>
            <a:r>
              <a:rPr lang="tr-TR" sz="1803" dirty="0">
                <a:solidFill>
                  <a:schemeClr val="tx2"/>
                </a:solidFill>
                <a:latin typeface="Gill Sans MT"/>
              </a:rPr>
              <a:t>Beton Fiber Plakalar</a:t>
            </a:r>
          </a:p>
          <a:p>
            <a:pPr lvl="1"/>
            <a:endParaRPr lang="tr-TR" sz="1803" dirty="0"/>
          </a:p>
        </p:txBody>
      </p:sp>
      <p:sp>
        <p:nvSpPr>
          <p:cNvPr id="14" name="Metin kutusu 13"/>
          <p:cNvSpPr txBox="1"/>
          <p:nvPr/>
        </p:nvSpPr>
        <p:spPr>
          <a:xfrm>
            <a:off x="798326" y="1527353"/>
            <a:ext cx="4117968" cy="4076869"/>
          </a:xfrm>
          <a:prstGeom prst="rect">
            <a:avLst/>
          </a:prstGeom>
          <a:noFill/>
        </p:spPr>
        <p:txBody>
          <a:bodyPr wrap="square" rtlCol="0">
            <a:spAutoFit/>
          </a:bodyPr>
          <a:lstStyle/>
          <a:p>
            <a:pPr>
              <a:spcBef>
                <a:spcPct val="0"/>
              </a:spcBef>
            </a:pPr>
            <a:r>
              <a:rPr lang="tr-TR" sz="2204" b="1" dirty="0">
                <a:solidFill>
                  <a:srgbClr val="C00000"/>
                </a:solidFill>
                <a:latin typeface="Gill Sans MT"/>
              </a:rPr>
              <a:t>Kullanılabilecek Malzemeler;</a:t>
            </a:r>
          </a:p>
          <a:p>
            <a:pPr>
              <a:spcBef>
                <a:spcPct val="0"/>
              </a:spcBef>
            </a:pPr>
            <a:r>
              <a:rPr lang="tr-TR" sz="2204" b="1" dirty="0">
                <a:solidFill>
                  <a:srgbClr val="C00000"/>
                </a:solidFill>
                <a:latin typeface="Gill Sans MT"/>
              </a:rPr>
              <a:t>Döşeme Ses Yalıtımı</a:t>
            </a:r>
          </a:p>
          <a:p>
            <a:pPr marL="0" lvl="2">
              <a:spcBef>
                <a:spcPct val="0"/>
              </a:spcBef>
            </a:pPr>
            <a:r>
              <a:rPr lang="tr-TR" sz="1803" b="1" dirty="0">
                <a:solidFill>
                  <a:schemeClr val="tx2"/>
                </a:solidFill>
                <a:latin typeface="Gill Sans MT"/>
              </a:rPr>
              <a:t>Yalıtım Malzemeleri</a:t>
            </a:r>
          </a:p>
          <a:p>
            <a:pPr marL="1202430" lvl="2" indent="-286293">
              <a:buFont typeface="Arial" panose="020B0604020202020204" pitchFamily="34" charset="0"/>
              <a:buChar char="•"/>
            </a:pPr>
            <a:r>
              <a:rPr lang="tr-TR" sz="1803" dirty="0">
                <a:solidFill>
                  <a:schemeClr val="tx2"/>
                </a:solidFill>
                <a:latin typeface="Gill Sans MT"/>
              </a:rPr>
              <a:t>Kauçuk Şilte</a:t>
            </a:r>
          </a:p>
          <a:p>
            <a:pPr marL="1202430" lvl="2" indent="-286293">
              <a:buFont typeface="Arial" panose="020B0604020202020204" pitchFamily="34" charset="0"/>
              <a:buChar char="•"/>
            </a:pPr>
            <a:r>
              <a:rPr lang="tr-TR" sz="1803" dirty="0">
                <a:solidFill>
                  <a:schemeClr val="tx2"/>
                </a:solidFill>
                <a:latin typeface="Gill Sans MT"/>
              </a:rPr>
              <a:t>Kauçuk Yüzer Döşeme Ayağı</a:t>
            </a:r>
          </a:p>
          <a:p>
            <a:pPr marL="1202430" lvl="2" indent="-286293">
              <a:buFont typeface="Arial" panose="020B0604020202020204" pitchFamily="34" charset="0"/>
              <a:buChar char="•"/>
            </a:pPr>
            <a:r>
              <a:rPr lang="tr-TR" sz="1803" dirty="0" err="1">
                <a:solidFill>
                  <a:schemeClr val="tx2"/>
                </a:solidFill>
                <a:latin typeface="Gill Sans MT"/>
              </a:rPr>
              <a:t>Kauçuklu</a:t>
            </a:r>
            <a:r>
              <a:rPr lang="tr-TR" sz="1803" dirty="0">
                <a:solidFill>
                  <a:schemeClr val="tx2"/>
                </a:solidFill>
                <a:latin typeface="Gill Sans MT"/>
              </a:rPr>
              <a:t> ve Yaylı Yüzer Döşeme Ayakları</a:t>
            </a:r>
          </a:p>
          <a:p>
            <a:pPr marL="0" lvl="2">
              <a:spcBef>
                <a:spcPct val="0"/>
              </a:spcBef>
            </a:pPr>
            <a:r>
              <a:rPr lang="tr-TR" sz="1803" b="1" dirty="0">
                <a:solidFill>
                  <a:schemeClr val="tx2"/>
                </a:solidFill>
                <a:latin typeface="Gill Sans MT"/>
              </a:rPr>
              <a:t>Yutucu Malzemeler</a:t>
            </a:r>
          </a:p>
          <a:p>
            <a:pPr marL="1202430" lvl="2" indent="-286293">
              <a:buFont typeface="Arial" panose="020B0604020202020204" pitchFamily="34" charset="0"/>
              <a:buChar char="•"/>
            </a:pPr>
            <a:r>
              <a:rPr lang="tr-TR" sz="1803" dirty="0">
                <a:solidFill>
                  <a:schemeClr val="tx2"/>
                </a:solidFill>
                <a:latin typeface="Gill Sans MT"/>
              </a:rPr>
              <a:t>Taş Yünü</a:t>
            </a:r>
          </a:p>
          <a:p>
            <a:pPr marL="1202430" lvl="2" indent="-286293">
              <a:buFont typeface="Arial" panose="020B0604020202020204" pitchFamily="34" charset="0"/>
              <a:buChar char="•"/>
            </a:pPr>
            <a:r>
              <a:rPr lang="tr-TR" sz="1803" dirty="0">
                <a:solidFill>
                  <a:schemeClr val="tx2"/>
                </a:solidFill>
                <a:latin typeface="Gill Sans MT"/>
              </a:rPr>
              <a:t>Cam Yünü</a:t>
            </a:r>
          </a:p>
          <a:p>
            <a:pPr marL="0" lvl="2">
              <a:spcBef>
                <a:spcPct val="0"/>
              </a:spcBef>
            </a:pPr>
            <a:r>
              <a:rPr lang="tr-TR" sz="1803" b="1" dirty="0" err="1">
                <a:solidFill>
                  <a:schemeClr val="tx2"/>
                </a:solidFill>
                <a:latin typeface="Gill Sans MT"/>
              </a:rPr>
              <a:t>İnşai</a:t>
            </a:r>
            <a:r>
              <a:rPr lang="tr-TR" sz="1803" b="1" dirty="0">
                <a:solidFill>
                  <a:schemeClr val="tx2"/>
                </a:solidFill>
                <a:latin typeface="Gill Sans MT"/>
              </a:rPr>
              <a:t> Malzemeler</a:t>
            </a:r>
          </a:p>
          <a:p>
            <a:pPr marL="1202430" lvl="2" indent="-286293">
              <a:buFont typeface="Arial" panose="020B0604020202020204" pitchFamily="34" charset="0"/>
              <a:buChar char="•"/>
            </a:pPr>
            <a:r>
              <a:rPr lang="tr-TR" sz="1803" dirty="0" err="1">
                <a:solidFill>
                  <a:schemeClr val="tx2"/>
                </a:solidFill>
                <a:latin typeface="Gill Sans MT"/>
              </a:rPr>
              <a:t>Plywood</a:t>
            </a:r>
            <a:endParaRPr lang="tr-TR" sz="1803" dirty="0">
              <a:solidFill>
                <a:schemeClr val="tx2"/>
              </a:solidFill>
              <a:latin typeface="Gill Sans MT"/>
            </a:endParaRPr>
          </a:p>
          <a:p>
            <a:pPr marL="1202430" lvl="2" indent="-286293">
              <a:buFont typeface="Arial" panose="020B0604020202020204" pitchFamily="34" charset="0"/>
              <a:buChar char="•"/>
            </a:pPr>
            <a:r>
              <a:rPr lang="tr-TR" sz="1803" dirty="0">
                <a:solidFill>
                  <a:schemeClr val="tx2"/>
                </a:solidFill>
                <a:latin typeface="Gill Sans MT"/>
              </a:rPr>
              <a:t>Hasırlı Şap</a:t>
            </a:r>
          </a:p>
          <a:p>
            <a:pPr marL="744362" lvl="1" indent="-286293">
              <a:buFont typeface="Arial" panose="020B0604020202020204" pitchFamily="34" charset="0"/>
              <a:buChar char="•"/>
            </a:pPr>
            <a:endParaRPr lang="tr-TR" sz="1603" dirty="0"/>
          </a:p>
        </p:txBody>
      </p:sp>
    </p:spTree>
    <p:extLst>
      <p:ext uri="{BB962C8B-B14F-4D97-AF65-F5344CB8AC3E}">
        <p14:creationId xmlns:p14="http://schemas.microsoft.com/office/powerpoint/2010/main" val="29818388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664041" y="1190009"/>
            <a:ext cx="4381063" cy="4354832"/>
          </a:xfrm>
          <a:prstGeom prst="rect">
            <a:avLst/>
          </a:prstGeom>
          <a:noFill/>
        </p:spPr>
        <p:txBody>
          <a:bodyPr wrap="square" rtlCol="0">
            <a:spAutoFit/>
          </a:bodyPr>
          <a:lstStyle/>
          <a:p>
            <a:pPr>
              <a:spcBef>
                <a:spcPct val="0"/>
              </a:spcBef>
            </a:pPr>
            <a:r>
              <a:rPr lang="tr-TR" sz="2204" b="1" dirty="0">
                <a:solidFill>
                  <a:srgbClr val="C00000"/>
                </a:solidFill>
                <a:latin typeface="Gill Sans MT"/>
              </a:rPr>
              <a:t>Kullanılabilecek Malzemeler;</a:t>
            </a:r>
          </a:p>
          <a:p>
            <a:pPr>
              <a:spcBef>
                <a:spcPct val="0"/>
              </a:spcBef>
            </a:pPr>
            <a:r>
              <a:rPr lang="tr-TR" sz="2204" b="1" dirty="0">
                <a:solidFill>
                  <a:srgbClr val="C00000"/>
                </a:solidFill>
                <a:latin typeface="Gill Sans MT"/>
              </a:rPr>
              <a:t>Tavan Ses Yalıtımı</a:t>
            </a:r>
          </a:p>
          <a:p>
            <a:pPr marL="0" lvl="2">
              <a:spcBef>
                <a:spcPct val="0"/>
              </a:spcBef>
            </a:pPr>
            <a:r>
              <a:rPr lang="tr-TR" sz="1803" b="1" dirty="0">
                <a:solidFill>
                  <a:schemeClr val="tx2"/>
                </a:solidFill>
                <a:latin typeface="Gill Sans MT"/>
              </a:rPr>
              <a:t>Yalıtım Malzemeleri</a:t>
            </a:r>
          </a:p>
          <a:p>
            <a:pPr marL="1202430" lvl="2" indent="-286293">
              <a:buFont typeface="Arial" panose="020B0604020202020204" pitchFamily="34" charset="0"/>
              <a:buChar char="•"/>
            </a:pPr>
            <a:r>
              <a:rPr lang="tr-TR" sz="1803" dirty="0">
                <a:solidFill>
                  <a:schemeClr val="tx2"/>
                </a:solidFill>
                <a:latin typeface="Gill Sans MT"/>
              </a:rPr>
              <a:t>Titreşim Yalıtımlı Tavan Askısı</a:t>
            </a:r>
          </a:p>
          <a:p>
            <a:pPr marL="1202430" lvl="2" indent="-286293">
              <a:buFont typeface="Arial" panose="020B0604020202020204" pitchFamily="34" charset="0"/>
              <a:buChar char="•"/>
            </a:pPr>
            <a:r>
              <a:rPr lang="tr-TR" sz="1803" dirty="0">
                <a:solidFill>
                  <a:schemeClr val="tx2"/>
                </a:solidFill>
                <a:latin typeface="Gill Sans MT"/>
              </a:rPr>
              <a:t>Titreşim Alıcı Kauçuk </a:t>
            </a:r>
            <a:r>
              <a:rPr lang="tr-TR" sz="1803" dirty="0" err="1">
                <a:solidFill>
                  <a:schemeClr val="tx2"/>
                </a:solidFill>
                <a:latin typeface="Gill Sans MT"/>
              </a:rPr>
              <a:t>Pad</a:t>
            </a:r>
            <a:endParaRPr lang="tr-TR" sz="1803" dirty="0">
              <a:solidFill>
                <a:schemeClr val="tx2"/>
              </a:solidFill>
              <a:latin typeface="Gill Sans MT"/>
            </a:endParaRPr>
          </a:p>
          <a:p>
            <a:pPr marL="1202430" lvl="2" indent="-286293">
              <a:buFont typeface="Arial" panose="020B0604020202020204" pitchFamily="34" charset="0"/>
              <a:buChar char="•"/>
            </a:pPr>
            <a:r>
              <a:rPr lang="tr-TR" sz="1803" dirty="0">
                <a:solidFill>
                  <a:schemeClr val="tx2"/>
                </a:solidFill>
                <a:latin typeface="Gill Sans MT"/>
              </a:rPr>
              <a:t>Ağır Ses Bariyeri</a:t>
            </a:r>
          </a:p>
          <a:p>
            <a:pPr marL="0" lvl="2">
              <a:spcBef>
                <a:spcPct val="0"/>
              </a:spcBef>
            </a:pPr>
            <a:r>
              <a:rPr lang="tr-TR" sz="1803" b="1" dirty="0">
                <a:solidFill>
                  <a:schemeClr val="tx2"/>
                </a:solidFill>
                <a:latin typeface="Gill Sans MT"/>
              </a:rPr>
              <a:t>Yutucu Malzemeler</a:t>
            </a:r>
          </a:p>
          <a:p>
            <a:pPr marL="1202430" lvl="2" indent="-286293">
              <a:buFont typeface="Arial" panose="020B0604020202020204" pitchFamily="34" charset="0"/>
              <a:buChar char="•"/>
            </a:pPr>
            <a:r>
              <a:rPr lang="tr-TR" sz="1803" dirty="0">
                <a:solidFill>
                  <a:schemeClr val="tx2"/>
                </a:solidFill>
                <a:latin typeface="Gill Sans MT"/>
              </a:rPr>
              <a:t>Yüksek Yutuculuk Özelliğine Sahip Bariyerli Akustik Süngerler</a:t>
            </a:r>
          </a:p>
          <a:p>
            <a:pPr marL="1202430" lvl="2" indent="-286293">
              <a:buFont typeface="Arial" panose="020B0604020202020204" pitchFamily="34" charset="0"/>
              <a:buChar char="•"/>
            </a:pPr>
            <a:r>
              <a:rPr lang="tr-TR" sz="1803" dirty="0">
                <a:solidFill>
                  <a:schemeClr val="tx2"/>
                </a:solidFill>
                <a:latin typeface="Gill Sans MT"/>
              </a:rPr>
              <a:t>Taş Yünü</a:t>
            </a:r>
          </a:p>
          <a:p>
            <a:pPr marL="1202430" lvl="2" indent="-286293">
              <a:buFont typeface="Arial" panose="020B0604020202020204" pitchFamily="34" charset="0"/>
              <a:buChar char="•"/>
            </a:pPr>
            <a:r>
              <a:rPr lang="tr-TR" sz="1803" dirty="0">
                <a:solidFill>
                  <a:schemeClr val="tx2"/>
                </a:solidFill>
                <a:latin typeface="Gill Sans MT"/>
              </a:rPr>
              <a:t>Cam Yünü</a:t>
            </a:r>
          </a:p>
          <a:p>
            <a:pPr marL="0" lvl="2">
              <a:spcBef>
                <a:spcPct val="0"/>
              </a:spcBef>
            </a:pPr>
            <a:r>
              <a:rPr lang="tr-TR" sz="1803" b="1" dirty="0" err="1">
                <a:solidFill>
                  <a:schemeClr val="tx2"/>
                </a:solidFill>
                <a:latin typeface="Gill Sans MT"/>
              </a:rPr>
              <a:t>İnşai</a:t>
            </a:r>
            <a:r>
              <a:rPr lang="tr-TR" sz="1803" b="1" dirty="0">
                <a:solidFill>
                  <a:schemeClr val="tx2"/>
                </a:solidFill>
                <a:latin typeface="Gill Sans MT"/>
              </a:rPr>
              <a:t> Malzemeler</a:t>
            </a:r>
          </a:p>
          <a:p>
            <a:pPr marL="1202430" lvl="2" indent="-286293">
              <a:buFont typeface="Arial" panose="020B0604020202020204" pitchFamily="34" charset="0"/>
              <a:buChar char="•"/>
            </a:pPr>
            <a:r>
              <a:rPr lang="tr-TR" sz="1803" dirty="0">
                <a:solidFill>
                  <a:schemeClr val="tx2"/>
                </a:solidFill>
                <a:latin typeface="Gill Sans MT"/>
              </a:rPr>
              <a:t>Alçı Plaka</a:t>
            </a:r>
          </a:p>
          <a:p>
            <a:pPr lvl="1"/>
            <a:endParaRPr lang="tr-TR" sz="1603" dirty="0"/>
          </a:p>
        </p:txBody>
      </p:sp>
      <p:sp>
        <p:nvSpPr>
          <p:cNvPr id="14" name="Metin kutusu 13"/>
          <p:cNvSpPr txBox="1"/>
          <p:nvPr/>
        </p:nvSpPr>
        <p:spPr>
          <a:xfrm>
            <a:off x="5045105" y="1190008"/>
            <a:ext cx="4485445" cy="3242982"/>
          </a:xfrm>
          <a:prstGeom prst="rect">
            <a:avLst/>
          </a:prstGeom>
          <a:noFill/>
        </p:spPr>
        <p:txBody>
          <a:bodyPr wrap="square" rtlCol="0">
            <a:spAutoFit/>
          </a:bodyPr>
          <a:lstStyle/>
          <a:p>
            <a:pPr>
              <a:spcBef>
                <a:spcPct val="0"/>
              </a:spcBef>
            </a:pPr>
            <a:r>
              <a:rPr lang="tr-TR" sz="2204" b="1" dirty="0">
                <a:solidFill>
                  <a:srgbClr val="C00000"/>
                </a:solidFill>
                <a:latin typeface="Gill Sans MT"/>
              </a:rPr>
              <a:t>Kullanılabilecek Malzemeler;</a:t>
            </a:r>
          </a:p>
          <a:p>
            <a:pPr>
              <a:spcBef>
                <a:spcPct val="0"/>
              </a:spcBef>
            </a:pPr>
            <a:r>
              <a:rPr lang="tr-TR" sz="2204" b="1" dirty="0">
                <a:solidFill>
                  <a:srgbClr val="C00000"/>
                </a:solidFill>
                <a:latin typeface="Gill Sans MT"/>
              </a:rPr>
              <a:t>Titreşim Yalıtımı</a:t>
            </a:r>
          </a:p>
          <a:p>
            <a:pPr>
              <a:spcBef>
                <a:spcPct val="0"/>
              </a:spcBef>
            </a:pPr>
            <a:r>
              <a:rPr lang="tr-TR" sz="1803" b="1" dirty="0">
                <a:solidFill>
                  <a:schemeClr val="tx2"/>
                </a:solidFill>
                <a:latin typeface="Gill Sans MT"/>
              </a:rPr>
              <a:t>Yalıtım Malzemeleri</a:t>
            </a:r>
          </a:p>
          <a:p>
            <a:pPr marL="1202430" lvl="2" indent="-286293">
              <a:buFont typeface="Arial" panose="020B0604020202020204" pitchFamily="34" charset="0"/>
              <a:buChar char="•"/>
            </a:pPr>
            <a:r>
              <a:rPr lang="tr-TR" sz="1803" dirty="0">
                <a:solidFill>
                  <a:schemeClr val="tx2"/>
                </a:solidFill>
                <a:latin typeface="Gill Sans MT"/>
              </a:rPr>
              <a:t>Sismik Sınırlandırıcılı Titreşim Alıcı Yaylar</a:t>
            </a:r>
          </a:p>
          <a:p>
            <a:pPr marL="1202430" lvl="2" indent="-286293">
              <a:buFont typeface="Arial" panose="020B0604020202020204" pitchFamily="34" charset="0"/>
              <a:buChar char="•"/>
            </a:pPr>
            <a:r>
              <a:rPr lang="tr-TR" sz="1803" dirty="0">
                <a:solidFill>
                  <a:schemeClr val="tx2"/>
                </a:solidFill>
                <a:latin typeface="Gill Sans MT"/>
              </a:rPr>
              <a:t>Titreşim Alıcı Kauçuk </a:t>
            </a:r>
            <a:r>
              <a:rPr lang="tr-TR" sz="1803" dirty="0" err="1">
                <a:solidFill>
                  <a:schemeClr val="tx2"/>
                </a:solidFill>
                <a:latin typeface="Gill Sans MT"/>
              </a:rPr>
              <a:t>Pad</a:t>
            </a:r>
            <a:endParaRPr lang="tr-TR" sz="1803" dirty="0">
              <a:solidFill>
                <a:schemeClr val="tx2"/>
              </a:solidFill>
              <a:latin typeface="Gill Sans MT"/>
            </a:endParaRPr>
          </a:p>
          <a:p>
            <a:pPr marL="0" lvl="1">
              <a:spcBef>
                <a:spcPct val="0"/>
              </a:spcBef>
            </a:pPr>
            <a:r>
              <a:rPr lang="tr-TR" sz="1803" b="1" dirty="0" err="1">
                <a:solidFill>
                  <a:schemeClr val="tx2"/>
                </a:solidFill>
                <a:latin typeface="Gill Sans MT"/>
              </a:rPr>
              <a:t>İnşai</a:t>
            </a:r>
            <a:r>
              <a:rPr lang="tr-TR" sz="1803" b="1" dirty="0">
                <a:solidFill>
                  <a:schemeClr val="tx2"/>
                </a:solidFill>
                <a:latin typeface="Gill Sans MT"/>
              </a:rPr>
              <a:t> Malzemeler</a:t>
            </a:r>
          </a:p>
          <a:p>
            <a:pPr marL="1202430" lvl="2" indent="-286293">
              <a:buFont typeface="Arial" panose="020B0604020202020204" pitchFamily="34" charset="0"/>
              <a:buChar char="•"/>
            </a:pPr>
            <a:r>
              <a:rPr lang="tr-TR" sz="1803" dirty="0">
                <a:solidFill>
                  <a:schemeClr val="tx2"/>
                </a:solidFill>
                <a:latin typeface="Gill Sans MT"/>
              </a:rPr>
              <a:t>Betonarme Kaide</a:t>
            </a:r>
          </a:p>
          <a:p>
            <a:pPr marL="1202430" lvl="2" indent="-286293">
              <a:buFont typeface="Arial" panose="020B0604020202020204" pitchFamily="34" charset="0"/>
              <a:buChar char="•"/>
            </a:pPr>
            <a:r>
              <a:rPr lang="tr-TR" sz="1803" dirty="0">
                <a:solidFill>
                  <a:schemeClr val="tx2"/>
                </a:solidFill>
                <a:latin typeface="Gill Sans MT"/>
              </a:rPr>
              <a:t>Çelik Kaide</a:t>
            </a:r>
          </a:p>
          <a:p>
            <a:pPr marL="1202430" lvl="2" indent="-286293">
              <a:buFont typeface="Arial" panose="020B0604020202020204" pitchFamily="34" charset="0"/>
              <a:buChar char="•"/>
            </a:pPr>
            <a:r>
              <a:rPr lang="tr-TR" sz="1803" dirty="0">
                <a:solidFill>
                  <a:schemeClr val="tx2"/>
                </a:solidFill>
                <a:latin typeface="Gill Sans MT"/>
              </a:rPr>
              <a:t>Atalet Kütlesi</a:t>
            </a:r>
          </a:p>
          <a:p>
            <a:pPr lvl="1"/>
            <a:endParaRPr lang="tr-TR" sz="1603" dirty="0"/>
          </a:p>
        </p:txBody>
      </p:sp>
      <p:sp>
        <p:nvSpPr>
          <p:cNvPr id="15" name="Metin kutusu 14"/>
          <p:cNvSpPr txBox="1"/>
          <p:nvPr/>
        </p:nvSpPr>
        <p:spPr>
          <a:xfrm>
            <a:off x="5045105" y="4153782"/>
            <a:ext cx="5193653" cy="1572572"/>
          </a:xfrm>
          <a:prstGeom prst="rect">
            <a:avLst/>
          </a:prstGeom>
          <a:noFill/>
        </p:spPr>
        <p:txBody>
          <a:bodyPr wrap="square" rtlCol="0">
            <a:spAutoFit/>
          </a:bodyPr>
          <a:lstStyle/>
          <a:p>
            <a:pPr>
              <a:spcBef>
                <a:spcPct val="0"/>
              </a:spcBef>
            </a:pPr>
            <a:r>
              <a:rPr lang="tr-TR" sz="2204" b="1" dirty="0">
                <a:solidFill>
                  <a:srgbClr val="C00000"/>
                </a:solidFill>
                <a:latin typeface="Gill Sans MT"/>
              </a:rPr>
              <a:t>Kullanılabilecek Malzemeler;</a:t>
            </a:r>
          </a:p>
          <a:p>
            <a:pPr>
              <a:spcBef>
                <a:spcPct val="0"/>
              </a:spcBef>
            </a:pPr>
            <a:r>
              <a:rPr lang="tr-TR" sz="2204" b="1" dirty="0">
                <a:solidFill>
                  <a:srgbClr val="C00000"/>
                </a:solidFill>
                <a:latin typeface="Gill Sans MT"/>
              </a:rPr>
              <a:t>Ekipman Ses Yalıtımı</a:t>
            </a:r>
          </a:p>
          <a:p>
            <a:pPr marL="1202430" lvl="2" indent="-286293">
              <a:buFont typeface="Arial" panose="020B0604020202020204" pitchFamily="34" charset="0"/>
              <a:buChar char="•"/>
            </a:pPr>
            <a:r>
              <a:rPr lang="tr-TR" sz="1803" dirty="0">
                <a:solidFill>
                  <a:schemeClr val="tx2"/>
                </a:solidFill>
                <a:latin typeface="Gill Sans MT"/>
              </a:rPr>
              <a:t>Susturucular</a:t>
            </a:r>
          </a:p>
          <a:p>
            <a:pPr marL="1202430" lvl="2" indent="-286293">
              <a:buFont typeface="Arial" panose="020B0604020202020204" pitchFamily="34" charset="0"/>
              <a:buChar char="•"/>
            </a:pPr>
            <a:r>
              <a:rPr lang="tr-TR" sz="1803" dirty="0">
                <a:solidFill>
                  <a:schemeClr val="tx2"/>
                </a:solidFill>
                <a:latin typeface="Gill Sans MT"/>
              </a:rPr>
              <a:t>Ses Kabinleri</a:t>
            </a:r>
          </a:p>
          <a:p>
            <a:pPr lvl="1"/>
            <a:endParaRPr lang="tr-TR" sz="1603" dirty="0"/>
          </a:p>
        </p:txBody>
      </p:sp>
    </p:spTree>
    <p:extLst>
      <p:ext uri="{BB962C8B-B14F-4D97-AF65-F5344CB8AC3E}">
        <p14:creationId xmlns:p14="http://schemas.microsoft.com/office/powerpoint/2010/main" val="4127269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3" name="object 3"/>
          <p:cNvSpPr txBox="1"/>
          <p:nvPr/>
        </p:nvSpPr>
        <p:spPr>
          <a:xfrm>
            <a:off x="1428346" y="959382"/>
            <a:ext cx="7742338"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267297" y="1653535"/>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Mimari Akustik</a:t>
            </a:r>
          </a:p>
          <a:p>
            <a:endParaRPr lang="tr-TR" altLang="tr-TR" sz="3206" b="1" dirty="0"/>
          </a:p>
        </p:txBody>
      </p:sp>
      <p:sp>
        <p:nvSpPr>
          <p:cNvPr id="14" name="Rectangle 3"/>
          <p:cNvSpPr txBox="1">
            <a:spLocks noChangeArrowheads="1"/>
          </p:cNvSpPr>
          <p:nvPr/>
        </p:nvSpPr>
        <p:spPr>
          <a:xfrm>
            <a:off x="889053" y="2293740"/>
            <a:ext cx="4285883" cy="331562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304" b="1" dirty="0"/>
              <a:t>                 </a:t>
            </a:r>
            <a:r>
              <a:rPr lang="tr-TR" altLang="tr-TR" sz="2004" b="1" dirty="0">
                <a:solidFill>
                  <a:srgbClr val="C00000"/>
                </a:solidFill>
                <a:latin typeface="Gill Sans MT"/>
              </a:rPr>
              <a:t>Yapı Akustiği</a:t>
            </a:r>
          </a:p>
          <a:p>
            <a:pPr marL="0" indent="0">
              <a:buNone/>
            </a:pPr>
            <a:r>
              <a:rPr lang="tr-TR" altLang="tr-TR" sz="1803" b="1" dirty="0">
                <a:solidFill>
                  <a:schemeClr val="tx2"/>
                </a:solidFill>
                <a:latin typeface="Gill Sans MT"/>
              </a:rPr>
              <a:t>(Gürültü Denetimi/Sessizleştirme)</a:t>
            </a:r>
          </a:p>
          <a:p>
            <a:pPr marL="0" indent="0">
              <a:buNone/>
            </a:pPr>
            <a:r>
              <a:rPr lang="tr-TR" altLang="tr-TR" sz="2004" dirty="0">
                <a:solidFill>
                  <a:schemeClr val="tx2"/>
                </a:solidFill>
                <a:latin typeface="Gill Sans MT"/>
              </a:rPr>
              <a:t>Bireylerin yaşadıkları ortamlarda (Açık hava/kapalı mekan) gürültünün olumsuz etkilerini ortadan kaldırmak amacıyla alınması gereken önlemlerin ele alındığı akustik dalıdır.</a:t>
            </a:r>
          </a:p>
          <a:p>
            <a:pPr marL="0" indent="0">
              <a:buNone/>
            </a:pPr>
            <a:endParaRPr lang="tr-TR" altLang="tr-TR" sz="1603" b="1" dirty="0">
              <a:solidFill>
                <a:srgbClr val="FF0000"/>
              </a:solidFill>
            </a:endParaRPr>
          </a:p>
        </p:txBody>
      </p:sp>
      <p:sp>
        <p:nvSpPr>
          <p:cNvPr id="15" name="Rectangle 3"/>
          <p:cNvSpPr txBox="1">
            <a:spLocks noChangeArrowheads="1"/>
          </p:cNvSpPr>
          <p:nvPr/>
        </p:nvSpPr>
        <p:spPr>
          <a:xfrm>
            <a:off x="4999542" y="2289741"/>
            <a:ext cx="4102487" cy="331695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304" b="1" dirty="0"/>
              <a:t>                 </a:t>
            </a:r>
            <a:r>
              <a:rPr lang="tr-TR" altLang="tr-TR" sz="2004" b="1" dirty="0">
                <a:solidFill>
                  <a:srgbClr val="C00000"/>
                </a:solidFill>
                <a:latin typeface="Gill Sans MT"/>
              </a:rPr>
              <a:t>Hacim Akustiği</a:t>
            </a:r>
          </a:p>
          <a:p>
            <a:pPr marL="0" indent="0">
              <a:buNone/>
            </a:pPr>
            <a:endParaRPr lang="tr-TR" altLang="tr-TR" sz="1102" b="1" dirty="0"/>
          </a:p>
          <a:p>
            <a:pPr marL="0" indent="0">
              <a:buNone/>
            </a:pPr>
            <a:r>
              <a:rPr lang="tr-TR" altLang="tr-TR" sz="2004" dirty="0">
                <a:solidFill>
                  <a:schemeClr val="tx2"/>
                </a:solidFill>
                <a:latin typeface="Gill Sans MT"/>
              </a:rPr>
              <a:t>İşitsel algılamanın önemli olduğu mekanlarda, kaynaktan çıkan seslerin en iyi şekilde dinleyicilere ulaşmasını sağlamak üzere gereken önlemlerin ele alındığı akustik dalıdır.</a:t>
            </a:r>
          </a:p>
          <a:p>
            <a:pPr marL="0" indent="0">
              <a:buNone/>
            </a:pPr>
            <a:endParaRPr lang="tr-TR" altLang="tr-TR" sz="1603" b="1" dirty="0"/>
          </a:p>
        </p:txBody>
      </p:sp>
    </p:spTree>
    <p:extLst>
      <p:ext uri="{BB962C8B-B14F-4D97-AF65-F5344CB8AC3E}">
        <p14:creationId xmlns:p14="http://schemas.microsoft.com/office/powerpoint/2010/main" val="3798220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object 271"/>
          <p:cNvSpPr/>
          <p:nvPr/>
        </p:nvSpPr>
        <p:spPr>
          <a:xfrm>
            <a:off x="370928" y="0"/>
            <a:ext cx="9160965" cy="6852694"/>
          </a:xfrm>
          <a:custGeom>
            <a:avLst/>
            <a:gdLst/>
            <a:ahLst/>
            <a:cxnLst/>
            <a:rect l="l" t="t" r="r" b="b"/>
            <a:pathLst>
              <a:path w="9144000" h="6840004">
                <a:moveTo>
                  <a:pt x="9144000" y="0"/>
                </a:moveTo>
                <a:lnTo>
                  <a:pt x="1" y="0"/>
                </a:lnTo>
                <a:lnTo>
                  <a:pt x="1" y="6840004"/>
                </a:lnTo>
                <a:lnTo>
                  <a:pt x="9144000" y="6840004"/>
                </a:lnTo>
                <a:lnTo>
                  <a:pt x="9144000" y="0"/>
                </a:lnTo>
              </a:path>
            </a:pathLst>
          </a:custGeom>
          <a:ln w="3175">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Resim 12"/>
          <p:cNvPicPr>
            <a:picLocks noChangeAspect="1"/>
          </p:cNvPicPr>
          <p:nvPr/>
        </p:nvPicPr>
        <p:blipFill>
          <a:blip r:embed="rId2"/>
          <a:stretch>
            <a:fillRect/>
          </a:stretch>
        </p:blipFill>
        <p:spPr>
          <a:xfrm>
            <a:off x="1017757" y="1254909"/>
            <a:ext cx="1568301" cy="1682703"/>
          </a:xfrm>
          <a:prstGeom prst="rect">
            <a:avLst/>
          </a:prstGeom>
        </p:spPr>
      </p:pic>
      <p:pic>
        <p:nvPicPr>
          <p:cNvPr id="14" name="Resim 13"/>
          <p:cNvPicPr>
            <a:picLocks noChangeAspect="1"/>
          </p:cNvPicPr>
          <p:nvPr/>
        </p:nvPicPr>
        <p:blipFill>
          <a:blip r:embed="rId3"/>
          <a:stretch>
            <a:fillRect/>
          </a:stretch>
        </p:blipFill>
        <p:spPr>
          <a:xfrm>
            <a:off x="975542" y="3596046"/>
            <a:ext cx="2169828" cy="1801006"/>
          </a:xfrm>
          <a:prstGeom prst="rect">
            <a:avLst/>
          </a:prstGeom>
        </p:spPr>
      </p:pic>
      <p:pic>
        <p:nvPicPr>
          <p:cNvPr id="15" name="Resim 14"/>
          <p:cNvPicPr>
            <a:picLocks noChangeAspect="1"/>
          </p:cNvPicPr>
          <p:nvPr/>
        </p:nvPicPr>
        <p:blipFill>
          <a:blip r:embed="rId4"/>
          <a:stretch>
            <a:fillRect/>
          </a:stretch>
        </p:blipFill>
        <p:spPr>
          <a:xfrm>
            <a:off x="5736123" y="1676577"/>
            <a:ext cx="3168739" cy="1994174"/>
          </a:xfrm>
          <a:prstGeom prst="rect">
            <a:avLst/>
          </a:prstGeom>
        </p:spPr>
      </p:pic>
      <p:pic>
        <p:nvPicPr>
          <p:cNvPr id="16" name="Resim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640" y="1120691"/>
            <a:ext cx="1598606" cy="1598606"/>
          </a:xfrm>
          <a:prstGeom prst="rect">
            <a:avLst/>
          </a:prstGeom>
        </p:spPr>
      </p:pic>
      <p:pic>
        <p:nvPicPr>
          <p:cNvPr id="17" name="Resim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39192" y="3711862"/>
            <a:ext cx="2131492" cy="2131492"/>
          </a:xfrm>
          <a:prstGeom prst="rect">
            <a:avLst/>
          </a:prstGeom>
        </p:spPr>
      </p:pic>
      <p:pic>
        <p:nvPicPr>
          <p:cNvPr id="18" name="Resim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935101" y="2645225"/>
            <a:ext cx="2748289" cy="1831048"/>
          </a:xfrm>
          <a:prstGeom prst="rect">
            <a:avLst/>
          </a:prstGeom>
        </p:spPr>
      </p:pic>
      <p:pic>
        <p:nvPicPr>
          <p:cNvPr id="19" name="Resim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16403" y="3998197"/>
            <a:ext cx="1967202" cy="1967202"/>
          </a:xfrm>
          <a:prstGeom prst="rect">
            <a:avLst/>
          </a:prstGeom>
        </p:spPr>
      </p:pic>
      <p:pic>
        <p:nvPicPr>
          <p:cNvPr id="20" name="Resim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430194" y="4747459"/>
            <a:ext cx="1104020" cy="788586"/>
          </a:xfrm>
          <a:prstGeom prst="rect">
            <a:avLst/>
          </a:prstGeom>
        </p:spPr>
      </p:pic>
    </p:spTree>
    <p:extLst>
      <p:ext uri="{BB962C8B-B14F-4D97-AF65-F5344CB8AC3E}">
        <p14:creationId xmlns:p14="http://schemas.microsoft.com/office/powerpoint/2010/main" val="15683352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cstate="print">
            <a:extLst/>
          </a:blip>
          <a:srcRect/>
          <a:stretch>
            <a:fillRect/>
          </a:stretch>
        </p:blipFill>
        <p:spPr bwMode="auto">
          <a:xfrm>
            <a:off x="1734465" y="1774927"/>
            <a:ext cx="3094019" cy="4113281"/>
          </a:xfrm>
          <a:prstGeom prst="rect">
            <a:avLst/>
          </a:prstGeom>
          <a:noFill/>
          <a:ln>
            <a:noFill/>
          </a:ln>
          <a:effectLst>
            <a:outerShdw dist="35921" dir="2700000" algn="ctr" rotWithShape="0">
              <a:schemeClr val="bg2"/>
            </a:outerShdw>
            <a:softEdge rad="31750"/>
          </a:effectLst>
          <a:extLst/>
        </p:spPr>
      </p:pic>
      <p:pic>
        <p:nvPicPr>
          <p:cNvPr id="14" name="Resim 13"/>
          <p:cNvPicPr>
            <a:picLocks noChangeAspect="1"/>
          </p:cNvPicPr>
          <p:nvPr/>
        </p:nvPicPr>
        <p:blipFill>
          <a:blip r:embed="rId3" cstate="print">
            <a:extLst/>
          </a:blip>
          <a:stretch>
            <a:fillRect/>
          </a:stretch>
        </p:blipFill>
        <p:spPr>
          <a:xfrm>
            <a:off x="5488993" y="1774928"/>
            <a:ext cx="2881002" cy="4112849"/>
          </a:xfrm>
          <a:prstGeom prst="rect">
            <a:avLst/>
          </a:prstGeom>
          <a:ln>
            <a:noFill/>
          </a:ln>
          <a:effectLst>
            <a:softEdge rad="31750"/>
          </a:effectLst>
          <a:scene3d>
            <a:camera prst="orthographicFront">
              <a:rot lat="0" lon="0" rev="0"/>
            </a:camera>
            <a:lightRig rig="contrasting" dir="t">
              <a:rot lat="0" lon="0" rev="7800000"/>
            </a:lightRig>
          </a:scene3d>
          <a:sp3d>
            <a:bevelT w="139700" h="139700"/>
          </a:sp3d>
        </p:spPr>
      </p:pic>
      <p:sp>
        <p:nvSpPr>
          <p:cNvPr id="15" name="Metin kutusu 4"/>
          <p:cNvSpPr txBox="1">
            <a:spLocks noChangeArrowheads="1"/>
          </p:cNvSpPr>
          <p:nvPr/>
        </p:nvSpPr>
        <p:spPr bwMode="auto">
          <a:xfrm>
            <a:off x="4557787" y="1240831"/>
            <a:ext cx="1354160" cy="43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4" b="1" dirty="0">
                <a:solidFill>
                  <a:srgbClr val="C00000"/>
                </a:solidFill>
                <a:latin typeface="Gill Sans MT"/>
              </a:rPr>
              <a:t>Duvarlar</a:t>
            </a:r>
          </a:p>
        </p:txBody>
      </p:sp>
    </p:spTree>
    <p:extLst>
      <p:ext uri="{BB962C8B-B14F-4D97-AF65-F5344CB8AC3E}">
        <p14:creationId xmlns:p14="http://schemas.microsoft.com/office/powerpoint/2010/main" val="171488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cstate="print">
            <a:extLst/>
          </a:blip>
          <a:srcRect/>
          <a:stretch>
            <a:fillRect/>
          </a:stretch>
        </p:blipFill>
        <p:spPr bwMode="auto">
          <a:xfrm rot="855091">
            <a:off x="5167594" y="2273947"/>
            <a:ext cx="3747254" cy="3538883"/>
          </a:xfrm>
          <a:prstGeom prst="rect">
            <a:avLst/>
          </a:prstGeom>
          <a:noFill/>
          <a:ln>
            <a:noFill/>
          </a:ln>
          <a:effectLst>
            <a:outerShdw dist="35921" dir="2700000" algn="ctr" rotWithShape="0">
              <a:schemeClr val="bg2"/>
            </a:outerShdw>
            <a:softEdge rad="63500"/>
          </a:effectLst>
          <a:extLst/>
        </p:spPr>
      </p:pic>
      <p:pic>
        <p:nvPicPr>
          <p:cNvPr id="14" name="Picture 2"/>
          <p:cNvPicPr>
            <a:picLocks noChangeAspect="1" noChangeArrowheads="1"/>
          </p:cNvPicPr>
          <p:nvPr/>
        </p:nvPicPr>
        <p:blipFill>
          <a:blip r:embed="rId3" cstate="print">
            <a:extLst/>
          </a:blip>
          <a:srcRect/>
          <a:stretch>
            <a:fillRect/>
          </a:stretch>
        </p:blipFill>
        <p:spPr bwMode="auto">
          <a:xfrm rot="20217258">
            <a:off x="1406133" y="1646875"/>
            <a:ext cx="3272286" cy="3978636"/>
          </a:xfrm>
          <a:prstGeom prst="rect">
            <a:avLst/>
          </a:prstGeom>
          <a:noFill/>
          <a:ln>
            <a:noFill/>
          </a:ln>
          <a:effectLst>
            <a:outerShdw dist="35921" dir="2700000" algn="ctr" rotWithShape="0">
              <a:schemeClr val="bg2"/>
            </a:outerShdw>
            <a:softEdge rad="63500"/>
          </a:effectLst>
          <a:extLst/>
        </p:spPr>
      </p:pic>
      <p:sp>
        <p:nvSpPr>
          <p:cNvPr id="15" name="Metin kutusu 14"/>
          <p:cNvSpPr txBox="1">
            <a:spLocks noChangeArrowheads="1"/>
          </p:cNvSpPr>
          <p:nvPr/>
        </p:nvSpPr>
        <p:spPr bwMode="auto">
          <a:xfrm>
            <a:off x="4449769" y="1336538"/>
            <a:ext cx="1753645" cy="43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4" b="1" dirty="0">
                <a:solidFill>
                  <a:srgbClr val="C00000"/>
                </a:solidFill>
                <a:latin typeface="Gill Sans MT"/>
              </a:rPr>
              <a:t>Döşemeler</a:t>
            </a:r>
          </a:p>
        </p:txBody>
      </p:sp>
    </p:spTree>
    <p:extLst>
      <p:ext uri="{BB962C8B-B14F-4D97-AF65-F5344CB8AC3E}">
        <p14:creationId xmlns:p14="http://schemas.microsoft.com/office/powerpoint/2010/main" val="13658157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82917" y="2782298"/>
            <a:ext cx="5182986" cy="3115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2511" y="1729330"/>
            <a:ext cx="4159002" cy="27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ikdörtgen 1"/>
          <p:cNvSpPr>
            <a:spLocks noChangeArrowheads="1"/>
          </p:cNvSpPr>
          <p:nvPr/>
        </p:nvSpPr>
        <p:spPr bwMode="auto">
          <a:xfrm>
            <a:off x="1562493" y="1216942"/>
            <a:ext cx="3399019" cy="43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defRPr/>
            </a:pPr>
            <a:r>
              <a:rPr lang="tr-TR" altLang="tr-TR" sz="2204" b="1" dirty="0">
                <a:solidFill>
                  <a:srgbClr val="C00000"/>
                </a:solidFill>
                <a:latin typeface="Gill Sans MT"/>
              </a:rPr>
              <a:t>Klima dış üniteleri</a:t>
            </a:r>
          </a:p>
        </p:txBody>
      </p:sp>
      <p:sp>
        <p:nvSpPr>
          <p:cNvPr id="16" name="Dikdörtgen 2"/>
          <p:cNvSpPr>
            <a:spLocks noChangeArrowheads="1"/>
          </p:cNvSpPr>
          <p:nvPr/>
        </p:nvSpPr>
        <p:spPr bwMode="auto">
          <a:xfrm>
            <a:off x="6312798" y="2165828"/>
            <a:ext cx="1373411" cy="43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altLang="tr-TR" sz="2204" b="1" dirty="0">
                <a:solidFill>
                  <a:srgbClr val="C00000"/>
                </a:solidFill>
                <a:latin typeface="Gill Sans MT"/>
              </a:rPr>
              <a:t>Brulör</a:t>
            </a:r>
          </a:p>
        </p:txBody>
      </p:sp>
    </p:spTree>
    <p:extLst>
      <p:ext uri="{BB962C8B-B14F-4D97-AF65-F5344CB8AC3E}">
        <p14:creationId xmlns:p14="http://schemas.microsoft.com/office/powerpoint/2010/main" val="18675902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21368" y="1423992"/>
            <a:ext cx="4586357" cy="3038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Resim 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7726" y="1907737"/>
            <a:ext cx="3061977" cy="3730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0003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1416" y="1624888"/>
            <a:ext cx="6510188" cy="4204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48225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94881" y="2331879"/>
            <a:ext cx="4775803" cy="3530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Resim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108" y="1180517"/>
            <a:ext cx="4762586" cy="255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39514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560259" y="652844"/>
            <a:ext cx="6622537"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Titreşim</a:t>
            </a:r>
          </a:p>
        </p:txBody>
      </p:sp>
      <p:sp>
        <p:nvSpPr>
          <p:cNvPr id="14" name="Metin kutusu 13"/>
          <p:cNvSpPr txBox="1"/>
          <p:nvPr/>
        </p:nvSpPr>
        <p:spPr>
          <a:xfrm>
            <a:off x="1144005" y="1491213"/>
            <a:ext cx="8284342" cy="4107897"/>
          </a:xfrm>
          <a:prstGeom prst="rect">
            <a:avLst/>
          </a:prstGeom>
          <a:noFill/>
        </p:spPr>
        <p:txBody>
          <a:bodyPr wrap="square" rtlCol="0">
            <a:spAutoFit/>
          </a:bodyPr>
          <a:lstStyle/>
          <a:p>
            <a:r>
              <a:rPr lang="tr-TR" sz="1803" dirty="0">
                <a:solidFill>
                  <a:schemeClr val="tx2"/>
                </a:solidFill>
                <a:latin typeface="Gill Sans MT"/>
              </a:rPr>
              <a:t>Titreşim, bir sistemin denge konun civarında yapmış olduğu salınım hareketidir.</a:t>
            </a:r>
          </a:p>
          <a:p>
            <a:r>
              <a:rPr lang="tr-TR" sz="1803" dirty="0">
                <a:solidFill>
                  <a:schemeClr val="tx2"/>
                </a:solidFill>
                <a:latin typeface="Gill Sans MT"/>
              </a:rPr>
              <a:t>Yapılan hareket T saniyede kendini tekrar ediyorsa harekete periyodik hareket denir.</a:t>
            </a:r>
          </a:p>
          <a:p>
            <a:pPr defTabSz="916137">
              <a:spcBef>
                <a:spcPct val="0"/>
              </a:spcBef>
            </a:pPr>
            <a:endParaRPr lang="tr-TR" sz="2204" b="1" dirty="0">
              <a:solidFill>
                <a:srgbClr val="C00000"/>
              </a:solidFill>
              <a:latin typeface="Gill Sans MT"/>
            </a:endParaRPr>
          </a:p>
          <a:p>
            <a:pPr defTabSz="916137">
              <a:spcBef>
                <a:spcPct val="0"/>
              </a:spcBef>
            </a:pPr>
            <a:r>
              <a:rPr lang="tr-TR" sz="2004" b="1" dirty="0">
                <a:solidFill>
                  <a:schemeClr val="tx2"/>
                </a:solidFill>
                <a:latin typeface="Gill Sans MT"/>
              </a:rPr>
              <a:t>Titreşimin Nedenleri</a:t>
            </a:r>
          </a:p>
          <a:p>
            <a:pPr indent="-286293">
              <a:buFont typeface="Arial" panose="020B0604020202020204" pitchFamily="34" charset="0"/>
              <a:buChar char="•"/>
            </a:pPr>
            <a:r>
              <a:rPr lang="tr-TR" sz="1803" dirty="0">
                <a:solidFill>
                  <a:schemeClr val="tx2"/>
                </a:solidFill>
                <a:latin typeface="Gill Sans MT"/>
              </a:rPr>
              <a:t>Sistemin bağlı olduğu temelden gelen kuvvet</a:t>
            </a:r>
          </a:p>
          <a:p>
            <a:pPr indent="-286293">
              <a:buFont typeface="Arial" panose="020B0604020202020204" pitchFamily="34" charset="0"/>
              <a:buChar char="•"/>
            </a:pPr>
            <a:r>
              <a:rPr lang="tr-TR" sz="1803" dirty="0">
                <a:solidFill>
                  <a:schemeClr val="tx2"/>
                </a:solidFill>
                <a:latin typeface="Gill Sans MT"/>
              </a:rPr>
              <a:t>Dönen sistemlerde dengelenmemiş kütleler</a:t>
            </a:r>
          </a:p>
          <a:p>
            <a:pPr indent="-286293">
              <a:buFont typeface="Arial" panose="020B0604020202020204" pitchFamily="34" charset="0"/>
              <a:buChar char="•"/>
            </a:pPr>
            <a:r>
              <a:rPr lang="tr-TR" sz="1803" dirty="0">
                <a:solidFill>
                  <a:schemeClr val="tx2"/>
                </a:solidFill>
                <a:latin typeface="Gill Sans MT"/>
              </a:rPr>
              <a:t>Motorlarda gidip-gelen kütleler</a:t>
            </a:r>
          </a:p>
          <a:p>
            <a:pPr indent="-286293">
              <a:buFont typeface="Arial" panose="020B0604020202020204" pitchFamily="34" charset="0"/>
              <a:buChar char="•"/>
            </a:pPr>
            <a:r>
              <a:rPr lang="tr-TR" sz="1803" dirty="0">
                <a:solidFill>
                  <a:schemeClr val="tx2"/>
                </a:solidFill>
                <a:latin typeface="Gill Sans MT"/>
              </a:rPr>
              <a:t>Darbe, </a:t>
            </a:r>
            <a:r>
              <a:rPr lang="tr-TR" sz="1803" dirty="0" err="1">
                <a:solidFill>
                  <a:schemeClr val="tx2"/>
                </a:solidFill>
                <a:latin typeface="Gill Sans MT"/>
              </a:rPr>
              <a:t>Depremvb</a:t>
            </a:r>
            <a:r>
              <a:rPr lang="tr-TR" sz="1803" dirty="0">
                <a:solidFill>
                  <a:schemeClr val="tx2"/>
                </a:solidFill>
                <a:latin typeface="Gill Sans MT"/>
              </a:rPr>
              <a:t>. Nedenlerle oluşan herhangi bir kuvvet olabilir.</a:t>
            </a:r>
          </a:p>
          <a:p>
            <a:pPr marL="286293" indent="-286293">
              <a:buFont typeface="Arial" panose="020B0604020202020204" pitchFamily="34" charset="0"/>
              <a:buChar char="•"/>
            </a:pPr>
            <a:endParaRPr lang="tr-TR" sz="1803" dirty="0"/>
          </a:p>
          <a:p>
            <a:pPr defTabSz="916137">
              <a:spcBef>
                <a:spcPct val="0"/>
              </a:spcBef>
            </a:pPr>
            <a:r>
              <a:rPr lang="tr-TR" sz="2004" b="1" dirty="0">
                <a:solidFill>
                  <a:schemeClr val="tx2"/>
                </a:solidFill>
                <a:latin typeface="Gill Sans MT"/>
              </a:rPr>
              <a:t>Titreşimin Etkileri</a:t>
            </a:r>
          </a:p>
          <a:p>
            <a:pPr indent="-286293">
              <a:buFont typeface="Arial" panose="020B0604020202020204" pitchFamily="34" charset="0"/>
              <a:buChar char="•"/>
            </a:pPr>
            <a:r>
              <a:rPr lang="tr-TR" sz="1803" dirty="0">
                <a:solidFill>
                  <a:schemeClr val="tx2"/>
                </a:solidFill>
                <a:latin typeface="Gill Sans MT"/>
              </a:rPr>
              <a:t>Gürültü </a:t>
            </a:r>
          </a:p>
          <a:p>
            <a:pPr indent="-286293">
              <a:buFont typeface="Arial" panose="020B0604020202020204" pitchFamily="34" charset="0"/>
              <a:buChar char="•"/>
            </a:pPr>
            <a:r>
              <a:rPr lang="tr-TR" sz="1803" dirty="0">
                <a:solidFill>
                  <a:schemeClr val="tx2"/>
                </a:solidFill>
                <a:latin typeface="Gill Sans MT"/>
              </a:rPr>
              <a:t>Yüksek gerilmeler</a:t>
            </a:r>
          </a:p>
          <a:p>
            <a:pPr indent="-286293">
              <a:buFont typeface="Arial" panose="020B0604020202020204" pitchFamily="34" charset="0"/>
              <a:buChar char="•"/>
            </a:pPr>
            <a:r>
              <a:rPr lang="tr-TR" sz="1803" dirty="0">
                <a:solidFill>
                  <a:schemeClr val="tx2"/>
                </a:solidFill>
                <a:latin typeface="Gill Sans MT"/>
              </a:rPr>
              <a:t>Aşınma </a:t>
            </a:r>
          </a:p>
          <a:p>
            <a:pPr indent="-286293">
              <a:buFont typeface="Arial" panose="020B0604020202020204" pitchFamily="34" charset="0"/>
              <a:buChar char="•"/>
            </a:pPr>
            <a:r>
              <a:rPr lang="tr-TR" sz="1803" dirty="0">
                <a:solidFill>
                  <a:schemeClr val="tx2"/>
                </a:solidFill>
                <a:latin typeface="Gill Sans MT"/>
              </a:rPr>
              <a:t>Malzeme yorulması </a:t>
            </a:r>
          </a:p>
        </p:txBody>
      </p:sp>
    </p:spTree>
    <p:extLst>
      <p:ext uri="{BB962C8B-B14F-4D97-AF65-F5344CB8AC3E}">
        <p14:creationId xmlns:p14="http://schemas.microsoft.com/office/powerpoint/2010/main" val="3530031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1271110" y="1270128"/>
            <a:ext cx="8842184" cy="3175980"/>
          </a:xfrm>
          <a:prstGeom prst="rect">
            <a:avLst/>
          </a:prstGeom>
          <a:noFill/>
        </p:spPr>
        <p:txBody>
          <a:bodyPr wrap="square" rtlCol="0">
            <a:spAutoFit/>
          </a:bodyPr>
          <a:lstStyle/>
          <a:p>
            <a:r>
              <a:rPr lang="tr-TR" sz="2004" b="1" dirty="0">
                <a:solidFill>
                  <a:schemeClr val="tx2"/>
                </a:solidFill>
                <a:latin typeface="Gill Sans MT"/>
              </a:rPr>
              <a:t>Titreşim Türleri </a:t>
            </a:r>
          </a:p>
          <a:p>
            <a:r>
              <a:rPr lang="tr-TR" sz="1803" u="sng" dirty="0">
                <a:solidFill>
                  <a:schemeClr val="tx2"/>
                </a:solidFill>
                <a:latin typeface="Gill Sans MT"/>
              </a:rPr>
              <a:t>Kararlı titreşimler: </a:t>
            </a:r>
            <a:r>
              <a:rPr lang="tr-TR" sz="1803" dirty="0">
                <a:solidFill>
                  <a:schemeClr val="tx2"/>
                </a:solidFill>
                <a:latin typeface="Gill Sans MT"/>
              </a:rPr>
              <a:t>Mekanik sistemler, pompalar, asansörler, ev aletleri</a:t>
            </a:r>
          </a:p>
          <a:p>
            <a:r>
              <a:rPr lang="tr-TR" sz="1803" u="sng" dirty="0">
                <a:solidFill>
                  <a:schemeClr val="tx2"/>
                </a:solidFill>
                <a:latin typeface="Gill Sans MT"/>
              </a:rPr>
              <a:t>Geçici Titreşimler: </a:t>
            </a:r>
            <a:r>
              <a:rPr lang="tr-TR" sz="1803" dirty="0">
                <a:solidFill>
                  <a:schemeClr val="tx2"/>
                </a:solidFill>
                <a:latin typeface="Gill Sans MT"/>
              </a:rPr>
              <a:t>Sıhhi tesisat, su ve buhar boruları, armatürler</a:t>
            </a:r>
          </a:p>
          <a:p>
            <a:r>
              <a:rPr lang="tr-TR" sz="1803" dirty="0">
                <a:solidFill>
                  <a:schemeClr val="tx2"/>
                </a:solidFill>
                <a:latin typeface="Gill Sans MT"/>
              </a:rPr>
              <a:t>Titreşimin fiziksel parametreleri</a:t>
            </a:r>
          </a:p>
          <a:p>
            <a:r>
              <a:rPr lang="tr-TR" sz="1803" dirty="0">
                <a:solidFill>
                  <a:schemeClr val="tx2"/>
                </a:solidFill>
                <a:latin typeface="Gill Sans MT"/>
              </a:rPr>
              <a:t>Titreşim hızı, ivmesi ve yer değişimi</a:t>
            </a:r>
          </a:p>
          <a:p>
            <a:r>
              <a:rPr lang="tr-TR" sz="1803" dirty="0">
                <a:solidFill>
                  <a:schemeClr val="tx2"/>
                </a:solidFill>
                <a:latin typeface="Gill Sans MT"/>
              </a:rPr>
              <a:t>Titreşimin frekansı</a:t>
            </a:r>
          </a:p>
          <a:p>
            <a:r>
              <a:rPr lang="tr-TR" sz="1803" dirty="0">
                <a:solidFill>
                  <a:schemeClr val="tx2"/>
                </a:solidFill>
                <a:latin typeface="Gill Sans MT"/>
              </a:rPr>
              <a:t>Etki kuvvet</a:t>
            </a:r>
          </a:p>
          <a:p>
            <a:r>
              <a:rPr lang="tr-TR" sz="1803" dirty="0">
                <a:solidFill>
                  <a:schemeClr val="tx2"/>
                </a:solidFill>
                <a:latin typeface="Gill Sans MT"/>
              </a:rPr>
              <a:t>Alıcı noktadaki katı ortamın mekanik empedansı</a:t>
            </a:r>
          </a:p>
          <a:p>
            <a:endParaRPr lang="tr-TR" sz="1803" dirty="0">
              <a:solidFill>
                <a:schemeClr val="tx2"/>
              </a:solidFill>
              <a:latin typeface="Gill Sans MT"/>
            </a:endParaRPr>
          </a:p>
          <a:p>
            <a:pPr algn="ctr"/>
            <a:r>
              <a:rPr lang="tr-TR" sz="1803" b="1" dirty="0">
                <a:solidFill>
                  <a:schemeClr val="tx2"/>
                </a:solidFill>
                <a:latin typeface="Gill Sans MT"/>
              </a:rPr>
              <a:t>Titreşimin Kaynakları</a:t>
            </a:r>
          </a:p>
          <a:p>
            <a:r>
              <a:rPr lang="tr-TR" sz="1803" b="1" dirty="0">
                <a:solidFill>
                  <a:schemeClr val="tx2"/>
                </a:solidFill>
                <a:latin typeface="Gill Sans MT"/>
              </a:rPr>
              <a:t>Yapı Dışı                                                                                   Yapı İçi</a:t>
            </a:r>
          </a:p>
        </p:txBody>
      </p:sp>
      <p:sp>
        <p:nvSpPr>
          <p:cNvPr id="14" name="Metin kutusu 13"/>
          <p:cNvSpPr txBox="1"/>
          <p:nvPr/>
        </p:nvSpPr>
        <p:spPr>
          <a:xfrm>
            <a:off x="1271110" y="4412057"/>
            <a:ext cx="3286364" cy="925043"/>
          </a:xfrm>
          <a:prstGeom prst="rect">
            <a:avLst/>
          </a:prstGeom>
          <a:noFill/>
        </p:spPr>
        <p:txBody>
          <a:bodyPr wrap="square" rtlCol="0">
            <a:spAutoFit/>
          </a:bodyPr>
          <a:lstStyle/>
          <a:p>
            <a:r>
              <a:rPr lang="tr-TR" sz="1803" dirty="0">
                <a:solidFill>
                  <a:schemeClr val="tx2"/>
                </a:solidFill>
                <a:latin typeface="Gill Sans MT"/>
              </a:rPr>
              <a:t>Madenler, taş ocakları</a:t>
            </a:r>
          </a:p>
          <a:p>
            <a:r>
              <a:rPr lang="tr-TR" sz="1803" dirty="0" err="1">
                <a:solidFill>
                  <a:schemeClr val="tx2"/>
                </a:solidFill>
                <a:latin typeface="Gill Sans MT"/>
              </a:rPr>
              <a:t>Sonik</a:t>
            </a:r>
            <a:r>
              <a:rPr lang="tr-TR" sz="1803" dirty="0">
                <a:solidFill>
                  <a:schemeClr val="tx2"/>
                </a:solidFill>
                <a:latin typeface="Gill Sans MT"/>
              </a:rPr>
              <a:t> Patlamalar </a:t>
            </a:r>
          </a:p>
          <a:p>
            <a:r>
              <a:rPr lang="tr-TR" sz="1803" dirty="0">
                <a:solidFill>
                  <a:schemeClr val="tx2"/>
                </a:solidFill>
                <a:latin typeface="Gill Sans MT"/>
              </a:rPr>
              <a:t>Ağır taşıtlar, yapım işleri</a:t>
            </a:r>
          </a:p>
        </p:txBody>
      </p:sp>
      <p:sp>
        <p:nvSpPr>
          <p:cNvPr id="15" name="Metin kutusu 14"/>
          <p:cNvSpPr txBox="1"/>
          <p:nvPr/>
        </p:nvSpPr>
        <p:spPr>
          <a:xfrm>
            <a:off x="7476884" y="4423513"/>
            <a:ext cx="2071975" cy="370467"/>
          </a:xfrm>
          <a:prstGeom prst="rect">
            <a:avLst/>
          </a:prstGeom>
          <a:noFill/>
        </p:spPr>
        <p:txBody>
          <a:bodyPr wrap="square" rtlCol="0">
            <a:spAutoFit/>
          </a:bodyPr>
          <a:lstStyle/>
          <a:p>
            <a:r>
              <a:rPr lang="tr-TR" sz="1803" dirty="0">
                <a:solidFill>
                  <a:schemeClr val="tx2"/>
                </a:solidFill>
                <a:latin typeface="Gill Sans MT"/>
              </a:rPr>
              <a:t>Mekanik Ekipmanlar</a:t>
            </a:r>
          </a:p>
        </p:txBody>
      </p:sp>
      <p:sp>
        <p:nvSpPr>
          <p:cNvPr id="16" name="Rectangle 2"/>
          <p:cNvSpPr txBox="1">
            <a:spLocks noChangeArrowheads="1"/>
          </p:cNvSpPr>
          <p:nvPr/>
        </p:nvSpPr>
        <p:spPr>
          <a:xfrm>
            <a:off x="1370074" y="617552"/>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1485197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12"/>
          <p:cNvSpPr txBox="1"/>
          <p:nvPr/>
        </p:nvSpPr>
        <p:spPr>
          <a:xfrm>
            <a:off x="1028945" y="2411461"/>
            <a:ext cx="8175669" cy="2250937"/>
          </a:xfrm>
          <a:prstGeom prst="rect">
            <a:avLst/>
          </a:prstGeom>
          <a:noFill/>
        </p:spPr>
        <p:txBody>
          <a:bodyPr wrap="square" rtlCol="0">
            <a:spAutoFit/>
          </a:bodyPr>
          <a:lstStyle/>
          <a:p>
            <a:r>
              <a:rPr lang="tr-TR" sz="2004" b="1" dirty="0">
                <a:solidFill>
                  <a:schemeClr val="tx2"/>
                </a:solidFill>
                <a:latin typeface="Gill Sans MT"/>
              </a:rPr>
              <a:t>Ölçüm Sistemleri</a:t>
            </a:r>
          </a:p>
          <a:p>
            <a:r>
              <a:rPr lang="tr-TR" sz="2004" dirty="0">
                <a:solidFill>
                  <a:schemeClr val="tx2"/>
                </a:solidFill>
                <a:latin typeface="Gill Sans MT"/>
              </a:rPr>
              <a:t>Titreşim parametrelerinden titreşim hızı, ivmesi ve yer değişimi ölçülebilir, Frekanslara ve zamana göre değişimler analiz edilir. </a:t>
            </a:r>
          </a:p>
          <a:p>
            <a:endParaRPr lang="tr-TR" sz="2004" dirty="0">
              <a:solidFill>
                <a:schemeClr val="tx2"/>
              </a:solidFill>
              <a:latin typeface="Gill Sans MT"/>
            </a:endParaRPr>
          </a:p>
          <a:p>
            <a:r>
              <a:rPr lang="tr-TR" sz="2004" b="1" dirty="0">
                <a:solidFill>
                  <a:schemeClr val="tx2"/>
                </a:solidFill>
                <a:latin typeface="Gill Sans MT"/>
              </a:rPr>
              <a:t>Titreşim ölçümü ve analizleri için kullanılan sensorlar 2 ye ayrılır</a:t>
            </a:r>
            <a:r>
              <a:rPr lang="tr-TR" sz="2004" dirty="0">
                <a:solidFill>
                  <a:schemeClr val="tx2"/>
                </a:solidFill>
                <a:latin typeface="Gill Sans MT"/>
              </a:rPr>
              <a:t>:</a:t>
            </a:r>
          </a:p>
          <a:p>
            <a:r>
              <a:rPr lang="tr-TR" sz="2004" dirty="0">
                <a:solidFill>
                  <a:schemeClr val="tx2"/>
                </a:solidFill>
                <a:latin typeface="Gill Sans MT"/>
              </a:rPr>
              <a:t>İvmeölçer(Akselerometre)</a:t>
            </a:r>
          </a:p>
          <a:p>
            <a:r>
              <a:rPr lang="tr-TR" sz="2004" dirty="0">
                <a:solidFill>
                  <a:schemeClr val="tx2"/>
                </a:solidFill>
                <a:latin typeface="Gill Sans MT"/>
              </a:rPr>
              <a:t>Lazerli </a:t>
            </a:r>
            <a:r>
              <a:rPr lang="tr-TR" sz="2004" dirty="0" err="1">
                <a:solidFill>
                  <a:schemeClr val="tx2"/>
                </a:solidFill>
                <a:latin typeface="Gill Sans MT"/>
              </a:rPr>
              <a:t>Vibrometre</a:t>
            </a:r>
            <a:endParaRPr lang="tr-TR" sz="2004" dirty="0">
              <a:solidFill>
                <a:schemeClr val="tx2"/>
              </a:solidFill>
              <a:latin typeface="Gill Sans MT"/>
            </a:endParaRPr>
          </a:p>
        </p:txBody>
      </p:sp>
      <p:sp>
        <p:nvSpPr>
          <p:cNvPr id="14" name="Rectangle 2"/>
          <p:cNvSpPr txBox="1">
            <a:spLocks noChangeArrowheads="1"/>
          </p:cNvSpPr>
          <p:nvPr/>
        </p:nvSpPr>
        <p:spPr>
          <a:xfrm>
            <a:off x="1028944" y="1520561"/>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Titreşim</a:t>
            </a:r>
          </a:p>
        </p:txBody>
      </p:sp>
    </p:spTree>
    <p:extLst>
      <p:ext uri="{BB962C8B-B14F-4D97-AF65-F5344CB8AC3E}">
        <p14:creationId xmlns:p14="http://schemas.microsoft.com/office/powerpoint/2010/main" val="4286604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700051" y="1468536"/>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 Nedir?</a:t>
            </a:r>
          </a:p>
        </p:txBody>
      </p:sp>
      <p:sp>
        <p:nvSpPr>
          <p:cNvPr id="14" name="Rectangle 3"/>
          <p:cNvSpPr txBox="1">
            <a:spLocks noChangeArrowheads="1"/>
          </p:cNvSpPr>
          <p:nvPr/>
        </p:nvSpPr>
        <p:spPr>
          <a:xfrm>
            <a:off x="1014533" y="2455043"/>
            <a:ext cx="8018854" cy="2811826"/>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tr-TR" altLang="tr-TR" sz="2004" dirty="0">
              <a:solidFill>
                <a:schemeClr val="tx2"/>
              </a:solidFill>
              <a:latin typeface="Gill Sans MT"/>
            </a:endParaRPr>
          </a:p>
          <a:p>
            <a:pPr marL="0" indent="0">
              <a:buNone/>
            </a:pPr>
            <a:r>
              <a:rPr lang="tr-TR" altLang="tr-TR" sz="2004" b="1" dirty="0">
                <a:solidFill>
                  <a:schemeClr val="tx2"/>
                </a:solidFill>
                <a:latin typeface="Gill Sans MT"/>
              </a:rPr>
              <a:t>Sesin Fiziksel Tanımı:</a:t>
            </a:r>
            <a:endParaRPr lang="tr-TR" altLang="tr-TR" sz="2004" dirty="0">
              <a:solidFill>
                <a:schemeClr val="tx2"/>
              </a:solidFill>
              <a:latin typeface="Gill Sans MT"/>
            </a:endParaRPr>
          </a:p>
          <a:p>
            <a:pPr marL="0" indent="0">
              <a:buNone/>
            </a:pPr>
            <a:r>
              <a:rPr lang="tr-TR" altLang="tr-TR" sz="2004" dirty="0">
                <a:solidFill>
                  <a:schemeClr val="tx2"/>
                </a:solidFill>
                <a:latin typeface="Gill Sans MT"/>
              </a:rPr>
              <a:t>Esnek bir ortam içinde periyodik titreşimler yapan bir kaynağın, ortamın denge basıncında değişimler meydana getirmesi ve bu  basınç değişimlerinin sabit bir hız ve belirli bir faz farkı ile ortamın uzak noktalarına kadar iletilmesidir. </a:t>
            </a:r>
          </a:p>
          <a:p>
            <a:pPr marL="0" indent="0">
              <a:buNone/>
            </a:pPr>
            <a:r>
              <a:rPr lang="tr-TR" altLang="tr-TR" sz="2004" dirty="0">
                <a:solidFill>
                  <a:schemeClr val="tx2"/>
                </a:solidFill>
                <a:latin typeface="Gill Sans MT"/>
              </a:rPr>
              <a:t>Kısaca sesin oluşumu için titreşim yapan bir ses kaynağı ve esnek bir ortam gereklidir. (katı, sıvı, gaz)</a:t>
            </a:r>
          </a:p>
          <a:p>
            <a:pPr marL="0" indent="0">
              <a:buNone/>
            </a:pPr>
            <a:endParaRPr lang="tr-TR" altLang="tr-TR" sz="2304" b="1" dirty="0"/>
          </a:p>
          <a:p>
            <a:pPr marL="0" indent="0" algn="ctr">
              <a:buNone/>
            </a:pPr>
            <a:endParaRPr lang="tr-TR" altLang="tr-TR" sz="2304" b="1" dirty="0">
              <a:solidFill>
                <a:srgbClr val="FF0000"/>
              </a:solidFill>
            </a:endParaRPr>
          </a:p>
        </p:txBody>
      </p:sp>
      <p:sp>
        <p:nvSpPr>
          <p:cNvPr id="15" name="Dikdörtgen 14"/>
          <p:cNvSpPr/>
          <p:nvPr/>
        </p:nvSpPr>
        <p:spPr>
          <a:xfrm>
            <a:off x="905837" y="2145747"/>
            <a:ext cx="8928802" cy="400852"/>
          </a:xfrm>
          <a:prstGeom prst="rect">
            <a:avLst/>
          </a:prstGeom>
        </p:spPr>
        <p:txBody>
          <a:bodyPr wrap="square">
            <a:spAutoFit/>
          </a:bodyPr>
          <a:lstStyle/>
          <a:p>
            <a:r>
              <a:rPr lang="tr-TR" altLang="tr-TR" sz="1803" dirty="0">
                <a:solidFill>
                  <a:schemeClr val="tx2"/>
                </a:solidFill>
                <a:latin typeface="Gill Sans MT"/>
              </a:rPr>
              <a:t> </a:t>
            </a:r>
            <a:r>
              <a:rPr lang="tr-TR" altLang="tr-TR" sz="2004" dirty="0">
                <a:solidFill>
                  <a:schemeClr val="tx2"/>
                </a:solidFill>
                <a:latin typeface="Gill Sans MT"/>
              </a:rPr>
              <a:t>İnsan kulağının algılayabildiği maddesel ortam titreşimlerine SES denir. </a:t>
            </a:r>
          </a:p>
        </p:txBody>
      </p:sp>
    </p:spTree>
    <p:extLst>
      <p:ext uri="{BB962C8B-B14F-4D97-AF65-F5344CB8AC3E}">
        <p14:creationId xmlns:p14="http://schemas.microsoft.com/office/powerpoint/2010/main" val="42885598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38" y="1378640"/>
            <a:ext cx="1225875" cy="4369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42" y="1673148"/>
            <a:ext cx="3017296" cy="396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3"/>
          <p:cNvSpPr txBox="1">
            <a:spLocks noChangeArrowheads="1"/>
          </p:cNvSpPr>
          <p:nvPr/>
        </p:nvSpPr>
        <p:spPr bwMode="auto">
          <a:xfrm>
            <a:off x="3520846" y="1378639"/>
            <a:ext cx="2340133" cy="1634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spcBef>
                <a:spcPct val="50000"/>
              </a:spcBef>
            </a:pPr>
            <a:r>
              <a:rPr lang="tr-TR" altLang="tr-TR" sz="2004" dirty="0">
                <a:solidFill>
                  <a:schemeClr val="tx2"/>
                </a:solidFill>
                <a:latin typeface="Gill Sans MT"/>
              </a:rPr>
              <a:t>Mekanik-Elektrik Oda, Balo ve Sinema Salonu Örnek Duvar-Döşeme-Tavan Detayı</a:t>
            </a:r>
          </a:p>
        </p:txBody>
      </p:sp>
    </p:spTree>
    <p:extLst>
      <p:ext uri="{BB962C8B-B14F-4D97-AF65-F5344CB8AC3E}">
        <p14:creationId xmlns:p14="http://schemas.microsoft.com/office/powerpoint/2010/main" val="16434934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6793" y="1702385"/>
            <a:ext cx="4801875" cy="342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2132" y="2676219"/>
            <a:ext cx="2506606" cy="2595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etin kutusu 14"/>
          <p:cNvSpPr txBox="1"/>
          <p:nvPr/>
        </p:nvSpPr>
        <p:spPr>
          <a:xfrm>
            <a:off x="6553800" y="1702386"/>
            <a:ext cx="2650814" cy="709199"/>
          </a:xfrm>
          <a:prstGeom prst="rect">
            <a:avLst/>
          </a:prstGeom>
          <a:noFill/>
        </p:spPr>
        <p:txBody>
          <a:bodyPr wrap="square" rtlCol="0">
            <a:spAutoFit/>
          </a:bodyPr>
          <a:lstStyle/>
          <a:p>
            <a:r>
              <a:rPr lang="tr-TR" sz="2004" dirty="0">
                <a:solidFill>
                  <a:schemeClr val="tx2"/>
                </a:solidFill>
                <a:latin typeface="Gill Sans MT"/>
              </a:rPr>
              <a:t>Ses ve Titreşim Yalıtımlı Tavan Detayı</a:t>
            </a:r>
          </a:p>
        </p:txBody>
      </p:sp>
    </p:spTree>
    <p:extLst>
      <p:ext uri="{BB962C8B-B14F-4D97-AF65-F5344CB8AC3E}">
        <p14:creationId xmlns:p14="http://schemas.microsoft.com/office/powerpoint/2010/main" val="27812961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graphicFrame>
        <p:nvGraphicFramePr>
          <p:cNvPr id="13" name="Object 2"/>
          <p:cNvGraphicFramePr>
            <a:graphicFrameLocks noChangeAspect="1"/>
          </p:cNvGraphicFramePr>
          <p:nvPr>
            <p:extLst/>
          </p:nvPr>
        </p:nvGraphicFramePr>
        <p:xfrm>
          <a:off x="754087" y="1437909"/>
          <a:ext cx="6080272" cy="4111302"/>
        </p:xfrm>
        <a:graphic>
          <a:graphicData uri="http://schemas.openxmlformats.org/presentationml/2006/ole">
            <mc:AlternateContent xmlns:mc="http://schemas.openxmlformats.org/markup-compatibility/2006">
              <mc:Choice xmlns:v="urn:schemas-microsoft-com:vml" Requires="v">
                <p:oleObj spid="_x0000_s1036" r:id="rId3" imgW="10295238" imgH="4533333" progId="Paint.Picture">
                  <p:embed/>
                </p:oleObj>
              </mc:Choice>
              <mc:Fallback>
                <p:oleObj r:id="rId3" imgW="10295238" imgH="4533333" progId="Paint.Picture">
                  <p:embed/>
                  <p:pic>
                    <p:nvPicPr>
                      <p:cNvPr id="13"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087" y="1437909"/>
                        <a:ext cx="6080272" cy="4111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 name="Metin kutusu 13"/>
          <p:cNvSpPr txBox="1"/>
          <p:nvPr/>
        </p:nvSpPr>
        <p:spPr>
          <a:xfrm>
            <a:off x="7177506" y="2769881"/>
            <a:ext cx="2454309" cy="709199"/>
          </a:xfrm>
          <a:prstGeom prst="rect">
            <a:avLst/>
          </a:prstGeom>
          <a:noFill/>
        </p:spPr>
        <p:txBody>
          <a:bodyPr wrap="square" rtlCol="0">
            <a:spAutoFit/>
          </a:bodyPr>
          <a:lstStyle/>
          <a:p>
            <a:r>
              <a:rPr lang="tr-TR" sz="2004" dirty="0">
                <a:solidFill>
                  <a:schemeClr val="tx2"/>
                </a:solidFill>
                <a:latin typeface="Gill Sans MT"/>
              </a:rPr>
              <a:t>Yüzer Döşeme Uygulama Detayı</a:t>
            </a:r>
          </a:p>
        </p:txBody>
      </p:sp>
    </p:spTree>
    <p:extLst>
      <p:ext uri="{BB962C8B-B14F-4D97-AF65-F5344CB8AC3E}">
        <p14:creationId xmlns:p14="http://schemas.microsoft.com/office/powerpoint/2010/main" val="38136542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98635" y="1331069"/>
            <a:ext cx="3749500" cy="435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etin kutusu 13"/>
          <p:cNvSpPr txBox="1"/>
          <p:nvPr/>
        </p:nvSpPr>
        <p:spPr>
          <a:xfrm>
            <a:off x="5699912" y="1356139"/>
            <a:ext cx="2847025" cy="709199"/>
          </a:xfrm>
          <a:prstGeom prst="rect">
            <a:avLst/>
          </a:prstGeom>
          <a:noFill/>
        </p:spPr>
        <p:txBody>
          <a:bodyPr wrap="square" rtlCol="0">
            <a:spAutoFit/>
          </a:bodyPr>
          <a:lstStyle/>
          <a:p>
            <a:r>
              <a:rPr lang="tr-TR" sz="2004" dirty="0">
                <a:solidFill>
                  <a:schemeClr val="tx2"/>
                </a:solidFill>
                <a:latin typeface="Gill Sans MT"/>
              </a:rPr>
              <a:t>Mekanik Ekipmanların Bağlantı Örnek Detayı</a:t>
            </a:r>
          </a:p>
        </p:txBody>
      </p:sp>
      <p:pic>
        <p:nvPicPr>
          <p:cNvPr id="1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99911" y="2160832"/>
            <a:ext cx="3194281" cy="3685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2588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2926" y="1560195"/>
            <a:ext cx="3542331" cy="260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63366" y="1768915"/>
            <a:ext cx="2313629" cy="3067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7141" y="3466630"/>
            <a:ext cx="3346643" cy="243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Dikdörtgen 3"/>
          <p:cNvSpPr>
            <a:spLocks noChangeArrowheads="1"/>
          </p:cNvSpPr>
          <p:nvPr/>
        </p:nvSpPr>
        <p:spPr bwMode="auto">
          <a:xfrm>
            <a:off x="4901739" y="1812396"/>
            <a:ext cx="1655094" cy="13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defRPr/>
            </a:pPr>
            <a:r>
              <a:rPr lang="tr-TR" altLang="tr-TR" sz="2004" dirty="0">
                <a:solidFill>
                  <a:schemeClr val="tx2"/>
                </a:solidFill>
                <a:latin typeface="Gill Sans MT"/>
              </a:rPr>
              <a:t>Ekipman kaynaklı titreşimin kontrolü</a:t>
            </a:r>
          </a:p>
        </p:txBody>
      </p:sp>
    </p:spTree>
    <p:extLst>
      <p:ext uri="{BB962C8B-B14F-4D97-AF65-F5344CB8AC3E}">
        <p14:creationId xmlns:p14="http://schemas.microsoft.com/office/powerpoint/2010/main" val="16087206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pic>
        <p:nvPicPr>
          <p:cNvPr id="13" name="Resim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89452" y="1429493"/>
            <a:ext cx="2892403" cy="1741776"/>
          </a:xfrm>
          <a:prstGeom prst="rect">
            <a:avLst/>
          </a:prstGeom>
        </p:spPr>
      </p:pic>
      <p:pic>
        <p:nvPicPr>
          <p:cNvPr id="14" name="Resim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7118" y="3234626"/>
            <a:ext cx="3604856" cy="2450444"/>
          </a:xfrm>
          <a:prstGeom prst="rect">
            <a:avLst/>
          </a:prstGeom>
        </p:spPr>
      </p:pic>
      <p:sp>
        <p:nvSpPr>
          <p:cNvPr id="15" name="Metin kutusu 14"/>
          <p:cNvSpPr txBox="1"/>
          <p:nvPr/>
        </p:nvSpPr>
        <p:spPr>
          <a:xfrm>
            <a:off x="5515318" y="1902361"/>
            <a:ext cx="3435363" cy="709199"/>
          </a:xfrm>
          <a:prstGeom prst="rect">
            <a:avLst/>
          </a:prstGeom>
          <a:noFill/>
        </p:spPr>
        <p:txBody>
          <a:bodyPr wrap="square" rtlCol="0">
            <a:spAutoFit/>
          </a:bodyPr>
          <a:lstStyle/>
          <a:p>
            <a:pPr>
              <a:defRPr/>
            </a:pPr>
            <a:r>
              <a:rPr lang="tr-TR" sz="2004" dirty="0">
                <a:solidFill>
                  <a:schemeClr val="tx2"/>
                </a:solidFill>
                <a:latin typeface="Gill Sans MT"/>
              </a:rPr>
              <a:t>Elektrik ve mekanik tesisatın </a:t>
            </a:r>
            <a:r>
              <a:rPr lang="tr-TR" sz="2004" dirty="0" err="1">
                <a:solidFill>
                  <a:schemeClr val="tx2"/>
                </a:solidFill>
                <a:latin typeface="Gill Sans MT"/>
              </a:rPr>
              <a:t>betorname</a:t>
            </a:r>
            <a:r>
              <a:rPr lang="tr-TR" sz="2004" dirty="0">
                <a:solidFill>
                  <a:schemeClr val="tx2"/>
                </a:solidFill>
                <a:latin typeface="Gill Sans MT"/>
              </a:rPr>
              <a:t> ile bağlantı detayları</a:t>
            </a:r>
          </a:p>
        </p:txBody>
      </p:sp>
      <p:pic>
        <p:nvPicPr>
          <p:cNvPr id="16" name="Resim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5853" y="3195926"/>
            <a:ext cx="4034294" cy="2446481"/>
          </a:xfrm>
          <a:prstGeom prst="rect">
            <a:avLst/>
          </a:prstGeom>
        </p:spPr>
      </p:pic>
    </p:spTree>
    <p:extLst>
      <p:ext uri="{BB962C8B-B14F-4D97-AF65-F5344CB8AC3E}">
        <p14:creationId xmlns:p14="http://schemas.microsoft.com/office/powerpoint/2010/main" val="149029649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814" y="0"/>
            <a:ext cx="9646273" cy="6839707"/>
          </a:xfrm>
          <a:prstGeom prst="rect">
            <a:avLst/>
          </a:prstGeom>
        </p:spPr>
      </p:pic>
      <p:pic>
        <p:nvPicPr>
          <p:cNvPr id="6" name="Resim 5">
            <a:extLst>
              <a:ext uri="{FF2B5EF4-FFF2-40B4-BE49-F238E27FC236}">
                <a16:creationId xmlns:a16="http://schemas.microsoft.com/office/drawing/2014/main" id="{E43D9190-8155-4841-B198-048B582B85B8}"/>
              </a:ext>
            </a:extLst>
          </p:cNvPr>
          <p:cNvPicPr>
            <a:picLocks noChangeAspect="1"/>
          </p:cNvPicPr>
          <p:nvPr/>
        </p:nvPicPr>
        <p:blipFill>
          <a:blip r:embed="rId3"/>
          <a:stretch>
            <a:fillRect/>
          </a:stretch>
        </p:blipFill>
        <p:spPr>
          <a:xfrm>
            <a:off x="5051062" y="1299349"/>
            <a:ext cx="3888000" cy="1937628"/>
          </a:xfrm>
          <a:prstGeom prst="rect">
            <a:avLst/>
          </a:prstGeom>
          <a:ln w="34925">
            <a:solidFill>
              <a:schemeClr val="accent1"/>
            </a:solidFill>
          </a:ln>
        </p:spPr>
      </p:pic>
      <p:pic>
        <p:nvPicPr>
          <p:cNvPr id="7" name="Resim 6">
            <a:extLst>
              <a:ext uri="{FF2B5EF4-FFF2-40B4-BE49-F238E27FC236}">
                <a16:creationId xmlns:a16="http://schemas.microsoft.com/office/drawing/2014/main" id="{7AD4BF23-ED17-4368-80B8-E8B828EA9E64}"/>
              </a:ext>
            </a:extLst>
          </p:cNvPr>
          <p:cNvPicPr>
            <a:picLocks noChangeAspect="1"/>
          </p:cNvPicPr>
          <p:nvPr/>
        </p:nvPicPr>
        <p:blipFill>
          <a:blip r:embed="rId4"/>
          <a:stretch>
            <a:fillRect/>
          </a:stretch>
        </p:blipFill>
        <p:spPr>
          <a:xfrm>
            <a:off x="5051062" y="3244753"/>
            <a:ext cx="3888000" cy="2115072"/>
          </a:xfrm>
          <a:prstGeom prst="rect">
            <a:avLst/>
          </a:prstGeom>
          <a:ln w="34925">
            <a:solidFill>
              <a:schemeClr val="accent1"/>
            </a:solidFill>
          </a:ln>
        </p:spPr>
      </p:pic>
      <p:pic>
        <p:nvPicPr>
          <p:cNvPr id="8" name="Resim 7">
            <a:extLst>
              <a:ext uri="{FF2B5EF4-FFF2-40B4-BE49-F238E27FC236}">
                <a16:creationId xmlns:a16="http://schemas.microsoft.com/office/drawing/2014/main" id="{63C67809-1C9E-42C7-976A-5AB912858B69}"/>
              </a:ext>
            </a:extLst>
          </p:cNvPr>
          <p:cNvPicPr>
            <a:picLocks noChangeAspect="1"/>
          </p:cNvPicPr>
          <p:nvPr/>
        </p:nvPicPr>
        <p:blipFill>
          <a:blip r:embed="rId5"/>
          <a:stretch>
            <a:fillRect/>
          </a:stretch>
        </p:blipFill>
        <p:spPr>
          <a:xfrm>
            <a:off x="1072583" y="3236977"/>
            <a:ext cx="3888000" cy="2122848"/>
          </a:xfrm>
          <a:prstGeom prst="rect">
            <a:avLst/>
          </a:prstGeom>
          <a:ln w="34925">
            <a:solidFill>
              <a:schemeClr val="accent1"/>
            </a:solidFill>
          </a:ln>
        </p:spPr>
      </p:pic>
      <p:pic>
        <p:nvPicPr>
          <p:cNvPr id="9" name="Resim 8">
            <a:extLst>
              <a:ext uri="{FF2B5EF4-FFF2-40B4-BE49-F238E27FC236}">
                <a16:creationId xmlns:a16="http://schemas.microsoft.com/office/drawing/2014/main" id="{C27D5EED-CB63-4EE2-AA74-1343CBD8D864}"/>
              </a:ext>
            </a:extLst>
          </p:cNvPr>
          <p:cNvPicPr>
            <a:picLocks noChangeAspect="1"/>
          </p:cNvPicPr>
          <p:nvPr/>
        </p:nvPicPr>
        <p:blipFill>
          <a:blip r:embed="rId6"/>
          <a:stretch>
            <a:fillRect/>
          </a:stretch>
        </p:blipFill>
        <p:spPr>
          <a:xfrm>
            <a:off x="1072583" y="1299349"/>
            <a:ext cx="3888000" cy="1937628"/>
          </a:xfrm>
          <a:prstGeom prst="rect">
            <a:avLst/>
          </a:prstGeom>
          <a:ln w="34925">
            <a:solidFill>
              <a:schemeClr val="accent1"/>
            </a:solidFill>
          </a:ln>
        </p:spPr>
      </p:pic>
    </p:spTree>
    <p:extLst>
      <p:ext uri="{BB962C8B-B14F-4D97-AF65-F5344CB8AC3E}">
        <p14:creationId xmlns:p14="http://schemas.microsoft.com/office/powerpoint/2010/main" val="14355807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275" y="0"/>
            <a:ext cx="9646273" cy="6839707"/>
          </a:xfrm>
          <a:prstGeom prst="rect">
            <a:avLst/>
          </a:prstGeom>
        </p:spPr>
      </p:pic>
      <p:grpSp>
        <p:nvGrpSpPr>
          <p:cNvPr id="13" name="Grup 12">
            <a:extLst>
              <a:ext uri="{FF2B5EF4-FFF2-40B4-BE49-F238E27FC236}">
                <a16:creationId xmlns:a16="http://schemas.microsoft.com/office/drawing/2014/main" id="{2400F476-241F-4467-B9A1-7DFE694BEA4F}"/>
              </a:ext>
            </a:extLst>
          </p:cNvPr>
          <p:cNvGrpSpPr/>
          <p:nvPr/>
        </p:nvGrpSpPr>
        <p:grpSpPr>
          <a:xfrm>
            <a:off x="-181403" y="1960145"/>
            <a:ext cx="3561334" cy="2502946"/>
            <a:chOff x="229388" y="2051370"/>
            <a:chExt cx="3561334" cy="2502946"/>
          </a:xfrm>
        </p:grpSpPr>
        <p:pic>
          <p:nvPicPr>
            <p:cNvPr id="5" name="Resim 4">
              <a:extLst>
                <a:ext uri="{FF2B5EF4-FFF2-40B4-BE49-F238E27FC236}">
                  <a16:creationId xmlns:a16="http://schemas.microsoft.com/office/drawing/2014/main" id="{F013962A-8EF1-40C6-9C4F-45EE4707C5AE}"/>
                </a:ext>
              </a:extLst>
            </p:cNvPr>
            <p:cNvPicPr>
              <a:picLocks noChangeAspect="1"/>
            </p:cNvPicPr>
            <p:nvPr/>
          </p:nvPicPr>
          <p:blipFill>
            <a:blip r:embed="rId3"/>
            <a:stretch>
              <a:fillRect/>
            </a:stretch>
          </p:blipFill>
          <p:spPr>
            <a:xfrm>
              <a:off x="229388" y="2051370"/>
              <a:ext cx="3561334" cy="2502946"/>
            </a:xfrm>
            <a:prstGeom prst="rect">
              <a:avLst/>
            </a:prstGeom>
          </p:spPr>
        </p:pic>
        <p:sp>
          <p:nvSpPr>
            <p:cNvPr id="10" name="Metin kutusu 9">
              <a:extLst>
                <a:ext uri="{FF2B5EF4-FFF2-40B4-BE49-F238E27FC236}">
                  <a16:creationId xmlns:a16="http://schemas.microsoft.com/office/drawing/2014/main" id="{D58EDC5A-1F8C-4CA1-AD2B-D28D1B298842}"/>
                </a:ext>
              </a:extLst>
            </p:cNvPr>
            <p:cNvSpPr txBox="1"/>
            <p:nvPr/>
          </p:nvSpPr>
          <p:spPr>
            <a:xfrm>
              <a:off x="1454824" y="2476965"/>
              <a:ext cx="1308847" cy="138499"/>
            </a:xfrm>
            <a:prstGeom prst="rect">
              <a:avLst/>
            </a:prstGeom>
            <a:solidFill>
              <a:schemeClr val="bg1"/>
            </a:solidFill>
          </p:spPr>
          <p:txBody>
            <a:bodyPr wrap="square" lIns="36000" tIns="0" rIns="36000" bIns="0" rtlCol="0">
              <a:spAutoFit/>
            </a:bodyPr>
            <a:lstStyle/>
            <a:p>
              <a:r>
                <a:rPr lang="tr-TR" sz="900" b="1" dirty="0" err="1"/>
                <a:t>Heavy</a:t>
              </a:r>
              <a:r>
                <a:rPr lang="tr-TR" sz="900" b="1" dirty="0"/>
                <a:t> </a:t>
              </a:r>
              <a:r>
                <a:rPr lang="tr-TR" sz="900" b="1" dirty="0" err="1"/>
                <a:t>sound</a:t>
              </a:r>
              <a:r>
                <a:rPr lang="tr-TR" sz="900" b="1" dirty="0"/>
                <a:t> </a:t>
              </a:r>
              <a:r>
                <a:rPr lang="tr-TR" sz="900" b="1" dirty="0" err="1"/>
                <a:t>barierr</a:t>
              </a:r>
              <a:endParaRPr lang="tr-TR" sz="900" b="1" dirty="0"/>
            </a:p>
          </p:txBody>
        </p:sp>
        <p:sp>
          <p:nvSpPr>
            <p:cNvPr id="11" name="Metin kutusu 10">
              <a:extLst>
                <a:ext uri="{FF2B5EF4-FFF2-40B4-BE49-F238E27FC236}">
                  <a16:creationId xmlns:a16="http://schemas.microsoft.com/office/drawing/2014/main" id="{196AA711-3D81-436E-8ABE-942655F5B6EA}"/>
                </a:ext>
              </a:extLst>
            </p:cNvPr>
            <p:cNvSpPr txBox="1"/>
            <p:nvPr/>
          </p:nvSpPr>
          <p:spPr>
            <a:xfrm>
              <a:off x="1454823" y="3020019"/>
              <a:ext cx="1455562" cy="138499"/>
            </a:xfrm>
            <a:prstGeom prst="rect">
              <a:avLst/>
            </a:prstGeom>
            <a:solidFill>
              <a:schemeClr val="bg1"/>
            </a:solidFill>
          </p:spPr>
          <p:txBody>
            <a:bodyPr wrap="square" lIns="36000" tIns="0" rIns="36000" bIns="0" rtlCol="0">
              <a:spAutoFit/>
            </a:bodyPr>
            <a:lstStyle/>
            <a:p>
              <a:r>
                <a:rPr lang="tr-TR" sz="900" b="1" dirty="0" err="1"/>
                <a:t>Heavy</a:t>
              </a:r>
              <a:r>
                <a:rPr lang="tr-TR" sz="900" b="1" dirty="0"/>
                <a:t> </a:t>
              </a:r>
              <a:r>
                <a:rPr lang="tr-TR" sz="900" b="1" dirty="0" err="1"/>
                <a:t>sound</a:t>
              </a:r>
              <a:r>
                <a:rPr lang="tr-TR" sz="900" b="1" dirty="0"/>
                <a:t> </a:t>
              </a:r>
              <a:r>
                <a:rPr lang="tr-TR" sz="900" b="1" dirty="0" err="1"/>
                <a:t>barierr</a:t>
              </a:r>
              <a:endParaRPr lang="tr-TR" sz="900" b="1" dirty="0"/>
            </a:p>
          </p:txBody>
        </p:sp>
      </p:grpSp>
      <p:grpSp>
        <p:nvGrpSpPr>
          <p:cNvPr id="16" name="Grup 15">
            <a:extLst>
              <a:ext uri="{FF2B5EF4-FFF2-40B4-BE49-F238E27FC236}">
                <a16:creationId xmlns:a16="http://schemas.microsoft.com/office/drawing/2014/main" id="{6D7A0E1E-0D5F-47D7-9AA5-FE191CCEE486}"/>
              </a:ext>
            </a:extLst>
          </p:cNvPr>
          <p:cNvGrpSpPr/>
          <p:nvPr/>
        </p:nvGrpSpPr>
        <p:grpSpPr>
          <a:xfrm>
            <a:off x="2941976" y="1934078"/>
            <a:ext cx="3010687" cy="2393564"/>
            <a:chOff x="2960345" y="1996506"/>
            <a:chExt cx="3010687" cy="2393564"/>
          </a:xfrm>
        </p:grpSpPr>
        <p:pic>
          <p:nvPicPr>
            <p:cNvPr id="4" name="Resim 3">
              <a:extLst>
                <a:ext uri="{FF2B5EF4-FFF2-40B4-BE49-F238E27FC236}">
                  <a16:creationId xmlns:a16="http://schemas.microsoft.com/office/drawing/2014/main" id="{3D5446C2-73BD-4B44-9EE2-697AEE2F2895}"/>
                </a:ext>
              </a:extLst>
            </p:cNvPr>
            <p:cNvPicPr>
              <a:picLocks noChangeAspect="1"/>
            </p:cNvPicPr>
            <p:nvPr/>
          </p:nvPicPr>
          <p:blipFill>
            <a:blip r:embed="rId4"/>
            <a:stretch>
              <a:fillRect/>
            </a:stretch>
          </p:blipFill>
          <p:spPr>
            <a:xfrm>
              <a:off x="2960345" y="1996506"/>
              <a:ext cx="3010687" cy="2393564"/>
            </a:xfrm>
            <a:prstGeom prst="rect">
              <a:avLst/>
            </a:prstGeom>
          </p:spPr>
        </p:pic>
        <p:sp>
          <p:nvSpPr>
            <p:cNvPr id="12" name="Metin kutusu 11">
              <a:extLst>
                <a:ext uri="{FF2B5EF4-FFF2-40B4-BE49-F238E27FC236}">
                  <a16:creationId xmlns:a16="http://schemas.microsoft.com/office/drawing/2014/main" id="{3F695806-C473-4ACD-88A7-42C226EC3D83}"/>
                </a:ext>
              </a:extLst>
            </p:cNvPr>
            <p:cNvSpPr txBox="1"/>
            <p:nvPr/>
          </p:nvSpPr>
          <p:spPr>
            <a:xfrm>
              <a:off x="4050174" y="2584277"/>
              <a:ext cx="1371399" cy="138499"/>
            </a:xfrm>
            <a:prstGeom prst="rect">
              <a:avLst/>
            </a:prstGeom>
            <a:solidFill>
              <a:schemeClr val="bg1"/>
            </a:solidFill>
          </p:spPr>
          <p:txBody>
            <a:bodyPr wrap="square" lIns="36000" tIns="0" rIns="36000" bIns="0" rtlCol="0">
              <a:spAutoFit/>
            </a:bodyPr>
            <a:lstStyle/>
            <a:p>
              <a:r>
                <a:rPr lang="tr-TR" sz="900" b="1" dirty="0" err="1"/>
                <a:t>Heavy</a:t>
              </a:r>
              <a:r>
                <a:rPr lang="tr-TR" sz="900" b="1" dirty="0"/>
                <a:t> </a:t>
              </a:r>
              <a:r>
                <a:rPr lang="tr-TR" sz="900" b="1" dirty="0" err="1"/>
                <a:t>sound</a:t>
              </a:r>
              <a:r>
                <a:rPr lang="tr-TR" sz="900" b="1" dirty="0"/>
                <a:t> </a:t>
              </a:r>
              <a:r>
                <a:rPr lang="tr-TR" sz="900" b="1" dirty="0" err="1"/>
                <a:t>barierr</a:t>
              </a:r>
              <a:endParaRPr lang="tr-TR" sz="900" b="1" dirty="0"/>
            </a:p>
          </p:txBody>
        </p:sp>
        <p:sp>
          <p:nvSpPr>
            <p:cNvPr id="14" name="Metin kutusu 13">
              <a:extLst>
                <a:ext uri="{FF2B5EF4-FFF2-40B4-BE49-F238E27FC236}">
                  <a16:creationId xmlns:a16="http://schemas.microsoft.com/office/drawing/2014/main" id="{9D039356-07B5-4F78-A977-F5790950214D}"/>
                </a:ext>
              </a:extLst>
            </p:cNvPr>
            <p:cNvSpPr txBox="1"/>
            <p:nvPr/>
          </p:nvSpPr>
          <p:spPr>
            <a:xfrm>
              <a:off x="4050174" y="3204797"/>
              <a:ext cx="1412342" cy="138499"/>
            </a:xfrm>
            <a:prstGeom prst="rect">
              <a:avLst/>
            </a:prstGeom>
            <a:solidFill>
              <a:schemeClr val="bg1"/>
            </a:solidFill>
          </p:spPr>
          <p:txBody>
            <a:bodyPr wrap="square" lIns="36000" tIns="0" rIns="36000" bIns="0" rtlCol="0">
              <a:spAutoFit/>
            </a:bodyPr>
            <a:lstStyle/>
            <a:p>
              <a:r>
                <a:rPr lang="tr-TR" sz="900" b="1" dirty="0" err="1"/>
                <a:t>Heavy</a:t>
              </a:r>
              <a:r>
                <a:rPr lang="tr-TR" sz="900" b="1" dirty="0"/>
                <a:t> </a:t>
              </a:r>
              <a:r>
                <a:rPr lang="tr-TR" sz="900" b="1" dirty="0" err="1"/>
                <a:t>sound</a:t>
              </a:r>
              <a:r>
                <a:rPr lang="tr-TR" sz="900" b="1" dirty="0"/>
                <a:t> </a:t>
              </a:r>
              <a:r>
                <a:rPr lang="tr-TR" sz="900" b="1" dirty="0" err="1"/>
                <a:t>barierr</a:t>
              </a:r>
              <a:endParaRPr lang="tr-TR" sz="900" b="1" dirty="0"/>
            </a:p>
          </p:txBody>
        </p:sp>
      </p:grpSp>
      <p:grpSp>
        <p:nvGrpSpPr>
          <p:cNvPr id="19" name="Grup 18">
            <a:extLst>
              <a:ext uri="{FF2B5EF4-FFF2-40B4-BE49-F238E27FC236}">
                <a16:creationId xmlns:a16="http://schemas.microsoft.com/office/drawing/2014/main" id="{A2291088-190C-4952-B6F7-BBA875B8BA44}"/>
              </a:ext>
            </a:extLst>
          </p:cNvPr>
          <p:cNvGrpSpPr/>
          <p:nvPr/>
        </p:nvGrpSpPr>
        <p:grpSpPr>
          <a:xfrm>
            <a:off x="5819375" y="1996506"/>
            <a:ext cx="4106246" cy="2185526"/>
            <a:chOff x="5666841" y="1996506"/>
            <a:chExt cx="4106246" cy="2185526"/>
          </a:xfrm>
        </p:grpSpPr>
        <p:pic>
          <p:nvPicPr>
            <p:cNvPr id="2" name="Resim 1">
              <a:extLst>
                <a:ext uri="{FF2B5EF4-FFF2-40B4-BE49-F238E27FC236}">
                  <a16:creationId xmlns:a16="http://schemas.microsoft.com/office/drawing/2014/main" id="{E6DCED5F-F94E-4437-9EE0-1B2B9B65EDF9}"/>
                </a:ext>
              </a:extLst>
            </p:cNvPr>
            <p:cNvPicPr>
              <a:picLocks noChangeAspect="1"/>
            </p:cNvPicPr>
            <p:nvPr/>
          </p:nvPicPr>
          <p:blipFill>
            <a:blip r:embed="rId5"/>
            <a:stretch>
              <a:fillRect/>
            </a:stretch>
          </p:blipFill>
          <p:spPr>
            <a:xfrm>
              <a:off x="5666841" y="1996506"/>
              <a:ext cx="4106246" cy="2185526"/>
            </a:xfrm>
            <a:prstGeom prst="rect">
              <a:avLst/>
            </a:prstGeom>
          </p:spPr>
        </p:pic>
        <p:sp>
          <p:nvSpPr>
            <p:cNvPr id="15" name="Metin kutusu 14">
              <a:extLst>
                <a:ext uri="{FF2B5EF4-FFF2-40B4-BE49-F238E27FC236}">
                  <a16:creationId xmlns:a16="http://schemas.microsoft.com/office/drawing/2014/main" id="{A509C3D5-F752-4AB6-9C83-76482056B061}"/>
                </a:ext>
              </a:extLst>
            </p:cNvPr>
            <p:cNvSpPr txBox="1"/>
            <p:nvPr/>
          </p:nvSpPr>
          <p:spPr>
            <a:xfrm>
              <a:off x="7433164" y="3194385"/>
              <a:ext cx="1371399" cy="138499"/>
            </a:xfrm>
            <a:prstGeom prst="rect">
              <a:avLst/>
            </a:prstGeom>
            <a:solidFill>
              <a:schemeClr val="bg1"/>
            </a:solidFill>
          </p:spPr>
          <p:txBody>
            <a:bodyPr wrap="square" lIns="36000" tIns="0" rIns="36000" bIns="0" rtlCol="0">
              <a:spAutoFit/>
            </a:bodyPr>
            <a:lstStyle/>
            <a:p>
              <a:r>
                <a:rPr lang="tr-TR" sz="900" b="1" dirty="0" err="1"/>
                <a:t>Heavy</a:t>
              </a:r>
              <a:r>
                <a:rPr lang="tr-TR" sz="900" b="1" dirty="0"/>
                <a:t> </a:t>
              </a:r>
              <a:r>
                <a:rPr lang="tr-TR" sz="900" b="1" dirty="0" err="1"/>
                <a:t>sound</a:t>
              </a:r>
              <a:r>
                <a:rPr lang="tr-TR" sz="900" b="1" dirty="0"/>
                <a:t> </a:t>
              </a:r>
              <a:r>
                <a:rPr lang="tr-TR" sz="900" b="1" dirty="0" err="1"/>
                <a:t>barierr</a:t>
              </a:r>
              <a:endParaRPr lang="tr-TR" sz="900" b="1" dirty="0"/>
            </a:p>
          </p:txBody>
        </p:sp>
        <p:sp>
          <p:nvSpPr>
            <p:cNvPr id="17" name="Metin kutusu 16">
              <a:extLst>
                <a:ext uri="{FF2B5EF4-FFF2-40B4-BE49-F238E27FC236}">
                  <a16:creationId xmlns:a16="http://schemas.microsoft.com/office/drawing/2014/main" id="{50581965-EE94-4C2E-8E8A-76B84BCF57C2}"/>
                </a:ext>
              </a:extLst>
            </p:cNvPr>
            <p:cNvSpPr txBox="1"/>
            <p:nvPr/>
          </p:nvSpPr>
          <p:spPr>
            <a:xfrm>
              <a:off x="7433164" y="2767385"/>
              <a:ext cx="1371399" cy="138499"/>
            </a:xfrm>
            <a:prstGeom prst="rect">
              <a:avLst/>
            </a:prstGeom>
            <a:solidFill>
              <a:schemeClr val="bg1"/>
            </a:solidFill>
          </p:spPr>
          <p:txBody>
            <a:bodyPr wrap="square" lIns="36000" tIns="0" rIns="36000" bIns="0" rtlCol="0">
              <a:spAutoFit/>
            </a:bodyPr>
            <a:lstStyle/>
            <a:p>
              <a:r>
                <a:rPr lang="tr-TR" sz="900" b="1" dirty="0"/>
                <a:t>WIC Akustik duvar askısı</a:t>
              </a:r>
            </a:p>
          </p:txBody>
        </p:sp>
      </p:grpSp>
      <p:sp>
        <p:nvSpPr>
          <p:cNvPr id="18" name="Metin kutusu 17">
            <a:extLst>
              <a:ext uri="{FF2B5EF4-FFF2-40B4-BE49-F238E27FC236}">
                <a16:creationId xmlns:a16="http://schemas.microsoft.com/office/drawing/2014/main" id="{EA1F848A-1936-4275-A8D7-8D96C2D127FE}"/>
              </a:ext>
            </a:extLst>
          </p:cNvPr>
          <p:cNvSpPr txBox="1"/>
          <p:nvPr/>
        </p:nvSpPr>
        <p:spPr>
          <a:xfrm>
            <a:off x="1848583" y="3727140"/>
            <a:ext cx="1371399" cy="369332"/>
          </a:xfrm>
          <a:prstGeom prst="rect">
            <a:avLst/>
          </a:prstGeom>
          <a:solidFill>
            <a:schemeClr val="bg1"/>
          </a:solidFill>
        </p:spPr>
        <p:txBody>
          <a:bodyPr wrap="square" lIns="36000" tIns="0" rIns="36000" bIns="0" rtlCol="0">
            <a:spAutoFit/>
          </a:bodyPr>
          <a:lstStyle/>
          <a:p>
            <a:r>
              <a:rPr lang="tr-TR" sz="2400" b="1" dirty="0" err="1">
                <a:solidFill>
                  <a:srgbClr val="FF0000"/>
                </a:solidFill>
              </a:rPr>
              <a:t>Rw</a:t>
            </a:r>
            <a:r>
              <a:rPr lang="tr-TR" sz="2400" b="1" dirty="0">
                <a:solidFill>
                  <a:srgbClr val="FF0000"/>
                </a:solidFill>
              </a:rPr>
              <a:t>  58</a:t>
            </a:r>
          </a:p>
        </p:txBody>
      </p:sp>
    </p:spTree>
    <p:extLst>
      <p:ext uri="{BB962C8B-B14F-4D97-AF65-F5344CB8AC3E}">
        <p14:creationId xmlns:p14="http://schemas.microsoft.com/office/powerpoint/2010/main" val="29630263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Metin kutusu 7">
            <a:extLst>
              <a:ext uri="{FF2B5EF4-FFF2-40B4-BE49-F238E27FC236}">
                <a16:creationId xmlns:a16="http://schemas.microsoft.com/office/drawing/2014/main" id="{E9314B28-9435-4103-B9F3-09C8223EC12C}"/>
              </a:ext>
            </a:extLst>
          </p:cNvPr>
          <p:cNvSpPr txBox="1"/>
          <p:nvPr/>
        </p:nvSpPr>
        <p:spPr>
          <a:xfrm>
            <a:off x="655559" y="1545427"/>
            <a:ext cx="8560512" cy="33983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tr-TR" sz="1803" dirty="0">
              <a:solidFill>
                <a:schemeClr val="accent5">
                  <a:lumMod val="50000"/>
                </a:schemeClr>
              </a:solidFill>
              <a:latin typeface="Gill Sans MT" pitchFamily="34" charset="0"/>
            </a:endParaRPr>
          </a:p>
          <a:p>
            <a:pPr defTabSz="916137">
              <a:spcBef>
                <a:spcPct val="20000"/>
              </a:spcBef>
            </a:pPr>
            <a:r>
              <a:rPr lang="tr-TR" sz="2004" dirty="0">
                <a:solidFill>
                  <a:schemeClr val="tx2"/>
                </a:solidFill>
                <a:latin typeface="Gill Sans MT"/>
              </a:rPr>
              <a:t>Mimari projede, esas itibariyle yatırımcı (veya </a:t>
            </a:r>
            <a:r>
              <a:rPr lang="tr-TR" sz="2004" dirty="0" err="1">
                <a:solidFill>
                  <a:schemeClr val="tx2"/>
                </a:solidFill>
                <a:latin typeface="Gill Sans MT"/>
              </a:rPr>
              <a:t>şartnameli</a:t>
            </a:r>
            <a:r>
              <a:rPr lang="tr-TR" sz="2004" dirty="0">
                <a:solidFill>
                  <a:schemeClr val="tx2"/>
                </a:solidFill>
                <a:latin typeface="Gill Sans MT"/>
              </a:rPr>
              <a:t> kamu binası, mal sahibi, …) istekleri başta olmak üzere bir tasarımın ilk başından itibaren; </a:t>
            </a:r>
          </a:p>
          <a:p>
            <a:pPr defTabSz="916137">
              <a:spcBef>
                <a:spcPct val="20000"/>
              </a:spcBef>
            </a:pPr>
            <a:endParaRPr lang="tr-TR" sz="2004" dirty="0">
              <a:solidFill>
                <a:schemeClr val="tx2"/>
              </a:solidFill>
              <a:latin typeface="Gill Sans MT"/>
            </a:endParaRPr>
          </a:p>
          <a:p>
            <a:pPr defTabSz="916137">
              <a:spcBef>
                <a:spcPct val="20000"/>
              </a:spcBef>
            </a:pPr>
            <a:r>
              <a:rPr lang="tr-TR" sz="2004" dirty="0">
                <a:solidFill>
                  <a:schemeClr val="tx2"/>
                </a:solidFill>
                <a:latin typeface="Gill Sans MT"/>
              </a:rPr>
              <a:t>Mimari, </a:t>
            </a:r>
          </a:p>
          <a:p>
            <a:pPr defTabSz="916137">
              <a:spcBef>
                <a:spcPct val="20000"/>
              </a:spcBef>
            </a:pPr>
            <a:r>
              <a:rPr lang="tr-TR" sz="2004" dirty="0">
                <a:solidFill>
                  <a:schemeClr val="tx2"/>
                </a:solidFill>
                <a:latin typeface="Gill Sans MT"/>
              </a:rPr>
              <a:t>Statik, </a:t>
            </a:r>
          </a:p>
          <a:p>
            <a:pPr defTabSz="916137">
              <a:spcBef>
                <a:spcPct val="20000"/>
              </a:spcBef>
            </a:pPr>
            <a:r>
              <a:rPr lang="tr-TR" sz="2004" dirty="0">
                <a:solidFill>
                  <a:schemeClr val="tx2"/>
                </a:solidFill>
                <a:latin typeface="Gill Sans MT"/>
              </a:rPr>
              <a:t>Mekanik Tesisat ve Elektrik Tesisatı tasarımcılarının bir araya gelerek, ön projeden itibaren birlikte yaptıkları çalışmalara, “</a:t>
            </a:r>
            <a:r>
              <a:rPr lang="tr-TR" sz="2004" b="1" dirty="0">
                <a:solidFill>
                  <a:schemeClr val="tx2"/>
                </a:solidFill>
                <a:latin typeface="Gill Sans MT"/>
              </a:rPr>
              <a:t>Bütünleşik Tasarım</a:t>
            </a:r>
            <a:r>
              <a:rPr lang="tr-TR" sz="2004" dirty="0">
                <a:solidFill>
                  <a:schemeClr val="tx2"/>
                </a:solidFill>
                <a:latin typeface="Gill Sans MT"/>
              </a:rPr>
              <a:t>” adını veriyoruz.</a:t>
            </a:r>
          </a:p>
          <a:p>
            <a:endParaRPr lang="tr-TR" sz="1803" dirty="0">
              <a:solidFill>
                <a:schemeClr val="accent5">
                  <a:lumMod val="50000"/>
                </a:schemeClr>
              </a:solidFill>
              <a:latin typeface="Gill Sans MT" pitchFamily="34" charset="0"/>
            </a:endParaRPr>
          </a:p>
          <a:p>
            <a:endParaRPr lang="tr-TR" sz="1803" dirty="0"/>
          </a:p>
        </p:txBody>
      </p:sp>
    </p:spTree>
    <p:extLst>
      <p:ext uri="{BB962C8B-B14F-4D97-AF65-F5344CB8AC3E}">
        <p14:creationId xmlns:p14="http://schemas.microsoft.com/office/powerpoint/2010/main" val="18637974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6 Dikdörtgen">
            <a:extLst>
              <a:ext uri="{FF2B5EF4-FFF2-40B4-BE49-F238E27FC236}">
                <a16:creationId xmlns:a16="http://schemas.microsoft.com/office/drawing/2014/main" id="{38D8A5FD-BAE2-4F8D-B128-CB86DCF12E7F}"/>
              </a:ext>
            </a:extLst>
          </p:cNvPr>
          <p:cNvSpPr/>
          <p:nvPr/>
        </p:nvSpPr>
        <p:spPr>
          <a:xfrm>
            <a:off x="2114961" y="1329219"/>
            <a:ext cx="5790219" cy="431686"/>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tr-TR" sz="2204" b="1" dirty="0">
                <a:solidFill>
                  <a:srgbClr val="C00000"/>
                </a:solidFill>
                <a:latin typeface="Gill Sans MT" pitchFamily="34" charset="0"/>
              </a:rPr>
              <a:t>Bütünleşik Bina Tasarımı</a:t>
            </a:r>
            <a:endParaRPr lang="tr-TR" sz="2204" dirty="0">
              <a:solidFill>
                <a:srgbClr val="C00000"/>
              </a:solidFill>
              <a:latin typeface="Gill Sans MT" pitchFamily="34" charset="0"/>
            </a:endParaRPr>
          </a:p>
        </p:txBody>
      </p:sp>
      <p:pic>
        <p:nvPicPr>
          <p:cNvPr id="14" name="Picture 2">
            <a:extLst>
              <a:ext uri="{FF2B5EF4-FFF2-40B4-BE49-F238E27FC236}">
                <a16:creationId xmlns:a16="http://schemas.microsoft.com/office/drawing/2014/main" id="{FC18AE40-A6C3-43FE-9764-E353717EF3C9}"/>
              </a:ext>
            </a:extLst>
          </p:cNvPr>
          <p:cNvPicPr>
            <a:picLocks noChangeAspect="1" noChangeArrowheads="1"/>
          </p:cNvPicPr>
          <p:nvPr/>
        </p:nvPicPr>
        <p:blipFill>
          <a:blip r:embed="rId2">
            <a:lum contrast="20000"/>
            <a:extLst>
              <a:ext uri="{28A0092B-C50C-407E-A947-70E740481C1C}">
                <a14:useLocalDpi xmlns:a14="http://schemas.microsoft.com/office/drawing/2010/main" val="0"/>
              </a:ext>
            </a:extLst>
          </a:blip>
          <a:srcRect/>
          <a:stretch>
            <a:fillRect/>
          </a:stretch>
        </p:blipFill>
        <p:spPr bwMode="auto">
          <a:xfrm>
            <a:off x="3114318" y="1874191"/>
            <a:ext cx="4283736" cy="3874698"/>
          </a:xfrm>
          <a:prstGeom prst="ellipse">
            <a:avLst/>
          </a:prstGeom>
          <a:ln w="9525">
            <a:noFill/>
            <a:miter lim="800000"/>
            <a:headEnd/>
            <a:tailEnd/>
          </a:ln>
          <a:effectLst>
            <a:outerShdw sx="1000" sy="1000" algn="ctr" rotWithShape="0">
              <a:srgbClr val="000000"/>
            </a:outerShdw>
            <a:softEdge rad="31750"/>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94451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025219" y="1599574"/>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tr-TR" altLang="tr-TR" sz="2204" b="1" dirty="0">
                <a:solidFill>
                  <a:srgbClr val="C00000"/>
                </a:solidFill>
                <a:latin typeface="Gill Sans MT"/>
                <a:ea typeface="+mn-ea"/>
                <a:cs typeface="+mn-cs"/>
              </a:rPr>
              <a:t>Sesin Yayılma Hızı</a:t>
            </a:r>
          </a:p>
        </p:txBody>
      </p:sp>
      <mc:AlternateContent xmlns:mc="http://schemas.openxmlformats.org/markup-compatibility/2006" xmlns:a14="http://schemas.microsoft.com/office/drawing/2010/main">
        <mc:Choice Requires="a14">
          <p:sp>
            <p:nvSpPr>
              <p:cNvPr id="14" name="Rectangle 3"/>
              <p:cNvSpPr txBox="1">
                <a:spLocks noChangeArrowheads="1"/>
              </p:cNvSpPr>
              <p:nvPr/>
            </p:nvSpPr>
            <p:spPr>
              <a:xfrm>
                <a:off x="1048370" y="2646080"/>
                <a:ext cx="3717576" cy="146190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1803" dirty="0">
                    <a:solidFill>
                      <a:schemeClr val="tx2"/>
                    </a:solidFill>
                    <a:latin typeface="Gill Sans MT"/>
                  </a:rPr>
                  <a:t>C=</a:t>
                </a:r>
                <a14:m>
                  <m:oMath xmlns:m="http://schemas.openxmlformats.org/officeDocument/2006/math">
                    <m:rad>
                      <m:radPr>
                        <m:degHide m:val="on"/>
                        <m:ctrlPr>
                          <a:rPr lang="tr-TR" altLang="tr-TR" sz="1803" i="1">
                            <a:solidFill>
                              <a:schemeClr val="tx2"/>
                            </a:solidFill>
                            <a:latin typeface="Cambria Math" panose="02040503050406030204" pitchFamily="18" charset="0"/>
                          </a:rPr>
                        </m:ctrlPr>
                      </m:radPr>
                      <m:deg/>
                      <m:e>
                        <m:r>
                          <a:rPr lang="tr-TR" altLang="tr-TR" sz="1803">
                            <a:solidFill>
                              <a:schemeClr val="tx2"/>
                            </a:solidFill>
                            <a:latin typeface="Cambria Math" panose="02040503050406030204" pitchFamily="18" charset="0"/>
                          </a:rPr>
                          <m:t>𝚬</m:t>
                        </m:r>
                      </m:e>
                    </m:rad>
                    <m:r>
                      <a:rPr lang="tr-TR" altLang="tr-TR" sz="1803">
                        <a:solidFill>
                          <a:schemeClr val="tx2"/>
                        </a:solidFill>
                        <a:latin typeface="Cambria Math" panose="02040503050406030204" pitchFamily="18" charset="0"/>
                      </a:rPr>
                      <m:t>/</m:t>
                    </m:r>
                    <m:r>
                      <a:rPr lang="tr-TR" altLang="tr-TR" sz="1803">
                        <a:solidFill>
                          <a:schemeClr val="tx2"/>
                        </a:solidFill>
                        <a:latin typeface="Cambria Math" panose="02040503050406030204" pitchFamily="18" charset="0"/>
                      </a:rPr>
                      <m:t>𝝆</m:t>
                    </m:r>
                  </m:oMath>
                </a14:m>
                <a:endParaRPr lang="tr-TR" altLang="tr-TR" sz="1803" dirty="0">
                  <a:solidFill>
                    <a:schemeClr val="tx2"/>
                  </a:solidFill>
                  <a:latin typeface="Gill Sans MT"/>
                </a:endParaRPr>
              </a:p>
              <a:p>
                <a:pPr marL="0" indent="0">
                  <a:buNone/>
                </a:pPr>
                <a:r>
                  <a:rPr lang="tr-TR" altLang="tr-TR" sz="1803" dirty="0">
                    <a:solidFill>
                      <a:schemeClr val="tx2"/>
                    </a:solidFill>
                    <a:latin typeface="Gill Sans MT"/>
                  </a:rPr>
                  <a:t>C: Sesin yayılma hızı (m/</a:t>
                </a:r>
                <a:r>
                  <a:rPr lang="tr-TR" altLang="tr-TR" sz="1803" dirty="0" err="1">
                    <a:solidFill>
                      <a:schemeClr val="tx2"/>
                    </a:solidFill>
                    <a:latin typeface="Gill Sans MT"/>
                  </a:rPr>
                  <a:t>sn</a:t>
                </a:r>
                <a:r>
                  <a:rPr lang="tr-TR" altLang="tr-TR" sz="1803" dirty="0">
                    <a:solidFill>
                      <a:schemeClr val="tx2"/>
                    </a:solidFill>
                    <a:latin typeface="Gill Sans MT"/>
                  </a:rPr>
                  <a:t>)</a:t>
                </a:r>
              </a:p>
              <a:p>
                <a:pPr marL="0" indent="0">
                  <a:buNone/>
                </a:pPr>
                <a:r>
                  <a:rPr lang="tr-TR" altLang="tr-TR" sz="1803" dirty="0">
                    <a:solidFill>
                      <a:schemeClr val="tx2"/>
                    </a:solidFill>
                    <a:latin typeface="Gill Sans MT"/>
                  </a:rPr>
                  <a:t>E:Ortamın esneklik katsayısı</a:t>
                </a:r>
              </a:p>
              <a:p>
                <a:pPr marL="0" indent="0">
                  <a:buNone/>
                </a:pPr>
                <a14:m>
                  <m:oMath xmlns:m="http://schemas.openxmlformats.org/officeDocument/2006/math">
                    <m:r>
                      <a:rPr lang="tr-TR" altLang="tr-TR" sz="1803">
                        <a:solidFill>
                          <a:schemeClr val="tx2"/>
                        </a:solidFill>
                        <a:latin typeface="Cambria Math" panose="02040503050406030204" pitchFamily="18" charset="0"/>
                      </a:rPr>
                      <m:t>𝝆</m:t>
                    </m:r>
                    <m:r>
                      <a:rPr lang="tr-TR" altLang="tr-TR" sz="1803">
                        <a:solidFill>
                          <a:schemeClr val="tx2"/>
                        </a:solidFill>
                        <a:latin typeface="Cambria Math" panose="02040503050406030204" pitchFamily="18" charset="0"/>
                      </a:rPr>
                      <m:t>:</m:t>
                    </m:r>
                  </m:oMath>
                </a14:m>
                <a:r>
                  <a:rPr lang="tr-TR" altLang="tr-TR" sz="1803" dirty="0">
                    <a:solidFill>
                      <a:schemeClr val="tx2"/>
                    </a:solidFill>
                    <a:latin typeface="Gill Sans MT"/>
                  </a:rPr>
                  <a:t> Ortamın Özgül Ağırlığı</a:t>
                </a:r>
              </a:p>
              <a:p>
                <a:pPr marL="0" indent="0" algn="ctr">
                  <a:buNone/>
                </a:pPr>
                <a:endParaRPr lang="tr-TR" altLang="tr-TR" sz="1603" b="1" dirty="0">
                  <a:solidFill>
                    <a:srgbClr val="FF0000"/>
                  </a:solidFill>
                </a:endParaRPr>
              </a:p>
              <a:p>
                <a:pPr marL="0" indent="0" algn="ctr">
                  <a:buNone/>
                </a:pPr>
                <a:endParaRPr lang="tr-TR" altLang="tr-TR" sz="1603" b="1" dirty="0">
                  <a:solidFill>
                    <a:srgbClr val="FF0000"/>
                  </a:solidFill>
                </a:endParaRPr>
              </a:p>
              <a:p>
                <a:pPr marL="0" indent="0" algn="ctr">
                  <a:buNone/>
                </a:pPr>
                <a:endParaRPr lang="tr-TR" altLang="tr-TR" sz="2304" b="1" dirty="0">
                  <a:solidFill>
                    <a:srgbClr val="FF0000"/>
                  </a:solidFill>
                </a:endParaRPr>
              </a:p>
              <a:p>
                <a:pPr marL="0" indent="0" algn="ctr">
                  <a:buNone/>
                </a:pPr>
                <a:endParaRPr lang="tr-TR" altLang="tr-TR" sz="2304" b="1" dirty="0">
                  <a:solidFill>
                    <a:srgbClr val="FF0000"/>
                  </a:solidFill>
                </a:endParaRPr>
              </a:p>
            </p:txBody>
          </p:sp>
        </mc:Choice>
        <mc:Fallback xmlns="">
          <p:sp>
            <p:nvSpPr>
              <p:cNvPr id="14" name="Rectangle 3"/>
              <p:cNvSpPr txBox="1">
                <a:spLocks noRot="1" noChangeAspect="1" noMove="1" noResize="1" noEditPoints="1" noAdjustHandles="1" noChangeArrowheads="1" noChangeShapeType="1" noTextEdit="1"/>
              </p:cNvSpPr>
              <p:nvPr/>
            </p:nvSpPr>
            <p:spPr>
              <a:xfrm>
                <a:off x="1048370" y="2646080"/>
                <a:ext cx="3717576" cy="1461901"/>
              </a:xfrm>
              <a:prstGeom prst="rect">
                <a:avLst/>
              </a:prstGeom>
              <a:blipFill>
                <a:blip r:embed="rId2"/>
                <a:stretch>
                  <a:fillRect l="-1475" t="-417" b="-1250"/>
                </a:stretch>
              </a:blipFill>
            </p:spPr>
            <p:txBody>
              <a:bodyPr/>
              <a:lstStyle/>
              <a:p>
                <a:r>
                  <a:rPr lang="tr-TR">
                    <a:noFill/>
                  </a:rPr>
                  <a:t> </a:t>
                </a:r>
              </a:p>
            </p:txBody>
          </p:sp>
        </mc:Fallback>
      </mc:AlternateContent>
      <p:pic>
        <p:nvPicPr>
          <p:cNvPr id="15" name="Resim 14"/>
          <p:cNvPicPr>
            <a:picLocks noChangeAspect="1"/>
          </p:cNvPicPr>
          <p:nvPr/>
        </p:nvPicPr>
        <p:blipFill>
          <a:blip r:embed="rId3"/>
          <a:stretch>
            <a:fillRect/>
          </a:stretch>
        </p:blipFill>
        <p:spPr>
          <a:xfrm>
            <a:off x="4900929" y="2691929"/>
            <a:ext cx="4254076" cy="2899595"/>
          </a:xfrm>
          <a:prstGeom prst="rect">
            <a:avLst/>
          </a:prstGeom>
        </p:spPr>
      </p:pic>
      <p:sp>
        <p:nvSpPr>
          <p:cNvPr id="16" name="Rectangle 3"/>
          <p:cNvSpPr txBox="1">
            <a:spLocks noChangeArrowheads="1"/>
          </p:cNvSpPr>
          <p:nvPr/>
        </p:nvSpPr>
        <p:spPr>
          <a:xfrm>
            <a:off x="1048370" y="4386273"/>
            <a:ext cx="3102287" cy="1547743"/>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1803" dirty="0">
                <a:solidFill>
                  <a:schemeClr val="tx2"/>
                </a:solidFill>
                <a:latin typeface="Gill Sans MT"/>
              </a:rPr>
              <a:t>İncelik – Kalınlık </a:t>
            </a:r>
          </a:p>
          <a:p>
            <a:pPr marL="0" indent="0">
              <a:buNone/>
            </a:pPr>
            <a:r>
              <a:rPr lang="tr-TR" altLang="tr-TR" sz="1803" dirty="0">
                <a:solidFill>
                  <a:schemeClr val="tx2"/>
                </a:solidFill>
                <a:latin typeface="Gill Sans MT"/>
              </a:rPr>
              <a:t>Azlık – Çokluk</a:t>
            </a:r>
          </a:p>
          <a:p>
            <a:pPr marL="0" indent="0">
              <a:buNone/>
            </a:pPr>
            <a:r>
              <a:rPr lang="tr-TR" altLang="tr-TR" sz="1803" dirty="0">
                <a:solidFill>
                  <a:schemeClr val="tx2"/>
                </a:solidFill>
                <a:latin typeface="Gill Sans MT"/>
              </a:rPr>
              <a:t>Tını</a:t>
            </a:r>
          </a:p>
          <a:p>
            <a:pPr marL="0" indent="0">
              <a:buNone/>
            </a:pPr>
            <a:r>
              <a:rPr lang="tr-TR" altLang="tr-TR" sz="1803" dirty="0">
                <a:solidFill>
                  <a:schemeClr val="tx2"/>
                </a:solidFill>
                <a:latin typeface="Gill Sans MT"/>
              </a:rPr>
              <a:t>ve ses Zaman içinde değişir</a:t>
            </a:r>
            <a:r>
              <a:rPr lang="tr-TR" altLang="tr-TR" sz="2004" dirty="0">
                <a:solidFill>
                  <a:schemeClr val="tx2"/>
                </a:solidFill>
                <a:latin typeface="Gill Sans MT"/>
              </a:rPr>
              <a:t>.</a:t>
            </a:r>
          </a:p>
        </p:txBody>
      </p:sp>
      <p:sp>
        <p:nvSpPr>
          <p:cNvPr id="17" name="Dikdörtgen 16"/>
          <p:cNvSpPr/>
          <p:nvPr/>
        </p:nvSpPr>
        <p:spPr>
          <a:xfrm>
            <a:off x="783122" y="2071446"/>
            <a:ext cx="9077424" cy="400852"/>
          </a:xfrm>
          <a:prstGeom prst="rect">
            <a:avLst/>
          </a:prstGeom>
        </p:spPr>
        <p:txBody>
          <a:bodyPr wrap="square">
            <a:spAutoFit/>
          </a:bodyPr>
          <a:lstStyle/>
          <a:p>
            <a:r>
              <a:rPr lang="tr-TR" altLang="tr-TR" sz="2004" dirty="0">
                <a:solidFill>
                  <a:schemeClr val="tx2"/>
                </a:solidFill>
                <a:latin typeface="Gill Sans MT"/>
              </a:rPr>
              <a:t> Sesin yayılma hızı ortamın özgül ağırlığına ve esneklik katsayısına bağlıdır</a:t>
            </a:r>
            <a:r>
              <a:rPr lang="tr-TR" altLang="tr-TR" sz="1803" dirty="0">
                <a:solidFill>
                  <a:schemeClr val="tx2"/>
                </a:solidFill>
                <a:latin typeface="Gill Sans MT"/>
              </a:rPr>
              <a:t>. </a:t>
            </a:r>
          </a:p>
        </p:txBody>
      </p:sp>
    </p:spTree>
    <p:extLst>
      <p:ext uri="{BB962C8B-B14F-4D97-AF65-F5344CB8AC3E}">
        <p14:creationId xmlns:p14="http://schemas.microsoft.com/office/powerpoint/2010/main" val="3112721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4 Dikdörtgen"/>
          <p:cNvSpPr/>
          <p:nvPr/>
        </p:nvSpPr>
        <p:spPr>
          <a:xfrm>
            <a:off x="6804233" y="2033657"/>
            <a:ext cx="5850151" cy="400852"/>
          </a:xfrm>
          <a:prstGeom prst="rect">
            <a:avLst/>
          </a:prstGeom>
        </p:spPr>
        <p:txBody>
          <a:bodyPr wrap="square">
            <a:spAutoFit/>
          </a:bodyPr>
          <a:lstStyle/>
          <a:p>
            <a:pPr>
              <a:defRPr/>
            </a:pPr>
            <a:r>
              <a:rPr lang="tr-TR" sz="2004" dirty="0">
                <a:solidFill>
                  <a:schemeClr val="tx2"/>
                </a:solidFill>
                <a:latin typeface="Gill Sans MT"/>
              </a:rPr>
              <a:t>Optimum Dizayn</a:t>
            </a:r>
          </a:p>
        </p:txBody>
      </p:sp>
      <p:pic>
        <p:nvPicPr>
          <p:cNvPr id="14" name="Resim 3" descr="image001"/>
          <p:cNvPicPr>
            <a:picLocks noChangeAspect="1" noChangeArrowheads="1"/>
          </p:cNvPicPr>
          <p:nvPr/>
        </p:nvPicPr>
        <p:blipFill>
          <a:blip r:embed="rId2" cstate="print"/>
          <a:srcRect/>
          <a:stretch>
            <a:fillRect/>
          </a:stretch>
        </p:blipFill>
        <p:spPr bwMode="auto">
          <a:xfrm>
            <a:off x="3481423" y="1252024"/>
            <a:ext cx="3074259" cy="3623836"/>
          </a:xfrm>
          <a:prstGeom prst="rect">
            <a:avLst/>
          </a:prstGeom>
          <a:noFill/>
          <a:ln w="9525">
            <a:noFill/>
            <a:miter lim="800000"/>
            <a:headEnd/>
            <a:tailEnd/>
          </a:ln>
        </p:spPr>
      </p:pic>
      <p:pic>
        <p:nvPicPr>
          <p:cNvPr id="15" name="Resim 4" descr="image002"/>
          <p:cNvPicPr>
            <a:picLocks noChangeAspect="1" noChangeArrowheads="1"/>
          </p:cNvPicPr>
          <p:nvPr/>
        </p:nvPicPr>
        <p:blipFill>
          <a:blip r:embed="rId3" cstate="print"/>
          <a:srcRect/>
          <a:stretch>
            <a:fillRect/>
          </a:stretch>
        </p:blipFill>
        <p:spPr bwMode="auto">
          <a:xfrm>
            <a:off x="6917631" y="3368825"/>
            <a:ext cx="2065862" cy="2211309"/>
          </a:xfrm>
          <a:prstGeom prst="rect">
            <a:avLst/>
          </a:prstGeom>
          <a:noFill/>
          <a:ln w="9525">
            <a:noFill/>
            <a:miter lim="800000"/>
            <a:headEnd/>
            <a:tailEnd/>
          </a:ln>
        </p:spPr>
      </p:pic>
      <p:pic>
        <p:nvPicPr>
          <p:cNvPr id="16" name="Resim 3" descr="image001"/>
          <p:cNvPicPr>
            <a:picLocks noChangeAspect="1" noChangeArrowheads="1"/>
          </p:cNvPicPr>
          <p:nvPr/>
        </p:nvPicPr>
        <p:blipFill>
          <a:blip r:embed="rId4" cstate="print"/>
          <a:srcRect/>
          <a:stretch>
            <a:fillRect/>
          </a:stretch>
        </p:blipFill>
        <p:spPr bwMode="auto">
          <a:xfrm>
            <a:off x="1069427" y="2767533"/>
            <a:ext cx="2016117" cy="2641954"/>
          </a:xfrm>
          <a:prstGeom prst="rect">
            <a:avLst/>
          </a:prstGeom>
          <a:noFill/>
          <a:ln w="9525">
            <a:noFill/>
            <a:miter lim="800000"/>
            <a:headEnd/>
            <a:tailEnd/>
          </a:ln>
        </p:spPr>
      </p:pic>
    </p:spTree>
    <p:extLst>
      <p:ext uri="{BB962C8B-B14F-4D97-AF65-F5344CB8AC3E}">
        <p14:creationId xmlns:p14="http://schemas.microsoft.com/office/powerpoint/2010/main" val="1883876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4 Dikdörtgen"/>
          <p:cNvSpPr/>
          <p:nvPr/>
        </p:nvSpPr>
        <p:spPr>
          <a:xfrm>
            <a:off x="3021711" y="1245662"/>
            <a:ext cx="5323582" cy="431686"/>
          </a:xfrm>
          <a:prstGeom prst="rect">
            <a:avLst/>
          </a:prstGeom>
        </p:spPr>
        <p:txBody>
          <a:bodyPr wrap="square">
            <a:spAutoFit/>
          </a:bodyPr>
          <a:lstStyle/>
          <a:p>
            <a:pPr>
              <a:defRPr/>
            </a:pPr>
            <a:r>
              <a:rPr lang="tr-TR" sz="2204" b="1" dirty="0">
                <a:solidFill>
                  <a:srgbClr val="C00000"/>
                </a:solidFill>
                <a:latin typeface="Gill Sans MT" pitchFamily="34" charset="0"/>
              </a:rPr>
              <a:t>Hesaplanmış Detay Çözümleri</a:t>
            </a:r>
          </a:p>
        </p:txBody>
      </p:sp>
      <p:pic>
        <p:nvPicPr>
          <p:cNvPr id="14" name="Picture 2"/>
          <p:cNvPicPr>
            <a:picLocks noChangeAspect="1" noChangeArrowheads="1"/>
          </p:cNvPicPr>
          <p:nvPr/>
        </p:nvPicPr>
        <p:blipFill>
          <a:blip r:embed="rId2" cstate="print"/>
          <a:srcRect/>
          <a:stretch>
            <a:fillRect/>
          </a:stretch>
        </p:blipFill>
        <p:spPr bwMode="auto">
          <a:xfrm>
            <a:off x="1968887" y="1801366"/>
            <a:ext cx="3287891" cy="4023703"/>
          </a:xfrm>
          <a:prstGeom prst="rect">
            <a:avLst/>
          </a:prstGeom>
          <a:noFill/>
          <a:ln w="9525">
            <a:noFill/>
            <a:miter lim="800000"/>
            <a:headEnd/>
            <a:tailEnd/>
          </a:ln>
        </p:spPr>
      </p:pic>
      <p:pic>
        <p:nvPicPr>
          <p:cNvPr id="15" name="Picture 3"/>
          <p:cNvPicPr>
            <a:picLocks noChangeAspect="1" noChangeArrowheads="1"/>
          </p:cNvPicPr>
          <p:nvPr/>
        </p:nvPicPr>
        <p:blipFill>
          <a:blip r:embed="rId3" cstate="print"/>
          <a:srcRect/>
          <a:stretch>
            <a:fillRect/>
          </a:stretch>
        </p:blipFill>
        <p:spPr bwMode="auto">
          <a:xfrm>
            <a:off x="5256778" y="1801366"/>
            <a:ext cx="3336544" cy="4023703"/>
          </a:xfrm>
          <a:prstGeom prst="rect">
            <a:avLst/>
          </a:prstGeom>
          <a:noFill/>
          <a:ln w="9525">
            <a:noFill/>
            <a:miter lim="800000"/>
            <a:headEnd/>
            <a:tailEnd/>
          </a:ln>
        </p:spPr>
      </p:pic>
    </p:spTree>
    <p:extLst>
      <p:ext uri="{BB962C8B-B14F-4D97-AF65-F5344CB8AC3E}">
        <p14:creationId xmlns:p14="http://schemas.microsoft.com/office/powerpoint/2010/main" val="18554585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14 Dikdörtgen"/>
          <p:cNvSpPr/>
          <p:nvPr/>
        </p:nvSpPr>
        <p:spPr>
          <a:xfrm>
            <a:off x="680041" y="1015420"/>
            <a:ext cx="7641928" cy="431686"/>
          </a:xfrm>
          <a:prstGeom prst="rect">
            <a:avLst/>
          </a:prstGeom>
        </p:spPr>
        <p:txBody>
          <a:bodyPr wrap="square">
            <a:spAutoFit/>
          </a:bodyPr>
          <a:lstStyle/>
          <a:p>
            <a:pPr algn="ctr">
              <a:defRPr/>
            </a:pPr>
            <a:r>
              <a:rPr lang="tr-TR" sz="2204" b="1" dirty="0">
                <a:solidFill>
                  <a:srgbClr val="C00000"/>
                </a:solidFill>
                <a:latin typeface="Gill Sans MT" pitchFamily="34" charset="0"/>
              </a:rPr>
              <a:t>Onaylı, Test edilmiş, Sertifikalı Malzemeler</a:t>
            </a:r>
          </a:p>
        </p:txBody>
      </p:sp>
      <p:pic>
        <p:nvPicPr>
          <p:cNvPr id="14" name="Picture 2"/>
          <p:cNvPicPr>
            <a:picLocks noChangeAspect="1" noChangeArrowheads="1"/>
          </p:cNvPicPr>
          <p:nvPr/>
        </p:nvPicPr>
        <p:blipFill>
          <a:blip r:embed="rId2" cstate="print"/>
          <a:srcRect/>
          <a:stretch>
            <a:fillRect/>
          </a:stretch>
        </p:blipFill>
        <p:spPr bwMode="auto">
          <a:xfrm rot="21003877">
            <a:off x="967245" y="1787333"/>
            <a:ext cx="3251325" cy="1568699"/>
          </a:xfrm>
          <a:prstGeom prst="rect">
            <a:avLst/>
          </a:prstGeom>
          <a:noFill/>
          <a:ln w="9525">
            <a:noFill/>
            <a:miter lim="800000"/>
            <a:headEnd/>
            <a:tailEnd/>
          </a:ln>
        </p:spPr>
      </p:pic>
      <p:pic>
        <p:nvPicPr>
          <p:cNvPr id="15" name="Picture 4"/>
          <p:cNvPicPr>
            <a:picLocks noChangeAspect="1" noChangeArrowheads="1"/>
          </p:cNvPicPr>
          <p:nvPr/>
        </p:nvPicPr>
        <p:blipFill>
          <a:blip r:embed="rId3" cstate="print"/>
          <a:srcRect/>
          <a:stretch>
            <a:fillRect/>
          </a:stretch>
        </p:blipFill>
        <p:spPr bwMode="auto">
          <a:xfrm>
            <a:off x="1003939" y="3808755"/>
            <a:ext cx="1489825" cy="1656334"/>
          </a:xfrm>
          <a:prstGeom prst="rect">
            <a:avLst/>
          </a:prstGeom>
          <a:noFill/>
          <a:ln w="9525">
            <a:noFill/>
            <a:miter lim="800000"/>
            <a:headEnd/>
            <a:tailEnd/>
          </a:ln>
        </p:spPr>
      </p:pic>
      <p:pic>
        <p:nvPicPr>
          <p:cNvPr id="16" name="Picture 6"/>
          <p:cNvPicPr>
            <a:picLocks noChangeAspect="1" noChangeArrowheads="1"/>
          </p:cNvPicPr>
          <p:nvPr/>
        </p:nvPicPr>
        <p:blipFill>
          <a:blip r:embed="rId4" cstate="print"/>
          <a:srcRect/>
          <a:stretch>
            <a:fillRect/>
          </a:stretch>
        </p:blipFill>
        <p:spPr bwMode="auto">
          <a:xfrm>
            <a:off x="5131410" y="3501068"/>
            <a:ext cx="3435362" cy="1980835"/>
          </a:xfrm>
          <a:prstGeom prst="rect">
            <a:avLst/>
          </a:prstGeom>
          <a:noFill/>
          <a:ln w="9525">
            <a:noFill/>
            <a:miter lim="800000"/>
            <a:headEnd/>
            <a:tailEnd/>
          </a:ln>
        </p:spPr>
      </p:pic>
      <p:pic>
        <p:nvPicPr>
          <p:cNvPr id="17" name="Picture 3"/>
          <p:cNvPicPr>
            <a:picLocks noChangeAspect="1" noChangeArrowheads="1"/>
          </p:cNvPicPr>
          <p:nvPr/>
        </p:nvPicPr>
        <p:blipFill>
          <a:blip r:embed="rId5" cstate="print"/>
          <a:srcRect/>
          <a:stretch>
            <a:fillRect/>
          </a:stretch>
        </p:blipFill>
        <p:spPr bwMode="auto">
          <a:xfrm rot="1054967">
            <a:off x="5756799" y="1936755"/>
            <a:ext cx="3514235" cy="1761499"/>
          </a:xfrm>
          <a:prstGeom prst="rect">
            <a:avLst/>
          </a:prstGeom>
          <a:noFill/>
          <a:ln w="9525">
            <a:noFill/>
            <a:miter lim="800000"/>
            <a:headEnd/>
            <a:tailEnd/>
          </a:ln>
        </p:spPr>
      </p:pic>
      <p:pic>
        <p:nvPicPr>
          <p:cNvPr id="18" name="Picture 5"/>
          <p:cNvPicPr>
            <a:picLocks noChangeAspect="1" noChangeArrowheads="1"/>
          </p:cNvPicPr>
          <p:nvPr/>
        </p:nvPicPr>
        <p:blipFill>
          <a:blip r:embed="rId6" cstate="print"/>
          <a:srcRect/>
          <a:stretch>
            <a:fillRect/>
          </a:stretch>
        </p:blipFill>
        <p:spPr bwMode="auto">
          <a:xfrm>
            <a:off x="2764828" y="2766548"/>
            <a:ext cx="3820964" cy="1235678"/>
          </a:xfrm>
          <a:prstGeom prst="rect">
            <a:avLst/>
          </a:prstGeom>
          <a:noFill/>
          <a:ln w="9525">
            <a:noFill/>
            <a:miter lim="800000"/>
            <a:headEnd/>
            <a:tailEnd/>
          </a:ln>
        </p:spPr>
      </p:pic>
      <p:pic>
        <p:nvPicPr>
          <p:cNvPr id="19" name="Picture 7"/>
          <p:cNvPicPr>
            <a:picLocks noChangeAspect="1" noChangeArrowheads="1"/>
          </p:cNvPicPr>
          <p:nvPr/>
        </p:nvPicPr>
        <p:blipFill>
          <a:blip r:embed="rId7" cstate="print"/>
          <a:srcRect/>
          <a:stretch>
            <a:fillRect/>
          </a:stretch>
        </p:blipFill>
        <p:spPr bwMode="auto">
          <a:xfrm>
            <a:off x="2764828" y="4369717"/>
            <a:ext cx="2430460" cy="1121750"/>
          </a:xfrm>
          <a:prstGeom prst="rect">
            <a:avLst/>
          </a:prstGeom>
          <a:noFill/>
          <a:ln w="9525">
            <a:noFill/>
            <a:miter lim="800000"/>
            <a:headEnd/>
            <a:tailEnd/>
          </a:ln>
        </p:spPr>
      </p:pic>
    </p:spTree>
    <p:extLst>
      <p:ext uri="{BB962C8B-B14F-4D97-AF65-F5344CB8AC3E}">
        <p14:creationId xmlns:p14="http://schemas.microsoft.com/office/powerpoint/2010/main" val="3678518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object 272"/>
          <p:cNvSpPr/>
          <p:nvPr/>
        </p:nvSpPr>
        <p:spPr>
          <a:xfrm>
            <a:off x="1428346" y="1099341"/>
            <a:ext cx="7742338" cy="0"/>
          </a:xfrm>
          <a:custGeom>
            <a:avLst/>
            <a:gdLst/>
            <a:ahLst/>
            <a:cxnLst/>
            <a:rect l="l" t="t" r="r" b="b"/>
            <a:pathLst>
              <a:path w="7728000">
                <a:moveTo>
                  <a:pt x="0" y="0"/>
                </a:moveTo>
                <a:lnTo>
                  <a:pt x="7728000" y="0"/>
                </a:lnTo>
              </a:path>
            </a:pathLst>
          </a:custGeom>
          <a:ln w="3810">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280" name="object 280"/>
          <p:cNvSpPr/>
          <p:nvPr/>
        </p:nvSpPr>
        <p:spPr>
          <a:xfrm>
            <a:off x="1583930" y="6015013"/>
            <a:ext cx="7586767" cy="0"/>
          </a:xfrm>
          <a:custGeom>
            <a:avLst/>
            <a:gdLst/>
            <a:ahLst/>
            <a:cxnLst/>
            <a:rect l="l" t="t" r="r" b="b"/>
            <a:pathLst>
              <a:path w="7572717">
                <a:moveTo>
                  <a:pt x="0" y="0"/>
                </a:moveTo>
                <a:lnTo>
                  <a:pt x="7572717" y="0"/>
                </a:lnTo>
              </a:path>
            </a:pathLst>
          </a:custGeom>
          <a:ln w="3810">
            <a:solidFill>
              <a:srgbClr val="272726"/>
            </a:solidFill>
          </a:ln>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3" name="object 3"/>
          <p:cNvSpPr txBox="1"/>
          <p:nvPr/>
        </p:nvSpPr>
        <p:spPr>
          <a:xfrm>
            <a:off x="1428346" y="959382"/>
            <a:ext cx="7742338" cy="152683"/>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Dikdörtgen 12"/>
          <p:cNvSpPr/>
          <p:nvPr/>
        </p:nvSpPr>
        <p:spPr>
          <a:xfrm>
            <a:off x="872056" y="3462304"/>
            <a:ext cx="8406198" cy="2882150"/>
          </a:xfrm>
          <a:prstGeom prst="rect">
            <a:avLst/>
          </a:prstGeom>
        </p:spPr>
        <p:txBody>
          <a:bodyPr wrap="square">
            <a:spAutoFit/>
          </a:bodyPr>
          <a:lstStyle/>
          <a:p>
            <a:pPr>
              <a:spcBef>
                <a:spcPct val="0"/>
              </a:spcBef>
              <a:defRPr/>
            </a:pPr>
            <a:r>
              <a:rPr lang="tr-TR" sz="2775" b="1" dirty="0">
                <a:latin typeface="Gill Sans MT" panose="020B0502020104020203" pitchFamily="34" charset="0"/>
              </a:rPr>
              <a:t>   </a:t>
            </a:r>
            <a:r>
              <a:rPr lang="tr-TR" sz="2204" b="1" dirty="0">
                <a:solidFill>
                  <a:srgbClr val="C00000"/>
                </a:solidFill>
                <a:latin typeface="Gill Sans MT" pitchFamily="34" charset="0"/>
              </a:rPr>
              <a:t>Sonuç; </a:t>
            </a:r>
            <a:endParaRPr lang="tr-TR" sz="2004" dirty="0">
              <a:solidFill>
                <a:schemeClr val="tx2"/>
              </a:solidFill>
              <a:latin typeface="Gill Sans MT"/>
            </a:endParaRPr>
          </a:p>
          <a:p>
            <a:pPr marL="286293" indent="-286293">
              <a:buFont typeface="Arial" panose="020B0604020202020204" pitchFamily="34" charset="0"/>
              <a:buChar char="•"/>
              <a:defRPr/>
            </a:pPr>
            <a:r>
              <a:rPr lang="tr-TR" sz="2004" dirty="0">
                <a:solidFill>
                  <a:schemeClr val="tx2"/>
                </a:solidFill>
                <a:latin typeface="Gill Sans MT"/>
              </a:rPr>
              <a:t>Başlangıç bütçesine göre %25 düşüş,</a:t>
            </a:r>
          </a:p>
          <a:p>
            <a:pPr marL="286293" indent="-286293">
              <a:buFont typeface="Arial" panose="020B0604020202020204" pitchFamily="34" charset="0"/>
              <a:buChar char="•"/>
              <a:defRPr/>
            </a:pPr>
            <a:r>
              <a:rPr lang="tr-TR" sz="2004" dirty="0">
                <a:solidFill>
                  <a:schemeClr val="tx2"/>
                </a:solidFill>
                <a:latin typeface="Gill Sans MT"/>
              </a:rPr>
              <a:t>İşçilik maliyetlerinde  %10 düşüş,</a:t>
            </a:r>
          </a:p>
          <a:p>
            <a:pPr marL="286293" indent="-286293">
              <a:buFont typeface="Arial" panose="020B0604020202020204" pitchFamily="34" charset="0"/>
              <a:buChar char="•"/>
              <a:defRPr/>
            </a:pPr>
            <a:r>
              <a:rPr lang="tr-TR" sz="2004" dirty="0">
                <a:solidFill>
                  <a:schemeClr val="tx2"/>
                </a:solidFill>
                <a:latin typeface="Gill Sans MT"/>
              </a:rPr>
              <a:t>Tüm imalatlar ve detaylar planlı olarak uygulandığı için, ürün tedarikinde zamanında teslim ,</a:t>
            </a:r>
          </a:p>
          <a:p>
            <a:pPr marL="286293" indent="-286293">
              <a:buFont typeface="Arial" panose="020B0604020202020204" pitchFamily="34" charset="0"/>
              <a:buChar char="•"/>
              <a:defRPr/>
            </a:pPr>
            <a:r>
              <a:rPr lang="tr-TR" sz="2004" dirty="0">
                <a:solidFill>
                  <a:schemeClr val="tx2"/>
                </a:solidFill>
                <a:latin typeface="Gill Sans MT"/>
              </a:rPr>
              <a:t>Aynı performansı düşük maliyetli detaylarla sağlama  kazanımları elde edilmektedir.</a:t>
            </a:r>
          </a:p>
          <a:p>
            <a:pPr marL="264363" indent="-264363">
              <a:buFont typeface="Arial" panose="020B0604020202020204" pitchFamily="34" charset="0"/>
              <a:buChar char="•"/>
              <a:defRPr/>
            </a:pPr>
            <a:endParaRPr lang="tr-TR" sz="1665" dirty="0"/>
          </a:p>
          <a:p>
            <a:pPr>
              <a:defRPr/>
            </a:pPr>
            <a:endParaRPr lang="tr-TR" sz="1665" dirty="0"/>
          </a:p>
        </p:txBody>
      </p:sp>
      <p:sp>
        <p:nvSpPr>
          <p:cNvPr id="14" name="Dikdörtgen 13"/>
          <p:cNvSpPr>
            <a:spLocks noChangeArrowheads="1"/>
          </p:cNvSpPr>
          <p:nvPr/>
        </p:nvSpPr>
        <p:spPr bwMode="auto">
          <a:xfrm>
            <a:off x="979628" y="1710941"/>
            <a:ext cx="8191056" cy="1325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defRPr/>
            </a:pPr>
            <a:r>
              <a:rPr lang="tr-TR" altLang="tr-TR" sz="2004" dirty="0">
                <a:solidFill>
                  <a:schemeClr val="tx2"/>
                </a:solidFill>
                <a:latin typeface="Gill Sans MT"/>
              </a:rPr>
              <a:t>Dizayn konsept oluşturulmalı,</a:t>
            </a:r>
          </a:p>
          <a:p>
            <a:pPr eaLnBrk="1" hangingPunct="1">
              <a:buFont typeface="Arial" panose="020B0604020202020204" pitchFamily="34" charset="0"/>
              <a:buChar char="•"/>
              <a:defRPr/>
            </a:pPr>
            <a:r>
              <a:rPr lang="tr-TR" altLang="tr-TR" sz="2004" dirty="0">
                <a:solidFill>
                  <a:schemeClr val="tx2"/>
                </a:solidFill>
                <a:latin typeface="Gill Sans MT"/>
              </a:rPr>
              <a:t>Mevcut projelere göre teknik çalışmalar yapılmalı, </a:t>
            </a:r>
          </a:p>
          <a:p>
            <a:pPr eaLnBrk="1" hangingPunct="1">
              <a:buFont typeface="Arial" panose="020B0604020202020204" pitchFamily="34" charset="0"/>
              <a:buChar char="•"/>
              <a:defRPr/>
            </a:pPr>
            <a:r>
              <a:rPr lang="tr-TR" altLang="tr-TR" sz="2004" dirty="0">
                <a:solidFill>
                  <a:schemeClr val="tx2"/>
                </a:solidFill>
                <a:latin typeface="Gill Sans MT"/>
              </a:rPr>
              <a:t>Uygulama proje çalışmalarında tüm mekanik ve elektrik grupları ile koordineli çalışılarak sismik-titreşim ve ses problemleri birlikte çözülmeli.</a:t>
            </a:r>
          </a:p>
        </p:txBody>
      </p:sp>
      <p:sp>
        <p:nvSpPr>
          <p:cNvPr id="15" name="Metin kutusu 1"/>
          <p:cNvSpPr txBox="1">
            <a:spLocks noChangeArrowheads="1"/>
          </p:cNvSpPr>
          <p:nvPr/>
        </p:nvSpPr>
        <p:spPr bwMode="auto">
          <a:xfrm>
            <a:off x="1179354" y="1288074"/>
            <a:ext cx="5772965" cy="431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tr-TR" altLang="tr-TR" sz="2204" b="1" dirty="0">
                <a:solidFill>
                  <a:srgbClr val="C00000"/>
                </a:solidFill>
                <a:latin typeface="Gill Sans MT" pitchFamily="34" charset="0"/>
              </a:rPr>
              <a:t>Örnek Proje;</a:t>
            </a:r>
          </a:p>
        </p:txBody>
      </p:sp>
    </p:spTree>
    <p:extLst>
      <p:ext uri="{BB962C8B-B14F-4D97-AF65-F5344CB8AC3E}">
        <p14:creationId xmlns:p14="http://schemas.microsoft.com/office/powerpoint/2010/main" val="20928210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368810" y="-1584"/>
            <a:ext cx="9165209" cy="6855869"/>
          </a:xfrm>
          <a:prstGeom prst="rect">
            <a:avLst/>
          </a:prstGeom>
        </p:spPr>
        <p:txBody>
          <a:bodyPr wrap="square" lIns="0" tIns="0" rIns="0" bIns="0" rtlCol="0">
            <a:noAutofit/>
          </a:bodyPr>
          <a:lstStyle/>
          <a:p>
            <a:pPr marL="25459">
              <a:lnSpc>
                <a:spcPts val="1004"/>
              </a:lnSpc>
            </a:pPr>
            <a:endParaRPr sz="1004" dirty="0"/>
          </a:p>
        </p:txBody>
      </p:sp>
      <p:sp>
        <p:nvSpPr>
          <p:cNvPr id="3" name="object 3"/>
          <p:cNvSpPr txBox="1"/>
          <p:nvPr/>
        </p:nvSpPr>
        <p:spPr>
          <a:xfrm>
            <a:off x="1426720" y="958242"/>
            <a:ext cx="7745937" cy="152754"/>
          </a:xfrm>
          <a:prstGeom prst="rect">
            <a:avLst/>
          </a:prstGeom>
        </p:spPr>
        <p:txBody>
          <a:bodyPr wrap="square" lIns="0" tIns="0" rIns="0" bIns="0" rtlCol="0">
            <a:noAutofit/>
          </a:bodyPr>
          <a:lstStyle/>
          <a:p>
            <a:pPr marL="25459">
              <a:lnSpc>
                <a:spcPts val="1004"/>
              </a:lnSpc>
            </a:pPr>
            <a:endParaRPr sz="1004"/>
          </a:p>
        </p:txBody>
      </p:sp>
      <p:sp>
        <p:nvSpPr>
          <p:cNvPr id="14" name="13 Dikdörtgen"/>
          <p:cNvSpPr/>
          <p:nvPr/>
        </p:nvSpPr>
        <p:spPr>
          <a:xfrm>
            <a:off x="1361708" y="1672338"/>
            <a:ext cx="8936078" cy="1061166"/>
          </a:xfrm>
          <a:prstGeom prst="rect">
            <a:avLst/>
          </a:prstGeom>
        </p:spPr>
        <p:txBody>
          <a:bodyPr wrap="square">
            <a:spAutoFit/>
          </a:bodyPr>
          <a:lstStyle/>
          <a:p>
            <a:pPr>
              <a:lnSpc>
                <a:spcPct val="110000"/>
              </a:lnSpc>
              <a:spcBef>
                <a:spcPct val="50000"/>
              </a:spcBef>
            </a:pPr>
            <a:endParaRPr lang="tr-TR" sz="2806" dirty="0"/>
          </a:p>
          <a:p>
            <a:pPr algn="ctr"/>
            <a:endParaRPr lang="tr-TR" sz="3209" dirty="0">
              <a:solidFill>
                <a:schemeClr val="tx2"/>
              </a:solidFill>
            </a:endParaRPr>
          </a:p>
        </p:txBody>
      </p:sp>
      <p:sp>
        <p:nvSpPr>
          <p:cNvPr id="15" name="14 Dikdörtgen"/>
          <p:cNvSpPr/>
          <p:nvPr/>
        </p:nvSpPr>
        <p:spPr>
          <a:xfrm>
            <a:off x="1821416" y="3465187"/>
            <a:ext cx="6568400" cy="817763"/>
          </a:xfrm>
          <a:prstGeom prst="rect">
            <a:avLst/>
          </a:prstGeom>
        </p:spPr>
        <p:txBody>
          <a:bodyPr wrap="square">
            <a:spAutoFit/>
          </a:bodyPr>
          <a:lstStyle/>
          <a:p>
            <a:pPr marL="744714" indent="-744714" algn="ctr">
              <a:lnSpc>
                <a:spcPct val="130000"/>
              </a:lnSpc>
              <a:spcBef>
                <a:spcPct val="15000"/>
              </a:spcBef>
            </a:pPr>
            <a:r>
              <a:rPr lang="tr-TR" sz="4008" b="1" dirty="0">
                <a:solidFill>
                  <a:schemeClr val="tx2"/>
                </a:solidFill>
                <a:latin typeface="Gill Sans MT"/>
              </a:rPr>
              <a:t>TEŞEKKÜRLER…    </a:t>
            </a:r>
          </a:p>
        </p:txBody>
      </p:sp>
      <p:sp>
        <p:nvSpPr>
          <p:cNvPr id="16" name="object 51"/>
          <p:cNvSpPr/>
          <p:nvPr/>
        </p:nvSpPr>
        <p:spPr>
          <a:xfrm>
            <a:off x="368813" y="2415207"/>
            <a:ext cx="100400" cy="2022289"/>
          </a:xfrm>
          <a:custGeom>
            <a:avLst/>
            <a:gdLst/>
            <a:ahLst/>
            <a:cxnLst/>
            <a:rect l="l" t="t" r="r" b="b"/>
            <a:pathLst>
              <a:path w="100167" h="2017610">
                <a:moveTo>
                  <a:pt x="0" y="2017610"/>
                </a:moveTo>
                <a:lnTo>
                  <a:pt x="100167" y="2017610"/>
                </a:lnTo>
                <a:lnTo>
                  <a:pt x="100167" y="0"/>
                </a:lnTo>
                <a:lnTo>
                  <a:pt x="0" y="0"/>
                </a:lnTo>
                <a:lnTo>
                  <a:pt x="0" y="2017610"/>
                </a:lnTo>
                <a:close/>
              </a:path>
            </a:pathLst>
          </a:custGeom>
          <a:solidFill>
            <a:srgbClr val="CEA63B"/>
          </a:solidFill>
        </p:spPr>
        <p:txBody>
          <a:bodyPr wrap="square" lIns="0" tIns="0" rIns="0" bIns="0" rtlCol="0">
            <a:noAutofit/>
          </a:bodyPr>
          <a:lstStyle/>
          <a:p>
            <a:endParaRPr sz="1803"/>
          </a:p>
        </p:txBody>
      </p:sp>
    </p:spTree>
    <p:extLst>
      <p:ext uri="{BB962C8B-B14F-4D97-AF65-F5344CB8AC3E}">
        <p14:creationId xmlns:p14="http://schemas.microsoft.com/office/powerpoint/2010/main" val="1513289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13" name="Rectangle 2"/>
          <p:cNvSpPr txBox="1">
            <a:spLocks noChangeArrowheads="1"/>
          </p:cNvSpPr>
          <p:nvPr/>
        </p:nvSpPr>
        <p:spPr>
          <a:xfrm>
            <a:off x="1198635" y="1559299"/>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Sesin İncelik – Kalınlığı </a:t>
            </a:r>
          </a:p>
        </p:txBody>
      </p:sp>
      <p:sp>
        <p:nvSpPr>
          <p:cNvPr id="14" name="Rectangle 3"/>
          <p:cNvSpPr txBox="1">
            <a:spLocks noChangeArrowheads="1"/>
          </p:cNvSpPr>
          <p:nvPr/>
        </p:nvSpPr>
        <p:spPr>
          <a:xfrm>
            <a:off x="1085250" y="2132180"/>
            <a:ext cx="7647980" cy="413702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304" b="1" dirty="0"/>
              <a:t> </a:t>
            </a:r>
            <a:r>
              <a:rPr lang="tr-TR" altLang="tr-TR" sz="2004" b="1" dirty="0">
                <a:solidFill>
                  <a:schemeClr val="tx2"/>
                </a:solidFill>
                <a:latin typeface="Gill Sans MT"/>
              </a:rPr>
              <a:t>İnce </a:t>
            </a:r>
            <a:r>
              <a:rPr lang="tr-TR" altLang="tr-TR" sz="2004" dirty="0">
                <a:solidFill>
                  <a:schemeClr val="tx2"/>
                </a:solidFill>
                <a:latin typeface="Gill Sans MT"/>
              </a:rPr>
              <a:t>ya da</a:t>
            </a:r>
            <a:r>
              <a:rPr lang="tr-TR" altLang="tr-TR" sz="2004" b="1" dirty="0">
                <a:solidFill>
                  <a:schemeClr val="tx2"/>
                </a:solidFill>
                <a:latin typeface="Gill Sans MT"/>
              </a:rPr>
              <a:t> tiz </a:t>
            </a:r>
            <a:r>
              <a:rPr lang="tr-TR" altLang="tr-TR" sz="2004" dirty="0">
                <a:solidFill>
                  <a:schemeClr val="tx2"/>
                </a:solidFill>
                <a:latin typeface="Gill Sans MT"/>
              </a:rPr>
              <a:t>ses örnekleri; çocukların sesi kısa tellerden, ince metallerden çıkan sesler, sivrisinek sesi.</a:t>
            </a:r>
          </a:p>
          <a:p>
            <a:pPr marL="0" indent="0">
              <a:buNone/>
            </a:pPr>
            <a:r>
              <a:rPr lang="tr-TR" altLang="tr-TR" sz="2004" b="1" dirty="0">
                <a:solidFill>
                  <a:schemeClr val="tx2"/>
                </a:solidFill>
                <a:latin typeface="Gill Sans MT"/>
              </a:rPr>
              <a:t>Kalın</a:t>
            </a:r>
            <a:r>
              <a:rPr lang="tr-TR" altLang="tr-TR" sz="2004" dirty="0">
                <a:solidFill>
                  <a:schemeClr val="tx2"/>
                </a:solidFill>
                <a:latin typeface="Gill Sans MT"/>
              </a:rPr>
              <a:t> ya da </a:t>
            </a:r>
            <a:r>
              <a:rPr lang="tr-TR" altLang="tr-TR" sz="2004" b="1" dirty="0">
                <a:solidFill>
                  <a:schemeClr val="tx2"/>
                </a:solidFill>
                <a:latin typeface="Gill Sans MT"/>
              </a:rPr>
              <a:t>bas</a:t>
            </a:r>
            <a:r>
              <a:rPr lang="tr-TR" altLang="tr-TR" sz="2004" dirty="0">
                <a:solidFill>
                  <a:schemeClr val="tx2"/>
                </a:solidFill>
                <a:latin typeface="Gill Sans MT"/>
              </a:rPr>
              <a:t> ses örnekleri; bas, bariton gibi erkek sesleri, kontrbas gibi büyük boyutlu çalgıların ya da uzun tellerin sesi. </a:t>
            </a:r>
          </a:p>
          <a:p>
            <a:pPr marL="0" indent="0">
              <a:buNone/>
            </a:pPr>
            <a:endParaRPr lang="tr-TR" altLang="tr-TR" sz="2004" dirty="0">
              <a:solidFill>
                <a:schemeClr val="tx2"/>
              </a:solidFill>
              <a:latin typeface="Gill Sans MT"/>
            </a:endParaRPr>
          </a:p>
          <a:p>
            <a:pPr marL="0" indent="0">
              <a:buNone/>
            </a:pPr>
            <a:r>
              <a:rPr lang="tr-TR" altLang="tr-TR" sz="2004" b="1" dirty="0">
                <a:solidFill>
                  <a:schemeClr val="tx2"/>
                </a:solidFill>
                <a:latin typeface="Gill Sans MT"/>
              </a:rPr>
              <a:t>Frekans(Hz), Periyod (</a:t>
            </a:r>
            <a:r>
              <a:rPr lang="tr-TR" altLang="tr-TR" sz="2004" b="1" dirty="0" err="1">
                <a:solidFill>
                  <a:schemeClr val="tx2"/>
                </a:solidFill>
                <a:latin typeface="Gill Sans MT"/>
              </a:rPr>
              <a:t>sn</a:t>
            </a:r>
            <a:r>
              <a:rPr lang="tr-TR" altLang="tr-TR" sz="2004" b="1" dirty="0">
                <a:solidFill>
                  <a:schemeClr val="tx2"/>
                </a:solidFill>
                <a:latin typeface="Gill Sans MT"/>
              </a:rPr>
              <a:t>), Dalga Boyu (</a:t>
            </a:r>
            <a:r>
              <a:rPr lang="tr-TR" altLang="tr-TR" sz="2004" b="1" dirty="0" err="1">
                <a:solidFill>
                  <a:schemeClr val="tx2"/>
                </a:solidFill>
                <a:latin typeface="Gill Sans MT"/>
              </a:rPr>
              <a:t>cm,m</a:t>
            </a:r>
            <a:r>
              <a:rPr lang="tr-TR" altLang="tr-TR" sz="2004" b="1" dirty="0">
                <a:solidFill>
                  <a:schemeClr val="tx2"/>
                </a:solidFill>
                <a:latin typeface="Gill Sans MT"/>
              </a:rPr>
              <a:t>)</a:t>
            </a:r>
            <a:r>
              <a:rPr lang="tr-TR" altLang="tr-TR" sz="2004" dirty="0">
                <a:solidFill>
                  <a:schemeClr val="tx2"/>
                </a:solidFill>
                <a:latin typeface="Gill Sans MT"/>
              </a:rPr>
              <a:t> sesin inceliği ve kalınlığı ile ilgili büyüklükledir. </a:t>
            </a:r>
          </a:p>
        </p:txBody>
      </p:sp>
    </p:spTree>
    <p:extLst>
      <p:ext uri="{BB962C8B-B14F-4D97-AF65-F5344CB8AC3E}">
        <p14:creationId xmlns:p14="http://schemas.microsoft.com/office/powerpoint/2010/main" val="25783931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object 271"/>
          <p:cNvSpPr/>
          <p:nvPr/>
        </p:nvSpPr>
        <p:spPr>
          <a:xfrm>
            <a:off x="370928" y="0"/>
            <a:ext cx="9160965" cy="6852694"/>
          </a:xfrm>
          <a:custGeom>
            <a:avLst/>
            <a:gdLst/>
            <a:ahLst/>
            <a:cxnLst/>
            <a:rect l="l" t="t" r="r" b="b"/>
            <a:pathLst>
              <a:path w="9144000" h="6840004">
                <a:moveTo>
                  <a:pt x="9144000" y="0"/>
                </a:moveTo>
                <a:lnTo>
                  <a:pt x="1" y="0"/>
                </a:lnTo>
                <a:lnTo>
                  <a:pt x="1" y="6840004"/>
                </a:lnTo>
                <a:lnTo>
                  <a:pt x="9144000" y="6840004"/>
                </a:lnTo>
                <a:lnTo>
                  <a:pt x="9144000" y="0"/>
                </a:lnTo>
              </a:path>
            </a:pathLst>
          </a:custGeom>
          <a:ln w="3175">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330291" y="1303456"/>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Sesin İncelik – Kalınlığı </a:t>
            </a:r>
          </a:p>
        </p:txBody>
      </p:sp>
      <mc:AlternateContent xmlns:mc="http://schemas.openxmlformats.org/markup-compatibility/2006" xmlns:a14="http://schemas.microsoft.com/office/drawing/2010/main">
        <mc:Choice Requires="a14">
          <p:sp>
            <p:nvSpPr>
              <p:cNvPr id="14" name="Rectangle 3"/>
              <p:cNvSpPr txBox="1">
                <a:spLocks noChangeArrowheads="1"/>
              </p:cNvSpPr>
              <p:nvPr/>
            </p:nvSpPr>
            <p:spPr>
              <a:xfrm>
                <a:off x="1103358" y="1863993"/>
                <a:ext cx="7951756" cy="3739299"/>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altLang="tr-TR" sz="2004" b="1" dirty="0">
                    <a:solidFill>
                      <a:schemeClr val="tx2"/>
                    </a:solidFill>
                    <a:latin typeface="Gill Sans MT"/>
                  </a:rPr>
                  <a:t>Periyod (Devir Süresi): </a:t>
                </a:r>
                <a:r>
                  <a:rPr lang="tr-TR" altLang="tr-TR" sz="2004" dirty="0">
                    <a:solidFill>
                      <a:schemeClr val="tx2"/>
                    </a:solidFill>
                    <a:latin typeface="Gill Sans MT"/>
                  </a:rPr>
                  <a:t>Bir titreşimin süresine periyod denir. </a:t>
                </a:r>
              </a:p>
              <a:p>
                <a:pPr marL="0" indent="0" algn="ctr">
                  <a:buNone/>
                </a:pPr>
                <a:r>
                  <a:rPr lang="tr-TR" altLang="tr-TR" sz="2004" dirty="0">
                    <a:solidFill>
                      <a:schemeClr val="tx2"/>
                    </a:solidFill>
                    <a:latin typeface="Gill Sans MT"/>
                  </a:rPr>
                  <a:t>T= </a:t>
                </a:r>
                <a14:m>
                  <m:oMath xmlns:m="http://schemas.openxmlformats.org/officeDocument/2006/math">
                    <m:f>
                      <m:fPr>
                        <m:ctrlPr>
                          <a:rPr lang="tr-TR" altLang="tr-TR" sz="2004" i="1">
                            <a:solidFill>
                              <a:schemeClr val="tx2"/>
                            </a:solidFill>
                            <a:latin typeface="Cambria Math" panose="02040503050406030204" pitchFamily="18" charset="0"/>
                          </a:rPr>
                        </m:ctrlPr>
                      </m:fPr>
                      <m:num>
                        <m:r>
                          <a:rPr lang="tr-TR" altLang="tr-TR" sz="2004">
                            <a:solidFill>
                              <a:schemeClr val="tx2"/>
                            </a:solidFill>
                            <a:latin typeface="Cambria Math" panose="02040503050406030204" pitchFamily="18" charset="0"/>
                          </a:rPr>
                          <m:t> 1</m:t>
                        </m:r>
                      </m:num>
                      <m:den>
                        <m:r>
                          <a:rPr lang="tr-TR" altLang="tr-TR" sz="2004">
                            <a:solidFill>
                              <a:schemeClr val="tx2"/>
                            </a:solidFill>
                            <a:latin typeface="Cambria Math" panose="02040503050406030204" pitchFamily="18" charset="0"/>
                          </a:rPr>
                          <m:t>𝑓</m:t>
                        </m:r>
                      </m:den>
                    </m:f>
                  </m:oMath>
                </a14:m>
                <a:endParaRPr lang="tr-TR" altLang="tr-TR" sz="2004" dirty="0">
                  <a:solidFill>
                    <a:schemeClr val="tx2"/>
                  </a:solidFill>
                  <a:latin typeface="Gill Sans MT"/>
                </a:endParaRPr>
              </a:p>
              <a:p>
                <a:pPr marL="0" indent="0" algn="ctr">
                  <a:buNone/>
                </a:pPr>
                <a:r>
                  <a:rPr lang="tr-TR" altLang="tr-TR" sz="2004" b="1" dirty="0">
                    <a:solidFill>
                      <a:schemeClr val="tx2"/>
                    </a:solidFill>
                    <a:latin typeface="Gill Sans MT"/>
                  </a:rPr>
                  <a:t>Dalga Boyu: </a:t>
                </a:r>
                <a:r>
                  <a:rPr lang="tr-TR" altLang="tr-TR" sz="2004" dirty="0">
                    <a:solidFill>
                      <a:schemeClr val="tx2"/>
                    </a:solidFill>
                    <a:latin typeface="Gill Sans MT"/>
                  </a:rPr>
                  <a:t>Hava gibi elastik bir ortamda ses titreşimleri dalgalar halinde yayılır. Simgesi </a:t>
                </a:r>
                <a14:m>
                  <m:oMath xmlns:m="http://schemas.openxmlformats.org/officeDocument/2006/math">
                    <m:r>
                      <a:rPr lang="tr-TR" altLang="tr-TR" sz="2004">
                        <a:solidFill>
                          <a:schemeClr val="tx2"/>
                        </a:solidFill>
                        <a:latin typeface="Cambria Math" panose="02040503050406030204" pitchFamily="18" charset="0"/>
                      </a:rPr>
                      <m:t>𝜆</m:t>
                    </m:r>
                  </m:oMath>
                </a14:m>
                <a:r>
                  <a:rPr lang="tr-TR" altLang="tr-TR" sz="2004" dirty="0">
                    <a:solidFill>
                      <a:schemeClr val="tx2"/>
                    </a:solidFill>
                    <a:latin typeface="Gill Sans MT"/>
                  </a:rPr>
                  <a:t>, birimi (m)’</a:t>
                </a:r>
                <a:r>
                  <a:rPr lang="tr-TR" altLang="tr-TR" sz="2004" dirty="0" err="1">
                    <a:solidFill>
                      <a:schemeClr val="tx2"/>
                    </a:solidFill>
                    <a:latin typeface="Gill Sans MT"/>
                  </a:rPr>
                  <a:t>dir</a:t>
                </a:r>
                <a:r>
                  <a:rPr lang="tr-TR" altLang="tr-TR" sz="2004" dirty="0">
                    <a:solidFill>
                      <a:schemeClr val="tx2"/>
                    </a:solidFill>
                    <a:latin typeface="Gill Sans MT"/>
                  </a:rPr>
                  <a:t>.</a:t>
                </a:r>
              </a:p>
              <a:p>
                <a:pPr marL="0" indent="0" algn="ctr">
                  <a:buNone/>
                </a:pPr>
                <a14:m>
                  <m:oMathPara xmlns:m="http://schemas.openxmlformats.org/officeDocument/2006/math">
                    <m:oMathParaPr>
                      <m:jc m:val="centerGroup"/>
                    </m:oMathParaPr>
                    <m:oMath xmlns:m="http://schemas.openxmlformats.org/officeDocument/2006/math">
                      <m:r>
                        <a:rPr lang="tr-TR" altLang="tr-TR" sz="2004">
                          <a:solidFill>
                            <a:schemeClr val="tx2"/>
                          </a:solidFill>
                          <a:latin typeface="Cambria Math" panose="02040503050406030204" pitchFamily="18" charset="0"/>
                        </a:rPr>
                        <m:t>𝜆</m:t>
                      </m:r>
                      <m:r>
                        <a:rPr lang="tr-TR" altLang="tr-TR" sz="2004">
                          <a:solidFill>
                            <a:schemeClr val="tx2"/>
                          </a:solidFill>
                          <a:latin typeface="Cambria Math" panose="02040503050406030204" pitchFamily="18" charset="0"/>
                        </a:rPr>
                        <m:t>=</m:t>
                      </m:r>
                      <m:f>
                        <m:fPr>
                          <m:ctrlPr>
                            <a:rPr lang="tr-TR" altLang="tr-TR" sz="2004" i="1">
                              <a:solidFill>
                                <a:schemeClr val="tx2"/>
                              </a:solidFill>
                              <a:latin typeface="Cambria Math" panose="02040503050406030204" pitchFamily="18" charset="0"/>
                            </a:rPr>
                          </m:ctrlPr>
                        </m:fPr>
                        <m:num>
                          <m:r>
                            <a:rPr lang="tr-TR" altLang="tr-TR" sz="2004">
                              <a:solidFill>
                                <a:schemeClr val="tx2"/>
                              </a:solidFill>
                              <a:latin typeface="Cambria Math" panose="02040503050406030204" pitchFamily="18" charset="0"/>
                            </a:rPr>
                            <m:t>𝑐</m:t>
                          </m:r>
                        </m:num>
                        <m:den>
                          <m:r>
                            <a:rPr lang="tr-TR" altLang="tr-TR" sz="2004">
                              <a:solidFill>
                                <a:schemeClr val="tx2"/>
                              </a:solidFill>
                              <a:latin typeface="Cambria Math" panose="02040503050406030204" pitchFamily="18" charset="0"/>
                            </a:rPr>
                            <m:t>𝑓</m:t>
                          </m:r>
                        </m:den>
                      </m:f>
                    </m:oMath>
                  </m:oMathPara>
                </a14:m>
                <a:endParaRPr lang="tr-TR" altLang="tr-TR" sz="2004" dirty="0">
                  <a:solidFill>
                    <a:schemeClr val="tx2"/>
                  </a:solidFill>
                  <a:latin typeface="Gill Sans MT"/>
                </a:endParaRPr>
              </a:p>
              <a:p>
                <a:pPr marL="0" indent="0">
                  <a:buNone/>
                </a:pPr>
                <a:r>
                  <a:rPr lang="tr-TR" altLang="tr-TR" sz="2004" b="1" dirty="0">
                    <a:solidFill>
                      <a:schemeClr val="tx2"/>
                    </a:solidFill>
                    <a:latin typeface="Gill Sans MT"/>
                  </a:rPr>
                  <a:t>Frekans Tayfı: </a:t>
                </a:r>
                <a:r>
                  <a:rPr lang="tr-TR" altLang="tr-TR" sz="2004" dirty="0">
                    <a:solidFill>
                      <a:schemeClr val="tx2"/>
                    </a:solidFill>
                    <a:latin typeface="Gill Sans MT"/>
                  </a:rPr>
                  <a:t>Bir ses dalgasında ses basınç düzeyleri ile frekanslar arası ilişkiyi gösteren grafiktir. Doğadaki sesler genellikle karmaşık sesler olduğundan bu seslerin frekans analizi yapılarak daha çok hangi frekanslarda seslerin olduğu gürültü kontrolü açısından bilinmesi gerekir.</a:t>
                </a:r>
              </a:p>
            </p:txBody>
          </p:sp>
        </mc:Choice>
        <mc:Fallback xmlns="">
          <p:sp>
            <p:nvSpPr>
              <p:cNvPr id="14" name="Rectangle 3"/>
              <p:cNvSpPr txBox="1">
                <a:spLocks noRot="1" noChangeAspect="1" noMove="1" noResize="1" noEditPoints="1" noAdjustHandles="1" noChangeArrowheads="1" noChangeShapeType="1" noTextEdit="1"/>
              </p:cNvSpPr>
              <p:nvPr/>
            </p:nvSpPr>
            <p:spPr>
              <a:xfrm>
                <a:off x="1103358" y="1863993"/>
                <a:ext cx="7951756" cy="3739299"/>
              </a:xfrm>
              <a:prstGeom prst="rect">
                <a:avLst/>
              </a:prstGeom>
              <a:blipFill>
                <a:blip r:embed="rId2"/>
                <a:stretch>
                  <a:fillRect l="-844" t="-979" r="-1074"/>
                </a:stretch>
              </a:blipFill>
            </p:spPr>
            <p:txBody>
              <a:bodyPr/>
              <a:lstStyle/>
              <a:p>
                <a:r>
                  <a:rPr lang="tr-TR">
                    <a:noFill/>
                  </a:rPr>
                  <a:t> </a:t>
                </a:r>
              </a:p>
            </p:txBody>
          </p:sp>
        </mc:Fallback>
      </mc:AlternateContent>
    </p:spTree>
    <p:extLst>
      <p:ext uri="{BB962C8B-B14F-4D97-AF65-F5344CB8AC3E}">
        <p14:creationId xmlns:p14="http://schemas.microsoft.com/office/powerpoint/2010/main" val="3359808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object 271"/>
          <p:cNvSpPr/>
          <p:nvPr/>
        </p:nvSpPr>
        <p:spPr>
          <a:xfrm>
            <a:off x="370928" y="0"/>
            <a:ext cx="9160965" cy="6852694"/>
          </a:xfrm>
          <a:custGeom>
            <a:avLst/>
            <a:gdLst/>
            <a:ahLst/>
            <a:cxnLst/>
            <a:rect l="l" t="t" r="r" b="b"/>
            <a:pathLst>
              <a:path w="9144000" h="6840004">
                <a:moveTo>
                  <a:pt x="9144000" y="0"/>
                </a:moveTo>
                <a:lnTo>
                  <a:pt x="1" y="0"/>
                </a:lnTo>
                <a:lnTo>
                  <a:pt x="1" y="6840004"/>
                </a:lnTo>
                <a:lnTo>
                  <a:pt x="9144000" y="6840004"/>
                </a:lnTo>
                <a:lnTo>
                  <a:pt x="9144000" y="0"/>
                </a:lnTo>
              </a:path>
            </a:pathLst>
          </a:custGeom>
          <a:ln w="3175">
            <a:solidFill>
              <a:srgbClr val="272726"/>
            </a:solidFill>
          </a:ln>
        </p:spPr>
        <p:txBody>
          <a:bodyPr wrap="square" lIns="0" tIns="0" rIns="0" bIns="0" rtlCol="0">
            <a:noAutofit/>
          </a:bodyPr>
          <a:lstStyle/>
          <a:p>
            <a:endParaRPr sz="1803"/>
          </a:p>
        </p:txBody>
      </p:sp>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4" name="object 4"/>
          <p:cNvSpPr txBox="1"/>
          <p:nvPr/>
        </p:nvSpPr>
        <p:spPr>
          <a:xfrm>
            <a:off x="370929" y="0"/>
            <a:ext cx="9160963" cy="6852694"/>
          </a:xfrm>
          <a:prstGeom prst="rect">
            <a:avLst/>
          </a:prstGeom>
        </p:spPr>
        <p:txBody>
          <a:bodyPr wrap="square" lIns="0" tIns="0" rIns="0" bIns="0" rtlCol="0">
            <a:noAutofit/>
          </a:bodyPr>
          <a:lstStyle/>
          <a:p>
            <a:pPr marL="25448">
              <a:lnSpc>
                <a:spcPts val="1002"/>
              </a:lnSpc>
            </a:pPr>
            <a:endParaRPr sz="1002"/>
          </a:p>
        </p:txBody>
      </p:sp>
      <p:sp>
        <p:nvSpPr>
          <p:cNvPr id="2" name="object 2"/>
          <p:cNvSpPr txBox="1"/>
          <p:nvPr/>
        </p:nvSpPr>
        <p:spPr>
          <a:xfrm>
            <a:off x="1583930" y="5875054"/>
            <a:ext cx="7586767" cy="152683"/>
          </a:xfrm>
          <a:prstGeom prst="rect">
            <a:avLst/>
          </a:prstGeom>
        </p:spPr>
        <p:txBody>
          <a:bodyPr wrap="square" lIns="0" tIns="0" rIns="0" bIns="0" rtlCol="0">
            <a:noAutofit/>
          </a:bodyPr>
          <a:lstStyle/>
          <a:p>
            <a:pPr marL="25448">
              <a:lnSpc>
                <a:spcPts val="1002"/>
              </a:lnSpc>
            </a:pPr>
            <a:endParaRPr sz="1002"/>
          </a:p>
        </p:txBody>
      </p:sp>
      <p:sp>
        <p:nvSpPr>
          <p:cNvPr id="13" name="Rectangle 2"/>
          <p:cNvSpPr txBox="1">
            <a:spLocks noChangeArrowheads="1"/>
          </p:cNvSpPr>
          <p:nvPr/>
        </p:nvSpPr>
        <p:spPr>
          <a:xfrm>
            <a:off x="1446288" y="1473529"/>
            <a:ext cx="7481455" cy="527314"/>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tr-TR" altLang="tr-TR" sz="2204" b="1" dirty="0">
                <a:solidFill>
                  <a:srgbClr val="C00000"/>
                </a:solidFill>
                <a:latin typeface="Gill Sans MT"/>
                <a:ea typeface="+mn-ea"/>
                <a:cs typeface="+mn-cs"/>
              </a:rPr>
              <a:t>İşitme Alanı ve İşitsel Duyarlılık </a:t>
            </a:r>
          </a:p>
        </p:txBody>
      </p:sp>
      <p:sp>
        <p:nvSpPr>
          <p:cNvPr id="14" name="Rectangle 3"/>
          <p:cNvSpPr txBox="1">
            <a:spLocks noChangeArrowheads="1"/>
          </p:cNvSpPr>
          <p:nvPr/>
        </p:nvSpPr>
        <p:spPr>
          <a:xfrm>
            <a:off x="1198636" y="1967144"/>
            <a:ext cx="7798869" cy="3895188"/>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tr-TR" altLang="tr-TR" sz="2004" b="1" dirty="0" err="1">
                <a:solidFill>
                  <a:schemeClr val="tx2"/>
                </a:solidFill>
                <a:latin typeface="Gill Sans MT"/>
              </a:rPr>
              <a:t>dB</a:t>
            </a:r>
            <a:r>
              <a:rPr lang="tr-TR" altLang="tr-TR" sz="2004" b="1" dirty="0">
                <a:solidFill>
                  <a:schemeClr val="tx2"/>
                </a:solidFill>
                <a:latin typeface="Gill Sans MT"/>
              </a:rPr>
              <a:t>’ in Algılanışı</a:t>
            </a:r>
          </a:p>
          <a:p>
            <a:pPr marL="0" indent="0" algn="ctr">
              <a:buNone/>
            </a:pPr>
            <a:endParaRPr lang="tr-TR" altLang="tr-TR" sz="2004" b="1" dirty="0">
              <a:solidFill>
                <a:schemeClr val="tx2"/>
              </a:solidFill>
              <a:latin typeface="Gill Sans MT"/>
            </a:endParaRPr>
          </a:p>
          <a:p>
            <a:pPr marL="0" indent="0" algn="ctr">
              <a:buNone/>
            </a:pPr>
            <a:endParaRPr lang="tr-TR" altLang="tr-TR" sz="2304" b="1" dirty="0"/>
          </a:p>
        </p:txBody>
      </p:sp>
      <p:graphicFrame>
        <p:nvGraphicFramePr>
          <p:cNvPr id="15" name="Tablo 14"/>
          <p:cNvGraphicFramePr>
            <a:graphicFrameLocks noGrp="1"/>
          </p:cNvGraphicFramePr>
          <p:nvPr>
            <p:extLst/>
          </p:nvPr>
        </p:nvGraphicFramePr>
        <p:xfrm>
          <a:off x="1897757" y="2879734"/>
          <a:ext cx="6107310" cy="2992581"/>
        </p:xfrm>
        <a:graphic>
          <a:graphicData uri="http://schemas.openxmlformats.org/drawingml/2006/table">
            <a:tbl>
              <a:tblPr firstRow="1" bandRow="1">
                <a:tableStyleId>{9D7B26C5-4107-4FEC-AEDC-1716B250A1EF}</a:tableStyleId>
              </a:tblPr>
              <a:tblGrid>
                <a:gridCol w="3053655">
                  <a:extLst>
                    <a:ext uri="{9D8B030D-6E8A-4147-A177-3AD203B41FA5}">
                      <a16:colId xmlns:a16="http://schemas.microsoft.com/office/drawing/2014/main" val="20000"/>
                    </a:ext>
                  </a:extLst>
                </a:gridCol>
                <a:gridCol w="3053655">
                  <a:extLst>
                    <a:ext uri="{9D8B030D-6E8A-4147-A177-3AD203B41FA5}">
                      <a16:colId xmlns:a16="http://schemas.microsoft.com/office/drawing/2014/main" val="20001"/>
                    </a:ext>
                  </a:extLst>
                </a:gridCol>
              </a:tblGrid>
              <a:tr h="1007706">
                <a:tc>
                  <a:txBody>
                    <a:bodyPr/>
                    <a:lstStyle/>
                    <a:p>
                      <a:pPr algn="ctr"/>
                      <a:r>
                        <a:rPr lang="tr-TR" sz="2000" kern="1200" dirty="0">
                          <a:solidFill>
                            <a:schemeClr val="tx2"/>
                          </a:solidFill>
                          <a:latin typeface="Gill Sans MT"/>
                          <a:ea typeface="+mn-ea"/>
                          <a:cs typeface="+mn-cs"/>
                        </a:rPr>
                        <a:t>Ses Düzeyindeki Değişim  </a:t>
                      </a:r>
                    </a:p>
                    <a:p>
                      <a:pPr algn="ctr"/>
                      <a:r>
                        <a:rPr lang="tr-TR" sz="2000" kern="1200" dirty="0">
                          <a:solidFill>
                            <a:schemeClr val="tx2"/>
                          </a:solidFill>
                          <a:latin typeface="Gill Sans MT"/>
                          <a:ea typeface="+mn-ea"/>
                          <a:cs typeface="+mn-cs"/>
                        </a:rPr>
                        <a:t>(</a:t>
                      </a:r>
                      <a:r>
                        <a:rPr lang="tr-TR" sz="2000" kern="1200" dirty="0" err="1">
                          <a:solidFill>
                            <a:schemeClr val="tx2"/>
                          </a:solidFill>
                          <a:latin typeface="Gill Sans MT"/>
                          <a:ea typeface="+mn-ea"/>
                          <a:cs typeface="+mn-cs"/>
                        </a:rPr>
                        <a:t>dB</a:t>
                      </a:r>
                      <a:r>
                        <a:rPr lang="tr-TR" sz="2000" kern="1200" dirty="0">
                          <a:solidFill>
                            <a:schemeClr val="tx2"/>
                          </a:solidFill>
                          <a:latin typeface="Gill Sans MT"/>
                          <a:ea typeface="+mn-ea"/>
                          <a:cs typeface="+mn-cs"/>
                        </a:rPr>
                        <a:t>)</a:t>
                      </a:r>
                    </a:p>
                  </a:txBody>
                  <a:tcPr marL="91610" marR="91610" marT="45805" marB="45805"/>
                </a:tc>
                <a:tc>
                  <a:txBody>
                    <a:bodyPr/>
                    <a:lstStyle/>
                    <a:p>
                      <a:pPr marL="0" algn="ctr" defTabSz="914400" rtl="0" eaLnBrk="1" latinLnBrk="0" hangingPunct="1"/>
                      <a:r>
                        <a:rPr lang="tr-TR" sz="2000" b="1" kern="1200" dirty="0">
                          <a:solidFill>
                            <a:schemeClr val="tx2"/>
                          </a:solidFill>
                          <a:latin typeface="Gill Sans MT"/>
                          <a:ea typeface="+mn-ea"/>
                          <a:cs typeface="+mn-cs"/>
                        </a:rPr>
                        <a:t>Algılana Sesin Gürlüğündeki Değişim</a:t>
                      </a:r>
                    </a:p>
                  </a:txBody>
                  <a:tcPr marL="91610" marR="91610" marT="45805" marB="45805"/>
                </a:tc>
                <a:extLst>
                  <a:ext uri="{0D108BD9-81ED-4DB2-BD59-A6C34878D82A}">
                    <a16:rowId xmlns:a16="http://schemas.microsoft.com/office/drawing/2014/main" val="10000"/>
                  </a:ext>
                </a:extLst>
              </a:tr>
              <a:tr h="396975">
                <a:tc>
                  <a:txBody>
                    <a:bodyPr/>
                    <a:lstStyle/>
                    <a:p>
                      <a:pPr algn="ctr"/>
                      <a:r>
                        <a:rPr lang="tr-TR" sz="2000" b="0" kern="1200" dirty="0">
                          <a:solidFill>
                            <a:schemeClr val="tx2"/>
                          </a:solidFill>
                          <a:latin typeface="Gill Sans MT"/>
                          <a:ea typeface="+mn-ea"/>
                          <a:cs typeface="+mn-cs"/>
                        </a:rPr>
                        <a:t>3</a:t>
                      </a:r>
                    </a:p>
                  </a:txBody>
                  <a:tcPr marL="91610" marR="91610" marT="45805" marB="45805"/>
                </a:tc>
                <a:tc>
                  <a:txBody>
                    <a:bodyPr/>
                    <a:lstStyle/>
                    <a:p>
                      <a:pPr algn="ctr"/>
                      <a:r>
                        <a:rPr lang="tr-TR" sz="2000" b="0" kern="1200" dirty="0">
                          <a:solidFill>
                            <a:schemeClr val="tx2"/>
                          </a:solidFill>
                          <a:latin typeface="Gill Sans MT"/>
                          <a:ea typeface="+mn-ea"/>
                          <a:cs typeface="+mn-cs"/>
                        </a:rPr>
                        <a:t>Ancak Hissedilebilir</a:t>
                      </a:r>
                    </a:p>
                  </a:txBody>
                  <a:tcPr marL="91610" marR="91610" marT="45805" marB="45805"/>
                </a:tc>
                <a:extLst>
                  <a:ext uri="{0D108BD9-81ED-4DB2-BD59-A6C34878D82A}">
                    <a16:rowId xmlns:a16="http://schemas.microsoft.com/office/drawing/2014/main" val="10001"/>
                  </a:ext>
                </a:extLst>
              </a:tr>
              <a:tr h="396975">
                <a:tc>
                  <a:txBody>
                    <a:bodyPr/>
                    <a:lstStyle/>
                    <a:p>
                      <a:pPr algn="ctr"/>
                      <a:r>
                        <a:rPr lang="tr-TR" sz="2000" b="0" kern="1200" dirty="0">
                          <a:solidFill>
                            <a:schemeClr val="tx2"/>
                          </a:solidFill>
                          <a:latin typeface="Gill Sans MT"/>
                          <a:ea typeface="+mn-ea"/>
                          <a:cs typeface="+mn-cs"/>
                        </a:rPr>
                        <a:t>5</a:t>
                      </a:r>
                    </a:p>
                  </a:txBody>
                  <a:tcPr marL="91610" marR="91610" marT="45805" marB="45805"/>
                </a:tc>
                <a:tc>
                  <a:txBody>
                    <a:bodyPr/>
                    <a:lstStyle/>
                    <a:p>
                      <a:pPr algn="ctr"/>
                      <a:r>
                        <a:rPr lang="tr-TR" sz="2000" b="0" kern="1200" dirty="0">
                          <a:solidFill>
                            <a:schemeClr val="tx2"/>
                          </a:solidFill>
                          <a:latin typeface="Gill Sans MT"/>
                          <a:ea typeface="+mn-ea"/>
                          <a:cs typeface="+mn-cs"/>
                        </a:rPr>
                        <a:t>Belirgin Derece Farklı</a:t>
                      </a:r>
                    </a:p>
                  </a:txBody>
                  <a:tcPr marL="91610" marR="91610" marT="45805" marB="45805"/>
                </a:tc>
                <a:extLst>
                  <a:ext uri="{0D108BD9-81ED-4DB2-BD59-A6C34878D82A}">
                    <a16:rowId xmlns:a16="http://schemas.microsoft.com/office/drawing/2014/main" val="10002"/>
                  </a:ext>
                </a:extLst>
              </a:tr>
              <a:tr h="396975">
                <a:tc>
                  <a:txBody>
                    <a:bodyPr/>
                    <a:lstStyle/>
                    <a:p>
                      <a:pPr algn="ctr"/>
                      <a:r>
                        <a:rPr lang="tr-TR" sz="2000" b="0" kern="1200" dirty="0">
                          <a:solidFill>
                            <a:schemeClr val="tx2"/>
                          </a:solidFill>
                          <a:latin typeface="Gill Sans MT"/>
                          <a:ea typeface="+mn-ea"/>
                          <a:cs typeface="+mn-cs"/>
                        </a:rPr>
                        <a:t>10</a:t>
                      </a:r>
                    </a:p>
                  </a:txBody>
                  <a:tcPr marL="91610" marR="91610" marT="45805" marB="45805"/>
                </a:tc>
                <a:tc>
                  <a:txBody>
                    <a:bodyPr/>
                    <a:lstStyle/>
                    <a:p>
                      <a:pPr algn="ctr"/>
                      <a:r>
                        <a:rPr lang="tr-TR" sz="2000" b="0" kern="1200" dirty="0">
                          <a:solidFill>
                            <a:schemeClr val="tx2"/>
                          </a:solidFill>
                          <a:latin typeface="Gill Sans MT"/>
                          <a:ea typeface="+mn-ea"/>
                          <a:cs typeface="+mn-cs"/>
                        </a:rPr>
                        <a:t>İki Kat Farklı</a:t>
                      </a:r>
                    </a:p>
                  </a:txBody>
                  <a:tcPr marL="91610" marR="91610" marT="45805" marB="45805"/>
                </a:tc>
                <a:extLst>
                  <a:ext uri="{0D108BD9-81ED-4DB2-BD59-A6C34878D82A}">
                    <a16:rowId xmlns:a16="http://schemas.microsoft.com/office/drawing/2014/main" val="10003"/>
                  </a:ext>
                </a:extLst>
              </a:tr>
              <a:tr h="396975">
                <a:tc>
                  <a:txBody>
                    <a:bodyPr/>
                    <a:lstStyle/>
                    <a:p>
                      <a:pPr algn="ctr"/>
                      <a:r>
                        <a:rPr lang="tr-TR" sz="2000" b="0" kern="1200" dirty="0">
                          <a:solidFill>
                            <a:schemeClr val="tx2"/>
                          </a:solidFill>
                          <a:latin typeface="Gill Sans MT"/>
                          <a:ea typeface="+mn-ea"/>
                          <a:cs typeface="+mn-cs"/>
                        </a:rPr>
                        <a:t>15</a:t>
                      </a:r>
                    </a:p>
                  </a:txBody>
                  <a:tcPr marL="91610" marR="91610" marT="45805" marB="45805"/>
                </a:tc>
                <a:tc>
                  <a:txBody>
                    <a:bodyPr/>
                    <a:lstStyle/>
                    <a:p>
                      <a:pPr algn="ctr"/>
                      <a:r>
                        <a:rPr lang="tr-TR" sz="2000" b="0" kern="1200" dirty="0">
                          <a:solidFill>
                            <a:schemeClr val="tx2"/>
                          </a:solidFill>
                          <a:latin typeface="Gill Sans MT"/>
                          <a:ea typeface="+mn-ea"/>
                          <a:cs typeface="+mn-cs"/>
                        </a:rPr>
                        <a:t>Çok Farklı</a:t>
                      </a:r>
                    </a:p>
                  </a:txBody>
                  <a:tcPr marL="91610" marR="91610" marT="45805" marB="45805"/>
                </a:tc>
                <a:extLst>
                  <a:ext uri="{0D108BD9-81ED-4DB2-BD59-A6C34878D82A}">
                    <a16:rowId xmlns:a16="http://schemas.microsoft.com/office/drawing/2014/main" val="10004"/>
                  </a:ext>
                </a:extLst>
              </a:tr>
              <a:tr h="396975">
                <a:tc>
                  <a:txBody>
                    <a:bodyPr/>
                    <a:lstStyle/>
                    <a:p>
                      <a:pPr algn="ctr"/>
                      <a:r>
                        <a:rPr lang="tr-TR" sz="2000" b="0" kern="1200" dirty="0">
                          <a:solidFill>
                            <a:schemeClr val="tx2"/>
                          </a:solidFill>
                          <a:latin typeface="Gill Sans MT"/>
                          <a:ea typeface="+mn-ea"/>
                          <a:cs typeface="+mn-cs"/>
                        </a:rPr>
                        <a:t>20</a:t>
                      </a:r>
                    </a:p>
                  </a:txBody>
                  <a:tcPr marL="91610" marR="91610" marT="45805" marB="45805"/>
                </a:tc>
                <a:tc>
                  <a:txBody>
                    <a:bodyPr/>
                    <a:lstStyle/>
                    <a:p>
                      <a:pPr algn="ctr"/>
                      <a:r>
                        <a:rPr lang="tr-TR" sz="2000" b="0" kern="1200" dirty="0">
                          <a:solidFill>
                            <a:schemeClr val="tx2"/>
                          </a:solidFill>
                          <a:latin typeface="Gill Sans MT"/>
                          <a:ea typeface="+mn-ea"/>
                          <a:cs typeface="+mn-cs"/>
                        </a:rPr>
                        <a:t>Dört Kat Farklı</a:t>
                      </a:r>
                    </a:p>
                  </a:txBody>
                  <a:tcPr marL="91610" marR="91610" marT="45805" marB="45805"/>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1780812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 name="object 279"/>
          <p:cNvSpPr/>
          <p:nvPr/>
        </p:nvSpPr>
        <p:spPr>
          <a:xfrm>
            <a:off x="370930" y="2300381"/>
            <a:ext cx="100355" cy="2021353"/>
          </a:xfrm>
          <a:custGeom>
            <a:avLst/>
            <a:gdLst/>
            <a:ahLst/>
            <a:cxnLst/>
            <a:rect l="l" t="t" r="r" b="b"/>
            <a:pathLst>
              <a:path w="100169" h="2017610">
                <a:moveTo>
                  <a:pt x="0" y="2017610"/>
                </a:moveTo>
                <a:lnTo>
                  <a:pt x="100169" y="2017610"/>
                </a:lnTo>
                <a:lnTo>
                  <a:pt x="100169" y="0"/>
                </a:lnTo>
                <a:lnTo>
                  <a:pt x="0" y="0"/>
                </a:lnTo>
                <a:lnTo>
                  <a:pt x="0" y="2017610"/>
                </a:lnTo>
                <a:close/>
              </a:path>
            </a:pathLst>
          </a:custGeom>
          <a:solidFill>
            <a:srgbClr val="CEA63B"/>
          </a:solidFill>
        </p:spPr>
        <p:txBody>
          <a:bodyPr wrap="square" lIns="0" tIns="0" rIns="0" bIns="0" rtlCol="0">
            <a:noAutofit/>
          </a:bodyPr>
          <a:lstStyle/>
          <a:p>
            <a:endParaRPr sz="1803"/>
          </a:p>
        </p:txBody>
      </p:sp>
      <p:sp>
        <p:nvSpPr>
          <p:cNvPr id="14" name="Metin kutusu 13"/>
          <p:cNvSpPr txBox="1"/>
          <p:nvPr/>
        </p:nvSpPr>
        <p:spPr>
          <a:xfrm>
            <a:off x="940220" y="1270514"/>
            <a:ext cx="8428925" cy="1911755"/>
          </a:xfrm>
          <a:prstGeom prst="rect">
            <a:avLst/>
          </a:prstGeom>
          <a:noFill/>
        </p:spPr>
        <p:txBody>
          <a:bodyPr wrap="square" rtlCol="0">
            <a:spAutoFit/>
          </a:bodyPr>
          <a:lstStyle/>
          <a:p>
            <a:r>
              <a:rPr lang="tr-TR" sz="2004" dirty="0">
                <a:solidFill>
                  <a:schemeClr val="tx2"/>
                </a:solidFill>
                <a:latin typeface="Gill Sans MT"/>
              </a:rPr>
              <a:t>Mimaride ses düzeyleri </a:t>
            </a:r>
            <a:r>
              <a:rPr lang="tr-TR" sz="2004" dirty="0" err="1">
                <a:solidFill>
                  <a:schemeClr val="tx2"/>
                </a:solidFill>
                <a:latin typeface="Gill Sans MT"/>
              </a:rPr>
              <a:t>dB</a:t>
            </a:r>
            <a:r>
              <a:rPr lang="tr-TR" sz="2004" dirty="0">
                <a:solidFill>
                  <a:schemeClr val="tx2"/>
                </a:solidFill>
                <a:latin typeface="Gill Sans MT"/>
              </a:rPr>
              <a:t>’ </a:t>
            </a:r>
            <a:r>
              <a:rPr lang="tr-TR" sz="2004" dirty="0" err="1">
                <a:solidFill>
                  <a:schemeClr val="tx2"/>
                </a:solidFill>
                <a:latin typeface="Gill Sans MT"/>
              </a:rPr>
              <a:t>dir</a:t>
            </a:r>
            <a:r>
              <a:rPr lang="tr-TR" sz="2004" dirty="0">
                <a:solidFill>
                  <a:schemeClr val="tx2"/>
                </a:solidFill>
                <a:latin typeface="Gill Sans MT"/>
              </a:rPr>
              <a:t>. Desibel logaritmik bir büyüklük olduğundan aritmetik işlem yapılmaz.</a:t>
            </a:r>
          </a:p>
          <a:p>
            <a:endParaRPr lang="tr-TR" sz="2004" dirty="0">
              <a:solidFill>
                <a:schemeClr val="tx2"/>
              </a:solidFill>
              <a:latin typeface="Gill Sans MT"/>
            </a:endParaRPr>
          </a:p>
          <a:p>
            <a:r>
              <a:rPr lang="tr-TR" sz="2004" b="1" dirty="0">
                <a:solidFill>
                  <a:schemeClr val="tx2"/>
                </a:solidFill>
                <a:latin typeface="Gill Sans MT"/>
              </a:rPr>
              <a:t>1.Tablolar ile Toplama İşlemi: </a:t>
            </a:r>
            <a:r>
              <a:rPr lang="tr-TR" sz="2004" dirty="0">
                <a:solidFill>
                  <a:schemeClr val="tx2"/>
                </a:solidFill>
                <a:latin typeface="Gill Sans MT"/>
              </a:rPr>
              <a:t>Ses düzeyleri eşit olan ses kaynaklarının toplam ses düzeylerinin hesabı için aşağıdaki tablodan yararlanılır.</a:t>
            </a:r>
          </a:p>
          <a:p>
            <a:endParaRPr lang="tr-TR" sz="1803" b="1" u="sng" dirty="0"/>
          </a:p>
        </p:txBody>
      </p:sp>
      <p:graphicFrame>
        <p:nvGraphicFramePr>
          <p:cNvPr id="15" name="Tablo 14"/>
          <p:cNvGraphicFramePr>
            <a:graphicFrameLocks noGrp="1"/>
          </p:cNvGraphicFramePr>
          <p:nvPr>
            <p:extLst/>
          </p:nvPr>
        </p:nvGraphicFramePr>
        <p:xfrm>
          <a:off x="2603862" y="2956267"/>
          <a:ext cx="4863312" cy="2931508"/>
        </p:xfrm>
        <a:graphic>
          <a:graphicData uri="http://schemas.openxmlformats.org/drawingml/2006/table">
            <a:tbl>
              <a:tblPr firstRow="1" bandRow="1">
                <a:tableStyleId>{073A0DAA-6AF3-43AB-8588-CEC1D06C72B9}</a:tableStyleId>
              </a:tblPr>
              <a:tblGrid>
                <a:gridCol w="2431656">
                  <a:extLst>
                    <a:ext uri="{9D8B030D-6E8A-4147-A177-3AD203B41FA5}">
                      <a16:colId xmlns:a16="http://schemas.microsoft.com/office/drawing/2014/main" val="20000"/>
                    </a:ext>
                  </a:extLst>
                </a:gridCol>
                <a:gridCol w="2431656">
                  <a:extLst>
                    <a:ext uri="{9D8B030D-6E8A-4147-A177-3AD203B41FA5}">
                      <a16:colId xmlns:a16="http://schemas.microsoft.com/office/drawing/2014/main" val="20001"/>
                    </a:ext>
                  </a:extLst>
                </a:gridCol>
              </a:tblGrid>
              <a:tr h="580194">
                <a:tc>
                  <a:txBody>
                    <a:bodyPr/>
                    <a:lstStyle/>
                    <a:p>
                      <a:pPr algn="ctr"/>
                      <a:r>
                        <a:rPr lang="tr-TR" sz="1600" dirty="0"/>
                        <a:t>Ses Kaynaklarının</a:t>
                      </a:r>
                      <a:r>
                        <a:rPr lang="tr-TR" sz="1600" baseline="0" dirty="0"/>
                        <a:t> Sayısı (n) </a:t>
                      </a:r>
                      <a:endParaRPr lang="tr-TR" sz="1600" dirty="0"/>
                    </a:p>
                  </a:txBody>
                  <a:tcPr marL="91610" marR="91610" marT="45805" marB="45805"/>
                </a:tc>
                <a:tc>
                  <a:txBody>
                    <a:bodyPr/>
                    <a:lstStyle/>
                    <a:p>
                      <a:pPr algn="ctr"/>
                      <a:r>
                        <a:rPr lang="tr-TR" sz="1600" dirty="0"/>
                        <a:t>Toplam Düzey</a:t>
                      </a:r>
                      <a:r>
                        <a:rPr lang="tr-TR" sz="1600" baseline="0" dirty="0"/>
                        <a:t> (</a:t>
                      </a:r>
                      <a:r>
                        <a:rPr lang="tr-TR" sz="1600" baseline="0" dirty="0" err="1"/>
                        <a:t>dB</a:t>
                      </a:r>
                      <a:r>
                        <a:rPr lang="tr-TR" sz="1600" baseline="0" dirty="0"/>
                        <a:t>)</a:t>
                      </a:r>
                      <a:endParaRPr lang="tr-TR" sz="1600" dirty="0"/>
                    </a:p>
                  </a:txBody>
                  <a:tcPr marL="91610" marR="91610" marT="45805" marB="45805"/>
                </a:tc>
                <a:extLst>
                  <a:ext uri="{0D108BD9-81ED-4DB2-BD59-A6C34878D82A}">
                    <a16:rowId xmlns:a16="http://schemas.microsoft.com/office/drawing/2014/main" val="10000"/>
                  </a:ext>
                </a:extLst>
              </a:tr>
              <a:tr h="335902">
                <a:tc>
                  <a:txBody>
                    <a:bodyPr/>
                    <a:lstStyle/>
                    <a:p>
                      <a:pPr algn="ctr"/>
                      <a:r>
                        <a:rPr lang="tr-TR" sz="1600" kern="1200" dirty="0">
                          <a:solidFill>
                            <a:schemeClr val="tx2"/>
                          </a:solidFill>
                          <a:latin typeface="Gill Sans MT"/>
                          <a:ea typeface="+mn-ea"/>
                          <a:cs typeface="+mn-cs"/>
                        </a:rPr>
                        <a:t>1</a:t>
                      </a:r>
                    </a:p>
                  </a:txBody>
                  <a:tcPr marL="91610" marR="91610" marT="45805" marB="45805"/>
                </a:tc>
                <a:tc>
                  <a:txBody>
                    <a:bodyPr/>
                    <a:lstStyle/>
                    <a:p>
                      <a:pPr algn="ctr"/>
                      <a:r>
                        <a:rPr lang="tr-TR" sz="1600" kern="1200" dirty="0">
                          <a:solidFill>
                            <a:schemeClr val="tx2"/>
                          </a:solidFill>
                          <a:latin typeface="Gill Sans MT"/>
                          <a:ea typeface="+mn-ea"/>
                          <a:cs typeface="+mn-cs"/>
                        </a:rPr>
                        <a:t>N </a:t>
                      </a:r>
                    </a:p>
                  </a:txBody>
                  <a:tcPr marL="91610" marR="91610" marT="45805" marB="45805"/>
                </a:tc>
                <a:extLst>
                  <a:ext uri="{0D108BD9-81ED-4DB2-BD59-A6C34878D82A}">
                    <a16:rowId xmlns:a16="http://schemas.microsoft.com/office/drawing/2014/main" val="10001"/>
                  </a:ext>
                </a:extLst>
              </a:tr>
              <a:tr h="335902">
                <a:tc>
                  <a:txBody>
                    <a:bodyPr/>
                    <a:lstStyle/>
                    <a:p>
                      <a:pPr algn="ctr"/>
                      <a:r>
                        <a:rPr lang="tr-TR" sz="1600" kern="1200" dirty="0">
                          <a:solidFill>
                            <a:schemeClr val="tx2"/>
                          </a:solidFill>
                          <a:latin typeface="Gill Sans MT"/>
                          <a:ea typeface="+mn-ea"/>
                          <a:cs typeface="+mn-cs"/>
                        </a:rPr>
                        <a:t>2</a:t>
                      </a:r>
                    </a:p>
                  </a:txBody>
                  <a:tcPr marL="91610" marR="91610" marT="45805" marB="45805"/>
                </a:tc>
                <a:tc>
                  <a:txBody>
                    <a:bodyPr/>
                    <a:lstStyle/>
                    <a:p>
                      <a:pPr algn="ctr"/>
                      <a:r>
                        <a:rPr lang="tr-TR" sz="1600" kern="1200" dirty="0">
                          <a:solidFill>
                            <a:schemeClr val="tx2"/>
                          </a:solidFill>
                          <a:latin typeface="Gill Sans MT"/>
                          <a:ea typeface="+mn-ea"/>
                          <a:cs typeface="+mn-cs"/>
                        </a:rPr>
                        <a:t>N+3</a:t>
                      </a:r>
                    </a:p>
                  </a:txBody>
                  <a:tcPr marL="91610" marR="91610" marT="45805" marB="45805"/>
                </a:tc>
                <a:extLst>
                  <a:ext uri="{0D108BD9-81ED-4DB2-BD59-A6C34878D82A}">
                    <a16:rowId xmlns:a16="http://schemas.microsoft.com/office/drawing/2014/main" val="10002"/>
                  </a:ext>
                </a:extLst>
              </a:tr>
              <a:tr h="335902">
                <a:tc>
                  <a:txBody>
                    <a:bodyPr/>
                    <a:lstStyle/>
                    <a:p>
                      <a:pPr algn="ctr"/>
                      <a:r>
                        <a:rPr lang="tr-TR" sz="1600" kern="1200" dirty="0">
                          <a:solidFill>
                            <a:schemeClr val="tx2"/>
                          </a:solidFill>
                          <a:latin typeface="Gill Sans MT"/>
                          <a:ea typeface="+mn-ea"/>
                          <a:cs typeface="+mn-cs"/>
                        </a:rPr>
                        <a:t>3</a:t>
                      </a:r>
                    </a:p>
                  </a:txBody>
                  <a:tcPr marL="91610" marR="91610" marT="45805" marB="45805"/>
                </a:tc>
                <a:tc>
                  <a:txBody>
                    <a:bodyPr/>
                    <a:lstStyle/>
                    <a:p>
                      <a:pPr algn="ctr"/>
                      <a:r>
                        <a:rPr lang="tr-TR" sz="1600" kern="1200" dirty="0">
                          <a:solidFill>
                            <a:schemeClr val="tx2"/>
                          </a:solidFill>
                          <a:latin typeface="Gill Sans MT"/>
                          <a:ea typeface="+mn-ea"/>
                          <a:cs typeface="+mn-cs"/>
                        </a:rPr>
                        <a:t>N+5</a:t>
                      </a:r>
                    </a:p>
                  </a:txBody>
                  <a:tcPr marL="91610" marR="91610" marT="45805" marB="45805"/>
                </a:tc>
                <a:extLst>
                  <a:ext uri="{0D108BD9-81ED-4DB2-BD59-A6C34878D82A}">
                    <a16:rowId xmlns:a16="http://schemas.microsoft.com/office/drawing/2014/main" val="10003"/>
                  </a:ext>
                </a:extLst>
              </a:tr>
              <a:tr h="335902">
                <a:tc>
                  <a:txBody>
                    <a:bodyPr/>
                    <a:lstStyle/>
                    <a:p>
                      <a:pPr algn="ctr"/>
                      <a:r>
                        <a:rPr lang="tr-TR" sz="1600" kern="1200" dirty="0">
                          <a:solidFill>
                            <a:schemeClr val="tx2"/>
                          </a:solidFill>
                          <a:latin typeface="Gill Sans MT"/>
                          <a:ea typeface="+mn-ea"/>
                          <a:cs typeface="+mn-cs"/>
                        </a:rPr>
                        <a:t>4</a:t>
                      </a:r>
                    </a:p>
                  </a:txBody>
                  <a:tcPr marL="91610" marR="91610" marT="45805" marB="45805"/>
                </a:tc>
                <a:tc>
                  <a:txBody>
                    <a:bodyPr/>
                    <a:lstStyle/>
                    <a:p>
                      <a:pPr algn="ctr"/>
                      <a:r>
                        <a:rPr lang="tr-TR" sz="1600" kern="1200" dirty="0">
                          <a:solidFill>
                            <a:schemeClr val="tx2"/>
                          </a:solidFill>
                          <a:latin typeface="Gill Sans MT"/>
                          <a:ea typeface="+mn-ea"/>
                          <a:cs typeface="+mn-cs"/>
                        </a:rPr>
                        <a:t>N+6</a:t>
                      </a:r>
                    </a:p>
                  </a:txBody>
                  <a:tcPr marL="91610" marR="91610" marT="45805" marB="45805"/>
                </a:tc>
                <a:extLst>
                  <a:ext uri="{0D108BD9-81ED-4DB2-BD59-A6C34878D82A}">
                    <a16:rowId xmlns:a16="http://schemas.microsoft.com/office/drawing/2014/main" val="10004"/>
                  </a:ext>
                </a:extLst>
              </a:tr>
              <a:tr h="335902">
                <a:tc>
                  <a:txBody>
                    <a:bodyPr/>
                    <a:lstStyle/>
                    <a:p>
                      <a:pPr algn="ctr"/>
                      <a:r>
                        <a:rPr lang="tr-TR" sz="1600" kern="1200" dirty="0">
                          <a:solidFill>
                            <a:schemeClr val="tx2"/>
                          </a:solidFill>
                          <a:latin typeface="Gill Sans MT"/>
                          <a:ea typeface="+mn-ea"/>
                          <a:cs typeface="+mn-cs"/>
                        </a:rPr>
                        <a:t>:</a:t>
                      </a:r>
                    </a:p>
                  </a:txBody>
                  <a:tcPr marL="91610" marR="91610" marT="45805" marB="45805"/>
                </a:tc>
                <a:tc>
                  <a:txBody>
                    <a:bodyPr/>
                    <a:lstStyle/>
                    <a:p>
                      <a:pPr algn="ctr"/>
                      <a:r>
                        <a:rPr lang="tr-TR" sz="1600" kern="1200" dirty="0">
                          <a:solidFill>
                            <a:schemeClr val="tx2"/>
                          </a:solidFill>
                          <a:latin typeface="Gill Sans MT"/>
                          <a:ea typeface="+mn-ea"/>
                          <a:cs typeface="+mn-cs"/>
                        </a:rPr>
                        <a:t>:</a:t>
                      </a:r>
                    </a:p>
                  </a:txBody>
                  <a:tcPr marL="91610" marR="91610" marT="45805" marB="45805"/>
                </a:tc>
                <a:extLst>
                  <a:ext uri="{0D108BD9-81ED-4DB2-BD59-A6C34878D82A}">
                    <a16:rowId xmlns:a16="http://schemas.microsoft.com/office/drawing/2014/main" val="10005"/>
                  </a:ext>
                </a:extLst>
              </a:tr>
              <a:tr h="335902">
                <a:tc>
                  <a:txBody>
                    <a:bodyPr/>
                    <a:lstStyle/>
                    <a:p>
                      <a:pPr algn="ctr"/>
                      <a:r>
                        <a:rPr lang="tr-TR" sz="1600" kern="1200" dirty="0">
                          <a:solidFill>
                            <a:schemeClr val="tx2"/>
                          </a:solidFill>
                          <a:latin typeface="Gill Sans MT"/>
                          <a:ea typeface="+mn-ea"/>
                          <a:cs typeface="+mn-cs"/>
                        </a:rPr>
                        <a:t>10</a:t>
                      </a:r>
                    </a:p>
                  </a:txBody>
                  <a:tcPr marL="91610" marR="91610" marT="45805" marB="45805"/>
                </a:tc>
                <a:tc>
                  <a:txBody>
                    <a:bodyPr/>
                    <a:lstStyle/>
                    <a:p>
                      <a:pPr algn="ctr"/>
                      <a:r>
                        <a:rPr lang="tr-TR" sz="1600" kern="1200" dirty="0">
                          <a:solidFill>
                            <a:schemeClr val="tx2"/>
                          </a:solidFill>
                          <a:latin typeface="Gill Sans MT"/>
                          <a:ea typeface="+mn-ea"/>
                          <a:cs typeface="+mn-cs"/>
                        </a:rPr>
                        <a:t>N+10</a:t>
                      </a:r>
                    </a:p>
                  </a:txBody>
                  <a:tcPr marL="91610" marR="91610" marT="45805" marB="45805"/>
                </a:tc>
                <a:extLst>
                  <a:ext uri="{0D108BD9-81ED-4DB2-BD59-A6C34878D82A}">
                    <a16:rowId xmlns:a16="http://schemas.microsoft.com/office/drawing/2014/main" val="10006"/>
                  </a:ext>
                </a:extLst>
              </a:tr>
              <a:tr h="335902">
                <a:tc>
                  <a:txBody>
                    <a:bodyPr/>
                    <a:lstStyle/>
                    <a:p>
                      <a:pPr algn="ctr"/>
                      <a:r>
                        <a:rPr lang="tr-TR" sz="1600" kern="1200" dirty="0">
                          <a:solidFill>
                            <a:schemeClr val="tx2"/>
                          </a:solidFill>
                          <a:latin typeface="Gill Sans MT"/>
                          <a:ea typeface="+mn-ea"/>
                          <a:cs typeface="+mn-cs"/>
                        </a:rPr>
                        <a:t>n</a:t>
                      </a:r>
                    </a:p>
                  </a:txBody>
                  <a:tcPr marL="91610" marR="91610" marT="45805" marB="45805"/>
                </a:tc>
                <a:tc>
                  <a:txBody>
                    <a:bodyPr/>
                    <a:lstStyle/>
                    <a:p>
                      <a:pPr algn="ctr"/>
                      <a:endParaRPr lang="tr-TR" sz="1600" kern="1200" dirty="0">
                        <a:solidFill>
                          <a:schemeClr val="tx2"/>
                        </a:solidFill>
                        <a:latin typeface="Gill Sans MT"/>
                        <a:ea typeface="+mn-ea"/>
                        <a:cs typeface="+mn-cs"/>
                      </a:endParaRPr>
                    </a:p>
                  </a:txBody>
                  <a:tcPr marL="91610" marR="91610" marT="45805" marB="45805"/>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382790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153</TotalTime>
  <Words>1913</Words>
  <Application>Microsoft Office PowerPoint</Application>
  <PresentationFormat>Özel</PresentationFormat>
  <Paragraphs>283</Paragraphs>
  <Slides>54</Slides>
  <Notes>0</Notes>
  <HiddenSlides>0</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1</vt:i4>
      </vt:variant>
      <vt:variant>
        <vt:lpstr>Slayt Başlıkları</vt:lpstr>
      </vt:variant>
      <vt:variant>
        <vt:i4>54</vt:i4>
      </vt:variant>
    </vt:vector>
  </HeadingPairs>
  <TitlesOfParts>
    <vt:vector size="60" baseType="lpstr">
      <vt:lpstr>Arial</vt:lpstr>
      <vt:lpstr>Calibri</vt:lpstr>
      <vt:lpstr>Cambria Math</vt:lpstr>
      <vt:lpstr>Gill Sans MT</vt:lpstr>
      <vt:lpstr>Office Theme</vt:lpstr>
      <vt:lpstr>Bitmap Image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28</cp:revision>
  <dcterms:created xsi:type="dcterms:W3CDTF">2017-10-30T09:13:00Z</dcterms:created>
  <dcterms:modified xsi:type="dcterms:W3CDTF">2019-04-26T08:41:32Z</dcterms:modified>
</cp:coreProperties>
</file>