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336" r:id="rId2"/>
    <p:sldId id="297" r:id="rId3"/>
    <p:sldId id="274" r:id="rId4"/>
    <p:sldId id="275" r:id="rId5"/>
    <p:sldId id="276" r:id="rId6"/>
    <p:sldId id="286" r:id="rId7"/>
    <p:sldId id="287" r:id="rId8"/>
    <p:sldId id="288" r:id="rId9"/>
    <p:sldId id="289" r:id="rId10"/>
    <p:sldId id="290" r:id="rId11"/>
    <p:sldId id="291" r:id="rId12"/>
    <p:sldId id="292" r:id="rId13"/>
    <p:sldId id="293" r:id="rId14"/>
    <p:sldId id="294" r:id="rId15"/>
    <p:sldId id="295" r:id="rId16"/>
    <p:sldId id="296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3" r:id="rId25"/>
    <p:sldId id="324" r:id="rId26"/>
    <p:sldId id="325" r:id="rId27"/>
    <p:sldId id="327" r:id="rId28"/>
    <p:sldId id="335" r:id="rId29"/>
    <p:sldId id="329" r:id="rId30"/>
    <p:sldId id="330" r:id="rId31"/>
    <p:sldId id="331" r:id="rId32"/>
    <p:sldId id="332" r:id="rId33"/>
    <p:sldId id="333" r:id="rId34"/>
    <p:sldId id="334" r:id="rId35"/>
    <p:sldId id="263" r:id="rId36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Volkan Dikmen" initials="VD" lastIdx="1" clrIdx="0">
    <p:extLst>
      <p:ext uri="{19B8F6BF-5375-455C-9EA6-DF929625EA0E}">
        <p15:presenceInfo xmlns:p15="http://schemas.microsoft.com/office/powerpoint/2012/main" userId="S-1-5-21-1955815732-2320201303-3792320296-11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85" d="100"/>
          <a:sy n="85" d="100"/>
        </p:scale>
        <p:origin x="948" y="60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5EC828-E87F-4FAC-B110-A84253C310C8}" type="datetimeFigureOut">
              <a:rPr lang="tr-TR" smtClean="0"/>
              <a:t>24.12.2019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E67D-E063-44F0-B900-C7447BE50DD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08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8EE67D-E063-44F0-B900-C7447BE50DD8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4460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69C5BD0D-8E58-4B9E-8462-761E20127F9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7284" y="0"/>
            <a:ext cx="966825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9A15E661-F14B-4452-B820-319E158176B3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9476" y="18288"/>
            <a:ext cx="9643872" cy="683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g"/><Relationship Id="rId4" Type="http://schemas.openxmlformats.org/officeDocument/2006/relationships/image" Target="../media/image37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2 Resim">
            <a:extLst>
              <a:ext uri="{FF2B5EF4-FFF2-40B4-BE49-F238E27FC236}">
                <a16:creationId xmlns:a16="http://schemas.microsoft.com/office/drawing/2014/main" id="{DC068094-7E7C-436F-8EB9-0F35D4BEE9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9" y="772"/>
            <a:ext cx="9667727" cy="6856455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ED1AA1AE-5F1C-49D0-8789-62B30F40DB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15" y="118532"/>
            <a:ext cx="9853010" cy="698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11166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316E8DD7-64D2-4490-8BF3-294A5D01A0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1070544" y="1415955"/>
            <a:ext cx="3979909" cy="37693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Oda,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Lobi, restoran, spor salonları gibi geniş hacimli mekanların yankılanma süreleri temel alınarak gerekli ses yutuculuk hesaplanmalıdır</a:t>
            </a:r>
            <a:r>
              <a:rPr lang="tr-TR" sz="1803" dirty="0">
                <a:latin typeface="Gill Sans MT"/>
              </a:rPr>
              <a:t>.</a:t>
            </a:r>
            <a:endParaRPr lang="tr-TR" sz="1803" dirty="0">
              <a:latin typeface="Gill Sans MT" pitchFamily="34" charset="0"/>
            </a:endParaRPr>
          </a:p>
          <a:p>
            <a:pPr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4 Dikdörtgen"/>
          <p:cNvSpPr/>
          <p:nvPr/>
        </p:nvSpPr>
        <p:spPr>
          <a:xfrm>
            <a:off x="1070543" y="1200111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Konaklama Yapıları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48061B0-40FA-4AEF-BE8D-B36D32F877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6398"/>
          <a:stretch/>
        </p:blipFill>
        <p:spPr>
          <a:xfrm>
            <a:off x="5649712" y="1415955"/>
            <a:ext cx="3656520" cy="2032476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555444A-B4F6-4C6D-BEA9-9FA3A8C7E53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9712" y="3631237"/>
            <a:ext cx="3623174" cy="2257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73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AFB0E287-4B60-43AB-8D58-FE291158F3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5 Dikdörtgen"/>
          <p:cNvSpPr/>
          <p:nvPr/>
        </p:nvSpPr>
        <p:spPr>
          <a:xfrm>
            <a:off x="664042" y="1709650"/>
            <a:ext cx="4199750" cy="3206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Derslik, kütüphane, konferans salonu, idari mekanlar öncelikle duvar ve döşemelerinde ses yalıtımı yapılmalı, belirlenen ses geçiş kaybını sağlayacak detaylar oluşturulmalıdır.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Laboratuvar, yemekhane, atölyeler, spor salonları gibi geniş hacimli mekanların yankılanma süreleri temel alınarak gerekli ses yutuculuk hesaplanmalıdır</a:t>
            </a:r>
            <a:r>
              <a:rPr lang="tr-TR" sz="1803" dirty="0">
                <a:latin typeface="Gill Sans MT" pitchFamily="34" charset="0"/>
              </a:rPr>
              <a:t>.</a:t>
            </a:r>
          </a:p>
          <a:p>
            <a:pPr algn="just">
              <a:spcBef>
                <a:spcPct val="20000"/>
              </a:spcBef>
              <a:defRPr/>
            </a:pPr>
            <a:endParaRPr lang="tr-TR" sz="1803" dirty="0">
              <a:latin typeface="Gill Sans MT" pitchFamily="34" charset="0"/>
            </a:endParaRPr>
          </a:p>
        </p:txBody>
      </p:sp>
      <p:sp>
        <p:nvSpPr>
          <p:cNvPr id="14" name="17 Dikdörtgen"/>
          <p:cNvSpPr/>
          <p:nvPr/>
        </p:nvSpPr>
        <p:spPr>
          <a:xfrm>
            <a:off x="664041" y="1177333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Sosyal ve Kültürel Yapılar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BD32CC33-C96E-46E4-A378-E6789FB0D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0295" y="3488544"/>
            <a:ext cx="3270402" cy="238651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2368091E-1D95-44C8-8BDB-FFEAA5C2E5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0294" y="1297862"/>
            <a:ext cx="3270401" cy="245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8028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7 Dikdörtgen"/>
          <p:cNvSpPr/>
          <p:nvPr/>
        </p:nvSpPr>
        <p:spPr>
          <a:xfrm>
            <a:off x="1048498" y="1457211"/>
            <a:ext cx="8474912" cy="709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Çeşitli kategorilerde ürünlerle ses yalıtımı yaptırarak olası gürültünün insan sağlığını da olumsuz etkilemesinin önüne rahatlıkla geçebiliriz. 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3CCF63C-5D29-4A86-AEE9-E920368670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516" y="2166410"/>
            <a:ext cx="5724144" cy="346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1580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/>
          <p:cNvSpPr>
            <a:spLocks noChangeArrowheads="1"/>
          </p:cNvSpPr>
          <p:nvPr/>
        </p:nvSpPr>
        <p:spPr bwMode="auto">
          <a:xfrm>
            <a:off x="4140007" y="1307959"/>
            <a:ext cx="111487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Ulaşım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6F05D61C-DB1B-4DF3-BB83-574EF721C7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4785" y="1740288"/>
            <a:ext cx="69532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52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D1DA2CAA-15F5-41AF-8AEE-74BD6ABD1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5 Dikdörtgen"/>
          <p:cNvSpPr/>
          <p:nvPr/>
        </p:nvSpPr>
        <p:spPr>
          <a:xfrm>
            <a:off x="811107" y="1806406"/>
            <a:ext cx="8720787" cy="13258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Hastaneler, ameliyathaneler, mr ve röntgen odaları, acil odalar gibi bölümlerde dış ortam gürültüsünün minimuma indirilmesi gerekmektedir. Dış gürültülerin hem hastalar hem de hastane çalışanları üzerinde olumsuz etkileri olduğundan yalıtım son derece önemli bir konudur. </a:t>
            </a:r>
          </a:p>
        </p:txBody>
      </p:sp>
      <p:sp>
        <p:nvSpPr>
          <p:cNvPr id="14" name="25 Dikdörtgen"/>
          <p:cNvSpPr>
            <a:spLocks noChangeArrowheads="1"/>
          </p:cNvSpPr>
          <p:nvPr/>
        </p:nvSpPr>
        <p:spPr bwMode="auto">
          <a:xfrm>
            <a:off x="3876875" y="1405157"/>
            <a:ext cx="2083760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Sağlık Yapıları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F4E895D-1EC0-4AF0-87C1-D4806F5C49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037" y="3311057"/>
            <a:ext cx="6638925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135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63DC6E0-9EA6-4599-B195-7B783AF12C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4847549" y="1451938"/>
            <a:ext cx="4186314" cy="4933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Duvar Ses Yalıtımı 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Duvar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Bariyerleri (Bitüm, PVC, EPDM)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Duvar Altı Yalıtım Bandı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Tuğla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Gazbeton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 Fiber Plakalar</a:t>
            </a:r>
          </a:p>
          <a:p>
            <a:pPr lvl="1"/>
            <a:endParaRPr lang="tr-TR" sz="18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798326" y="1527353"/>
            <a:ext cx="4117968" cy="4076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Döşeme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Şilte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Kauçuk Yüzer Döşeme Ayağı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Kauçuklu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ve Yaylı Yüzer Döşeme Ayakları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Plywood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Hasırlı Şap</a:t>
            </a:r>
          </a:p>
          <a:p>
            <a:pPr marL="744362" lvl="1" indent="-286293">
              <a:buFont typeface="Arial" panose="020B0604020202020204" pitchFamily="34" charset="0"/>
              <a:buChar char="•"/>
            </a:pPr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29818388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12"/>
          <p:cNvSpPr txBox="1"/>
          <p:nvPr/>
        </p:nvSpPr>
        <p:spPr>
          <a:xfrm>
            <a:off x="664041" y="1190009"/>
            <a:ext cx="4381063" cy="4354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Tavan Ses Yalıtımı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Yalıtımlı Tavan Askısı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Ağır Ses Bariyeri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Yutucu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Yüksek Yutuculuk Özelliğine Sahip Bariyerli Akustik Süngerler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Taş Yünü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Cam Yünü</a:t>
            </a:r>
          </a:p>
          <a:p>
            <a:pPr marL="0" lvl="2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Alçı Plaka</a:t>
            </a:r>
          </a:p>
          <a:p>
            <a:pPr lvl="1"/>
            <a:endParaRPr lang="tr-TR" sz="1603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5045105" y="1190008"/>
            <a:ext cx="4485445" cy="32429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Titreşim Yalıtımı</a:t>
            </a:r>
          </a:p>
          <a:p>
            <a:pPr>
              <a:spcBef>
                <a:spcPct val="0"/>
              </a:spcBef>
            </a:pPr>
            <a:r>
              <a:rPr lang="tr-TR" sz="1803" b="1" dirty="0">
                <a:solidFill>
                  <a:schemeClr val="tx2"/>
                </a:solidFill>
                <a:latin typeface="Gill Sans MT"/>
              </a:rPr>
              <a:t>Yalıtım Malzemeleri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Sismik Sınırlandırıcılı Titreşim Alıcı Yaylar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Titreşim Alıcı Kauçuk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Pad</a:t>
            </a:r>
            <a:endParaRPr lang="tr-TR" sz="1803" dirty="0">
              <a:solidFill>
                <a:schemeClr val="tx2"/>
              </a:solidFill>
              <a:latin typeface="Gill Sans MT"/>
            </a:endParaRPr>
          </a:p>
          <a:p>
            <a:pPr marL="0" lvl="1">
              <a:spcBef>
                <a:spcPct val="0"/>
              </a:spcBef>
            </a:pPr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İnşai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Malzemeler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Betonarme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Çelik Kaide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Atalet Kütlesi</a:t>
            </a:r>
          </a:p>
          <a:p>
            <a:pPr lvl="1"/>
            <a:endParaRPr lang="tr-TR" sz="1603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5045105" y="4153782"/>
            <a:ext cx="5193653" cy="1572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Kullanılabilecek Malzemeler;</a:t>
            </a:r>
          </a:p>
          <a:p>
            <a:pPr>
              <a:spcBef>
                <a:spcPct val="0"/>
              </a:spcBef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Ekipman Ses Yalıtımı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Susturucular</a:t>
            </a:r>
          </a:p>
          <a:p>
            <a:pPr marL="1202430" lvl="2" indent="-286293">
              <a:buFont typeface="Arial" panose="020B0604020202020204" pitchFamily="34" charset="0"/>
              <a:buChar char="•"/>
            </a:pPr>
            <a:r>
              <a:rPr lang="tr-TR" sz="1803" dirty="0">
                <a:solidFill>
                  <a:schemeClr val="tx2"/>
                </a:solidFill>
                <a:latin typeface="Gill Sans MT"/>
              </a:rPr>
              <a:t>Ses Kabinleri</a:t>
            </a:r>
          </a:p>
          <a:p>
            <a:pPr lvl="1"/>
            <a:endParaRPr lang="tr-TR" sz="1603" dirty="0"/>
          </a:p>
        </p:txBody>
      </p:sp>
    </p:spTree>
    <p:extLst>
      <p:ext uri="{BB962C8B-B14F-4D97-AF65-F5344CB8AC3E}">
        <p14:creationId xmlns:p14="http://schemas.microsoft.com/office/powerpoint/2010/main" val="41272691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E2B7F11-D1B3-438D-9002-538072779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81695A3-B47B-43B7-9E3C-EE0086796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739" y="1066288"/>
            <a:ext cx="8192779" cy="472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3352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98FB897-F5DD-4B72-B2FE-7C3584B03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Metin kutusu 4"/>
          <p:cNvSpPr txBox="1">
            <a:spLocks noChangeArrowheads="1"/>
          </p:cNvSpPr>
          <p:nvPr/>
        </p:nvSpPr>
        <p:spPr bwMode="auto">
          <a:xfrm>
            <a:off x="4557787" y="1240831"/>
            <a:ext cx="1354160" cy="43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Duvarlar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C3B49B69-A323-4436-96B9-E7525350E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482" y="1805850"/>
            <a:ext cx="2907792" cy="4139184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9DE1160E-3C72-47D8-977A-7320DAB41E7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551" y="1799342"/>
            <a:ext cx="3113903" cy="4145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8881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EFFB614-AB9C-4905-93E3-3376339FD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>
            <a:spLocks noChangeArrowheads="1"/>
          </p:cNvSpPr>
          <p:nvPr/>
        </p:nvSpPr>
        <p:spPr bwMode="auto">
          <a:xfrm>
            <a:off x="4449769" y="1336538"/>
            <a:ext cx="175364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Döşemeler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2D8A54B6-F734-4CE6-8656-49DA1A454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0604" y="1927735"/>
            <a:ext cx="3773510" cy="356744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CE4F2CAE-A99F-4649-9F27-BA527D7C2B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1446" y="1901909"/>
            <a:ext cx="3339966" cy="361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5815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35F1AD5-6E8A-4050-8BF3-0204E8DAC0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3" name="object 3"/>
          <p:cNvSpPr txBox="1"/>
          <p:nvPr/>
        </p:nvSpPr>
        <p:spPr>
          <a:xfrm>
            <a:off x="1428346" y="959382"/>
            <a:ext cx="7742338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67297" y="1653535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Mimari Akustik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89053" y="2293740"/>
            <a:ext cx="4285883" cy="331562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Yapı Akustiği</a:t>
            </a:r>
          </a:p>
          <a:p>
            <a:pPr marL="0" indent="0">
              <a:buNone/>
            </a:pPr>
            <a:r>
              <a:rPr lang="tr-TR" altLang="tr-TR" sz="1803" b="1" dirty="0">
                <a:solidFill>
                  <a:schemeClr val="tx2"/>
                </a:solidFill>
                <a:latin typeface="Gill Sans MT"/>
              </a:rPr>
              <a:t>(Gürültü Denetimi/Sessizleştirme)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Bireylerin yaşadıkları ortamlarda (Açık hava/kapalı mekan) gürültünün olumsuz etkilerini ortadan kaldırmak amacıyla alınması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>
              <a:solidFill>
                <a:srgbClr val="FF0000"/>
              </a:solidFill>
            </a:endParaRP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>
          <a:xfrm>
            <a:off x="4999542" y="2289741"/>
            <a:ext cx="4102487" cy="331695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304" b="1" dirty="0"/>
              <a:t>                 </a:t>
            </a: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Hacim Akustiği</a:t>
            </a:r>
          </a:p>
          <a:p>
            <a:pPr marL="0" indent="0">
              <a:buNone/>
            </a:pPr>
            <a:endParaRPr lang="tr-TR" altLang="tr-TR" sz="1102" b="1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İşitsel algılamanın önemli olduğu mekanlarda, kaynaktan çıkan seslerin en iyi şekilde dinleyicilere ulaşmasını sağlamak üzere gereken önlemlerin ele alındığı akustik dalıdır.</a:t>
            </a:r>
          </a:p>
          <a:p>
            <a:pPr marL="0" indent="0">
              <a:buNone/>
            </a:pPr>
            <a:endParaRPr lang="tr-TR" altLang="tr-TR" sz="1603" b="1" dirty="0"/>
          </a:p>
        </p:txBody>
      </p:sp>
    </p:spTree>
    <p:extLst>
      <p:ext uri="{BB962C8B-B14F-4D97-AF65-F5344CB8AC3E}">
        <p14:creationId xmlns:p14="http://schemas.microsoft.com/office/powerpoint/2010/main" val="37982202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5" name="Dikdörtgen 1"/>
          <p:cNvSpPr>
            <a:spLocks noChangeArrowheads="1"/>
          </p:cNvSpPr>
          <p:nvPr/>
        </p:nvSpPr>
        <p:spPr bwMode="auto">
          <a:xfrm>
            <a:off x="1562493" y="1452913"/>
            <a:ext cx="3399019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defRPr/>
            </a:pPr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Klima dış üniteleri</a:t>
            </a:r>
          </a:p>
        </p:txBody>
      </p:sp>
      <p:sp>
        <p:nvSpPr>
          <p:cNvPr id="16" name="Dikdörtgen 2"/>
          <p:cNvSpPr>
            <a:spLocks noChangeArrowheads="1"/>
          </p:cNvSpPr>
          <p:nvPr/>
        </p:nvSpPr>
        <p:spPr bwMode="auto">
          <a:xfrm>
            <a:off x="6559996" y="1452913"/>
            <a:ext cx="1373411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</a:rPr>
              <a:t>Brulör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8E851117-53AA-4322-8046-218BCEDFA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531" y="1912329"/>
            <a:ext cx="4746338" cy="285680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3B0B070-4877-4F25-A266-050A94A94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604" y="1911694"/>
            <a:ext cx="4327705" cy="2857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5902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9D50AAE-7CDB-4C15-9323-EDD18F80F0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4682E692-143C-48AB-A5A4-E76943C387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068" y="1911096"/>
            <a:ext cx="4584192" cy="303580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4CFE7479-5603-4A3F-BF03-B8DF64263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3172" y="1677179"/>
            <a:ext cx="30575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00327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883FB5A-7B36-4768-B27D-07034F6364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B8B3265-8A16-4AEA-8D97-9738321313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625" y="1328737"/>
            <a:ext cx="65055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8225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DCD2F815-0F84-4A49-89C0-801727783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C6A3FFFA-BACB-4372-B7B6-6F900AE9D8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384" y="1202076"/>
            <a:ext cx="4762500" cy="255270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4DD32EB1-20EF-4AE6-9A7F-4E82861EB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9774" y="2277042"/>
            <a:ext cx="4773168" cy="352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951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521AC8E4-8E6B-435F-BDE5-C45FC3C79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3520846" y="1378639"/>
            <a:ext cx="2340133" cy="163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Mekanik-Elektrik Oda, Balo ve Sinema Salonu Örnek Duvar-Döşeme-Tavan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A87D12D-D046-4BB7-A279-2166E1BAED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465" y="1471897"/>
            <a:ext cx="1219200" cy="43719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AF7EFD14-CC8E-4E0F-AAC6-3AE70BE3B3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1125" y="1676684"/>
            <a:ext cx="30194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4934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766EC4C-E389-4C4F-904B-01A5D2F17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5" name="Metin kutusu 14"/>
          <p:cNvSpPr txBox="1"/>
          <p:nvPr/>
        </p:nvSpPr>
        <p:spPr>
          <a:xfrm>
            <a:off x="6553800" y="1702386"/>
            <a:ext cx="2650814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Ses ve Titreşim Yalıtımlı Tavan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FF43AFCE-6AB4-4CCC-9118-1DF058276B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725" y="1719262"/>
            <a:ext cx="4800600" cy="34194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5F1A702A-47A6-4B6D-B63F-6C5092B50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800" y="2834605"/>
            <a:ext cx="2505075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2961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7C0C1B1-0DA1-4754-8373-C402D1AB7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4" name="Metin kutusu 13"/>
          <p:cNvSpPr txBox="1"/>
          <p:nvPr/>
        </p:nvSpPr>
        <p:spPr>
          <a:xfrm>
            <a:off x="7177506" y="2769881"/>
            <a:ext cx="2454309" cy="709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4" dirty="0">
                <a:solidFill>
                  <a:schemeClr val="tx2"/>
                </a:solidFill>
                <a:latin typeface="Gill Sans MT"/>
              </a:rPr>
              <a:t>Yüzer Döşeme Uygulama Detayı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742773-38DE-437C-92A2-98E05413D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539" y="1396771"/>
            <a:ext cx="6077712" cy="410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542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D7DF3AA-6B9E-4F84-8367-EC06655A8D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6" name="Dikdörtgen 3"/>
          <p:cNvSpPr>
            <a:spLocks noChangeArrowheads="1"/>
          </p:cNvSpPr>
          <p:nvPr/>
        </p:nvSpPr>
        <p:spPr bwMode="auto">
          <a:xfrm>
            <a:off x="4901739" y="1812396"/>
            <a:ext cx="1655094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Ekipman kaynaklı titreşimin kontrolü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5B2DC7E3-F634-498F-AC19-7DD0BF32F1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878" y="1711884"/>
            <a:ext cx="3543300" cy="2609850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B561B0A-D370-4458-BB95-D98B6A3C81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3818" y="1664685"/>
            <a:ext cx="2313616" cy="3068456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CC1DD95B-119E-454B-ADB0-C3C02B536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41541" y="3516158"/>
            <a:ext cx="33432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720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75" y="0"/>
            <a:ext cx="9646273" cy="6839707"/>
          </a:xfrm>
          <a:prstGeom prst="rect">
            <a:avLst/>
          </a:prstGeom>
        </p:spPr>
      </p:pic>
      <p:pic>
        <p:nvPicPr>
          <p:cNvPr id="2" name="Resim 1">
            <a:extLst>
              <a:ext uri="{FF2B5EF4-FFF2-40B4-BE49-F238E27FC236}">
                <a16:creationId xmlns:a16="http://schemas.microsoft.com/office/drawing/2014/main" id="{234B2C45-21BD-495D-9D6E-497B4214F3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B576F99E-70CC-49E9-BCCD-DB272D6E5C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275" y="1721831"/>
            <a:ext cx="9646273" cy="336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0263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6B870DA-E4C5-418C-BD32-0122D17D7E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Metin kutusu 7">
            <a:extLst>
              <a:ext uri="{FF2B5EF4-FFF2-40B4-BE49-F238E27FC236}">
                <a16:creationId xmlns:a16="http://schemas.microsoft.com/office/drawing/2014/main" id="{E9314B28-9435-4103-B9F3-09C8223EC12C}"/>
              </a:ext>
            </a:extLst>
          </p:cNvPr>
          <p:cNvSpPr txBox="1"/>
          <p:nvPr/>
        </p:nvSpPr>
        <p:spPr>
          <a:xfrm>
            <a:off x="655559" y="1545427"/>
            <a:ext cx="8560512" cy="3398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 projede, esas itibariyle yatırımcı (veya </a:t>
            </a:r>
            <a:r>
              <a:rPr lang="tr-TR" sz="2004" dirty="0" err="1">
                <a:solidFill>
                  <a:schemeClr val="tx2"/>
                </a:solidFill>
                <a:latin typeface="Gill Sans MT"/>
              </a:rPr>
              <a:t>şartnameli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 kamu binası, mal sahibi, …) istekleri başta olmak üzere bir tasarımın ilk başından itibaren; </a:t>
            </a:r>
          </a:p>
          <a:p>
            <a:pPr defTabSz="916137">
              <a:spcBef>
                <a:spcPct val="20000"/>
              </a:spcBef>
            </a:pP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Mimari,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Statik, </a:t>
            </a:r>
          </a:p>
          <a:p>
            <a:pPr defTabSz="916137">
              <a:spcBef>
                <a:spcPct val="20000"/>
              </a:spcBef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Mekanik Tesisat ve Elektrik Tesisatı tasarımcılarının bir araya gelerek, ön projeden itibaren birlikte yaptıkları çalışmalara, “</a:t>
            </a:r>
            <a:r>
              <a:rPr lang="tr-TR" sz="2004" b="1" dirty="0">
                <a:solidFill>
                  <a:schemeClr val="tx2"/>
                </a:solidFill>
                <a:latin typeface="Gill Sans MT"/>
              </a:rPr>
              <a:t>Bütünleşik Tasarım</a:t>
            </a:r>
            <a:r>
              <a:rPr lang="tr-TR" sz="2004" dirty="0">
                <a:solidFill>
                  <a:schemeClr val="tx2"/>
                </a:solidFill>
                <a:latin typeface="Gill Sans MT"/>
              </a:rPr>
              <a:t>” adını veriyoruz.</a:t>
            </a:r>
          </a:p>
          <a:p>
            <a:endParaRPr lang="tr-TR" sz="1803" dirty="0">
              <a:solidFill>
                <a:schemeClr val="accent5">
                  <a:lumMod val="50000"/>
                </a:schemeClr>
              </a:solidFill>
              <a:latin typeface="Gill Sans MT" pitchFamily="34" charset="0"/>
            </a:endParaRPr>
          </a:p>
          <a:p>
            <a:endParaRPr lang="tr-TR" sz="1803" dirty="0"/>
          </a:p>
        </p:txBody>
      </p:sp>
    </p:spTree>
    <p:extLst>
      <p:ext uri="{BB962C8B-B14F-4D97-AF65-F5344CB8AC3E}">
        <p14:creationId xmlns:p14="http://schemas.microsoft.com/office/powerpoint/2010/main" val="18637974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903A72C-5ACE-4C7D-A6AF-58DD023A5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940220" y="118097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07778" y="1689412"/>
            <a:ext cx="8600924" cy="344621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altLang="tr-TR" sz="2004" b="1" dirty="0">
                <a:solidFill>
                  <a:srgbClr val="C00000"/>
                </a:solidFill>
                <a:latin typeface="Gill Sans MT"/>
              </a:rPr>
              <a:t>Sesin Doğması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Değişik tür bir enerjinin ses enerjisine dönüşmesi ile ses ortaya çıkar.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katılarda, sıvılarda ve gazlarda doğup yayılabilir. Sesin yayılma hızı ortamın özelliklerine göre değişeceğinden sesin nerede doğduğu alınacak önlemler açısından önem kazanır.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Havada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 havaya geçmesi ve havada yayılmasıdır. Canlı sesleri, gök gürültüsü,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tv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sesi, müzik sesi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b="1" u="sng" dirty="0">
                <a:solidFill>
                  <a:schemeClr val="tx2"/>
                </a:solidFill>
                <a:latin typeface="Gill Sans MT"/>
              </a:rPr>
              <a:t>Katıda Doğan Sesler</a:t>
            </a:r>
            <a:r>
              <a:rPr lang="tr-TR" altLang="tr-TR" sz="2004" u="sng" dirty="0">
                <a:solidFill>
                  <a:schemeClr val="tx2"/>
                </a:solidFill>
                <a:latin typeface="Gill Sans MT"/>
              </a:rPr>
              <a:t>: 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Bir ses kaynağının titreşimlerinin katıda doğup yayılmasıdır. Tesisat, havalandırma, jeneratör, adım sesleri </a:t>
            </a:r>
            <a:r>
              <a:rPr lang="tr-TR" altLang="tr-TR" sz="2004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.</a:t>
            </a:r>
            <a:endParaRPr lang="tr-TR" altLang="tr-TR" sz="2304" b="1" u="sng" dirty="0"/>
          </a:p>
        </p:txBody>
      </p:sp>
    </p:spTree>
    <p:extLst>
      <p:ext uri="{BB962C8B-B14F-4D97-AF65-F5344CB8AC3E}">
        <p14:creationId xmlns:p14="http://schemas.microsoft.com/office/powerpoint/2010/main" val="10162233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ED9E0C0-A227-46C3-B84D-2ADFB08175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6 Dikdörtgen">
            <a:extLst>
              <a:ext uri="{FF2B5EF4-FFF2-40B4-BE49-F238E27FC236}">
                <a16:creationId xmlns:a16="http://schemas.microsoft.com/office/drawing/2014/main" id="{38D8A5FD-BAE2-4F8D-B128-CB86DCF12E7F}"/>
              </a:ext>
            </a:extLst>
          </p:cNvPr>
          <p:cNvSpPr/>
          <p:nvPr/>
        </p:nvSpPr>
        <p:spPr>
          <a:xfrm>
            <a:off x="2114961" y="1329219"/>
            <a:ext cx="5790219" cy="431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Bütünleşik Bina Tasarımı</a:t>
            </a:r>
            <a:endParaRPr lang="tr-TR" sz="2204" dirty="0">
              <a:solidFill>
                <a:srgbClr val="C00000"/>
              </a:solidFill>
              <a:latin typeface="Gill Sans MT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019B131D-9FC4-4868-BAFD-14299C1934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3519" y="1827273"/>
            <a:ext cx="4275786" cy="38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517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FBE8D729-090E-4FB9-A723-2B2F6634E4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5A7FBF65-0855-4063-A049-A59F83ABBD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106" y="1476915"/>
            <a:ext cx="7912608" cy="4328160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4233" y="2033657"/>
            <a:ext cx="5850151" cy="400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Optimum Dizayn</a:t>
            </a:r>
          </a:p>
        </p:txBody>
      </p:sp>
    </p:spTree>
    <p:extLst>
      <p:ext uri="{BB962C8B-B14F-4D97-AF65-F5344CB8AC3E}">
        <p14:creationId xmlns:p14="http://schemas.microsoft.com/office/powerpoint/2010/main" val="18838764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80861312-F051-4AB0-B87E-AD6B54D14D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3021711" y="1245662"/>
            <a:ext cx="5323582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Hesaplanmış Detay Çözümleri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8F0A4893-8ADD-43A7-98BD-852C10DE7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5287" y="1761663"/>
            <a:ext cx="3286125" cy="4029075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DD91746B-F828-44E6-B5BD-9A54080308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7313" y="1761662"/>
            <a:ext cx="33337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4585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843150D-827C-45D1-A8CB-073D84E6A3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14 Dikdörtgen"/>
          <p:cNvSpPr/>
          <p:nvPr/>
        </p:nvSpPr>
        <p:spPr>
          <a:xfrm>
            <a:off x="680041" y="1015420"/>
            <a:ext cx="7641928" cy="43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Onaylı, Test edilmiş, Sertifikalı Malzemeler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5B81A337-30A0-42B3-96A1-3585D8D639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0437" y="1587065"/>
            <a:ext cx="8601456" cy="4047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86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2CAE895-D3A2-481F-A8EF-6B1087FF1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4" name="object 4"/>
          <p:cNvSpPr txBox="1"/>
          <p:nvPr/>
        </p:nvSpPr>
        <p:spPr>
          <a:xfrm>
            <a:off x="370929" y="0"/>
            <a:ext cx="9160963" cy="685269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Dikdörtgen 12"/>
          <p:cNvSpPr/>
          <p:nvPr/>
        </p:nvSpPr>
        <p:spPr>
          <a:xfrm>
            <a:off x="872056" y="3462304"/>
            <a:ext cx="8406198" cy="2882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tr-TR" sz="2775" b="1" dirty="0">
                <a:latin typeface="Gill Sans MT" panose="020B0502020104020203" pitchFamily="34" charset="0"/>
              </a:rPr>
              <a:t>   </a:t>
            </a:r>
            <a:r>
              <a:rPr lang="tr-TR" sz="2204" b="1" dirty="0">
                <a:solidFill>
                  <a:srgbClr val="C00000"/>
                </a:solidFill>
                <a:latin typeface="Gill Sans MT" pitchFamily="34" charset="0"/>
              </a:rPr>
              <a:t>Sonuç; </a:t>
            </a:r>
            <a:endParaRPr lang="tr-TR" sz="2004" dirty="0">
              <a:solidFill>
                <a:schemeClr val="tx2"/>
              </a:solidFill>
              <a:latin typeface="Gill Sans MT"/>
            </a:endParaRP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Başlangıç bütçesine göre %25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İşçilik maliyetlerinde  %10 düşüş,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Tüm imalatlar ve detaylar planlı olarak uygulandığı için, ürün tedarikinde zamanında teslim ,</a:t>
            </a:r>
          </a:p>
          <a:p>
            <a:pPr marL="286293" indent="-286293">
              <a:buFont typeface="Arial" panose="020B0604020202020204" pitchFamily="34" charset="0"/>
              <a:buChar char="•"/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Aynı performansı düşük maliyetli detaylarla sağlama  kazanımları elde edilmektedir.</a:t>
            </a:r>
          </a:p>
          <a:p>
            <a:pPr marL="264363" indent="-264363">
              <a:buFont typeface="Arial" panose="020B0604020202020204" pitchFamily="34" charset="0"/>
              <a:buChar char="•"/>
              <a:defRPr/>
            </a:pPr>
            <a:endParaRPr lang="tr-TR" sz="1665" dirty="0"/>
          </a:p>
          <a:p>
            <a:pPr>
              <a:defRPr/>
            </a:pPr>
            <a:endParaRPr lang="tr-TR" sz="1665" dirty="0"/>
          </a:p>
        </p:txBody>
      </p:sp>
      <p:sp>
        <p:nvSpPr>
          <p:cNvPr id="14" name="Dikdörtgen 13"/>
          <p:cNvSpPr>
            <a:spLocks noChangeArrowheads="1"/>
          </p:cNvSpPr>
          <p:nvPr/>
        </p:nvSpPr>
        <p:spPr bwMode="auto">
          <a:xfrm>
            <a:off x="979628" y="1710941"/>
            <a:ext cx="8191056" cy="1325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Dizayn konsept oluşturulmalı,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Mevcut projelere göre teknik çalışmalar yapılmalı, </a:t>
            </a:r>
          </a:p>
          <a:p>
            <a:pPr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Uygulama proje çalışmalarında tüm mekanik ve elektrik grupları ile koordineli çalışılarak sismik-titreşim ve ses problemleri birlikte çözülmeli.</a:t>
            </a:r>
          </a:p>
        </p:txBody>
      </p:sp>
      <p:sp>
        <p:nvSpPr>
          <p:cNvPr id="15" name="Metin kutusu 1"/>
          <p:cNvSpPr txBox="1">
            <a:spLocks noChangeArrowheads="1"/>
          </p:cNvSpPr>
          <p:nvPr/>
        </p:nvSpPr>
        <p:spPr bwMode="auto">
          <a:xfrm>
            <a:off x="1179354" y="1288074"/>
            <a:ext cx="5772965" cy="431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204" b="1" dirty="0">
                <a:solidFill>
                  <a:srgbClr val="C00000"/>
                </a:solidFill>
                <a:latin typeface="Gill Sans MT" pitchFamily="34" charset="0"/>
              </a:rPr>
              <a:t>Örnek Proje;</a:t>
            </a:r>
          </a:p>
        </p:txBody>
      </p:sp>
    </p:spTree>
    <p:extLst>
      <p:ext uri="{BB962C8B-B14F-4D97-AF65-F5344CB8AC3E}">
        <p14:creationId xmlns:p14="http://schemas.microsoft.com/office/powerpoint/2010/main" val="20928210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6676B6A1-8C9D-4C42-9351-6118CCA486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368810" y="-1584"/>
            <a:ext cx="9165209" cy="6855869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 dirty="0"/>
          </a:p>
        </p:txBody>
      </p:sp>
      <p:sp>
        <p:nvSpPr>
          <p:cNvPr id="3" name="object 3"/>
          <p:cNvSpPr txBox="1"/>
          <p:nvPr/>
        </p:nvSpPr>
        <p:spPr>
          <a:xfrm>
            <a:off x="1426720" y="958242"/>
            <a:ext cx="7745937" cy="152754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59">
              <a:lnSpc>
                <a:spcPts val="1004"/>
              </a:lnSpc>
            </a:pPr>
            <a:endParaRPr sz="1004"/>
          </a:p>
        </p:txBody>
      </p:sp>
      <p:sp>
        <p:nvSpPr>
          <p:cNvPr id="14" name="13 Dikdörtgen"/>
          <p:cNvSpPr/>
          <p:nvPr/>
        </p:nvSpPr>
        <p:spPr>
          <a:xfrm>
            <a:off x="1361708" y="1672338"/>
            <a:ext cx="8936078" cy="1061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tr-TR" sz="2806" dirty="0"/>
          </a:p>
          <a:p>
            <a:pPr algn="ctr"/>
            <a:endParaRPr lang="tr-TR" sz="3209" dirty="0">
              <a:solidFill>
                <a:schemeClr val="tx2"/>
              </a:solidFill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821416" y="3465187"/>
            <a:ext cx="6568400" cy="817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4714" indent="-744714" algn="ctr">
              <a:lnSpc>
                <a:spcPct val="130000"/>
              </a:lnSpc>
              <a:spcBef>
                <a:spcPct val="15000"/>
              </a:spcBef>
            </a:pPr>
            <a:r>
              <a:rPr lang="tr-TR" sz="4008" b="1" dirty="0">
                <a:solidFill>
                  <a:schemeClr val="tx2"/>
                </a:solidFill>
                <a:latin typeface="Gill Sans MT"/>
              </a:rPr>
              <a:t>TEŞEKKÜRLER…    </a:t>
            </a:r>
          </a:p>
        </p:txBody>
      </p:sp>
      <p:sp>
        <p:nvSpPr>
          <p:cNvPr id="16" name="object 51"/>
          <p:cNvSpPr/>
          <p:nvPr/>
        </p:nvSpPr>
        <p:spPr>
          <a:xfrm>
            <a:off x="368813" y="2415207"/>
            <a:ext cx="100400" cy="2022289"/>
          </a:xfrm>
          <a:custGeom>
            <a:avLst/>
            <a:gdLst/>
            <a:ahLst/>
            <a:cxnLst/>
            <a:rect l="l" t="t" r="r" b="b"/>
            <a:pathLst>
              <a:path w="100167" h="2017610">
                <a:moveTo>
                  <a:pt x="0" y="2017610"/>
                </a:moveTo>
                <a:lnTo>
                  <a:pt x="100167" y="2017610"/>
                </a:lnTo>
                <a:lnTo>
                  <a:pt x="100167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</p:spTree>
    <p:extLst>
      <p:ext uri="{BB962C8B-B14F-4D97-AF65-F5344CB8AC3E}">
        <p14:creationId xmlns:p14="http://schemas.microsoft.com/office/powerpoint/2010/main" val="1513289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04C2F4A-2F8B-4905-BCEF-76E72A1635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Metin kutusu 12"/>
          <p:cNvSpPr txBox="1"/>
          <p:nvPr/>
        </p:nvSpPr>
        <p:spPr>
          <a:xfrm>
            <a:off x="635987" y="1547436"/>
            <a:ext cx="8719212" cy="22632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Sesin Yansıması: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Hava içinde yayılan ses enerjisi, duvar, döşeme </a:t>
            </a:r>
            <a:r>
              <a:rPr lang="tr-TR" sz="1603" dirty="0" err="1">
                <a:solidFill>
                  <a:schemeClr val="tx2"/>
                </a:solidFill>
                <a:latin typeface="Gill Sans MT"/>
              </a:rPr>
              <a:t>v.b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. Bir engele  rastladığı zaman, bu enerjinin bir bölümü engelin yüzeyinde yansır.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niceliği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ve </a:t>
            </a:r>
            <a:r>
              <a:rPr lang="tr-TR" sz="1603" b="1" dirty="0">
                <a:solidFill>
                  <a:schemeClr val="tx2"/>
                </a:solidFill>
                <a:latin typeface="Gill Sans MT"/>
              </a:rPr>
              <a:t>niteliği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 olmak üzere iki boyutu vardır. </a:t>
            </a:r>
          </a:p>
          <a:p>
            <a:pPr>
              <a:spcBef>
                <a:spcPct val="20000"/>
              </a:spcBef>
            </a:pPr>
            <a:endParaRPr lang="tr-TR" sz="1603" dirty="0">
              <a:solidFill>
                <a:schemeClr val="tx2"/>
              </a:solidFill>
              <a:latin typeface="Gill Sans MT"/>
            </a:endParaRPr>
          </a:p>
          <a:p>
            <a:pPr>
              <a:spcBef>
                <a:spcPct val="20000"/>
              </a:spcBef>
            </a:pPr>
            <a:r>
              <a:rPr lang="tr-TR" sz="1603" b="1" dirty="0">
                <a:solidFill>
                  <a:schemeClr val="tx2"/>
                </a:solidFill>
                <a:latin typeface="Gill Sans MT"/>
              </a:rPr>
              <a:t>Yansımanın Niceliği:  </a:t>
            </a: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büyüklüğü anlamındadır.  Yansıtma çarpanı . «r» ile gösterilen bu büyüklük, yüzeyden yansıyan sesin yüzeye gelen ses oranı olarak tanımlanır.</a:t>
            </a:r>
          </a:p>
          <a:p>
            <a:pPr>
              <a:spcBef>
                <a:spcPct val="20000"/>
              </a:spcBef>
            </a:pPr>
            <a:r>
              <a:rPr lang="tr-TR" sz="1603" dirty="0">
                <a:solidFill>
                  <a:schemeClr val="tx2"/>
                </a:solidFill>
                <a:latin typeface="Gill Sans MT"/>
              </a:rPr>
              <a:t>Yansımanın Niteliği: Yansıyan ses ışınlarını biçimsel olarak ele aldığımızda düzgün yansıma ve yayınık yansıma olarak ayrılır. </a:t>
            </a:r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385" y="3811308"/>
            <a:ext cx="2805818" cy="183040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852" y="3811308"/>
            <a:ext cx="2850283" cy="1947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051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9C5270D5-AE20-426D-A75D-E5D9E442A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583930" y="788516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Ses ile ilgili Fiziksel Olaylar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1197288" y="1526536"/>
            <a:ext cx="7840392" cy="259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3" b="1" dirty="0">
                <a:solidFill>
                  <a:schemeClr val="tx2"/>
                </a:solidFill>
                <a:latin typeface="Gill Sans MT"/>
              </a:rPr>
              <a:t>Sesin Yutulması: 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Gelen ses enerjisinin yansımayan bölümü yutulmuş sayılır. Sesin yutulması, ses enerjisinin başka tür bir enerjiye ya da ses dışı titreşimlere dönüşmesidir. Simgesi «a»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dır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. Örneğin bir yüzey sesin %85’ini yansıtıyorsa, o yutma çarpanı a=0,15’dir.</a:t>
            </a:r>
          </a:p>
          <a:p>
            <a:r>
              <a:rPr lang="tr-TR" sz="1803" b="1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b="1" dirty="0">
                <a:solidFill>
                  <a:schemeClr val="tx2"/>
                </a:solidFill>
                <a:latin typeface="Gill Sans MT"/>
              </a:rPr>
              <a:t> ve Tam Yansımalı Oda</a:t>
            </a:r>
          </a:p>
          <a:p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Anekoik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oda </a:t>
            </a:r>
            <a:r>
              <a:rPr lang="tr-TR" sz="1803" dirty="0" err="1">
                <a:solidFill>
                  <a:schemeClr val="tx2"/>
                </a:solidFill>
                <a:latin typeface="Gill Sans MT"/>
              </a:rPr>
              <a:t>tamamiyle</a:t>
            </a:r>
            <a:r>
              <a:rPr lang="tr-TR" sz="1803" dirty="0">
                <a:solidFill>
                  <a:schemeClr val="tx2"/>
                </a:solidFill>
                <a:latin typeface="Gill Sans MT"/>
              </a:rPr>
              <a:t> yutucu elemanlarla kaplı bir odada, kaynaktan yayılan ses yansıyarak geri dönmeyeceği için ve sönümleneceği için sanki açık havada ilerliyormuş etkisi yaratacaktır.</a:t>
            </a:r>
          </a:p>
          <a:p>
            <a:endParaRPr lang="tr-TR" sz="1803" dirty="0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726" y="3752735"/>
            <a:ext cx="3211109" cy="2238939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6360" y="3727587"/>
            <a:ext cx="3309168" cy="2237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8412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5D55F27-9DE8-46C4-9CB4-86EB9A6CA7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428346" y="1408944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Gürültü Denetiminde Temel İlkeler</a:t>
            </a:r>
            <a:endParaRPr lang="tr-TR" altLang="tr-TR" sz="2204" b="1" dirty="0">
              <a:solidFill>
                <a:srgbClr val="C00000"/>
              </a:solidFill>
              <a:latin typeface="Gill Sans MT"/>
              <a:ea typeface="+mn-ea"/>
              <a:cs typeface="+mn-cs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940221" y="1947948"/>
            <a:ext cx="8230463" cy="3243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1) Kaynakta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denetim konusu, öncelikle gürültü oluşumuna neden olan kaynakları ortadan kaldırmak, gürültü kaynaklarının gürültü  düzeylerini azaltmak ve/ya da gürültünün niteliğini değiştirmek gibi konuları kapsamaktadır. 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 Hidrofor, jeneratör, motorlu taşıt, elektrikli ev cihazları ve benzeri gürültü kaynaklarının denetimi gibi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2) Kaynak-alıcı arasında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Kaynakla alıcı arasındaki yolda sesin azaltılmasına yönelik önlemlerin tümünü içermektedir.</a:t>
            </a:r>
          </a:p>
          <a:p>
            <a:r>
              <a:rPr lang="tr-TR" sz="1703" b="1" u="sng" dirty="0">
                <a:solidFill>
                  <a:schemeClr val="tx2"/>
                </a:solidFill>
                <a:latin typeface="Gill Sans MT"/>
              </a:rPr>
              <a:t>3) Alıcıda denetim;</a:t>
            </a:r>
          </a:p>
          <a:p>
            <a:r>
              <a:rPr lang="tr-TR" sz="1703" dirty="0">
                <a:solidFill>
                  <a:schemeClr val="tx2"/>
                </a:solidFill>
                <a:latin typeface="Gill Sans MT"/>
              </a:rPr>
              <a:t>Kaynakta ve kaynak-alıcı arasında denetlenemeyerek yapılara ulaşan gürültü için mikro ölçekte yapılabilecek önlemlerden söz edilebilir. Gürültüden etkilenen insanın alabileceği, kulak tıkacı takmak vb.</a:t>
            </a:r>
          </a:p>
        </p:txBody>
      </p:sp>
    </p:spTree>
    <p:extLst>
      <p:ext uri="{BB962C8B-B14F-4D97-AF65-F5344CB8AC3E}">
        <p14:creationId xmlns:p14="http://schemas.microsoft.com/office/powerpoint/2010/main" val="30901926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B92702B-AED9-4E48-AD95-67D7A158C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" name="object 2"/>
          <p:cNvSpPr txBox="1"/>
          <p:nvPr/>
        </p:nvSpPr>
        <p:spPr>
          <a:xfrm>
            <a:off x="1583930" y="5875054"/>
            <a:ext cx="7586767" cy="152683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 marL="25448">
              <a:lnSpc>
                <a:spcPts val="1002"/>
              </a:lnSpc>
            </a:pPr>
            <a:endParaRPr sz="1002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346487" y="1392631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767204" y="1829225"/>
            <a:ext cx="8998004" cy="413702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tr-TR" altLang="tr-TR" sz="1803" dirty="0"/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Ses yalıtımı, temel olarak gürültünün insan üzerinde oluşturacağı zararlı etkileri en aza indirmek için alınacak önlemleri kapsar. 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Gürültü denetimi sürecinde ilkesel olarak aşağıdaki sıra izlenir;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Kaynakta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Kaynak-alıcı arasında denetim</a:t>
            </a: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   - Alıcıda denetim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Tüm kaynakların denetimi için Bütünleşik Tasarımının önemi çok büyüktür.</a:t>
            </a:r>
          </a:p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</p:txBody>
      </p:sp>
    </p:spTree>
    <p:extLst>
      <p:ext uri="{BB962C8B-B14F-4D97-AF65-F5344CB8AC3E}">
        <p14:creationId xmlns:p14="http://schemas.microsoft.com/office/powerpoint/2010/main" val="1961262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D4AF4032-027F-4D01-9847-E89F51B9FE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280" name="object 280"/>
          <p:cNvSpPr/>
          <p:nvPr/>
        </p:nvSpPr>
        <p:spPr>
          <a:xfrm>
            <a:off x="1583930" y="6015013"/>
            <a:ext cx="7586767" cy="0"/>
          </a:xfrm>
          <a:custGeom>
            <a:avLst/>
            <a:gdLst/>
            <a:ahLst/>
            <a:cxnLst/>
            <a:rect l="l" t="t" r="r" b="b"/>
            <a:pathLst>
              <a:path w="7572717">
                <a:moveTo>
                  <a:pt x="0" y="0"/>
                </a:moveTo>
                <a:lnTo>
                  <a:pt x="7572717" y="0"/>
                </a:lnTo>
              </a:path>
            </a:pathLst>
          </a:custGeom>
          <a:ln w="3810">
            <a:solidFill>
              <a:srgbClr val="27272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>
          <a:xfrm>
            <a:off x="1227637" y="2033682"/>
            <a:ext cx="7481455" cy="527314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tr-TR" sz="2204" b="1" dirty="0">
                <a:solidFill>
                  <a:srgbClr val="C00000"/>
                </a:solidFill>
                <a:latin typeface="Gill Sans MT"/>
                <a:ea typeface="+mn-ea"/>
                <a:cs typeface="+mn-cs"/>
              </a:rPr>
              <a:t>BİNALARDA GÜRÜLTÜ PROBLEMLERİ</a:t>
            </a:r>
          </a:p>
          <a:p>
            <a:endParaRPr lang="tr-TR" altLang="tr-TR" sz="3206" b="1" dirty="0"/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>
          <a:xfrm>
            <a:off x="819475" y="2560995"/>
            <a:ext cx="8297778" cy="176073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altLang="tr-TR" sz="2004" dirty="0">
              <a:solidFill>
                <a:schemeClr val="tx2"/>
              </a:solidFill>
              <a:latin typeface="Gill Sans MT"/>
            </a:endParaRPr>
          </a:p>
          <a:p>
            <a:pPr marL="0" indent="0">
              <a:buNone/>
            </a:pPr>
            <a:r>
              <a:rPr lang="tr-TR" altLang="tr-TR" sz="2004" dirty="0">
                <a:solidFill>
                  <a:schemeClr val="tx2"/>
                </a:solidFill>
                <a:latin typeface="Gill Sans MT"/>
              </a:rPr>
              <a:t>‘’Eğlence mekanlarındaki yüksek müziğin yanı sıra motorlu taşıt, demiryolu trafiği, sokak düğünü, inşaat makinesi sesleri, araç motorları, komşu gürültüsü, şeklinde şikayetler geliyor. ‘’</a:t>
            </a:r>
          </a:p>
          <a:p>
            <a:pPr marL="0" indent="0" algn="ctr">
              <a:buNone/>
            </a:pPr>
            <a:endParaRPr lang="tr-TR" altLang="tr-TR" sz="2004" dirty="0"/>
          </a:p>
        </p:txBody>
      </p:sp>
    </p:spTree>
    <p:extLst>
      <p:ext uri="{BB962C8B-B14F-4D97-AF65-F5344CB8AC3E}">
        <p14:creationId xmlns:p14="http://schemas.microsoft.com/office/powerpoint/2010/main" val="3416492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A00393C6-E300-4EA7-BDEF-5F6E766AC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79" name="object 279"/>
          <p:cNvSpPr/>
          <p:nvPr/>
        </p:nvSpPr>
        <p:spPr>
          <a:xfrm>
            <a:off x="370930" y="2300381"/>
            <a:ext cx="100355" cy="2021353"/>
          </a:xfrm>
          <a:custGeom>
            <a:avLst/>
            <a:gdLst/>
            <a:ahLst/>
            <a:cxnLst/>
            <a:rect l="l" t="t" r="r" b="b"/>
            <a:pathLst>
              <a:path w="100169" h="2017610">
                <a:moveTo>
                  <a:pt x="0" y="2017610"/>
                </a:moveTo>
                <a:lnTo>
                  <a:pt x="100169" y="2017610"/>
                </a:lnTo>
                <a:lnTo>
                  <a:pt x="100169" y="0"/>
                </a:lnTo>
                <a:lnTo>
                  <a:pt x="0" y="0"/>
                </a:lnTo>
                <a:lnTo>
                  <a:pt x="0" y="2017610"/>
                </a:lnTo>
                <a:close/>
              </a:path>
            </a:pathLst>
          </a:custGeom>
          <a:solidFill>
            <a:srgbClr val="CEA63B"/>
          </a:solidFill>
        </p:spPr>
        <p:txBody>
          <a:bodyPr wrap="square" lIns="0" tIns="0" rIns="0" bIns="0" rtlCol="0">
            <a:noAutofit/>
          </a:bodyPr>
          <a:lstStyle/>
          <a:p>
            <a:endParaRPr sz="1803"/>
          </a:p>
        </p:txBody>
      </p:sp>
      <p:sp>
        <p:nvSpPr>
          <p:cNvPr id="13" name="14 Dikdörtgen"/>
          <p:cNvSpPr/>
          <p:nvPr/>
        </p:nvSpPr>
        <p:spPr>
          <a:xfrm>
            <a:off x="820627" y="1359166"/>
            <a:ext cx="7119647" cy="4316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tr-TR" sz="2204" b="1" dirty="0">
                <a:solidFill>
                  <a:srgbClr val="C00000"/>
                </a:solidFill>
                <a:latin typeface="Gill Sans MT"/>
              </a:rPr>
              <a:t>Konutlar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5295374" y="1945025"/>
            <a:ext cx="3909240" cy="256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Şikayetlerin büyük bir kısmı aynı katta veya üst katta yer alan komşu dairelerin ortak olan duvar ve döşemelerinin, birbirine iletilen istenmeyen seslerin geçişinden kaynaklanmaktadır.</a:t>
            </a:r>
          </a:p>
          <a:p>
            <a:pPr>
              <a:defRPr/>
            </a:pPr>
            <a:r>
              <a:rPr lang="tr-TR" sz="2004" dirty="0">
                <a:solidFill>
                  <a:schemeClr val="tx2"/>
                </a:solidFill>
                <a:latin typeface="Gill Sans MT"/>
              </a:rPr>
              <a:t>Bir kısmı da mekanik ekipmanların oluşturduğu gürültüdür</a:t>
            </a:r>
            <a:r>
              <a:rPr lang="tr-TR" sz="1803" dirty="0">
                <a:latin typeface="Gill Sans MT" pitchFamily="34" charset="0"/>
              </a:rPr>
              <a:t>.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A12D8435-5D9B-4D59-B0B7-3402DE379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0627" y="1957387"/>
            <a:ext cx="4448175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915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1022</Words>
  <Application>Microsoft Office PowerPoint</Application>
  <PresentationFormat>Özel</PresentationFormat>
  <Paragraphs>141</Paragraphs>
  <Slides>35</Slides>
  <Notes>1</Notes>
  <HiddenSlides>3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35</vt:i4>
      </vt:variant>
    </vt:vector>
  </HeadingPairs>
  <TitlesOfParts>
    <vt:vector size="39" baseType="lpstr">
      <vt:lpstr>Arial</vt:lpstr>
      <vt:lpstr>Calibri</vt:lpstr>
      <vt:lpstr>Gill Sans MT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40</cp:revision>
  <dcterms:created xsi:type="dcterms:W3CDTF">2017-10-30T09:13:00Z</dcterms:created>
  <dcterms:modified xsi:type="dcterms:W3CDTF">2019-12-24T10:21:24Z</dcterms:modified>
</cp:coreProperties>
</file>