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4"/>
  </p:notesMasterIdLst>
  <p:sldIdLst>
    <p:sldId id="256" r:id="rId2"/>
    <p:sldId id="421" r:id="rId3"/>
    <p:sldId id="346" r:id="rId4"/>
    <p:sldId id="347" r:id="rId5"/>
    <p:sldId id="415" r:id="rId6"/>
    <p:sldId id="296" r:id="rId7"/>
    <p:sldId id="297" r:id="rId8"/>
    <p:sldId id="298" r:id="rId9"/>
    <p:sldId id="299" r:id="rId10"/>
    <p:sldId id="416" r:id="rId11"/>
    <p:sldId id="414" r:id="rId12"/>
    <p:sldId id="417" r:id="rId13"/>
    <p:sldId id="413" r:id="rId14"/>
    <p:sldId id="419" r:id="rId15"/>
    <p:sldId id="420" r:id="rId16"/>
    <p:sldId id="418" r:id="rId17"/>
    <p:sldId id="358" r:id="rId18"/>
    <p:sldId id="412" r:id="rId19"/>
    <p:sldId id="359" r:id="rId20"/>
    <p:sldId id="360" r:id="rId21"/>
    <p:sldId id="361" r:id="rId22"/>
    <p:sldId id="362" r:id="rId23"/>
    <p:sldId id="363" r:id="rId24"/>
    <p:sldId id="364" r:id="rId25"/>
    <p:sldId id="365" r:id="rId26"/>
    <p:sldId id="366" r:id="rId27"/>
    <p:sldId id="378" r:id="rId28"/>
    <p:sldId id="379" r:id="rId29"/>
    <p:sldId id="380" r:id="rId30"/>
    <p:sldId id="381" r:id="rId31"/>
    <p:sldId id="394" r:id="rId32"/>
    <p:sldId id="393" r:id="rId33"/>
  </p:sldIdLst>
  <p:sldSz cx="9902825"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1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74"/>
  </p:normalViewPr>
  <p:slideViewPr>
    <p:cSldViewPr snapToGrid="0" snapToObjects="1">
      <p:cViewPr varScale="1">
        <p:scale>
          <a:sx n="85" d="100"/>
          <a:sy n="85" d="100"/>
        </p:scale>
        <p:origin x="948" y="96"/>
      </p:cViewPr>
      <p:guideLst>
        <p:guide orient="horz" pos="2160"/>
        <p:guide pos="3119"/>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9.wmf"/><Relationship Id="rId1" Type="http://schemas.openxmlformats.org/officeDocument/2006/relationships/image" Target="../media/image2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E004C69-94DB-46F8-ACAD-95DCB622707C}" type="datetimeFigureOut">
              <a:rPr lang="en-GB" smtClean="0"/>
              <a:t>24/12/2019</a:t>
            </a:fld>
            <a:endParaRPr lang="en-GB"/>
          </a:p>
        </p:txBody>
      </p:sp>
      <p:sp>
        <p:nvSpPr>
          <p:cNvPr id="4" name="Slayt Resmi Yer Tutucusu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a:t>
            </a:r>
          </a:p>
          <a:p>
            <a:pPr lvl="1"/>
            <a:r>
              <a:rPr lang="tr-TR"/>
              <a:t>İkinci düzey</a:t>
            </a:r>
          </a:p>
          <a:p>
            <a:pPr lvl="2"/>
            <a:r>
              <a:rPr lang="tr-TR"/>
              <a:t>Üçüncü düzey</a:t>
            </a:r>
          </a:p>
          <a:p>
            <a:pPr lvl="3"/>
            <a:r>
              <a:rPr lang="tr-TR"/>
              <a:t>Dördüncü düzey</a:t>
            </a:r>
          </a:p>
          <a:p>
            <a:pPr lvl="4"/>
            <a:r>
              <a:rPr lang="tr-TR"/>
              <a:t>Beşinci düzey</a:t>
            </a:r>
            <a:endParaRPr lang="en-GB"/>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E795AF5-126D-4A11-9AA0-3BA3B7A604CE}" type="slidenum">
              <a:rPr lang="en-GB" smtClean="0"/>
              <a:t>‹#›</a:t>
            </a:fld>
            <a:endParaRPr lang="en-GB"/>
          </a:p>
        </p:txBody>
      </p:sp>
    </p:spTree>
    <p:extLst>
      <p:ext uri="{BB962C8B-B14F-4D97-AF65-F5344CB8AC3E}">
        <p14:creationId xmlns:p14="http://schemas.microsoft.com/office/powerpoint/2010/main" val="6729515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a:extLst>
              <a:ext uri="{FF2B5EF4-FFF2-40B4-BE49-F238E27FC236}">
                <a16:creationId xmlns:a16="http://schemas.microsoft.com/office/drawing/2014/main" id="{7C3E3FF7-DE71-473E-AB02-7851823032D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64A2D97D-DE04-4F1A-AF92-1A0EE9BA2FCC}" type="slidenum">
              <a:rPr lang="tr-TR" altLang="en-US" smtClean="0"/>
              <a:pPr>
                <a:spcBef>
                  <a:spcPct val="0"/>
                </a:spcBef>
              </a:pPr>
              <a:t>3</a:t>
            </a:fld>
            <a:endParaRPr lang="tr-TR" altLang="en-US"/>
          </a:p>
        </p:txBody>
      </p:sp>
      <p:sp>
        <p:nvSpPr>
          <p:cNvPr id="15363" name="Rectangle 2">
            <a:extLst>
              <a:ext uri="{FF2B5EF4-FFF2-40B4-BE49-F238E27FC236}">
                <a16:creationId xmlns:a16="http://schemas.microsoft.com/office/drawing/2014/main" id="{323F1F2B-1336-4832-A743-74B21D0BD04F}"/>
              </a:ext>
            </a:extLst>
          </p:cNvPr>
          <p:cNvSpPr>
            <a:spLocks noGrp="1" noRot="1" noChangeAspect="1" noChangeArrowheads="1" noTextEdit="1"/>
          </p:cNvSpPr>
          <p:nvPr>
            <p:ph type="sldImg"/>
          </p:nvPr>
        </p:nvSpPr>
        <p:spPr>
          <a:ln/>
        </p:spPr>
      </p:sp>
      <p:sp>
        <p:nvSpPr>
          <p:cNvPr id="15364" name="Rectangle 3">
            <a:extLst>
              <a:ext uri="{FF2B5EF4-FFF2-40B4-BE49-F238E27FC236}">
                <a16:creationId xmlns:a16="http://schemas.microsoft.com/office/drawing/2014/main" id="{D24023C2-0DE9-4DF4-B3CE-19E9E9F99577}"/>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2000"/>
              <a:t>With regard to final energy use, the importance of the building sector is even more striking. With 34 % buildings are the second largest final energy use sector in Turkey. </a:t>
            </a:r>
            <a:endParaRPr lang="tr-TR" altLang="en-US" sz="2000"/>
          </a:p>
          <a:p>
            <a:pPr eaLnBrk="1" hangingPunct="1"/>
            <a:endParaRPr lang="tr-TR" altLang="en-US" sz="2000"/>
          </a:p>
        </p:txBody>
      </p:sp>
    </p:spTree>
    <p:extLst>
      <p:ext uri="{BB962C8B-B14F-4D97-AF65-F5344CB8AC3E}">
        <p14:creationId xmlns:p14="http://schemas.microsoft.com/office/powerpoint/2010/main" val="38252549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a:extLst>
              <a:ext uri="{FF2B5EF4-FFF2-40B4-BE49-F238E27FC236}">
                <a16:creationId xmlns:a16="http://schemas.microsoft.com/office/drawing/2014/main" id="{8C9162AB-CB78-4173-AB7C-61ADAE38BA55}"/>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12BE3FF-BB36-4A81-A38C-780739F5A4CD}" type="slidenum">
              <a:rPr lang="tr-TR" altLang="en-US" smtClean="0"/>
              <a:pPr>
                <a:spcBef>
                  <a:spcPct val="0"/>
                </a:spcBef>
              </a:pPr>
              <a:t>15</a:t>
            </a:fld>
            <a:endParaRPr lang="tr-TR" altLang="en-US"/>
          </a:p>
        </p:txBody>
      </p:sp>
      <p:sp>
        <p:nvSpPr>
          <p:cNvPr id="63491" name="Rectangle 2">
            <a:extLst>
              <a:ext uri="{FF2B5EF4-FFF2-40B4-BE49-F238E27FC236}">
                <a16:creationId xmlns:a16="http://schemas.microsoft.com/office/drawing/2014/main" id="{A6DDF863-A2F7-40ED-9652-5A73BA900825}"/>
              </a:ext>
            </a:extLst>
          </p:cNvPr>
          <p:cNvSpPr>
            <a:spLocks noChangeArrowheads="1"/>
          </p:cNvSpPr>
          <p:nvPr/>
        </p:nvSpPr>
        <p:spPr bwMode="auto">
          <a:xfrm>
            <a:off x="3815374" y="0"/>
            <a:ext cx="2920389" cy="493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endParaRPr lang="en-US" altLang="en-US" sz="1400"/>
          </a:p>
        </p:txBody>
      </p:sp>
      <p:sp>
        <p:nvSpPr>
          <p:cNvPr id="63492" name="Rectangle 3">
            <a:extLst>
              <a:ext uri="{FF2B5EF4-FFF2-40B4-BE49-F238E27FC236}">
                <a16:creationId xmlns:a16="http://schemas.microsoft.com/office/drawing/2014/main" id="{25B22099-6F81-48D4-902D-D72118F71940}"/>
              </a:ext>
            </a:extLst>
          </p:cNvPr>
          <p:cNvSpPr>
            <a:spLocks noChangeArrowheads="1"/>
          </p:cNvSpPr>
          <p:nvPr/>
        </p:nvSpPr>
        <p:spPr bwMode="auto">
          <a:xfrm>
            <a:off x="3815374" y="9371286"/>
            <a:ext cx="2920389" cy="495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1293" tIns="46448" rIns="91293" bIns="46448" anchor="b"/>
          <a:lstStyle>
            <a:lvl1pPr defTabSz="922338">
              <a:spcBef>
                <a:spcPct val="30000"/>
              </a:spcBef>
              <a:defRPr sz="1200">
                <a:solidFill>
                  <a:schemeClr val="tx1"/>
                </a:solidFill>
                <a:latin typeface="Arial" panose="020B0604020202020204" pitchFamily="34" charset="0"/>
              </a:defRPr>
            </a:lvl1pPr>
            <a:lvl2pPr marL="742950" indent="-285750" defTabSz="922338">
              <a:spcBef>
                <a:spcPct val="30000"/>
              </a:spcBef>
              <a:defRPr sz="1200">
                <a:solidFill>
                  <a:schemeClr val="tx1"/>
                </a:solidFill>
                <a:latin typeface="Arial" panose="020B0604020202020204" pitchFamily="34" charset="0"/>
              </a:defRPr>
            </a:lvl2pPr>
            <a:lvl3pPr marL="1143000" indent="-228600" defTabSz="922338">
              <a:spcBef>
                <a:spcPct val="30000"/>
              </a:spcBef>
              <a:defRPr sz="1200">
                <a:solidFill>
                  <a:schemeClr val="tx1"/>
                </a:solidFill>
                <a:latin typeface="Arial" panose="020B0604020202020204" pitchFamily="34" charset="0"/>
              </a:defRPr>
            </a:lvl3pPr>
            <a:lvl4pPr marL="1600200" indent="-228600" defTabSz="922338">
              <a:spcBef>
                <a:spcPct val="30000"/>
              </a:spcBef>
              <a:defRPr sz="1200">
                <a:solidFill>
                  <a:schemeClr val="tx1"/>
                </a:solidFill>
                <a:latin typeface="Arial" panose="020B0604020202020204" pitchFamily="34" charset="0"/>
              </a:defRPr>
            </a:lvl4pPr>
            <a:lvl5pPr marL="2057400" indent="-228600" defTabSz="922338">
              <a:spcBef>
                <a:spcPct val="30000"/>
              </a:spcBef>
              <a:defRPr sz="1200">
                <a:solidFill>
                  <a:schemeClr val="tx1"/>
                </a:solidFill>
                <a:latin typeface="Arial" panose="020B0604020202020204" pitchFamily="34" charset="0"/>
              </a:defRPr>
            </a:lvl5pPr>
            <a:lvl6pPr marL="2514600" indent="-228600" defTabSz="92233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2233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2233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22338" eaLnBrk="0" fontAlgn="base" hangingPunct="0">
              <a:spcBef>
                <a:spcPct val="30000"/>
              </a:spcBef>
              <a:spcAft>
                <a:spcPct val="0"/>
              </a:spcAft>
              <a:defRPr sz="1200">
                <a:solidFill>
                  <a:schemeClr val="tx1"/>
                </a:solidFill>
                <a:latin typeface="Arial" panose="020B0604020202020204" pitchFamily="34" charset="0"/>
              </a:defRPr>
            </a:lvl9pPr>
          </a:lstStyle>
          <a:p>
            <a:pPr algn="r">
              <a:spcBef>
                <a:spcPct val="0"/>
              </a:spcBef>
            </a:pPr>
            <a:r>
              <a:rPr lang="tr-TR" altLang="en-US"/>
              <a:t>7</a:t>
            </a:r>
          </a:p>
        </p:txBody>
      </p:sp>
      <p:sp>
        <p:nvSpPr>
          <p:cNvPr id="63493" name="Rectangle 4">
            <a:extLst>
              <a:ext uri="{FF2B5EF4-FFF2-40B4-BE49-F238E27FC236}">
                <a16:creationId xmlns:a16="http://schemas.microsoft.com/office/drawing/2014/main" id="{10A2E98C-7683-4351-BCCA-311DD8B506FD}"/>
              </a:ext>
            </a:extLst>
          </p:cNvPr>
          <p:cNvSpPr>
            <a:spLocks noChangeArrowheads="1"/>
          </p:cNvSpPr>
          <p:nvPr/>
        </p:nvSpPr>
        <p:spPr bwMode="auto">
          <a:xfrm>
            <a:off x="0" y="9371286"/>
            <a:ext cx="2918831" cy="495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endParaRPr lang="en-US" altLang="en-US" sz="1400"/>
          </a:p>
        </p:txBody>
      </p:sp>
      <p:sp>
        <p:nvSpPr>
          <p:cNvPr id="63494" name="Rectangle 5">
            <a:extLst>
              <a:ext uri="{FF2B5EF4-FFF2-40B4-BE49-F238E27FC236}">
                <a16:creationId xmlns:a16="http://schemas.microsoft.com/office/drawing/2014/main" id="{3BE9C5E4-AE7B-4118-B009-288B7911E781}"/>
              </a:ext>
            </a:extLst>
          </p:cNvPr>
          <p:cNvSpPr>
            <a:spLocks noChangeArrowheads="1"/>
          </p:cNvSpPr>
          <p:nvPr/>
        </p:nvSpPr>
        <p:spPr bwMode="auto">
          <a:xfrm>
            <a:off x="0" y="0"/>
            <a:ext cx="2918831" cy="493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endParaRPr lang="en-US" altLang="en-US" sz="1400"/>
          </a:p>
        </p:txBody>
      </p:sp>
      <p:sp>
        <p:nvSpPr>
          <p:cNvPr id="63495" name="Rectangle 6">
            <a:extLst>
              <a:ext uri="{FF2B5EF4-FFF2-40B4-BE49-F238E27FC236}">
                <a16:creationId xmlns:a16="http://schemas.microsoft.com/office/drawing/2014/main" id="{B86436A5-7DFC-44C2-BD10-9FF2B079DC5C}"/>
              </a:ext>
            </a:extLst>
          </p:cNvPr>
          <p:cNvSpPr>
            <a:spLocks noGrp="1" noRot="1" noChangeAspect="1" noChangeArrowheads="1" noTextEdit="1"/>
          </p:cNvSpPr>
          <p:nvPr>
            <p:ph type="sldImg"/>
          </p:nvPr>
        </p:nvSpPr>
        <p:spPr>
          <a:xfrm>
            <a:off x="708025" y="746125"/>
            <a:ext cx="5319713" cy="3686175"/>
          </a:xfrm>
          <a:ln w="12700" cap="flat"/>
        </p:spPr>
      </p:sp>
      <p:sp>
        <p:nvSpPr>
          <p:cNvPr id="63496" name="Rectangle 7">
            <a:extLst>
              <a:ext uri="{FF2B5EF4-FFF2-40B4-BE49-F238E27FC236}">
                <a16:creationId xmlns:a16="http://schemas.microsoft.com/office/drawing/2014/main" id="{ED80C1A4-A148-4887-AB30-C479799F9CDB}"/>
              </a:ext>
            </a:extLst>
          </p:cNvPr>
          <p:cNvSpPr>
            <a:spLocks noGrp="1" noChangeArrowheads="1"/>
          </p:cNvSpPr>
          <p:nvPr>
            <p:ph type="body" idx="1"/>
          </p:nvPr>
        </p:nvSpPr>
        <p:spPr>
          <a:xfrm>
            <a:off x="899662" y="4683073"/>
            <a:ext cx="4934881" cy="444155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93" tIns="46448" rIns="91293" bIns="46448"/>
          <a:lstStyle/>
          <a:p>
            <a:pPr eaLnBrk="1" hangingPunct="1"/>
            <a:endParaRPr lang="en-US" altLang="en-US"/>
          </a:p>
        </p:txBody>
      </p:sp>
    </p:spTree>
    <p:extLst>
      <p:ext uri="{BB962C8B-B14F-4D97-AF65-F5344CB8AC3E}">
        <p14:creationId xmlns:p14="http://schemas.microsoft.com/office/powerpoint/2010/main" val="40114732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a:t>4/5</a:t>
            </a:r>
          </a:p>
        </p:txBody>
      </p:sp>
      <p:sp>
        <p:nvSpPr>
          <p:cNvPr id="4" name="Slayt Numarası Yer Tutucusu 3"/>
          <p:cNvSpPr>
            <a:spLocks noGrp="1"/>
          </p:cNvSpPr>
          <p:nvPr>
            <p:ph type="sldNum" sz="quarter" idx="10"/>
          </p:nvPr>
        </p:nvSpPr>
        <p:spPr/>
        <p:txBody>
          <a:bodyPr/>
          <a:lstStyle/>
          <a:p>
            <a:fld id="{04BBF02E-EBB8-4051-8DAF-14E37DAEC628}" type="slidenum">
              <a:rPr lang="tr-TR" smtClean="0"/>
              <a:t>18</a:t>
            </a:fld>
            <a:endParaRPr lang="tr-TR"/>
          </a:p>
        </p:txBody>
      </p:sp>
    </p:spTree>
    <p:extLst>
      <p:ext uri="{BB962C8B-B14F-4D97-AF65-F5344CB8AC3E}">
        <p14:creationId xmlns:p14="http://schemas.microsoft.com/office/powerpoint/2010/main" val="22374557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a:extLst>
              <a:ext uri="{FF2B5EF4-FFF2-40B4-BE49-F238E27FC236}">
                <a16:creationId xmlns:a16="http://schemas.microsoft.com/office/drawing/2014/main" id="{316C6030-48DF-4AF2-AA42-BDD28A65A1AA}"/>
              </a:ext>
            </a:extLst>
          </p:cNvPr>
          <p:cNvSpPr>
            <a:spLocks noGrp="1" noChangeArrowheads="1"/>
          </p:cNvSpPr>
          <p:nvPr>
            <p:ph type="sldNum" sz="quarter" idx="5"/>
          </p:nvPr>
        </p:nvSpPr>
        <p:spPr>
          <a:noFill/>
        </p:spPr>
        <p:txBody>
          <a:bodyPr/>
          <a:lstStyle>
            <a:lvl1pPr defTabSz="915988">
              <a:spcBef>
                <a:spcPct val="30000"/>
              </a:spcBef>
              <a:defRPr sz="1200">
                <a:solidFill>
                  <a:schemeClr val="tx1"/>
                </a:solidFill>
                <a:latin typeface="Arial" panose="020B0604020202020204" pitchFamily="34" charset="0"/>
              </a:defRPr>
            </a:lvl1pPr>
            <a:lvl2pPr marL="742950" indent="-285750" defTabSz="915988">
              <a:spcBef>
                <a:spcPct val="30000"/>
              </a:spcBef>
              <a:defRPr sz="1200">
                <a:solidFill>
                  <a:schemeClr val="tx1"/>
                </a:solidFill>
                <a:latin typeface="Arial" panose="020B0604020202020204" pitchFamily="34" charset="0"/>
              </a:defRPr>
            </a:lvl2pPr>
            <a:lvl3pPr marL="1143000" indent="-228600" defTabSz="915988">
              <a:spcBef>
                <a:spcPct val="30000"/>
              </a:spcBef>
              <a:defRPr sz="1200">
                <a:solidFill>
                  <a:schemeClr val="tx1"/>
                </a:solidFill>
                <a:latin typeface="Arial" panose="020B0604020202020204" pitchFamily="34" charset="0"/>
              </a:defRPr>
            </a:lvl3pPr>
            <a:lvl4pPr marL="1600200" indent="-228600" defTabSz="915988">
              <a:spcBef>
                <a:spcPct val="30000"/>
              </a:spcBef>
              <a:defRPr sz="1200">
                <a:solidFill>
                  <a:schemeClr val="tx1"/>
                </a:solidFill>
                <a:latin typeface="Arial" panose="020B0604020202020204" pitchFamily="34" charset="0"/>
              </a:defRPr>
            </a:lvl4pPr>
            <a:lvl5pPr marL="2057400" indent="-228600" defTabSz="915988">
              <a:spcBef>
                <a:spcPct val="30000"/>
              </a:spcBef>
              <a:defRPr sz="1200">
                <a:solidFill>
                  <a:schemeClr val="tx1"/>
                </a:solidFill>
                <a:latin typeface="Arial" panose="020B0604020202020204" pitchFamily="34" charset="0"/>
              </a:defRPr>
            </a:lvl5pPr>
            <a:lvl6pPr marL="2514600" indent="-228600" defTabSz="9159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59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59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59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C42F3BCB-6FEA-40C6-BD11-71E55FF21FA9}" type="slidenum">
              <a:rPr lang="en-US" altLang="tr-TR" smtClean="0"/>
              <a:pPr>
                <a:spcBef>
                  <a:spcPct val="0"/>
                </a:spcBef>
              </a:pPr>
              <a:t>32</a:t>
            </a:fld>
            <a:endParaRPr lang="en-US" altLang="tr-TR"/>
          </a:p>
        </p:txBody>
      </p:sp>
      <p:sp>
        <p:nvSpPr>
          <p:cNvPr id="95235" name="Rectangle 2">
            <a:extLst>
              <a:ext uri="{FF2B5EF4-FFF2-40B4-BE49-F238E27FC236}">
                <a16:creationId xmlns:a16="http://schemas.microsoft.com/office/drawing/2014/main" id="{6960B01D-D01F-4702-90CB-60271B809928}"/>
              </a:ext>
            </a:extLst>
          </p:cNvPr>
          <p:cNvSpPr>
            <a:spLocks noGrp="1" noRot="1" noChangeAspect="1" noChangeArrowheads="1" noTextEdit="1"/>
          </p:cNvSpPr>
          <p:nvPr>
            <p:ph type="sldImg"/>
          </p:nvPr>
        </p:nvSpPr>
        <p:spPr>
          <a:xfrm>
            <a:off x="431800" y="801688"/>
            <a:ext cx="5797550" cy="4016375"/>
          </a:xfrm>
          <a:ln/>
        </p:spPr>
      </p:sp>
      <p:sp>
        <p:nvSpPr>
          <p:cNvPr id="95236" name="Rectangle 3">
            <a:extLst>
              <a:ext uri="{FF2B5EF4-FFF2-40B4-BE49-F238E27FC236}">
                <a16:creationId xmlns:a16="http://schemas.microsoft.com/office/drawing/2014/main" id="{E9C69891-30F2-4462-930D-E833C604020D}"/>
              </a:ext>
            </a:extLst>
          </p:cNvPr>
          <p:cNvSpPr>
            <a:spLocks noGrp="1" noChangeArrowheads="1"/>
          </p:cNvSpPr>
          <p:nvPr>
            <p:ph type="body" idx="1"/>
          </p:nvPr>
        </p:nvSpPr>
        <p:spPr>
          <a:xfrm>
            <a:off x="665781" y="5083892"/>
            <a:ext cx="5329361" cy="4818393"/>
          </a:xfrm>
          <a:noFill/>
        </p:spPr>
        <p:txBody>
          <a:bodyPr/>
          <a:lstStyle/>
          <a:p>
            <a:pPr eaLnBrk="1" hangingPunct="1"/>
            <a:endParaRPr lang="tr-TR" altLang="tr-TR" sz="1600">
              <a:latin typeface="Arial" panose="020B0604020202020204" pitchFamily="34" charset="0"/>
            </a:endParaRPr>
          </a:p>
        </p:txBody>
      </p:sp>
    </p:spTree>
    <p:extLst>
      <p:ext uri="{BB962C8B-B14F-4D97-AF65-F5344CB8AC3E}">
        <p14:creationId xmlns:p14="http://schemas.microsoft.com/office/powerpoint/2010/main" val="39676137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a:extLst>
              <a:ext uri="{FF2B5EF4-FFF2-40B4-BE49-F238E27FC236}">
                <a16:creationId xmlns:a16="http://schemas.microsoft.com/office/drawing/2014/main" id="{54D84CFA-D633-464C-8FA2-EF301B5AFA8A}"/>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3E5D244-3B7F-494B-BDDA-21DEEE0C605D}" type="slidenum">
              <a:rPr lang="tr-TR" altLang="en-US" smtClean="0"/>
              <a:pPr>
                <a:spcBef>
                  <a:spcPct val="0"/>
                </a:spcBef>
              </a:pPr>
              <a:t>4</a:t>
            </a:fld>
            <a:endParaRPr lang="tr-TR" altLang="en-US"/>
          </a:p>
        </p:txBody>
      </p:sp>
      <p:sp>
        <p:nvSpPr>
          <p:cNvPr id="17411" name="Rectangle 2">
            <a:extLst>
              <a:ext uri="{FF2B5EF4-FFF2-40B4-BE49-F238E27FC236}">
                <a16:creationId xmlns:a16="http://schemas.microsoft.com/office/drawing/2014/main" id="{B9624265-F002-425A-900D-0B29DEC8F645}"/>
              </a:ext>
            </a:extLst>
          </p:cNvPr>
          <p:cNvSpPr>
            <a:spLocks noGrp="1" noRot="1" noChangeAspect="1" noChangeArrowheads="1" noTextEdit="1"/>
          </p:cNvSpPr>
          <p:nvPr>
            <p:ph type="sldImg"/>
          </p:nvPr>
        </p:nvSpPr>
        <p:spPr>
          <a:ln/>
        </p:spPr>
      </p:sp>
      <p:sp>
        <p:nvSpPr>
          <p:cNvPr id="17412" name="Rectangle 3">
            <a:extLst>
              <a:ext uri="{FF2B5EF4-FFF2-40B4-BE49-F238E27FC236}">
                <a16:creationId xmlns:a16="http://schemas.microsoft.com/office/drawing/2014/main" id="{7CEE07C5-510E-45B7-AB55-D4B635E92B8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sz="2000"/>
              <a:t>With regard to final energy use, the importance of the building sector is even more striking. With 34 % buildings are the second largest final energy use sector in Turkey. </a:t>
            </a:r>
            <a:endParaRPr lang="tr-TR" altLang="en-US" sz="2000"/>
          </a:p>
          <a:p>
            <a:pPr eaLnBrk="1" hangingPunct="1"/>
            <a:endParaRPr lang="tr-TR" altLang="en-US" sz="2000"/>
          </a:p>
        </p:txBody>
      </p:sp>
    </p:spTree>
    <p:extLst>
      <p:ext uri="{BB962C8B-B14F-4D97-AF65-F5344CB8AC3E}">
        <p14:creationId xmlns:p14="http://schemas.microsoft.com/office/powerpoint/2010/main" val="8753696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a:extLst>
              <a:ext uri="{FF2B5EF4-FFF2-40B4-BE49-F238E27FC236}">
                <a16:creationId xmlns:a16="http://schemas.microsoft.com/office/drawing/2014/main" id="{03243FDB-C8F8-4710-B74C-976D6F2AFCD2}"/>
              </a:ext>
            </a:extLst>
          </p:cNvPr>
          <p:cNvSpPr>
            <a:spLocks noGrp="1" noChangeArrowheads="1"/>
          </p:cNvSpPr>
          <p:nvPr>
            <p:ph type="sldNum" sz="quarter" idx="5"/>
          </p:nvPr>
        </p:nvSpPr>
        <p:spPr>
          <a:noFill/>
        </p:spPr>
        <p:txBody>
          <a:bodyPr/>
          <a:lstStyle>
            <a:lvl1pPr defTabSz="915988">
              <a:spcBef>
                <a:spcPct val="30000"/>
              </a:spcBef>
              <a:defRPr sz="1200">
                <a:solidFill>
                  <a:schemeClr val="tx1"/>
                </a:solidFill>
                <a:latin typeface="Arial" panose="020B0604020202020204" pitchFamily="34" charset="0"/>
              </a:defRPr>
            </a:lvl1pPr>
            <a:lvl2pPr marL="742950" indent="-285750" defTabSz="915988">
              <a:spcBef>
                <a:spcPct val="30000"/>
              </a:spcBef>
              <a:defRPr sz="1200">
                <a:solidFill>
                  <a:schemeClr val="tx1"/>
                </a:solidFill>
                <a:latin typeface="Arial" panose="020B0604020202020204" pitchFamily="34" charset="0"/>
              </a:defRPr>
            </a:lvl2pPr>
            <a:lvl3pPr marL="1143000" indent="-228600" defTabSz="915988">
              <a:spcBef>
                <a:spcPct val="30000"/>
              </a:spcBef>
              <a:defRPr sz="1200">
                <a:solidFill>
                  <a:schemeClr val="tx1"/>
                </a:solidFill>
                <a:latin typeface="Arial" panose="020B0604020202020204" pitchFamily="34" charset="0"/>
              </a:defRPr>
            </a:lvl3pPr>
            <a:lvl4pPr marL="1600200" indent="-228600" defTabSz="915988">
              <a:spcBef>
                <a:spcPct val="30000"/>
              </a:spcBef>
              <a:defRPr sz="1200">
                <a:solidFill>
                  <a:schemeClr val="tx1"/>
                </a:solidFill>
                <a:latin typeface="Arial" panose="020B0604020202020204" pitchFamily="34" charset="0"/>
              </a:defRPr>
            </a:lvl4pPr>
            <a:lvl5pPr marL="2057400" indent="-228600" defTabSz="915988">
              <a:spcBef>
                <a:spcPct val="30000"/>
              </a:spcBef>
              <a:defRPr sz="1200">
                <a:solidFill>
                  <a:schemeClr val="tx1"/>
                </a:solidFill>
                <a:latin typeface="Arial" panose="020B0604020202020204" pitchFamily="34" charset="0"/>
              </a:defRPr>
            </a:lvl5pPr>
            <a:lvl6pPr marL="2514600" indent="-228600" defTabSz="9159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59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59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59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A0B0B86-7DF7-4D2B-9DCB-0BC09D3CEC93}" type="slidenum">
              <a:rPr lang="en-US" altLang="tr-TR" smtClean="0"/>
              <a:pPr>
                <a:spcBef>
                  <a:spcPct val="0"/>
                </a:spcBef>
              </a:pPr>
              <a:t>6</a:t>
            </a:fld>
            <a:endParaRPr lang="en-US" altLang="tr-TR"/>
          </a:p>
        </p:txBody>
      </p:sp>
      <p:sp>
        <p:nvSpPr>
          <p:cNvPr id="81923" name="Rectangle 2">
            <a:extLst>
              <a:ext uri="{FF2B5EF4-FFF2-40B4-BE49-F238E27FC236}">
                <a16:creationId xmlns:a16="http://schemas.microsoft.com/office/drawing/2014/main" id="{723AC35D-B996-4163-BD77-5BA5D1762E26}"/>
              </a:ext>
            </a:extLst>
          </p:cNvPr>
          <p:cNvSpPr>
            <a:spLocks noGrp="1" noRot="1" noChangeAspect="1" noChangeArrowheads="1" noTextEdit="1"/>
          </p:cNvSpPr>
          <p:nvPr>
            <p:ph type="sldImg"/>
          </p:nvPr>
        </p:nvSpPr>
        <p:spPr>
          <a:ln/>
        </p:spPr>
      </p:sp>
      <p:sp>
        <p:nvSpPr>
          <p:cNvPr id="81924" name="Rectangle 3">
            <a:extLst>
              <a:ext uri="{FF2B5EF4-FFF2-40B4-BE49-F238E27FC236}">
                <a16:creationId xmlns:a16="http://schemas.microsoft.com/office/drawing/2014/main" id="{79229FB0-61C9-4D90-BDB9-B8E300DBCD5A}"/>
              </a:ext>
            </a:extLst>
          </p:cNvPr>
          <p:cNvSpPr>
            <a:spLocks noGrp="1" noChangeArrowheads="1"/>
          </p:cNvSpPr>
          <p:nvPr>
            <p:ph type="body" idx="1"/>
          </p:nvPr>
        </p:nvSpPr>
        <p:spPr>
          <a:noFill/>
        </p:spPr>
        <p:txBody>
          <a:bodyPr/>
          <a:lstStyle/>
          <a:p>
            <a:pPr eaLnBrk="1" hangingPunct="1"/>
            <a:endParaRPr lang="de-DE" altLang="tr-TR">
              <a:latin typeface="Arial" panose="020B0604020202020204" pitchFamily="34" charset="0"/>
            </a:endParaRPr>
          </a:p>
        </p:txBody>
      </p:sp>
    </p:spTree>
    <p:extLst>
      <p:ext uri="{BB962C8B-B14F-4D97-AF65-F5344CB8AC3E}">
        <p14:creationId xmlns:p14="http://schemas.microsoft.com/office/powerpoint/2010/main" val="39753939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a:extLst>
              <a:ext uri="{FF2B5EF4-FFF2-40B4-BE49-F238E27FC236}">
                <a16:creationId xmlns:a16="http://schemas.microsoft.com/office/drawing/2014/main" id="{9EDBE91C-4179-48DE-BD30-24BA0D1EAE98}"/>
              </a:ext>
            </a:extLst>
          </p:cNvPr>
          <p:cNvSpPr>
            <a:spLocks noGrp="1" noChangeArrowheads="1"/>
          </p:cNvSpPr>
          <p:nvPr>
            <p:ph type="sldNum" sz="quarter" idx="5"/>
          </p:nvPr>
        </p:nvSpPr>
        <p:spPr>
          <a:noFill/>
        </p:spPr>
        <p:txBody>
          <a:bodyPr/>
          <a:lstStyle>
            <a:lvl1pPr defTabSz="915988">
              <a:spcBef>
                <a:spcPct val="30000"/>
              </a:spcBef>
              <a:defRPr sz="1200">
                <a:solidFill>
                  <a:schemeClr val="tx1"/>
                </a:solidFill>
                <a:latin typeface="Arial" panose="020B0604020202020204" pitchFamily="34" charset="0"/>
              </a:defRPr>
            </a:lvl1pPr>
            <a:lvl2pPr marL="742950" indent="-285750" defTabSz="915988">
              <a:spcBef>
                <a:spcPct val="30000"/>
              </a:spcBef>
              <a:defRPr sz="1200">
                <a:solidFill>
                  <a:schemeClr val="tx1"/>
                </a:solidFill>
                <a:latin typeface="Arial" panose="020B0604020202020204" pitchFamily="34" charset="0"/>
              </a:defRPr>
            </a:lvl2pPr>
            <a:lvl3pPr marL="1143000" indent="-228600" defTabSz="915988">
              <a:spcBef>
                <a:spcPct val="30000"/>
              </a:spcBef>
              <a:defRPr sz="1200">
                <a:solidFill>
                  <a:schemeClr val="tx1"/>
                </a:solidFill>
                <a:latin typeface="Arial" panose="020B0604020202020204" pitchFamily="34" charset="0"/>
              </a:defRPr>
            </a:lvl3pPr>
            <a:lvl4pPr marL="1600200" indent="-228600" defTabSz="915988">
              <a:spcBef>
                <a:spcPct val="30000"/>
              </a:spcBef>
              <a:defRPr sz="1200">
                <a:solidFill>
                  <a:schemeClr val="tx1"/>
                </a:solidFill>
                <a:latin typeface="Arial" panose="020B0604020202020204" pitchFamily="34" charset="0"/>
              </a:defRPr>
            </a:lvl4pPr>
            <a:lvl5pPr marL="2057400" indent="-228600" defTabSz="915988">
              <a:spcBef>
                <a:spcPct val="30000"/>
              </a:spcBef>
              <a:defRPr sz="1200">
                <a:solidFill>
                  <a:schemeClr val="tx1"/>
                </a:solidFill>
                <a:latin typeface="Arial" panose="020B0604020202020204" pitchFamily="34" charset="0"/>
              </a:defRPr>
            </a:lvl5pPr>
            <a:lvl6pPr marL="2514600" indent="-228600" defTabSz="9159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59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59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59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95A02888-BF62-457B-BA6E-E791289FF7F9}" type="slidenum">
              <a:rPr lang="en-US" altLang="tr-TR" smtClean="0"/>
              <a:pPr>
                <a:spcBef>
                  <a:spcPct val="0"/>
                </a:spcBef>
              </a:pPr>
              <a:t>7</a:t>
            </a:fld>
            <a:endParaRPr lang="en-US" altLang="tr-TR"/>
          </a:p>
        </p:txBody>
      </p:sp>
      <p:sp>
        <p:nvSpPr>
          <p:cNvPr id="89091" name="Rectangle 2">
            <a:extLst>
              <a:ext uri="{FF2B5EF4-FFF2-40B4-BE49-F238E27FC236}">
                <a16:creationId xmlns:a16="http://schemas.microsoft.com/office/drawing/2014/main" id="{E8418C7E-7D97-489B-9084-9F88FED1D45D}"/>
              </a:ext>
            </a:extLst>
          </p:cNvPr>
          <p:cNvSpPr>
            <a:spLocks noGrp="1" noRot="1" noChangeAspect="1" noChangeArrowheads="1" noTextEdit="1"/>
          </p:cNvSpPr>
          <p:nvPr>
            <p:ph type="sldImg"/>
          </p:nvPr>
        </p:nvSpPr>
        <p:spPr>
          <a:ln/>
        </p:spPr>
      </p:sp>
      <p:sp>
        <p:nvSpPr>
          <p:cNvPr id="89092" name="Rectangle 3">
            <a:extLst>
              <a:ext uri="{FF2B5EF4-FFF2-40B4-BE49-F238E27FC236}">
                <a16:creationId xmlns:a16="http://schemas.microsoft.com/office/drawing/2014/main" id="{149052ED-A1FB-4C72-B6ED-A9FE48DDA3EB}"/>
              </a:ext>
            </a:extLst>
          </p:cNvPr>
          <p:cNvSpPr>
            <a:spLocks noGrp="1" noChangeArrowheads="1"/>
          </p:cNvSpPr>
          <p:nvPr>
            <p:ph type="body" idx="1"/>
          </p:nvPr>
        </p:nvSpPr>
        <p:spPr>
          <a:noFill/>
        </p:spPr>
        <p:txBody>
          <a:bodyPr/>
          <a:lstStyle/>
          <a:p>
            <a:pPr eaLnBrk="1" hangingPunct="1"/>
            <a:r>
              <a:rPr lang="en-US" altLang="tr-TR" sz="2000">
                <a:latin typeface="Arial" panose="020B0604020202020204" pitchFamily="34" charset="0"/>
              </a:rPr>
              <a:t>We hope this workshop can agree with </a:t>
            </a:r>
            <a:r>
              <a:rPr lang="en-US" altLang="tr-TR" sz="2000" b="1">
                <a:latin typeface="Arial" panose="020B0604020202020204" pitchFamily="34" charset="0"/>
              </a:rPr>
              <a:t>binding commitments for the future studies in the Region Countries to establish a regional working group</a:t>
            </a:r>
            <a:r>
              <a:rPr lang="en-US" altLang="tr-TR" sz="2000">
                <a:latin typeface="Arial" panose="020B0604020202020204" pitchFamily="34" charset="0"/>
              </a:rPr>
              <a:t> for assembling a feasible, cost effective package that achieves substantial energy savings and related environmental benefits in the buildings with a set of policies. For the efficiency in all fields, buildings, ground transport, industrial processsing, lighting, power plants, energy and climate policies are becoming increasingly integrated and Kyoto Protocol mechanisms in both national and international actions need to meet Kyoto targets. </a:t>
            </a:r>
            <a:endParaRPr lang="tr-TR" altLang="tr-TR" sz="2000">
              <a:latin typeface="Arial" panose="020B0604020202020204" pitchFamily="34" charset="0"/>
            </a:endParaRPr>
          </a:p>
          <a:p>
            <a:pPr eaLnBrk="1" hangingPunct="1"/>
            <a:endParaRPr lang="tr-TR" altLang="tr-TR" sz="2000">
              <a:latin typeface="Arial" panose="020B0604020202020204" pitchFamily="34" charset="0"/>
            </a:endParaRPr>
          </a:p>
        </p:txBody>
      </p:sp>
    </p:spTree>
    <p:extLst>
      <p:ext uri="{BB962C8B-B14F-4D97-AF65-F5344CB8AC3E}">
        <p14:creationId xmlns:p14="http://schemas.microsoft.com/office/powerpoint/2010/main" val="35047264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a:extLst>
              <a:ext uri="{FF2B5EF4-FFF2-40B4-BE49-F238E27FC236}">
                <a16:creationId xmlns:a16="http://schemas.microsoft.com/office/drawing/2014/main" id="{186F31D3-2A8E-4225-8C02-8E85168C9A36}"/>
              </a:ext>
            </a:extLst>
          </p:cNvPr>
          <p:cNvSpPr>
            <a:spLocks noGrp="1" noChangeArrowheads="1"/>
          </p:cNvSpPr>
          <p:nvPr>
            <p:ph type="sldNum" sz="quarter" idx="5"/>
          </p:nvPr>
        </p:nvSpPr>
        <p:spPr>
          <a:noFill/>
        </p:spPr>
        <p:txBody>
          <a:bodyPr/>
          <a:lstStyle>
            <a:lvl1pPr defTabSz="915988">
              <a:spcBef>
                <a:spcPct val="30000"/>
              </a:spcBef>
              <a:defRPr sz="1200">
                <a:solidFill>
                  <a:schemeClr val="tx1"/>
                </a:solidFill>
                <a:latin typeface="Arial" panose="020B0604020202020204" pitchFamily="34" charset="0"/>
              </a:defRPr>
            </a:lvl1pPr>
            <a:lvl2pPr marL="742950" indent="-285750" defTabSz="915988">
              <a:spcBef>
                <a:spcPct val="30000"/>
              </a:spcBef>
              <a:defRPr sz="1200">
                <a:solidFill>
                  <a:schemeClr val="tx1"/>
                </a:solidFill>
                <a:latin typeface="Arial" panose="020B0604020202020204" pitchFamily="34" charset="0"/>
              </a:defRPr>
            </a:lvl2pPr>
            <a:lvl3pPr marL="1143000" indent="-228600" defTabSz="915988">
              <a:spcBef>
                <a:spcPct val="30000"/>
              </a:spcBef>
              <a:defRPr sz="1200">
                <a:solidFill>
                  <a:schemeClr val="tx1"/>
                </a:solidFill>
                <a:latin typeface="Arial" panose="020B0604020202020204" pitchFamily="34" charset="0"/>
              </a:defRPr>
            </a:lvl3pPr>
            <a:lvl4pPr marL="1600200" indent="-228600" defTabSz="915988">
              <a:spcBef>
                <a:spcPct val="30000"/>
              </a:spcBef>
              <a:defRPr sz="1200">
                <a:solidFill>
                  <a:schemeClr val="tx1"/>
                </a:solidFill>
                <a:latin typeface="Arial" panose="020B0604020202020204" pitchFamily="34" charset="0"/>
              </a:defRPr>
            </a:lvl4pPr>
            <a:lvl5pPr marL="2057400" indent="-228600" defTabSz="915988">
              <a:spcBef>
                <a:spcPct val="30000"/>
              </a:spcBef>
              <a:defRPr sz="1200">
                <a:solidFill>
                  <a:schemeClr val="tx1"/>
                </a:solidFill>
                <a:latin typeface="Arial" panose="020B0604020202020204" pitchFamily="34" charset="0"/>
              </a:defRPr>
            </a:lvl5pPr>
            <a:lvl6pPr marL="2514600" indent="-228600" defTabSz="9159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59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59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59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1BE0A44-1576-4DD8-A93C-A8C76A95BDCC}" type="slidenum">
              <a:rPr lang="en-US" altLang="tr-TR" smtClean="0"/>
              <a:pPr>
                <a:spcBef>
                  <a:spcPct val="0"/>
                </a:spcBef>
              </a:pPr>
              <a:t>8</a:t>
            </a:fld>
            <a:endParaRPr lang="en-US" altLang="tr-TR"/>
          </a:p>
        </p:txBody>
      </p:sp>
      <p:sp>
        <p:nvSpPr>
          <p:cNvPr id="91139" name="Rectangle 2">
            <a:extLst>
              <a:ext uri="{FF2B5EF4-FFF2-40B4-BE49-F238E27FC236}">
                <a16:creationId xmlns:a16="http://schemas.microsoft.com/office/drawing/2014/main" id="{B71EF96B-D2EC-4A15-8AD7-49D4C5A92AF8}"/>
              </a:ext>
            </a:extLst>
          </p:cNvPr>
          <p:cNvSpPr>
            <a:spLocks noGrp="1" noRot="1" noChangeAspect="1" noChangeArrowheads="1" noTextEdit="1"/>
          </p:cNvSpPr>
          <p:nvPr>
            <p:ph type="sldImg"/>
          </p:nvPr>
        </p:nvSpPr>
        <p:spPr>
          <a:ln/>
        </p:spPr>
      </p:sp>
      <p:sp>
        <p:nvSpPr>
          <p:cNvPr id="91140" name="Rectangle 3">
            <a:extLst>
              <a:ext uri="{FF2B5EF4-FFF2-40B4-BE49-F238E27FC236}">
                <a16:creationId xmlns:a16="http://schemas.microsoft.com/office/drawing/2014/main" id="{4751A99E-C428-4E05-B444-D278761C5F8A}"/>
              </a:ext>
            </a:extLst>
          </p:cNvPr>
          <p:cNvSpPr>
            <a:spLocks noGrp="1" noChangeArrowheads="1"/>
          </p:cNvSpPr>
          <p:nvPr>
            <p:ph type="body" idx="1"/>
          </p:nvPr>
        </p:nvSpPr>
        <p:spPr>
          <a:noFill/>
        </p:spPr>
        <p:txBody>
          <a:bodyPr/>
          <a:lstStyle/>
          <a:p>
            <a:pPr eaLnBrk="1" hangingPunct="1"/>
            <a:r>
              <a:rPr lang="en-US" altLang="tr-TR" sz="2000">
                <a:latin typeface="Arial" panose="020B0604020202020204" pitchFamily="34" charset="0"/>
              </a:rPr>
              <a:t>We hope this workshop can agree with </a:t>
            </a:r>
            <a:r>
              <a:rPr lang="en-US" altLang="tr-TR" sz="2000" b="1">
                <a:latin typeface="Arial" panose="020B0604020202020204" pitchFamily="34" charset="0"/>
              </a:rPr>
              <a:t>binding commitments for the future studies in the Region Countries to establish a regional working group</a:t>
            </a:r>
            <a:r>
              <a:rPr lang="en-US" altLang="tr-TR" sz="2000">
                <a:latin typeface="Arial" panose="020B0604020202020204" pitchFamily="34" charset="0"/>
              </a:rPr>
              <a:t> for assembling a feasible, cost effective package that achieves substantial energy savings and related environmental benefits in the buildings with a set of policies. For the efficiency in all fields, buildings, ground transport, industrial processsing, lighting, power plants, energy and climate policies are becoming increasingly integrated and Kyoto Protocol mechanisms in both national and international actions need to meet Kyoto targets. </a:t>
            </a:r>
            <a:endParaRPr lang="tr-TR" altLang="tr-TR" sz="2000">
              <a:latin typeface="Arial" panose="020B0604020202020204" pitchFamily="34" charset="0"/>
            </a:endParaRPr>
          </a:p>
          <a:p>
            <a:pPr eaLnBrk="1" hangingPunct="1"/>
            <a:endParaRPr lang="tr-TR" altLang="tr-TR" sz="2000">
              <a:latin typeface="Arial" panose="020B0604020202020204" pitchFamily="34" charset="0"/>
            </a:endParaRPr>
          </a:p>
        </p:txBody>
      </p:sp>
    </p:spTree>
    <p:extLst>
      <p:ext uri="{BB962C8B-B14F-4D97-AF65-F5344CB8AC3E}">
        <p14:creationId xmlns:p14="http://schemas.microsoft.com/office/powerpoint/2010/main" val="7909378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a:extLst>
              <a:ext uri="{FF2B5EF4-FFF2-40B4-BE49-F238E27FC236}">
                <a16:creationId xmlns:a16="http://schemas.microsoft.com/office/drawing/2014/main" id="{532CF35D-CEA5-4B3F-85F4-14C48454C981}"/>
              </a:ext>
            </a:extLst>
          </p:cNvPr>
          <p:cNvSpPr>
            <a:spLocks noGrp="1" noChangeArrowheads="1"/>
          </p:cNvSpPr>
          <p:nvPr>
            <p:ph type="sldNum" sz="quarter" idx="5"/>
          </p:nvPr>
        </p:nvSpPr>
        <p:spPr>
          <a:noFill/>
        </p:spPr>
        <p:txBody>
          <a:bodyPr/>
          <a:lstStyle>
            <a:lvl1pPr defTabSz="915988">
              <a:spcBef>
                <a:spcPct val="30000"/>
              </a:spcBef>
              <a:defRPr sz="1200">
                <a:solidFill>
                  <a:schemeClr val="tx1"/>
                </a:solidFill>
                <a:latin typeface="Arial" panose="020B0604020202020204" pitchFamily="34" charset="0"/>
              </a:defRPr>
            </a:lvl1pPr>
            <a:lvl2pPr marL="742950" indent="-285750" defTabSz="915988">
              <a:spcBef>
                <a:spcPct val="30000"/>
              </a:spcBef>
              <a:defRPr sz="1200">
                <a:solidFill>
                  <a:schemeClr val="tx1"/>
                </a:solidFill>
                <a:latin typeface="Arial" panose="020B0604020202020204" pitchFamily="34" charset="0"/>
              </a:defRPr>
            </a:lvl2pPr>
            <a:lvl3pPr marL="1143000" indent="-228600" defTabSz="915988">
              <a:spcBef>
                <a:spcPct val="30000"/>
              </a:spcBef>
              <a:defRPr sz="1200">
                <a:solidFill>
                  <a:schemeClr val="tx1"/>
                </a:solidFill>
                <a:latin typeface="Arial" panose="020B0604020202020204" pitchFamily="34" charset="0"/>
              </a:defRPr>
            </a:lvl3pPr>
            <a:lvl4pPr marL="1600200" indent="-228600" defTabSz="915988">
              <a:spcBef>
                <a:spcPct val="30000"/>
              </a:spcBef>
              <a:defRPr sz="1200">
                <a:solidFill>
                  <a:schemeClr val="tx1"/>
                </a:solidFill>
                <a:latin typeface="Arial" panose="020B0604020202020204" pitchFamily="34" charset="0"/>
              </a:defRPr>
            </a:lvl4pPr>
            <a:lvl5pPr marL="2057400" indent="-228600" defTabSz="915988">
              <a:spcBef>
                <a:spcPct val="30000"/>
              </a:spcBef>
              <a:defRPr sz="1200">
                <a:solidFill>
                  <a:schemeClr val="tx1"/>
                </a:solidFill>
                <a:latin typeface="Arial" panose="020B0604020202020204" pitchFamily="34" charset="0"/>
              </a:defRPr>
            </a:lvl5pPr>
            <a:lvl6pPr marL="2514600" indent="-228600" defTabSz="91598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1598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1598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15988"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D07CFE3-D09E-4F6C-BEE2-C968D6513CB5}" type="slidenum">
              <a:rPr lang="en-US" altLang="tr-TR" smtClean="0"/>
              <a:pPr>
                <a:spcBef>
                  <a:spcPct val="0"/>
                </a:spcBef>
              </a:pPr>
              <a:t>9</a:t>
            </a:fld>
            <a:endParaRPr lang="en-US" altLang="tr-TR"/>
          </a:p>
        </p:txBody>
      </p:sp>
      <p:sp>
        <p:nvSpPr>
          <p:cNvPr id="93187" name="Rectangle 2">
            <a:extLst>
              <a:ext uri="{FF2B5EF4-FFF2-40B4-BE49-F238E27FC236}">
                <a16:creationId xmlns:a16="http://schemas.microsoft.com/office/drawing/2014/main" id="{01F5C743-12A4-4E27-8045-8603EDB48CB8}"/>
              </a:ext>
            </a:extLst>
          </p:cNvPr>
          <p:cNvSpPr>
            <a:spLocks noGrp="1" noRot="1" noChangeAspect="1" noChangeArrowheads="1" noTextEdit="1"/>
          </p:cNvSpPr>
          <p:nvPr>
            <p:ph type="sldImg"/>
          </p:nvPr>
        </p:nvSpPr>
        <p:spPr>
          <a:ln/>
        </p:spPr>
      </p:sp>
      <p:sp>
        <p:nvSpPr>
          <p:cNvPr id="93188" name="Rectangle 3">
            <a:extLst>
              <a:ext uri="{FF2B5EF4-FFF2-40B4-BE49-F238E27FC236}">
                <a16:creationId xmlns:a16="http://schemas.microsoft.com/office/drawing/2014/main" id="{5FE2EAFE-6985-41D0-B94B-A173D09A4670}"/>
              </a:ext>
            </a:extLst>
          </p:cNvPr>
          <p:cNvSpPr>
            <a:spLocks noGrp="1" noChangeArrowheads="1"/>
          </p:cNvSpPr>
          <p:nvPr>
            <p:ph type="body" idx="1"/>
          </p:nvPr>
        </p:nvSpPr>
        <p:spPr>
          <a:noFill/>
        </p:spPr>
        <p:txBody>
          <a:bodyPr/>
          <a:lstStyle/>
          <a:p>
            <a:pPr eaLnBrk="1" hangingPunct="1"/>
            <a:endParaRPr lang="tr-TR" altLang="tr-TR" sz="2000" dirty="0">
              <a:latin typeface="Arial" panose="020B0604020202020204" pitchFamily="34" charset="0"/>
            </a:endParaRPr>
          </a:p>
        </p:txBody>
      </p:sp>
    </p:spTree>
    <p:extLst>
      <p:ext uri="{BB962C8B-B14F-4D97-AF65-F5344CB8AC3E}">
        <p14:creationId xmlns:p14="http://schemas.microsoft.com/office/powerpoint/2010/main" val="10447336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a:t>12/1</a:t>
            </a:r>
          </a:p>
        </p:txBody>
      </p:sp>
      <p:sp>
        <p:nvSpPr>
          <p:cNvPr id="4" name="Slayt Numarası Yer Tutucusu 3"/>
          <p:cNvSpPr>
            <a:spLocks noGrp="1"/>
          </p:cNvSpPr>
          <p:nvPr>
            <p:ph type="sldNum" sz="quarter" idx="10"/>
          </p:nvPr>
        </p:nvSpPr>
        <p:spPr/>
        <p:txBody>
          <a:bodyPr/>
          <a:lstStyle/>
          <a:p>
            <a:fld id="{04BBF02E-EBB8-4051-8DAF-14E37DAEC628}" type="slidenum">
              <a:rPr lang="tr-TR" smtClean="0"/>
              <a:t>11</a:t>
            </a:fld>
            <a:endParaRPr lang="tr-TR"/>
          </a:p>
        </p:txBody>
      </p:sp>
    </p:spTree>
    <p:extLst>
      <p:ext uri="{BB962C8B-B14F-4D97-AF65-F5344CB8AC3E}">
        <p14:creationId xmlns:p14="http://schemas.microsoft.com/office/powerpoint/2010/main" val="29868090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a:t>8/1</a:t>
            </a:r>
          </a:p>
        </p:txBody>
      </p:sp>
      <p:sp>
        <p:nvSpPr>
          <p:cNvPr id="4" name="Slayt Numarası Yer Tutucusu 3"/>
          <p:cNvSpPr>
            <a:spLocks noGrp="1"/>
          </p:cNvSpPr>
          <p:nvPr>
            <p:ph type="sldNum" sz="quarter" idx="10"/>
          </p:nvPr>
        </p:nvSpPr>
        <p:spPr/>
        <p:txBody>
          <a:bodyPr/>
          <a:lstStyle/>
          <a:p>
            <a:fld id="{04BBF02E-EBB8-4051-8DAF-14E37DAEC628}" type="slidenum">
              <a:rPr lang="tr-TR" smtClean="0"/>
              <a:t>13</a:t>
            </a:fld>
            <a:endParaRPr lang="tr-TR"/>
          </a:p>
        </p:txBody>
      </p:sp>
    </p:spTree>
    <p:extLst>
      <p:ext uri="{BB962C8B-B14F-4D97-AF65-F5344CB8AC3E}">
        <p14:creationId xmlns:p14="http://schemas.microsoft.com/office/powerpoint/2010/main" val="10140362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a:extLst>
              <a:ext uri="{FF2B5EF4-FFF2-40B4-BE49-F238E27FC236}">
                <a16:creationId xmlns:a16="http://schemas.microsoft.com/office/drawing/2014/main" id="{F7329D8E-296D-46AE-80EE-89621E310BB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7094D81-A7FB-41D0-867A-3F2863BDE1D9}" type="slidenum">
              <a:rPr lang="tr-TR" altLang="en-US" smtClean="0"/>
              <a:pPr>
                <a:spcBef>
                  <a:spcPct val="0"/>
                </a:spcBef>
              </a:pPr>
              <a:t>14</a:t>
            </a:fld>
            <a:endParaRPr lang="tr-TR" altLang="en-US"/>
          </a:p>
        </p:txBody>
      </p:sp>
      <p:sp>
        <p:nvSpPr>
          <p:cNvPr id="55299" name="Rectangle 2">
            <a:extLst>
              <a:ext uri="{FF2B5EF4-FFF2-40B4-BE49-F238E27FC236}">
                <a16:creationId xmlns:a16="http://schemas.microsoft.com/office/drawing/2014/main" id="{080E9821-0CD8-462C-844B-A766B464E8F5}"/>
              </a:ext>
            </a:extLst>
          </p:cNvPr>
          <p:cNvSpPr>
            <a:spLocks noChangeArrowheads="1"/>
          </p:cNvSpPr>
          <p:nvPr/>
        </p:nvSpPr>
        <p:spPr bwMode="auto">
          <a:xfrm>
            <a:off x="3815374" y="0"/>
            <a:ext cx="2920389" cy="493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endParaRPr lang="en-US" altLang="en-US" sz="1400"/>
          </a:p>
        </p:txBody>
      </p:sp>
      <p:sp>
        <p:nvSpPr>
          <p:cNvPr id="55300" name="Rectangle 3">
            <a:extLst>
              <a:ext uri="{FF2B5EF4-FFF2-40B4-BE49-F238E27FC236}">
                <a16:creationId xmlns:a16="http://schemas.microsoft.com/office/drawing/2014/main" id="{F52F7F31-B14E-4F38-B626-DE8E2B1215C3}"/>
              </a:ext>
            </a:extLst>
          </p:cNvPr>
          <p:cNvSpPr>
            <a:spLocks noChangeArrowheads="1"/>
          </p:cNvSpPr>
          <p:nvPr/>
        </p:nvSpPr>
        <p:spPr bwMode="auto">
          <a:xfrm>
            <a:off x="3815374" y="9371286"/>
            <a:ext cx="2920389" cy="495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1293" tIns="46448" rIns="91293" bIns="46448" anchor="b"/>
          <a:lstStyle>
            <a:lvl1pPr defTabSz="922338">
              <a:spcBef>
                <a:spcPct val="30000"/>
              </a:spcBef>
              <a:defRPr sz="1200">
                <a:solidFill>
                  <a:schemeClr val="tx1"/>
                </a:solidFill>
                <a:latin typeface="Arial" panose="020B0604020202020204" pitchFamily="34" charset="0"/>
              </a:defRPr>
            </a:lvl1pPr>
            <a:lvl2pPr marL="742950" indent="-285750" defTabSz="922338">
              <a:spcBef>
                <a:spcPct val="30000"/>
              </a:spcBef>
              <a:defRPr sz="1200">
                <a:solidFill>
                  <a:schemeClr val="tx1"/>
                </a:solidFill>
                <a:latin typeface="Arial" panose="020B0604020202020204" pitchFamily="34" charset="0"/>
              </a:defRPr>
            </a:lvl2pPr>
            <a:lvl3pPr marL="1143000" indent="-228600" defTabSz="922338">
              <a:spcBef>
                <a:spcPct val="30000"/>
              </a:spcBef>
              <a:defRPr sz="1200">
                <a:solidFill>
                  <a:schemeClr val="tx1"/>
                </a:solidFill>
                <a:latin typeface="Arial" panose="020B0604020202020204" pitchFamily="34" charset="0"/>
              </a:defRPr>
            </a:lvl3pPr>
            <a:lvl4pPr marL="1600200" indent="-228600" defTabSz="922338">
              <a:spcBef>
                <a:spcPct val="30000"/>
              </a:spcBef>
              <a:defRPr sz="1200">
                <a:solidFill>
                  <a:schemeClr val="tx1"/>
                </a:solidFill>
                <a:latin typeface="Arial" panose="020B0604020202020204" pitchFamily="34" charset="0"/>
              </a:defRPr>
            </a:lvl4pPr>
            <a:lvl5pPr marL="2057400" indent="-228600" defTabSz="922338">
              <a:spcBef>
                <a:spcPct val="30000"/>
              </a:spcBef>
              <a:defRPr sz="1200">
                <a:solidFill>
                  <a:schemeClr val="tx1"/>
                </a:solidFill>
                <a:latin typeface="Arial" panose="020B0604020202020204" pitchFamily="34" charset="0"/>
              </a:defRPr>
            </a:lvl5pPr>
            <a:lvl6pPr marL="2514600" indent="-228600" defTabSz="922338" eaLnBrk="0" fontAlgn="base" hangingPunct="0">
              <a:spcBef>
                <a:spcPct val="30000"/>
              </a:spcBef>
              <a:spcAft>
                <a:spcPct val="0"/>
              </a:spcAft>
              <a:defRPr sz="1200">
                <a:solidFill>
                  <a:schemeClr val="tx1"/>
                </a:solidFill>
                <a:latin typeface="Arial" panose="020B0604020202020204" pitchFamily="34" charset="0"/>
              </a:defRPr>
            </a:lvl6pPr>
            <a:lvl7pPr marL="2971800" indent="-228600" defTabSz="922338" eaLnBrk="0" fontAlgn="base" hangingPunct="0">
              <a:spcBef>
                <a:spcPct val="30000"/>
              </a:spcBef>
              <a:spcAft>
                <a:spcPct val="0"/>
              </a:spcAft>
              <a:defRPr sz="1200">
                <a:solidFill>
                  <a:schemeClr val="tx1"/>
                </a:solidFill>
                <a:latin typeface="Arial" panose="020B0604020202020204" pitchFamily="34" charset="0"/>
              </a:defRPr>
            </a:lvl7pPr>
            <a:lvl8pPr marL="3429000" indent="-228600" defTabSz="922338" eaLnBrk="0" fontAlgn="base" hangingPunct="0">
              <a:spcBef>
                <a:spcPct val="30000"/>
              </a:spcBef>
              <a:spcAft>
                <a:spcPct val="0"/>
              </a:spcAft>
              <a:defRPr sz="1200">
                <a:solidFill>
                  <a:schemeClr val="tx1"/>
                </a:solidFill>
                <a:latin typeface="Arial" panose="020B0604020202020204" pitchFamily="34" charset="0"/>
              </a:defRPr>
            </a:lvl8pPr>
            <a:lvl9pPr marL="3886200" indent="-228600" defTabSz="922338" eaLnBrk="0" fontAlgn="base" hangingPunct="0">
              <a:spcBef>
                <a:spcPct val="30000"/>
              </a:spcBef>
              <a:spcAft>
                <a:spcPct val="0"/>
              </a:spcAft>
              <a:defRPr sz="1200">
                <a:solidFill>
                  <a:schemeClr val="tx1"/>
                </a:solidFill>
                <a:latin typeface="Arial" panose="020B0604020202020204" pitchFamily="34" charset="0"/>
              </a:defRPr>
            </a:lvl9pPr>
          </a:lstStyle>
          <a:p>
            <a:pPr algn="r">
              <a:spcBef>
                <a:spcPct val="0"/>
              </a:spcBef>
            </a:pPr>
            <a:r>
              <a:rPr lang="tr-TR" altLang="en-US"/>
              <a:t>7</a:t>
            </a:r>
          </a:p>
        </p:txBody>
      </p:sp>
      <p:sp>
        <p:nvSpPr>
          <p:cNvPr id="55301" name="Rectangle 4">
            <a:extLst>
              <a:ext uri="{FF2B5EF4-FFF2-40B4-BE49-F238E27FC236}">
                <a16:creationId xmlns:a16="http://schemas.microsoft.com/office/drawing/2014/main" id="{8195365A-1A9E-4A6F-BF4A-082B38CA7003}"/>
              </a:ext>
            </a:extLst>
          </p:cNvPr>
          <p:cNvSpPr>
            <a:spLocks noChangeArrowheads="1"/>
          </p:cNvSpPr>
          <p:nvPr/>
        </p:nvSpPr>
        <p:spPr bwMode="auto">
          <a:xfrm>
            <a:off x="0" y="9371286"/>
            <a:ext cx="2918831" cy="495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endParaRPr lang="en-US" altLang="en-US" sz="1400"/>
          </a:p>
        </p:txBody>
      </p:sp>
      <p:sp>
        <p:nvSpPr>
          <p:cNvPr id="55302" name="Rectangle 5">
            <a:extLst>
              <a:ext uri="{FF2B5EF4-FFF2-40B4-BE49-F238E27FC236}">
                <a16:creationId xmlns:a16="http://schemas.microsoft.com/office/drawing/2014/main" id="{DCB07459-EF3B-4600-B602-0EF31D06864F}"/>
              </a:ext>
            </a:extLst>
          </p:cNvPr>
          <p:cNvSpPr>
            <a:spLocks noChangeArrowheads="1"/>
          </p:cNvSpPr>
          <p:nvPr/>
        </p:nvSpPr>
        <p:spPr bwMode="auto">
          <a:xfrm>
            <a:off x="0" y="0"/>
            <a:ext cx="2918831" cy="493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eaLnBrk="1" hangingPunct="1">
              <a:spcBef>
                <a:spcPct val="0"/>
              </a:spcBef>
            </a:pPr>
            <a:endParaRPr lang="en-US" altLang="en-US" sz="1400"/>
          </a:p>
        </p:txBody>
      </p:sp>
      <p:sp>
        <p:nvSpPr>
          <p:cNvPr id="55303" name="Rectangle 6">
            <a:extLst>
              <a:ext uri="{FF2B5EF4-FFF2-40B4-BE49-F238E27FC236}">
                <a16:creationId xmlns:a16="http://schemas.microsoft.com/office/drawing/2014/main" id="{AFE8D2E9-3EED-45C7-9A62-6F56B2A7565B}"/>
              </a:ext>
            </a:extLst>
          </p:cNvPr>
          <p:cNvSpPr>
            <a:spLocks noGrp="1" noRot="1" noChangeAspect="1" noChangeArrowheads="1" noTextEdit="1"/>
          </p:cNvSpPr>
          <p:nvPr>
            <p:ph type="sldImg"/>
          </p:nvPr>
        </p:nvSpPr>
        <p:spPr>
          <a:xfrm>
            <a:off x="708025" y="746125"/>
            <a:ext cx="5319713" cy="3686175"/>
          </a:xfrm>
          <a:ln w="12700" cap="flat"/>
        </p:spPr>
      </p:sp>
      <p:sp>
        <p:nvSpPr>
          <p:cNvPr id="55304" name="Rectangle 7">
            <a:extLst>
              <a:ext uri="{FF2B5EF4-FFF2-40B4-BE49-F238E27FC236}">
                <a16:creationId xmlns:a16="http://schemas.microsoft.com/office/drawing/2014/main" id="{C7D1DC63-B2DA-43B2-A22D-6B5693592583}"/>
              </a:ext>
            </a:extLst>
          </p:cNvPr>
          <p:cNvSpPr>
            <a:spLocks noGrp="1" noChangeArrowheads="1"/>
          </p:cNvSpPr>
          <p:nvPr>
            <p:ph type="body" idx="1"/>
          </p:nvPr>
        </p:nvSpPr>
        <p:spPr>
          <a:xfrm>
            <a:off x="899662" y="4683073"/>
            <a:ext cx="4934881" cy="444155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293" tIns="46448" rIns="91293" bIns="46448"/>
          <a:lstStyle/>
          <a:p>
            <a:pPr eaLnBrk="1" hangingPunct="1"/>
            <a:endParaRPr lang="en-US" altLang="en-US"/>
          </a:p>
        </p:txBody>
      </p:sp>
    </p:spTree>
    <p:extLst>
      <p:ext uri="{BB962C8B-B14F-4D97-AF65-F5344CB8AC3E}">
        <p14:creationId xmlns:p14="http://schemas.microsoft.com/office/powerpoint/2010/main" val="635408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712" y="2130426"/>
            <a:ext cx="8417401" cy="1470025"/>
          </a:xfrm>
        </p:spPr>
        <p:txBody>
          <a:bodyPr/>
          <a:lstStyle/>
          <a:p>
            <a:r>
              <a:rPr lang="tr-TR"/>
              <a:t>Click to edit Master title style</a:t>
            </a:r>
            <a:endParaRPr lang="en-US"/>
          </a:p>
        </p:txBody>
      </p:sp>
      <p:sp>
        <p:nvSpPr>
          <p:cNvPr id="3" name="Subtitle 2"/>
          <p:cNvSpPr>
            <a:spLocks noGrp="1"/>
          </p:cNvSpPr>
          <p:nvPr>
            <p:ph type="subTitle" idx="1"/>
          </p:nvPr>
        </p:nvSpPr>
        <p:spPr>
          <a:xfrm>
            <a:off x="1485424" y="3886200"/>
            <a:ext cx="6931978"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Click to edit Master subtitle style</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12/24/2019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7173220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12/24/2019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261288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76125" y="274639"/>
            <a:ext cx="2412094" cy="5851525"/>
          </a:xfrm>
        </p:spPr>
        <p:txBody>
          <a:bodyPr vert="eaVert"/>
          <a:lstStyle/>
          <a:p>
            <a:r>
              <a:rPr lang="tr-TR"/>
              <a:t>Click to edit Master title style</a:t>
            </a:r>
            <a:endParaRPr lang="en-US"/>
          </a:p>
        </p:txBody>
      </p:sp>
      <p:sp>
        <p:nvSpPr>
          <p:cNvPr id="3" name="Vertical Text Placeholder 2"/>
          <p:cNvSpPr>
            <a:spLocks noGrp="1"/>
          </p:cNvSpPr>
          <p:nvPr>
            <p:ph type="body" orient="vert" idx="1"/>
          </p:nvPr>
        </p:nvSpPr>
        <p:spPr>
          <a:xfrm>
            <a:off x="536404" y="274639"/>
            <a:ext cx="7074675" cy="5851525"/>
          </a:xfrm>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12/24/2019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4720680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bl">
  <p:cSld name="Başlık ve Tablo">
    <p:spTree>
      <p:nvGrpSpPr>
        <p:cNvPr id="1" name=""/>
        <p:cNvGrpSpPr/>
        <p:nvPr/>
      </p:nvGrpSpPr>
      <p:grpSpPr>
        <a:xfrm>
          <a:off x="0" y="0"/>
          <a:ext cx="0" cy="0"/>
          <a:chOff x="0" y="0"/>
          <a:chExt cx="0" cy="0"/>
        </a:xfrm>
      </p:grpSpPr>
      <p:sp>
        <p:nvSpPr>
          <p:cNvPr id="2" name="Başlık 1"/>
          <p:cNvSpPr>
            <a:spLocks noGrp="1"/>
          </p:cNvSpPr>
          <p:nvPr>
            <p:ph type="title"/>
          </p:nvPr>
        </p:nvSpPr>
        <p:spPr>
          <a:xfrm>
            <a:off x="382465" y="1263651"/>
            <a:ext cx="9139482" cy="365125"/>
          </a:xfrm>
        </p:spPr>
        <p:txBody>
          <a:bodyPr/>
          <a:lstStyle/>
          <a:p>
            <a:r>
              <a:rPr lang="tr-TR"/>
              <a:t>Asıl başlık stili için tıklatın</a:t>
            </a:r>
          </a:p>
        </p:txBody>
      </p:sp>
      <p:sp>
        <p:nvSpPr>
          <p:cNvPr id="3" name="Tablo Yer Tutucusu 2"/>
          <p:cNvSpPr>
            <a:spLocks noGrp="1"/>
          </p:cNvSpPr>
          <p:nvPr>
            <p:ph type="tbl" idx="1"/>
          </p:nvPr>
        </p:nvSpPr>
        <p:spPr>
          <a:xfrm>
            <a:off x="380878" y="1981200"/>
            <a:ext cx="9141069" cy="4267200"/>
          </a:xfrm>
        </p:spPr>
        <p:txBody>
          <a:bodyPr/>
          <a:lstStyle/>
          <a:p>
            <a:pPr lvl="0"/>
            <a:endParaRPr lang="tr-TR" noProof="0"/>
          </a:p>
        </p:txBody>
      </p:sp>
    </p:spTree>
    <p:extLst>
      <p:ext uri="{BB962C8B-B14F-4D97-AF65-F5344CB8AC3E}">
        <p14:creationId xmlns:p14="http://schemas.microsoft.com/office/powerpoint/2010/main" val="1959931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Only">
  <p:cSld name="İçerik">
    <p:spTree>
      <p:nvGrpSpPr>
        <p:cNvPr id="1" name=""/>
        <p:cNvGrpSpPr/>
        <p:nvPr/>
      </p:nvGrpSpPr>
      <p:grpSpPr>
        <a:xfrm>
          <a:off x="0" y="0"/>
          <a:ext cx="0" cy="0"/>
          <a:chOff x="0" y="0"/>
          <a:chExt cx="0" cy="0"/>
        </a:xfrm>
      </p:grpSpPr>
      <p:sp>
        <p:nvSpPr>
          <p:cNvPr id="2" name="İçerik Yer Tutucusu 1"/>
          <p:cNvSpPr>
            <a:spLocks noGrp="1"/>
          </p:cNvSpPr>
          <p:nvPr>
            <p:ph/>
          </p:nvPr>
        </p:nvSpPr>
        <p:spPr>
          <a:xfrm>
            <a:off x="380878" y="1263650"/>
            <a:ext cx="9141069" cy="4984750"/>
          </a:xfrm>
        </p:spPr>
        <p:txBody>
          <a:bodyPr/>
          <a:lstStyle/>
          <a:p>
            <a:pPr lvl="0"/>
            <a:r>
              <a:rPr lang="tr-TR"/>
              <a:t>Asıl metin stillerini düzenlemek için tıklatın</a:t>
            </a:r>
          </a:p>
          <a:p>
            <a:pPr lvl="1"/>
            <a:r>
              <a:rPr lang="tr-TR"/>
              <a:t>İkinci düzey</a:t>
            </a:r>
          </a:p>
          <a:p>
            <a:pPr lvl="2"/>
            <a:r>
              <a:rPr lang="tr-TR"/>
              <a:t>Üçüncü düzey</a:t>
            </a:r>
          </a:p>
          <a:p>
            <a:pPr lvl="3"/>
            <a:r>
              <a:rPr lang="tr-TR"/>
              <a:t>Dördüncü düzey</a:t>
            </a:r>
          </a:p>
          <a:p>
            <a:pPr lvl="4"/>
            <a:r>
              <a:rPr lang="tr-TR"/>
              <a:t>Beşinci düzey</a:t>
            </a:r>
          </a:p>
        </p:txBody>
      </p:sp>
    </p:spTree>
    <p:extLst>
      <p:ext uri="{BB962C8B-B14F-4D97-AF65-F5344CB8AC3E}">
        <p14:creationId xmlns:p14="http://schemas.microsoft.com/office/powerpoint/2010/main" val="13507449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Başlık ve İçerik">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lvl5pPr marL="1828800" indent="0">
              <a:buNone/>
              <a:defRPr b="0"/>
            </a:lvl5pPr>
          </a:lstStyle>
          <a:p>
            <a:pPr lvl="4"/>
            <a:endParaRPr lang="tr-TR" dirty="0"/>
          </a:p>
        </p:txBody>
      </p:sp>
    </p:spTree>
    <p:extLst>
      <p:ext uri="{BB962C8B-B14F-4D97-AF65-F5344CB8AC3E}">
        <p14:creationId xmlns:p14="http://schemas.microsoft.com/office/powerpoint/2010/main" val="29974172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Content Placeholder 2"/>
          <p:cNvSpPr>
            <a:spLocks noGrp="1"/>
          </p:cNvSpPr>
          <p:nvPr>
            <p:ph idx="1"/>
          </p:nvPr>
        </p:nvSpPr>
        <p:spPr/>
        <p:txBody>
          <a:bodyPr/>
          <a:lstStyle/>
          <a:p>
            <a:pPr lvl="0"/>
            <a:r>
              <a:rPr lang="tr-TR" dirty="0" err="1"/>
              <a:t>Click</a:t>
            </a:r>
            <a:r>
              <a:rPr lang="tr-TR" dirty="0"/>
              <a:t> </a:t>
            </a:r>
            <a:r>
              <a:rPr lang="tr-TR" dirty="0" err="1"/>
              <a:t>to</a:t>
            </a:r>
            <a:r>
              <a:rPr lang="tr-TR" dirty="0"/>
              <a:t> </a:t>
            </a:r>
            <a:r>
              <a:rPr lang="tr-TR" dirty="0" err="1"/>
              <a:t>edit</a:t>
            </a:r>
            <a:r>
              <a:rPr lang="tr-TR" dirty="0"/>
              <a:t> Master </a:t>
            </a:r>
            <a:r>
              <a:rPr lang="tr-TR" dirty="0" err="1"/>
              <a:t>text</a:t>
            </a:r>
            <a:r>
              <a:rPr lang="tr-TR" dirty="0"/>
              <a:t> </a:t>
            </a:r>
            <a:r>
              <a:rPr lang="tr-TR" dirty="0" err="1"/>
              <a:t>styles</a:t>
            </a:r>
            <a:endParaRPr lang="tr-TR" dirty="0"/>
          </a:p>
          <a:p>
            <a:pPr lvl="1"/>
            <a:r>
              <a:rPr lang="tr-TR" dirty="0"/>
              <a:t>Second </a:t>
            </a:r>
            <a:r>
              <a:rPr lang="tr-TR" dirty="0" err="1"/>
              <a:t>level</a:t>
            </a:r>
            <a:endParaRPr lang="tr-TR" dirty="0"/>
          </a:p>
          <a:p>
            <a:pPr lvl="2"/>
            <a:r>
              <a:rPr lang="tr-TR" dirty="0"/>
              <a:t>Third </a:t>
            </a:r>
            <a:r>
              <a:rPr lang="tr-TR" dirty="0" err="1"/>
              <a:t>level</a:t>
            </a:r>
            <a:endParaRPr lang="tr-TR" dirty="0"/>
          </a:p>
          <a:p>
            <a:pPr lvl="3"/>
            <a:r>
              <a:rPr lang="tr-TR" dirty="0" err="1"/>
              <a:t>Fourth</a:t>
            </a:r>
            <a:r>
              <a:rPr lang="tr-TR" dirty="0"/>
              <a:t> </a:t>
            </a:r>
            <a:r>
              <a:rPr lang="tr-TR" dirty="0" err="1"/>
              <a:t>level</a:t>
            </a:r>
            <a:endParaRPr lang="tr-TR" dirty="0"/>
          </a:p>
          <a:p>
            <a:pPr lvl="4"/>
            <a:r>
              <a:rPr lang="tr-TR" dirty="0" err="1"/>
              <a:t>Fifth</a:t>
            </a:r>
            <a:r>
              <a:rPr lang="tr-TR" dirty="0"/>
              <a:t> </a:t>
            </a:r>
            <a:r>
              <a:rPr lang="tr-TR" dirty="0" err="1"/>
              <a:t>level</a:t>
            </a:r>
            <a:endParaRPr lang="en-US" dirty="0"/>
          </a:p>
        </p:txBody>
      </p:sp>
      <p:sp>
        <p:nvSpPr>
          <p:cNvPr id="4" name="Date Placeholder 3"/>
          <p:cNvSpPr>
            <a:spLocks noGrp="1"/>
          </p:cNvSpPr>
          <p:nvPr>
            <p:ph type="dt" sz="half" idx="10"/>
          </p:nvPr>
        </p:nvSpPr>
        <p:spPr/>
        <p:txBody>
          <a:bodyPr/>
          <a:lstStyle/>
          <a:p>
            <a:fld id="{1028A73E-2174-AA44-AE64-F85365C2ADF9}" type="datetimeFigureOut">
              <a:rPr lang="en-US" smtClean="0"/>
              <a:pPr/>
              <a:t>12/24/2019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2652811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255" y="4406901"/>
            <a:ext cx="8417401" cy="1362075"/>
          </a:xfrm>
        </p:spPr>
        <p:txBody>
          <a:bodyPr anchor="t"/>
          <a:lstStyle>
            <a:lvl1pPr algn="l">
              <a:defRPr sz="4000" b="1" cap="all"/>
            </a:lvl1pPr>
          </a:lstStyle>
          <a:p>
            <a:r>
              <a:rPr lang="tr-TR"/>
              <a:t>Click to edit Master title style</a:t>
            </a:r>
            <a:endParaRPr lang="en-US"/>
          </a:p>
        </p:txBody>
      </p:sp>
      <p:sp>
        <p:nvSpPr>
          <p:cNvPr id="3" name="Text Placeholder 2"/>
          <p:cNvSpPr>
            <a:spLocks noGrp="1"/>
          </p:cNvSpPr>
          <p:nvPr>
            <p:ph type="body" idx="1"/>
          </p:nvPr>
        </p:nvSpPr>
        <p:spPr>
          <a:xfrm>
            <a:off x="782255" y="2906713"/>
            <a:ext cx="841740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Click to edit Master text styles</a:t>
            </a:r>
          </a:p>
        </p:txBody>
      </p:sp>
      <p:sp>
        <p:nvSpPr>
          <p:cNvPr id="4" name="Date Placeholder 3"/>
          <p:cNvSpPr>
            <a:spLocks noGrp="1"/>
          </p:cNvSpPr>
          <p:nvPr>
            <p:ph type="dt" sz="half" idx="10"/>
          </p:nvPr>
        </p:nvSpPr>
        <p:spPr/>
        <p:txBody>
          <a:bodyPr/>
          <a:lstStyle/>
          <a:p>
            <a:fld id="{1028A73E-2174-AA44-AE64-F85365C2ADF9}" type="datetimeFigureOut">
              <a:rPr lang="en-US" smtClean="0"/>
              <a:pPr/>
              <a:t>12/24/2019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7273806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Content Placeholder 2"/>
          <p:cNvSpPr>
            <a:spLocks noGrp="1"/>
          </p:cNvSpPr>
          <p:nvPr>
            <p:ph sz="half" idx="1"/>
          </p:nvPr>
        </p:nvSpPr>
        <p:spPr>
          <a:xfrm>
            <a:off x="536404" y="1600201"/>
            <a:ext cx="474338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Content Placeholder 3"/>
          <p:cNvSpPr>
            <a:spLocks noGrp="1"/>
          </p:cNvSpPr>
          <p:nvPr>
            <p:ph sz="half" idx="2"/>
          </p:nvPr>
        </p:nvSpPr>
        <p:spPr>
          <a:xfrm>
            <a:off x="5444835" y="1600201"/>
            <a:ext cx="4743384"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5" name="Date Placeholder 4"/>
          <p:cNvSpPr>
            <a:spLocks noGrp="1"/>
          </p:cNvSpPr>
          <p:nvPr>
            <p:ph type="dt" sz="half" idx="10"/>
          </p:nvPr>
        </p:nvSpPr>
        <p:spPr/>
        <p:txBody>
          <a:bodyPr/>
          <a:lstStyle/>
          <a:p>
            <a:fld id="{1028A73E-2174-AA44-AE64-F85365C2ADF9}" type="datetimeFigureOut">
              <a:rPr lang="en-US" smtClean="0"/>
              <a:pPr/>
              <a:t>12/24/2019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594115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141" y="274638"/>
            <a:ext cx="8912543" cy="1143000"/>
          </a:xfrm>
        </p:spPr>
        <p:txBody>
          <a:bodyPr/>
          <a:lstStyle>
            <a:lvl1pPr>
              <a:defRPr/>
            </a:lvl1pPr>
          </a:lstStyle>
          <a:p>
            <a:r>
              <a:rPr lang="tr-TR"/>
              <a:t>Click to edit Master title style</a:t>
            </a:r>
            <a:endParaRPr lang="en-US"/>
          </a:p>
        </p:txBody>
      </p:sp>
      <p:sp>
        <p:nvSpPr>
          <p:cNvPr id="3" name="Text Placeholder 2"/>
          <p:cNvSpPr>
            <a:spLocks noGrp="1"/>
          </p:cNvSpPr>
          <p:nvPr>
            <p:ph type="body" idx="1"/>
          </p:nvPr>
        </p:nvSpPr>
        <p:spPr>
          <a:xfrm>
            <a:off x="495141" y="1535113"/>
            <a:ext cx="437546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4" name="Content Placeholder 3"/>
          <p:cNvSpPr>
            <a:spLocks noGrp="1"/>
          </p:cNvSpPr>
          <p:nvPr>
            <p:ph sz="half" idx="2"/>
          </p:nvPr>
        </p:nvSpPr>
        <p:spPr>
          <a:xfrm>
            <a:off x="495141" y="2174875"/>
            <a:ext cx="437546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5" name="Text Placeholder 4"/>
          <p:cNvSpPr>
            <a:spLocks noGrp="1"/>
          </p:cNvSpPr>
          <p:nvPr>
            <p:ph type="body" sz="quarter" idx="3"/>
          </p:nvPr>
        </p:nvSpPr>
        <p:spPr>
          <a:xfrm>
            <a:off x="5030498" y="1535113"/>
            <a:ext cx="437718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6" name="Content Placeholder 5"/>
          <p:cNvSpPr>
            <a:spLocks noGrp="1"/>
          </p:cNvSpPr>
          <p:nvPr>
            <p:ph sz="quarter" idx="4"/>
          </p:nvPr>
        </p:nvSpPr>
        <p:spPr>
          <a:xfrm>
            <a:off x="5030498" y="2174875"/>
            <a:ext cx="437718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7" name="Date Placeholder 6"/>
          <p:cNvSpPr>
            <a:spLocks noGrp="1"/>
          </p:cNvSpPr>
          <p:nvPr>
            <p:ph type="dt" sz="half" idx="10"/>
          </p:nvPr>
        </p:nvSpPr>
        <p:spPr/>
        <p:txBody>
          <a:bodyPr/>
          <a:lstStyle/>
          <a:p>
            <a:fld id="{1028A73E-2174-AA44-AE64-F85365C2ADF9}" type="datetimeFigureOut">
              <a:rPr lang="en-US" smtClean="0"/>
              <a:pPr/>
              <a:t>12/24/2019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3299776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Date Placeholder 2"/>
          <p:cNvSpPr>
            <a:spLocks noGrp="1"/>
          </p:cNvSpPr>
          <p:nvPr>
            <p:ph type="dt" sz="half" idx="10"/>
          </p:nvPr>
        </p:nvSpPr>
        <p:spPr/>
        <p:txBody>
          <a:bodyPr/>
          <a:lstStyle/>
          <a:p>
            <a:fld id="{1028A73E-2174-AA44-AE64-F85365C2ADF9}" type="datetimeFigureOut">
              <a:rPr lang="en-US" smtClean="0"/>
              <a:pPr/>
              <a:t>12/24/2019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4189688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028A73E-2174-AA44-AE64-F85365C2ADF9}" type="datetimeFigureOut">
              <a:rPr lang="en-US" smtClean="0"/>
              <a:pPr/>
              <a:t>12/24/2019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36296932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142" y="273050"/>
            <a:ext cx="3257961" cy="1162050"/>
          </a:xfrm>
        </p:spPr>
        <p:txBody>
          <a:bodyPr anchor="b"/>
          <a:lstStyle>
            <a:lvl1pPr algn="l">
              <a:defRPr sz="2000" b="1"/>
            </a:lvl1pPr>
          </a:lstStyle>
          <a:p>
            <a:r>
              <a:rPr lang="tr-TR"/>
              <a:t>Click to edit Master title style</a:t>
            </a:r>
            <a:endParaRPr lang="en-US"/>
          </a:p>
        </p:txBody>
      </p:sp>
      <p:sp>
        <p:nvSpPr>
          <p:cNvPr id="3" name="Content Placeholder 2"/>
          <p:cNvSpPr>
            <a:spLocks noGrp="1"/>
          </p:cNvSpPr>
          <p:nvPr>
            <p:ph idx="1"/>
          </p:nvPr>
        </p:nvSpPr>
        <p:spPr>
          <a:xfrm>
            <a:off x="3871730" y="273051"/>
            <a:ext cx="5535954"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Text Placeholder 3"/>
          <p:cNvSpPr>
            <a:spLocks noGrp="1"/>
          </p:cNvSpPr>
          <p:nvPr>
            <p:ph type="body" sz="half" idx="2"/>
          </p:nvPr>
        </p:nvSpPr>
        <p:spPr>
          <a:xfrm>
            <a:off x="495142" y="1435101"/>
            <a:ext cx="3257961"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
        <p:nvSpPr>
          <p:cNvPr id="5" name="Date Placeholder 4"/>
          <p:cNvSpPr>
            <a:spLocks noGrp="1"/>
          </p:cNvSpPr>
          <p:nvPr>
            <p:ph type="dt" sz="half" idx="10"/>
          </p:nvPr>
        </p:nvSpPr>
        <p:spPr/>
        <p:txBody>
          <a:bodyPr/>
          <a:lstStyle/>
          <a:p>
            <a:fld id="{1028A73E-2174-AA44-AE64-F85365C2ADF9}" type="datetimeFigureOut">
              <a:rPr lang="en-US" smtClean="0"/>
              <a:pPr/>
              <a:t>12/24/2019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0362825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023" y="4800600"/>
            <a:ext cx="5941695" cy="566738"/>
          </a:xfrm>
        </p:spPr>
        <p:txBody>
          <a:bodyPr anchor="b"/>
          <a:lstStyle>
            <a:lvl1pPr algn="l">
              <a:defRPr sz="2000" b="1"/>
            </a:lvl1pPr>
          </a:lstStyle>
          <a:p>
            <a:r>
              <a:rPr lang="tr-TR"/>
              <a:t>Click to edit Master title style</a:t>
            </a:r>
            <a:endParaRPr lang="en-US"/>
          </a:p>
        </p:txBody>
      </p:sp>
      <p:sp>
        <p:nvSpPr>
          <p:cNvPr id="3" name="Picture Placeholder 2"/>
          <p:cNvSpPr>
            <a:spLocks noGrp="1"/>
          </p:cNvSpPr>
          <p:nvPr>
            <p:ph type="pic" idx="1"/>
          </p:nvPr>
        </p:nvSpPr>
        <p:spPr>
          <a:xfrm>
            <a:off x="1941023" y="612775"/>
            <a:ext cx="594169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941023" y="5367338"/>
            <a:ext cx="594169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
        <p:nvSpPr>
          <p:cNvPr id="5" name="Date Placeholder 4"/>
          <p:cNvSpPr>
            <a:spLocks noGrp="1"/>
          </p:cNvSpPr>
          <p:nvPr>
            <p:ph type="dt" sz="half" idx="10"/>
          </p:nvPr>
        </p:nvSpPr>
        <p:spPr/>
        <p:txBody>
          <a:bodyPr/>
          <a:lstStyle/>
          <a:p>
            <a:fld id="{1028A73E-2174-AA44-AE64-F85365C2ADF9}" type="datetimeFigureOut">
              <a:rPr lang="en-US" smtClean="0"/>
              <a:pPr/>
              <a:t>12/24/2019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3125201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141" y="274638"/>
            <a:ext cx="8912543" cy="1143000"/>
          </a:xfrm>
          <a:prstGeom prst="rect">
            <a:avLst/>
          </a:prstGeom>
        </p:spPr>
        <p:txBody>
          <a:bodyPr vert="horz" lIns="91440" tIns="45720" rIns="91440" bIns="45720" rtlCol="0" anchor="ctr">
            <a:normAutofit/>
          </a:bodyPr>
          <a:lstStyle/>
          <a:p>
            <a:r>
              <a:rPr lang="tr-TR"/>
              <a:t>Click to edit Master title style</a:t>
            </a:r>
            <a:endParaRPr lang="en-US"/>
          </a:p>
        </p:txBody>
      </p:sp>
      <p:sp>
        <p:nvSpPr>
          <p:cNvPr id="3" name="Text Placeholder 2"/>
          <p:cNvSpPr>
            <a:spLocks noGrp="1"/>
          </p:cNvSpPr>
          <p:nvPr>
            <p:ph type="body" idx="1"/>
          </p:nvPr>
        </p:nvSpPr>
        <p:spPr>
          <a:xfrm>
            <a:off x="495141" y="1600201"/>
            <a:ext cx="8912543" cy="4525963"/>
          </a:xfrm>
          <a:prstGeom prst="rect">
            <a:avLst/>
          </a:prstGeom>
        </p:spPr>
        <p:txBody>
          <a:bodyPr vert="horz" lIns="91440" tIns="45720" rIns="91440" bIns="45720" rtlCol="0">
            <a:normAutofit/>
          </a:body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2"/>
          </p:nvPr>
        </p:nvSpPr>
        <p:spPr>
          <a:xfrm>
            <a:off x="495141" y="6356351"/>
            <a:ext cx="2310659"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28A73E-2174-AA44-AE64-F85365C2ADF9}" type="datetimeFigureOut">
              <a:rPr lang="en-US" smtClean="0"/>
              <a:pPr/>
              <a:t>12/24/2019</a:t>
            </a:fld>
            <a:endParaRPr lang="en-US"/>
          </a:p>
        </p:txBody>
      </p:sp>
      <p:sp>
        <p:nvSpPr>
          <p:cNvPr id="5" name="Footer Placeholder 4"/>
          <p:cNvSpPr>
            <a:spLocks noGrp="1"/>
          </p:cNvSpPr>
          <p:nvPr>
            <p:ph type="ftr" sz="quarter" idx="3"/>
          </p:nvPr>
        </p:nvSpPr>
        <p:spPr>
          <a:xfrm>
            <a:off x="3383465" y="6356351"/>
            <a:ext cx="313589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097025" y="6356351"/>
            <a:ext cx="231065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8A9FBF-95F4-804E-B7C5-966F186FE180}" type="slidenum">
              <a:rPr lang="en-US" smtClean="0"/>
              <a:pPr/>
              <a:t>‹#›</a:t>
            </a:fld>
            <a:endParaRPr lang="en-US"/>
          </a:p>
        </p:txBody>
      </p:sp>
      <p:pic>
        <p:nvPicPr>
          <p:cNvPr id="9" name="Picture 2">
            <a:extLst>
              <a:ext uri="{FF2B5EF4-FFF2-40B4-BE49-F238E27FC236}">
                <a16:creationId xmlns:a16="http://schemas.microsoft.com/office/drawing/2014/main" id="{9AE00265-4D93-45AE-A6D0-9D22778206B4}"/>
              </a:ext>
            </a:extLst>
          </p:cNvPr>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128974" y="0"/>
            <a:ext cx="9641951" cy="6838174"/>
          </a:xfrm>
          <a:prstGeom prst="rect">
            <a:avLst/>
          </a:prstGeom>
        </p:spPr>
      </p:pic>
    </p:spTree>
    <p:extLst>
      <p:ext uri="{BB962C8B-B14F-4D97-AF65-F5344CB8AC3E}">
        <p14:creationId xmlns:p14="http://schemas.microsoft.com/office/powerpoint/2010/main" val="4291656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 id="2147483663" r:id="rId14"/>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4.emf"/></Relationships>
</file>

<file path=ppt/slides/_rels/slide12.xml.rels><?xml version="1.0" encoding="UTF-8" standalone="yes"?>
<Relationships xmlns="http://schemas.openxmlformats.org/package/2006/relationships"><Relationship Id="rId8" Type="http://schemas.openxmlformats.org/officeDocument/2006/relationships/image" Target="../media/image20.jpeg"/><Relationship Id="rId13" Type="http://schemas.openxmlformats.org/officeDocument/2006/relationships/image" Target="../media/image25.jpeg"/><Relationship Id="rId3" Type="http://schemas.openxmlformats.org/officeDocument/2006/relationships/image" Target="../media/image15.jpeg"/><Relationship Id="rId7" Type="http://schemas.openxmlformats.org/officeDocument/2006/relationships/image" Target="../media/image19.jpeg"/><Relationship Id="rId12" Type="http://schemas.openxmlformats.org/officeDocument/2006/relationships/image" Target="../media/image24.jpeg"/><Relationship Id="rId2" Type="http://schemas.openxmlformats.org/officeDocument/2006/relationships/image" Target="../media/image3.png"/><Relationship Id="rId1" Type="http://schemas.openxmlformats.org/officeDocument/2006/relationships/slideLayout" Target="../slideLayouts/slideLayout14.xml"/><Relationship Id="rId6" Type="http://schemas.openxmlformats.org/officeDocument/2006/relationships/image" Target="../media/image18.jpeg"/><Relationship Id="rId11" Type="http://schemas.openxmlformats.org/officeDocument/2006/relationships/image" Target="../media/image23.jpeg"/><Relationship Id="rId5" Type="http://schemas.openxmlformats.org/officeDocument/2006/relationships/image" Target="../media/image17.jpeg"/><Relationship Id="rId15" Type="http://schemas.openxmlformats.org/officeDocument/2006/relationships/image" Target="../media/image27.emf"/><Relationship Id="rId10" Type="http://schemas.openxmlformats.org/officeDocument/2006/relationships/image" Target="../media/image22.png"/><Relationship Id="rId4" Type="http://schemas.openxmlformats.org/officeDocument/2006/relationships/image" Target="../media/image16.jpeg"/><Relationship Id="rId9" Type="http://schemas.openxmlformats.org/officeDocument/2006/relationships/image" Target="../media/image21.jpeg"/><Relationship Id="rId14" Type="http://schemas.openxmlformats.org/officeDocument/2006/relationships/image" Target="../media/image26.png"/></Relationships>
</file>

<file path=ppt/slides/_rels/slide13.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notesSlide" Target="../notesSlides/notesSlide8.xml"/><Relationship Id="rId7" Type="http://schemas.openxmlformats.org/officeDocument/2006/relationships/image" Target="../media/image28.w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30.png"/><Relationship Id="rId4" Type="http://schemas.openxmlformats.org/officeDocument/2006/relationships/image" Target="../media/image3.png"/><Relationship Id="rId9" Type="http://schemas.openxmlformats.org/officeDocument/2006/relationships/image" Target="../media/image29.wmf"/></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openxmlformats.org/officeDocument/2006/relationships/image" Target="../media/image32.png"/><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38.wmf"/><Relationship Id="rId4" Type="http://schemas.openxmlformats.org/officeDocument/2006/relationships/image" Target="../media/image37.png"/></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image" Target="../media/image42.emf"/><Relationship Id="rId4" Type="http://schemas.openxmlformats.org/officeDocument/2006/relationships/oleObject" Target="../embeddings/oleObject3.bin"/></Relationships>
</file>

<file path=ppt/slides/_rels/slide23.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44.jpeg"/></Relationships>
</file>

<file path=ppt/slides/_rels/slide24.xml.rels><?xml version="1.0" encoding="UTF-8" standalone="yes"?>
<Relationships xmlns="http://schemas.openxmlformats.org/package/2006/relationships"><Relationship Id="rId3" Type="http://schemas.openxmlformats.org/officeDocument/2006/relationships/image" Target="../media/image45.wmf"/><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48.png"/><Relationship Id="rId4" Type="http://schemas.openxmlformats.org/officeDocument/2006/relationships/image" Target="../media/image47.jpeg"/></Relationships>
</file>

<file path=ppt/slides/_rels/slide26.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51.jpeg"/><Relationship Id="rId4" Type="http://schemas.openxmlformats.org/officeDocument/2006/relationships/image" Target="../media/image50.jpeg"/></Relationships>
</file>

<file path=ppt/slides/_rels/slide27.xml.rels><?xml version="1.0" encoding="UTF-8" standalone="yes"?>
<Relationships xmlns="http://schemas.openxmlformats.org/package/2006/relationships"><Relationship Id="rId3" Type="http://schemas.openxmlformats.org/officeDocument/2006/relationships/image" Target="../media/image52.wmf"/><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8" Type="http://schemas.openxmlformats.org/officeDocument/2006/relationships/image" Target="../media/image58.jpeg"/><Relationship Id="rId3" Type="http://schemas.openxmlformats.org/officeDocument/2006/relationships/image" Target="../media/image53.jpeg"/><Relationship Id="rId7" Type="http://schemas.openxmlformats.org/officeDocument/2006/relationships/image" Target="../media/image57.jpe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jpeg"/></Relationships>
</file>

<file path=ppt/slides/_rels/slide29.xml.rels><?xml version="1.0" encoding="UTF-8" standalone="yes"?>
<Relationships xmlns="http://schemas.openxmlformats.org/package/2006/relationships"><Relationship Id="rId8" Type="http://schemas.openxmlformats.org/officeDocument/2006/relationships/image" Target="../media/image64.jpeg"/><Relationship Id="rId3" Type="http://schemas.openxmlformats.org/officeDocument/2006/relationships/image" Target="../media/image59.jpeg"/><Relationship Id="rId7" Type="http://schemas.openxmlformats.org/officeDocument/2006/relationships/image" Target="../media/image63.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8" Type="http://schemas.openxmlformats.org/officeDocument/2006/relationships/image" Target="../media/image70.jpeg"/><Relationship Id="rId3" Type="http://schemas.openxmlformats.org/officeDocument/2006/relationships/image" Target="../media/image65.jpeg"/><Relationship Id="rId7" Type="http://schemas.openxmlformats.org/officeDocument/2006/relationships/image" Target="../media/image69.jpe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68.jpeg"/><Relationship Id="rId5" Type="http://schemas.openxmlformats.org/officeDocument/2006/relationships/image" Target="../media/image67.jpeg"/><Relationship Id="rId10" Type="http://schemas.openxmlformats.org/officeDocument/2006/relationships/image" Target="../media/image72.jpeg"/><Relationship Id="rId4" Type="http://schemas.openxmlformats.org/officeDocument/2006/relationships/image" Target="../media/image66.jpeg"/><Relationship Id="rId9" Type="http://schemas.openxmlformats.org/officeDocument/2006/relationships/image" Target="../media/image71.png"/></Relationships>
</file>

<file path=ppt/slides/_rels/slide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73.jpe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8.jpeg"/><Relationship Id="rId5" Type="http://schemas.openxmlformats.org/officeDocument/2006/relationships/image" Target="../media/image11.jpeg"/><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BF11B70A-095A-46F8-BA7A-85562531070A}"/>
              </a:ext>
            </a:extLst>
          </p:cNvPr>
          <p:cNvPicPr>
            <a:picLocks noChangeAspect="1"/>
          </p:cNvPicPr>
          <p:nvPr/>
        </p:nvPicPr>
        <p:blipFill>
          <a:blip r:embed="rId2"/>
          <a:stretch>
            <a:fillRect/>
          </a:stretch>
        </p:blipFill>
        <p:spPr>
          <a:xfrm>
            <a:off x="117283" y="0"/>
            <a:ext cx="9668257" cy="6858000"/>
          </a:xfrm>
          <a:prstGeom prst="rect">
            <a:avLst/>
          </a:prstGeom>
        </p:spPr>
      </p:pic>
    </p:spTree>
    <p:extLst>
      <p:ext uri="{BB962C8B-B14F-4D97-AF65-F5344CB8AC3E}">
        <p14:creationId xmlns:p14="http://schemas.microsoft.com/office/powerpoint/2010/main" val="13082307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98034CB9-3454-471D-A0C7-FFA1402E8DD2}"/>
              </a:ext>
            </a:extLst>
          </p:cNvPr>
          <p:cNvPicPr>
            <a:picLocks noChangeAspect="1"/>
          </p:cNvPicPr>
          <p:nvPr/>
        </p:nvPicPr>
        <p:blipFill>
          <a:blip r:embed="rId2"/>
          <a:stretch>
            <a:fillRect/>
          </a:stretch>
        </p:blipFill>
        <p:spPr>
          <a:xfrm>
            <a:off x="129058" y="8847"/>
            <a:ext cx="9644708" cy="6840305"/>
          </a:xfrm>
          <a:prstGeom prst="rect">
            <a:avLst/>
          </a:prstGeom>
        </p:spPr>
      </p:pic>
      <p:pic>
        <p:nvPicPr>
          <p:cNvPr id="4" name="Resim 3"/>
          <p:cNvPicPr>
            <a:picLocks noChangeAspect="1"/>
          </p:cNvPicPr>
          <p:nvPr/>
        </p:nvPicPr>
        <p:blipFill>
          <a:blip r:embed="rId3"/>
          <a:stretch>
            <a:fillRect/>
          </a:stretch>
        </p:blipFill>
        <p:spPr>
          <a:xfrm>
            <a:off x="99035" y="1026336"/>
            <a:ext cx="9659114" cy="4710955"/>
          </a:xfrm>
          <a:prstGeom prst="rect">
            <a:avLst/>
          </a:prstGeom>
        </p:spPr>
      </p:pic>
    </p:spTree>
    <p:extLst>
      <p:ext uri="{BB962C8B-B14F-4D97-AF65-F5344CB8AC3E}">
        <p14:creationId xmlns:p14="http://schemas.microsoft.com/office/powerpoint/2010/main" val="30173537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B1F395DB-44BB-4970-90B1-7228D103D83D}"/>
              </a:ext>
            </a:extLst>
          </p:cNvPr>
          <p:cNvPicPr>
            <a:picLocks noChangeAspect="1"/>
          </p:cNvPicPr>
          <p:nvPr/>
        </p:nvPicPr>
        <p:blipFill>
          <a:blip r:embed="rId3"/>
          <a:stretch>
            <a:fillRect/>
          </a:stretch>
        </p:blipFill>
        <p:spPr>
          <a:xfrm>
            <a:off x="129058" y="8847"/>
            <a:ext cx="9644708" cy="6840305"/>
          </a:xfrm>
          <a:prstGeom prst="rect">
            <a:avLst/>
          </a:prstGeom>
        </p:spPr>
      </p:pic>
      <p:grpSp>
        <p:nvGrpSpPr>
          <p:cNvPr id="9" name="Grup 8"/>
          <p:cNvGrpSpPr/>
          <p:nvPr/>
        </p:nvGrpSpPr>
        <p:grpSpPr>
          <a:xfrm>
            <a:off x="241863" y="1320030"/>
            <a:ext cx="9243332" cy="3305158"/>
            <a:chOff x="49150" y="1565520"/>
            <a:chExt cx="9667330" cy="3429561"/>
          </a:xfrm>
        </p:grpSpPr>
        <p:pic>
          <p:nvPicPr>
            <p:cNvPr id="4" name="Resim 3"/>
            <p:cNvPicPr>
              <a:picLocks noChangeAspect="1"/>
            </p:cNvPicPr>
            <p:nvPr/>
          </p:nvPicPr>
          <p:blipFill>
            <a:blip r:embed="rId4"/>
            <a:stretch>
              <a:fillRect/>
            </a:stretch>
          </p:blipFill>
          <p:spPr>
            <a:xfrm>
              <a:off x="49150" y="1565520"/>
              <a:ext cx="9667330" cy="3429561"/>
            </a:xfrm>
            <a:prstGeom prst="rect">
              <a:avLst/>
            </a:prstGeom>
          </p:spPr>
        </p:pic>
        <p:sp>
          <p:nvSpPr>
            <p:cNvPr id="5" name="Oval 4"/>
            <p:cNvSpPr/>
            <p:nvPr/>
          </p:nvSpPr>
          <p:spPr>
            <a:xfrm>
              <a:off x="6482687" y="2756848"/>
              <a:ext cx="805217" cy="409433"/>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tr-TR"/>
            </a:p>
          </p:txBody>
        </p:sp>
        <p:sp>
          <p:nvSpPr>
            <p:cNvPr id="8" name="Oval 7"/>
            <p:cNvSpPr/>
            <p:nvPr/>
          </p:nvSpPr>
          <p:spPr>
            <a:xfrm>
              <a:off x="6482687" y="3595772"/>
              <a:ext cx="805217" cy="409433"/>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tr-TR"/>
            </a:p>
          </p:txBody>
        </p:sp>
      </p:grpSp>
      <p:sp>
        <p:nvSpPr>
          <p:cNvPr id="10" name="Metin kutusu 9"/>
          <p:cNvSpPr txBox="1"/>
          <p:nvPr/>
        </p:nvSpPr>
        <p:spPr>
          <a:xfrm>
            <a:off x="241863" y="5003357"/>
            <a:ext cx="5480404" cy="646331"/>
          </a:xfrm>
          <a:prstGeom prst="rect">
            <a:avLst/>
          </a:prstGeom>
          <a:noFill/>
        </p:spPr>
        <p:txBody>
          <a:bodyPr wrap="square" rtlCol="0">
            <a:spAutoFit/>
          </a:bodyPr>
          <a:lstStyle/>
          <a:p>
            <a:r>
              <a:rPr lang="tr-TR" dirty="0"/>
              <a:t>71,76 + 25,85 =97,61 </a:t>
            </a:r>
            <a:r>
              <a:rPr lang="tr-TR" dirty="0" err="1"/>
              <a:t>kWh</a:t>
            </a:r>
            <a:r>
              <a:rPr lang="tr-TR" dirty="0"/>
              <a:t>/m2.yıl</a:t>
            </a:r>
          </a:p>
          <a:p>
            <a:r>
              <a:rPr lang="tr-TR" dirty="0"/>
              <a:t>97,61 / 124,52 = %78 sadece ısıtma ve soğutma kaynaklı</a:t>
            </a:r>
          </a:p>
        </p:txBody>
      </p:sp>
    </p:spTree>
    <p:extLst>
      <p:ext uri="{BB962C8B-B14F-4D97-AF65-F5344CB8AC3E}">
        <p14:creationId xmlns:p14="http://schemas.microsoft.com/office/powerpoint/2010/main" val="1819272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4E59C2E0-73F9-44AD-8D5C-119615366EE5}"/>
              </a:ext>
            </a:extLst>
          </p:cNvPr>
          <p:cNvPicPr>
            <a:picLocks noChangeAspect="1"/>
          </p:cNvPicPr>
          <p:nvPr/>
        </p:nvPicPr>
        <p:blipFill>
          <a:blip r:embed="rId2"/>
          <a:stretch>
            <a:fillRect/>
          </a:stretch>
        </p:blipFill>
        <p:spPr>
          <a:xfrm>
            <a:off x="129058" y="8847"/>
            <a:ext cx="9644708" cy="6840305"/>
          </a:xfrm>
          <a:prstGeom prst="rect">
            <a:avLst/>
          </a:prstGeom>
        </p:spPr>
      </p:pic>
      <p:pic>
        <p:nvPicPr>
          <p:cNvPr id="28675" name="Picture 25" descr="camyünülevha-urun">
            <a:extLst>
              <a:ext uri="{FF2B5EF4-FFF2-40B4-BE49-F238E27FC236}">
                <a16:creationId xmlns:a16="http://schemas.microsoft.com/office/drawing/2014/main" id="{E5B04614-CC86-4AEA-97AA-6A3AEC83C37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7273" y="4408010"/>
            <a:ext cx="1935162"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6" name="Picture 26" descr="ccatisiltesi">
            <a:extLst>
              <a:ext uri="{FF2B5EF4-FFF2-40B4-BE49-F238E27FC236}">
                <a16:creationId xmlns:a16="http://schemas.microsoft.com/office/drawing/2014/main" id="{290C5DB5-CC22-4DDD-8697-7FB084F8B2C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5263" t="12387" r="7895" b="7097"/>
          <a:stretch>
            <a:fillRect/>
          </a:stretch>
        </p:blipFill>
        <p:spPr bwMode="auto">
          <a:xfrm>
            <a:off x="857273" y="1166334"/>
            <a:ext cx="1892300"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7" name="Picture 27" descr="cprefabrikboru">
            <a:extLst>
              <a:ext uri="{FF2B5EF4-FFF2-40B4-BE49-F238E27FC236}">
                <a16:creationId xmlns:a16="http://schemas.microsoft.com/office/drawing/2014/main" id="{4986161E-CFE3-49D2-B827-5C6903A5652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4196" t="9877" r="7692" b="6172"/>
          <a:stretch>
            <a:fillRect/>
          </a:stretch>
        </p:blipFill>
        <p:spPr bwMode="auto">
          <a:xfrm>
            <a:off x="857273" y="2823684"/>
            <a:ext cx="19050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8" name="Picture 28" descr="tsanayisiltesi">
            <a:extLst>
              <a:ext uri="{FF2B5EF4-FFF2-40B4-BE49-F238E27FC236}">
                <a16:creationId xmlns:a16="http://schemas.microsoft.com/office/drawing/2014/main" id="{A71CCBF3-2162-4AA8-A7F8-D5167D1F65C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7407" t="4922" r="7408" b="6461"/>
          <a:stretch>
            <a:fillRect/>
          </a:stretch>
        </p:blipFill>
        <p:spPr bwMode="auto">
          <a:xfrm>
            <a:off x="2873398" y="1166334"/>
            <a:ext cx="1816100" cy="153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9" name="Picture 29" descr="tprefabrikboru">
            <a:extLst>
              <a:ext uri="{FF2B5EF4-FFF2-40B4-BE49-F238E27FC236}">
                <a16:creationId xmlns:a16="http://schemas.microsoft.com/office/drawing/2014/main" id="{CF86D40F-C28A-4AFA-B0FA-17938910E84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l="3999" t="4874" r="3999" b="7411"/>
          <a:stretch>
            <a:fillRect/>
          </a:stretch>
        </p:blipFill>
        <p:spPr bwMode="auto">
          <a:xfrm>
            <a:off x="2873399" y="2837973"/>
            <a:ext cx="1800225" cy="143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0" name="Picture 30" descr="Tasyunulevha-urun">
            <a:extLst>
              <a:ext uri="{FF2B5EF4-FFF2-40B4-BE49-F238E27FC236}">
                <a16:creationId xmlns:a16="http://schemas.microsoft.com/office/drawing/2014/main" id="{127F2B8D-F6B6-4117-874E-50C0EFDF7BA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t="3842" b="8325"/>
          <a:stretch>
            <a:fillRect/>
          </a:stretch>
        </p:blipFill>
        <p:spPr bwMode="auto">
          <a:xfrm>
            <a:off x="2873399" y="4408010"/>
            <a:ext cx="1844675" cy="143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1" name="Picture 35" descr="foamboard">
            <a:extLst>
              <a:ext uri="{FF2B5EF4-FFF2-40B4-BE49-F238E27FC236}">
                <a16:creationId xmlns:a16="http://schemas.microsoft.com/office/drawing/2014/main" id="{75548A12-CD6D-40D2-8E80-CE118F6CED22}"/>
              </a:ext>
            </a:extLst>
          </p:cNvPr>
          <p:cNvPicPr>
            <a:picLocks noGrp="1" noChangeAspect="1" noChangeArrowheads="1"/>
          </p:cNvPicPr>
          <p:nvPr>
            <p:ph sz="quarter" idx="4294967295"/>
          </p:nvPr>
        </p:nvPicPr>
        <p:blipFill>
          <a:blip r:embed="rId9">
            <a:extLst>
              <a:ext uri="{28A0092B-C50C-407E-A947-70E740481C1C}">
                <a14:useLocalDpi xmlns:a14="http://schemas.microsoft.com/office/drawing/2010/main" val="0"/>
              </a:ext>
            </a:extLst>
          </a:blip>
          <a:srcRect t="38461" b="3847"/>
          <a:stretch>
            <a:fillRect/>
          </a:stretch>
        </p:blipFill>
        <p:spPr>
          <a:xfrm>
            <a:off x="4818086" y="2837972"/>
            <a:ext cx="2232025" cy="1439862"/>
          </a:xfrm>
          <a:noFill/>
          <a:extLst>
            <a:ext uri="{909E8E84-426E-40DD-AFC4-6F175D3DCCD1}">
              <a14:hiddenFill xmlns:a14="http://schemas.microsoft.com/office/drawing/2010/main">
                <a:solidFill>
                  <a:srgbClr val="FFFFFF"/>
                </a:solidFill>
              </a14:hiddenFill>
            </a:ext>
          </a:extLst>
        </p:spPr>
      </p:pic>
      <p:pic>
        <p:nvPicPr>
          <p:cNvPr id="28682" name="Picture 37" descr="untitled">
            <a:extLst>
              <a:ext uri="{FF2B5EF4-FFF2-40B4-BE49-F238E27FC236}">
                <a16:creationId xmlns:a16="http://schemas.microsoft.com/office/drawing/2014/main" id="{19BA659A-53FD-4CA0-BB59-B60687A84641}"/>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4818086" y="4388960"/>
            <a:ext cx="2232025" cy="144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3" name="Picture 39">
            <a:extLst>
              <a:ext uri="{FF2B5EF4-FFF2-40B4-BE49-F238E27FC236}">
                <a16:creationId xmlns:a16="http://schemas.microsoft.com/office/drawing/2014/main" id="{24404D99-A53B-4448-A545-2841C5150A1D}"/>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b="2504"/>
          <a:stretch>
            <a:fillRect/>
          </a:stretch>
        </p:blipFill>
        <p:spPr bwMode="auto">
          <a:xfrm>
            <a:off x="7171982" y="2904648"/>
            <a:ext cx="1643063" cy="1436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4" name="Picture 40">
            <a:extLst>
              <a:ext uri="{FF2B5EF4-FFF2-40B4-BE49-F238E27FC236}">
                <a16:creationId xmlns:a16="http://schemas.microsoft.com/office/drawing/2014/main" id="{74DA9F87-45F9-4368-8DEF-EBDA2D29F756}"/>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135835" y="4393722"/>
            <a:ext cx="1657350"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5" name="Picture 6" descr="neopor">
            <a:extLst>
              <a:ext uri="{FF2B5EF4-FFF2-40B4-BE49-F238E27FC236}">
                <a16:creationId xmlns:a16="http://schemas.microsoft.com/office/drawing/2014/main" id="{E837C744-7751-40D6-BDED-022111FAF363}"/>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818086" y="1166335"/>
            <a:ext cx="2232025" cy="154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7">
            <a:extLst>
              <a:ext uri="{FF2B5EF4-FFF2-40B4-BE49-F238E27FC236}">
                <a16:creationId xmlns:a16="http://schemas.microsoft.com/office/drawing/2014/main" id="{84A5C41B-DE42-4A33-8B49-28743A815BBE}"/>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l="23672" t="18088" r="-2516" b="706"/>
          <a:stretch>
            <a:fillRect/>
          </a:stretch>
        </p:blipFill>
        <p:spPr>
          <a:xfrm>
            <a:off x="7275535" y="1318735"/>
            <a:ext cx="1670050" cy="1585913"/>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17" name="Picture 7">
            <a:extLst>
              <a:ext uri="{FF2B5EF4-FFF2-40B4-BE49-F238E27FC236}">
                <a16:creationId xmlns:a16="http://schemas.microsoft.com/office/drawing/2014/main" id="{85D5BB88-BA31-4BF2-8B8E-88B5240B96AC}"/>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l="23672" t="18088" r="-2516" b="706"/>
          <a:stretch>
            <a:fillRect/>
          </a:stretch>
        </p:blipFill>
        <p:spPr>
          <a:xfrm>
            <a:off x="7427935" y="1471135"/>
            <a:ext cx="1670050" cy="1585913"/>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Lst>
        </p:spPr>
      </p:pic>
      <p:pic>
        <p:nvPicPr>
          <p:cNvPr id="18" name="Picture 7">
            <a:extLst>
              <a:ext uri="{FF2B5EF4-FFF2-40B4-BE49-F238E27FC236}">
                <a16:creationId xmlns:a16="http://schemas.microsoft.com/office/drawing/2014/main" id="{CA434759-D304-4A95-91E1-96CE49790FE5}"/>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l="23672" t="18088" r="-2516" b="706"/>
          <a:stretch>
            <a:fillRect/>
          </a:stretch>
        </p:blipFill>
        <p:spPr bwMode="auto">
          <a:xfrm>
            <a:off x="7194418" y="1135622"/>
            <a:ext cx="1670050" cy="1585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Resim 18"/>
          <p:cNvPicPr>
            <a:picLocks noChangeAspect="1"/>
          </p:cNvPicPr>
          <p:nvPr/>
        </p:nvPicPr>
        <p:blipFill rotWithShape="1">
          <a:blip r:embed="rId15"/>
          <a:srcRect l="66014" t="33840" r="5105" b="35531"/>
          <a:stretch/>
        </p:blipFill>
        <p:spPr>
          <a:xfrm>
            <a:off x="4883057" y="2824045"/>
            <a:ext cx="2102081" cy="1459779"/>
          </a:xfrm>
          <a:prstGeom prst="rect">
            <a:avLst/>
          </a:prstGeom>
        </p:spPr>
      </p:pic>
    </p:spTree>
    <p:extLst>
      <p:ext uri="{BB962C8B-B14F-4D97-AF65-F5344CB8AC3E}">
        <p14:creationId xmlns:p14="http://schemas.microsoft.com/office/powerpoint/2010/main" val="38004808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38D2F33E-72D5-4858-9F6B-BE738713E657}"/>
              </a:ext>
            </a:extLst>
          </p:cNvPr>
          <p:cNvPicPr>
            <a:picLocks noChangeAspect="1"/>
          </p:cNvPicPr>
          <p:nvPr/>
        </p:nvPicPr>
        <p:blipFill>
          <a:blip r:embed="rId4"/>
          <a:stretch>
            <a:fillRect/>
          </a:stretch>
        </p:blipFill>
        <p:spPr>
          <a:xfrm>
            <a:off x="129058" y="8847"/>
            <a:ext cx="9644708" cy="6840305"/>
          </a:xfrm>
          <a:prstGeom prst="rect">
            <a:avLst/>
          </a:prstGeom>
        </p:spPr>
      </p:pic>
      <p:pic>
        <p:nvPicPr>
          <p:cNvPr id="5" name="Picture 2"/>
          <p:cNvPicPr>
            <a:picLocks noChangeAspect="1" noChangeArrowheads="1"/>
          </p:cNvPicPr>
          <p:nvPr/>
        </p:nvPicPr>
        <p:blipFill>
          <a:blip r:embed="rId5">
            <a:extLst>
              <a:ext uri="{28A0092B-C50C-407E-A947-70E740481C1C}">
                <a14:useLocalDpi xmlns:a14="http://schemas.microsoft.com/office/drawing/2010/main" val="0"/>
              </a:ext>
            </a:extLst>
          </a:blip>
          <a:srcRect l="11946" t="16818" r="22688" b="18750"/>
          <a:stretch>
            <a:fillRect/>
          </a:stretch>
        </p:blipFill>
        <p:spPr bwMode="auto">
          <a:xfrm>
            <a:off x="4789402" y="2030082"/>
            <a:ext cx="4895850" cy="361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7" name="Object 5"/>
          <p:cNvGraphicFramePr>
            <a:graphicFrameLocks noChangeAspect="1"/>
          </p:cNvGraphicFramePr>
          <p:nvPr/>
        </p:nvGraphicFramePr>
        <p:xfrm>
          <a:off x="899876" y="1698968"/>
          <a:ext cx="2676525" cy="922338"/>
        </p:xfrm>
        <a:graphic>
          <a:graphicData uri="http://schemas.openxmlformats.org/presentationml/2006/ole">
            <mc:AlternateContent xmlns:mc="http://schemas.openxmlformats.org/markup-compatibility/2006">
              <mc:Choice xmlns:v="urn:schemas-microsoft-com:vml" Requires="v">
                <p:oleObj spid="_x0000_s21568" name="Denklem" r:id="rId6" imgW="1294838" imgH="444307" progId="Equation.3">
                  <p:embed/>
                </p:oleObj>
              </mc:Choice>
              <mc:Fallback>
                <p:oleObj name="Denklem" r:id="rId6" imgW="1294838" imgH="444307"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99876" y="1698968"/>
                        <a:ext cx="2676525"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Object 6"/>
          <p:cNvGraphicFramePr>
            <a:graphicFrameLocks noGrp="1" noChangeAspect="1"/>
          </p:cNvGraphicFramePr>
          <p:nvPr>
            <p:ph sz="half" idx="4294967295"/>
          </p:nvPr>
        </p:nvGraphicFramePr>
        <p:xfrm>
          <a:off x="899876" y="3023534"/>
          <a:ext cx="2581275" cy="528637"/>
        </p:xfrm>
        <a:graphic>
          <a:graphicData uri="http://schemas.openxmlformats.org/presentationml/2006/ole">
            <mc:AlternateContent xmlns:mc="http://schemas.openxmlformats.org/markup-compatibility/2006">
              <mc:Choice xmlns:v="urn:schemas-microsoft-com:vml" Requires="v">
                <p:oleObj spid="_x0000_s21569" name="Denklem" r:id="rId8" imgW="1193800" imgH="228600" progId="Equation.3">
                  <p:embed/>
                </p:oleObj>
              </mc:Choice>
              <mc:Fallback>
                <p:oleObj name="Denklem" r:id="rId8" imgW="1193800" imgH="228600" progId="Equation.3">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99876" y="3023534"/>
                        <a:ext cx="2581275" cy="528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 name="Rectangle 7"/>
          <p:cNvSpPr>
            <a:spLocks noChangeArrowheads="1"/>
          </p:cNvSpPr>
          <p:nvPr/>
        </p:nvSpPr>
        <p:spPr bwMode="auto">
          <a:xfrm>
            <a:off x="700348" y="3789021"/>
            <a:ext cx="5111750" cy="490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r>
              <a:rPr lang="tr-TR" altLang="tr-TR" b="1" dirty="0">
                <a:solidFill>
                  <a:srgbClr val="FF9900"/>
                </a:solidFill>
              </a:rPr>
              <a:t>U: Isıl geçirgenlik katsayısı (m</a:t>
            </a:r>
            <a:r>
              <a:rPr lang="tr-TR" altLang="tr-TR" b="1" baseline="30000" dirty="0">
                <a:solidFill>
                  <a:srgbClr val="FF9900"/>
                </a:solidFill>
              </a:rPr>
              <a:t>2</a:t>
            </a:r>
            <a:r>
              <a:rPr lang="tr-TR" altLang="tr-TR" b="1" dirty="0">
                <a:solidFill>
                  <a:srgbClr val="FF9900"/>
                </a:solidFill>
              </a:rPr>
              <a:t>K/W)</a:t>
            </a:r>
          </a:p>
          <a:p>
            <a:pPr eaLnBrk="1" hangingPunct="1"/>
            <a:r>
              <a:rPr lang="tr-TR" altLang="tr-TR" b="1" dirty="0">
                <a:solidFill>
                  <a:srgbClr val="FF9900"/>
                </a:solidFill>
              </a:rPr>
              <a:t>Q: Transfer olan ısıl enerji miktarı (W)</a:t>
            </a:r>
          </a:p>
          <a:p>
            <a:pPr eaLnBrk="1" hangingPunct="1"/>
            <a:r>
              <a:rPr lang="tr-TR" altLang="tr-TR" b="1" dirty="0">
                <a:solidFill>
                  <a:srgbClr val="FF9900"/>
                </a:solidFill>
              </a:rPr>
              <a:t>A: Isı geçişine dik yüzey alanı (m</a:t>
            </a:r>
            <a:r>
              <a:rPr lang="tr-TR" altLang="tr-TR" b="1" baseline="30000" dirty="0">
                <a:solidFill>
                  <a:srgbClr val="FF9900"/>
                </a:solidFill>
              </a:rPr>
              <a:t>2</a:t>
            </a:r>
            <a:r>
              <a:rPr lang="tr-TR" altLang="tr-TR" b="1" dirty="0">
                <a:solidFill>
                  <a:srgbClr val="FF9900"/>
                </a:solidFill>
              </a:rPr>
              <a:t>)</a:t>
            </a:r>
          </a:p>
          <a:p>
            <a:pPr eaLnBrk="1" hangingPunct="1"/>
            <a:r>
              <a:rPr lang="el-GR" altLang="tr-TR" b="1" dirty="0">
                <a:solidFill>
                  <a:srgbClr val="FF9900"/>
                </a:solidFill>
                <a:cs typeface="Arial" panose="020B0604020202020204" pitchFamily="34" charset="0"/>
              </a:rPr>
              <a:t>θ</a:t>
            </a:r>
            <a:r>
              <a:rPr lang="tr-TR" altLang="tr-TR" b="1" dirty="0">
                <a:solidFill>
                  <a:srgbClr val="FF9900"/>
                </a:solidFill>
              </a:rPr>
              <a:t>: Sıcaklık (K, °C)</a:t>
            </a:r>
          </a:p>
        </p:txBody>
      </p:sp>
      <p:sp>
        <p:nvSpPr>
          <p:cNvPr id="10" name="Oval 8"/>
          <p:cNvSpPr>
            <a:spLocks noChangeArrowheads="1"/>
          </p:cNvSpPr>
          <p:nvPr/>
        </p:nvSpPr>
        <p:spPr bwMode="auto">
          <a:xfrm>
            <a:off x="1482203" y="1577902"/>
            <a:ext cx="503238" cy="1079500"/>
          </a:xfrm>
          <a:prstGeom prst="ellipse">
            <a:avLst/>
          </a:prstGeom>
          <a:noFill/>
          <a:ln w="254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tr-TR" altLang="tr-TR" sz="1400">
              <a:solidFill>
                <a:schemeClr val="tx1"/>
              </a:solidFill>
            </a:endParaRPr>
          </a:p>
        </p:txBody>
      </p:sp>
      <p:sp>
        <p:nvSpPr>
          <p:cNvPr id="11" name="Oval 9"/>
          <p:cNvSpPr>
            <a:spLocks noChangeArrowheads="1"/>
          </p:cNvSpPr>
          <p:nvPr/>
        </p:nvSpPr>
        <p:spPr bwMode="auto">
          <a:xfrm>
            <a:off x="3082096" y="1505540"/>
            <a:ext cx="503237" cy="1079500"/>
          </a:xfrm>
          <a:prstGeom prst="ellipse">
            <a:avLst/>
          </a:prstGeom>
          <a:noFill/>
          <a:ln w="25400">
            <a:solidFill>
              <a:srgbClr val="0000FF"/>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tr-TR" altLang="tr-TR" sz="1400">
              <a:solidFill>
                <a:schemeClr val="tx1"/>
              </a:solidFill>
            </a:endParaRPr>
          </a:p>
        </p:txBody>
      </p:sp>
      <p:sp>
        <p:nvSpPr>
          <p:cNvPr id="12" name="Text Box 10"/>
          <p:cNvSpPr txBox="1">
            <a:spLocks noChangeArrowheads="1"/>
          </p:cNvSpPr>
          <p:nvPr/>
        </p:nvSpPr>
        <p:spPr bwMode="auto">
          <a:xfrm>
            <a:off x="1098027" y="1245725"/>
            <a:ext cx="5048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tr-TR" sz="2400" dirty="0" err="1">
                <a:solidFill>
                  <a:srgbClr val="FF3300"/>
                </a:solidFill>
              </a:rPr>
              <a:t>R</a:t>
            </a:r>
            <a:r>
              <a:rPr lang="tr-TR" altLang="tr-TR" sz="2400" baseline="-25000" dirty="0" err="1">
                <a:solidFill>
                  <a:srgbClr val="FF3300"/>
                </a:solidFill>
              </a:rPr>
              <a:t>i</a:t>
            </a:r>
            <a:endParaRPr lang="tr-TR" altLang="tr-TR" sz="2400" baseline="-25000" dirty="0">
              <a:solidFill>
                <a:srgbClr val="FF3300"/>
              </a:solidFill>
            </a:endParaRPr>
          </a:p>
        </p:txBody>
      </p:sp>
      <p:sp>
        <p:nvSpPr>
          <p:cNvPr id="13" name="Text Box 11"/>
          <p:cNvSpPr txBox="1">
            <a:spLocks noChangeArrowheads="1"/>
          </p:cNvSpPr>
          <p:nvPr/>
        </p:nvSpPr>
        <p:spPr bwMode="auto">
          <a:xfrm>
            <a:off x="3464685" y="1288294"/>
            <a:ext cx="6492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tr-TR" sz="2400" dirty="0">
                <a:solidFill>
                  <a:srgbClr val="0000FF"/>
                </a:solidFill>
              </a:rPr>
              <a:t>R</a:t>
            </a:r>
            <a:r>
              <a:rPr lang="tr-TR" altLang="tr-TR" sz="2400" baseline="-25000" dirty="0">
                <a:solidFill>
                  <a:srgbClr val="0000FF"/>
                </a:solidFill>
              </a:rPr>
              <a:t>e</a:t>
            </a:r>
          </a:p>
        </p:txBody>
      </p:sp>
      <p:sp>
        <p:nvSpPr>
          <p:cNvPr id="14" name="Oval 8"/>
          <p:cNvSpPr>
            <a:spLocks noChangeArrowheads="1"/>
          </p:cNvSpPr>
          <p:nvPr/>
        </p:nvSpPr>
        <p:spPr bwMode="auto">
          <a:xfrm>
            <a:off x="2078013" y="1398055"/>
            <a:ext cx="911511" cy="1388629"/>
          </a:xfrm>
          <a:prstGeom prst="ellipse">
            <a:avLst/>
          </a:prstGeom>
          <a:noFill/>
          <a:ln w="508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tr-TR" altLang="tr-TR" sz="1400">
              <a:solidFill>
                <a:schemeClr val="tx1"/>
              </a:solidFill>
            </a:endParaRPr>
          </a:p>
        </p:txBody>
      </p:sp>
    </p:spTree>
    <p:extLst>
      <p:ext uri="{BB962C8B-B14F-4D97-AF65-F5344CB8AC3E}">
        <p14:creationId xmlns:p14="http://schemas.microsoft.com/office/powerpoint/2010/main" val="2234829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3000" fill="hold"/>
                                        <p:tgtEl>
                                          <p:spTgt spid="14"/>
                                        </p:tgtEl>
                                        <p:attrNameLst>
                                          <p:attrName>ppt_x</p:attrName>
                                        </p:attrNameLst>
                                      </p:cBhvr>
                                      <p:tavLst>
                                        <p:tav tm="0">
                                          <p:val>
                                            <p:strVal val="#ppt_x"/>
                                          </p:val>
                                        </p:tav>
                                        <p:tav tm="100000">
                                          <p:val>
                                            <p:strVal val="#ppt_x"/>
                                          </p:val>
                                        </p:tav>
                                      </p:tavLst>
                                    </p:anim>
                                    <p:anim calcmode="lin" valueType="num">
                                      <p:cBhvr additive="base">
                                        <p:cTn id="8" dur="3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3E92986E-B2FB-44BE-8E73-AA19CF87CCA3}"/>
              </a:ext>
            </a:extLst>
          </p:cNvPr>
          <p:cNvPicPr>
            <a:picLocks noChangeAspect="1"/>
          </p:cNvPicPr>
          <p:nvPr/>
        </p:nvPicPr>
        <p:blipFill>
          <a:blip r:embed="rId3"/>
          <a:stretch>
            <a:fillRect/>
          </a:stretch>
        </p:blipFill>
        <p:spPr>
          <a:xfrm>
            <a:off x="129058" y="8847"/>
            <a:ext cx="9644708" cy="6840305"/>
          </a:xfrm>
          <a:prstGeom prst="rect">
            <a:avLst/>
          </a:prstGeom>
        </p:spPr>
      </p:pic>
      <p:sp>
        <p:nvSpPr>
          <p:cNvPr id="54274" name="Rectangle 2">
            <a:extLst>
              <a:ext uri="{FF2B5EF4-FFF2-40B4-BE49-F238E27FC236}">
                <a16:creationId xmlns:a16="http://schemas.microsoft.com/office/drawing/2014/main" id="{00622EEA-FC08-458F-B8E1-0D245A48F072}"/>
              </a:ext>
            </a:extLst>
          </p:cNvPr>
          <p:cNvSpPr>
            <a:spLocks noChangeArrowheads="1"/>
          </p:cNvSpPr>
          <p:nvPr/>
        </p:nvSpPr>
        <p:spPr bwMode="auto">
          <a:xfrm>
            <a:off x="4670425" y="3371850"/>
            <a:ext cx="9144000"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54275" name="Rectangle 3">
            <a:extLst>
              <a:ext uri="{FF2B5EF4-FFF2-40B4-BE49-F238E27FC236}">
                <a16:creationId xmlns:a16="http://schemas.microsoft.com/office/drawing/2014/main" id="{80654D0B-F8BC-42EF-B3F1-BE9511C70087}"/>
              </a:ext>
            </a:extLst>
          </p:cNvPr>
          <p:cNvSpPr>
            <a:spLocks noChangeArrowheads="1"/>
          </p:cNvSpPr>
          <p:nvPr/>
        </p:nvSpPr>
        <p:spPr bwMode="auto">
          <a:xfrm>
            <a:off x="563562" y="1753013"/>
            <a:ext cx="84582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marL="342900" indent="-342900">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179388">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lvl="1">
              <a:spcBef>
                <a:spcPct val="50000"/>
              </a:spcBef>
              <a:buClrTx/>
              <a:buFontTx/>
              <a:buNone/>
            </a:pPr>
            <a:r>
              <a:rPr lang="tr-TR" altLang="en-US" dirty="0"/>
              <a:t>Cam, binalardaki enerji tasarrufunda çok önemli katkı  sağlayabilecek</a:t>
            </a:r>
            <a:r>
              <a:rPr lang="tr-TR" altLang="en-US" dirty="0">
                <a:solidFill>
                  <a:schemeClr val="tx1"/>
                </a:solidFill>
              </a:rPr>
              <a:t> </a:t>
            </a:r>
            <a:r>
              <a:rPr lang="tr-TR" altLang="en-US" dirty="0">
                <a:solidFill>
                  <a:srgbClr val="FF3300"/>
                </a:solidFill>
              </a:rPr>
              <a:t>yalıtım</a:t>
            </a:r>
            <a:r>
              <a:rPr lang="tr-TR" altLang="en-US" dirty="0">
                <a:solidFill>
                  <a:schemeClr val="tx1"/>
                </a:solidFill>
              </a:rPr>
              <a:t> </a:t>
            </a:r>
            <a:r>
              <a:rPr lang="tr-TR" altLang="en-US" dirty="0"/>
              <a:t>unsurlarından biridir.</a:t>
            </a:r>
          </a:p>
        </p:txBody>
      </p:sp>
      <p:sp>
        <p:nvSpPr>
          <p:cNvPr id="54276" name="AutoShape 4">
            <a:extLst>
              <a:ext uri="{FF2B5EF4-FFF2-40B4-BE49-F238E27FC236}">
                <a16:creationId xmlns:a16="http://schemas.microsoft.com/office/drawing/2014/main" id="{A2F2FA30-DA02-43F4-BD65-91AB4F3D10CC}"/>
              </a:ext>
            </a:extLst>
          </p:cNvPr>
          <p:cNvSpPr>
            <a:spLocks noChangeArrowheads="1"/>
          </p:cNvSpPr>
          <p:nvPr/>
        </p:nvSpPr>
        <p:spPr bwMode="auto">
          <a:xfrm>
            <a:off x="928687" y="2576580"/>
            <a:ext cx="1889125" cy="1871662"/>
          </a:xfrm>
          <a:prstGeom prst="homePlate">
            <a:avLst>
              <a:gd name="adj" fmla="val 26852"/>
            </a:avLst>
          </a:prstGeom>
          <a:solidFill>
            <a:srgbClr val="CCECFF"/>
          </a:solidFill>
          <a:ln w="9525">
            <a:solidFill>
              <a:srgbClr val="3366FF"/>
            </a:solidFill>
            <a:miter lim="800000"/>
            <a:headEnd/>
            <a:tailEnd/>
          </a:ln>
          <a:effectLst>
            <a:outerShdw dist="35921" dir="2700000" algn="ctr" rotWithShape="0">
              <a:schemeClr val="bg2"/>
            </a:outerShdw>
          </a:effec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54277" name="Rectangle 5">
            <a:extLst>
              <a:ext uri="{FF2B5EF4-FFF2-40B4-BE49-F238E27FC236}">
                <a16:creationId xmlns:a16="http://schemas.microsoft.com/office/drawing/2014/main" id="{97132340-B774-4F31-A5B4-F3BFAD4E9F74}"/>
              </a:ext>
            </a:extLst>
          </p:cNvPr>
          <p:cNvSpPr>
            <a:spLocks noChangeArrowheads="1"/>
          </p:cNvSpPr>
          <p:nvPr/>
        </p:nvSpPr>
        <p:spPr bwMode="auto">
          <a:xfrm>
            <a:off x="760412" y="2774951"/>
            <a:ext cx="2057400" cy="129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lnSpc>
                <a:spcPct val="90000"/>
              </a:lnSpc>
              <a:spcBef>
                <a:spcPct val="50000"/>
              </a:spcBef>
              <a:buClrTx/>
              <a:buFontTx/>
              <a:buNone/>
            </a:pPr>
            <a:r>
              <a:rPr lang="tr-TR" altLang="en-US" sz="2200" b="1" dirty="0">
                <a:solidFill>
                  <a:schemeClr val="accent2"/>
                </a:solidFill>
              </a:rPr>
              <a:t> </a:t>
            </a:r>
            <a:r>
              <a:rPr lang="tr-TR" altLang="en-US" sz="2200" b="1" dirty="0">
                <a:solidFill>
                  <a:schemeClr val="tx1"/>
                </a:solidFill>
              </a:rPr>
              <a:t>Cam Kaplama uygulamaları ile </a:t>
            </a:r>
          </a:p>
        </p:txBody>
      </p:sp>
      <p:sp>
        <p:nvSpPr>
          <p:cNvPr id="54278" name="Rectangle 6">
            <a:extLst>
              <a:ext uri="{FF2B5EF4-FFF2-40B4-BE49-F238E27FC236}">
                <a16:creationId xmlns:a16="http://schemas.microsoft.com/office/drawing/2014/main" id="{6E119F7F-C49B-4B37-B2CE-CADA9EB647DF}"/>
              </a:ext>
            </a:extLst>
          </p:cNvPr>
          <p:cNvSpPr>
            <a:spLocks noChangeArrowheads="1"/>
          </p:cNvSpPr>
          <p:nvPr/>
        </p:nvSpPr>
        <p:spPr bwMode="auto">
          <a:xfrm>
            <a:off x="3046855" y="2818548"/>
            <a:ext cx="3962400"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lIns="90488" tIns="44450" rIns="90488" bIns="44450">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50000"/>
              </a:spcBef>
              <a:buClrTx/>
              <a:buFont typeface="Wingdings" panose="05000000000000000000" pitchFamily="2" charset="2"/>
              <a:buChar char="v"/>
            </a:pPr>
            <a:r>
              <a:rPr lang="tr-TR" altLang="en-US" sz="2200" b="1" dirty="0">
                <a:solidFill>
                  <a:schemeClr val="tx1"/>
                </a:solidFill>
              </a:rPr>
              <a:t>   Isı yalıtımı</a:t>
            </a:r>
          </a:p>
          <a:p>
            <a:pPr>
              <a:spcBef>
                <a:spcPct val="50000"/>
              </a:spcBef>
              <a:buClrTx/>
              <a:buFont typeface="Wingdings" panose="05000000000000000000" pitchFamily="2" charset="2"/>
              <a:buChar char="v"/>
            </a:pPr>
            <a:r>
              <a:rPr lang="tr-TR" altLang="en-US" sz="2200" b="1" dirty="0">
                <a:solidFill>
                  <a:schemeClr val="tx1"/>
                </a:solidFill>
              </a:rPr>
              <a:t>   Güneş kontrolü</a:t>
            </a:r>
          </a:p>
        </p:txBody>
      </p:sp>
      <p:sp>
        <p:nvSpPr>
          <p:cNvPr id="54279" name="Rectangle 7">
            <a:extLst>
              <a:ext uri="{FF2B5EF4-FFF2-40B4-BE49-F238E27FC236}">
                <a16:creationId xmlns:a16="http://schemas.microsoft.com/office/drawing/2014/main" id="{1C843A62-9451-4F02-82E7-C288A79608EE}"/>
              </a:ext>
            </a:extLst>
          </p:cNvPr>
          <p:cNvSpPr>
            <a:spLocks noChangeArrowheads="1"/>
          </p:cNvSpPr>
          <p:nvPr/>
        </p:nvSpPr>
        <p:spPr bwMode="auto">
          <a:xfrm>
            <a:off x="836612" y="4464587"/>
            <a:ext cx="6224588"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50000"/>
              </a:spcBef>
              <a:buClrTx/>
              <a:buFontTx/>
              <a:buNone/>
            </a:pPr>
            <a:r>
              <a:rPr lang="tr-TR" altLang="en-US" dirty="0"/>
              <a:t>Ekonomik ve çevresel bilançolar açısından ısınma çok daha ön planda olmakla birlikte soğutma da Türkiye coğrafyası açısından ihmal edilemeyecek bir ihtiyaçtır. </a:t>
            </a:r>
          </a:p>
        </p:txBody>
      </p:sp>
      <p:pic>
        <p:nvPicPr>
          <p:cNvPr id="54280" name="Picture 8" descr="sun2">
            <a:extLst>
              <a:ext uri="{FF2B5EF4-FFF2-40B4-BE49-F238E27FC236}">
                <a16:creationId xmlns:a16="http://schemas.microsoft.com/office/drawing/2014/main" id="{6D1CA9A9-4282-44C4-9826-2FA236EB166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4372"/>
          <a:stretch>
            <a:fillRect/>
          </a:stretch>
        </p:blipFill>
        <p:spPr bwMode="auto">
          <a:xfrm>
            <a:off x="7289800" y="2090738"/>
            <a:ext cx="2049462" cy="187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281" name="Picture 9" descr="sun4">
            <a:extLst>
              <a:ext uri="{FF2B5EF4-FFF2-40B4-BE49-F238E27FC236}">
                <a16:creationId xmlns:a16="http://schemas.microsoft.com/office/drawing/2014/main" id="{ACA86276-A8FB-4A2A-85AA-037858BB4EB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r="7793"/>
          <a:stretch>
            <a:fillRect/>
          </a:stretch>
        </p:blipFill>
        <p:spPr bwMode="auto">
          <a:xfrm>
            <a:off x="7200900" y="3962401"/>
            <a:ext cx="1993900" cy="182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35">
            <a:extLst>
              <a:ext uri="{FF2B5EF4-FFF2-40B4-BE49-F238E27FC236}">
                <a16:creationId xmlns:a16="http://schemas.microsoft.com/office/drawing/2014/main" id="{CF0C5971-051E-446A-BAE6-C2133E3CED9A}"/>
              </a:ext>
            </a:extLst>
          </p:cNvPr>
          <p:cNvSpPr>
            <a:spLocks noChangeArrowheads="1"/>
          </p:cNvSpPr>
          <p:nvPr/>
        </p:nvSpPr>
        <p:spPr bwMode="auto">
          <a:xfrm>
            <a:off x="379412" y="1341438"/>
            <a:ext cx="88582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432000" tIns="44450" rIns="90488" bIns="44450"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0"/>
              </a:spcBef>
              <a:buClrTx/>
              <a:buFontTx/>
              <a:buNone/>
            </a:pPr>
            <a:r>
              <a:rPr lang="tr-TR" altLang="en-US" sz="2200" dirty="0">
                <a:solidFill>
                  <a:srgbClr val="FF0000"/>
                </a:solidFill>
                <a:latin typeface="Tahoma" panose="020B0604030504040204" pitchFamily="34" charset="0"/>
              </a:rPr>
              <a:t>Yalıtım Camı Üniteleri</a:t>
            </a:r>
          </a:p>
        </p:txBody>
      </p:sp>
    </p:spTree>
    <p:extLst>
      <p:ext uri="{BB962C8B-B14F-4D97-AF65-F5344CB8AC3E}">
        <p14:creationId xmlns:p14="http://schemas.microsoft.com/office/powerpoint/2010/main" val="2730589696"/>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2466" name="Rectangle 2">
            <a:extLst>
              <a:ext uri="{FF2B5EF4-FFF2-40B4-BE49-F238E27FC236}">
                <a16:creationId xmlns:a16="http://schemas.microsoft.com/office/drawing/2014/main" id="{82FE7025-3105-45AF-B75E-5778E741F90B}"/>
              </a:ext>
            </a:extLst>
          </p:cNvPr>
          <p:cNvSpPr>
            <a:spLocks noChangeArrowheads="1"/>
          </p:cNvSpPr>
          <p:nvPr/>
        </p:nvSpPr>
        <p:spPr bwMode="auto">
          <a:xfrm>
            <a:off x="1065212" y="6248400"/>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62467" name="Rectangle 3">
            <a:extLst>
              <a:ext uri="{FF2B5EF4-FFF2-40B4-BE49-F238E27FC236}">
                <a16:creationId xmlns:a16="http://schemas.microsoft.com/office/drawing/2014/main" id="{6D71F6EC-ABE3-4D89-9A3C-BE7D4156E7C0}"/>
              </a:ext>
            </a:extLst>
          </p:cNvPr>
          <p:cNvSpPr>
            <a:spLocks noChangeArrowheads="1"/>
          </p:cNvSpPr>
          <p:nvPr/>
        </p:nvSpPr>
        <p:spPr bwMode="auto">
          <a:xfrm>
            <a:off x="3503612" y="62484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62468" name="Rectangle 4">
            <a:extLst>
              <a:ext uri="{FF2B5EF4-FFF2-40B4-BE49-F238E27FC236}">
                <a16:creationId xmlns:a16="http://schemas.microsoft.com/office/drawing/2014/main" id="{97F448EA-2EFB-4CC4-9BC7-DD9848A1F0A5}"/>
              </a:ext>
            </a:extLst>
          </p:cNvPr>
          <p:cNvSpPr>
            <a:spLocks noChangeArrowheads="1"/>
          </p:cNvSpPr>
          <p:nvPr/>
        </p:nvSpPr>
        <p:spPr bwMode="auto">
          <a:xfrm>
            <a:off x="4670425" y="3371850"/>
            <a:ext cx="9144000"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62469" name="Text Box 5">
            <a:extLst>
              <a:ext uri="{FF2B5EF4-FFF2-40B4-BE49-F238E27FC236}">
                <a16:creationId xmlns:a16="http://schemas.microsoft.com/office/drawing/2014/main" id="{DA64EFC4-8BCD-4606-BA16-894E22EA8E12}"/>
              </a:ext>
            </a:extLst>
          </p:cNvPr>
          <p:cNvSpPr txBox="1">
            <a:spLocks noChangeArrowheads="1"/>
          </p:cNvSpPr>
          <p:nvPr/>
        </p:nvSpPr>
        <p:spPr bwMode="auto">
          <a:xfrm>
            <a:off x="684212" y="1992313"/>
            <a:ext cx="38862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50000"/>
              </a:spcBef>
              <a:buClrTx/>
              <a:buFontTx/>
              <a:buNone/>
            </a:pPr>
            <a:r>
              <a:rPr lang="tr-TR" altLang="en-US" dirty="0">
                <a:latin typeface="Tahoma" panose="020B0604030504040204" pitchFamily="34" charset="0"/>
              </a:rPr>
              <a:t>Yüksek performanslı </a:t>
            </a:r>
            <a:r>
              <a:rPr lang="tr-TR" altLang="en-US" dirty="0" err="1">
                <a:latin typeface="Tahoma" panose="020B0604030504040204" pitchFamily="34" charset="0"/>
              </a:rPr>
              <a:t>low</a:t>
            </a:r>
            <a:r>
              <a:rPr lang="tr-TR" altLang="en-US" dirty="0">
                <a:latin typeface="Tahoma" panose="020B0604030504040204" pitchFamily="34" charset="0"/>
              </a:rPr>
              <a:t> E kaplamalı yalıtım camı üniteleri  ısı kayıplarını</a:t>
            </a:r>
            <a:endParaRPr lang="en-US" altLang="en-US" dirty="0">
              <a:latin typeface="Tahoma" panose="020B0604030504040204" pitchFamily="34" charset="0"/>
            </a:endParaRPr>
          </a:p>
        </p:txBody>
      </p:sp>
      <p:sp>
        <p:nvSpPr>
          <p:cNvPr id="62470" name="Rectangle 6">
            <a:extLst>
              <a:ext uri="{FF2B5EF4-FFF2-40B4-BE49-F238E27FC236}">
                <a16:creationId xmlns:a16="http://schemas.microsoft.com/office/drawing/2014/main" id="{9F50114D-BAE7-4408-8192-F431B423F7B2}"/>
              </a:ext>
            </a:extLst>
          </p:cNvPr>
          <p:cNvSpPr>
            <a:spLocks noChangeArrowheads="1"/>
          </p:cNvSpPr>
          <p:nvPr/>
        </p:nvSpPr>
        <p:spPr bwMode="auto">
          <a:xfrm>
            <a:off x="760412" y="2936875"/>
            <a:ext cx="3200400" cy="111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marL="288925" indent="-288925">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35000"/>
              </a:spcBef>
              <a:buClrTx/>
              <a:buFont typeface="Wingdings" panose="05000000000000000000" pitchFamily="2" charset="2"/>
              <a:buChar char="ü"/>
            </a:pPr>
            <a:r>
              <a:rPr lang="tr-TR" altLang="en-US" dirty="0" err="1">
                <a:latin typeface="Tahoma" panose="020B0604030504040204" pitchFamily="34" charset="0"/>
              </a:rPr>
              <a:t>tekcama</a:t>
            </a:r>
            <a:r>
              <a:rPr lang="tr-TR" altLang="en-US" dirty="0">
                <a:latin typeface="Tahoma" panose="020B0604030504040204" pitchFamily="34" charset="0"/>
              </a:rPr>
              <a:t> göre</a:t>
            </a:r>
            <a:r>
              <a:rPr lang="tr-TR" altLang="en-US" dirty="0">
                <a:solidFill>
                  <a:schemeClr val="accent2"/>
                </a:solidFill>
                <a:latin typeface="Tahoma" panose="020B0604030504040204" pitchFamily="34" charset="0"/>
              </a:rPr>
              <a:t> </a:t>
            </a:r>
            <a:r>
              <a:rPr lang="tr-TR" altLang="en-US" dirty="0">
                <a:solidFill>
                  <a:srgbClr val="FF0000"/>
                </a:solidFill>
                <a:latin typeface="Tahoma" panose="020B0604030504040204" pitchFamily="34" charset="0"/>
              </a:rPr>
              <a:t>5 kat</a:t>
            </a:r>
          </a:p>
          <a:p>
            <a:pPr>
              <a:spcBef>
                <a:spcPct val="35000"/>
              </a:spcBef>
              <a:buClrTx/>
              <a:buFont typeface="Wingdings" panose="05000000000000000000" pitchFamily="2" charset="2"/>
              <a:buChar char="ü"/>
            </a:pPr>
            <a:r>
              <a:rPr lang="tr-TR" altLang="en-US" dirty="0">
                <a:latin typeface="Tahoma" panose="020B0604030504040204" pitchFamily="34" charset="0"/>
              </a:rPr>
              <a:t>standart yalıtım camı ünitelerine göre</a:t>
            </a:r>
            <a:r>
              <a:rPr lang="tr-TR" altLang="en-US" dirty="0">
                <a:solidFill>
                  <a:schemeClr val="accent2"/>
                </a:solidFill>
                <a:latin typeface="Tahoma" panose="020B0604030504040204" pitchFamily="34" charset="0"/>
              </a:rPr>
              <a:t> </a:t>
            </a:r>
            <a:r>
              <a:rPr lang="tr-TR" altLang="en-US" dirty="0">
                <a:solidFill>
                  <a:srgbClr val="FF0000"/>
                </a:solidFill>
                <a:latin typeface="Tahoma" panose="020B0604030504040204" pitchFamily="34" charset="0"/>
              </a:rPr>
              <a:t>2,5 kat</a:t>
            </a:r>
            <a:endParaRPr lang="en-US" altLang="en-US" dirty="0">
              <a:solidFill>
                <a:srgbClr val="FF0000"/>
              </a:solidFill>
              <a:latin typeface="Tahoma" panose="020B0604030504040204" pitchFamily="34" charset="0"/>
            </a:endParaRPr>
          </a:p>
        </p:txBody>
      </p:sp>
      <p:sp>
        <p:nvSpPr>
          <p:cNvPr id="62471" name="Text Box 7">
            <a:extLst>
              <a:ext uri="{FF2B5EF4-FFF2-40B4-BE49-F238E27FC236}">
                <a16:creationId xmlns:a16="http://schemas.microsoft.com/office/drawing/2014/main" id="{BCE3F0BE-379D-4BA3-B4B3-40DA68755141}"/>
              </a:ext>
            </a:extLst>
          </p:cNvPr>
          <p:cNvSpPr txBox="1">
            <a:spLocks noChangeArrowheads="1"/>
          </p:cNvSpPr>
          <p:nvPr/>
        </p:nvSpPr>
        <p:spPr bwMode="auto">
          <a:xfrm>
            <a:off x="760413" y="4038601"/>
            <a:ext cx="29241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50000"/>
              </a:spcBef>
              <a:buClrTx/>
              <a:buFontTx/>
              <a:buNone/>
            </a:pPr>
            <a:r>
              <a:rPr lang="tr-TR" altLang="en-US" dirty="0">
                <a:latin typeface="Tahoma" panose="020B0604030504040204" pitchFamily="34" charset="0"/>
              </a:rPr>
              <a:t>azaltmaktadır.</a:t>
            </a:r>
            <a:endParaRPr lang="en-US" altLang="en-US" dirty="0">
              <a:latin typeface="Tahoma" panose="020B0604030504040204" pitchFamily="34" charset="0"/>
            </a:endParaRPr>
          </a:p>
        </p:txBody>
      </p:sp>
      <p:sp>
        <p:nvSpPr>
          <p:cNvPr id="62472" name="Text Box 8">
            <a:extLst>
              <a:ext uri="{FF2B5EF4-FFF2-40B4-BE49-F238E27FC236}">
                <a16:creationId xmlns:a16="http://schemas.microsoft.com/office/drawing/2014/main" id="{86B85AA8-8FD3-4D1B-BC27-16B32D282412}"/>
              </a:ext>
            </a:extLst>
          </p:cNvPr>
          <p:cNvSpPr txBox="1">
            <a:spLocks noChangeArrowheads="1"/>
          </p:cNvSpPr>
          <p:nvPr/>
        </p:nvSpPr>
        <p:spPr bwMode="auto">
          <a:xfrm>
            <a:off x="600804" y="4917884"/>
            <a:ext cx="38862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marL="187325" indent="-187325">
              <a:spcBef>
                <a:spcPts val="1500"/>
              </a:spcBef>
              <a:buClr>
                <a:schemeClr val="tx1"/>
              </a:buClr>
              <a:buFont typeface="Wingdings" panose="05000000000000000000" pitchFamily="2" charset="2"/>
              <a:tabLst>
                <a:tab pos="187325" algn="l"/>
              </a:tabLst>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tabLst>
                <a:tab pos="187325" algn="l"/>
              </a:tabLst>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tabLst>
                <a:tab pos="187325" algn="l"/>
              </a:tabLst>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tabLst>
                <a:tab pos="187325" algn="l"/>
              </a:tabLst>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tabLst>
                <a:tab pos="187325" algn="l"/>
              </a:tabLst>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tabLst>
                <a:tab pos="187325" algn="l"/>
              </a:tabLst>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tabLst>
                <a:tab pos="187325" algn="l"/>
              </a:tabLst>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tabLst>
                <a:tab pos="187325" algn="l"/>
              </a:tabLst>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tabLst>
                <a:tab pos="187325" algn="l"/>
              </a:tabLst>
              <a:defRPr sz="2000">
                <a:solidFill>
                  <a:schemeClr val="tx1"/>
                </a:solidFill>
                <a:latin typeface="Arial" panose="020B0604020202020204" pitchFamily="34" charset="0"/>
              </a:defRPr>
            </a:lvl9pPr>
          </a:lstStyle>
          <a:p>
            <a:pPr>
              <a:spcBef>
                <a:spcPct val="35000"/>
              </a:spcBef>
              <a:buClrTx/>
              <a:buFont typeface="Wingdings" panose="05000000000000000000" pitchFamily="2" charset="2"/>
              <a:buChar char="v"/>
            </a:pPr>
            <a:r>
              <a:rPr lang="tr-TR" altLang="en-US" dirty="0">
                <a:latin typeface="Tahoma" panose="020B0604030504040204" pitchFamily="34" charset="0"/>
              </a:rPr>
              <a:t> </a:t>
            </a:r>
            <a:r>
              <a:rPr lang="tr-TR" altLang="en-US" dirty="0" err="1">
                <a:latin typeface="Tahoma" panose="020B0604030504040204" pitchFamily="34" charset="0"/>
              </a:rPr>
              <a:t>Low</a:t>
            </a:r>
            <a:r>
              <a:rPr lang="tr-TR" altLang="en-US" dirty="0">
                <a:latin typeface="Tahoma" panose="020B0604030504040204" pitchFamily="34" charset="0"/>
              </a:rPr>
              <a:t> E kaplama  yalıtım camı ünitesinin</a:t>
            </a:r>
            <a:r>
              <a:rPr lang="tr-TR" altLang="en-US" dirty="0">
                <a:solidFill>
                  <a:schemeClr val="tx1"/>
                </a:solidFill>
                <a:latin typeface="Tahoma" panose="020B0604030504040204" pitchFamily="34" charset="0"/>
              </a:rPr>
              <a:t> </a:t>
            </a:r>
            <a:r>
              <a:rPr lang="tr-TR" altLang="en-US" dirty="0">
                <a:solidFill>
                  <a:srgbClr val="FF3300"/>
                </a:solidFill>
                <a:latin typeface="Tahoma" panose="020B0604030504040204" pitchFamily="34" charset="0"/>
              </a:rPr>
              <a:t>2.</a:t>
            </a:r>
            <a:r>
              <a:rPr lang="tr-TR" altLang="en-US" dirty="0">
                <a:solidFill>
                  <a:schemeClr val="tx1"/>
                </a:solidFill>
                <a:latin typeface="Tahoma" panose="020B0604030504040204" pitchFamily="34" charset="0"/>
              </a:rPr>
              <a:t> </a:t>
            </a:r>
            <a:r>
              <a:rPr lang="tr-TR" altLang="en-US" dirty="0">
                <a:latin typeface="Tahoma" panose="020B0604030504040204" pitchFamily="34" charset="0"/>
              </a:rPr>
              <a:t>veya</a:t>
            </a:r>
            <a:r>
              <a:rPr lang="tr-TR" altLang="en-US" dirty="0">
                <a:solidFill>
                  <a:schemeClr val="tx1"/>
                </a:solidFill>
                <a:latin typeface="Tahoma" panose="020B0604030504040204" pitchFamily="34" charset="0"/>
              </a:rPr>
              <a:t> </a:t>
            </a:r>
            <a:r>
              <a:rPr lang="tr-TR" altLang="en-US" dirty="0">
                <a:solidFill>
                  <a:srgbClr val="FF3300"/>
                </a:solidFill>
                <a:latin typeface="Tahoma" panose="020B0604030504040204" pitchFamily="34" charset="0"/>
              </a:rPr>
              <a:t>3.</a:t>
            </a:r>
            <a:r>
              <a:rPr lang="tr-TR" altLang="en-US" dirty="0">
                <a:solidFill>
                  <a:schemeClr val="tx1"/>
                </a:solidFill>
                <a:latin typeface="Tahoma" panose="020B0604030504040204" pitchFamily="34" charset="0"/>
              </a:rPr>
              <a:t> </a:t>
            </a:r>
            <a:r>
              <a:rPr lang="tr-TR" altLang="en-US" dirty="0">
                <a:latin typeface="Tahoma" panose="020B0604030504040204" pitchFamily="34" charset="0"/>
              </a:rPr>
              <a:t>yüzeyinde yer alabilir.</a:t>
            </a:r>
            <a:r>
              <a:rPr lang="tr-TR" altLang="en-US" dirty="0">
                <a:solidFill>
                  <a:schemeClr val="tx1"/>
                </a:solidFill>
                <a:latin typeface="Tahoma" panose="020B0604030504040204" pitchFamily="34" charset="0"/>
              </a:rPr>
              <a:t> </a:t>
            </a:r>
          </a:p>
        </p:txBody>
      </p:sp>
      <p:pic>
        <p:nvPicPr>
          <p:cNvPr id="62473" name="Picture 9" descr="soguk">
            <a:extLst>
              <a:ext uri="{FF2B5EF4-FFF2-40B4-BE49-F238E27FC236}">
                <a16:creationId xmlns:a16="http://schemas.microsoft.com/office/drawing/2014/main" id="{2BFFA8D6-4824-47C3-8E03-709A30F3DF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27005" y="1863404"/>
            <a:ext cx="1220780" cy="10985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98" name="AutoShape 42">
            <a:extLst>
              <a:ext uri="{FF2B5EF4-FFF2-40B4-BE49-F238E27FC236}">
                <a16:creationId xmlns:a16="http://schemas.microsoft.com/office/drawing/2014/main" id="{D8B68A1E-2D3E-4AFF-B158-A35E67684B60}"/>
              </a:ext>
            </a:extLst>
          </p:cNvPr>
          <p:cNvSpPr>
            <a:spLocks noChangeArrowheads="1"/>
          </p:cNvSpPr>
          <p:nvPr/>
        </p:nvSpPr>
        <p:spPr bwMode="auto">
          <a:xfrm>
            <a:off x="9488281" y="2852738"/>
            <a:ext cx="228600" cy="1524000"/>
          </a:xfrm>
          <a:prstGeom prst="downArrow">
            <a:avLst>
              <a:gd name="adj1" fmla="val 50000"/>
              <a:gd name="adj2" fmla="val 166667"/>
            </a:avLst>
          </a:prstGeom>
          <a:gradFill rotWithShape="0">
            <a:gsLst>
              <a:gs pos="0">
                <a:srgbClr val="FF0000"/>
              </a:gs>
              <a:gs pos="100000">
                <a:srgbClr val="FFA9A9"/>
              </a:gs>
            </a:gsLst>
            <a:lin ang="2700000" scaled="1"/>
          </a:gradFill>
          <a:ln>
            <a:noFill/>
          </a:ln>
          <a:effectLst>
            <a:outerShdw dist="35921" dir="2700000" algn="ctr" rotWithShape="0">
              <a:schemeClr val="bg2"/>
            </a:outerShdw>
          </a:effectLst>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62499" name="AutoShape 43">
            <a:extLst>
              <a:ext uri="{FF2B5EF4-FFF2-40B4-BE49-F238E27FC236}">
                <a16:creationId xmlns:a16="http://schemas.microsoft.com/office/drawing/2014/main" id="{1201BC5B-C117-48BD-8A66-C7A6DD55BB88}"/>
              </a:ext>
            </a:extLst>
          </p:cNvPr>
          <p:cNvSpPr>
            <a:spLocks noChangeArrowheads="1"/>
          </p:cNvSpPr>
          <p:nvPr/>
        </p:nvSpPr>
        <p:spPr bwMode="auto">
          <a:xfrm rot="16200000" flipH="1" flipV="1">
            <a:off x="3220244" y="3801460"/>
            <a:ext cx="2743200" cy="414337"/>
          </a:xfrm>
          <a:prstGeom prst="triangle">
            <a:avLst>
              <a:gd name="adj" fmla="val 50000"/>
            </a:avLst>
          </a:prstGeom>
          <a:solidFill>
            <a:srgbClr val="CCECFF"/>
          </a:solidFill>
          <a:ln w="12700">
            <a:solidFill>
              <a:srgbClr val="6666FF"/>
            </a:solidFill>
            <a:miter lim="800000"/>
            <a:headEnd/>
            <a:tailEnd/>
          </a:ln>
          <a:effectLst>
            <a:outerShdw dist="35921" dir="2700000" algn="ctr" rotWithShape="0">
              <a:schemeClr val="bg2"/>
            </a:outerShdw>
          </a:effec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62500" name="Rectangle 44">
            <a:extLst>
              <a:ext uri="{FF2B5EF4-FFF2-40B4-BE49-F238E27FC236}">
                <a16:creationId xmlns:a16="http://schemas.microsoft.com/office/drawing/2014/main" id="{FADCCD3C-6A16-4B05-AAF1-F14780EF245B}"/>
              </a:ext>
            </a:extLst>
          </p:cNvPr>
          <p:cNvSpPr>
            <a:spLocks noChangeArrowheads="1"/>
          </p:cNvSpPr>
          <p:nvPr/>
        </p:nvSpPr>
        <p:spPr bwMode="auto">
          <a:xfrm>
            <a:off x="414337" y="1465473"/>
            <a:ext cx="88582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432000" tIns="44450" rIns="90488" bIns="44450"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0"/>
              </a:spcBef>
              <a:buClrTx/>
              <a:buFontTx/>
              <a:buNone/>
            </a:pPr>
            <a:r>
              <a:rPr lang="tr-TR" altLang="en-US" sz="2200" dirty="0">
                <a:solidFill>
                  <a:srgbClr val="FF0000"/>
                </a:solidFill>
                <a:latin typeface="Tahoma" panose="020B0604030504040204" pitchFamily="34" charset="0"/>
              </a:rPr>
              <a:t>Yüksek Performanslı </a:t>
            </a:r>
            <a:r>
              <a:rPr lang="tr-TR" altLang="en-US" sz="2200" dirty="0" err="1">
                <a:solidFill>
                  <a:srgbClr val="FF0000"/>
                </a:solidFill>
                <a:latin typeface="Tahoma" panose="020B0604030504040204" pitchFamily="34" charset="0"/>
              </a:rPr>
              <a:t>Low</a:t>
            </a:r>
            <a:r>
              <a:rPr lang="tr-TR" altLang="en-US" sz="2200" dirty="0">
                <a:solidFill>
                  <a:srgbClr val="FF0000"/>
                </a:solidFill>
                <a:latin typeface="Tahoma" panose="020B0604030504040204" pitchFamily="34" charset="0"/>
              </a:rPr>
              <a:t> E Kaplamalı Yalıtım Camı Üniteleri</a:t>
            </a:r>
          </a:p>
        </p:txBody>
      </p:sp>
      <p:graphicFrame>
        <p:nvGraphicFramePr>
          <p:cNvPr id="15" name="Group 49">
            <a:extLst>
              <a:ext uri="{FF2B5EF4-FFF2-40B4-BE49-F238E27FC236}">
                <a16:creationId xmlns:a16="http://schemas.microsoft.com/office/drawing/2014/main" id="{3169AD25-C10B-424C-838B-46AB903C093B}"/>
              </a:ext>
            </a:extLst>
          </p:cNvPr>
          <p:cNvGraphicFramePr>
            <a:graphicFrameLocks noGrp="1"/>
          </p:cNvGraphicFramePr>
          <p:nvPr/>
        </p:nvGraphicFramePr>
        <p:xfrm>
          <a:off x="5093894" y="1800956"/>
          <a:ext cx="4099506" cy="3627563"/>
        </p:xfrm>
        <a:graphic>
          <a:graphicData uri="http://schemas.openxmlformats.org/drawingml/2006/table">
            <a:tbl>
              <a:tblPr/>
              <a:tblGrid>
                <a:gridCol w="2009449">
                  <a:extLst>
                    <a:ext uri="{9D8B030D-6E8A-4147-A177-3AD203B41FA5}">
                      <a16:colId xmlns:a16="http://schemas.microsoft.com/office/drawing/2014/main" val="2523955391"/>
                    </a:ext>
                  </a:extLst>
                </a:gridCol>
                <a:gridCol w="1150334">
                  <a:extLst>
                    <a:ext uri="{9D8B030D-6E8A-4147-A177-3AD203B41FA5}">
                      <a16:colId xmlns:a16="http://schemas.microsoft.com/office/drawing/2014/main" val="4157914897"/>
                    </a:ext>
                  </a:extLst>
                </a:gridCol>
                <a:gridCol w="939723">
                  <a:extLst>
                    <a:ext uri="{9D8B030D-6E8A-4147-A177-3AD203B41FA5}">
                      <a16:colId xmlns:a16="http://schemas.microsoft.com/office/drawing/2014/main" val="4104191119"/>
                    </a:ext>
                  </a:extLst>
                </a:gridCol>
              </a:tblGrid>
              <a:tr h="780276">
                <a:tc rowSpan="2">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endParaRPr kumimoji="0" lang="en-US" altLang="en-US" sz="1600" b="1" i="0" u="none" strike="noStrike" cap="none" normalizeH="0" baseline="0" dirty="0">
                        <a:ln>
                          <a:noFill/>
                        </a:ln>
                        <a:solidFill>
                          <a:schemeClr val="accent2"/>
                        </a:solidFill>
                        <a:effectLst/>
                        <a:latin typeface="Arial" panose="020B0604020202020204" pitchFamily="34" charset="0"/>
                      </a:endParaRPr>
                    </a:p>
                  </a:txBody>
                  <a:tcPr horzOverflow="overflow">
                    <a:lnL cap="flat">
                      <a:noFill/>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U Değeri  W/m²K</a:t>
                      </a:r>
                    </a:p>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(ısı geçirgenlik katsayısı)</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endParaRPr kumimoji="0" lang="tr-TR" altLang="en-US" sz="1600" b="1" i="0" u="none" strike="noStrike" cap="none" normalizeH="0" baseline="0" dirty="0">
                        <a:ln>
                          <a:noFill/>
                        </a:ln>
                        <a:solidFill>
                          <a:srgbClr val="000000"/>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cap="flat">
                      <a:noFill/>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642249902"/>
                  </a:ext>
                </a:extLst>
              </a:tr>
              <a:tr h="549083">
                <a:tc vMerge="1">
                  <a:txBody>
                    <a:bodyPr/>
                    <a:lstStyle/>
                    <a:p>
                      <a:endParaRPr lang="en-GB"/>
                    </a:p>
                  </a:txBody>
                  <a:tcPr/>
                </a:tc>
                <a:tc>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kuru hava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argon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17510214"/>
                  </a:ext>
                </a:extLst>
              </a:tr>
              <a:tr h="317890">
                <a:tc>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FF0000"/>
                          </a:solidFill>
                          <a:effectLst/>
                          <a:latin typeface="Arial" panose="020B0604020202020204" pitchFamily="34" charset="0"/>
                        </a:rPr>
                        <a:t> 4 mm </a:t>
                      </a:r>
                      <a:r>
                        <a:rPr kumimoji="0" lang="tr-TR" altLang="en-US" sz="1600" b="1" i="0" u="none" strike="noStrike" cap="none" normalizeH="0" baseline="0" dirty="0" err="1">
                          <a:ln>
                            <a:noFill/>
                          </a:ln>
                          <a:solidFill>
                            <a:srgbClr val="FF0000"/>
                          </a:solidFill>
                          <a:effectLst/>
                          <a:latin typeface="Arial" panose="020B0604020202020204" pitchFamily="34" charset="0"/>
                        </a:rPr>
                        <a:t>Tekcam</a:t>
                      </a:r>
                      <a:r>
                        <a:rPr kumimoji="0" lang="tr-TR" altLang="en-US" sz="1600" b="1" i="0" u="none" strike="noStrike" cap="none" normalizeH="0" baseline="0" dirty="0">
                          <a:ln>
                            <a:noFill/>
                          </a:ln>
                          <a:solidFill>
                            <a:srgbClr val="FF0000"/>
                          </a:solidFill>
                          <a:effectLst/>
                          <a:latin typeface="Arial" panose="020B0604020202020204" pitchFamily="34" charset="0"/>
                        </a:rPr>
                        <a:t> </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gridSpan="2">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a:ln>
                            <a:noFill/>
                          </a:ln>
                          <a:solidFill>
                            <a:srgbClr val="FF0000"/>
                          </a:solidFill>
                          <a:effectLst/>
                          <a:latin typeface="Arial" panose="020B0604020202020204" pitchFamily="34" charset="0"/>
                        </a:rPr>
                        <a:t>5,8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hMerge="1">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endParaRPr kumimoji="0" lang="tr-TR" altLang="en-US" sz="1600" b="1" i="0" u="none" strike="noStrike" cap="none" normalizeH="0" baseline="0">
                        <a:ln>
                          <a:noFill/>
                        </a:ln>
                        <a:solidFill>
                          <a:srgbClr val="FF0000"/>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extLst>
                  <a:ext uri="{0D108BD9-81ED-4DB2-BD59-A6C34878D82A}">
                    <a16:rowId xmlns:a16="http://schemas.microsoft.com/office/drawing/2014/main" val="1846726716"/>
                  </a:ext>
                </a:extLst>
              </a:tr>
              <a:tr h="549083">
                <a:tc>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a:ln>
                            <a:noFill/>
                          </a:ln>
                          <a:solidFill>
                            <a:srgbClr val="FF0000"/>
                          </a:solidFill>
                          <a:effectLst/>
                          <a:latin typeface="Arial" panose="020B0604020202020204" pitchFamily="34" charset="0"/>
                        </a:rPr>
                        <a:t>st. yalıtım camı</a:t>
                      </a:r>
                    </a:p>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a:ln>
                            <a:noFill/>
                          </a:ln>
                          <a:solidFill>
                            <a:srgbClr val="FF0000"/>
                          </a:solidFill>
                          <a:effectLst/>
                          <a:latin typeface="Arial" panose="020B0604020202020204" pitchFamily="34" charset="0"/>
                        </a:rPr>
                        <a:t>(4+12+4) mm</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FF0000"/>
                          </a:solidFill>
                          <a:effectLst/>
                          <a:latin typeface="Arial" panose="020B0604020202020204" pitchFamily="34" charset="0"/>
                        </a:rPr>
                        <a:t>2,9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FF0000"/>
                          </a:solidFill>
                          <a:effectLst/>
                          <a:latin typeface="Arial" panose="020B0604020202020204" pitchFamily="34" charset="0"/>
                        </a:rPr>
                        <a:t>2,7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extLst>
                  <a:ext uri="{0D108BD9-81ED-4DB2-BD59-A6C34878D82A}">
                    <a16:rowId xmlns:a16="http://schemas.microsoft.com/office/drawing/2014/main" val="1626332631"/>
                  </a:ext>
                </a:extLst>
              </a:tr>
              <a:tr h="317890">
                <a:tc>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a:ln>
                            <a:noFill/>
                          </a:ln>
                          <a:solidFill>
                            <a:srgbClr val="000000"/>
                          </a:solidFill>
                          <a:effectLst/>
                          <a:latin typeface="Arial" panose="020B0604020202020204" pitchFamily="34" charset="0"/>
                        </a:rPr>
                        <a:t>(4+12+4) mm</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1,6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a:ln>
                            <a:noFill/>
                          </a:ln>
                          <a:solidFill>
                            <a:srgbClr val="000000"/>
                          </a:solidFill>
                          <a:effectLst/>
                          <a:latin typeface="Arial" panose="020B0604020202020204" pitchFamily="34" charset="0"/>
                        </a:rPr>
                        <a:t>1,2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817219876"/>
                  </a:ext>
                </a:extLst>
              </a:tr>
              <a:tr h="317890">
                <a:tc>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(4+16+4) mm</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ts val="1500"/>
                        </a:spcBef>
                        <a:buClr>
                          <a:schemeClr val="tx1"/>
                        </a:buClr>
                        <a:buFont typeface="Wingdings" panose="05000000000000000000" pitchFamily="2" charset="2"/>
                        <a:defRPr>
                          <a:solidFill>
                            <a:srgbClr val="000000"/>
                          </a:solidFill>
                          <a:latin typeface="Arial" panose="020B0604020202020204" pitchFamily="34" charset="0"/>
                        </a:defRPr>
                      </a:lvl1pPr>
                      <a:lvl2pPr>
                        <a:spcBef>
                          <a:spcPts val="1000"/>
                        </a:spcBef>
                        <a:buClr>
                          <a:schemeClr val="tx1"/>
                        </a:buClr>
                        <a:buFont typeface="Wingdings" panose="05000000000000000000" pitchFamily="2" charset="2"/>
                        <a:defRPr>
                          <a:solidFill>
                            <a:srgbClr val="000000"/>
                          </a:solidFill>
                          <a:latin typeface="Arial" panose="020B0604020202020204" pitchFamily="34" charset="0"/>
                        </a:defRPr>
                      </a:lvl2pPr>
                      <a:lvl3pPr>
                        <a:spcBef>
                          <a:spcPts val="500"/>
                        </a:spcBef>
                        <a:buClr>
                          <a:schemeClr val="tx1"/>
                        </a:buClr>
                        <a:buFont typeface="Arial" panose="020B0604020202020204" pitchFamily="34" charset="0"/>
                        <a:defRPr>
                          <a:solidFill>
                            <a:srgbClr val="000000"/>
                          </a:solidFill>
                          <a:latin typeface="Arial" panose="020B0604020202020204" pitchFamily="34" charset="0"/>
                        </a:defRPr>
                      </a:lvl3pPr>
                      <a:lvl4pPr>
                        <a:spcBef>
                          <a:spcPts val="500"/>
                        </a:spcBef>
                        <a:buClr>
                          <a:schemeClr val="tx1"/>
                        </a:buClr>
                        <a:buFont typeface="Arial" panose="020B0604020202020204" pitchFamily="34" charset="0"/>
                        <a:defRPr>
                          <a:solidFill>
                            <a:srgbClr val="000000"/>
                          </a:solidFill>
                          <a:latin typeface="Arial" panose="020B0604020202020204" pitchFamily="34" charset="0"/>
                        </a:defRPr>
                      </a:lvl4pPr>
                      <a:lvl5pPr>
                        <a:spcBef>
                          <a:spcPts val="500"/>
                        </a:spcBef>
                        <a:buClr>
                          <a:schemeClr val="tx1"/>
                        </a:buClr>
                        <a:buFont typeface="Arial" panose="020B0604020202020204" pitchFamily="34" charset="0"/>
                        <a:defRPr>
                          <a:solidFill>
                            <a:schemeClr val="tx1"/>
                          </a:solidFill>
                          <a:latin typeface="Arial" panose="020B0604020202020204" pitchFamily="34" charset="0"/>
                        </a:defRPr>
                      </a:lvl5pPr>
                      <a:lvl6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6pPr>
                      <a:lvl7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7pPr>
                      <a:lvl8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8pPr>
                      <a:lvl9pPr fontAlgn="base">
                        <a:spcBef>
                          <a:spcPts val="500"/>
                        </a:spcBef>
                        <a:spcAft>
                          <a:spcPct val="0"/>
                        </a:spcAft>
                        <a:buClr>
                          <a:schemeClr val="tx1"/>
                        </a:buClr>
                        <a:buFont typeface="Arial" panose="020B0604020202020204" pitchFamily="34" charset="0"/>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1,4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FF0000"/>
                          </a:solidFill>
                          <a:effectLst/>
                          <a:latin typeface="Arial" panose="020B0604020202020204" pitchFamily="34" charset="0"/>
                        </a:rPr>
                        <a:t>1,1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321445297"/>
                  </a:ext>
                </a:extLst>
              </a:tr>
              <a:tr h="317890">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(4+12+4+12+4) mm</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0,9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a:ln>
                            <a:noFill/>
                          </a:ln>
                          <a:solidFill>
                            <a:srgbClr val="000000"/>
                          </a:solidFill>
                          <a:effectLst/>
                          <a:latin typeface="Arial" panose="020B0604020202020204" pitchFamily="34" charset="0"/>
                        </a:rPr>
                        <a:t>0,7</a:t>
                      </a:r>
                      <a:endParaRPr kumimoji="0" lang="tr-TR" altLang="en-US" sz="1600" b="1" i="0" u="none" strike="noStrike" cap="none" normalizeH="0" baseline="0" dirty="0">
                        <a:ln>
                          <a:noFill/>
                        </a:ln>
                        <a:solidFill>
                          <a:srgbClr val="000000"/>
                        </a:solidFill>
                        <a:effectLst/>
                        <a:latin typeface="Arial" panose="020B0604020202020204"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3453001808"/>
                  </a:ext>
                </a:extLst>
              </a:tr>
              <a:tr h="317890">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defRPr/>
                      </a:pPr>
                      <a:r>
                        <a:rPr kumimoji="0" lang="tr-TR" altLang="en-US" sz="1600" b="1" i="0" u="none" strike="noStrike" cap="none" normalizeH="0" baseline="0" dirty="0">
                          <a:ln>
                            <a:noFill/>
                          </a:ln>
                          <a:solidFill>
                            <a:srgbClr val="000000"/>
                          </a:solidFill>
                          <a:effectLst/>
                          <a:latin typeface="Arial" panose="020B0604020202020204" pitchFamily="34" charset="0"/>
                        </a:rPr>
                        <a:t>(4+16+4+16+4) mm</a:t>
                      </a:r>
                    </a:p>
                  </a:txBody>
                  <a:tcPr horzOverflow="overflow">
                    <a:lnL cap="flat">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0,7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
                          <a:schemeClr val="tx1"/>
                        </a:buClr>
                        <a:buSzTx/>
                        <a:buFont typeface="Wingdings" panose="05000000000000000000" pitchFamily="2" charset="2"/>
                        <a:buNone/>
                        <a:tabLst/>
                      </a:pPr>
                      <a:r>
                        <a:rPr kumimoji="0" lang="tr-TR" altLang="en-US" sz="1600" b="1" i="0" u="none" strike="noStrike" cap="none" normalizeH="0" baseline="0" dirty="0">
                          <a:ln>
                            <a:noFill/>
                          </a:ln>
                          <a:solidFill>
                            <a:srgbClr val="000000"/>
                          </a:solidFill>
                          <a:effectLst/>
                          <a:latin typeface="Arial" panose="020B0604020202020204" pitchFamily="34" charset="0"/>
                        </a:rPr>
                        <a:t>0,6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cap="flat">
                      <a:noFill/>
                    </a:lnB>
                    <a:lnTlToBr>
                      <a:noFill/>
                    </a:lnTlToBr>
                    <a:lnBlToTr>
                      <a:noFill/>
                    </a:lnBlToTr>
                    <a:noFill/>
                  </a:tcPr>
                </a:tc>
                <a:extLst>
                  <a:ext uri="{0D108BD9-81ED-4DB2-BD59-A6C34878D82A}">
                    <a16:rowId xmlns:a16="http://schemas.microsoft.com/office/drawing/2014/main" val="3306351103"/>
                  </a:ext>
                </a:extLst>
              </a:tr>
            </a:tbl>
          </a:graphicData>
        </a:graphic>
      </p:graphicFrame>
    </p:spTree>
    <p:extLst>
      <p:ext uri="{BB962C8B-B14F-4D97-AF65-F5344CB8AC3E}">
        <p14:creationId xmlns:p14="http://schemas.microsoft.com/office/powerpoint/2010/main" val="4044010825"/>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7BF6A3FD-4A38-42AF-A251-B1DDBD405B88}"/>
              </a:ext>
            </a:extLst>
          </p:cNvPr>
          <p:cNvPicPr>
            <a:picLocks noChangeAspect="1"/>
          </p:cNvPicPr>
          <p:nvPr/>
        </p:nvPicPr>
        <p:blipFill>
          <a:blip r:embed="rId2"/>
          <a:stretch>
            <a:fillRect/>
          </a:stretch>
        </p:blipFill>
        <p:spPr>
          <a:xfrm>
            <a:off x="129058" y="8847"/>
            <a:ext cx="9644708" cy="6840305"/>
          </a:xfrm>
          <a:prstGeom prst="rect">
            <a:avLst/>
          </a:prstGeom>
        </p:spPr>
      </p:pic>
      <p:sp>
        <p:nvSpPr>
          <p:cNvPr id="3" name="İçerik Yer Tutucusu 2"/>
          <p:cNvSpPr>
            <a:spLocks noGrp="1"/>
          </p:cNvSpPr>
          <p:nvPr>
            <p:ph idx="1"/>
          </p:nvPr>
        </p:nvSpPr>
        <p:spPr>
          <a:xfrm>
            <a:off x="761062" y="4508854"/>
            <a:ext cx="3605934" cy="1305091"/>
          </a:xfrm>
        </p:spPr>
        <p:txBody>
          <a:bodyPr>
            <a:normAutofit fontScale="85000" lnSpcReduction="20000"/>
          </a:bodyPr>
          <a:lstStyle/>
          <a:p>
            <a:pPr marL="0" indent="0" algn="ctr">
              <a:buNone/>
            </a:pPr>
            <a:r>
              <a:rPr lang="tr-TR" dirty="0"/>
              <a:t>Performans Beyanı</a:t>
            </a:r>
          </a:p>
          <a:p>
            <a:pPr marL="0" indent="0" algn="ctr">
              <a:buNone/>
            </a:pPr>
            <a:r>
              <a:rPr lang="tr-TR" dirty="0"/>
              <a:t>veya</a:t>
            </a:r>
          </a:p>
          <a:p>
            <a:pPr marL="0" indent="0" algn="ctr">
              <a:buNone/>
            </a:pPr>
            <a:r>
              <a:rPr lang="tr-TR" dirty="0"/>
              <a:t>ETA</a:t>
            </a:r>
          </a:p>
        </p:txBody>
      </p:sp>
      <p:pic>
        <p:nvPicPr>
          <p:cNvPr id="5" name="Resim 4"/>
          <p:cNvPicPr>
            <a:picLocks noChangeAspect="1"/>
          </p:cNvPicPr>
          <p:nvPr/>
        </p:nvPicPr>
        <p:blipFill>
          <a:blip r:embed="rId3"/>
          <a:stretch>
            <a:fillRect/>
          </a:stretch>
        </p:blipFill>
        <p:spPr>
          <a:xfrm>
            <a:off x="761062" y="1263284"/>
            <a:ext cx="3605934" cy="2804615"/>
          </a:xfrm>
          <a:prstGeom prst="rect">
            <a:avLst/>
          </a:prstGeom>
        </p:spPr>
      </p:pic>
      <p:pic>
        <p:nvPicPr>
          <p:cNvPr id="6" name="Resim 5"/>
          <p:cNvPicPr>
            <a:picLocks noChangeAspect="1"/>
          </p:cNvPicPr>
          <p:nvPr/>
        </p:nvPicPr>
        <p:blipFill>
          <a:blip r:embed="rId4"/>
          <a:stretch>
            <a:fillRect/>
          </a:stretch>
        </p:blipFill>
        <p:spPr>
          <a:xfrm>
            <a:off x="5216093" y="1687029"/>
            <a:ext cx="3204576" cy="2038809"/>
          </a:xfrm>
          <a:prstGeom prst="rect">
            <a:avLst/>
          </a:prstGeom>
        </p:spPr>
      </p:pic>
      <p:sp>
        <p:nvSpPr>
          <p:cNvPr id="7" name="İçerik Yer Tutucusu 2"/>
          <p:cNvSpPr txBox="1">
            <a:spLocks/>
          </p:cNvSpPr>
          <p:nvPr/>
        </p:nvSpPr>
        <p:spPr>
          <a:xfrm>
            <a:off x="5216093" y="4508855"/>
            <a:ext cx="3605934" cy="1305090"/>
          </a:xfrm>
          <a:prstGeom prst="rect">
            <a:avLst/>
          </a:prstGeom>
        </p:spPr>
        <p:txBody>
          <a:bodyPr vert="horz" lIns="91440" tIns="45720" rIns="91440" bIns="45720" rtlCol="0">
            <a:normAutofit fontScale="8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a:buNone/>
            </a:pPr>
            <a:r>
              <a:rPr lang="tr-TR" dirty="0"/>
              <a:t>G belgesi </a:t>
            </a:r>
          </a:p>
          <a:p>
            <a:pPr marL="0" indent="0" algn="ctr">
              <a:buFont typeface="Arial"/>
              <a:buNone/>
            </a:pPr>
            <a:r>
              <a:rPr lang="tr-TR" dirty="0"/>
              <a:t>veya </a:t>
            </a:r>
          </a:p>
          <a:p>
            <a:pPr marL="0" indent="0" algn="ctr">
              <a:buFont typeface="Arial"/>
              <a:buNone/>
            </a:pPr>
            <a:r>
              <a:rPr lang="tr-TR" dirty="0"/>
              <a:t>Ulusal Teknik Onay</a:t>
            </a:r>
          </a:p>
        </p:txBody>
      </p:sp>
    </p:spTree>
    <p:extLst>
      <p:ext uri="{BB962C8B-B14F-4D97-AF65-F5344CB8AC3E}">
        <p14:creationId xmlns:p14="http://schemas.microsoft.com/office/powerpoint/2010/main" val="22628749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A8C29CC9-ADB0-4885-89A3-F970626044F2}"/>
              </a:ext>
            </a:extLst>
          </p:cNvPr>
          <p:cNvPicPr>
            <a:picLocks noChangeAspect="1"/>
          </p:cNvPicPr>
          <p:nvPr/>
        </p:nvPicPr>
        <p:blipFill>
          <a:blip r:embed="rId2"/>
          <a:stretch>
            <a:fillRect/>
          </a:stretch>
        </p:blipFill>
        <p:spPr>
          <a:xfrm>
            <a:off x="129058" y="8847"/>
            <a:ext cx="9644708" cy="6840305"/>
          </a:xfrm>
          <a:prstGeom prst="rect">
            <a:avLst/>
          </a:prstGeom>
        </p:spPr>
      </p:pic>
      <p:pic>
        <p:nvPicPr>
          <p:cNvPr id="3" name="Picture 4" descr="Writing on paper 03">
            <a:extLst>
              <a:ext uri="{FF2B5EF4-FFF2-40B4-BE49-F238E27FC236}">
                <a16:creationId xmlns:a16="http://schemas.microsoft.com/office/drawing/2014/main" id="{54F672F4-67E8-433B-B056-D1DB2173D9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0930" b="50497"/>
          <a:stretch>
            <a:fillRect/>
          </a:stretch>
        </p:blipFill>
        <p:spPr bwMode="auto">
          <a:xfrm>
            <a:off x="345964" y="1554114"/>
            <a:ext cx="9212484" cy="229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Metin kutusu 3">
            <a:extLst>
              <a:ext uri="{FF2B5EF4-FFF2-40B4-BE49-F238E27FC236}">
                <a16:creationId xmlns:a16="http://schemas.microsoft.com/office/drawing/2014/main" id="{C36DA3A9-CAD5-4314-B5D1-1446DC732843}"/>
              </a:ext>
            </a:extLst>
          </p:cNvPr>
          <p:cNvSpPr txBox="1"/>
          <p:nvPr/>
        </p:nvSpPr>
        <p:spPr>
          <a:xfrm>
            <a:off x="2748539" y="4203866"/>
            <a:ext cx="4405746" cy="523220"/>
          </a:xfrm>
          <a:prstGeom prst="rect">
            <a:avLst/>
          </a:prstGeom>
          <a:noFill/>
        </p:spPr>
        <p:txBody>
          <a:bodyPr wrap="square" rtlCol="0">
            <a:spAutoFit/>
          </a:bodyPr>
          <a:lstStyle/>
          <a:p>
            <a:r>
              <a:rPr lang="tr-TR" sz="2800" b="1" dirty="0">
                <a:solidFill>
                  <a:srgbClr val="FF0000"/>
                </a:solidFill>
              </a:rPr>
              <a:t>ISI YALITIM UYGULAMALARI</a:t>
            </a:r>
            <a:endParaRPr lang="en-GB" sz="2800" b="1" dirty="0">
              <a:solidFill>
                <a:srgbClr val="FF0000"/>
              </a:solidFill>
            </a:endParaRPr>
          </a:p>
        </p:txBody>
      </p:sp>
    </p:spTree>
    <p:extLst>
      <p:ext uri="{BB962C8B-B14F-4D97-AF65-F5344CB8AC3E}">
        <p14:creationId xmlns:p14="http://schemas.microsoft.com/office/powerpoint/2010/main" val="1303200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5C681211-51EC-4F6B-BAE0-E932D015FDB1}"/>
              </a:ext>
            </a:extLst>
          </p:cNvPr>
          <p:cNvPicPr>
            <a:picLocks noChangeAspect="1"/>
          </p:cNvPicPr>
          <p:nvPr/>
        </p:nvPicPr>
        <p:blipFill>
          <a:blip r:embed="rId3"/>
          <a:stretch>
            <a:fillRect/>
          </a:stretch>
        </p:blipFill>
        <p:spPr>
          <a:xfrm>
            <a:off x="129058" y="8847"/>
            <a:ext cx="9644708" cy="6840305"/>
          </a:xfrm>
          <a:prstGeom prst="rect">
            <a:avLst/>
          </a:prstGeom>
        </p:spPr>
      </p:pic>
      <p:grpSp>
        <p:nvGrpSpPr>
          <p:cNvPr id="6" name="Organization Chart 2"/>
          <p:cNvGrpSpPr>
            <a:grpSpLocks/>
          </p:cNvGrpSpPr>
          <p:nvPr/>
        </p:nvGrpSpPr>
        <p:grpSpPr bwMode="auto">
          <a:xfrm>
            <a:off x="285179" y="1676400"/>
            <a:ext cx="9447213" cy="4471988"/>
            <a:chOff x="1532" y="1450"/>
            <a:chExt cx="2854" cy="3127"/>
          </a:xfrm>
        </p:grpSpPr>
        <p:cxnSp>
          <p:nvCxnSpPr>
            <p:cNvPr id="2052" name="_s2052"/>
            <p:cNvCxnSpPr>
              <a:cxnSpLocks noChangeShapeType="1"/>
              <a:stCxn id="19" idx="1"/>
              <a:endCxn id="15" idx="2"/>
            </p:cNvCxnSpPr>
            <p:nvPr/>
          </p:nvCxnSpPr>
          <p:spPr bwMode="auto">
            <a:xfrm rot="10800000">
              <a:off x="3541" y="3036"/>
              <a:ext cx="106" cy="834"/>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53" name="_s2053"/>
            <p:cNvCxnSpPr>
              <a:cxnSpLocks noChangeShapeType="1"/>
              <a:stCxn id="18" idx="1"/>
              <a:endCxn id="15" idx="2"/>
            </p:cNvCxnSpPr>
            <p:nvPr/>
          </p:nvCxnSpPr>
          <p:spPr bwMode="auto">
            <a:xfrm rot="10800000">
              <a:off x="3541" y="3036"/>
              <a:ext cx="106" cy="313"/>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54" name="_s2054"/>
            <p:cNvCxnSpPr>
              <a:cxnSpLocks noChangeShapeType="1"/>
              <a:stCxn id="17" idx="1"/>
              <a:endCxn id="14" idx="2"/>
            </p:cNvCxnSpPr>
            <p:nvPr/>
          </p:nvCxnSpPr>
          <p:spPr bwMode="auto">
            <a:xfrm rot="10800000">
              <a:off x="2695" y="3036"/>
              <a:ext cx="106" cy="834"/>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55" name="_s2055"/>
            <p:cNvCxnSpPr>
              <a:cxnSpLocks noChangeShapeType="1"/>
              <a:stCxn id="16" idx="1"/>
              <a:endCxn id="14" idx="2"/>
            </p:cNvCxnSpPr>
            <p:nvPr/>
          </p:nvCxnSpPr>
          <p:spPr bwMode="auto">
            <a:xfrm rot="10800000">
              <a:off x="2695" y="3036"/>
              <a:ext cx="106" cy="313"/>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56" name="_s2056"/>
            <p:cNvCxnSpPr>
              <a:cxnSpLocks noChangeShapeType="1"/>
              <a:stCxn id="15" idx="0"/>
              <a:endCxn id="9" idx="2"/>
            </p:cNvCxnSpPr>
            <p:nvPr/>
          </p:nvCxnSpPr>
          <p:spPr bwMode="auto">
            <a:xfrm rot="5400000" flipH="1">
              <a:off x="3382" y="2593"/>
              <a:ext cx="106" cy="212"/>
            </a:xfrm>
            <a:prstGeom prst="bentConnector3">
              <a:avLst>
                <a:gd name="adj1" fmla="val 50000"/>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57" name="_s2057"/>
            <p:cNvCxnSpPr>
              <a:cxnSpLocks noChangeShapeType="1"/>
              <a:stCxn id="14" idx="0"/>
              <a:endCxn id="9" idx="2"/>
            </p:cNvCxnSpPr>
            <p:nvPr/>
          </p:nvCxnSpPr>
          <p:spPr bwMode="auto">
            <a:xfrm rot="16200000">
              <a:off x="2959" y="2382"/>
              <a:ext cx="106" cy="634"/>
            </a:xfrm>
            <a:prstGeom prst="bentConnector3">
              <a:avLst>
                <a:gd name="adj1" fmla="val 50000"/>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58" name="_s2058"/>
            <p:cNvCxnSpPr>
              <a:cxnSpLocks noChangeShapeType="1"/>
              <a:stCxn id="13" idx="3"/>
              <a:endCxn id="8" idx="2"/>
            </p:cNvCxnSpPr>
            <p:nvPr/>
          </p:nvCxnSpPr>
          <p:spPr bwMode="auto">
            <a:xfrm flipV="1">
              <a:off x="2166" y="2646"/>
              <a:ext cx="106" cy="1029"/>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59" name="_s2059"/>
            <p:cNvCxnSpPr>
              <a:cxnSpLocks noChangeShapeType="1"/>
              <a:stCxn id="12" idx="3"/>
              <a:endCxn id="8" idx="2"/>
            </p:cNvCxnSpPr>
            <p:nvPr/>
          </p:nvCxnSpPr>
          <p:spPr bwMode="auto">
            <a:xfrm flipV="1">
              <a:off x="2166" y="2646"/>
              <a:ext cx="106" cy="638"/>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60" name="_s2060"/>
            <p:cNvCxnSpPr>
              <a:cxnSpLocks noChangeShapeType="1"/>
              <a:stCxn id="11" idx="3"/>
              <a:endCxn id="8" idx="2"/>
            </p:cNvCxnSpPr>
            <p:nvPr/>
          </p:nvCxnSpPr>
          <p:spPr bwMode="auto">
            <a:xfrm flipV="1">
              <a:off x="2166" y="2646"/>
              <a:ext cx="106" cy="248"/>
            </a:xfrm>
            <a:prstGeom prst="bentConnector2">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61" name="_s2061"/>
            <p:cNvCxnSpPr>
              <a:cxnSpLocks noChangeShapeType="1"/>
              <a:stCxn id="10" idx="0"/>
              <a:endCxn id="7" idx="2"/>
            </p:cNvCxnSpPr>
            <p:nvPr/>
          </p:nvCxnSpPr>
          <p:spPr bwMode="auto">
            <a:xfrm rot="5400000" flipH="1">
              <a:off x="3462" y="1753"/>
              <a:ext cx="106" cy="1109"/>
            </a:xfrm>
            <a:prstGeom prst="bentConnector3">
              <a:avLst>
                <a:gd name="adj1" fmla="val 50000"/>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62" name="_s2062"/>
            <p:cNvCxnSpPr>
              <a:cxnSpLocks noChangeShapeType="1"/>
              <a:stCxn id="9" idx="0"/>
              <a:endCxn id="7" idx="2"/>
            </p:cNvCxnSpPr>
            <p:nvPr/>
          </p:nvCxnSpPr>
          <p:spPr bwMode="auto">
            <a:xfrm rot="5400000" flipH="1">
              <a:off x="3092" y="2123"/>
              <a:ext cx="106" cy="369"/>
            </a:xfrm>
            <a:prstGeom prst="bentConnector3">
              <a:avLst>
                <a:gd name="adj1" fmla="val 50000"/>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cxnSp>
          <p:nvCxnSpPr>
            <p:cNvPr id="2063" name="_s2063"/>
            <p:cNvCxnSpPr>
              <a:cxnSpLocks noChangeShapeType="1"/>
              <a:stCxn id="8" idx="0"/>
              <a:endCxn id="7" idx="2"/>
            </p:cNvCxnSpPr>
            <p:nvPr/>
          </p:nvCxnSpPr>
          <p:spPr bwMode="auto">
            <a:xfrm rot="16200000">
              <a:off x="2563" y="1964"/>
              <a:ext cx="106" cy="688"/>
            </a:xfrm>
            <a:prstGeom prst="bentConnector3">
              <a:avLst>
                <a:gd name="adj1" fmla="val 50000"/>
              </a:avLst>
            </a:prstGeom>
            <a:noFill/>
            <a:ln w="28575">
              <a:solidFill>
                <a:schemeClr val="tx1"/>
              </a:solidFill>
              <a:miter lim="800000"/>
              <a:headEnd/>
              <a:tailEnd/>
            </a:ln>
            <a:extLst>
              <a:ext uri="{909E8E84-426E-40DD-AFC4-6F175D3DCCD1}">
                <a14:hiddenFill xmlns:a14="http://schemas.microsoft.com/office/drawing/2010/main">
                  <a:noFill/>
                </a14:hiddenFill>
              </a:ext>
            </a:extLst>
          </p:spPr>
        </p:cxnSp>
        <p:sp>
          <p:nvSpPr>
            <p:cNvPr id="7" name="_s2064"/>
            <p:cNvSpPr>
              <a:spLocks noChangeArrowheads="1"/>
            </p:cNvSpPr>
            <p:nvPr/>
          </p:nvSpPr>
          <p:spPr bwMode="auto">
            <a:xfrm>
              <a:off x="2643" y="1971"/>
              <a:ext cx="633" cy="284"/>
            </a:xfrm>
            <a:prstGeom prst="roundRect">
              <a:avLst>
                <a:gd name="adj" fmla="val 16667"/>
              </a:avLst>
            </a:prstGeom>
            <a:solidFill>
              <a:srgbClr val="FFCC99"/>
            </a:solidFill>
            <a:ln w="9525">
              <a:solidFill>
                <a:schemeClr val="tx1"/>
              </a:solidFill>
              <a:round/>
              <a:headEnd/>
              <a:tailEnd/>
            </a:ln>
          </p:spPr>
          <p:txBody>
            <a:bodyPr vert="horz" wrap="none" lIns="43581" tIns="21792" rIns="43581" bIns="21792"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1" i="0" u="none" strike="noStrike" cap="none" normalizeH="0" baseline="0">
                  <a:ln>
                    <a:noFill/>
                  </a:ln>
                  <a:solidFill>
                    <a:schemeClr val="tx1"/>
                  </a:solidFill>
                  <a:effectLst/>
                  <a:latin typeface="Arial" panose="020B0604020202020204" pitchFamily="34" charset="0"/>
                </a:rPr>
                <a:t>BİNALAR</a:t>
              </a:r>
            </a:p>
          </p:txBody>
        </p:sp>
        <p:sp>
          <p:nvSpPr>
            <p:cNvPr id="8" name="_s2065"/>
            <p:cNvSpPr>
              <a:spLocks noChangeArrowheads="1"/>
            </p:cNvSpPr>
            <p:nvPr/>
          </p:nvSpPr>
          <p:spPr bwMode="auto">
            <a:xfrm>
              <a:off x="1955" y="2361"/>
              <a:ext cx="634" cy="285"/>
            </a:xfrm>
            <a:prstGeom prst="roundRect">
              <a:avLst>
                <a:gd name="adj" fmla="val 16667"/>
              </a:avLst>
            </a:prstGeom>
            <a:solidFill>
              <a:srgbClr val="CCFFCC"/>
            </a:solidFill>
            <a:ln w="9525">
              <a:solidFill>
                <a:schemeClr val="tx1"/>
              </a:solidFill>
              <a:round/>
              <a:headEnd/>
              <a:tailEnd/>
            </a:ln>
          </p:spPr>
          <p:txBody>
            <a:bodyPr vert="horz" wrap="none" lIns="43581" tIns="21792" rIns="43581" bIns="21792"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1" i="0" u="none" strike="noStrike" cap="none" normalizeH="0" baseline="0">
                  <a:ln>
                    <a:noFill/>
                  </a:ln>
                  <a:solidFill>
                    <a:schemeClr val="tx1"/>
                  </a:solidFill>
                  <a:effectLst/>
                  <a:latin typeface="Arial" panose="020B0604020202020204" pitchFamily="34" charset="0"/>
                </a:rPr>
                <a:t>Duvarlar</a:t>
              </a:r>
            </a:p>
          </p:txBody>
        </p:sp>
        <p:sp>
          <p:nvSpPr>
            <p:cNvPr id="9" name="_s2066"/>
            <p:cNvSpPr>
              <a:spLocks noChangeArrowheads="1"/>
            </p:cNvSpPr>
            <p:nvPr/>
          </p:nvSpPr>
          <p:spPr bwMode="auto">
            <a:xfrm>
              <a:off x="3012" y="2361"/>
              <a:ext cx="634" cy="285"/>
            </a:xfrm>
            <a:prstGeom prst="roundRect">
              <a:avLst>
                <a:gd name="adj" fmla="val 16667"/>
              </a:avLst>
            </a:prstGeom>
            <a:solidFill>
              <a:srgbClr val="99CCFF"/>
            </a:solidFill>
            <a:ln w="9525">
              <a:solidFill>
                <a:schemeClr val="tx1"/>
              </a:solidFill>
              <a:round/>
              <a:headEnd/>
              <a:tailEnd/>
            </a:ln>
          </p:spPr>
          <p:txBody>
            <a:bodyPr vert="horz" wrap="none" lIns="43581" tIns="21792" rIns="43581" bIns="21792"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1" i="0" u="none" strike="noStrike" cap="none" normalizeH="0" baseline="0">
                  <a:ln>
                    <a:noFill/>
                  </a:ln>
                  <a:solidFill>
                    <a:schemeClr val="tx1"/>
                  </a:solidFill>
                  <a:effectLst/>
                  <a:latin typeface="Arial" panose="020B0604020202020204" pitchFamily="34" charset="0"/>
                </a:rPr>
                <a:t>Çatılar</a:t>
              </a:r>
            </a:p>
          </p:txBody>
        </p:sp>
        <p:sp>
          <p:nvSpPr>
            <p:cNvPr id="10" name="_s2067"/>
            <p:cNvSpPr>
              <a:spLocks noChangeArrowheads="1"/>
            </p:cNvSpPr>
            <p:nvPr/>
          </p:nvSpPr>
          <p:spPr bwMode="auto">
            <a:xfrm>
              <a:off x="3752" y="2361"/>
              <a:ext cx="634" cy="285"/>
            </a:xfrm>
            <a:prstGeom prst="roundRect">
              <a:avLst>
                <a:gd name="adj" fmla="val 16667"/>
              </a:avLst>
            </a:prstGeom>
            <a:solidFill>
              <a:srgbClr val="CC99FF"/>
            </a:solidFill>
            <a:ln w="9525">
              <a:solidFill>
                <a:schemeClr val="tx1"/>
              </a:solidFill>
              <a:round/>
              <a:headEnd/>
              <a:tailEnd/>
            </a:ln>
          </p:spPr>
          <p:txBody>
            <a:bodyPr vert="horz" wrap="none" lIns="43581" tIns="21792" rIns="43581" bIns="21792"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1" i="0" u="none" strike="noStrike" cap="none" normalizeH="0" baseline="0">
                  <a:ln>
                    <a:noFill/>
                  </a:ln>
                  <a:solidFill>
                    <a:schemeClr val="tx1"/>
                  </a:solidFill>
                  <a:effectLst/>
                  <a:latin typeface="Arial" panose="020B0604020202020204" pitchFamily="34" charset="0"/>
                </a:rPr>
                <a:t>Döşemeler</a:t>
              </a:r>
            </a:p>
          </p:txBody>
        </p:sp>
        <p:sp>
          <p:nvSpPr>
            <p:cNvPr id="11" name="_s2068"/>
            <p:cNvSpPr>
              <a:spLocks noChangeArrowheads="1"/>
            </p:cNvSpPr>
            <p:nvPr/>
          </p:nvSpPr>
          <p:spPr bwMode="auto">
            <a:xfrm>
              <a:off x="1532" y="2752"/>
              <a:ext cx="634" cy="284"/>
            </a:xfrm>
            <a:prstGeom prst="roundRect">
              <a:avLst>
                <a:gd name="adj" fmla="val 16667"/>
              </a:avLst>
            </a:prstGeom>
            <a:solidFill>
              <a:srgbClr val="CCFFCC"/>
            </a:solidFill>
            <a:ln w="9525">
              <a:solidFill>
                <a:schemeClr val="tx1"/>
              </a:solidFill>
              <a:round/>
              <a:headEnd/>
              <a:tailEnd/>
            </a:ln>
          </p:spPr>
          <p:txBody>
            <a:bodyPr vert="horz" wrap="none" lIns="43581" tIns="21792" rIns="43581" bIns="21792"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1" u="none" strike="noStrike" cap="none" normalizeH="0" baseline="0">
                  <a:ln>
                    <a:noFill/>
                  </a:ln>
                  <a:solidFill>
                    <a:schemeClr val="tx1"/>
                  </a:solidFill>
                  <a:effectLst/>
                  <a:latin typeface="Arial" panose="020B0604020202020204" pitchFamily="34" charset="0"/>
                </a:rPr>
                <a:t>Dıştan </a:t>
              </a:r>
            </a:p>
          </p:txBody>
        </p:sp>
        <p:sp>
          <p:nvSpPr>
            <p:cNvPr id="12" name="_s2069"/>
            <p:cNvSpPr>
              <a:spLocks noChangeArrowheads="1"/>
            </p:cNvSpPr>
            <p:nvPr/>
          </p:nvSpPr>
          <p:spPr bwMode="auto">
            <a:xfrm>
              <a:off x="1532" y="3142"/>
              <a:ext cx="634" cy="284"/>
            </a:xfrm>
            <a:prstGeom prst="roundRect">
              <a:avLst>
                <a:gd name="adj" fmla="val 16667"/>
              </a:avLst>
            </a:prstGeom>
            <a:solidFill>
              <a:srgbClr val="CCFFCC"/>
            </a:solidFill>
            <a:ln w="9525">
              <a:solidFill>
                <a:schemeClr val="tx1"/>
              </a:solidFill>
              <a:round/>
              <a:headEnd/>
              <a:tailEnd/>
            </a:ln>
          </p:spPr>
          <p:txBody>
            <a:bodyPr vert="horz" wrap="none" lIns="43581" tIns="21792" rIns="43581" bIns="21792"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1" u="none" strike="noStrike" cap="none" normalizeH="0" baseline="0">
                  <a:ln>
                    <a:noFill/>
                  </a:ln>
                  <a:solidFill>
                    <a:schemeClr val="tx1"/>
                  </a:solidFill>
                  <a:effectLst/>
                  <a:latin typeface="Arial" panose="020B0604020202020204" pitchFamily="34" charset="0"/>
                </a:rPr>
                <a:t>İçten</a:t>
              </a:r>
            </a:p>
          </p:txBody>
        </p:sp>
        <p:sp>
          <p:nvSpPr>
            <p:cNvPr id="13" name="_s2070"/>
            <p:cNvSpPr>
              <a:spLocks noChangeArrowheads="1"/>
            </p:cNvSpPr>
            <p:nvPr/>
          </p:nvSpPr>
          <p:spPr bwMode="auto">
            <a:xfrm>
              <a:off x="1532" y="3532"/>
              <a:ext cx="634" cy="284"/>
            </a:xfrm>
            <a:prstGeom prst="roundRect">
              <a:avLst>
                <a:gd name="adj" fmla="val 16667"/>
              </a:avLst>
            </a:prstGeom>
            <a:solidFill>
              <a:srgbClr val="CCFFCC"/>
            </a:solidFill>
            <a:ln w="9525">
              <a:solidFill>
                <a:schemeClr val="tx1"/>
              </a:solidFill>
              <a:round/>
              <a:headEnd/>
              <a:tailEnd/>
            </a:ln>
          </p:spPr>
          <p:txBody>
            <a:bodyPr vert="horz" wrap="none" lIns="43581" tIns="21792" rIns="43581" bIns="21792"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1" u="none" strike="noStrike" cap="none" normalizeH="0" baseline="0">
                  <a:ln>
                    <a:noFill/>
                  </a:ln>
                  <a:solidFill>
                    <a:schemeClr val="tx1"/>
                  </a:solidFill>
                  <a:effectLst/>
                  <a:latin typeface="Arial" panose="020B0604020202020204" pitchFamily="34" charset="0"/>
                </a:rPr>
                <a:t>Sandviç</a:t>
              </a:r>
            </a:p>
          </p:txBody>
        </p:sp>
        <p:sp>
          <p:nvSpPr>
            <p:cNvPr id="14" name="_s2071"/>
            <p:cNvSpPr>
              <a:spLocks noChangeArrowheads="1"/>
            </p:cNvSpPr>
            <p:nvPr/>
          </p:nvSpPr>
          <p:spPr bwMode="auto">
            <a:xfrm>
              <a:off x="2378" y="2752"/>
              <a:ext cx="634" cy="284"/>
            </a:xfrm>
            <a:prstGeom prst="roundRect">
              <a:avLst>
                <a:gd name="adj" fmla="val 16667"/>
              </a:avLst>
            </a:prstGeom>
            <a:solidFill>
              <a:srgbClr val="CCFFFF"/>
            </a:solidFill>
            <a:ln w="9525">
              <a:solidFill>
                <a:schemeClr val="tx1"/>
              </a:solidFill>
              <a:round/>
              <a:headEnd/>
              <a:tailEnd/>
            </a:ln>
          </p:spPr>
          <p:txBody>
            <a:bodyPr vert="horz" wrap="none" lIns="43581" tIns="21792" rIns="43581" bIns="21792"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1" u="none" strike="noStrike" cap="none" normalizeH="0" baseline="0">
                  <a:ln>
                    <a:noFill/>
                  </a:ln>
                  <a:solidFill>
                    <a:schemeClr val="tx1"/>
                  </a:solidFill>
                  <a:effectLst/>
                  <a:latin typeface="Arial" panose="020B0604020202020204" pitchFamily="34" charset="0"/>
                </a:rPr>
                <a:t>Eğimli Çatılar</a:t>
              </a:r>
            </a:p>
          </p:txBody>
        </p:sp>
        <p:sp>
          <p:nvSpPr>
            <p:cNvPr id="15" name="_s2072"/>
            <p:cNvSpPr>
              <a:spLocks noChangeArrowheads="1"/>
            </p:cNvSpPr>
            <p:nvPr/>
          </p:nvSpPr>
          <p:spPr bwMode="auto">
            <a:xfrm>
              <a:off x="3224" y="2752"/>
              <a:ext cx="634" cy="284"/>
            </a:xfrm>
            <a:prstGeom prst="roundRect">
              <a:avLst>
                <a:gd name="adj" fmla="val 16667"/>
              </a:avLst>
            </a:prstGeom>
            <a:solidFill>
              <a:srgbClr val="00CCFF"/>
            </a:solidFill>
            <a:ln w="9525">
              <a:solidFill>
                <a:schemeClr val="tx1"/>
              </a:solidFill>
              <a:round/>
              <a:headEnd/>
              <a:tailEnd/>
            </a:ln>
          </p:spPr>
          <p:txBody>
            <a:bodyPr vert="horz" wrap="none" lIns="55166" tIns="27583" rIns="55166" bIns="27583"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1" u="none" strike="noStrike" cap="none" normalizeH="0" baseline="0">
                  <a:ln>
                    <a:noFill/>
                  </a:ln>
                  <a:solidFill>
                    <a:schemeClr val="tx1"/>
                  </a:solidFill>
                  <a:effectLst/>
                  <a:latin typeface="Arial" panose="020B0604020202020204" pitchFamily="34" charset="0"/>
                </a:rPr>
                <a:t>Teras Çatılar</a:t>
              </a:r>
            </a:p>
          </p:txBody>
        </p:sp>
        <p:sp>
          <p:nvSpPr>
            <p:cNvPr id="16" name="_s2073"/>
            <p:cNvSpPr>
              <a:spLocks noChangeArrowheads="1"/>
            </p:cNvSpPr>
            <p:nvPr/>
          </p:nvSpPr>
          <p:spPr bwMode="auto">
            <a:xfrm>
              <a:off x="2801" y="3142"/>
              <a:ext cx="634" cy="414"/>
            </a:xfrm>
            <a:prstGeom prst="roundRect">
              <a:avLst>
                <a:gd name="adj" fmla="val 16667"/>
              </a:avLst>
            </a:prstGeom>
            <a:solidFill>
              <a:srgbClr val="CCFFFF"/>
            </a:solidFill>
            <a:ln w="9525">
              <a:solidFill>
                <a:schemeClr val="tx1"/>
              </a:solidFill>
              <a:round/>
              <a:headEnd/>
              <a:tailEnd/>
            </a:ln>
          </p:spPr>
          <p:txBody>
            <a:bodyPr vert="horz" wrap="none" lIns="60622" tIns="30311" rIns="60622" bIns="30311"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0" u="none" strike="noStrike" cap="none" normalizeH="0" baseline="0">
                  <a:ln>
                    <a:noFill/>
                  </a:ln>
                  <a:solidFill>
                    <a:schemeClr val="tx1"/>
                  </a:solidFill>
                  <a:effectLst/>
                  <a:latin typeface="Arial" panose="020B0604020202020204" pitchFamily="34" charset="0"/>
                </a:rPr>
                <a:t>Çatı Arası </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0" u="none" strike="noStrike" cap="none" normalizeH="0" baseline="0">
                  <a:ln>
                    <a:noFill/>
                  </a:ln>
                  <a:solidFill>
                    <a:schemeClr val="tx1"/>
                  </a:solidFill>
                  <a:effectLst/>
                  <a:latin typeface="Arial" panose="020B0604020202020204" pitchFamily="34" charset="0"/>
                </a:rPr>
                <a:t>Kullanılan</a:t>
              </a:r>
            </a:p>
          </p:txBody>
        </p:sp>
        <p:sp>
          <p:nvSpPr>
            <p:cNvPr id="17" name="_s2074"/>
            <p:cNvSpPr>
              <a:spLocks noChangeArrowheads="1"/>
            </p:cNvSpPr>
            <p:nvPr/>
          </p:nvSpPr>
          <p:spPr bwMode="auto">
            <a:xfrm>
              <a:off x="2801" y="3662"/>
              <a:ext cx="634" cy="414"/>
            </a:xfrm>
            <a:prstGeom prst="roundRect">
              <a:avLst>
                <a:gd name="adj" fmla="val 16667"/>
              </a:avLst>
            </a:prstGeom>
            <a:solidFill>
              <a:srgbClr val="CCFFFF"/>
            </a:solidFill>
            <a:ln w="9525">
              <a:solidFill>
                <a:schemeClr val="tx1"/>
              </a:solidFill>
              <a:round/>
              <a:headEnd/>
              <a:tailEnd/>
            </a:ln>
          </p:spPr>
          <p:txBody>
            <a:bodyPr vert="horz" wrap="none" lIns="61851" tIns="30927" rIns="61851" bIns="30927"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0" u="none" strike="noStrike" cap="none" normalizeH="0" baseline="0">
                  <a:ln>
                    <a:noFill/>
                  </a:ln>
                  <a:solidFill>
                    <a:schemeClr val="tx1"/>
                  </a:solidFill>
                  <a:effectLst/>
                  <a:latin typeface="Arial" panose="020B0604020202020204" pitchFamily="34" charset="0"/>
                </a:rPr>
                <a:t>Çatı Arası </a:t>
              </a:r>
            </a:p>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0" u="none" strike="noStrike" cap="none" normalizeH="0" baseline="0">
                  <a:ln>
                    <a:noFill/>
                  </a:ln>
                  <a:solidFill>
                    <a:schemeClr val="tx1"/>
                  </a:solidFill>
                  <a:effectLst/>
                  <a:latin typeface="Arial" panose="020B0604020202020204" pitchFamily="34" charset="0"/>
                </a:rPr>
                <a:t>Kullanılmayan</a:t>
              </a:r>
            </a:p>
          </p:txBody>
        </p:sp>
        <p:sp>
          <p:nvSpPr>
            <p:cNvPr id="18" name="_s2075"/>
            <p:cNvSpPr>
              <a:spLocks noChangeArrowheads="1"/>
            </p:cNvSpPr>
            <p:nvPr/>
          </p:nvSpPr>
          <p:spPr bwMode="auto">
            <a:xfrm>
              <a:off x="3647" y="3142"/>
              <a:ext cx="634" cy="414"/>
            </a:xfrm>
            <a:prstGeom prst="roundRect">
              <a:avLst>
                <a:gd name="adj" fmla="val 16667"/>
              </a:avLst>
            </a:prstGeom>
            <a:solidFill>
              <a:srgbClr val="00CCFF"/>
            </a:solidFill>
            <a:ln w="9525">
              <a:solidFill>
                <a:schemeClr val="tx1"/>
              </a:solidFill>
              <a:round/>
              <a:headEnd/>
              <a:tailEnd/>
            </a:ln>
          </p:spPr>
          <p:txBody>
            <a:bodyPr vert="horz" wrap="none" lIns="80512" tIns="40256" rIns="80512" bIns="40256"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0" u="none" strike="noStrike" cap="none" normalizeH="0" baseline="0">
                  <a:ln>
                    <a:noFill/>
                  </a:ln>
                  <a:solidFill>
                    <a:schemeClr val="tx1"/>
                  </a:solidFill>
                  <a:effectLst/>
                  <a:latin typeface="Arial" panose="020B0604020202020204" pitchFamily="34" charset="0"/>
                </a:rPr>
                <a:t>Geleneksel</a:t>
              </a:r>
            </a:p>
          </p:txBody>
        </p:sp>
        <p:sp>
          <p:nvSpPr>
            <p:cNvPr id="19" name="_s2076"/>
            <p:cNvSpPr>
              <a:spLocks noChangeArrowheads="1"/>
            </p:cNvSpPr>
            <p:nvPr/>
          </p:nvSpPr>
          <p:spPr bwMode="auto">
            <a:xfrm>
              <a:off x="3647" y="3662"/>
              <a:ext cx="634" cy="414"/>
            </a:xfrm>
            <a:prstGeom prst="roundRect">
              <a:avLst>
                <a:gd name="adj" fmla="val 16667"/>
              </a:avLst>
            </a:prstGeom>
            <a:solidFill>
              <a:srgbClr val="00CCFF"/>
            </a:solidFill>
            <a:ln w="9525">
              <a:solidFill>
                <a:schemeClr val="tx1"/>
              </a:solidFill>
              <a:round/>
              <a:headEnd/>
              <a:tailEnd/>
            </a:ln>
          </p:spPr>
          <p:txBody>
            <a:bodyPr vert="horz" wrap="none" lIns="84749" tIns="42375" rIns="84749" bIns="42375"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altLang="tr-TR" sz="1600" b="0" i="0" u="none" strike="noStrike" cap="none" normalizeH="0" baseline="0">
                  <a:ln>
                    <a:noFill/>
                  </a:ln>
                  <a:solidFill>
                    <a:schemeClr val="tx1"/>
                  </a:solidFill>
                  <a:effectLst/>
                  <a:latin typeface="Arial" panose="020B0604020202020204" pitchFamily="34" charset="0"/>
                </a:rPr>
                <a:t>Ters Teras</a:t>
              </a:r>
            </a:p>
          </p:txBody>
        </p:sp>
      </p:grpSp>
    </p:spTree>
    <p:extLst>
      <p:ext uri="{BB962C8B-B14F-4D97-AF65-F5344CB8AC3E}">
        <p14:creationId xmlns:p14="http://schemas.microsoft.com/office/powerpoint/2010/main" val="16366306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C25FBB73-0722-43BA-96B1-E2CDB323C556}"/>
              </a:ext>
            </a:extLst>
          </p:cNvPr>
          <p:cNvPicPr>
            <a:picLocks noChangeAspect="1"/>
          </p:cNvPicPr>
          <p:nvPr/>
        </p:nvPicPr>
        <p:blipFill>
          <a:blip r:embed="rId2"/>
          <a:stretch>
            <a:fillRect/>
          </a:stretch>
        </p:blipFill>
        <p:spPr>
          <a:xfrm>
            <a:off x="129058" y="8847"/>
            <a:ext cx="9644708" cy="6840305"/>
          </a:xfrm>
          <a:prstGeom prst="rect">
            <a:avLst/>
          </a:prstGeom>
        </p:spPr>
      </p:pic>
      <p:sp>
        <p:nvSpPr>
          <p:cNvPr id="12290" name="Text Box 2">
            <a:extLst>
              <a:ext uri="{FF2B5EF4-FFF2-40B4-BE49-F238E27FC236}">
                <a16:creationId xmlns:a16="http://schemas.microsoft.com/office/drawing/2014/main" id="{2EADD3EB-8B69-4D71-8807-3C3FCE32BE8C}"/>
              </a:ext>
            </a:extLst>
          </p:cNvPr>
          <p:cNvSpPr txBox="1">
            <a:spLocks noChangeArrowheads="1"/>
          </p:cNvSpPr>
          <p:nvPr/>
        </p:nvSpPr>
        <p:spPr bwMode="auto">
          <a:xfrm>
            <a:off x="495141" y="5409565"/>
            <a:ext cx="8912543"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50000"/>
              </a:spcBef>
              <a:buClrTx/>
              <a:buFont typeface="Wingdings" panose="05000000000000000000" pitchFamily="2" charset="2"/>
              <a:buChar char="Ø"/>
            </a:pPr>
            <a:r>
              <a:rPr lang="tr-TR" altLang="tr-TR" sz="2399"/>
              <a:t>Isı köprülerine karşı önlem alınmalıdır.</a:t>
            </a:r>
            <a:endParaRPr lang="en-US" altLang="tr-TR" sz="2399"/>
          </a:p>
        </p:txBody>
      </p:sp>
      <p:grpSp>
        <p:nvGrpSpPr>
          <p:cNvPr id="12291" name="Group 3">
            <a:extLst>
              <a:ext uri="{FF2B5EF4-FFF2-40B4-BE49-F238E27FC236}">
                <a16:creationId xmlns:a16="http://schemas.microsoft.com/office/drawing/2014/main" id="{B8E4BACF-8A98-4AA4-AAA4-2F7737A833BF}"/>
              </a:ext>
            </a:extLst>
          </p:cNvPr>
          <p:cNvGrpSpPr>
            <a:grpSpLocks/>
          </p:cNvGrpSpPr>
          <p:nvPr/>
        </p:nvGrpSpPr>
        <p:grpSpPr bwMode="auto">
          <a:xfrm>
            <a:off x="165047" y="2134015"/>
            <a:ext cx="5498925" cy="2445554"/>
            <a:chOff x="0" y="1162"/>
            <a:chExt cx="3198" cy="1541"/>
          </a:xfrm>
        </p:grpSpPr>
        <p:sp>
          <p:nvSpPr>
            <p:cNvPr id="12294" name="Rectangle 4" descr="Outlined diamond">
              <a:extLst>
                <a:ext uri="{FF2B5EF4-FFF2-40B4-BE49-F238E27FC236}">
                  <a16:creationId xmlns:a16="http://schemas.microsoft.com/office/drawing/2014/main" id="{2039391D-C622-4BB4-8735-A5C9E204420A}"/>
                </a:ext>
              </a:extLst>
            </p:cNvPr>
            <p:cNvSpPr>
              <a:spLocks noChangeArrowheads="1"/>
            </p:cNvSpPr>
            <p:nvPr/>
          </p:nvSpPr>
          <p:spPr bwMode="auto">
            <a:xfrm>
              <a:off x="970" y="1200"/>
              <a:ext cx="96" cy="1344"/>
            </a:xfrm>
            <a:prstGeom prst="rect">
              <a:avLst/>
            </a:prstGeom>
            <a:blipFill dpi="0" rotWithShape="0">
              <a:blip r:embed="rId3"/>
              <a:srcRect/>
              <a:tile tx="0" ty="0" sx="100000" sy="100000" flip="none" algn="tl"/>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50000"/>
                </a:spcBef>
                <a:buClrTx/>
                <a:buFontTx/>
                <a:buNone/>
              </a:pPr>
              <a:endParaRPr lang="tr-TR" altLang="en-US" sz="1400">
                <a:solidFill>
                  <a:schemeClr val="tx1"/>
                </a:solidFill>
              </a:endParaRPr>
            </a:p>
          </p:txBody>
        </p:sp>
        <p:sp>
          <p:nvSpPr>
            <p:cNvPr id="12295" name="Rectangle 5" descr="Wide upward diagonal">
              <a:extLst>
                <a:ext uri="{FF2B5EF4-FFF2-40B4-BE49-F238E27FC236}">
                  <a16:creationId xmlns:a16="http://schemas.microsoft.com/office/drawing/2014/main" id="{70F9EF87-FABE-4278-88D8-38B4312A53FC}"/>
                </a:ext>
              </a:extLst>
            </p:cNvPr>
            <p:cNvSpPr>
              <a:spLocks noChangeArrowheads="1"/>
            </p:cNvSpPr>
            <p:nvPr/>
          </p:nvSpPr>
          <p:spPr bwMode="auto">
            <a:xfrm>
              <a:off x="720" y="1200"/>
              <a:ext cx="257" cy="1344"/>
            </a:xfrm>
            <a:prstGeom prst="rect">
              <a:avLst/>
            </a:prstGeom>
            <a:blipFill dpi="0" rotWithShape="0">
              <a:blip r:embed="rId4"/>
              <a:srcRect/>
              <a:tile tx="0" ty="0" sx="100000" sy="100000" flip="none" algn="tl"/>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50000"/>
                </a:spcBef>
                <a:buClrTx/>
                <a:buFontTx/>
                <a:buNone/>
              </a:pPr>
              <a:endParaRPr lang="tr-TR" altLang="en-US" sz="1400">
                <a:solidFill>
                  <a:schemeClr val="tx1"/>
                </a:solidFill>
              </a:endParaRPr>
            </a:p>
          </p:txBody>
        </p:sp>
        <p:sp>
          <p:nvSpPr>
            <p:cNvPr id="12296" name="Rectangle 6">
              <a:extLst>
                <a:ext uri="{FF2B5EF4-FFF2-40B4-BE49-F238E27FC236}">
                  <a16:creationId xmlns:a16="http://schemas.microsoft.com/office/drawing/2014/main" id="{A537F6BC-A665-4031-BBCC-4562448E67FB}"/>
                </a:ext>
              </a:extLst>
            </p:cNvPr>
            <p:cNvSpPr>
              <a:spLocks noChangeArrowheads="1"/>
            </p:cNvSpPr>
            <p:nvPr/>
          </p:nvSpPr>
          <p:spPr bwMode="auto">
            <a:xfrm>
              <a:off x="720" y="1719"/>
              <a:ext cx="1248" cy="336"/>
            </a:xfrm>
            <a:prstGeom prst="rect">
              <a:avLst/>
            </a:prstGeom>
            <a:solidFill>
              <a:srgbClr val="C0C0C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50000"/>
                </a:spcBef>
                <a:buClrTx/>
                <a:buFontTx/>
                <a:buNone/>
              </a:pPr>
              <a:endParaRPr lang="tr-TR" altLang="en-US" sz="1400">
                <a:solidFill>
                  <a:schemeClr val="tx1"/>
                </a:solidFill>
              </a:endParaRPr>
            </a:p>
          </p:txBody>
        </p:sp>
        <p:grpSp>
          <p:nvGrpSpPr>
            <p:cNvPr id="12297" name="Group 7">
              <a:extLst>
                <a:ext uri="{FF2B5EF4-FFF2-40B4-BE49-F238E27FC236}">
                  <a16:creationId xmlns:a16="http://schemas.microsoft.com/office/drawing/2014/main" id="{18A6AB37-FB13-45D8-BC75-95BF2641B5D7}"/>
                </a:ext>
              </a:extLst>
            </p:cNvPr>
            <p:cNvGrpSpPr>
              <a:grpSpLocks/>
            </p:cNvGrpSpPr>
            <p:nvPr/>
          </p:nvGrpSpPr>
          <p:grpSpPr bwMode="auto">
            <a:xfrm>
              <a:off x="432" y="1872"/>
              <a:ext cx="1117" cy="576"/>
              <a:chOff x="3696" y="2520"/>
              <a:chExt cx="1117" cy="504"/>
            </a:xfrm>
          </p:grpSpPr>
          <p:sp>
            <p:nvSpPr>
              <p:cNvPr id="12309" name="Arc 8">
                <a:extLst>
                  <a:ext uri="{FF2B5EF4-FFF2-40B4-BE49-F238E27FC236}">
                    <a16:creationId xmlns:a16="http://schemas.microsoft.com/office/drawing/2014/main" id="{B69A61BE-A904-4C18-AB3E-C1949195DBF5}"/>
                  </a:ext>
                </a:extLst>
              </p:cNvPr>
              <p:cNvSpPr>
                <a:spLocks/>
              </p:cNvSpPr>
              <p:nvPr/>
            </p:nvSpPr>
            <p:spPr bwMode="auto">
              <a:xfrm>
                <a:off x="3840" y="2592"/>
                <a:ext cx="973" cy="432"/>
              </a:xfrm>
              <a:custGeom>
                <a:avLst/>
                <a:gdLst>
                  <a:gd name="T0" fmla="*/ 0 w 21436"/>
                  <a:gd name="T1" fmla="*/ 0 h 21600"/>
                  <a:gd name="T2" fmla="*/ 2 w 21436"/>
                  <a:gd name="T3" fmla="*/ 0 h 21600"/>
                  <a:gd name="T4" fmla="*/ 0 w 21436"/>
                  <a:gd name="T5" fmla="*/ 0 h 21600"/>
                  <a:gd name="T6" fmla="*/ 0 60000 65536"/>
                  <a:gd name="T7" fmla="*/ 0 60000 65536"/>
                  <a:gd name="T8" fmla="*/ 0 60000 65536"/>
                </a:gdLst>
                <a:ahLst/>
                <a:cxnLst>
                  <a:cxn ang="T6">
                    <a:pos x="T0" y="T1"/>
                  </a:cxn>
                  <a:cxn ang="T7">
                    <a:pos x="T2" y="T3"/>
                  </a:cxn>
                  <a:cxn ang="T8">
                    <a:pos x="T4" y="T5"/>
                  </a:cxn>
                </a:cxnLst>
                <a:rect l="0" t="0" r="r" b="b"/>
                <a:pathLst>
                  <a:path w="21436" h="21600" fill="none" extrusionOk="0">
                    <a:moveTo>
                      <a:pt x="-1" y="1"/>
                    </a:moveTo>
                    <a:cubicBezTo>
                      <a:pt x="93" y="0"/>
                      <a:pt x="187" y="-1"/>
                      <a:pt x="281" y="0"/>
                    </a:cubicBezTo>
                    <a:cubicBezTo>
                      <a:pt x="10529" y="0"/>
                      <a:pt x="19366" y="7201"/>
                      <a:pt x="21435" y="17238"/>
                    </a:cubicBezTo>
                  </a:path>
                  <a:path w="21436" h="21600" stroke="0" extrusionOk="0">
                    <a:moveTo>
                      <a:pt x="-1" y="1"/>
                    </a:moveTo>
                    <a:cubicBezTo>
                      <a:pt x="93" y="0"/>
                      <a:pt x="187" y="-1"/>
                      <a:pt x="281" y="0"/>
                    </a:cubicBezTo>
                    <a:cubicBezTo>
                      <a:pt x="10529" y="0"/>
                      <a:pt x="19366" y="7201"/>
                      <a:pt x="21435" y="17238"/>
                    </a:cubicBezTo>
                    <a:lnTo>
                      <a:pt x="281" y="21600"/>
                    </a:lnTo>
                    <a:lnTo>
                      <a:pt x="-1" y="1"/>
                    </a:lnTo>
                    <a:close/>
                  </a:path>
                </a:pathLst>
              </a:custGeom>
              <a:noFill/>
              <a:ln w="76200">
                <a:solidFill>
                  <a:srgbClr val="FFCC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2310" name="AutoShape 9">
                <a:extLst>
                  <a:ext uri="{FF2B5EF4-FFF2-40B4-BE49-F238E27FC236}">
                    <a16:creationId xmlns:a16="http://schemas.microsoft.com/office/drawing/2014/main" id="{AF7EDF23-A9C4-4E8C-98BC-4A3475C0C14C}"/>
                  </a:ext>
                </a:extLst>
              </p:cNvPr>
              <p:cNvSpPr>
                <a:spLocks noChangeArrowheads="1"/>
              </p:cNvSpPr>
              <p:nvPr/>
            </p:nvSpPr>
            <p:spPr bwMode="auto">
              <a:xfrm rot="-5400000">
                <a:off x="3696" y="2520"/>
                <a:ext cx="144" cy="144"/>
              </a:xfrm>
              <a:prstGeom prst="triangle">
                <a:avLst>
                  <a:gd name="adj" fmla="val 49593"/>
                </a:avLst>
              </a:prstGeom>
              <a:solidFill>
                <a:srgbClr val="FFCC00"/>
              </a:solidFill>
              <a:ln w="9525">
                <a:solidFill>
                  <a:srgbClr val="FFCC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50000"/>
                  </a:spcBef>
                  <a:buClrTx/>
                  <a:buFontTx/>
                  <a:buNone/>
                </a:pPr>
                <a:endParaRPr lang="tr-TR" altLang="en-US" sz="1400">
                  <a:solidFill>
                    <a:schemeClr val="tx1"/>
                  </a:solidFill>
                </a:endParaRPr>
              </a:p>
            </p:txBody>
          </p:sp>
        </p:grpSp>
        <p:grpSp>
          <p:nvGrpSpPr>
            <p:cNvPr id="12298" name="Group 10">
              <a:extLst>
                <a:ext uri="{FF2B5EF4-FFF2-40B4-BE49-F238E27FC236}">
                  <a16:creationId xmlns:a16="http://schemas.microsoft.com/office/drawing/2014/main" id="{3E5A69D7-EE18-4DB3-8ADA-1857BDE61050}"/>
                </a:ext>
              </a:extLst>
            </p:cNvPr>
            <p:cNvGrpSpPr>
              <a:grpSpLocks/>
            </p:cNvGrpSpPr>
            <p:nvPr/>
          </p:nvGrpSpPr>
          <p:grpSpPr bwMode="auto">
            <a:xfrm>
              <a:off x="432" y="1323"/>
              <a:ext cx="1077" cy="528"/>
              <a:chOff x="3216" y="1680"/>
              <a:chExt cx="1077" cy="528"/>
            </a:xfrm>
          </p:grpSpPr>
          <p:sp>
            <p:nvSpPr>
              <p:cNvPr id="12307" name="Arc 11">
                <a:extLst>
                  <a:ext uri="{FF2B5EF4-FFF2-40B4-BE49-F238E27FC236}">
                    <a16:creationId xmlns:a16="http://schemas.microsoft.com/office/drawing/2014/main" id="{BAA12605-A5BC-4E86-9CD4-2E39621C8C3C}"/>
                  </a:ext>
                </a:extLst>
              </p:cNvPr>
              <p:cNvSpPr>
                <a:spLocks/>
              </p:cNvSpPr>
              <p:nvPr/>
            </p:nvSpPr>
            <p:spPr bwMode="auto">
              <a:xfrm>
                <a:off x="3312" y="1680"/>
                <a:ext cx="981" cy="459"/>
              </a:xfrm>
              <a:custGeom>
                <a:avLst/>
                <a:gdLst>
                  <a:gd name="T0" fmla="*/ 2 w 21600"/>
                  <a:gd name="T1" fmla="*/ 0 h 22958"/>
                  <a:gd name="T2" fmla="*/ 0 w 21600"/>
                  <a:gd name="T3" fmla="*/ 0 h 22958"/>
                  <a:gd name="T4" fmla="*/ 0 w 21600"/>
                  <a:gd name="T5" fmla="*/ 0 h 22958"/>
                  <a:gd name="T6" fmla="*/ 0 60000 65536"/>
                  <a:gd name="T7" fmla="*/ 0 60000 65536"/>
                  <a:gd name="T8" fmla="*/ 0 60000 65536"/>
                </a:gdLst>
                <a:ahLst/>
                <a:cxnLst>
                  <a:cxn ang="T6">
                    <a:pos x="T0" y="T1"/>
                  </a:cxn>
                  <a:cxn ang="T7">
                    <a:pos x="T2" y="T3"/>
                  </a:cxn>
                  <a:cxn ang="T8">
                    <a:pos x="T4" y="T5"/>
                  </a:cxn>
                </a:cxnLst>
                <a:rect l="0" t="0" r="r" b="b"/>
                <a:pathLst>
                  <a:path w="21600" h="22958" fill="none" extrusionOk="0">
                    <a:moveTo>
                      <a:pt x="21557" y="-1"/>
                    </a:moveTo>
                    <a:cubicBezTo>
                      <a:pt x="21585" y="452"/>
                      <a:pt x="21600" y="906"/>
                      <a:pt x="21600" y="1360"/>
                    </a:cubicBezTo>
                    <a:cubicBezTo>
                      <a:pt x="21600" y="13181"/>
                      <a:pt x="12096" y="22807"/>
                      <a:pt x="276" y="22958"/>
                    </a:cubicBezTo>
                  </a:path>
                  <a:path w="21600" h="22958" stroke="0" extrusionOk="0">
                    <a:moveTo>
                      <a:pt x="21557" y="-1"/>
                    </a:moveTo>
                    <a:cubicBezTo>
                      <a:pt x="21585" y="452"/>
                      <a:pt x="21600" y="906"/>
                      <a:pt x="21600" y="1360"/>
                    </a:cubicBezTo>
                    <a:cubicBezTo>
                      <a:pt x="21600" y="13181"/>
                      <a:pt x="12096" y="22807"/>
                      <a:pt x="276" y="22958"/>
                    </a:cubicBezTo>
                    <a:lnTo>
                      <a:pt x="0" y="1360"/>
                    </a:lnTo>
                    <a:lnTo>
                      <a:pt x="21557" y="-1"/>
                    </a:lnTo>
                    <a:close/>
                  </a:path>
                </a:pathLst>
              </a:custGeom>
              <a:noFill/>
              <a:ln w="76200">
                <a:solidFill>
                  <a:srgbClr val="FFCC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2308" name="AutoShape 12">
                <a:extLst>
                  <a:ext uri="{FF2B5EF4-FFF2-40B4-BE49-F238E27FC236}">
                    <a16:creationId xmlns:a16="http://schemas.microsoft.com/office/drawing/2014/main" id="{8CAC6D8F-8A3E-43B7-B016-90359F3D24AD}"/>
                  </a:ext>
                </a:extLst>
              </p:cNvPr>
              <p:cNvSpPr>
                <a:spLocks noChangeArrowheads="1"/>
              </p:cNvSpPr>
              <p:nvPr/>
            </p:nvSpPr>
            <p:spPr bwMode="auto">
              <a:xfrm rot="-5400000">
                <a:off x="3216" y="2064"/>
                <a:ext cx="144" cy="144"/>
              </a:xfrm>
              <a:prstGeom prst="triangle">
                <a:avLst>
                  <a:gd name="adj" fmla="val 49593"/>
                </a:avLst>
              </a:prstGeom>
              <a:solidFill>
                <a:srgbClr val="FFCC00"/>
              </a:solidFill>
              <a:ln w="9525">
                <a:solidFill>
                  <a:srgbClr val="FFCC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50000"/>
                  </a:spcBef>
                  <a:buClrTx/>
                  <a:buFontTx/>
                  <a:buNone/>
                </a:pPr>
                <a:endParaRPr lang="tr-TR" altLang="en-US" sz="1400">
                  <a:solidFill>
                    <a:schemeClr val="tx1"/>
                  </a:solidFill>
                </a:endParaRPr>
              </a:p>
            </p:txBody>
          </p:sp>
        </p:grpSp>
        <p:sp>
          <p:nvSpPr>
            <p:cNvPr id="12299" name="Text Box 13">
              <a:extLst>
                <a:ext uri="{FF2B5EF4-FFF2-40B4-BE49-F238E27FC236}">
                  <a16:creationId xmlns:a16="http://schemas.microsoft.com/office/drawing/2014/main" id="{AC587A10-33F2-45C5-AE26-B4BAF4EC951C}"/>
                </a:ext>
              </a:extLst>
            </p:cNvPr>
            <p:cNvSpPr txBox="1">
              <a:spLocks noChangeArrowheads="1"/>
            </p:cNvSpPr>
            <p:nvPr/>
          </p:nvSpPr>
          <p:spPr bwMode="auto">
            <a:xfrm>
              <a:off x="1655" y="2296"/>
              <a:ext cx="998" cy="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tr-TR" sz="1200"/>
                <a:t>Yüksek ısıl dirence sahip bölge. (Yalıtımlı Duvar)</a:t>
              </a:r>
            </a:p>
          </p:txBody>
        </p:sp>
        <p:cxnSp>
          <p:nvCxnSpPr>
            <p:cNvPr id="12300" name="AutoShape 14">
              <a:extLst>
                <a:ext uri="{FF2B5EF4-FFF2-40B4-BE49-F238E27FC236}">
                  <a16:creationId xmlns:a16="http://schemas.microsoft.com/office/drawing/2014/main" id="{BDD52C48-882C-4222-ABB9-93EB8F3063EA}"/>
                </a:ext>
              </a:extLst>
            </p:cNvPr>
            <p:cNvCxnSpPr>
              <a:cxnSpLocks noChangeShapeType="1"/>
              <a:stCxn id="12305" idx="1"/>
              <a:endCxn id="12299" idx="1"/>
            </p:cNvCxnSpPr>
            <p:nvPr/>
          </p:nvCxnSpPr>
          <p:spPr bwMode="auto">
            <a:xfrm rot="5400000" flipH="1" flipV="1">
              <a:off x="1224" y="2182"/>
              <a:ext cx="113" cy="749"/>
            </a:xfrm>
            <a:prstGeom prst="bentConnector4">
              <a:avLst>
                <a:gd name="adj1" fmla="val 126872"/>
                <a:gd name="adj2" fmla="val 51420"/>
              </a:avLst>
            </a:prstGeom>
            <a:noFill/>
            <a:ln w="19685">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301" name="Text Box 15">
              <a:extLst>
                <a:ext uri="{FF2B5EF4-FFF2-40B4-BE49-F238E27FC236}">
                  <a16:creationId xmlns:a16="http://schemas.microsoft.com/office/drawing/2014/main" id="{FD997054-AB06-4C83-BD36-A669147E7633}"/>
                </a:ext>
              </a:extLst>
            </p:cNvPr>
            <p:cNvSpPr txBox="1">
              <a:spLocks noChangeArrowheads="1"/>
            </p:cNvSpPr>
            <p:nvPr/>
          </p:nvSpPr>
          <p:spPr bwMode="auto">
            <a:xfrm>
              <a:off x="1927" y="1162"/>
              <a:ext cx="1271" cy="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tr-TR" sz="1200"/>
                <a:t>Düşük ısıl dirence sahip bölge. (Yalıtımsız tavan/taban)</a:t>
              </a:r>
            </a:p>
          </p:txBody>
        </p:sp>
        <p:cxnSp>
          <p:nvCxnSpPr>
            <p:cNvPr id="12302" name="AutoShape 16">
              <a:extLst>
                <a:ext uri="{FF2B5EF4-FFF2-40B4-BE49-F238E27FC236}">
                  <a16:creationId xmlns:a16="http://schemas.microsoft.com/office/drawing/2014/main" id="{E59C3EC9-1FA6-416E-ADC3-DE673A128D44}"/>
                </a:ext>
              </a:extLst>
            </p:cNvPr>
            <p:cNvCxnSpPr>
              <a:cxnSpLocks noChangeShapeType="1"/>
              <a:stCxn id="12296" idx="3"/>
              <a:endCxn id="12301" idx="1"/>
            </p:cNvCxnSpPr>
            <p:nvPr/>
          </p:nvCxnSpPr>
          <p:spPr bwMode="auto">
            <a:xfrm flipH="1" flipV="1">
              <a:off x="1927" y="1366"/>
              <a:ext cx="41" cy="521"/>
            </a:xfrm>
            <a:prstGeom prst="bentConnector5">
              <a:avLst>
                <a:gd name="adj1" fmla="val -324154"/>
                <a:gd name="adj2" fmla="val 46596"/>
                <a:gd name="adj3" fmla="val 424154"/>
              </a:avLst>
            </a:prstGeom>
            <a:noFill/>
            <a:ln w="19050">
              <a:solidFill>
                <a:schemeClr val="tx1"/>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303" name="Text Box 17">
              <a:extLst>
                <a:ext uri="{FF2B5EF4-FFF2-40B4-BE49-F238E27FC236}">
                  <a16:creationId xmlns:a16="http://schemas.microsoft.com/office/drawing/2014/main" id="{72908A45-6DE6-4096-8B5A-58F230B08C2E}"/>
                </a:ext>
              </a:extLst>
            </p:cNvPr>
            <p:cNvSpPr txBox="1">
              <a:spLocks noChangeArrowheads="1"/>
            </p:cNvSpPr>
            <p:nvPr/>
          </p:nvSpPr>
          <p:spPr bwMode="auto">
            <a:xfrm>
              <a:off x="0" y="1253"/>
              <a:ext cx="703"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tr-TR" sz="1200"/>
                <a:t>Isı Köprüsü</a:t>
              </a:r>
            </a:p>
          </p:txBody>
        </p:sp>
        <p:sp>
          <p:nvSpPr>
            <p:cNvPr id="12304" name="Oval 18">
              <a:extLst>
                <a:ext uri="{FF2B5EF4-FFF2-40B4-BE49-F238E27FC236}">
                  <a16:creationId xmlns:a16="http://schemas.microsoft.com/office/drawing/2014/main" id="{43DA1E8B-D4C4-4F50-8C7F-72198C354B72}"/>
                </a:ext>
              </a:extLst>
            </p:cNvPr>
            <p:cNvSpPr>
              <a:spLocks noChangeArrowheads="1"/>
            </p:cNvSpPr>
            <p:nvPr/>
          </p:nvSpPr>
          <p:spPr bwMode="auto">
            <a:xfrm>
              <a:off x="567" y="1616"/>
              <a:ext cx="590" cy="499"/>
            </a:xfrm>
            <a:prstGeom prst="ellipse">
              <a:avLst/>
            </a:prstGeom>
            <a:noFill/>
            <a:ln w="25400">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50000"/>
                </a:spcBef>
                <a:buClrTx/>
                <a:buFontTx/>
                <a:buNone/>
              </a:pPr>
              <a:endParaRPr lang="tr-TR" altLang="en-US" sz="1400">
                <a:solidFill>
                  <a:schemeClr val="tx1"/>
                </a:solidFill>
              </a:endParaRPr>
            </a:p>
          </p:txBody>
        </p:sp>
        <p:sp>
          <p:nvSpPr>
            <p:cNvPr id="12305" name="AutoShape 19">
              <a:extLst>
                <a:ext uri="{FF2B5EF4-FFF2-40B4-BE49-F238E27FC236}">
                  <a16:creationId xmlns:a16="http://schemas.microsoft.com/office/drawing/2014/main" id="{9E8D9A0A-A691-4205-82AF-05DA74AF2F9C}"/>
                </a:ext>
              </a:extLst>
            </p:cNvPr>
            <p:cNvSpPr>
              <a:spLocks/>
            </p:cNvSpPr>
            <p:nvPr/>
          </p:nvSpPr>
          <p:spPr bwMode="auto">
            <a:xfrm rot="5400000">
              <a:off x="884" y="2341"/>
              <a:ext cx="45" cy="499"/>
            </a:xfrm>
            <a:prstGeom prst="rightBrace">
              <a:avLst>
                <a:gd name="adj1" fmla="val 92407"/>
                <a:gd name="adj2" fmla="val 50102"/>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50000"/>
                </a:spcBef>
                <a:buClrTx/>
                <a:buFontTx/>
                <a:buNone/>
              </a:pPr>
              <a:endParaRPr lang="tr-TR" altLang="en-US" sz="1400">
                <a:solidFill>
                  <a:schemeClr val="tx1"/>
                </a:solidFill>
              </a:endParaRPr>
            </a:p>
          </p:txBody>
        </p:sp>
        <p:cxnSp>
          <p:nvCxnSpPr>
            <p:cNvPr id="12306" name="AutoShape 20">
              <a:extLst>
                <a:ext uri="{FF2B5EF4-FFF2-40B4-BE49-F238E27FC236}">
                  <a16:creationId xmlns:a16="http://schemas.microsoft.com/office/drawing/2014/main" id="{C839AE1C-B46E-4D83-87A9-66EB7894A591}"/>
                </a:ext>
              </a:extLst>
            </p:cNvPr>
            <p:cNvCxnSpPr>
              <a:cxnSpLocks noChangeShapeType="1"/>
              <a:stCxn id="12304" idx="1"/>
              <a:endCxn id="12303" idx="2"/>
            </p:cNvCxnSpPr>
            <p:nvPr/>
          </p:nvCxnSpPr>
          <p:spPr bwMode="auto">
            <a:xfrm rot="5400000" flipH="1">
              <a:off x="375" y="1403"/>
              <a:ext cx="255" cy="301"/>
            </a:xfrm>
            <a:prstGeom prst="curvedConnector3">
              <a:avLst>
                <a:gd name="adj1" fmla="val 62745"/>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2292" name="Picture 21" descr="ISI_KOPRULERI">
            <a:extLst>
              <a:ext uri="{FF2B5EF4-FFF2-40B4-BE49-F238E27FC236}">
                <a16:creationId xmlns:a16="http://schemas.microsoft.com/office/drawing/2014/main" id="{83BEC4BF-880F-4611-B2CF-3C1EDDE7BF5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2057" t="8113" r="198" b="7916"/>
          <a:stretch>
            <a:fillRect/>
          </a:stretch>
        </p:blipFill>
        <p:spPr bwMode="auto">
          <a:xfrm>
            <a:off x="5527490" y="2306998"/>
            <a:ext cx="3826235" cy="2489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Rectangle 13">
            <a:extLst>
              <a:ext uri="{FF2B5EF4-FFF2-40B4-BE49-F238E27FC236}">
                <a16:creationId xmlns:a16="http://schemas.microsoft.com/office/drawing/2014/main" id="{2F2C0A91-E54F-4972-9240-16A2544D37F6}"/>
              </a:ext>
            </a:extLst>
          </p:cNvPr>
          <p:cNvSpPr>
            <a:spLocks noChangeArrowheads="1"/>
          </p:cNvSpPr>
          <p:nvPr/>
        </p:nvSpPr>
        <p:spPr bwMode="auto">
          <a:xfrm>
            <a:off x="490343" y="1300393"/>
            <a:ext cx="9139482" cy="3690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spcBef>
                <a:spcPts val="1500"/>
              </a:spcBef>
              <a:buClr>
                <a:schemeClr val="tx1"/>
              </a:buClr>
              <a:buFont typeface="Wingdings" panose="05000000000000000000" pitchFamily="2" charset="2"/>
              <a:tabLst>
                <a:tab pos="322263" algn="l"/>
              </a:tabLst>
              <a:defRPr sz="2000">
                <a:solidFill>
                  <a:srgbClr val="000000"/>
                </a:solidFill>
                <a:latin typeface="Arial" panose="020B0604020202020204" pitchFamily="34" charset="0"/>
              </a:defRPr>
            </a:lvl1pPr>
            <a:lvl2pPr marL="342900" indent="-341313">
              <a:spcBef>
                <a:spcPts val="1000"/>
              </a:spcBef>
              <a:buClr>
                <a:schemeClr val="tx1"/>
              </a:buClr>
              <a:buFont typeface="Wingdings" panose="05000000000000000000" pitchFamily="2" charset="2"/>
              <a:buChar char="n"/>
              <a:tabLst>
                <a:tab pos="322263" algn="l"/>
              </a:tabLst>
              <a:defRPr sz="2000">
                <a:solidFill>
                  <a:srgbClr val="000000"/>
                </a:solidFill>
                <a:latin typeface="Arial" panose="020B0604020202020204" pitchFamily="34" charset="0"/>
              </a:defRPr>
            </a:lvl2pPr>
            <a:lvl3pPr marL="685800" indent="-341313">
              <a:spcBef>
                <a:spcPts val="500"/>
              </a:spcBef>
              <a:buClr>
                <a:schemeClr val="tx1"/>
              </a:buClr>
              <a:buFont typeface="Arial" panose="020B0604020202020204" pitchFamily="34" charset="0"/>
              <a:buChar char="–"/>
              <a:tabLst>
                <a:tab pos="322263" algn="l"/>
              </a:tabLst>
              <a:defRPr sz="2000">
                <a:solidFill>
                  <a:srgbClr val="000000"/>
                </a:solidFill>
                <a:latin typeface="Arial" panose="020B0604020202020204" pitchFamily="34" charset="0"/>
              </a:defRPr>
            </a:lvl3pPr>
            <a:lvl4pPr marL="1027113" indent="-339725">
              <a:spcBef>
                <a:spcPts val="500"/>
              </a:spcBef>
              <a:buClr>
                <a:schemeClr val="tx1"/>
              </a:buClr>
              <a:buFont typeface="Arial" panose="020B0604020202020204" pitchFamily="34" charset="0"/>
              <a:buChar char="–"/>
              <a:tabLst>
                <a:tab pos="322263" algn="l"/>
              </a:tabLst>
              <a:defRPr sz="2000">
                <a:solidFill>
                  <a:srgbClr val="000000"/>
                </a:solidFill>
                <a:latin typeface="Arial" panose="020B0604020202020204" pitchFamily="34" charset="0"/>
              </a:defRPr>
            </a:lvl4pPr>
            <a:lvl5pPr marL="1368425" indent="-339725">
              <a:spcBef>
                <a:spcPts val="500"/>
              </a:spcBef>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5pPr>
            <a:lvl6pPr marL="18256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6pPr>
            <a:lvl7pPr marL="22828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7pPr>
            <a:lvl8pPr marL="27400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8pPr>
            <a:lvl9pPr marL="31972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9pPr>
          </a:lstStyle>
          <a:p>
            <a:pPr algn="ctr" eaLnBrk="1" hangingPunct="1">
              <a:spcBef>
                <a:spcPct val="0"/>
              </a:spcBef>
              <a:buClrTx/>
              <a:buFontTx/>
              <a:buNone/>
            </a:pPr>
            <a:r>
              <a:rPr lang="tr-TR" altLang="tr-TR" sz="2399" b="1" dirty="0">
                <a:solidFill>
                  <a:schemeClr val="tx1"/>
                </a:solidFill>
              </a:rPr>
              <a:t>Temel Uygulama Kuralları</a:t>
            </a:r>
          </a:p>
        </p:txBody>
      </p:sp>
    </p:spTree>
    <p:extLst>
      <p:ext uri="{BB962C8B-B14F-4D97-AF65-F5344CB8AC3E}">
        <p14:creationId xmlns:p14="http://schemas.microsoft.com/office/powerpoint/2010/main" val="36109224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 name="Resim 7">
            <a:extLst>
              <a:ext uri="{FF2B5EF4-FFF2-40B4-BE49-F238E27FC236}">
                <a16:creationId xmlns:a16="http://schemas.microsoft.com/office/drawing/2014/main" id="{4EA8C829-A375-476B-A470-A9258C8A4A62}"/>
              </a:ext>
            </a:extLst>
          </p:cNvPr>
          <p:cNvPicPr>
            <a:picLocks noChangeAspect="1"/>
          </p:cNvPicPr>
          <p:nvPr/>
        </p:nvPicPr>
        <p:blipFill>
          <a:blip r:embed="rId2"/>
          <a:stretch>
            <a:fillRect/>
          </a:stretch>
        </p:blipFill>
        <p:spPr>
          <a:xfrm>
            <a:off x="129058" y="8847"/>
            <a:ext cx="9644708" cy="6840305"/>
          </a:xfrm>
          <a:prstGeom prst="rect">
            <a:avLst/>
          </a:prstGeom>
        </p:spPr>
      </p:pic>
      <p:sp>
        <p:nvSpPr>
          <p:cNvPr id="4" name="Metin kutusu 3"/>
          <p:cNvSpPr txBox="1"/>
          <p:nvPr/>
        </p:nvSpPr>
        <p:spPr>
          <a:xfrm>
            <a:off x="341194" y="1719617"/>
            <a:ext cx="5104263" cy="646331"/>
          </a:xfrm>
          <a:prstGeom prst="rect">
            <a:avLst/>
          </a:prstGeom>
          <a:noFill/>
        </p:spPr>
        <p:txBody>
          <a:bodyPr wrap="square" rtlCol="0">
            <a:spAutoFit/>
          </a:bodyPr>
          <a:lstStyle/>
          <a:p>
            <a:r>
              <a:rPr lang="tr-TR" dirty="0"/>
              <a:t>TR Cari Açığı 2018 : 				27,6 Milyar USD</a:t>
            </a:r>
          </a:p>
          <a:p>
            <a:r>
              <a:rPr lang="tr-TR" dirty="0"/>
              <a:t>TR Cari Açığı 2019/İlk 6 ay : 		3,26 Milyar USD</a:t>
            </a:r>
          </a:p>
        </p:txBody>
      </p:sp>
      <p:sp>
        <p:nvSpPr>
          <p:cNvPr id="5" name="Metin kutusu 4"/>
          <p:cNvSpPr txBox="1"/>
          <p:nvPr/>
        </p:nvSpPr>
        <p:spPr>
          <a:xfrm>
            <a:off x="341193" y="2594503"/>
            <a:ext cx="5104263" cy="369332"/>
          </a:xfrm>
          <a:prstGeom prst="rect">
            <a:avLst/>
          </a:prstGeom>
          <a:noFill/>
        </p:spPr>
        <p:txBody>
          <a:bodyPr wrap="square" rtlCol="0">
            <a:spAutoFit/>
          </a:bodyPr>
          <a:lstStyle/>
          <a:p>
            <a:r>
              <a:rPr lang="tr-TR" dirty="0"/>
              <a:t>TR Enerji İthalatı 2018 :			42,9 Milyar USD</a:t>
            </a:r>
          </a:p>
        </p:txBody>
      </p:sp>
      <p:sp>
        <p:nvSpPr>
          <p:cNvPr id="6" name="Metin kutusu 5"/>
          <p:cNvSpPr txBox="1"/>
          <p:nvPr/>
        </p:nvSpPr>
        <p:spPr>
          <a:xfrm>
            <a:off x="341193" y="3421994"/>
            <a:ext cx="7001301" cy="369332"/>
          </a:xfrm>
          <a:prstGeom prst="rect">
            <a:avLst/>
          </a:prstGeom>
          <a:noFill/>
        </p:spPr>
        <p:txBody>
          <a:bodyPr wrap="square" rtlCol="0">
            <a:spAutoFit/>
          </a:bodyPr>
          <a:lstStyle/>
          <a:p>
            <a:r>
              <a:rPr lang="tr-TR" dirty="0"/>
              <a:t>2018 – 2019 Doğalgaz Birim fiyat artışı (Konut için)	%64</a:t>
            </a:r>
          </a:p>
        </p:txBody>
      </p:sp>
      <p:sp>
        <p:nvSpPr>
          <p:cNvPr id="7" name="Metin kutusu 6"/>
          <p:cNvSpPr txBox="1"/>
          <p:nvPr/>
        </p:nvSpPr>
        <p:spPr>
          <a:xfrm>
            <a:off x="341193" y="4249485"/>
            <a:ext cx="8980227" cy="707886"/>
          </a:xfrm>
          <a:prstGeom prst="rect">
            <a:avLst/>
          </a:prstGeom>
          <a:noFill/>
        </p:spPr>
        <p:txBody>
          <a:bodyPr wrap="square" rtlCol="0">
            <a:spAutoFit/>
          </a:bodyPr>
          <a:lstStyle/>
          <a:p>
            <a:r>
              <a:rPr lang="tr-TR" sz="4000" dirty="0"/>
              <a:t>ÇARE : ENERJİ VERİMLİLİĞİ VE YALITIM</a:t>
            </a:r>
          </a:p>
        </p:txBody>
      </p:sp>
    </p:spTree>
    <p:extLst>
      <p:ext uri="{BB962C8B-B14F-4D97-AF65-F5344CB8AC3E}">
        <p14:creationId xmlns:p14="http://schemas.microsoft.com/office/powerpoint/2010/main" val="2167035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679D81B3-A1AC-4E8B-B032-E894BC6E5C4C}"/>
              </a:ext>
            </a:extLst>
          </p:cNvPr>
          <p:cNvPicPr>
            <a:picLocks noChangeAspect="1"/>
          </p:cNvPicPr>
          <p:nvPr/>
        </p:nvPicPr>
        <p:blipFill>
          <a:blip r:embed="rId2"/>
          <a:stretch>
            <a:fillRect/>
          </a:stretch>
        </p:blipFill>
        <p:spPr>
          <a:xfrm>
            <a:off x="129058" y="8847"/>
            <a:ext cx="9644708" cy="6840305"/>
          </a:xfrm>
          <a:prstGeom prst="rect">
            <a:avLst/>
          </a:prstGeom>
        </p:spPr>
      </p:pic>
      <p:pic>
        <p:nvPicPr>
          <p:cNvPr id="13314" name="Picture 2" descr="igdas06">
            <a:extLst>
              <a:ext uri="{FF2B5EF4-FFF2-40B4-BE49-F238E27FC236}">
                <a16:creationId xmlns:a16="http://schemas.microsoft.com/office/drawing/2014/main" id="{2C7A3848-62C0-4276-849A-041B2494D8C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5329" y="1753138"/>
            <a:ext cx="2731212" cy="335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Text Box 3">
            <a:extLst>
              <a:ext uri="{FF2B5EF4-FFF2-40B4-BE49-F238E27FC236}">
                <a16:creationId xmlns:a16="http://schemas.microsoft.com/office/drawing/2014/main" id="{42433F5C-F97F-4AF6-86A3-E4D1B2247EBE}"/>
              </a:ext>
            </a:extLst>
          </p:cNvPr>
          <p:cNvSpPr txBox="1">
            <a:spLocks noChangeArrowheads="1"/>
          </p:cNvSpPr>
          <p:nvPr/>
        </p:nvSpPr>
        <p:spPr bwMode="auto">
          <a:xfrm>
            <a:off x="907759" y="4958859"/>
            <a:ext cx="8995066" cy="7141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nSpc>
                <a:spcPct val="85000"/>
              </a:lnSpc>
              <a:spcBef>
                <a:spcPct val="50000"/>
              </a:spcBef>
              <a:buClrTx/>
              <a:buFont typeface="Wingdings" panose="05000000000000000000" pitchFamily="2" charset="2"/>
              <a:buChar char="Ø"/>
            </a:pPr>
            <a:r>
              <a:rPr lang="tr-TR" altLang="tr-TR" sz="2399" dirty="0">
                <a:latin typeface="Tahoma" panose="020B0604030504040204" pitchFamily="34" charset="0"/>
              </a:rPr>
              <a:t> Binalarda yapılan yalıtım uygulamalarının bir bütünlük içerisinde sürekliliğinin sağlanması gereklidir. </a:t>
            </a:r>
            <a:endParaRPr lang="en-US" altLang="tr-TR" sz="2399" dirty="0">
              <a:latin typeface="Tahoma" panose="020B0604030504040204" pitchFamily="34" charset="0"/>
            </a:endParaRPr>
          </a:p>
        </p:txBody>
      </p:sp>
      <p:sp>
        <p:nvSpPr>
          <p:cNvPr id="13316" name="AutoShape 4">
            <a:extLst>
              <a:ext uri="{FF2B5EF4-FFF2-40B4-BE49-F238E27FC236}">
                <a16:creationId xmlns:a16="http://schemas.microsoft.com/office/drawing/2014/main" id="{B0F549F4-3032-474A-A765-2E0A0FD8F017}"/>
              </a:ext>
            </a:extLst>
          </p:cNvPr>
          <p:cNvSpPr>
            <a:spLocks noChangeArrowheads="1"/>
          </p:cNvSpPr>
          <p:nvPr/>
        </p:nvSpPr>
        <p:spPr bwMode="auto">
          <a:xfrm>
            <a:off x="5198983" y="2057840"/>
            <a:ext cx="3961130" cy="1904389"/>
          </a:xfrm>
          <a:prstGeom prst="upArrow">
            <a:avLst>
              <a:gd name="adj1" fmla="val 76472"/>
              <a:gd name="adj2" fmla="val 39500"/>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50000"/>
              </a:spcBef>
              <a:buClrTx/>
              <a:buFontTx/>
              <a:buNone/>
            </a:pPr>
            <a:endParaRPr lang="tr-TR" altLang="en-US" sz="1400">
              <a:solidFill>
                <a:schemeClr val="tx1"/>
              </a:solidFill>
            </a:endParaRPr>
          </a:p>
        </p:txBody>
      </p:sp>
      <p:sp>
        <p:nvSpPr>
          <p:cNvPr id="1189893" name="Line 5">
            <a:extLst>
              <a:ext uri="{FF2B5EF4-FFF2-40B4-BE49-F238E27FC236}">
                <a16:creationId xmlns:a16="http://schemas.microsoft.com/office/drawing/2014/main" id="{68F10262-34E0-40F8-AFBA-E49EF865F3F0}"/>
              </a:ext>
            </a:extLst>
          </p:cNvPr>
          <p:cNvSpPr>
            <a:spLocks noChangeShapeType="1"/>
          </p:cNvSpPr>
          <p:nvPr/>
        </p:nvSpPr>
        <p:spPr bwMode="auto">
          <a:xfrm flipV="1">
            <a:off x="5198983" y="2057840"/>
            <a:ext cx="1980565" cy="761756"/>
          </a:xfrm>
          <a:prstGeom prst="line">
            <a:avLst/>
          </a:prstGeom>
          <a:noFill/>
          <a:ln w="762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189894" name="Line 6">
            <a:extLst>
              <a:ext uri="{FF2B5EF4-FFF2-40B4-BE49-F238E27FC236}">
                <a16:creationId xmlns:a16="http://schemas.microsoft.com/office/drawing/2014/main" id="{8F13B8D4-9946-43BE-9E92-32B007EBAC93}"/>
              </a:ext>
            </a:extLst>
          </p:cNvPr>
          <p:cNvSpPr>
            <a:spLocks noChangeShapeType="1"/>
          </p:cNvSpPr>
          <p:nvPr/>
        </p:nvSpPr>
        <p:spPr bwMode="auto">
          <a:xfrm>
            <a:off x="7179548" y="2057840"/>
            <a:ext cx="1980565" cy="761756"/>
          </a:xfrm>
          <a:prstGeom prst="line">
            <a:avLst/>
          </a:prstGeom>
          <a:noFill/>
          <a:ln w="762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189895" name="Line 7">
            <a:extLst>
              <a:ext uri="{FF2B5EF4-FFF2-40B4-BE49-F238E27FC236}">
                <a16:creationId xmlns:a16="http://schemas.microsoft.com/office/drawing/2014/main" id="{958DEB0C-2125-419D-8B80-C31948B290DB}"/>
              </a:ext>
            </a:extLst>
          </p:cNvPr>
          <p:cNvSpPr>
            <a:spLocks noChangeShapeType="1"/>
          </p:cNvSpPr>
          <p:nvPr/>
        </p:nvSpPr>
        <p:spPr bwMode="auto">
          <a:xfrm>
            <a:off x="5198983" y="2819595"/>
            <a:ext cx="455467" cy="0"/>
          </a:xfrm>
          <a:prstGeom prst="line">
            <a:avLst/>
          </a:prstGeom>
          <a:noFill/>
          <a:ln w="762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189896" name="Line 8">
            <a:extLst>
              <a:ext uri="{FF2B5EF4-FFF2-40B4-BE49-F238E27FC236}">
                <a16:creationId xmlns:a16="http://schemas.microsoft.com/office/drawing/2014/main" id="{6F5842F8-1C3E-4C88-80FE-7E6597A77CC3}"/>
              </a:ext>
            </a:extLst>
          </p:cNvPr>
          <p:cNvSpPr>
            <a:spLocks noChangeShapeType="1"/>
          </p:cNvSpPr>
          <p:nvPr/>
        </p:nvSpPr>
        <p:spPr bwMode="auto">
          <a:xfrm flipH="1">
            <a:off x="8685603" y="2819595"/>
            <a:ext cx="455466" cy="0"/>
          </a:xfrm>
          <a:prstGeom prst="line">
            <a:avLst/>
          </a:prstGeom>
          <a:noFill/>
          <a:ln w="762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189897" name="Line 9">
            <a:extLst>
              <a:ext uri="{FF2B5EF4-FFF2-40B4-BE49-F238E27FC236}">
                <a16:creationId xmlns:a16="http://schemas.microsoft.com/office/drawing/2014/main" id="{3FA1D5F8-94B6-42F1-8F56-337AEB43A3B9}"/>
              </a:ext>
            </a:extLst>
          </p:cNvPr>
          <p:cNvSpPr>
            <a:spLocks noChangeShapeType="1"/>
          </p:cNvSpPr>
          <p:nvPr/>
        </p:nvSpPr>
        <p:spPr bwMode="auto">
          <a:xfrm>
            <a:off x="5663971" y="3962229"/>
            <a:ext cx="3039088" cy="0"/>
          </a:xfrm>
          <a:prstGeom prst="line">
            <a:avLst/>
          </a:prstGeom>
          <a:noFill/>
          <a:ln w="762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189898" name="Line 10">
            <a:extLst>
              <a:ext uri="{FF2B5EF4-FFF2-40B4-BE49-F238E27FC236}">
                <a16:creationId xmlns:a16="http://schemas.microsoft.com/office/drawing/2014/main" id="{AC597959-9276-498A-A3A9-B9F80F5A9417}"/>
              </a:ext>
            </a:extLst>
          </p:cNvPr>
          <p:cNvSpPr>
            <a:spLocks noChangeShapeType="1"/>
          </p:cNvSpPr>
          <p:nvPr/>
        </p:nvSpPr>
        <p:spPr bwMode="auto">
          <a:xfrm>
            <a:off x="5663972" y="2819595"/>
            <a:ext cx="0" cy="1142634"/>
          </a:xfrm>
          <a:prstGeom prst="line">
            <a:avLst/>
          </a:prstGeom>
          <a:noFill/>
          <a:ln w="762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189899" name="Line 11">
            <a:extLst>
              <a:ext uri="{FF2B5EF4-FFF2-40B4-BE49-F238E27FC236}">
                <a16:creationId xmlns:a16="http://schemas.microsoft.com/office/drawing/2014/main" id="{786A6A13-3947-412F-BE5F-888AC2742C6B}"/>
              </a:ext>
            </a:extLst>
          </p:cNvPr>
          <p:cNvSpPr>
            <a:spLocks noChangeShapeType="1"/>
          </p:cNvSpPr>
          <p:nvPr/>
        </p:nvSpPr>
        <p:spPr bwMode="auto">
          <a:xfrm>
            <a:off x="8685603" y="2819595"/>
            <a:ext cx="0" cy="1136286"/>
          </a:xfrm>
          <a:prstGeom prst="line">
            <a:avLst/>
          </a:prstGeom>
          <a:noFill/>
          <a:ln w="76200">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3324" name="Rectangle 13">
            <a:extLst>
              <a:ext uri="{FF2B5EF4-FFF2-40B4-BE49-F238E27FC236}">
                <a16:creationId xmlns:a16="http://schemas.microsoft.com/office/drawing/2014/main" id="{4FCE1524-9F43-4D38-9352-B0B303CD9737}"/>
              </a:ext>
            </a:extLst>
          </p:cNvPr>
          <p:cNvSpPr>
            <a:spLocks noChangeArrowheads="1"/>
          </p:cNvSpPr>
          <p:nvPr/>
        </p:nvSpPr>
        <p:spPr bwMode="auto">
          <a:xfrm>
            <a:off x="490343" y="1300393"/>
            <a:ext cx="9139482" cy="3690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spcBef>
                <a:spcPts val="1500"/>
              </a:spcBef>
              <a:buClr>
                <a:schemeClr val="tx1"/>
              </a:buClr>
              <a:buFont typeface="Wingdings" panose="05000000000000000000" pitchFamily="2" charset="2"/>
              <a:tabLst>
                <a:tab pos="322263" algn="l"/>
              </a:tabLst>
              <a:defRPr sz="2000">
                <a:solidFill>
                  <a:srgbClr val="000000"/>
                </a:solidFill>
                <a:latin typeface="Arial" panose="020B0604020202020204" pitchFamily="34" charset="0"/>
              </a:defRPr>
            </a:lvl1pPr>
            <a:lvl2pPr marL="342900" indent="-341313">
              <a:spcBef>
                <a:spcPts val="1000"/>
              </a:spcBef>
              <a:buClr>
                <a:schemeClr val="tx1"/>
              </a:buClr>
              <a:buFont typeface="Wingdings" panose="05000000000000000000" pitchFamily="2" charset="2"/>
              <a:buChar char="n"/>
              <a:tabLst>
                <a:tab pos="322263" algn="l"/>
              </a:tabLst>
              <a:defRPr sz="2000">
                <a:solidFill>
                  <a:srgbClr val="000000"/>
                </a:solidFill>
                <a:latin typeface="Arial" panose="020B0604020202020204" pitchFamily="34" charset="0"/>
              </a:defRPr>
            </a:lvl2pPr>
            <a:lvl3pPr marL="685800" indent="-341313">
              <a:spcBef>
                <a:spcPts val="500"/>
              </a:spcBef>
              <a:buClr>
                <a:schemeClr val="tx1"/>
              </a:buClr>
              <a:buFont typeface="Arial" panose="020B0604020202020204" pitchFamily="34" charset="0"/>
              <a:buChar char="–"/>
              <a:tabLst>
                <a:tab pos="322263" algn="l"/>
              </a:tabLst>
              <a:defRPr sz="2000">
                <a:solidFill>
                  <a:srgbClr val="000000"/>
                </a:solidFill>
                <a:latin typeface="Arial" panose="020B0604020202020204" pitchFamily="34" charset="0"/>
              </a:defRPr>
            </a:lvl3pPr>
            <a:lvl4pPr marL="1027113" indent="-339725">
              <a:spcBef>
                <a:spcPts val="500"/>
              </a:spcBef>
              <a:buClr>
                <a:schemeClr val="tx1"/>
              </a:buClr>
              <a:buFont typeface="Arial" panose="020B0604020202020204" pitchFamily="34" charset="0"/>
              <a:buChar char="–"/>
              <a:tabLst>
                <a:tab pos="322263" algn="l"/>
              </a:tabLst>
              <a:defRPr sz="2000">
                <a:solidFill>
                  <a:srgbClr val="000000"/>
                </a:solidFill>
                <a:latin typeface="Arial" panose="020B0604020202020204" pitchFamily="34" charset="0"/>
              </a:defRPr>
            </a:lvl4pPr>
            <a:lvl5pPr marL="1368425" indent="-339725">
              <a:spcBef>
                <a:spcPts val="500"/>
              </a:spcBef>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5pPr>
            <a:lvl6pPr marL="18256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6pPr>
            <a:lvl7pPr marL="22828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7pPr>
            <a:lvl8pPr marL="27400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8pPr>
            <a:lvl9pPr marL="31972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9pPr>
          </a:lstStyle>
          <a:p>
            <a:pPr algn="ctr" eaLnBrk="1" hangingPunct="1">
              <a:spcBef>
                <a:spcPct val="0"/>
              </a:spcBef>
              <a:buClrTx/>
              <a:buFontTx/>
              <a:buNone/>
            </a:pPr>
            <a:r>
              <a:rPr lang="tr-TR" altLang="tr-TR" sz="2399" b="1" dirty="0">
                <a:solidFill>
                  <a:schemeClr val="tx1"/>
                </a:solidFill>
              </a:rPr>
              <a:t>Temel Uygulama Kuralları</a:t>
            </a:r>
          </a:p>
        </p:txBody>
      </p:sp>
    </p:spTree>
    <p:extLst>
      <p:ext uri="{BB962C8B-B14F-4D97-AF65-F5344CB8AC3E}">
        <p14:creationId xmlns:p14="http://schemas.microsoft.com/office/powerpoint/2010/main" val="413938069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189897"/>
                                        </p:tgtEl>
                                        <p:attrNameLst>
                                          <p:attrName>style.visibility</p:attrName>
                                        </p:attrNameLst>
                                      </p:cBhvr>
                                      <p:to>
                                        <p:strVal val="visible"/>
                                      </p:to>
                                    </p:set>
                                    <p:anim calcmode="lin" valueType="num">
                                      <p:cBhvr additive="base">
                                        <p:cTn id="7" dur="500" fill="hold"/>
                                        <p:tgtEl>
                                          <p:spTgt spid="1189897"/>
                                        </p:tgtEl>
                                        <p:attrNameLst>
                                          <p:attrName>ppt_x</p:attrName>
                                        </p:attrNameLst>
                                      </p:cBhvr>
                                      <p:tavLst>
                                        <p:tav tm="0">
                                          <p:val>
                                            <p:strVal val="#ppt_x"/>
                                          </p:val>
                                        </p:tav>
                                        <p:tav tm="100000">
                                          <p:val>
                                            <p:strVal val="#ppt_x"/>
                                          </p:val>
                                        </p:tav>
                                      </p:tavLst>
                                    </p:anim>
                                    <p:anim calcmode="lin" valueType="num">
                                      <p:cBhvr additive="base">
                                        <p:cTn id="8" dur="500" fill="hold"/>
                                        <p:tgtEl>
                                          <p:spTgt spid="1189897"/>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 presetClass="entr" presetSubtype="8" fill="hold" nodeType="afterEffect">
                                  <p:stCondLst>
                                    <p:cond delay="0"/>
                                  </p:stCondLst>
                                  <p:childTnLst>
                                    <p:set>
                                      <p:cBhvr>
                                        <p:cTn id="11" dur="1" fill="hold">
                                          <p:stCondLst>
                                            <p:cond delay="0"/>
                                          </p:stCondLst>
                                        </p:cTn>
                                        <p:tgtEl>
                                          <p:spTgt spid="1189898"/>
                                        </p:tgtEl>
                                        <p:attrNameLst>
                                          <p:attrName>style.visibility</p:attrName>
                                        </p:attrNameLst>
                                      </p:cBhvr>
                                      <p:to>
                                        <p:strVal val="visible"/>
                                      </p:to>
                                    </p:set>
                                    <p:anim calcmode="lin" valueType="num">
                                      <p:cBhvr additive="base">
                                        <p:cTn id="12" dur="500" fill="hold"/>
                                        <p:tgtEl>
                                          <p:spTgt spid="1189898"/>
                                        </p:tgtEl>
                                        <p:attrNameLst>
                                          <p:attrName>ppt_x</p:attrName>
                                        </p:attrNameLst>
                                      </p:cBhvr>
                                      <p:tavLst>
                                        <p:tav tm="0">
                                          <p:val>
                                            <p:strVal val="0-#ppt_w/2"/>
                                          </p:val>
                                        </p:tav>
                                        <p:tav tm="100000">
                                          <p:val>
                                            <p:strVal val="#ppt_x"/>
                                          </p:val>
                                        </p:tav>
                                      </p:tavLst>
                                    </p:anim>
                                    <p:anim calcmode="lin" valueType="num">
                                      <p:cBhvr additive="base">
                                        <p:cTn id="13" dur="500" fill="hold"/>
                                        <p:tgtEl>
                                          <p:spTgt spid="1189898"/>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4" fill="hold" nodeType="afterEffect">
                                  <p:stCondLst>
                                    <p:cond delay="0"/>
                                  </p:stCondLst>
                                  <p:childTnLst>
                                    <p:set>
                                      <p:cBhvr>
                                        <p:cTn id="16" dur="1" fill="hold">
                                          <p:stCondLst>
                                            <p:cond delay="0"/>
                                          </p:stCondLst>
                                        </p:cTn>
                                        <p:tgtEl>
                                          <p:spTgt spid="1189895"/>
                                        </p:tgtEl>
                                        <p:attrNameLst>
                                          <p:attrName>style.visibility</p:attrName>
                                        </p:attrNameLst>
                                      </p:cBhvr>
                                      <p:to>
                                        <p:strVal val="visible"/>
                                      </p:to>
                                    </p:set>
                                    <p:anim calcmode="lin" valueType="num">
                                      <p:cBhvr additive="base">
                                        <p:cTn id="17" dur="500" fill="hold"/>
                                        <p:tgtEl>
                                          <p:spTgt spid="1189895"/>
                                        </p:tgtEl>
                                        <p:attrNameLst>
                                          <p:attrName>ppt_x</p:attrName>
                                        </p:attrNameLst>
                                      </p:cBhvr>
                                      <p:tavLst>
                                        <p:tav tm="0">
                                          <p:val>
                                            <p:strVal val="#ppt_x"/>
                                          </p:val>
                                        </p:tav>
                                        <p:tav tm="100000">
                                          <p:val>
                                            <p:strVal val="#ppt_x"/>
                                          </p:val>
                                        </p:tav>
                                      </p:tavLst>
                                    </p:anim>
                                    <p:anim calcmode="lin" valueType="num">
                                      <p:cBhvr additive="base">
                                        <p:cTn id="18" dur="500" fill="hold"/>
                                        <p:tgtEl>
                                          <p:spTgt spid="1189895"/>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1500"/>
                            </p:stCondLst>
                            <p:childTnLst>
                              <p:par>
                                <p:cTn id="20" presetID="2" presetClass="entr" presetSubtype="9" fill="hold" nodeType="afterEffect">
                                  <p:stCondLst>
                                    <p:cond delay="0"/>
                                  </p:stCondLst>
                                  <p:childTnLst>
                                    <p:set>
                                      <p:cBhvr>
                                        <p:cTn id="21" dur="1" fill="hold">
                                          <p:stCondLst>
                                            <p:cond delay="0"/>
                                          </p:stCondLst>
                                        </p:cTn>
                                        <p:tgtEl>
                                          <p:spTgt spid="1189893"/>
                                        </p:tgtEl>
                                        <p:attrNameLst>
                                          <p:attrName>style.visibility</p:attrName>
                                        </p:attrNameLst>
                                      </p:cBhvr>
                                      <p:to>
                                        <p:strVal val="visible"/>
                                      </p:to>
                                    </p:set>
                                    <p:anim calcmode="lin" valueType="num">
                                      <p:cBhvr additive="base">
                                        <p:cTn id="22" dur="500" fill="hold"/>
                                        <p:tgtEl>
                                          <p:spTgt spid="1189893"/>
                                        </p:tgtEl>
                                        <p:attrNameLst>
                                          <p:attrName>ppt_x</p:attrName>
                                        </p:attrNameLst>
                                      </p:cBhvr>
                                      <p:tavLst>
                                        <p:tav tm="0">
                                          <p:val>
                                            <p:strVal val="0-#ppt_w/2"/>
                                          </p:val>
                                        </p:tav>
                                        <p:tav tm="100000">
                                          <p:val>
                                            <p:strVal val="#ppt_x"/>
                                          </p:val>
                                        </p:tav>
                                      </p:tavLst>
                                    </p:anim>
                                    <p:anim calcmode="lin" valueType="num">
                                      <p:cBhvr additive="base">
                                        <p:cTn id="23" dur="500" fill="hold"/>
                                        <p:tgtEl>
                                          <p:spTgt spid="1189893"/>
                                        </p:tgtEl>
                                        <p:attrNameLst>
                                          <p:attrName>ppt_y</p:attrName>
                                        </p:attrNameLst>
                                      </p:cBhvr>
                                      <p:tavLst>
                                        <p:tav tm="0">
                                          <p:val>
                                            <p:strVal val="0-#ppt_h/2"/>
                                          </p:val>
                                        </p:tav>
                                        <p:tav tm="100000">
                                          <p:val>
                                            <p:strVal val="#ppt_y"/>
                                          </p:val>
                                        </p:tav>
                                      </p:tavLst>
                                    </p:anim>
                                  </p:childTnLst>
                                </p:cTn>
                              </p:par>
                            </p:childTnLst>
                          </p:cTn>
                        </p:par>
                        <p:par>
                          <p:cTn id="24" fill="hold" nodeType="afterGroup">
                            <p:stCondLst>
                              <p:cond delay="2000"/>
                            </p:stCondLst>
                            <p:childTnLst>
                              <p:par>
                                <p:cTn id="25" presetID="2" presetClass="entr" presetSubtype="3" fill="hold" nodeType="afterEffect">
                                  <p:stCondLst>
                                    <p:cond delay="0"/>
                                  </p:stCondLst>
                                  <p:childTnLst>
                                    <p:set>
                                      <p:cBhvr>
                                        <p:cTn id="26" dur="1" fill="hold">
                                          <p:stCondLst>
                                            <p:cond delay="0"/>
                                          </p:stCondLst>
                                        </p:cTn>
                                        <p:tgtEl>
                                          <p:spTgt spid="1189894"/>
                                        </p:tgtEl>
                                        <p:attrNameLst>
                                          <p:attrName>style.visibility</p:attrName>
                                        </p:attrNameLst>
                                      </p:cBhvr>
                                      <p:to>
                                        <p:strVal val="visible"/>
                                      </p:to>
                                    </p:set>
                                    <p:anim calcmode="lin" valueType="num">
                                      <p:cBhvr additive="base">
                                        <p:cTn id="27" dur="500" fill="hold"/>
                                        <p:tgtEl>
                                          <p:spTgt spid="1189894"/>
                                        </p:tgtEl>
                                        <p:attrNameLst>
                                          <p:attrName>ppt_x</p:attrName>
                                        </p:attrNameLst>
                                      </p:cBhvr>
                                      <p:tavLst>
                                        <p:tav tm="0">
                                          <p:val>
                                            <p:strVal val="1+#ppt_w/2"/>
                                          </p:val>
                                        </p:tav>
                                        <p:tav tm="100000">
                                          <p:val>
                                            <p:strVal val="#ppt_x"/>
                                          </p:val>
                                        </p:tav>
                                      </p:tavLst>
                                    </p:anim>
                                    <p:anim calcmode="lin" valueType="num">
                                      <p:cBhvr additive="base">
                                        <p:cTn id="28" dur="500" fill="hold"/>
                                        <p:tgtEl>
                                          <p:spTgt spid="1189894"/>
                                        </p:tgtEl>
                                        <p:attrNameLst>
                                          <p:attrName>ppt_y</p:attrName>
                                        </p:attrNameLst>
                                      </p:cBhvr>
                                      <p:tavLst>
                                        <p:tav tm="0">
                                          <p:val>
                                            <p:strVal val="0-#ppt_h/2"/>
                                          </p:val>
                                        </p:tav>
                                        <p:tav tm="100000">
                                          <p:val>
                                            <p:strVal val="#ppt_y"/>
                                          </p:val>
                                        </p:tav>
                                      </p:tavLst>
                                    </p:anim>
                                  </p:childTnLst>
                                </p:cTn>
                              </p:par>
                            </p:childTnLst>
                          </p:cTn>
                        </p:par>
                        <p:par>
                          <p:cTn id="29" fill="hold" nodeType="afterGroup">
                            <p:stCondLst>
                              <p:cond delay="2500"/>
                            </p:stCondLst>
                            <p:childTnLst>
                              <p:par>
                                <p:cTn id="30" presetID="2" presetClass="entr" presetSubtype="4" fill="hold" nodeType="afterEffect">
                                  <p:stCondLst>
                                    <p:cond delay="0"/>
                                  </p:stCondLst>
                                  <p:childTnLst>
                                    <p:set>
                                      <p:cBhvr>
                                        <p:cTn id="31" dur="1" fill="hold">
                                          <p:stCondLst>
                                            <p:cond delay="0"/>
                                          </p:stCondLst>
                                        </p:cTn>
                                        <p:tgtEl>
                                          <p:spTgt spid="1189896"/>
                                        </p:tgtEl>
                                        <p:attrNameLst>
                                          <p:attrName>style.visibility</p:attrName>
                                        </p:attrNameLst>
                                      </p:cBhvr>
                                      <p:to>
                                        <p:strVal val="visible"/>
                                      </p:to>
                                    </p:set>
                                    <p:anim calcmode="lin" valueType="num">
                                      <p:cBhvr additive="base">
                                        <p:cTn id="32" dur="500" fill="hold"/>
                                        <p:tgtEl>
                                          <p:spTgt spid="1189896"/>
                                        </p:tgtEl>
                                        <p:attrNameLst>
                                          <p:attrName>ppt_x</p:attrName>
                                        </p:attrNameLst>
                                      </p:cBhvr>
                                      <p:tavLst>
                                        <p:tav tm="0">
                                          <p:val>
                                            <p:strVal val="#ppt_x"/>
                                          </p:val>
                                        </p:tav>
                                        <p:tav tm="100000">
                                          <p:val>
                                            <p:strVal val="#ppt_x"/>
                                          </p:val>
                                        </p:tav>
                                      </p:tavLst>
                                    </p:anim>
                                    <p:anim calcmode="lin" valueType="num">
                                      <p:cBhvr additive="base">
                                        <p:cTn id="33" dur="500" fill="hold"/>
                                        <p:tgtEl>
                                          <p:spTgt spid="1189896"/>
                                        </p:tgtEl>
                                        <p:attrNameLst>
                                          <p:attrName>ppt_y</p:attrName>
                                        </p:attrNameLst>
                                      </p:cBhvr>
                                      <p:tavLst>
                                        <p:tav tm="0">
                                          <p:val>
                                            <p:strVal val="1+#ppt_h/2"/>
                                          </p:val>
                                        </p:tav>
                                        <p:tav tm="100000">
                                          <p:val>
                                            <p:strVal val="#ppt_y"/>
                                          </p:val>
                                        </p:tav>
                                      </p:tavLst>
                                    </p:anim>
                                  </p:childTnLst>
                                </p:cTn>
                              </p:par>
                            </p:childTnLst>
                          </p:cTn>
                        </p:par>
                        <p:par>
                          <p:cTn id="34" fill="hold" nodeType="afterGroup">
                            <p:stCondLst>
                              <p:cond delay="3000"/>
                            </p:stCondLst>
                            <p:childTnLst>
                              <p:par>
                                <p:cTn id="35" presetID="2" presetClass="entr" presetSubtype="2" fill="hold" nodeType="afterEffect">
                                  <p:stCondLst>
                                    <p:cond delay="0"/>
                                  </p:stCondLst>
                                  <p:childTnLst>
                                    <p:set>
                                      <p:cBhvr>
                                        <p:cTn id="36" dur="1" fill="hold">
                                          <p:stCondLst>
                                            <p:cond delay="0"/>
                                          </p:stCondLst>
                                        </p:cTn>
                                        <p:tgtEl>
                                          <p:spTgt spid="1189899"/>
                                        </p:tgtEl>
                                        <p:attrNameLst>
                                          <p:attrName>style.visibility</p:attrName>
                                        </p:attrNameLst>
                                      </p:cBhvr>
                                      <p:to>
                                        <p:strVal val="visible"/>
                                      </p:to>
                                    </p:set>
                                    <p:anim calcmode="lin" valueType="num">
                                      <p:cBhvr additive="base">
                                        <p:cTn id="37" dur="500" fill="hold"/>
                                        <p:tgtEl>
                                          <p:spTgt spid="1189899"/>
                                        </p:tgtEl>
                                        <p:attrNameLst>
                                          <p:attrName>ppt_x</p:attrName>
                                        </p:attrNameLst>
                                      </p:cBhvr>
                                      <p:tavLst>
                                        <p:tav tm="0">
                                          <p:val>
                                            <p:strVal val="1+#ppt_w/2"/>
                                          </p:val>
                                        </p:tav>
                                        <p:tav tm="100000">
                                          <p:val>
                                            <p:strVal val="#ppt_x"/>
                                          </p:val>
                                        </p:tav>
                                      </p:tavLst>
                                    </p:anim>
                                    <p:anim calcmode="lin" valueType="num">
                                      <p:cBhvr additive="base">
                                        <p:cTn id="38" dur="500" fill="hold"/>
                                        <p:tgtEl>
                                          <p:spTgt spid="118989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A6569239-12DB-41ED-ACB3-FF95948C0AE3}"/>
              </a:ext>
            </a:extLst>
          </p:cNvPr>
          <p:cNvPicPr>
            <a:picLocks noChangeAspect="1"/>
          </p:cNvPicPr>
          <p:nvPr/>
        </p:nvPicPr>
        <p:blipFill>
          <a:blip r:embed="rId2"/>
          <a:stretch>
            <a:fillRect/>
          </a:stretch>
        </p:blipFill>
        <p:spPr>
          <a:xfrm>
            <a:off x="129058" y="8847"/>
            <a:ext cx="9644708" cy="6840305"/>
          </a:xfrm>
          <a:prstGeom prst="rect">
            <a:avLst/>
          </a:prstGeom>
        </p:spPr>
      </p:pic>
      <p:sp>
        <p:nvSpPr>
          <p:cNvPr id="23554" name="Rectangle 2">
            <a:extLst>
              <a:ext uri="{FF2B5EF4-FFF2-40B4-BE49-F238E27FC236}">
                <a16:creationId xmlns:a16="http://schemas.microsoft.com/office/drawing/2014/main" id="{9D3CB8B5-9C57-456B-A529-30248B7C21ED}"/>
              </a:ext>
            </a:extLst>
          </p:cNvPr>
          <p:cNvSpPr>
            <a:spLocks noGrp="1" noChangeArrowheads="1"/>
          </p:cNvSpPr>
          <p:nvPr>
            <p:ph type="body" idx="1"/>
          </p:nvPr>
        </p:nvSpPr>
        <p:spPr>
          <a:xfrm>
            <a:off x="896937" y="1729396"/>
            <a:ext cx="8458200" cy="3671888"/>
          </a:xfrm>
        </p:spPr>
        <p:txBody>
          <a:bodyPr/>
          <a:lstStyle/>
          <a:p>
            <a:pPr marL="0" indent="0" defTabSz="914400">
              <a:spcBef>
                <a:spcPct val="0"/>
              </a:spcBef>
              <a:buFont typeface="Wingdings" panose="05000000000000000000" pitchFamily="2" charset="2"/>
              <a:buChar char="n"/>
            </a:pPr>
            <a:r>
              <a:rPr lang="tr-TR" altLang="en-US" sz="2000" dirty="0"/>
              <a:t> </a:t>
            </a:r>
            <a:r>
              <a:rPr lang="tr-TR" altLang="en-US" sz="2000" dirty="0">
                <a:solidFill>
                  <a:srgbClr val="000000"/>
                </a:solidFill>
                <a:latin typeface="Arial" panose="020B0604020202020204" pitchFamily="34" charset="0"/>
              </a:rPr>
              <a:t>Eğimli ve Teras Çatılara, </a:t>
            </a:r>
          </a:p>
          <a:p>
            <a:pPr marL="0" indent="0" defTabSz="914400">
              <a:spcBef>
                <a:spcPct val="0"/>
              </a:spcBef>
              <a:buFont typeface="Wingdings" panose="05000000000000000000" pitchFamily="2" charset="2"/>
              <a:buChar char="n"/>
            </a:pPr>
            <a:r>
              <a:rPr lang="tr-TR" altLang="en-US" sz="2000" dirty="0">
                <a:solidFill>
                  <a:srgbClr val="000000"/>
                </a:solidFill>
                <a:latin typeface="Arial" panose="020B0604020202020204" pitchFamily="34" charset="0"/>
              </a:rPr>
              <a:t> Dışa veya garaj, depo gibi kullanılmayan bölümlere bakan duvarlara, </a:t>
            </a:r>
          </a:p>
          <a:p>
            <a:pPr marL="0" indent="0" defTabSz="914400">
              <a:spcBef>
                <a:spcPct val="0"/>
              </a:spcBef>
              <a:buFont typeface="Wingdings" panose="05000000000000000000" pitchFamily="2" charset="2"/>
              <a:buChar char="n"/>
            </a:pPr>
            <a:r>
              <a:rPr lang="tr-TR" altLang="en-US" sz="2000" dirty="0">
                <a:solidFill>
                  <a:srgbClr val="000000"/>
                </a:solidFill>
                <a:latin typeface="Arial" panose="020B0604020202020204" pitchFamily="34" charset="0"/>
              </a:rPr>
              <a:t> Toprak veya içerisinde yaşanmayan mahaller daireleri ayıran döşemelere </a:t>
            </a:r>
          </a:p>
          <a:p>
            <a:pPr marL="0" indent="0" defTabSz="914400">
              <a:spcBef>
                <a:spcPct val="0"/>
              </a:spcBef>
              <a:buFont typeface="Wingdings" panose="05000000000000000000" pitchFamily="2" charset="2"/>
              <a:buChar char="n"/>
            </a:pPr>
            <a:r>
              <a:rPr lang="tr-TR" altLang="en-US" sz="2000" dirty="0">
                <a:solidFill>
                  <a:srgbClr val="000000"/>
                </a:solidFill>
                <a:latin typeface="Arial" panose="020B0604020202020204" pitchFamily="34" charset="0"/>
              </a:rPr>
              <a:t> Tesisat boruları ile havalandırma kanallarına yapılır. </a:t>
            </a:r>
            <a:endParaRPr lang="en-US" altLang="en-US" sz="2000" dirty="0">
              <a:solidFill>
                <a:srgbClr val="000000"/>
              </a:solidFill>
              <a:latin typeface="Arial" panose="020B0604020202020204" pitchFamily="34" charset="0"/>
            </a:endParaRPr>
          </a:p>
        </p:txBody>
      </p:sp>
      <p:sp>
        <p:nvSpPr>
          <p:cNvPr id="23555" name="Rectangle 3">
            <a:extLst>
              <a:ext uri="{FF2B5EF4-FFF2-40B4-BE49-F238E27FC236}">
                <a16:creationId xmlns:a16="http://schemas.microsoft.com/office/drawing/2014/main" id="{06EB7DE0-42E1-4E55-96DF-235753D4EA54}"/>
              </a:ext>
            </a:extLst>
          </p:cNvPr>
          <p:cNvSpPr>
            <a:spLocks noGrp="1" noChangeArrowheads="1"/>
          </p:cNvSpPr>
          <p:nvPr>
            <p:ph type="title"/>
          </p:nvPr>
        </p:nvSpPr>
        <p:spPr>
          <a:xfrm>
            <a:off x="731837" y="1395780"/>
            <a:ext cx="8439150" cy="365125"/>
          </a:xfrm>
        </p:spPr>
        <p:txBody>
          <a:bodyPr>
            <a:noAutofit/>
          </a:bodyPr>
          <a:lstStyle/>
          <a:p>
            <a:pPr eaLnBrk="1" hangingPunct="1"/>
            <a:r>
              <a:rPr lang="tr-TR" altLang="en-US" sz="2400" b="1" dirty="0"/>
              <a:t>Uygulama Alanları</a:t>
            </a:r>
          </a:p>
        </p:txBody>
      </p:sp>
      <p:pic>
        <p:nvPicPr>
          <p:cNvPr id="23556" name="Picture 4" descr="cam">
            <a:extLst>
              <a:ext uri="{FF2B5EF4-FFF2-40B4-BE49-F238E27FC236}">
                <a16:creationId xmlns:a16="http://schemas.microsoft.com/office/drawing/2014/main" id="{7CCF49A5-EA27-4351-A1E8-60D6AAC318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630" y="3429000"/>
            <a:ext cx="2650507" cy="264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7" name="Picture 5" descr="cam1">
            <a:extLst>
              <a:ext uri="{FF2B5EF4-FFF2-40B4-BE49-F238E27FC236}">
                <a16:creationId xmlns:a16="http://schemas.microsoft.com/office/drawing/2014/main" id="{311DEBB8-62D8-4358-A080-36FFD7FCA39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36010" y="3411535"/>
            <a:ext cx="2631686" cy="2635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8" name="Rectangle 6">
            <a:extLst>
              <a:ext uri="{FF2B5EF4-FFF2-40B4-BE49-F238E27FC236}">
                <a16:creationId xmlns:a16="http://schemas.microsoft.com/office/drawing/2014/main" id="{17DE7851-5BB9-4C2A-801A-765F79E1D4A8}"/>
              </a:ext>
            </a:extLst>
          </p:cNvPr>
          <p:cNvSpPr>
            <a:spLocks noChangeArrowheads="1"/>
          </p:cNvSpPr>
          <p:nvPr/>
        </p:nvSpPr>
        <p:spPr bwMode="auto">
          <a:xfrm>
            <a:off x="6244569" y="3227665"/>
            <a:ext cx="3658256" cy="2303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lgn="ctr">
                <a:solidFill>
                  <a:srgbClr val="000000"/>
                </a:solidFill>
                <a:miter lim="800000"/>
                <a:headEnd/>
                <a:tailEnd/>
              </a14:hiddenLine>
            </a:ext>
          </a:extLst>
        </p:spPr>
        <p:txBody>
          <a:bodyPr tIns="91440" bIns="0"/>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Font typeface="Wingdings" panose="05000000000000000000" pitchFamily="2" charset="2"/>
              <a:buChar char="n"/>
            </a:pPr>
            <a:r>
              <a:rPr lang="tr-TR" altLang="en-US" dirty="0"/>
              <a:t> Pencerelerden olan ısı kayıp ve kazançları, kaplamalı cam ve yalıtımlı doğrama kullanarak azaltılarak enerji tasarrufu sağlanır. </a:t>
            </a:r>
            <a:endParaRPr lang="en-US" altLang="en-US" dirty="0"/>
          </a:p>
        </p:txBody>
      </p:sp>
    </p:spTree>
    <p:extLst>
      <p:ext uri="{BB962C8B-B14F-4D97-AF65-F5344CB8AC3E}">
        <p14:creationId xmlns:p14="http://schemas.microsoft.com/office/powerpoint/2010/main" val="894039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02E08D56-9A15-49DB-A47F-AAA9E1064F9E}"/>
              </a:ext>
            </a:extLst>
          </p:cNvPr>
          <p:cNvPicPr>
            <a:picLocks noChangeAspect="1"/>
          </p:cNvPicPr>
          <p:nvPr/>
        </p:nvPicPr>
        <p:blipFill>
          <a:blip r:embed="rId3"/>
          <a:stretch>
            <a:fillRect/>
          </a:stretch>
        </p:blipFill>
        <p:spPr>
          <a:xfrm>
            <a:off x="129058" y="8847"/>
            <a:ext cx="9644708" cy="6840305"/>
          </a:xfrm>
          <a:prstGeom prst="rect">
            <a:avLst/>
          </a:prstGeom>
        </p:spPr>
      </p:pic>
      <p:sp>
        <p:nvSpPr>
          <p:cNvPr id="14338" name="Rectangle 2">
            <a:extLst>
              <a:ext uri="{FF2B5EF4-FFF2-40B4-BE49-F238E27FC236}">
                <a16:creationId xmlns:a16="http://schemas.microsoft.com/office/drawing/2014/main" id="{4EA2BFCB-7850-4F01-B116-8C20AAF67C93}"/>
              </a:ext>
            </a:extLst>
          </p:cNvPr>
          <p:cNvSpPr>
            <a:spLocks noChangeArrowheads="1"/>
          </p:cNvSpPr>
          <p:nvPr/>
        </p:nvSpPr>
        <p:spPr bwMode="auto">
          <a:xfrm>
            <a:off x="6751060" y="2276845"/>
            <a:ext cx="2306239" cy="25533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45" tIns="46023" rIns="92045" bIns="46023">
            <a:spAutoFit/>
          </a:bodyPr>
          <a:lstStyle>
            <a:lvl1pPr defTabSz="762000">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571500" indent="-341313" defTabSz="76200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341313"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714500" indent="-339725"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286000" indent="-339725" defTabSz="7620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7432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32004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6576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41148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0"/>
              </a:spcBef>
              <a:buClrTx/>
              <a:buFontTx/>
              <a:buNone/>
            </a:pPr>
            <a:r>
              <a:rPr lang="tr-TR" altLang="tr-TR" sz="1999">
                <a:solidFill>
                  <a:schemeClr val="tx1"/>
                </a:solidFill>
              </a:rPr>
              <a:t>1-</a:t>
            </a:r>
            <a:r>
              <a:rPr lang="tr-TR" altLang="tr-TR" sz="1999"/>
              <a:t> Çatı Örtüsü</a:t>
            </a:r>
          </a:p>
          <a:p>
            <a:pPr>
              <a:spcBef>
                <a:spcPct val="0"/>
              </a:spcBef>
              <a:buClrTx/>
              <a:buFontTx/>
              <a:buNone/>
            </a:pPr>
            <a:r>
              <a:rPr lang="tr-TR" altLang="tr-TR" sz="1999">
                <a:solidFill>
                  <a:schemeClr val="tx1"/>
                </a:solidFill>
              </a:rPr>
              <a:t>2-</a:t>
            </a:r>
            <a:r>
              <a:rPr lang="tr-TR" altLang="tr-TR" sz="1999"/>
              <a:t> Su Yalıtımı </a:t>
            </a:r>
          </a:p>
          <a:p>
            <a:pPr>
              <a:spcBef>
                <a:spcPct val="0"/>
              </a:spcBef>
              <a:buClrTx/>
              <a:buFontTx/>
              <a:buNone/>
            </a:pPr>
            <a:r>
              <a:rPr lang="tr-TR" altLang="tr-TR" sz="1999">
                <a:solidFill>
                  <a:schemeClr val="tx1"/>
                </a:solidFill>
              </a:rPr>
              <a:t>3-</a:t>
            </a:r>
            <a:r>
              <a:rPr lang="tr-TR" altLang="tr-TR" sz="1999"/>
              <a:t> Çatı Tahtası</a:t>
            </a:r>
          </a:p>
          <a:p>
            <a:pPr>
              <a:spcBef>
                <a:spcPct val="0"/>
              </a:spcBef>
              <a:buClrTx/>
              <a:buFontTx/>
              <a:buNone/>
            </a:pPr>
            <a:r>
              <a:rPr lang="tr-TR" altLang="tr-TR" sz="1999">
                <a:solidFill>
                  <a:schemeClr val="tx1"/>
                </a:solidFill>
              </a:rPr>
              <a:t>4-</a:t>
            </a:r>
            <a:r>
              <a:rPr lang="tr-TR" altLang="tr-TR" sz="1999"/>
              <a:t> Havalandırılan </a:t>
            </a:r>
          </a:p>
          <a:p>
            <a:pPr>
              <a:spcBef>
                <a:spcPct val="0"/>
              </a:spcBef>
              <a:buClrTx/>
              <a:buFontTx/>
              <a:buNone/>
            </a:pPr>
            <a:r>
              <a:rPr lang="tr-TR" altLang="tr-TR" sz="1999"/>
              <a:t>Çatı Arası Boşluğu</a:t>
            </a:r>
          </a:p>
          <a:p>
            <a:pPr>
              <a:spcBef>
                <a:spcPct val="0"/>
              </a:spcBef>
              <a:buClrTx/>
              <a:buFontTx/>
              <a:buNone/>
            </a:pPr>
            <a:r>
              <a:rPr lang="tr-TR" altLang="tr-TR" sz="1999">
                <a:solidFill>
                  <a:schemeClr val="tx1"/>
                </a:solidFill>
              </a:rPr>
              <a:t>5-</a:t>
            </a:r>
            <a:r>
              <a:rPr lang="tr-TR" altLang="tr-TR" sz="1999"/>
              <a:t> Isı Yalıtımı</a:t>
            </a:r>
          </a:p>
          <a:p>
            <a:pPr>
              <a:spcBef>
                <a:spcPct val="0"/>
              </a:spcBef>
              <a:buClrTx/>
              <a:buFontTx/>
              <a:buNone/>
            </a:pPr>
            <a:r>
              <a:rPr lang="tr-TR" altLang="tr-TR" sz="1999">
                <a:solidFill>
                  <a:schemeClr val="tx1"/>
                </a:solidFill>
              </a:rPr>
              <a:t>6-</a:t>
            </a:r>
            <a:r>
              <a:rPr lang="tr-TR" altLang="tr-TR" sz="1999"/>
              <a:t> Döşeme Paneli</a:t>
            </a:r>
          </a:p>
          <a:p>
            <a:pPr>
              <a:spcBef>
                <a:spcPct val="0"/>
              </a:spcBef>
              <a:buClrTx/>
              <a:buFontTx/>
              <a:buNone/>
            </a:pPr>
            <a:r>
              <a:rPr lang="tr-TR" altLang="tr-TR" sz="1999">
                <a:solidFill>
                  <a:schemeClr val="tx1"/>
                </a:solidFill>
              </a:rPr>
              <a:t>7-</a:t>
            </a:r>
            <a:r>
              <a:rPr lang="tr-TR" altLang="tr-TR" sz="1999"/>
              <a:t> Tavan Sıvası </a:t>
            </a:r>
          </a:p>
        </p:txBody>
      </p:sp>
      <p:grpSp>
        <p:nvGrpSpPr>
          <p:cNvPr id="14339" name="Group 3">
            <a:extLst>
              <a:ext uri="{FF2B5EF4-FFF2-40B4-BE49-F238E27FC236}">
                <a16:creationId xmlns:a16="http://schemas.microsoft.com/office/drawing/2014/main" id="{2EB1C417-4957-4BB0-B35B-73DE8F33B787}"/>
              </a:ext>
            </a:extLst>
          </p:cNvPr>
          <p:cNvGrpSpPr>
            <a:grpSpLocks/>
          </p:cNvGrpSpPr>
          <p:nvPr/>
        </p:nvGrpSpPr>
        <p:grpSpPr bwMode="auto">
          <a:xfrm>
            <a:off x="41262" y="1413521"/>
            <a:ext cx="5921133" cy="3504077"/>
            <a:chOff x="192" y="547"/>
            <a:chExt cx="5479" cy="3350"/>
          </a:xfrm>
        </p:grpSpPr>
        <p:graphicFrame>
          <p:nvGraphicFramePr>
            <p:cNvPr id="14343" name="Object 4">
              <a:extLst>
                <a:ext uri="{FF2B5EF4-FFF2-40B4-BE49-F238E27FC236}">
                  <a16:creationId xmlns:a16="http://schemas.microsoft.com/office/drawing/2014/main" id="{8A7B4F99-8EB0-498E-B17B-58D6D7C3FC90}"/>
                </a:ext>
              </a:extLst>
            </p:cNvPr>
            <p:cNvGraphicFramePr>
              <a:graphicFrameLocks/>
            </p:cNvGraphicFramePr>
            <p:nvPr/>
          </p:nvGraphicFramePr>
          <p:xfrm>
            <a:off x="192" y="672"/>
            <a:ext cx="5393" cy="3225"/>
          </p:xfrm>
          <a:graphic>
            <a:graphicData uri="http://schemas.openxmlformats.org/presentationml/2006/ole">
              <mc:AlternateContent xmlns:mc="http://schemas.openxmlformats.org/markup-compatibility/2006">
                <mc:Choice xmlns:v="urn:schemas-microsoft-com:vml" Requires="v">
                  <p:oleObj spid="_x0000_s16417" name="AutoCAD LT Drawing" r:id="rId4" imgW="2981257" imgH="1771650" progId="AutoCAD">
                    <p:embed/>
                  </p:oleObj>
                </mc:Choice>
                <mc:Fallback>
                  <p:oleObj name="AutoCAD LT Drawing" r:id="rId4" imgW="2981257" imgH="1771650" progId="AutoCAD">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2" y="672"/>
                          <a:ext cx="5393" cy="3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4344" name="Line 5">
              <a:extLst>
                <a:ext uri="{FF2B5EF4-FFF2-40B4-BE49-F238E27FC236}">
                  <a16:creationId xmlns:a16="http://schemas.microsoft.com/office/drawing/2014/main" id="{82B4941B-D44C-4320-A302-8C93153CB9A3}"/>
                </a:ext>
              </a:extLst>
            </p:cNvPr>
            <p:cNvSpPr>
              <a:spLocks noChangeShapeType="1"/>
            </p:cNvSpPr>
            <p:nvPr/>
          </p:nvSpPr>
          <p:spPr bwMode="auto">
            <a:xfrm flipV="1">
              <a:off x="1872" y="1296"/>
              <a:ext cx="0" cy="336"/>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4345" name="Line 6">
              <a:extLst>
                <a:ext uri="{FF2B5EF4-FFF2-40B4-BE49-F238E27FC236}">
                  <a16:creationId xmlns:a16="http://schemas.microsoft.com/office/drawing/2014/main" id="{50FDD202-3922-43E1-AE6B-D1D820557D7A}"/>
                </a:ext>
              </a:extLst>
            </p:cNvPr>
            <p:cNvSpPr>
              <a:spLocks noChangeShapeType="1"/>
            </p:cNvSpPr>
            <p:nvPr/>
          </p:nvSpPr>
          <p:spPr bwMode="auto">
            <a:xfrm flipV="1">
              <a:off x="2544" y="1104"/>
              <a:ext cx="0" cy="48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4346" name="Line 7">
              <a:extLst>
                <a:ext uri="{FF2B5EF4-FFF2-40B4-BE49-F238E27FC236}">
                  <a16:creationId xmlns:a16="http://schemas.microsoft.com/office/drawing/2014/main" id="{B3E66518-EF41-4D69-81E0-8D1B71923F6B}"/>
                </a:ext>
              </a:extLst>
            </p:cNvPr>
            <p:cNvSpPr>
              <a:spLocks noChangeShapeType="1"/>
            </p:cNvSpPr>
            <p:nvPr/>
          </p:nvSpPr>
          <p:spPr bwMode="auto">
            <a:xfrm flipV="1">
              <a:off x="2976" y="960"/>
              <a:ext cx="0" cy="52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4347" name="Line 8">
              <a:extLst>
                <a:ext uri="{FF2B5EF4-FFF2-40B4-BE49-F238E27FC236}">
                  <a16:creationId xmlns:a16="http://schemas.microsoft.com/office/drawing/2014/main" id="{523CA5D6-135D-4FCC-ABF2-8A8034B5CF49}"/>
                </a:ext>
              </a:extLst>
            </p:cNvPr>
            <p:cNvSpPr>
              <a:spLocks noChangeShapeType="1"/>
            </p:cNvSpPr>
            <p:nvPr/>
          </p:nvSpPr>
          <p:spPr bwMode="auto">
            <a:xfrm flipV="1">
              <a:off x="5136" y="768"/>
              <a:ext cx="0" cy="816"/>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4348" name="Line 9">
              <a:extLst>
                <a:ext uri="{FF2B5EF4-FFF2-40B4-BE49-F238E27FC236}">
                  <a16:creationId xmlns:a16="http://schemas.microsoft.com/office/drawing/2014/main" id="{BFBCB241-B179-4463-84E6-55208C2DD8ED}"/>
                </a:ext>
              </a:extLst>
            </p:cNvPr>
            <p:cNvSpPr>
              <a:spLocks noChangeShapeType="1"/>
            </p:cNvSpPr>
            <p:nvPr/>
          </p:nvSpPr>
          <p:spPr bwMode="auto">
            <a:xfrm>
              <a:off x="5472" y="2208"/>
              <a:ext cx="0" cy="52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4349" name="Line 10">
              <a:extLst>
                <a:ext uri="{FF2B5EF4-FFF2-40B4-BE49-F238E27FC236}">
                  <a16:creationId xmlns:a16="http://schemas.microsoft.com/office/drawing/2014/main" id="{34CCBDD5-AC76-4CD1-A215-1C28A1E1F6DF}"/>
                </a:ext>
              </a:extLst>
            </p:cNvPr>
            <p:cNvSpPr>
              <a:spLocks noChangeShapeType="1"/>
            </p:cNvSpPr>
            <p:nvPr/>
          </p:nvSpPr>
          <p:spPr bwMode="auto">
            <a:xfrm>
              <a:off x="5136" y="2496"/>
              <a:ext cx="0" cy="432"/>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4350" name="Line 11">
              <a:extLst>
                <a:ext uri="{FF2B5EF4-FFF2-40B4-BE49-F238E27FC236}">
                  <a16:creationId xmlns:a16="http://schemas.microsoft.com/office/drawing/2014/main" id="{C4CF0C2C-9515-4846-B8D7-CADC508D64B7}"/>
                </a:ext>
              </a:extLst>
            </p:cNvPr>
            <p:cNvSpPr>
              <a:spLocks noChangeShapeType="1"/>
            </p:cNvSpPr>
            <p:nvPr/>
          </p:nvSpPr>
          <p:spPr bwMode="auto">
            <a:xfrm>
              <a:off x="4704" y="2592"/>
              <a:ext cx="0" cy="28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1799"/>
            </a:p>
          </p:txBody>
        </p:sp>
        <p:sp>
          <p:nvSpPr>
            <p:cNvPr id="1024012" name="Rectangle 12">
              <a:extLst>
                <a:ext uri="{FF2B5EF4-FFF2-40B4-BE49-F238E27FC236}">
                  <a16:creationId xmlns:a16="http://schemas.microsoft.com/office/drawing/2014/main" id="{FC28B210-BB3C-49F3-937B-01BA2743D19E}"/>
                </a:ext>
              </a:extLst>
            </p:cNvPr>
            <p:cNvSpPr>
              <a:spLocks noChangeArrowheads="1"/>
            </p:cNvSpPr>
            <p:nvPr/>
          </p:nvSpPr>
          <p:spPr bwMode="auto">
            <a:xfrm>
              <a:off x="1765" y="1077"/>
              <a:ext cx="304" cy="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45" tIns="46023" rIns="92045" bIns="46023">
              <a:spAutoFit/>
            </a:bodyPr>
            <a:lstStyle>
              <a:lvl1pPr algn="l" defTabSz="762000">
                <a:spcBef>
                  <a:spcPct val="0"/>
                </a:spcBef>
                <a:defRPr>
                  <a:solidFill>
                    <a:schemeClr val="tx1"/>
                  </a:solidFill>
                  <a:latin typeface="Arial" charset="0"/>
                </a:defRPr>
              </a:lvl1pPr>
              <a:lvl2pPr marL="571500" algn="l" defTabSz="762000">
                <a:spcBef>
                  <a:spcPct val="0"/>
                </a:spcBef>
                <a:defRPr>
                  <a:solidFill>
                    <a:schemeClr val="tx1"/>
                  </a:solidFill>
                  <a:latin typeface="Arial" charset="0"/>
                </a:defRPr>
              </a:lvl2pPr>
              <a:lvl3pPr marL="1143000" algn="l" defTabSz="762000">
                <a:spcBef>
                  <a:spcPct val="0"/>
                </a:spcBef>
                <a:defRPr>
                  <a:solidFill>
                    <a:schemeClr val="tx1"/>
                  </a:solidFill>
                  <a:latin typeface="Arial" charset="0"/>
                </a:defRPr>
              </a:lvl3pPr>
              <a:lvl4pPr marL="1714500" algn="l" defTabSz="762000">
                <a:spcBef>
                  <a:spcPct val="0"/>
                </a:spcBef>
                <a:defRPr>
                  <a:solidFill>
                    <a:schemeClr val="tx1"/>
                  </a:solidFill>
                  <a:latin typeface="Arial" charset="0"/>
                </a:defRPr>
              </a:lvl4pPr>
              <a:lvl5pPr marL="2286000" algn="l" defTabSz="762000">
                <a:spcBef>
                  <a:spcPct val="0"/>
                </a:spcBef>
                <a:defRPr>
                  <a:solidFill>
                    <a:schemeClr val="tx1"/>
                  </a:solidFill>
                  <a:latin typeface="Arial" charset="0"/>
                </a:defRPr>
              </a:lvl5pPr>
              <a:lvl6pPr marL="2743200" defTabSz="762000" fontAlgn="base">
                <a:spcBef>
                  <a:spcPct val="0"/>
                </a:spcBef>
                <a:spcAft>
                  <a:spcPct val="0"/>
                </a:spcAft>
                <a:defRPr>
                  <a:solidFill>
                    <a:schemeClr val="tx1"/>
                  </a:solidFill>
                  <a:latin typeface="Arial" charset="0"/>
                </a:defRPr>
              </a:lvl6pPr>
              <a:lvl7pPr marL="3200400" defTabSz="762000" fontAlgn="base">
                <a:spcBef>
                  <a:spcPct val="0"/>
                </a:spcBef>
                <a:spcAft>
                  <a:spcPct val="0"/>
                </a:spcAft>
                <a:defRPr>
                  <a:solidFill>
                    <a:schemeClr val="tx1"/>
                  </a:solidFill>
                  <a:latin typeface="Arial" charset="0"/>
                </a:defRPr>
              </a:lvl7pPr>
              <a:lvl8pPr marL="3657600" defTabSz="762000" fontAlgn="base">
                <a:spcBef>
                  <a:spcPct val="0"/>
                </a:spcBef>
                <a:spcAft>
                  <a:spcPct val="0"/>
                </a:spcAft>
                <a:defRPr>
                  <a:solidFill>
                    <a:schemeClr val="tx1"/>
                  </a:solidFill>
                  <a:latin typeface="Arial" charset="0"/>
                </a:defRPr>
              </a:lvl8pPr>
              <a:lvl9pPr marL="4114800" defTabSz="762000" fontAlgn="base">
                <a:spcBef>
                  <a:spcPct val="0"/>
                </a:spcBef>
                <a:spcAft>
                  <a:spcPct val="0"/>
                </a:spcAft>
                <a:defRPr>
                  <a:solidFill>
                    <a:schemeClr val="tx1"/>
                  </a:solidFill>
                  <a:latin typeface="Arial" charset="0"/>
                </a:defRPr>
              </a:lvl9pPr>
            </a:lstStyle>
            <a:p>
              <a:pPr>
                <a:defRPr/>
              </a:pPr>
              <a:r>
                <a:rPr lang="en-US" altLang="tr-TR" sz="1999">
                  <a:solidFill>
                    <a:srgbClr val="3333FF"/>
                  </a:solidFill>
                  <a:effectLst>
                    <a:outerShdw blurRad="38100" dist="38100" dir="2700000" algn="tl">
                      <a:srgbClr val="C0C0C0"/>
                    </a:outerShdw>
                  </a:effectLst>
                </a:rPr>
                <a:t>1</a:t>
              </a:r>
            </a:p>
          </p:txBody>
        </p:sp>
        <p:sp>
          <p:nvSpPr>
            <p:cNvPr id="14352" name="Rectangle 13">
              <a:extLst>
                <a:ext uri="{FF2B5EF4-FFF2-40B4-BE49-F238E27FC236}">
                  <a16:creationId xmlns:a16="http://schemas.microsoft.com/office/drawing/2014/main" id="{F1CC67F4-34AD-47DE-8847-7F807C5D06C0}"/>
                </a:ext>
              </a:extLst>
            </p:cNvPr>
            <p:cNvSpPr>
              <a:spLocks noChangeArrowheads="1"/>
            </p:cNvSpPr>
            <p:nvPr/>
          </p:nvSpPr>
          <p:spPr bwMode="auto">
            <a:xfrm>
              <a:off x="2395" y="853"/>
              <a:ext cx="172" cy="4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45" tIns="46023" rIns="92045" bIns="46023">
              <a:spAutoFit/>
            </a:bodyPr>
            <a:lstStyle>
              <a:lvl1pPr defTabSz="762000">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571500" indent="-341313" defTabSz="76200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341313"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714500" indent="-339725"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286000" indent="-339725" defTabSz="7620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7432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32004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6576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41148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0"/>
                </a:spcBef>
                <a:buClrTx/>
                <a:buFontTx/>
                <a:buNone/>
              </a:pPr>
              <a:endParaRPr lang="tr-TR" altLang="tr-TR" sz="2399">
                <a:solidFill>
                  <a:schemeClr val="tx1"/>
                </a:solidFill>
              </a:endParaRPr>
            </a:p>
          </p:txBody>
        </p:sp>
        <p:sp>
          <p:nvSpPr>
            <p:cNvPr id="1024014" name="Rectangle 14">
              <a:extLst>
                <a:ext uri="{FF2B5EF4-FFF2-40B4-BE49-F238E27FC236}">
                  <a16:creationId xmlns:a16="http://schemas.microsoft.com/office/drawing/2014/main" id="{DB5DD4FD-E423-4235-B660-FA3FF43E5D4F}"/>
                </a:ext>
              </a:extLst>
            </p:cNvPr>
            <p:cNvSpPr>
              <a:spLocks noChangeArrowheads="1"/>
            </p:cNvSpPr>
            <p:nvPr/>
          </p:nvSpPr>
          <p:spPr bwMode="auto">
            <a:xfrm>
              <a:off x="2437" y="884"/>
              <a:ext cx="304" cy="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45" tIns="46023" rIns="92045" bIns="46023">
              <a:spAutoFit/>
            </a:bodyPr>
            <a:lstStyle>
              <a:lvl1pPr algn="l" defTabSz="762000">
                <a:spcBef>
                  <a:spcPct val="0"/>
                </a:spcBef>
                <a:defRPr>
                  <a:solidFill>
                    <a:schemeClr val="tx1"/>
                  </a:solidFill>
                  <a:latin typeface="Arial" charset="0"/>
                </a:defRPr>
              </a:lvl1pPr>
              <a:lvl2pPr marL="571500" algn="l" defTabSz="762000">
                <a:spcBef>
                  <a:spcPct val="0"/>
                </a:spcBef>
                <a:defRPr>
                  <a:solidFill>
                    <a:schemeClr val="tx1"/>
                  </a:solidFill>
                  <a:latin typeface="Arial" charset="0"/>
                </a:defRPr>
              </a:lvl2pPr>
              <a:lvl3pPr marL="1143000" algn="l" defTabSz="762000">
                <a:spcBef>
                  <a:spcPct val="0"/>
                </a:spcBef>
                <a:defRPr>
                  <a:solidFill>
                    <a:schemeClr val="tx1"/>
                  </a:solidFill>
                  <a:latin typeface="Arial" charset="0"/>
                </a:defRPr>
              </a:lvl3pPr>
              <a:lvl4pPr marL="1714500" algn="l" defTabSz="762000">
                <a:spcBef>
                  <a:spcPct val="0"/>
                </a:spcBef>
                <a:defRPr>
                  <a:solidFill>
                    <a:schemeClr val="tx1"/>
                  </a:solidFill>
                  <a:latin typeface="Arial" charset="0"/>
                </a:defRPr>
              </a:lvl4pPr>
              <a:lvl5pPr marL="2286000" algn="l" defTabSz="762000">
                <a:spcBef>
                  <a:spcPct val="0"/>
                </a:spcBef>
                <a:defRPr>
                  <a:solidFill>
                    <a:schemeClr val="tx1"/>
                  </a:solidFill>
                  <a:latin typeface="Arial" charset="0"/>
                </a:defRPr>
              </a:lvl5pPr>
              <a:lvl6pPr marL="2743200" defTabSz="762000" fontAlgn="base">
                <a:spcBef>
                  <a:spcPct val="0"/>
                </a:spcBef>
                <a:spcAft>
                  <a:spcPct val="0"/>
                </a:spcAft>
                <a:defRPr>
                  <a:solidFill>
                    <a:schemeClr val="tx1"/>
                  </a:solidFill>
                  <a:latin typeface="Arial" charset="0"/>
                </a:defRPr>
              </a:lvl6pPr>
              <a:lvl7pPr marL="3200400" defTabSz="762000" fontAlgn="base">
                <a:spcBef>
                  <a:spcPct val="0"/>
                </a:spcBef>
                <a:spcAft>
                  <a:spcPct val="0"/>
                </a:spcAft>
                <a:defRPr>
                  <a:solidFill>
                    <a:schemeClr val="tx1"/>
                  </a:solidFill>
                  <a:latin typeface="Arial" charset="0"/>
                </a:defRPr>
              </a:lvl7pPr>
              <a:lvl8pPr marL="3657600" defTabSz="762000" fontAlgn="base">
                <a:spcBef>
                  <a:spcPct val="0"/>
                </a:spcBef>
                <a:spcAft>
                  <a:spcPct val="0"/>
                </a:spcAft>
                <a:defRPr>
                  <a:solidFill>
                    <a:schemeClr val="tx1"/>
                  </a:solidFill>
                  <a:latin typeface="Arial" charset="0"/>
                </a:defRPr>
              </a:lvl8pPr>
              <a:lvl9pPr marL="4114800" defTabSz="762000" fontAlgn="base">
                <a:spcBef>
                  <a:spcPct val="0"/>
                </a:spcBef>
                <a:spcAft>
                  <a:spcPct val="0"/>
                </a:spcAft>
                <a:defRPr>
                  <a:solidFill>
                    <a:schemeClr val="tx1"/>
                  </a:solidFill>
                  <a:latin typeface="Arial" charset="0"/>
                </a:defRPr>
              </a:lvl9pPr>
            </a:lstStyle>
            <a:p>
              <a:pPr>
                <a:defRPr/>
              </a:pPr>
              <a:r>
                <a:rPr lang="en-US" altLang="tr-TR" sz="1999">
                  <a:solidFill>
                    <a:srgbClr val="3333FF"/>
                  </a:solidFill>
                  <a:effectLst>
                    <a:outerShdw blurRad="38100" dist="38100" dir="2700000" algn="tl">
                      <a:srgbClr val="C0C0C0"/>
                    </a:outerShdw>
                  </a:effectLst>
                </a:rPr>
                <a:t>2</a:t>
              </a:r>
            </a:p>
          </p:txBody>
        </p:sp>
        <p:sp>
          <p:nvSpPr>
            <p:cNvPr id="1024015" name="Rectangle 15">
              <a:extLst>
                <a:ext uri="{FF2B5EF4-FFF2-40B4-BE49-F238E27FC236}">
                  <a16:creationId xmlns:a16="http://schemas.microsoft.com/office/drawing/2014/main" id="{2CB56C2B-9A7F-4898-AA8E-B61A5EE2C052}"/>
                </a:ext>
              </a:extLst>
            </p:cNvPr>
            <p:cNvSpPr>
              <a:spLocks noChangeArrowheads="1"/>
            </p:cNvSpPr>
            <p:nvPr/>
          </p:nvSpPr>
          <p:spPr bwMode="auto">
            <a:xfrm>
              <a:off x="2869" y="740"/>
              <a:ext cx="304" cy="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45" tIns="46023" rIns="92045" bIns="46023">
              <a:spAutoFit/>
            </a:bodyPr>
            <a:lstStyle>
              <a:lvl1pPr algn="l" defTabSz="762000">
                <a:spcBef>
                  <a:spcPct val="0"/>
                </a:spcBef>
                <a:defRPr>
                  <a:solidFill>
                    <a:schemeClr val="tx1"/>
                  </a:solidFill>
                  <a:latin typeface="Arial" charset="0"/>
                </a:defRPr>
              </a:lvl1pPr>
              <a:lvl2pPr marL="571500" algn="l" defTabSz="762000">
                <a:spcBef>
                  <a:spcPct val="0"/>
                </a:spcBef>
                <a:defRPr>
                  <a:solidFill>
                    <a:schemeClr val="tx1"/>
                  </a:solidFill>
                  <a:latin typeface="Arial" charset="0"/>
                </a:defRPr>
              </a:lvl2pPr>
              <a:lvl3pPr marL="1143000" algn="l" defTabSz="762000">
                <a:spcBef>
                  <a:spcPct val="0"/>
                </a:spcBef>
                <a:defRPr>
                  <a:solidFill>
                    <a:schemeClr val="tx1"/>
                  </a:solidFill>
                  <a:latin typeface="Arial" charset="0"/>
                </a:defRPr>
              </a:lvl3pPr>
              <a:lvl4pPr marL="1714500" algn="l" defTabSz="762000">
                <a:spcBef>
                  <a:spcPct val="0"/>
                </a:spcBef>
                <a:defRPr>
                  <a:solidFill>
                    <a:schemeClr val="tx1"/>
                  </a:solidFill>
                  <a:latin typeface="Arial" charset="0"/>
                </a:defRPr>
              </a:lvl4pPr>
              <a:lvl5pPr marL="2286000" algn="l" defTabSz="762000">
                <a:spcBef>
                  <a:spcPct val="0"/>
                </a:spcBef>
                <a:defRPr>
                  <a:solidFill>
                    <a:schemeClr val="tx1"/>
                  </a:solidFill>
                  <a:latin typeface="Arial" charset="0"/>
                </a:defRPr>
              </a:lvl5pPr>
              <a:lvl6pPr marL="2743200" defTabSz="762000" fontAlgn="base">
                <a:spcBef>
                  <a:spcPct val="0"/>
                </a:spcBef>
                <a:spcAft>
                  <a:spcPct val="0"/>
                </a:spcAft>
                <a:defRPr>
                  <a:solidFill>
                    <a:schemeClr val="tx1"/>
                  </a:solidFill>
                  <a:latin typeface="Arial" charset="0"/>
                </a:defRPr>
              </a:lvl6pPr>
              <a:lvl7pPr marL="3200400" defTabSz="762000" fontAlgn="base">
                <a:spcBef>
                  <a:spcPct val="0"/>
                </a:spcBef>
                <a:spcAft>
                  <a:spcPct val="0"/>
                </a:spcAft>
                <a:defRPr>
                  <a:solidFill>
                    <a:schemeClr val="tx1"/>
                  </a:solidFill>
                  <a:latin typeface="Arial" charset="0"/>
                </a:defRPr>
              </a:lvl7pPr>
              <a:lvl8pPr marL="3657600" defTabSz="762000" fontAlgn="base">
                <a:spcBef>
                  <a:spcPct val="0"/>
                </a:spcBef>
                <a:spcAft>
                  <a:spcPct val="0"/>
                </a:spcAft>
                <a:defRPr>
                  <a:solidFill>
                    <a:schemeClr val="tx1"/>
                  </a:solidFill>
                  <a:latin typeface="Arial" charset="0"/>
                </a:defRPr>
              </a:lvl8pPr>
              <a:lvl9pPr marL="4114800" defTabSz="762000" fontAlgn="base">
                <a:spcBef>
                  <a:spcPct val="0"/>
                </a:spcBef>
                <a:spcAft>
                  <a:spcPct val="0"/>
                </a:spcAft>
                <a:defRPr>
                  <a:solidFill>
                    <a:schemeClr val="tx1"/>
                  </a:solidFill>
                  <a:latin typeface="Arial" charset="0"/>
                </a:defRPr>
              </a:lvl9pPr>
            </a:lstStyle>
            <a:p>
              <a:pPr>
                <a:defRPr/>
              </a:pPr>
              <a:r>
                <a:rPr lang="en-US" altLang="tr-TR" sz="1999">
                  <a:solidFill>
                    <a:srgbClr val="3333FF"/>
                  </a:solidFill>
                  <a:effectLst>
                    <a:outerShdw blurRad="38100" dist="38100" dir="2700000" algn="tl">
                      <a:srgbClr val="C0C0C0"/>
                    </a:outerShdw>
                  </a:effectLst>
                </a:rPr>
                <a:t>3</a:t>
              </a:r>
            </a:p>
          </p:txBody>
        </p:sp>
        <p:sp>
          <p:nvSpPr>
            <p:cNvPr id="1024016" name="Rectangle 16">
              <a:extLst>
                <a:ext uri="{FF2B5EF4-FFF2-40B4-BE49-F238E27FC236}">
                  <a16:creationId xmlns:a16="http://schemas.microsoft.com/office/drawing/2014/main" id="{D629437F-B534-4984-8D63-B38A9FB3FD1F}"/>
                </a:ext>
              </a:extLst>
            </p:cNvPr>
            <p:cNvSpPr>
              <a:spLocks noChangeArrowheads="1"/>
            </p:cNvSpPr>
            <p:nvPr/>
          </p:nvSpPr>
          <p:spPr bwMode="auto">
            <a:xfrm>
              <a:off x="5031" y="547"/>
              <a:ext cx="304" cy="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45" tIns="46023" rIns="92045" bIns="46023">
              <a:spAutoFit/>
            </a:bodyPr>
            <a:lstStyle>
              <a:lvl1pPr algn="l" defTabSz="762000">
                <a:spcBef>
                  <a:spcPct val="0"/>
                </a:spcBef>
                <a:defRPr>
                  <a:solidFill>
                    <a:schemeClr val="tx1"/>
                  </a:solidFill>
                  <a:latin typeface="Arial" charset="0"/>
                </a:defRPr>
              </a:lvl1pPr>
              <a:lvl2pPr marL="571500" algn="l" defTabSz="762000">
                <a:spcBef>
                  <a:spcPct val="0"/>
                </a:spcBef>
                <a:defRPr>
                  <a:solidFill>
                    <a:schemeClr val="tx1"/>
                  </a:solidFill>
                  <a:latin typeface="Arial" charset="0"/>
                </a:defRPr>
              </a:lvl2pPr>
              <a:lvl3pPr marL="1143000" algn="l" defTabSz="762000">
                <a:spcBef>
                  <a:spcPct val="0"/>
                </a:spcBef>
                <a:defRPr>
                  <a:solidFill>
                    <a:schemeClr val="tx1"/>
                  </a:solidFill>
                  <a:latin typeface="Arial" charset="0"/>
                </a:defRPr>
              </a:lvl3pPr>
              <a:lvl4pPr marL="1714500" algn="l" defTabSz="762000">
                <a:spcBef>
                  <a:spcPct val="0"/>
                </a:spcBef>
                <a:defRPr>
                  <a:solidFill>
                    <a:schemeClr val="tx1"/>
                  </a:solidFill>
                  <a:latin typeface="Arial" charset="0"/>
                </a:defRPr>
              </a:lvl4pPr>
              <a:lvl5pPr marL="2286000" algn="l" defTabSz="762000">
                <a:spcBef>
                  <a:spcPct val="0"/>
                </a:spcBef>
                <a:defRPr>
                  <a:solidFill>
                    <a:schemeClr val="tx1"/>
                  </a:solidFill>
                  <a:latin typeface="Arial" charset="0"/>
                </a:defRPr>
              </a:lvl5pPr>
              <a:lvl6pPr marL="2743200" defTabSz="762000" fontAlgn="base">
                <a:spcBef>
                  <a:spcPct val="0"/>
                </a:spcBef>
                <a:spcAft>
                  <a:spcPct val="0"/>
                </a:spcAft>
                <a:defRPr>
                  <a:solidFill>
                    <a:schemeClr val="tx1"/>
                  </a:solidFill>
                  <a:latin typeface="Arial" charset="0"/>
                </a:defRPr>
              </a:lvl6pPr>
              <a:lvl7pPr marL="3200400" defTabSz="762000" fontAlgn="base">
                <a:spcBef>
                  <a:spcPct val="0"/>
                </a:spcBef>
                <a:spcAft>
                  <a:spcPct val="0"/>
                </a:spcAft>
                <a:defRPr>
                  <a:solidFill>
                    <a:schemeClr val="tx1"/>
                  </a:solidFill>
                  <a:latin typeface="Arial" charset="0"/>
                </a:defRPr>
              </a:lvl7pPr>
              <a:lvl8pPr marL="3657600" defTabSz="762000" fontAlgn="base">
                <a:spcBef>
                  <a:spcPct val="0"/>
                </a:spcBef>
                <a:spcAft>
                  <a:spcPct val="0"/>
                </a:spcAft>
                <a:defRPr>
                  <a:solidFill>
                    <a:schemeClr val="tx1"/>
                  </a:solidFill>
                  <a:latin typeface="Arial" charset="0"/>
                </a:defRPr>
              </a:lvl8pPr>
              <a:lvl9pPr marL="4114800" defTabSz="762000" fontAlgn="base">
                <a:spcBef>
                  <a:spcPct val="0"/>
                </a:spcBef>
                <a:spcAft>
                  <a:spcPct val="0"/>
                </a:spcAft>
                <a:defRPr>
                  <a:solidFill>
                    <a:schemeClr val="tx1"/>
                  </a:solidFill>
                  <a:latin typeface="Arial" charset="0"/>
                </a:defRPr>
              </a:lvl9pPr>
            </a:lstStyle>
            <a:p>
              <a:pPr>
                <a:defRPr/>
              </a:pPr>
              <a:r>
                <a:rPr lang="en-US" altLang="tr-TR" sz="1999">
                  <a:solidFill>
                    <a:srgbClr val="3333FF"/>
                  </a:solidFill>
                  <a:effectLst>
                    <a:outerShdw blurRad="38100" dist="38100" dir="2700000" algn="tl">
                      <a:srgbClr val="C0C0C0"/>
                    </a:outerShdw>
                  </a:effectLst>
                </a:rPr>
                <a:t>4</a:t>
              </a:r>
            </a:p>
          </p:txBody>
        </p:sp>
        <p:sp>
          <p:nvSpPr>
            <p:cNvPr id="1024017" name="Rectangle 17">
              <a:extLst>
                <a:ext uri="{FF2B5EF4-FFF2-40B4-BE49-F238E27FC236}">
                  <a16:creationId xmlns:a16="http://schemas.microsoft.com/office/drawing/2014/main" id="{41003268-1411-40FA-A3B4-F427CE4E219B}"/>
                </a:ext>
              </a:extLst>
            </p:cNvPr>
            <p:cNvSpPr>
              <a:spLocks noChangeArrowheads="1"/>
            </p:cNvSpPr>
            <p:nvPr/>
          </p:nvSpPr>
          <p:spPr bwMode="auto">
            <a:xfrm>
              <a:off x="5367" y="2708"/>
              <a:ext cx="304" cy="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45" tIns="46023" rIns="92045" bIns="46023">
              <a:spAutoFit/>
            </a:bodyPr>
            <a:lstStyle>
              <a:lvl1pPr algn="l" defTabSz="762000">
                <a:spcBef>
                  <a:spcPct val="0"/>
                </a:spcBef>
                <a:defRPr>
                  <a:solidFill>
                    <a:schemeClr val="tx1"/>
                  </a:solidFill>
                  <a:latin typeface="Arial" charset="0"/>
                </a:defRPr>
              </a:lvl1pPr>
              <a:lvl2pPr marL="571500" algn="l" defTabSz="762000">
                <a:spcBef>
                  <a:spcPct val="0"/>
                </a:spcBef>
                <a:defRPr>
                  <a:solidFill>
                    <a:schemeClr val="tx1"/>
                  </a:solidFill>
                  <a:latin typeface="Arial" charset="0"/>
                </a:defRPr>
              </a:lvl2pPr>
              <a:lvl3pPr marL="1143000" algn="l" defTabSz="762000">
                <a:spcBef>
                  <a:spcPct val="0"/>
                </a:spcBef>
                <a:defRPr>
                  <a:solidFill>
                    <a:schemeClr val="tx1"/>
                  </a:solidFill>
                  <a:latin typeface="Arial" charset="0"/>
                </a:defRPr>
              </a:lvl3pPr>
              <a:lvl4pPr marL="1714500" algn="l" defTabSz="762000">
                <a:spcBef>
                  <a:spcPct val="0"/>
                </a:spcBef>
                <a:defRPr>
                  <a:solidFill>
                    <a:schemeClr val="tx1"/>
                  </a:solidFill>
                  <a:latin typeface="Arial" charset="0"/>
                </a:defRPr>
              </a:lvl4pPr>
              <a:lvl5pPr marL="2286000" algn="l" defTabSz="762000">
                <a:spcBef>
                  <a:spcPct val="0"/>
                </a:spcBef>
                <a:defRPr>
                  <a:solidFill>
                    <a:schemeClr val="tx1"/>
                  </a:solidFill>
                  <a:latin typeface="Arial" charset="0"/>
                </a:defRPr>
              </a:lvl5pPr>
              <a:lvl6pPr marL="2743200" defTabSz="762000" fontAlgn="base">
                <a:spcBef>
                  <a:spcPct val="0"/>
                </a:spcBef>
                <a:spcAft>
                  <a:spcPct val="0"/>
                </a:spcAft>
                <a:defRPr>
                  <a:solidFill>
                    <a:schemeClr val="tx1"/>
                  </a:solidFill>
                  <a:latin typeface="Arial" charset="0"/>
                </a:defRPr>
              </a:lvl6pPr>
              <a:lvl7pPr marL="3200400" defTabSz="762000" fontAlgn="base">
                <a:spcBef>
                  <a:spcPct val="0"/>
                </a:spcBef>
                <a:spcAft>
                  <a:spcPct val="0"/>
                </a:spcAft>
                <a:defRPr>
                  <a:solidFill>
                    <a:schemeClr val="tx1"/>
                  </a:solidFill>
                  <a:latin typeface="Arial" charset="0"/>
                </a:defRPr>
              </a:lvl7pPr>
              <a:lvl8pPr marL="3657600" defTabSz="762000" fontAlgn="base">
                <a:spcBef>
                  <a:spcPct val="0"/>
                </a:spcBef>
                <a:spcAft>
                  <a:spcPct val="0"/>
                </a:spcAft>
                <a:defRPr>
                  <a:solidFill>
                    <a:schemeClr val="tx1"/>
                  </a:solidFill>
                  <a:latin typeface="Arial" charset="0"/>
                </a:defRPr>
              </a:lvl8pPr>
              <a:lvl9pPr marL="4114800" defTabSz="762000" fontAlgn="base">
                <a:spcBef>
                  <a:spcPct val="0"/>
                </a:spcBef>
                <a:spcAft>
                  <a:spcPct val="0"/>
                </a:spcAft>
                <a:defRPr>
                  <a:solidFill>
                    <a:schemeClr val="tx1"/>
                  </a:solidFill>
                  <a:latin typeface="Arial" charset="0"/>
                </a:defRPr>
              </a:lvl9pPr>
            </a:lstStyle>
            <a:p>
              <a:pPr>
                <a:defRPr/>
              </a:pPr>
              <a:r>
                <a:rPr lang="en-US" altLang="tr-TR" sz="1999">
                  <a:solidFill>
                    <a:srgbClr val="3333FF"/>
                  </a:solidFill>
                  <a:effectLst>
                    <a:outerShdw blurRad="38100" dist="38100" dir="2700000" algn="tl">
                      <a:srgbClr val="C0C0C0"/>
                    </a:outerShdw>
                  </a:effectLst>
                </a:rPr>
                <a:t>5</a:t>
              </a:r>
            </a:p>
          </p:txBody>
        </p:sp>
        <p:sp>
          <p:nvSpPr>
            <p:cNvPr id="1024018" name="Rectangle 18">
              <a:extLst>
                <a:ext uri="{FF2B5EF4-FFF2-40B4-BE49-F238E27FC236}">
                  <a16:creationId xmlns:a16="http://schemas.microsoft.com/office/drawing/2014/main" id="{8F10DCB2-8AA4-49CD-8632-85C480473A51}"/>
                </a:ext>
              </a:extLst>
            </p:cNvPr>
            <p:cNvSpPr>
              <a:spLocks noChangeArrowheads="1"/>
            </p:cNvSpPr>
            <p:nvPr/>
          </p:nvSpPr>
          <p:spPr bwMode="auto">
            <a:xfrm>
              <a:off x="5031" y="2899"/>
              <a:ext cx="304" cy="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45" tIns="46023" rIns="92045" bIns="46023">
              <a:spAutoFit/>
            </a:bodyPr>
            <a:lstStyle>
              <a:lvl1pPr algn="l" defTabSz="762000">
                <a:spcBef>
                  <a:spcPct val="0"/>
                </a:spcBef>
                <a:defRPr>
                  <a:solidFill>
                    <a:schemeClr val="tx1"/>
                  </a:solidFill>
                  <a:latin typeface="Arial" charset="0"/>
                </a:defRPr>
              </a:lvl1pPr>
              <a:lvl2pPr marL="571500" algn="l" defTabSz="762000">
                <a:spcBef>
                  <a:spcPct val="0"/>
                </a:spcBef>
                <a:defRPr>
                  <a:solidFill>
                    <a:schemeClr val="tx1"/>
                  </a:solidFill>
                  <a:latin typeface="Arial" charset="0"/>
                </a:defRPr>
              </a:lvl2pPr>
              <a:lvl3pPr marL="1143000" algn="l" defTabSz="762000">
                <a:spcBef>
                  <a:spcPct val="0"/>
                </a:spcBef>
                <a:defRPr>
                  <a:solidFill>
                    <a:schemeClr val="tx1"/>
                  </a:solidFill>
                  <a:latin typeface="Arial" charset="0"/>
                </a:defRPr>
              </a:lvl3pPr>
              <a:lvl4pPr marL="1714500" algn="l" defTabSz="762000">
                <a:spcBef>
                  <a:spcPct val="0"/>
                </a:spcBef>
                <a:defRPr>
                  <a:solidFill>
                    <a:schemeClr val="tx1"/>
                  </a:solidFill>
                  <a:latin typeface="Arial" charset="0"/>
                </a:defRPr>
              </a:lvl4pPr>
              <a:lvl5pPr marL="2286000" algn="l" defTabSz="762000">
                <a:spcBef>
                  <a:spcPct val="0"/>
                </a:spcBef>
                <a:defRPr>
                  <a:solidFill>
                    <a:schemeClr val="tx1"/>
                  </a:solidFill>
                  <a:latin typeface="Arial" charset="0"/>
                </a:defRPr>
              </a:lvl5pPr>
              <a:lvl6pPr marL="2743200" defTabSz="762000" fontAlgn="base">
                <a:spcBef>
                  <a:spcPct val="0"/>
                </a:spcBef>
                <a:spcAft>
                  <a:spcPct val="0"/>
                </a:spcAft>
                <a:defRPr>
                  <a:solidFill>
                    <a:schemeClr val="tx1"/>
                  </a:solidFill>
                  <a:latin typeface="Arial" charset="0"/>
                </a:defRPr>
              </a:lvl6pPr>
              <a:lvl7pPr marL="3200400" defTabSz="762000" fontAlgn="base">
                <a:spcBef>
                  <a:spcPct val="0"/>
                </a:spcBef>
                <a:spcAft>
                  <a:spcPct val="0"/>
                </a:spcAft>
                <a:defRPr>
                  <a:solidFill>
                    <a:schemeClr val="tx1"/>
                  </a:solidFill>
                  <a:latin typeface="Arial" charset="0"/>
                </a:defRPr>
              </a:lvl7pPr>
              <a:lvl8pPr marL="3657600" defTabSz="762000" fontAlgn="base">
                <a:spcBef>
                  <a:spcPct val="0"/>
                </a:spcBef>
                <a:spcAft>
                  <a:spcPct val="0"/>
                </a:spcAft>
                <a:defRPr>
                  <a:solidFill>
                    <a:schemeClr val="tx1"/>
                  </a:solidFill>
                  <a:latin typeface="Arial" charset="0"/>
                </a:defRPr>
              </a:lvl8pPr>
              <a:lvl9pPr marL="4114800" defTabSz="762000" fontAlgn="base">
                <a:spcBef>
                  <a:spcPct val="0"/>
                </a:spcBef>
                <a:spcAft>
                  <a:spcPct val="0"/>
                </a:spcAft>
                <a:defRPr>
                  <a:solidFill>
                    <a:schemeClr val="tx1"/>
                  </a:solidFill>
                  <a:latin typeface="Arial" charset="0"/>
                </a:defRPr>
              </a:lvl9pPr>
            </a:lstStyle>
            <a:p>
              <a:pPr>
                <a:defRPr/>
              </a:pPr>
              <a:r>
                <a:rPr lang="en-US" altLang="tr-TR" sz="1999">
                  <a:solidFill>
                    <a:srgbClr val="3333FF"/>
                  </a:solidFill>
                  <a:effectLst>
                    <a:outerShdw blurRad="38100" dist="38100" dir="2700000" algn="tl">
                      <a:srgbClr val="C0C0C0"/>
                    </a:outerShdw>
                  </a:effectLst>
                </a:rPr>
                <a:t>6</a:t>
              </a:r>
            </a:p>
          </p:txBody>
        </p:sp>
        <p:sp>
          <p:nvSpPr>
            <p:cNvPr id="1024019" name="Rectangle 19">
              <a:extLst>
                <a:ext uri="{FF2B5EF4-FFF2-40B4-BE49-F238E27FC236}">
                  <a16:creationId xmlns:a16="http://schemas.microsoft.com/office/drawing/2014/main" id="{F759275C-0DE9-4984-9242-C1380499914C}"/>
                </a:ext>
              </a:extLst>
            </p:cNvPr>
            <p:cNvSpPr>
              <a:spLocks noChangeArrowheads="1"/>
            </p:cNvSpPr>
            <p:nvPr/>
          </p:nvSpPr>
          <p:spPr bwMode="auto">
            <a:xfrm>
              <a:off x="4599" y="2852"/>
              <a:ext cx="304" cy="3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45" tIns="46023" rIns="92045" bIns="46023">
              <a:spAutoFit/>
            </a:bodyPr>
            <a:lstStyle>
              <a:lvl1pPr algn="l" defTabSz="762000">
                <a:spcBef>
                  <a:spcPct val="0"/>
                </a:spcBef>
                <a:defRPr>
                  <a:solidFill>
                    <a:schemeClr val="tx1"/>
                  </a:solidFill>
                  <a:latin typeface="Arial" charset="0"/>
                </a:defRPr>
              </a:lvl1pPr>
              <a:lvl2pPr marL="571500" algn="l" defTabSz="762000">
                <a:spcBef>
                  <a:spcPct val="0"/>
                </a:spcBef>
                <a:defRPr>
                  <a:solidFill>
                    <a:schemeClr val="tx1"/>
                  </a:solidFill>
                  <a:latin typeface="Arial" charset="0"/>
                </a:defRPr>
              </a:lvl2pPr>
              <a:lvl3pPr marL="1143000" algn="l" defTabSz="762000">
                <a:spcBef>
                  <a:spcPct val="0"/>
                </a:spcBef>
                <a:defRPr>
                  <a:solidFill>
                    <a:schemeClr val="tx1"/>
                  </a:solidFill>
                  <a:latin typeface="Arial" charset="0"/>
                </a:defRPr>
              </a:lvl3pPr>
              <a:lvl4pPr marL="1714500" algn="l" defTabSz="762000">
                <a:spcBef>
                  <a:spcPct val="0"/>
                </a:spcBef>
                <a:defRPr>
                  <a:solidFill>
                    <a:schemeClr val="tx1"/>
                  </a:solidFill>
                  <a:latin typeface="Arial" charset="0"/>
                </a:defRPr>
              </a:lvl4pPr>
              <a:lvl5pPr marL="2286000" algn="l" defTabSz="762000">
                <a:spcBef>
                  <a:spcPct val="0"/>
                </a:spcBef>
                <a:defRPr>
                  <a:solidFill>
                    <a:schemeClr val="tx1"/>
                  </a:solidFill>
                  <a:latin typeface="Arial" charset="0"/>
                </a:defRPr>
              </a:lvl5pPr>
              <a:lvl6pPr marL="2743200" defTabSz="762000" fontAlgn="base">
                <a:spcBef>
                  <a:spcPct val="0"/>
                </a:spcBef>
                <a:spcAft>
                  <a:spcPct val="0"/>
                </a:spcAft>
                <a:defRPr>
                  <a:solidFill>
                    <a:schemeClr val="tx1"/>
                  </a:solidFill>
                  <a:latin typeface="Arial" charset="0"/>
                </a:defRPr>
              </a:lvl6pPr>
              <a:lvl7pPr marL="3200400" defTabSz="762000" fontAlgn="base">
                <a:spcBef>
                  <a:spcPct val="0"/>
                </a:spcBef>
                <a:spcAft>
                  <a:spcPct val="0"/>
                </a:spcAft>
                <a:defRPr>
                  <a:solidFill>
                    <a:schemeClr val="tx1"/>
                  </a:solidFill>
                  <a:latin typeface="Arial" charset="0"/>
                </a:defRPr>
              </a:lvl7pPr>
              <a:lvl8pPr marL="3657600" defTabSz="762000" fontAlgn="base">
                <a:spcBef>
                  <a:spcPct val="0"/>
                </a:spcBef>
                <a:spcAft>
                  <a:spcPct val="0"/>
                </a:spcAft>
                <a:defRPr>
                  <a:solidFill>
                    <a:schemeClr val="tx1"/>
                  </a:solidFill>
                  <a:latin typeface="Arial" charset="0"/>
                </a:defRPr>
              </a:lvl8pPr>
              <a:lvl9pPr marL="4114800" defTabSz="762000" fontAlgn="base">
                <a:spcBef>
                  <a:spcPct val="0"/>
                </a:spcBef>
                <a:spcAft>
                  <a:spcPct val="0"/>
                </a:spcAft>
                <a:defRPr>
                  <a:solidFill>
                    <a:schemeClr val="tx1"/>
                  </a:solidFill>
                  <a:latin typeface="Arial" charset="0"/>
                </a:defRPr>
              </a:lvl9pPr>
            </a:lstStyle>
            <a:p>
              <a:pPr>
                <a:defRPr/>
              </a:pPr>
              <a:r>
                <a:rPr lang="en-US" altLang="tr-TR" sz="1999">
                  <a:solidFill>
                    <a:srgbClr val="3333FF"/>
                  </a:solidFill>
                  <a:effectLst>
                    <a:outerShdw blurRad="38100" dist="38100" dir="2700000" algn="tl">
                      <a:srgbClr val="C0C0C0"/>
                    </a:outerShdw>
                  </a:effectLst>
                </a:rPr>
                <a:t>7</a:t>
              </a:r>
            </a:p>
          </p:txBody>
        </p:sp>
      </p:grpSp>
      <p:sp>
        <p:nvSpPr>
          <p:cNvPr id="14340" name="Rectangle 20">
            <a:extLst>
              <a:ext uri="{FF2B5EF4-FFF2-40B4-BE49-F238E27FC236}">
                <a16:creationId xmlns:a16="http://schemas.microsoft.com/office/drawing/2014/main" id="{F43FDAE1-CE46-4605-AD7A-FE27C2D8AD5E}"/>
              </a:ext>
            </a:extLst>
          </p:cNvPr>
          <p:cNvSpPr>
            <a:spLocks noChangeArrowheads="1"/>
          </p:cNvSpPr>
          <p:nvPr/>
        </p:nvSpPr>
        <p:spPr bwMode="auto">
          <a:xfrm>
            <a:off x="0" y="1197691"/>
            <a:ext cx="9490207"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31862">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2399">
                <a:solidFill>
                  <a:srgbClr val="FF0000"/>
                </a:solidFill>
              </a:rPr>
              <a:t>Çatı arası kullanılmayan eğimli çatılarda ısı yalıtımı</a:t>
            </a:r>
          </a:p>
        </p:txBody>
      </p:sp>
      <p:sp>
        <p:nvSpPr>
          <p:cNvPr id="14341" name="Rectangle 22">
            <a:extLst>
              <a:ext uri="{FF2B5EF4-FFF2-40B4-BE49-F238E27FC236}">
                <a16:creationId xmlns:a16="http://schemas.microsoft.com/office/drawing/2014/main" id="{7BDC019F-37C5-45A4-AD33-BF4A4F7F68B7}"/>
              </a:ext>
            </a:extLst>
          </p:cNvPr>
          <p:cNvSpPr>
            <a:spLocks noChangeArrowheads="1"/>
          </p:cNvSpPr>
          <p:nvPr/>
        </p:nvSpPr>
        <p:spPr bwMode="auto">
          <a:xfrm>
            <a:off x="212656" y="4868402"/>
            <a:ext cx="9490207" cy="13108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
                <a:schemeClr val="accent1"/>
              </a:buClr>
              <a:buFont typeface="Wingdings" panose="05000000000000000000" pitchFamily="2" charset="2"/>
              <a:buChar char="§"/>
            </a:pPr>
            <a:r>
              <a:rPr lang="tr-TR" altLang="tr-TR" sz="1999"/>
              <a:t> Bu detayda çatı arasının havalandırılması çok önemlidir. Aksi halde yoğuşma sonucu ısı yalıtım malzemesi zarar görebilir. </a:t>
            </a:r>
          </a:p>
          <a:p>
            <a:pPr eaLnBrk="1" hangingPunct="1">
              <a:spcBef>
                <a:spcPct val="0"/>
              </a:spcBef>
              <a:buClr>
                <a:schemeClr val="accent1"/>
              </a:buClr>
              <a:buFont typeface="Wingdings" panose="05000000000000000000" pitchFamily="2" charset="2"/>
              <a:buChar char="§"/>
            </a:pPr>
            <a:r>
              <a:rPr lang="tr-TR" altLang="tr-TR" sz="1999"/>
              <a:t> Isı köprüsü oluşmaması için duvar ısı yalıtımı ile çatı ısı yalıtımının sürekliliği sağlanmalıdır.</a:t>
            </a:r>
          </a:p>
        </p:txBody>
      </p:sp>
    </p:spTree>
    <p:extLst>
      <p:ext uri="{BB962C8B-B14F-4D97-AF65-F5344CB8AC3E}">
        <p14:creationId xmlns:p14="http://schemas.microsoft.com/office/powerpoint/2010/main" val="6624757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09210342-54CE-4022-A6C1-D803BD131FD1}"/>
              </a:ext>
            </a:extLst>
          </p:cNvPr>
          <p:cNvPicPr>
            <a:picLocks noChangeAspect="1"/>
          </p:cNvPicPr>
          <p:nvPr/>
        </p:nvPicPr>
        <p:blipFill>
          <a:blip r:embed="rId2"/>
          <a:stretch>
            <a:fillRect/>
          </a:stretch>
        </p:blipFill>
        <p:spPr>
          <a:xfrm>
            <a:off x="129058" y="8847"/>
            <a:ext cx="9644708" cy="6840305"/>
          </a:xfrm>
          <a:prstGeom prst="rect">
            <a:avLst/>
          </a:prstGeom>
        </p:spPr>
      </p:pic>
      <p:pic>
        <p:nvPicPr>
          <p:cNvPr id="15362" name="Picture 2" descr="ccatisiltesi-uygulama">
            <a:extLst>
              <a:ext uri="{FF2B5EF4-FFF2-40B4-BE49-F238E27FC236}">
                <a16:creationId xmlns:a16="http://schemas.microsoft.com/office/drawing/2014/main" id="{8FC971ED-1DAA-49FB-8B0C-58FDFD0C496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2368"/>
          <a:stretch>
            <a:fillRect/>
          </a:stretch>
        </p:blipFill>
        <p:spPr bwMode="auto">
          <a:xfrm>
            <a:off x="4868889" y="1699180"/>
            <a:ext cx="3969065" cy="3721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3" name="Picture 3" descr="rulopan">
            <a:extLst>
              <a:ext uri="{FF2B5EF4-FFF2-40B4-BE49-F238E27FC236}">
                <a16:creationId xmlns:a16="http://schemas.microsoft.com/office/drawing/2014/main" id="{11A100D6-C654-487B-B4EB-44E38BB0780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7665" y="1699180"/>
            <a:ext cx="3975413" cy="3735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Rectangle 4">
            <a:extLst>
              <a:ext uri="{FF2B5EF4-FFF2-40B4-BE49-F238E27FC236}">
                <a16:creationId xmlns:a16="http://schemas.microsoft.com/office/drawing/2014/main" id="{FA703BBA-EBFE-4D7D-AFD2-6B310F48584B}"/>
              </a:ext>
            </a:extLst>
          </p:cNvPr>
          <p:cNvSpPr>
            <a:spLocks noChangeArrowheads="1"/>
          </p:cNvSpPr>
          <p:nvPr/>
        </p:nvSpPr>
        <p:spPr bwMode="auto">
          <a:xfrm>
            <a:off x="0" y="1197691"/>
            <a:ext cx="9490207"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31862">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2399">
                <a:solidFill>
                  <a:srgbClr val="FF0000"/>
                </a:solidFill>
              </a:rPr>
              <a:t>Çatı arası kullanılmayan eğimli çatılarda ısı yalıtımı</a:t>
            </a:r>
          </a:p>
        </p:txBody>
      </p:sp>
      <p:sp>
        <p:nvSpPr>
          <p:cNvPr id="15365" name="Rectangle 6">
            <a:extLst>
              <a:ext uri="{FF2B5EF4-FFF2-40B4-BE49-F238E27FC236}">
                <a16:creationId xmlns:a16="http://schemas.microsoft.com/office/drawing/2014/main" id="{FE639133-11E0-4B14-9028-6C1704F89F09}"/>
              </a:ext>
            </a:extLst>
          </p:cNvPr>
          <p:cNvSpPr>
            <a:spLocks noChangeArrowheads="1"/>
          </p:cNvSpPr>
          <p:nvPr/>
        </p:nvSpPr>
        <p:spPr bwMode="auto">
          <a:xfrm>
            <a:off x="577664" y="5444479"/>
            <a:ext cx="9077590" cy="70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20000"/>
              </a:spcBef>
              <a:buClr>
                <a:schemeClr val="accent1"/>
              </a:buClr>
              <a:buSzPct val="70000"/>
              <a:buFont typeface="Wingdings" panose="05000000000000000000" pitchFamily="2" charset="2"/>
              <a:buChar char="n"/>
            </a:pPr>
            <a:r>
              <a:rPr lang="tr-TR" altLang="tr-TR" sz="1999"/>
              <a:t> Cam yünü şilte üzerine buhar kesici özelliği olan su buharı geçişine karşı yüksek dirence sahip (örn. naylon) bir malzeme serilmemelidir.</a:t>
            </a:r>
          </a:p>
        </p:txBody>
      </p:sp>
    </p:spTree>
    <p:extLst>
      <p:ext uri="{BB962C8B-B14F-4D97-AF65-F5344CB8AC3E}">
        <p14:creationId xmlns:p14="http://schemas.microsoft.com/office/powerpoint/2010/main" val="41386541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7F35DBD5-49F2-4403-97C3-3572BD673644}"/>
              </a:ext>
            </a:extLst>
          </p:cNvPr>
          <p:cNvPicPr>
            <a:picLocks noChangeAspect="1"/>
          </p:cNvPicPr>
          <p:nvPr/>
        </p:nvPicPr>
        <p:blipFill>
          <a:blip r:embed="rId2"/>
          <a:stretch>
            <a:fillRect/>
          </a:stretch>
        </p:blipFill>
        <p:spPr>
          <a:xfrm>
            <a:off x="129058" y="8847"/>
            <a:ext cx="9644708" cy="6840305"/>
          </a:xfrm>
          <a:prstGeom prst="rect">
            <a:avLst/>
          </a:prstGeom>
        </p:spPr>
      </p:pic>
      <p:pic>
        <p:nvPicPr>
          <p:cNvPr id="16386" name="Picture 2" descr="cati_1">
            <a:extLst>
              <a:ext uri="{FF2B5EF4-FFF2-40B4-BE49-F238E27FC236}">
                <a16:creationId xmlns:a16="http://schemas.microsoft.com/office/drawing/2014/main" id="{72AE0248-E176-403B-B902-1E42BF149FFD}"/>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l="8191" t="22223" r="5582" b="1852"/>
          <a:stretch>
            <a:fillRect/>
          </a:stretch>
        </p:blipFill>
        <p:spPr>
          <a:xfrm>
            <a:off x="82523" y="1867401"/>
            <a:ext cx="6931978" cy="3123199"/>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387" name="Text Box 3">
            <a:extLst>
              <a:ext uri="{FF2B5EF4-FFF2-40B4-BE49-F238E27FC236}">
                <a16:creationId xmlns:a16="http://schemas.microsoft.com/office/drawing/2014/main" id="{143CF6D5-7E73-4FA2-A158-0CBF03B81E76}"/>
              </a:ext>
            </a:extLst>
          </p:cNvPr>
          <p:cNvSpPr txBox="1">
            <a:spLocks noChangeArrowheads="1"/>
          </p:cNvSpPr>
          <p:nvPr/>
        </p:nvSpPr>
        <p:spPr bwMode="auto">
          <a:xfrm>
            <a:off x="7111308" y="3213169"/>
            <a:ext cx="2475706" cy="17393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lnSpc>
                <a:spcPct val="80000"/>
              </a:lnSpc>
              <a:spcBef>
                <a:spcPct val="50000"/>
              </a:spcBef>
              <a:buClrTx/>
              <a:buFontTx/>
              <a:buNone/>
            </a:pPr>
            <a:r>
              <a:rPr lang="tr-TR" altLang="tr-TR" sz="1799">
                <a:solidFill>
                  <a:srgbClr val="3333FF"/>
                </a:solidFill>
              </a:rPr>
              <a:t>5-</a:t>
            </a:r>
            <a:r>
              <a:rPr lang="tr-TR" altLang="tr-TR" sz="1799">
                <a:solidFill>
                  <a:schemeClr val="tx1"/>
                </a:solidFill>
              </a:rPr>
              <a:t> </a:t>
            </a:r>
            <a:r>
              <a:rPr lang="tr-TR" altLang="tr-TR" sz="1799"/>
              <a:t>Isı yalıtımı</a:t>
            </a:r>
          </a:p>
          <a:p>
            <a:pPr eaLnBrk="1" hangingPunct="1">
              <a:lnSpc>
                <a:spcPct val="80000"/>
              </a:lnSpc>
              <a:spcBef>
                <a:spcPct val="50000"/>
              </a:spcBef>
              <a:buClrTx/>
              <a:buFontTx/>
              <a:buNone/>
            </a:pPr>
            <a:r>
              <a:rPr lang="tr-TR" altLang="tr-TR" sz="1799">
                <a:solidFill>
                  <a:srgbClr val="3333FF"/>
                </a:solidFill>
              </a:rPr>
              <a:t>6-</a:t>
            </a:r>
            <a:r>
              <a:rPr lang="tr-TR" altLang="tr-TR" sz="1799">
                <a:solidFill>
                  <a:schemeClr val="tx1"/>
                </a:solidFill>
              </a:rPr>
              <a:t> </a:t>
            </a:r>
            <a:r>
              <a:rPr lang="tr-TR" altLang="tr-TR" sz="1799"/>
              <a:t>Buhar kesici</a:t>
            </a:r>
          </a:p>
          <a:p>
            <a:pPr eaLnBrk="1" hangingPunct="1">
              <a:lnSpc>
                <a:spcPct val="80000"/>
              </a:lnSpc>
              <a:spcBef>
                <a:spcPct val="50000"/>
              </a:spcBef>
              <a:buClrTx/>
              <a:buFontTx/>
              <a:buNone/>
            </a:pPr>
            <a:r>
              <a:rPr lang="tr-TR" altLang="tr-TR" sz="1799">
                <a:solidFill>
                  <a:srgbClr val="3333FF"/>
                </a:solidFill>
              </a:rPr>
              <a:t>7-</a:t>
            </a:r>
            <a:r>
              <a:rPr lang="tr-TR" altLang="tr-TR" sz="1799">
                <a:solidFill>
                  <a:schemeClr val="tx1"/>
                </a:solidFill>
              </a:rPr>
              <a:t> </a:t>
            </a:r>
            <a:r>
              <a:rPr lang="tr-TR" altLang="tr-TR" sz="1799"/>
              <a:t>Çatı tahtası</a:t>
            </a:r>
          </a:p>
          <a:p>
            <a:pPr eaLnBrk="1" hangingPunct="1">
              <a:lnSpc>
                <a:spcPct val="80000"/>
              </a:lnSpc>
              <a:spcBef>
                <a:spcPct val="50000"/>
              </a:spcBef>
              <a:buClrTx/>
              <a:buFontTx/>
              <a:buNone/>
            </a:pPr>
            <a:r>
              <a:rPr lang="tr-TR" altLang="tr-TR" sz="1799">
                <a:solidFill>
                  <a:srgbClr val="3333FF"/>
                </a:solidFill>
              </a:rPr>
              <a:t>8-</a:t>
            </a:r>
            <a:r>
              <a:rPr lang="tr-TR" altLang="tr-TR" sz="1799">
                <a:solidFill>
                  <a:schemeClr val="tx1"/>
                </a:solidFill>
              </a:rPr>
              <a:t> </a:t>
            </a:r>
            <a:r>
              <a:rPr lang="tr-TR" altLang="tr-TR" sz="1799"/>
              <a:t>Mertek </a:t>
            </a:r>
          </a:p>
          <a:p>
            <a:pPr eaLnBrk="1" hangingPunct="1">
              <a:lnSpc>
                <a:spcPct val="80000"/>
              </a:lnSpc>
              <a:spcBef>
                <a:spcPct val="50000"/>
              </a:spcBef>
              <a:buClrTx/>
              <a:buFontTx/>
              <a:buNone/>
            </a:pPr>
            <a:r>
              <a:rPr lang="tr-TR" altLang="tr-TR" sz="1799">
                <a:solidFill>
                  <a:srgbClr val="3333FF"/>
                </a:solidFill>
              </a:rPr>
              <a:t>9-</a:t>
            </a:r>
            <a:r>
              <a:rPr lang="tr-TR" altLang="tr-TR" sz="1799">
                <a:solidFill>
                  <a:schemeClr val="tx1"/>
                </a:solidFill>
              </a:rPr>
              <a:t> </a:t>
            </a:r>
            <a:r>
              <a:rPr lang="tr-TR" altLang="tr-TR" sz="1799"/>
              <a:t>Tavan kaplaması</a:t>
            </a:r>
          </a:p>
        </p:txBody>
      </p:sp>
      <p:sp>
        <p:nvSpPr>
          <p:cNvPr id="16388" name="Text Box 4">
            <a:extLst>
              <a:ext uri="{FF2B5EF4-FFF2-40B4-BE49-F238E27FC236}">
                <a16:creationId xmlns:a16="http://schemas.microsoft.com/office/drawing/2014/main" id="{E33DEF59-0081-4CC5-A205-38498D023AA4}"/>
              </a:ext>
            </a:extLst>
          </p:cNvPr>
          <p:cNvSpPr txBox="1">
            <a:spLocks noChangeArrowheads="1"/>
          </p:cNvSpPr>
          <p:nvPr/>
        </p:nvSpPr>
        <p:spPr bwMode="auto">
          <a:xfrm>
            <a:off x="7111308" y="1557938"/>
            <a:ext cx="3218418" cy="16012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lnSpc>
                <a:spcPct val="80000"/>
              </a:lnSpc>
              <a:spcBef>
                <a:spcPct val="50000"/>
              </a:spcBef>
              <a:buClrTx/>
              <a:buFontTx/>
              <a:buNone/>
            </a:pPr>
            <a:r>
              <a:rPr lang="tr-TR" altLang="tr-TR" sz="1799">
                <a:solidFill>
                  <a:srgbClr val="3333FF"/>
                </a:solidFill>
              </a:rPr>
              <a:t>1- </a:t>
            </a:r>
            <a:r>
              <a:rPr lang="tr-TR" altLang="tr-TR" sz="1799"/>
              <a:t>Çatı örtüsü</a:t>
            </a:r>
          </a:p>
          <a:p>
            <a:pPr eaLnBrk="1" hangingPunct="1">
              <a:lnSpc>
                <a:spcPct val="80000"/>
              </a:lnSpc>
              <a:spcBef>
                <a:spcPct val="50000"/>
              </a:spcBef>
              <a:buClrTx/>
              <a:buFontTx/>
              <a:buNone/>
            </a:pPr>
            <a:r>
              <a:rPr lang="tr-TR" altLang="tr-TR" sz="1799">
                <a:solidFill>
                  <a:srgbClr val="3333FF"/>
                </a:solidFill>
              </a:rPr>
              <a:t>2-</a:t>
            </a:r>
            <a:r>
              <a:rPr lang="tr-TR" altLang="tr-TR" sz="1799">
                <a:solidFill>
                  <a:schemeClr val="tx1"/>
                </a:solidFill>
              </a:rPr>
              <a:t> </a:t>
            </a:r>
            <a:r>
              <a:rPr lang="tr-TR" altLang="tr-TR" sz="1799"/>
              <a:t>Kiremit tespit çıtası</a:t>
            </a:r>
          </a:p>
          <a:p>
            <a:pPr eaLnBrk="1" hangingPunct="1">
              <a:lnSpc>
                <a:spcPct val="80000"/>
              </a:lnSpc>
              <a:spcBef>
                <a:spcPct val="50000"/>
              </a:spcBef>
              <a:buClrTx/>
              <a:buFontTx/>
              <a:buNone/>
            </a:pPr>
            <a:r>
              <a:rPr lang="tr-TR" altLang="tr-TR" sz="1799">
                <a:solidFill>
                  <a:srgbClr val="3333FF"/>
                </a:solidFill>
              </a:rPr>
              <a:t>3-</a:t>
            </a:r>
            <a:r>
              <a:rPr lang="tr-TR" altLang="tr-TR" sz="1799">
                <a:solidFill>
                  <a:schemeClr val="tx1"/>
                </a:solidFill>
              </a:rPr>
              <a:t> </a:t>
            </a:r>
            <a:r>
              <a:rPr lang="tr-TR" altLang="tr-TR" sz="1799"/>
              <a:t>Baskı çıtası</a:t>
            </a:r>
          </a:p>
          <a:p>
            <a:pPr eaLnBrk="1" hangingPunct="1">
              <a:lnSpc>
                <a:spcPct val="80000"/>
              </a:lnSpc>
              <a:spcBef>
                <a:spcPct val="50000"/>
              </a:spcBef>
              <a:buClrTx/>
              <a:buFontTx/>
              <a:buNone/>
            </a:pPr>
            <a:r>
              <a:rPr lang="tr-TR" altLang="tr-TR" sz="1799">
                <a:solidFill>
                  <a:srgbClr val="3333FF"/>
                </a:solidFill>
              </a:rPr>
              <a:t>4-</a:t>
            </a:r>
            <a:r>
              <a:rPr lang="tr-TR" altLang="tr-TR" sz="1799">
                <a:solidFill>
                  <a:schemeClr val="tx1"/>
                </a:solidFill>
              </a:rPr>
              <a:t> </a:t>
            </a:r>
            <a:r>
              <a:rPr lang="tr-TR" altLang="tr-TR" sz="1799"/>
              <a:t>Nefes alan su yalıtım örtüsü</a:t>
            </a:r>
          </a:p>
        </p:txBody>
      </p:sp>
      <p:sp>
        <p:nvSpPr>
          <p:cNvPr id="16389" name="Text Box 5">
            <a:extLst>
              <a:ext uri="{FF2B5EF4-FFF2-40B4-BE49-F238E27FC236}">
                <a16:creationId xmlns:a16="http://schemas.microsoft.com/office/drawing/2014/main" id="{6E574FE2-5E5A-4353-BF9F-53E6D8C2FE8D}"/>
              </a:ext>
            </a:extLst>
          </p:cNvPr>
          <p:cNvSpPr txBox="1">
            <a:spLocks noChangeArrowheads="1"/>
          </p:cNvSpPr>
          <p:nvPr/>
        </p:nvSpPr>
        <p:spPr bwMode="auto">
          <a:xfrm>
            <a:off x="165047" y="2210191"/>
            <a:ext cx="2475706" cy="953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tr-TR" sz="1400">
                <a:solidFill>
                  <a:schemeClr val="tx1"/>
                </a:solidFill>
              </a:rPr>
              <a:t>Havalandırma Boşluğu: Kiremitler ile su yalıtım malzemesi arasındaki boşluk en az 50mm olmalıdır.</a:t>
            </a:r>
          </a:p>
        </p:txBody>
      </p:sp>
      <p:sp>
        <p:nvSpPr>
          <p:cNvPr id="16390" name="Rectangle 6">
            <a:extLst>
              <a:ext uri="{FF2B5EF4-FFF2-40B4-BE49-F238E27FC236}">
                <a16:creationId xmlns:a16="http://schemas.microsoft.com/office/drawing/2014/main" id="{27E135EB-A499-4BB6-B64C-2BAA45D648EA}"/>
              </a:ext>
            </a:extLst>
          </p:cNvPr>
          <p:cNvSpPr>
            <a:spLocks noChangeArrowheads="1"/>
          </p:cNvSpPr>
          <p:nvPr/>
        </p:nvSpPr>
        <p:spPr bwMode="auto">
          <a:xfrm>
            <a:off x="0" y="1243714"/>
            <a:ext cx="8747495"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31862">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2399">
                <a:solidFill>
                  <a:srgbClr val="FF0000"/>
                </a:solidFill>
              </a:rPr>
              <a:t>Çatı arası kullanılan eğimli çatılarda ısı yalıtımı</a:t>
            </a:r>
          </a:p>
        </p:txBody>
      </p:sp>
      <p:sp>
        <p:nvSpPr>
          <p:cNvPr id="16392" name="Rectangle 9">
            <a:extLst>
              <a:ext uri="{FF2B5EF4-FFF2-40B4-BE49-F238E27FC236}">
                <a16:creationId xmlns:a16="http://schemas.microsoft.com/office/drawing/2014/main" id="{E13A7D0A-9871-49C5-A249-CFCAD0B14A4B}"/>
              </a:ext>
            </a:extLst>
          </p:cNvPr>
          <p:cNvSpPr>
            <a:spLocks noChangeArrowheads="1"/>
          </p:cNvSpPr>
          <p:nvPr/>
        </p:nvSpPr>
        <p:spPr bwMode="auto">
          <a:xfrm>
            <a:off x="272962" y="4882684"/>
            <a:ext cx="9356900" cy="156953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91411" bIns="0"/>
          <a:lstStyle>
            <a:lvl1pPr defTabSz="900113">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342900" indent="-341313" defTabSz="900113">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685800" indent="-341313" defTabSz="900113">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027113" indent="-339725" defTabSz="900113">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1368425" indent="-339725" defTabSz="900113">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1825625" indent="-339725" defTabSz="900113"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282825" indent="-339725" defTabSz="900113"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2740025" indent="-339725" defTabSz="900113"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197225" indent="-339725" defTabSz="900113"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buFont typeface="Wingdings" panose="05000000000000000000" pitchFamily="2" charset="2"/>
              <a:buChar char="n"/>
            </a:pPr>
            <a:r>
              <a:rPr lang="tr-TR" altLang="tr-TR" sz="1999"/>
              <a:t> Isı yalıtımı mertek arası, mertek üstü veya mertek altına uygulanabilir. </a:t>
            </a:r>
          </a:p>
          <a:p>
            <a:pPr>
              <a:buFont typeface="Wingdings" panose="05000000000000000000" pitchFamily="2" charset="2"/>
              <a:buChar char="n"/>
            </a:pPr>
            <a:r>
              <a:rPr lang="tr-TR" altLang="tr-TR" sz="1999"/>
              <a:t> Malzemelerin buhar difüzyon özelliklerine göre yoğuşma analizi yapılarak gerekli önlemler alınmalıdır.</a:t>
            </a:r>
          </a:p>
        </p:txBody>
      </p:sp>
    </p:spTree>
    <p:extLst>
      <p:ext uri="{BB962C8B-B14F-4D97-AF65-F5344CB8AC3E}">
        <p14:creationId xmlns:p14="http://schemas.microsoft.com/office/powerpoint/2010/main" val="14534080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5CC8513C-C48B-4210-9DBB-7753E11920F5}"/>
              </a:ext>
            </a:extLst>
          </p:cNvPr>
          <p:cNvPicPr>
            <a:picLocks noChangeAspect="1"/>
          </p:cNvPicPr>
          <p:nvPr/>
        </p:nvPicPr>
        <p:blipFill>
          <a:blip r:embed="rId2"/>
          <a:stretch>
            <a:fillRect/>
          </a:stretch>
        </p:blipFill>
        <p:spPr>
          <a:xfrm>
            <a:off x="129058" y="8847"/>
            <a:ext cx="9644708" cy="6840305"/>
          </a:xfrm>
          <a:prstGeom prst="rect">
            <a:avLst/>
          </a:prstGeom>
        </p:spPr>
      </p:pic>
      <p:pic>
        <p:nvPicPr>
          <p:cNvPr id="17410" name="Picture 2">
            <a:extLst>
              <a:ext uri="{FF2B5EF4-FFF2-40B4-BE49-F238E27FC236}">
                <a16:creationId xmlns:a16="http://schemas.microsoft.com/office/drawing/2014/main" id="{71D9CB8D-217A-491F-99E5-F8B8D8D7E8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2827" y="1848357"/>
            <a:ext cx="4265832" cy="413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Picture 3" descr="mertek">
            <a:extLst>
              <a:ext uri="{FF2B5EF4-FFF2-40B4-BE49-F238E27FC236}">
                <a16:creationId xmlns:a16="http://schemas.microsoft.com/office/drawing/2014/main" id="{1046B95E-F151-43ED-A447-9E66167E429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5836"/>
          <a:stretch>
            <a:fillRect/>
          </a:stretch>
        </p:blipFill>
        <p:spPr bwMode="auto">
          <a:xfrm>
            <a:off x="704624" y="1832487"/>
            <a:ext cx="3897650" cy="4188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Rectangle 4">
            <a:extLst>
              <a:ext uri="{FF2B5EF4-FFF2-40B4-BE49-F238E27FC236}">
                <a16:creationId xmlns:a16="http://schemas.microsoft.com/office/drawing/2014/main" id="{9D423EBC-504D-488D-B9D7-EDEABA779EE7}"/>
              </a:ext>
            </a:extLst>
          </p:cNvPr>
          <p:cNvSpPr>
            <a:spLocks noChangeArrowheads="1"/>
          </p:cNvSpPr>
          <p:nvPr/>
        </p:nvSpPr>
        <p:spPr bwMode="auto">
          <a:xfrm>
            <a:off x="0" y="1197691"/>
            <a:ext cx="8747495"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31862">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2399">
                <a:solidFill>
                  <a:srgbClr val="FF0000"/>
                </a:solidFill>
              </a:rPr>
              <a:t>Çatı arası kullanılan eğimli çatılarda ısı yalıtımı</a:t>
            </a:r>
          </a:p>
        </p:txBody>
      </p:sp>
      <p:pic>
        <p:nvPicPr>
          <p:cNvPr id="17414" name="Picture 7" descr="G+H ISOVER4">
            <a:extLst>
              <a:ext uri="{FF2B5EF4-FFF2-40B4-BE49-F238E27FC236}">
                <a16:creationId xmlns:a16="http://schemas.microsoft.com/office/drawing/2014/main" id="{4B279449-A61C-42CC-85F2-7D141F3120C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4624" y="1845183"/>
            <a:ext cx="2807388" cy="1579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9269882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show="0">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85EBF0E6-06C2-4043-9550-26B501010EDD}"/>
              </a:ext>
            </a:extLst>
          </p:cNvPr>
          <p:cNvPicPr>
            <a:picLocks noChangeAspect="1"/>
          </p:cNvPicPr>
          <p:nvPr/>
        </p:nvPicPr>
        <p:blipFill>
          <a:blip r:embed="rId2"/>
          <a:stretch>
            <a:fillRect/>
          </a:stretch>
        </p:blipFill>
        <p:spPr>
          <a:xfrm>
            <a:off x="129058" y="8847"/>
            <a:ext cx="9644708" cy="6840305"/>
          </a:xfrm>
          <a:prstGeom prst="rect">
            <a:avLst/>
          </a:prstGeom>
        </p:spPr>
      </p:pic>
      <p:pic>
        <p:nvPicPr>
          <p:cNvPr id="18434" name="Picture 2" descr="k01y">
            <a:extLst>
              <a:ext uri="{FF2B5EF4-FFF2-40B4-BE49-F238E27FC236}">
                <a16:creationId xmlns:a16="http://schemas.microsoft.com/office/drawing/2014/main" id="{4400EA8B-4823-4641-9339-4412F1FFE4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2619" t="19203" r="9734" b="30867"/>
          <a:stretch>
            <a:fillRect/>
          </a:stretch>
        </p:blipFill>
        <p:spPr bwMode="auto">
          <a:xfrm>
            <a:off x="631623" y="1799160"/>
            <a:ext cx="5254528" cy="4221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Rectangle 4">
            <a:extLst>
              <a:ext uri="{FF2B5EF4-FFF2-40B4-BE49-F238E27FC236}">
                <a16:creationId xmlns:a16="http://schemas.microsoft.com/office/drawing/2014/main" id="{ED5FD4F0-1B6D-45B5-902B-ED7395A71C6C}"/>
              </a:ext>
            </a:extLst>
          </p:cNvPr>
          <p:cNvSpPr>
            <a:spLocks noChangeArrowheads="1"/>
          </p:cNvSpPr>
          <p:nvPr/>
        </p:nvSpPr>
        <p:spPr bwMode="auto">
          <a:xfrm>
            <a:off x="0" y="1269106"/>
            <a:ext cx="8747495"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31862">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2399">
                <a:solidFill>
                  <a:srgbClr val="FF3300"/>
                </a:solidFill>
              </a:rPr>
              <a:t>Çatı arası kullanılan eğimli çatılarda ısı yalıtımı</a:t>
            </a:r>
          </a:p>
        </p:txBody>
      </p:sp>
      <p:pic>
        <p:nvPicPr>
          <p:cNvPr id="18437" name="Picture 7" descr="Resim1kırma çatı">
            <a:extLst>
              <a:ext uri="{FF2B5EF4-FFF2-40B4-BE49-F238E27FC236}">
                <a16:creationId xmlns:a16="http://schemas.microsoft.com/office/drawing/2014/main" id="{6D5E03F5-03E3-4A54-9AA2-8198441E191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23607" b="10483"/>
          <a:stretch>
            <a:fillRect/>
          </a:stretch>
        </p:blipFill>
        <p:spPr bwMode="auto">
          <a:xfrm>
            <a:off x="6030566" y="3957469"/>
            <a:ext cx="2520142" cy="202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8" name="Picture 8" descr="uygulama1">
            <a:extLst>
              <a:ext uri="{FF2B5EF4-FFF2-40B4-BE49-F238E27FC236}">
                <a16:creationId xmlns:a16="http://schemas.microsoft.com/office/drawing/2014/main" id="{411CB8D6-4335-4418-9DC5-11584924A94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30566" y="1870575"/>
            <a:ext cx="2520142" cy="2039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803105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C3968092-315D-4D49-8553-7FF746010CFC}"/>
              </a:ext>
            </a:extLst>
          </p:cNvPr>
          <p:cNvPicPr>
            <a:picLocks noChangeAspect="1"/>
          </p:cNvPicPr>
          <p:nvPr/>
        </p:nvPicPr>
        <p:blipFill>
          <a:blip r:embed="rId2"/>
          <a:stretch>
            <a:fillRect/>
          </a:stretch>
        </p:blipFill>
        <p:spPr>
          <a:xfrm>
            <a:off x="129058" y="8847"/>
            <a:ext cx="9644708" cy="6840305"/>
          </a:xfrm>
          <a:prstGeom prst="rect">
            <a:avLst/>
          </a:prstGeom>
        </p:spPr>
      </p:pic>
      <p:sp>
        <p:nvSpPr>
          <p:cNvPr id="31746" name="Rectangle 2">
            <a:extLst>
              <a:ext uri="{FF2B5EF4-FFF2-40B4-BE49-F238E27FC236}">
                <a16:creationId xmlns:a16="http://schemas.microsoft.com/office/drawing/2014/main" id="{2BFD3DF0-EA42-4349-8F8F-992DFFE50481}"/>
              </a:ext>
            </a:extLst>
          </p:cNvPr>
          <p:cNvSpPr>
            <a:spLocks noChangeArrowheads="1"/>
          </p:cNvSpPr>
          <p:nvPr/>
        </p:nvSpPr>
        <p:spPr bwMode="auto">
          <a:xfrm>
            <a:off x="4483250" y="1989600"/>
            <a:ext cx="5089480" cy="2224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45" tIns="46023" rIns="92045" bIns="46023">
            <a:spAutoFit/>
          </a:bodyPr>
          <a:lstStyle>
            <a:lvl1pPr defTabSz="762000">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571500" indent="-341313" defTabSz="76200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341313"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714500" indent="-339725"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286000" indent="-339725" defTabSz="7620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7432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32004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6576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41148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nSpc>
                <a:spcPct val="110000"/>
              </a:lnSpc>
              <a:spcBef>
                <a:spcPct val="0"/>
              </a:spcBef>
              <a:buClrTx/>
              <a:buFontTx/>
              <a:buNone/>
            </a:pPr>
            <a:r>
              <a:rPr lang="tr-TR" altLang="tr-TR" sz="1799">
                <a:solidFill>
                  <a:srgbClr val="3333FF"/>
                </a:solidFill>
              </a:rPr>
              <a:t>1- </a:t>
            </a:r>
            <a:r>
              <a:rPr lang="tr-TR" altLang="tr-TR" sz="1799"/>
              <a:t>Son Kat Dış Cephe Kaplaması</a:t>
            </a:r>
          </a:p>
          <a:p>
            <a:pPr>
              <a:lnSpc>
                <a:spcPct val="110000"/>
              </a:lnSpc>
              <a:spcBef>
                <a:spcPct val="0"/>
              </a:spcBef>
              <a:buClrTx/>
              <a:buFontTx/>
              <a:buNone/>
            </a:pPr>
            <a:r>
              <a:rPr lang="tr-TR" altLang="tr-TR" sz="1799">
                <a:solidFill>
                  <a:srgbClr val="3333FF"/>
                </a:solidFill>
              </a:rPr>
              <a:t>2-</a:t>
            </a:r>
            <a:r>
              <a:rPr lang="tr-TR" altLang="tr-TR" sz="1799">
                <a:solidFill>
                  <a:schemeClr val="tx1"/>
                </a:solidFill>
              </a:rPr>
              <a:t> </a:t>
            </a:r>
            <a:r>
              <a:rPr lang="tr-TR" altLang="tr-TR" sz="1799"/>
              <a:t>File Taşıyıcılı Isı Yalıtım Sıvası</a:t>
            </a:r>
            <a:r>
              <a:rPr lang="tr-TR" altLang="tr-TR" sz="1799">
                <a:solidFill>
                  <a:schemeClr val="tx1"/>
                </a:solidFill>
              </a:rPr>
              <a:t> </a:t>
            </a:r>
          </a:p>
          <a:p>
            <a:pPr>
              <a:lnSpc>
                <a:spcPct val="110000"/>
              </a:lnSpc>
              <a:spcBef>
                <a:spcPct val="0"/>
              </a:spcBef>
              <a:buClrTx/>
              <a:buFontTx/>
              <a:buNone/>
            </a:pPr>
            <a:r>
              <a:rPr lang="tr-TR" altLang="tr-TR" sz="1799">
                <a:solidFill>
                  <a:srgbClr val="3333FF"/>
                </a:solidFill>
              </a:rPr>
              <a:t>3-</a:t>
            </a:r>
            <a:r>
              <a:rPr lang="tr-TR" altLang="tr-TR" sz="1799">
                <a:solidFill>
                  <a:schemeClr val="tx1"/>
                </a:solidFill>
              </a:rPr>
              <a:t> </a:t>
            </a:r>
            <a:r>
              <a:rPr lang="tr-TR" altLang="tr-TR" sz="1799"/>
              <a:t>Isı Yalıtım</a:t>
            </a:r>
            <a:r>
              <a:rPr lang="tr-TR" altLang="tr-TR" sz="1799">
                <a:solidFill>
                  <a:schemeClr val="tx1"/>
                </a:solidFill>
              </a:rPr>
              <a:t> </a:t>
            </a:r>
            <a:r>
              <a:rPr lang="tr-TR" altLang="tr-TR" sz="1799"/>
              <a:t>Dübeli </a:t>
            </a:r>
          </a:p>
          <a:p>
            <a:pPr>
              <a:lnSpc>
                <a:spcPct val="110000"/>
              </a:lnSpc>
              <a:spcBef>
                <a:spcPct val="0"/>
              </a:spcBef>
              <a:buClrTx/>
              <a:buFontTx/>
              <a:buNone/>
            </a:pPr>
            <a:r>
              <a:rPr lang="tr-TR" altLang="tr-TR" sz="1799">
                <a:solidFill>
                  <a:srgbClr val="3333FF"/>
                </a:solidFill>
              </a:rPr>
              <a:t>4-</a:t>
            </a:r>
            <a:r>
              <a:rPr lang="tr-TR" altLang="tr-TR" sz="1799">
                <a:solidFill>
                  <a:schemeClr val="tx1"/>
                </a:solidFill>
              </a:rPr>
              <a:t> </a:t>
            </a:r>
            <a:r>
              <a:rPr lang="tr-TR" altLang="tr-TR" sz="1799"/>
              <a:t>Isı Yalıtım Levhası</a:t>
            </a:r>
          </a:p>
          <a:p>
            <a:pPr>
              <a:lnSpc>
                <a:spcPct val="110000"/>
              </a:lnSpc>
              <a:spcBef>
                <a:spcPct val="0"/>
              </a:spcBef>
              <a:buClrTx/>
              <a:buFontTx/>
              <a:buNone/>
            </a:pPr>
            <a:r>
              <a:rPr lang="tr-TR" altLang="tr-TR" sz="1799">
                <a:solidFill>
                  <a:srgbClr val="3333FF"/>
                </a:solidFill>
              </a:rPr>
              <a:t>5-</a:t>
            </a:r>
            <a:r>
              <a:rPr lang="tr-TR" altLang="tr-TR" sz="1799">
                <a:solidFill>
                  <a:schemeClr val="tx1"/>
                </a:solidFill>
              </a:rPr>
              <a:t> </a:t>
            </a:r>
            <a:r>
              <a:rPr lang="tr-TR" altLang="tr-TR" sz="1799"/>
              <a:t>Isı Yalıtım Yapıştırıcısı</a:t>
            </a:r>
            <a:r>
              <a:rPr lang="tr-TR" altLang="tr-TR" sz="1799">
                <a:solidFill>
                  <a:schemeClr val="tx1"/>
                </a:solidFill>
              </a:rPr>
              <a:t> </a:t>
            </a:r>
          </a:p>
          <a:p>
            <a:pPr>
              <a:lnSpc>
                <a:spcPct val="110000"/>
              </a:lnSpc>
              <a:spcBef>
                <a:spcPct val="0"/>
              </a:spcBef>
              <a:buClrTx/>
              <a:buFontTx/>
              <a:buNone/>
            </a:pPr>
            <a:r>
              <a:rPr lang="tr-TR" altLang="tr-TR" sz="1799">
                <a:solidFill>
                  <a:srgbClr val="3333FF"/>
                </a:solidFill>
              </a:rPr>
              <a:t>6-</a:t>
            </a:r>
            <a:r>
              <a:rPr lang="tr-TR" altLang="tr-TR" sz="1799">
                <a:solidFill>
                  <a:schemeClr val="tx1"/>
                </a:solidFill>
              </a:rPr>
              <a:t> </a:t>
            </a:r>
            <a:r>
              <a:rPr lang="tr-TR" altLang="tr-TR" sz="1799"/>
              <a:t>Betonarme Perde/Dolgu duvar</a:t>
            </a:r>
          </a:p>
          <a:p>
            <a:pPr>
              <a:lnSpc>
                <a:spcPct val="110000"/>
              </a:lnSpc>
              <a:spcBef>
                <a:spcPct val="0"/>
              </a:spcBef>
              <a:buClrTx/>
              <a:buFontTx/>
              <a:buNone/>
            </a:pPr>
            <a:r>
              <a:rPr lang="tr-TR" altLang="tr-TR" sz="1799">
                <a:solidFill>
                  <a:srgbClr val="3333FF"/>
                </a:solidFill>
              </a:rPr>
              <a:t>7-</a:t>
            </a:r>
            <a:r>
              <a:rPr lang="tr-TR" altLang="tr-TR" sz="1799">
                <a:solidFill>
                  <a:schemeClr val="tx1"/>
                </a:solidFill>
              </a:rPr>
              <a:t> </a:t>
            </a:r>
            <a:r>
              <a:rPr lang="tr-TR" altLang="tr-TR" sz="1799"/>
              <a:t>İç Sıva</a:t>
            </a:r>
          </a:p>
        </p:txBody>
      </p:sp>
      <p:pic>
        <p:nvPicPr>
          <p:cNvPr id="31747" name="Picture 3" descr="etics1">
            <a:extLst>
              <a:ext uri="{FF2B5EF4-FFF2-40B4-BE49-F238E27FC236}">
                <a16:creationId xmlns:a16="http://schemas.microsoft.com/office/drawing/2014/main" id="{547C0EB0-66A1-4E55-9C0F-CCDC0395B7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0611" t="15247" r="39041" b="31638"/>
          <a:stretch>
            <a:fillRect/>
          </a:stretch>
        </p:blipFill>
        <p:spPr bwMode="auto">
          <a:xfrm>
            <a:off x="577665" y="1916598"/>
            <a:ext cx="3216832" cy="2880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8" name="Rectangle 4">
            <a:extLst>
              <a:ext uri="{FF2B5EF4-FFF2-40B4-BE49-F238E27FC236}">
                <a16:creationId xmlns:a16="http://schemas.microsoft.com/office/drawing/2014/main" id="{467B268B-3255-4232-9467-9145C98AB9D2}"/>
              </a:ext>
            </a:extLst>
          </p:cNvPr>
          <p:cNvSpPr>
            <a:spLocks noChangeArrowheads="1"/>
          </p:cNvSpPr>
          <p:nvPr/>
        </p:nvSpPr>
        <p:spPr bwMode="auto">
          <a:xfrm>
            <a:off x="-1" y="1197691"/>
            <a:ext cx="9077590"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31862">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2399">
                <a:solidFill>
                  <a:srgbClr val="FF0000"/>
                </a:solidFill>
              </a:rPr>
              <a:t>Dış duvarların dıştan ısı yalıtımı</a:t>
            </a:r>
          </a:p>
        </p:txBody>
      </p:sp>
      <p:sp>
        <p:nvSpPr>
          <p:cNvPr id="31749" name="Rectangle 6">
            <a:extLst>
              <a:ext uri="{FF2B5EF4-FFF2-40B4-BE49-F238E27FC236}">
                <a16:creationId xmlns:a16="http://schemas.microsoft.com/office/drawing/2014/main" id="{0F4C1B30-8CC8-455D-B2A4-8A92DFDF74A6}"/>
              </a:ext>
            </a:extLst>
          </p:cNvPr>
          <p:cNvSpPr>
            <a:spLocks noChangeArrowheads="1"/>
          </p:cNvSpPr>
          <p:nvPr/>
        </p:nvSpPr>
        <p:spPr bwMode="auto">
          <a:xfrm>
            <a:off x="382465" y="778725"/>
            <a:ext cx="9139482" cy="3690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spcBef>
                <a:spcPts val="1500"/>
              </a:spcBef>
              <a:buClr>
                <a:schemeClr val="tx1"/>
              </a:buClr>
              <a:buFont typeface="Wingdings" panose="05000000000000000000" pitchFamily="2" charset="2"/>
              <a:tabLst>
                <a:tab pos="322263" algn="l"/>
              </a:tabLst>
              <a:defRPr sz="2000">
                <a:solidFill>
                  <a:srgbClr val="000000"/>
                </a:solidFill>
                <a:latin typeface="Arial" panose="020B0604020202020204" pitchFamily="34" charset="0"/>
              </a:defRPr>
            </a:lvl1pPr>
            <a:lvl2pPr marL="342900" indent="-341313">
              <a:spcBef>
                <a:spcPts val="1000"/>
              </a:spcBef>
              <a:buClr>
                <a:schemeClr val="tx1"/>
              </a:buClr>
              <a:buFont typeface="Wingdings" panose="05000000000000000000" pitchFamily="2" charset="2"/>
              <a:buChar char="n"/>
              <a:tabLst>
                <a:tab pos="322263" algn="l"/>
              </a:tabLst>
              <a:defRPr sz="2000">
                <a:solidFill>
                  <a:srgbClr val="000000"/>
                </a:solidFill>
                <a:latin typeface="Arial" panose="020B0604020202020204" pitchFamily="34" charset="0"/>
              </a:defRPr>
            </a:lvl2pPr>
            <a:lvl3pPr marL="685800" indent="-341313">
              <a:spcBef>
                <a:spcPts val="500"/>
              </a:spcBef>
              <a:buClr>
                <a:schemeClr val="tx1"/>
              </a:buClr>
              <a:buFont typeface="Arial" panose="020B0604020202020204" pitchFamily="34" charset="0"/>
              <a:buChar char="–"/>
              <a:tabLst>
                <a:tab pos="322263" algn="l"/>
              </a:tabLst>
              <a:defRPr sz="2000">
                <a:solidFill>
                  <a:srgbClr val="000000"/>
                </a:solidFill>
                <a:latin typeface="Arial" panose="020B0604020202020204" pitchFamily="34" charset="0"/>
              </a:defRPr>
            </a:lvl3pPr>
            <a:lvl4pPr marL="1027113" indent="-339725">
              <a:spcBef>
                <a:spcPts val="500"/>
              </a:spcBef>
              <a:buClr>
                <a:schemeClr val="tx1"/>
              </a:buClr>
              <a:buFont typeface="Arial" panose="020B0604020202020204" pitchFamily="34" charset="0"/>
              <a:buChar char="–"/>
              <a:tabLst>
                <a:tab pos="322263" algn="l"/>
              </a:tabLst>
              <a:defRPr sz="2000">
                <a:solidFill>
                  <a:srgbClr val="000000"/>
                </a:solidFill>
                <a:latin typeface="Arial" panose="020B0604020202020204" pitchFamily="34" charset="0"/>
              </a:defRPr>
            </a:lvl4pPr>
            <a:lvl5pPr marL="1368425" indent="-339725">
              <a:spcBef>
                <a:spcPts val="500"/>
              </a:spcBef>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5pPr>
            <a:lvl6pPr marL="18256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6pPr>
            <a:lvl7pPr marL="22828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7pPr>
            <a:lvl8pPr marL="27400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8pPr>
            <a:lvl9pPr marL="3197225" indent="-339725" eaLnBrk="0" fontAlgn="base" hangingPunct="0">
              <a:spcBef>
                <a:spcPts val="500"/>
              </a:spcBef>
              <a:spcAft>
                <a:spcPct val="0"/>
              </a:spcAft>
              <a:buClr>
                <a:schemeClr val="tx1"/>
              </a:buClr>
              <a:buFont typeface="Arial" panose="020B0604020202020204" pitchFamily="34" charset="0"/>
              <a:tabLst>
                <a:tab pos="322263" algn="l"/>
              </a:tabLst>
              <a:defRPr sz="2000">
                <a:solidFill>
                  <a:schemeClr val="tx1"/>
                </a:solidFill>
                <a:latin typeface="Arial" panose="020B0604020202020204" pitchFamily="34" charset="0"/>
              </a:defRPr>
            </a:lvl9pPr>
          </a:lstStyle>
          <a:p>
            <a:pPr eaLnBrk="1" hangingPunct="1">
              <a:spcBef>
                <a:spcPct val="0"/>
              </a:spcBef>
              <a:buClrTx/>
              <a:buFontTx/>
              <a:buNone/>
            </a:pPr>
            <a:r>
              <a:rPr lang="tr-TR" altLang="tr-TR" sz="2399">
                <a:solidFill>
                  <a:schemeClr val="bg1"/>
                </a:solidFill>
              </a:rPr>
              <a:t>Duvarlarda Isı Yalıtımı</a:t>
            </a:r>
          </a:p>
        </p:txBody>
      </p:sp>
      <p:sp>
        <p:nvSpPr>
          <p:cNvPr id="31750" name="Rectangle 7">
            <a:extLst>
              <a:ext uri="{FF2B5EF4-FFF2-40B4-BE49-F238E27FC236}">
                <a16:creationId xmlns:a16="http://schemas.microsoft.com/office/drawing/2014/main" id="{CA25D0C3-1D5A-429F-9431-12795C55F572}"/>
              </a:ext>
            </a:extLst>
          </p:cNvPr>
          <p:cNvSpPr>
            <a:spLocks noChangeArrowheads="1"/>
          </p:cNvSpPr>
          <p:nvPr/>
        </p:nvSpPr>
        <p:spPr bwMode="auto">
          <a:xfrm>
            <a:off x="631622" y="4858880"/>
            <a:ext cx="9071242" cy="1593339"/>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91411" bIns="0"/>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7763"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0"/>
              </a:spcBef>
              <a:buFont typeface="Wingdings" panose="05000000000000000000" pitchFamily="2" charset="2"/>
              <a:buChar char="n"/>
            </a:pPr>
            <a:r>
              <a:rPr lang="tr-TR" altLang="tr-TR" sz="1999"/>
              <a:t> Bu uygulama yapı kabuğunun sıcak tarafta kalması dolayısıyla en ideal dış duvar yalıtım detayıdır. </a:t>
            </a:r>
          </a:p>
          <a:p>
            <a:pPr>
              <a:spcBef>
                <a:spcPct val="0"/>
              </a:spcBef>
              <a:buFont typeface="Wingdings" panose="05000000000000000000" pitchFamily="2" charset="2"/>
              <a:buChar char="n"/>
            </a:pPr>
            <a:r>
              <a:rPr lang="tr-TR" altLang="tr-TR" sz="1999"/>
              <a:t> Bu detayda; ısı köprüsü ve yoğuşma sorunları tamamen ortadan kalkar.</a:t>
            </a:r>
          </a:p>
          <a:p>
            <a:pPr>
              <a:spcBef>
                <a:spcPct val="0"/>
              </a:spcBef>
              <a:buFont typeface="Wingdings" panose="05000000000000000000" pitchFamily="2" charset="2"/>
              <a:buChar char="n"/>
            </a:pPr>
            <a:r>
              <a:rPr lang="tr-TR" altLang="tr-TR" sz="1999"/>
              <a:t> Isıtma sistemi kapatıldıktan sonra konfor koşulları devam eder.</a:t>
            </a:r>
          </a:p>
          <a:p>
            <a:pPr>
              <a:spcBef>
                <a:spcPct val="0"/>
              </a:spcBef>
              <a:buFont typeface="Wingdings" panose="05000000000000000000" pitchFamily="2" charset="2"/>
              <a:buChar char="n"/>
            </a:pPr>
            <a:endParaRPr lang="tr-TR" altLang="tr-TR" sz="1999"/>
          </a:p>
        </p:txBody>
      </p:sp>
    </p:spTree>
    <p:extLst>
      <p:ext uri="{BB962C8B-B14F-4D97-AF65-F5344CB8AC3E}">
        <p14:creationId xmlns:p14="http://schemas.microsoft.com/office/powerpoint/2010/main" val="6377434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4BFB7779-C78A-42DB-BFFC-3840F9F0F890}"/>
              </a:ext>
            </a:extLst>
          </p:cNvPr>
          <p:cNvPicPr>
            <a:picLocks noChangeAspect="1"/>
          </p:cNvPicPr>
          <p:nvPr/>
        </p:nvPicPr>
        <p:blipFill>
          <a:blip r:embed="rId2"/>
          <a:stretch>
            <a:fillRect/>
          </a:stretch>
        </p:blipFill>
        <p:spPr>
          <a:xfrm>
            <a:off x="129058" y="8847"/>
            <a:ext cx="9644708" cy="6840305"/>
          </a:xfrm>
          <a:prstGeom prst="rect">
            <a:avLst/>
          </a:prstGeom>
        </p:spPr>
      </p:pic>
      <p:sp>
        <p:nvSpPr>
          <p:cNvPr id="49154" name="Rectangle 8">
            <a:extLst>
              <a:ext uri="{FF2B5EF4-FFF2-40B4-BE49-F238E27FC236}">
                <a16:creationId xmlns:a16="http://schemas.microsoft.com/office/drawing/2014/main" id="{F678D55E-A7F4-4327-AE29-F82A5A0BB349}"/>
              </a:ext>
            </a:extLst>
          </p:cNvPr>
          <p:cNvSpPr>
            <a:spLocks noChangeArrowheads="1"/>
          </p:cNvSpPr>
          <p:nvPr/>
        </p:nvSpPr>
        <p:spPr bwMode="auto">
          <a:xfrm>
            <a:off x="0" y="1197691"/>
            <a:ext cx="9820301"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31862">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2399">
                <a:solidFill>
                  <a:srgbClr val="FF0000"/>
                </a:solidFill>
              </a:rPr>
              <a:t>Dış duvarların dıştan ısı yalıtımı </a:t>
            </a:r>
            <a:r>
              <a:rPr lang="tr-TR" altLang="tr-TR" sz="2399">
                <a:solidFill>
                  <a:srgbClr val="3333FF"/>
                </a:solidFill>
              </a:rPr>
              <a:t>-Uygulama Adımları</a:t>
            </a:r>
          </a:p>
        </p:txBody>
      </p:sp>
      <p:pic>
        <p:nvPicPr>
          <p:cNvPr id="49156" name="Picture 21" descr="mantolama-4">
            <a:extLst>
              <a:ext uri="{FF2B5EF4-FFF2-40B4-BE49-F238E27FC236}">
                <a16:creationId xmlns:a16="http://schemas.microsoft.com/office/drawing/2014/main" id="{1149CF00-0FD8-46B7-BEBB-753A8EB46F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577" t="3816" r="2724" b="6723"/>
          <a:stretch>
            <a:fillRect/>
          </a:stretch>
        </p:blipFill>
        <p:spPr bwMode="auto">
          <a:xfrm>
            <a:off x="853801" y="3909859"/>
            <a:ext cx="2924825" cy="2159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7" name="Picture 22">
            <a:extLst>
              <a:ext uri="{FF2B5EF4-FFF2-40B4-BE49-F238E27FC236}">
                <a16:creationId xmlns:a16="http://schemas.microsoft.com/office/drawing/2014/main" id="{65BEC8C3-4133-4072-AA0A-AA983F9EE6B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4944" r="7327"/>
          <a:stretch>
            <a:fillRect/>
          </a:stretch>
        </p:blipFill>
        <p:spPr bwMode="auto">
          <a:xfrm>
            <a:off x="853801" y="1629352"/>
            <a:ext cx="2521729" cy="2158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9158" name="Picture 23" descr="Resim1">
            <a:extLst>
              <a:ext uri="{FF2B5EF4-FFF2-40B4-BE49-F238E27FC236}">
                <a16:creationId xmlns:a16="http://schemas.microsoft.com/office/drawing/2014/main" id="{EADA7800-7618-451D-87E9-AE1FA9B4927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96142" y="1638874"/>
            <a:ext cx="2540772" cy="2158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9" name="Picture 24" descr="Resim4">
            <a:extLst>
              <a:ext uri="{FF2B5EF4-FFF2-40B4-BE49-F238E27FC236}">
                <a16:creationId xmlns:a16="http://schemas.microsoft.com/office/drawing/2014/main" id="{6EA15DE1-74A2-4FC2-9711-C5FDF40F825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l="4359"/>
          <a:stretch>
            <a:fillRect/>
          </a:stretch>
        </p:blipFill>
        <p:spPr bwMode="auto">
          <a:xfrm>
            <a:off x="6247984" y="3892402"/>
            <a:ext cx="2158308" cy="2197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60" name="Picture 25" descr="REM151">
            <a:extLst>
              <a:ext uri="{FF2B5EF4-FFF2-40B4-BE49-F238E27FC236}">
                <a16:creationId xmlns:a16="http://schemas.microsoft.com/office/drawing/2014/main" id="{8FE5F872-5020-4F35-9607-E4A60D01376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b="4128"/>
          <a:stretch>
            <a:fillRect/>
          </a:stretch>
        </p:blipFill>
        <p:spPr bwMode="auto">
          <a:xfrm>
            <a:off x="3880193" y="3892402"/>
            <a:ext cx="2283680" cy="21979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61" name="Picture 26" descr="REM3">
            <a:extLst>
              <a:ext uri="{FF2B5EF4-FFF2-40B4-BE49-F238E27FC236}">
                <a16:creationId xmlns:a16="http://schemas.microsoft.com/office/drawing/2014/main" id="{83FAE072-0946-4DC8-A24A-84D92251F33E}"/>
              </a:ext>
            </a:extLst>
          </p:cNvPr>
          <p:cNvPicPr>
            <a:picLocks noChangeAspect="1" noChangeArrowheads="1"/>
          </p:cNvPicPr>
          <p:nvPr/>
        </p:nvPicPr>
        <p:blipFill>
          <a:blip r:embed="rId8">
            <a:extLst>
              <a:ext uri="{28A0092B-C50C-407E-A947-70E740481C1C}">
                <a14:useLocalDpi xmlns:a14="http://schemas.microsoft.com/office/drawing/2010/main" val="0"/>
              </a:ext>
            </a:extLst>
          </a:blip>
          <a:srcRect t="3198"/>
          <a:stretch>
            <a:fillRect/>
          </a:stretch>
        </p:blipFill>
        <p:spPr bwMode="auto">
          <a:xfrm>
            <a:off x="6159113" y="1638874"/>
            <a:ext cx="2229722" cy="2161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432774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753143D7-3209-4377-8895-07115CBEBF01}"/>
              </a:ext>
            </a:extLst>
          </p:cNvPr>
          <p:cNvPicPr>
            <a:picLocks noChangeAspect="1"/>
          </p:cNvPicPr>
          <p:nvPr/>
        </p:nvPicPr>
        <p:blipFill>
          <a:blip r:embed="rId2"/>
          <a:stretch>
            <a:fillRect/>
          </a:stretch>
        </p:blipFill>
        <p:spPr>
          <a:xfrm>
            <a:off x="129058" y="8847"/>
            <a:ext cx="9644708" cy="6840305"/>
          </a:xfrm>
          <a:prstGeom prst="rect">
            <a:avLst/>
          </a:prstGeom>
        </p:spPr>
      </p:pic>
      <p:sp>
        <p:nvSpPr>
          <p:cNvPr id="50178" name="Rectangle 6">
            <a:extLst>
              <a:ext uri="{FF2B5EF4-FFF2-40B4-BE49-F238E27FC236}">
                <a16:creationId xmlns:a16="http://schemas.microsoft.com/office/drawing/2014/main" id="{34CF9A6E-DFC1-47A7-A91F-A872A2436B8E}"/>
              </a:ext>
            </a:extLst>
          </p:cNvPr>
          <p:cNvSpPr>
            <a:spLocks noChangeArrowheads="1"/>
          </p:cNvSpPr>
          <p:nvPr/>
        </p:nvSpPr>
        <p:spPr bwMode="auto">
          <a:xfrm>
            <a:off x="0" y="1126277"/>
            <a:ext cx="9820301"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31862">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2399">
                <a:solidFill>
                  <a:srgbClr val="FF0000"/>
                </a:solidFill>
              </a:rPr>
              <a:t>Dış duvarların dıştan ısı yalıtımı </a:t>
            </a:r>
            <a:r>
              <a:rPr lang="tr-TR" altLang="tr-TR" sz="2399">
                <a:solidFill>
                  <a:srgbClr val="3333FF"/>
                </a:solidFill>
              </a:rPr>
              <a:t>-Uygulama Adımları</a:t>
            </a:r>
          </a:p>
        </p:txBody>
      </p:sp>
      <p:pic>
        <p:nvPicPr>
          <p:cNvPr id="50180" name="Picture 9" descr="mantolama-9">
            <a:extLst>
              <a:ext uri="{FF2B5EF4-FFF2-40B4-BE49-F238E27FC236}">
                <a16:creationId xmlns:a16="http://schemas.microsoft.com/office/drawing/2014/main" id="{98DE45CE-225A-474D-A5D1-900245FB4AA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978" t="3419" r="4761" b="7019"/>
          <a:stretch>
            <a:fillRect/>
          </a:stretch>
        </p:blipFill>
        <p:spPr bwMode="auto">
          <a:xfrm>
            <a:off x="776039" y="3932077"/>
            <a:ext cx="2558230" cy="2159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1" name="Picture 10" descr="Resim5">
            <a:extLst>
              <a:ext uri="{FF2B5EF4-FFF2-40B4-BE49-F238E27FC236}">
                <a16:creationId xmlns:a16="http://schemas.microsoft.com/office/drawing/2014/main" id="{012D5213-8893-47C6-A33E-3DB6B847770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r="20351"/>
          <a:stretch>
            <a:fillRect/>
          </a:stretch>
        </p:blipFill>
        <p:spPr bwMode="auto">
          <a:xfrm>
            <a:off x="776039" y="1629352"/>
            <a:ext cx="2304311" cy="2158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2" name="Picture 11" descr="Resim10">
            <a:extLst>
              <a:ext uri="{FF2B5EF4-FFF2-40B4-BE49-F238E27FC236}">
                <a16:creationId xmlns:a16="http://schemas.microsoft.com/office/drawing/2014/main" id="{3790E2EF-4493-4746-8A35-11EA27DCD1F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r="16148"/>
          <a:stretch>
            <a:fillRect/>
          </a:stretch>
        </p:blipFill>
        <p:spPr bwMode="auto">
          <a:xfrm>
            <a:off x="3223179" y="1629352"/>
            <a:ext cx="2950216" cy="2158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3" name="Picture 12" descr="Resim6">
            <a:extLst>
              <a:ext uri="{FF2B5EF4-FFF2-40B4-BE49-F238E27FC236}">
                <a16:creationId xmlns:a16="http://schemas.microsoft.com/office/drawing/2014/main" id="{43C7E1CD-E5FE-4B65-9B4F-0D496A3FB95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86619" y="3932076"/>
            <a:ext cx="2328116" cy="2156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4" name="Picture 13" descr="Resim7">
            <a:extLst>
              <a:ext uri="{FF2B5EF4-FFF2-40B4-BE49-F238E27FC236}">
                <a16:creationId xmlns:a16="http://schemas.microsoft.com/office/drawing/2014/main" id="{6064087B-9D2B-4547-B867-64E4C64F2BE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06761" y="3919381"/>
            <a:ext cx="2328116" cy="2156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5" name="Picture 15" descr="mantolamada çakarken">
            <a:extLst>
              <a:ext uri="{FF2B5EF4-FFF2-40B4-BE49-F238E27FC236}">
                <a16:creationId xmlns:a16="http://schemas.microsoft.com/office/drawing/2014/main" id="{7A9D54BD-391E-4221-933A-D725856D1F9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l="45473" t="35815" r="34633" b="37566"/>
          <a:stretch>
            <a:fillRect/>
          </a:stretch>
        </p:blipFill>
        <p:spPr bwMode="auto">
          <a:xfrm>
            <a:off x="6246397" y="1629352"/>
            <a:ext cx="2431270" cy="2159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07851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69D663B5-A03A-4601-99C6-DDE7D60E47CE}"/>
              </a:ext>
            </a:extLst>
          </p:cNvPr>
          <p:cNvPicPr>
            <a:picLocks noChangeAspect="1"/>
          </p:cNvPicPr>
          <p:nvPr/>
        </p:nvPicPr>
        <p:blipFill>
          <a:blip r:embed="rId3"/>
          <a:stretch>
            <a:fillRect/>
          </a:stretch>
        </p:blipFill>
        <p:spPr>
          <a:xfrm>
            <a:off x="129058" y="8847"/>
            <a:ext cx="9644708" cy="6840305"/>
          </a:xfrm>
          <a:prstGeom prst="rect">
            <a:avLst/>
          </a:prstGeom>
        </p:spPr>
      </p:pic>
      <p:grpSp>
        <p:nvGrpSpPr>
          <p:cNvPr id="14338" name="Group 2">
            <a:extLst>
              <a:ext uri="{FF2B5EF4-FFF2-40B4-BE49-F238E27FC236}">
                <a16:creationId xmlns:a16="http://schemas.microsoft.com/office/drawing/2014/main" id="{A36EB5E9-98A8-42C7-B5D6-4071DE44D2B9}"/>
              </a:ext>
            </a:extLst>
          </p:cNvPr>
          <p:cNvGrpSpPr>
            <a:grpSpLocks/>
          </p:cNvGrpSpPr>
          <p:nvPr/>
        </p:nvGrpSpPr>
        <p:grpSpPr bwMode="auto">
          <a:xfrm>
            <a:off x="1350962" y="1309268"/>
            <a:ext cx="8173081" cy="3468517"/>
            <a:chOff x="567" y="1219"/>
            <a:chExt cx="5781" cy="2649"/>
          </a:xfrm>
        </p:grpSpPr>
        <p:pic>
          <p:nvPicPr>
            <p:cNvPr id="14341" name="Picture 3" descr="clip_image">
              <a:extLst>
                <a:ext uri="{FF2B5EF4-FFF2-40B4-BE49-F238E27FC236}">
                  <a16:creationId xmlns:a16="http://schemas.microsoft.com/office/drawing/2014/main" id="{3E49096A-850C-4D61-85C0-E65F85786D4A}"/>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84" y="1253"/>
              <a:ext cx="3991" cy="2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4342" name="AutoShape 4">
              <a:extLst>
                <a:ext uri="{FF2B5EF4-FFF2-40B4-BE49-F238E27FC236}">
                  <a16:creationId xmlns:a16="http://schemas.microsoft.com/office/drawing/2014/main" id="{54D1430A-1483-495F-B969-09401F7EEF6C}"/>
                </a:ext>
              </a:extLst>
            </p:cNvPr>
            <p:cNvCxnSpPr>
              <a:cxnSpLocks noChangeShapeType="1"/>
            </p:cNvCxnSpPr>
            <p:nvPr/>
          </p:nvCxnSpPr>
          <p:spPr bwMode="auto">
            <a:xfrm flipV="1">
              <a:off x="4377" y="2115"/>
              <a:ext cx="500" cy="333"/>
            </a:xfrm>
            <a:prstGeom prst="curvedConnector3">
              <a:avLst>
                <a:gd name="adj1" fmla="val 50000"/>
              </a:avLst>
            </a:prstGeom>
            <a:noFill/>
            <a:ln w="50800">
              <a:solidFill>
                <a:srgbClr val="FF6600"/>
              </a:solidFill>
              <a:round/>
              <a:headEnd/>
              <a:tailEnd type="triangle" w="med" len="med"/>
            </a:ln>
            <a:extLst>
              <a:ext uri="{909E8E84-426E-40DD-AFC4-6F175D3DCCD1}">
                <a14:hiddenFill xmlns:a14="http://schemas.microsoft.com/office/drawing/2010/main">
                  <a:noFill/>
                </a14:hiddenFill>
              </a:ext>
            </a:extLst>
          </p:spPr>
        </p:cxnSp>
        <p:sp>
          <p:nvSpPr>
            <p:cNvPr id="14343" name="Text Box 5">
              <a:extLst>
                <a:ext uri="{FF2B5EF4-FFF2-40B4-BE49-F238E27FC236}">
                  <a16:creationId xmlns:a16="http://schemas.microsoft.com/office/drawing/2014/main" id="{FB0FA37B-E1FE-43B4-AC2C-A3A8CC4B3B55}"/>
                </a:ext>
              </a:extLst>
            </p:cNvPr>
            <p:cNvSpPr txBox="1">
              <a:spLocks noChangeArrowheads="1"/>
            </p:cNvSpPr>
            <p:nvPr/>
          </p:nvSpPr>
          <p:spPr bwMode="auto">
            <a:xfrm>
              <a:off x="567" y="1978"/>
              <a:ext cx="998" cy="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en-US">
                  <a:solidFill>
                    <a:srgbClr val="008BE0"/>
                  </a:solidFill>
                  <a:latin typeface="Tahoma" panose="020B0604030504040204" pitchFamily="34" charset="0"/>
                </a:rPr>
                <a:t>Sıcak su kullanımı</a:t>
              </a:r>
            </a:p>
          </p:txBody>
        </p:sp>
        <p:cxnSp>
          <p:nvCxnSpPr>
            <p:cNvPr id="14344" name="AutoShape 6">
              <a:extLst>
                <a:ext uri="{FF2B5EF4-FFF2-40B4-BE49-F238E27FC236}">
                  <a16:creationId xmlns:a16="http://schemas.microsoft.com/office/drawing/2014/main" id="{BC05C18B-C4B4-4F5A-8E53-AE3992A4BB10}"/>
                </a:ext>
              </a:extLst>
            </p:cNvPr>
            <p:cNvCxnSpPr>
              <a:cxnSpLocks noChangeShapeType="1"/>
            </p:cNvCxnSpPr>
            <p:nvPr/>
          </p:nvCxnSpPr>
          <p:spPr bwMode="auto">
            <a:xfrm rot="10800000">
              <a:off x="1201" y="2227"/>
              <a:ext cx="726" cy="613"/>
            </a:xfrm>
            <a:prstGeom prst="curvedConnector3">
              <a:avLst>
                <a:gd name="adj1" fmla="val 50000"/>
              </a:avLst>
            </a:prstGeom>
            <a:noFill/>
            <a:ln w="50800">
              <a:solidFill>
                <a:srgbClr val="FF0000"/>
              </a:solidFill>
              <a:round/>
              <a:headEnd/>
              <a:tailEnd type="triangle" w="med" len="med"/>
            </a:ln>
            <a:extLst>
              <a:ext uri="{909E8E84-426E-40DD-AFC4-6F175D3DCCD1}">
                <a14:hiddenFill xmlns:a14="http://schemas.microsoft.com/office/drawing/2010/main">
                  <a:noFill/>
                </a14:hiddenFill>
              </a:ext>
            </a:extLst>
          </p:spPr>
        </p:cxnSp>
        <p:cxnSp>
          <p:nvCxnSpPr>
            <p:cNvPr id="14345" name="AutoShape 7">
              <a:extLst>
                <a:ext uri="{FF2B5EF4-FFF2-40B4-BE49-F238E27FC236}">
                  <a16:creationId xmlns:a16="http://schemas.microsoft.com/office/drawing/2014/main" id="{C5453E77-4887-4820-A13B-115045D7F9C6}"/>
                </a:ext>
              </a:extLst>
            </p:cNvPr>
            <p:cNvCxnSpPr>
              <a:cxnSpLocks noChangeShapeType="1"/>
            </p:cNvCxnSpPr>
            <p:nvPr/>
          </p:nvCxnSpPr>
          <p:spPr bwMode="auto">
            <a:xfrm rot="5400000" flipH="1">
              <a:off x="1484" y="1966"/>
              <a:ext cx="797" cy="635"/>
            </a:xfrm>
            <a:prstGeom prst="curvedConnector3">
              <a:avLst>
                <a:gd name="adj1" fmla="val 49935"/>
              </a:avLst>
            </a:prstGeom>
            <a:noFill/>
            <a:ln w="50800">
              <a:solidFill>
                <a:srgbClr val="FF6600"/>
              </a:solidFill>
              <a:round/>
              <a:headEnd/>
              <a:tailEnd type="triangle" w="med" len="med"/>
            </a:ln>
            <a:extLst>
              <a:ext uri="{909E8E84-426E-40DD-AFC4-6F175D3DCCD1}">
                <a14:hiddenFill xmlns:a14="http://schemas.microsoft.com/office/drawing/2010/main">
                  <a:noFill/>
                </a14:hiddenFill>
              </a:ext>
            </a:extLst>
          </p:spPr>
        </p:cxnSp>
        <p:sp>
          <p:nvSpPr>
            <p:cNvPr id="14346" name="Text Box 8">
              <a:extLst>
                <a:ext uri="{FF2B5EF4-FFF2-40B4-BE49-F238E27FC236}">
                  <a16:creationId xmlns:a16="http://schemas.microsoft.com/office/drawing/2014/main" id="{55AE9CB9-7D90-4603-B0FC-E4BC08F81433}"/>
                </a:ext>
              </a:extLst>
            </p:cNvPr>
            <p:cNvSpPr txBox="1">
              <a:spLocks noChangeArrowheads="1"/>
            </p:cNvSpPr>
            <p:nvPr/>
          </p:nvSpPr>
          <p:spPr bwMode="auto">
            <a:xfrm>
              <a:off x="3623" y="3327"/>
              <a:ext cx="2508" cy="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50000"/>
                </a:spcBef>
                <a:buClrTx/>
                <a:buFontTx/>
                <a:buNone/>
              </a:pPr>
              <a:r>
                <a:rPr lang="tr-TR" altLang="en-US" dirty="0">
                  <a:solidFill>
                    <a:srgbClr val="008BE0"/>
                  </a:solidFill>
                  <a:latin typeface="Tahoma" panose="020B0604030504040204" pitchFamily="34" charset="0"/>
                </a:rPr>
                <a:t>Elektrikli ev aletlerinin kullanımı</a:t>
              </a:r>
            </a:p>
          </p:txBody>
        </p:sp>
        <p:sp>
          <p:nvSpPr>
            <p:cNvPr id="14347" name="Text Box 9">
              <a:extLst>
                <a:ext uri="{FF2B5EF4-FFF2-40B4-BE49-F238E27FC236}">
                  <a16:creationId xmlns:a16="http://schemas.microsoft.com/office/drawing/2014/main" id="{7283390C-DD0F-4EE7-8367-2F72D410F0D8}"/>
                </a:ext>
              </a:extLst>
            </p:cNvPr>
            <p:cNvSpPr txBox="1">
              <a:spLocks noChangeArrowheads="1"/>
            </p:cNvSpPr>
            <p:nvPr/>
          </p:nvSpPr>
          <p:spPr bwMode="auto">
            <a:xfrm>
              <a:off x="695" y="1219"/>
              <a:ext cx="1906" cy="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50000"/>
                </a:spcBef>
                <a:buClrTx/>
                <a:buFontTx/>
                <a:buNone/>
              </a:pPr>
              <a:r>
                <a:rPr lang="tr-TR" altLang="en-US" dirty="0">
                  <a:solidFill>
                    <a:srgbClr val="008BE0"/>
                  </a:solidFill>
                  <a:latin typeface="Tahoma" panose="020B0604030504040204" pitchFamily="34" charset="0"/>
                </a:rPr>
                <a:t>Isıtma ve soğutma sistemleri</a:t>
              </a:r>
            </a:p>
          </p:txBody>
        </p:sp>
        <p:cxnSp>
          <p:nvCxnSpPr>
            <p:cNvPr id="14348" name="AutoShape 10">
              <a:extLst>
                <a:ext uri="{FF2B5EF4-FFF2-40B4-BE49-F238E27FC236}">
                  <a16:creationId xmlns:a16="http://schemas.microsoft.com/office/drawing/2014/main" id="{EA769AA2-C247-463F-A634-FE76903824A0}"/>
                </a:ext>
              </a:extLst>
            </p:cNvPr>
            <p:cNvCxnSpPr>
              <a:cxnSpLocks noChangeShapeType="1"/>
            </p:cNvCxnSpPr>
            <p:nvPr/>
          </p:nvCxnSpPr>
          <p:spPr bwMode="auto">
            <a:xfrm rot="16200000" flipH="1">
              <a:off x="3697" y="2795"/>
              <a:ext cx="680" cy="590"/>
            </a:xfrm>
            <a:prstGeom prst="curvedConnector3">
              <a:avLst>
                <a:gd name="adj1" fmla="val 50000"/>
              </a:avLst>
            </a:prstGeom>
            <a:noFill/>
            <a:ln w="50800">
              <a:solidFill>
                <a:schemeClr val="hlink"/>
              </a:solidFill>
              <a:round/>
              <a:headEnd/>
              <a:tailEnd type="triangle" w="med" len="med"/>
            </a:ln>
            <a:extLst>
              <a:ext uri="{909E8E84-426E-40DD-AFC4-6F175D3DCCD1}">
                <a14:hiddenFill xmlns:a14="http://schemas.microsoft.com/office/drawing/2010/main">
                  <a:noFill/>
                </a14:hiddenFill>
              </a:ext>
            </a:extLst>
          </p:spPr>
        </p:cxnSp>
        <p:sp>
          <p:nvSpPr>
            <p:cNvPr id="14349" name="Text Box 11">
              <a:extLst>
                <a:ext uri="{FF2B5EF4-FFF2-40B4-BE49-F238E27FC236}">
                  <a16:creationId xmlns:a16="http://schemas.microsoft.com/office/drawing/2014/main" id="{3AA3AE8D-7F29-41DD-AA83-0CDA91DDF553}"/>
                </a:ext>
              </a:extLst>
            </p:cNvPr>
            <p:cNvSpPr txBox="1">
              <a:spLocks noChangeArrowheads="1"/>
            </p:cNvSpPr>
            <p:nvPr/>
          </p:nvSpPr>
          <p:spPr bwMode="auto">
            <a:xfrm>
              <a:off x="4876" y="1842"/>
              <a:ext cx="1472" cy="5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en-US" dirty="0">
                  <a:solidFill>
                    <a:srgbClr val="008BE0"/>
                  </a:solidFill>
                  <a:latin typeface="Tahoma" panose="020B0604030504040204" pitchFamily="34" charset="0"/>
                </a:rPr>
                <a:t>Isınma ve soğutma ihtiyacı</a:t>
              </a:r>
            </a:p>
          </p:txBody>
        </p:sp>
        <p:cxnSp>
          <p:nvCxnSpPr>
            <p:cNvPr id="14350" name="AutoShape 12">
              <a:extLst>
                <a:ext uri="{FF2B5EF4-FFF2-40B4-BE49-F238E27FC236}">
                  <a16:creationId xmlns:a16="http://schemas.microsoft.com/office/drawing/2014/main" id="{E4076652-92A0-4290-A472-2E25A167FAB2}"/>
                </a:ext>
              </a:extLst>
            </p:cNvPr>
            <p:cNvCxnSpPr>
              <a:cxnSpLocks noChangeShapeType="1"/>
            </p:cNvCxnSpPr>
            <p:nvPr/>
          </p:nvCxnSpPr>
          <p:spPr bwMode="auto">
            <a:xfrm rot="10800000">
              <a:off x="2109" y="1752"/>
              <a:ext cx="571" cy="323"/>
            </a:xfrm>
            <a:prstGeom prst="curvedConnector2">
              <a:avLst/>
            </a:prstGeom>
            <a:noFill/>
            <a:ln w="50800">
              <a:solidFill>
                <a:srgbClr val="FF6600"/>
              </a:solidFill>
              <a:round/>
              <a:headEnd/>
              <a:tailEnd type="triangle" w="med" len="med"/>
            </a:ln>
            <a:extLst>
              <a:ext uri="{909E8E84-426E-40DD-AFC4-6F175D3DCCD1}">
                <a14:hiddenFill xmlns:a14="http://schemas.microsoft.com/office/drawing/2010/main">
                  <a:noFill/>
                </a14:hiddenFill>
              </a:ext>
            </a:extLst>
          </p:spPr>
        </p:cxnSp>
        <p:cxnSp>
          <p:nvCxnSpPr>
            <p:cNvPr id="14351" name="AutoShape 13">
              <a:extLst>
                <a:ext uri="{FF2B5EF4-FFF2-40B4-BE49-F238E27FC236}">
                  <a16:creationId xmlns:a16="http://schemas.microsoft.com/office/drawing/2014/main" id="{2BC2F208-BC57-47A1-BB66-096DAF056C5C}"/>
                </a:ext>
              </a:extLst>
            </p:cNvPr>
            <p:cNvCxnSpPr>
              <a:cxnSpLocks noChangeShapeType="1"/>
              <a:endCxn id="14352" idx="3"/>
            </p:cNvCxnSpPr>
            <p:nvPr/>
          </p:nvCxnSpPr>
          <p:spPr bwMode="auto">
            <a:xfrm rot="5400000">
              <a:off x="2508" y="2802"/>
              <a:ext cx="1108" cy="636"/>
            </a:xfrm>
            <a:prstGeom prst="curvedConnector2">
              <a:avLst/>
            </a:prstGeom>
            <a:noFill/>
            <a:ln w="50800">
              <a:solidFill>
                <a:srgbClr val="008000"/>
              </a:solidFill>
              <a:round/>
              <a:headEnd/>
              <a:tailEnd type="triangle" w="med" len="med"/>
            </a:ln>
            <a:extLst>
              <a:ext uri="{909E8E84-426E-40DD-AFC4-6F175D3DCCD1}">
                <a14:hiddenFill xmlns:a14="http://schemas.microsoft.com/office/drawing/2010/main">
                  <a:noFill/>
                </a14:hiddenFill>
              </a:ext>
            </a:extLst>
          </p:spPr>
        </p:cxnSp>
        <p:sp>
          <p:nvSpPr>
            <p:cNvPr id="14352" name="Text Box 14">
              <a:extLst>
                <a:ext uri="{FF2B5EF4-FFF2-40B4-BE49-F238E27FC236}">
                  <a16:creationId xmlns:a16="http://schemas.microsoft.com/office/drawing/2014/main" id="{8323D9CC-59B2-4ECC-B86C-8F9C8AE577AD}"/>
                </a:ext>
              </a:extLst>
            </p:cNvPr>
            <p:cNvSpPr txBox="1">
              <a:spLocks noChangeArrowheads="1"/>
            </p:cNvSpPr>
            <p:nvPr/>
          </p:nvSpPr>
          <p:spPr bwMode="auto">
            <a:xfrm>
              <a:off x="1565" y="3521"/>
              <a:ext cx="1179" cy="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r" eaLnBrk="1" hangingPunct="1">
                <a:spcBef>
                  <a:spcPct val="50000"/>
                </a:spcBef>
                <a:buClrTx/>
                <a:buFontTx/>
                <a:buNone/>
              </a:pPr>
              <a:r>
                <a:rPr lang="tr-TR" altLang="en-US" dirty="0">
                  <a:solidFill>
                    <a:srgbClr val="008BE0"/>
                  </a:solidFill>
                  <a:latin typeface="Tahoma" panose="020B0604030504040204" pitchFamily="34" charset="0"/>
                </a:rPr>
                <a:t>Aydınlatma</a:t>
              </a:r>
            </a:p>
          </p:txBody>
        </p:sp>
      </p:grpSp>
      <p:sp>
        <p:nvSpPr>
          <p:cNvPr id="14339" name="Rectangle 15">
            <a:extLst>
              <a:ext uri="{FF2B5EF4-FFF2-40B4-BE49-F238E27FC236}">
                <a16:creationId xmlns:a16="http://schemas.microsoft.com/office/drawing/2014/main" id="{60641971-DF75-4F18-AC22-705EF62D23EA}"/>
              </a:ext>
            </a:extLst>
          </p:cNvPr>
          <p:cNvSpPr>
            <a:spLocks noChangeArrowheads="1"/>
          </p:cNvSpPr>
          <p:nvPr/>
        </p:nvSpPr>
        <p:spPr bwMode="auto">
          <a:xfrm>
            <a:off x="774701" y="4652964"/>
            <a:ext cx="8927439" cy="134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just" eaLnBrk="1" hangingPunct="1"/>
            <a:r>
              <a:rPr lang="tr-TR" altLang="en-US" sz="2400" dirty="0">
                <a:solidFill>
                  <a:srgbClr val="FF0000"/>
                </a:solidFill>
              </a:rPr>
              <a:t>Binalarda enerjinin çok büyük bir bölümü ısıtma ve soğutma amaçlı harcanmaktadır.</a:t>
            </a:r>
            <a:r>
              <a:rPr lang="tr-TR" altLang="en-US" sz="2400" dirty="0"/>
              <a:t> Sıcak su temini, aydınlatma ve elektrikli ev aletleri kullanımı diğer tüketim alanlarını oluşturmaktadır. </a:t>
            </a:r>
          </a:p>
        </p:txBody>
      </p:sp>
    </p:spTree>
    <p:extLst>
      <p:ext uri="{BB962C8B-B14F-4D97-AF65-F5344CB8AC3E}">
        <p14:creationId xmlns:p14="http://schemas.microsoft.com/office/powerpoint/2010/main" val="23131714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4B2E14BF-4FAC-48BF-88BC-C29683B819F7}"/>
              </a:ext>
            </a:extLst>
          </p:cNvPr>
          <p:cNvPicPr>
            <a:picLocks noChangeAspect="1"/>
          </p:cNvPicPr>
          <p:nvPr/>
        </p:nvPicPr>
        <p:blipFill>
          <a:blip r:embed="rId2"/>
          <a:stretch>
            <a:fillRect/>
          </a:stretch>
        </p:blipFill>
        <p:spPr>
          <a:xfrm>
            <a:off x="129058" y="8847"/>
            <a:ext cx="9644708" cy="6840305"/>
          </a:xfrm>
          <a:prstGeom prst="rect">
            <a:avLst/>
          </a:prstGeom>
        </p:spPr>
      </p:pic>
      <p:pic>
        <p:nvPicPr>
          <p:cNvPr id="51202" name="Picture 3" descr="mantolama-10">
            <a:extLst>
              <a:ext uri="{FF2B5EF4-FFF2-40B4-BE49-F238E27FC236}">
                <a16:creationId xmlns:a16="http://schemas.microsoft.com/office/drawing/2014/main" id="{2D179C3D-C9BC-42E1-926A-EBA07D4F3F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294" y="1811856"/>
            <a:ext cx="2050393" cy="2044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3" name="Picture 4" descr="mantolama-11">
            <a:extLst>
              <a:ext uri="{FF2B5EF4-FFF2-40B4-BE49-F238E27FC236}">
                <a16:creationId xmlns:a16="http://schemas.microsoft.com/office/drawing/2014/main" id="{9007F646-D4E6-477A-8BED-90D0AB2E421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38307" y="1845183"/>
            <a:ext cx="2026587" cy="1978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4" name="Picture 6" descr="mantolama-14">
            <a:extLst>
              <a:ext uri="{FF2B5EF4-FFF2-40B4-BE49-F238E27FC236}">
                <a16:creationId xmlns:a16="http://schemas.microsoft.com/office/drawing/2014/main" id="{37A59A72-042A-4042-9223-1192C9EE27B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77313" y="3933663"/>
            <a:ext cx="2516968" cy="1978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5" name="Picture 7" descr="mantolama-15">
            <a:extLst>
              <a:ext uri="{FF2B5EF4-FFF2-40B4-BE49-F238E27FC236}">
                <a16:creationId xmlns:a16="http://schemas.microsoft.com/office/drawing/2014/main" id="{5AA169E9-9946-443C-A87A-88C11EF0ECD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26020" y="3941598"/>
            <a:ext cx="2231310" cy="1978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6" name="Rectangle 8">
            <a:extLst>
              <a:ext uri="{FF2B5EF4-FFF2-40B4-BE49-F238E27FC236}">
                <a16:creationId xmlns:a16="http://schemas.microsoft.com/office/drawing/2014/main" id="{8F56C32E-168C-40CC-8116-35A98E6CF777}"/>
              </a:ext>
            </a:extLst>
          </p:cNvPr>
          <p:cNvSpPr>
            <a:spLocks noChangeArrowheads="1"/>
          </p:cNvSpPr>
          <p:nvPr/>
        </p:nvSpPr>
        <p:spPr bwMode="auto">
          <a:xfrm>
            <a:off x="0" y="1197691"/>
            <a:ext cx="9820301"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31862">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2399" dirty="0">
                <a:solidFill>
                  <a:srgbClr val="FF0000"/>
                </a:solidFill>
              </a:rPr>
              <a:t>Dış duvarların dıştan ısı yalıtımı </a:t>
            </a:r>
            <a:r>
              <a:rPr lang="tr-TR" altLang="tr-TR" sz="2399" dirty="0">
                <a:solidFill>
                  <a:srgbClr val="3333FF"/>
                </a:solidFill>
              </a:rPr>
              <a:t>-Uygulama Adımları</a:t>
            </a:r>
          </a:p>
        </p:txBody>
      </p:sp>
      <p:pic>
        <p:nvPicPr>
          <p:cNvPr id="51208" name="Picture 10">
            <a:extLst>
              <a:ext uri="{FF2B5EF4-FFF2-40B4-BE49-F238E27FC236}">
                <a16:creationId xmlns:a16="http://schemas.microsoft.com/office/drawing/2014/main" id="{3B14EA46-1D5B-4F97-B31F-4DFDFCDF92D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b="30486"/>
          <a:stretch>
            <a:fillRect/>
          </a:stretch>
        </p:blipFill>
        <p:spPr bwMode="auto">
          <a:xfrm>
            <a:off x="2626470" y="1845183"/>
            <a:ext cx="2050393" cy="1977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09" name="Picture 12">
            <a:extLst>
              <a:ext uri="{FF2B5EF4-FFF2-40B4-BE49-F238E27FC236}">
                <a16:creationId xmlns:a16="http://schemas.microsoft.com/office/drawing/2014/main" id="{AD4EC5DC-667B-4F2F-8E75-53FEB1578B3C}"/>
              </a:ext>
            </a:extLst>
          </p:cNvPr>
          <p:cNvPicPr>
            <a:picLocks noChangeAspect="1" noChangeArrowheads="1"/>
          </p:cNvPicPr>
          <p:nvPr/>
        </p:nvPicPr>
        <p:blipFill>
          <a:blip r:embed="rId8">
            <a:extLst>
              <a:ext uri="{28A0092B-C50C-407E-A947-70E740481C1C}">
                <a14:useLocalDpi xmlns:a14="http://schemas.microsoft.com/office/drawing/2010/main" val="0"/>
              </a:ext>
            </a:extLst>
          </a:blip>
          <a:srcRect b="33104"/>
          <a:stretch>
            <a:fillRect/>
          </a:stretch>
        </p:blipFill>
        <p:spPr bwMode="auto">
          <a:xfrm>
            <a:off x="4806997" y="1845183"/>
            <a:ext cx="2129742" cy="19789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10" name="Picture 13" descr="Resim8">
            <a:extLst>
              <a:ext uri="{FF2B5EF4-FFF2-40B4-BE49-F238E27FC236}">
                <a16:creationId xmlns:a16="http://schemas.microsoft.com/office/drawing/2014/main" id="{C6B89857-E156-444B-BC91-7466DA1876C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47512" y="3959055"/>
            <a:ext cx="1779017" cy="1978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11" name="Picture 14" descr="Resim9">
            <a:extLst>
              <a:ext uri="{FF2B5EF4-FFF2-40B4-BE49-F238E27FC236}">
                <a16:creationId xmlns:a16="http://schemas.microsoft.com/office/drawing/2014/main" id="{0569EAF1-3696-43E0-9AFC-BE48BA06793A}"/>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r="10478"/>
          <a:stretch>
            <a:fillRect/>
          </a:stretch>
        </p:blipFill>
        <p:spPr bwMode="auto">
          <a:xfrm>
            <a:off x="7217636" y="3954294"/>
            <a:ext cx="1844084" cy="1978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759508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C32AE37C-37FB-46D4-8DCA-021BB0FD6DF1}"/>
              </a:ext>
            </a:extLst>
          </p:cNvPr>
          <p:cNvPicPr>
            <a:picLocks noChangeAspect="1"/>
          </p:cNvPicPr>
          <p:nvPr/>
        </p:nvPicPr>
        <p:blipFill>
          <a:blip r:embed="rId2"/>
          <a:stretch>
            <a:fillRect/>
          </a:stretch>
        </p:blipFill>
        <p:spPr>
          <a:xfrm>
            <a:off x="129058" y="8847"/>
            <a:ext cx="9644708" cy="6840305"/>
          </a:xfrm>
          <a:prstGeom prst="rect">
            <a:avLst/>
          </a:prstGeom>
        </p:spPr>
      </p:pic>
      <p:sp>
        <p:nvSpPr>
          <p:cNvPr id="1047554" name="Rectangle 2">
            <a:extLst>
              <a:ext uri="{FF2B5EF4-FFF2-40B4-BE49-F238E27FC236}">
                <a16:creationId xmlns:a16="http://schemas.microsoft.com/office/drawing/2014/main" id="{72D2B9A1-A31E-45D1-8B99-4E271B424CEF}"/>
              </a:ext>
            </a:extLst>
          </p:cNvPr>
          <p:cNvSpPr>
            <a:spLocks noChangeArrowheads="1"/>
          </p:cNvSpPr>
          <p:nvPr/>
        </p:nvSpPr>
        <p:spPr bwMode="auto">
          <a:xfrm>
            <a:off x="577664" y="1785492"/>
            <a:ext cx="3713559" cy="1828214"/>
          </a:xfrm>
          <a:prstGeom prst="rect">
            <a:avLst/>
          </a:prstGeom>
          <a:pattFill prst="smCheck">
            <a:fgClr>
              <a:srgbClr val="333333"/>
            </a:fgClr>
            <a:bgClr>
              <a:schemeClr val="bg1"/>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55" name="Text Box 3">
            <a:extLst>
              <a:ext uri="{FF2B5EF4-FFF2-40B4-BE49-F238E27FC236}">
                <a16:creationId xmlns:a16="http://schemas.microsoft.com/office/drawing/2014/main" id="{A67A8382-1822-4878-B7B3-07D856B8E4C6}"/>
              </a:ext>
            </a:extLst>
          </p:cNvPr>
          <p:cNvSpPr txBox="1">
            <a:spLocks noChangeArrowheads="1"/>
          </p:cNvSpPr>
          <p:nvPr/>
        </p:nvSpPr>
        <p:spPr bwMode="auto">
          <a:xfrm>
            <a:off x="5116459" y="3754334"/>
            <a:ext cx="4703842" cy="70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buClr>
                <a:schemeClr val="accent1"/>
              </a:buClr>
              <a:buFont typeface="Wingdings" panose="05000000000000000000" pitchFamily="2" charset="2"/>
              <a:buChar char="n"/>
            </a:pPr>
            <a:r>
              <a:rPr lang="tr-TR" altLang="en-US" sz="1999">
                <a:solidFill>
                  <a:srgbClr val="000000"/>
                </a:solidFill>
              </a:rPr>
              <a:t> Levhalar şaşırtmalı olarak yerleştirilmelidir.</a:t>
            </a:r>
            <a:endParaRPr lang="en-US" altLang="en-US" sz="1999">
              <a:solidFill>
                <a:srgbClr val="000000"/>
              </a:solidFill>
            </a:endParaRPr>
          </a:p>
        </p:txBody>
      </p:sp>
      <p:sp>
        <p:nvSpPr>
          <p:cNvPr id="1047556" name="Text Box 4">
            <a:extLst>
              <a:ext uri="{FF2B5EF4-FFF2-40B4-BE49-F238E27FC236}">
                <a16:creationId xmlns:a16="http://schemas.microsoft.com/office/drawing/2014/main" id="{C6F39CB2-84B8-42F8-A5DF-DFBF37A3AA98}"/>
              </a:ext>
            </a:extLst>
          </p:cNvPr>
          <p:cNvSpPr txBox="1">
            <a:spLocks noChangeArrowheads="1"/>
          </p:cNvSpPr>
          <p:nvPr/>
        </p:nvSpPr>
        <p:spPr bwMode="auto">
          <a:xfrm>
            <a:off x="495141" y="3771791"/>
            <a:ext cx="4456271" cy="701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buClr>
                <a:schemeClr val="accent1"/>
              </a:buClr>
              <a:buFont typeface="Wingdings" panose="05000000000000000000" pitchFamily="2" charset="2"/>
              <a:buChar char="n"/>
            </a:pPr>
            <a:r>
              <a:rPr lang="tr-TR" altLang="en-US" sz="1999">
                <a:solidFill>
                  <a:srgbClr val="000000"/>
                </a:solidFill>
              </a:rPr>
              <a:t> Isı yalıtım malzemeleri arasında boşluk kalmamalıdır.</a:t>
            </a:r>
            <a:endParaRPr lang="en-US" altLang="en-US" sz="1999">
              <a:solidFill>
                <a:srgbClr val="000000"/>
              </a:solidFill>
            </a:endParaRPr>
          </a:p>
        </p:txBody>
      </p:sp>
      <p:sp>
        <p:nvSpPr>
          <p:cNvPr id="1047557" name="Rectangle 5">
            <a:extLst>
              <a:ext uri="{FF2B5EF4-FFF2-40B4-BE49-F238E27FC236}">
                <a16:creationId xmlns:a16="http://schemas.microsoft.com/office/drawing/2014/main" id="{F9F10250-7CBE-4A8A-8F58-90555FC68F00}"/>
              </a:ext>
            </a:extLst>
          </p:cNvPr>
          <p:cNvSpPr>
            <a:spLocks noChangeArrowheads="1"/>
          </p:cNvSpPr>
          <p:nvPr/>
        </p:nvSpPr>
        <p:spPr bwMode="auto">
          <a:xfrm>
            <a:off x="577664" y="2992578"/>
            <a:ext cx="1072806"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58" name="Rectangle 6">
            <a:extLst>
              <a:ext uri="{FF2B5EF4-FFF2-40B4-BE49-F238E27FC236}">
                <a16:creationId xmlns:a16="http://schemas.microsoft.com/office/drawing/2014/main" id="{EBA9B0A6-E4DC-456E-8153-F791971625FC}"/>
              </a:ext>
            </a:extLst>
          </p:cNvPr>
          <p:cNvSpPr>
            <a:spLocks noChangeArrowheads="1"/>
          </p:cNvSpPr>
          <p:nvPr/>
        </p:nvSpPr>
        <p:spPr bwMode="auto">
          <a:xfrm>
            <a:off x="1732994" y="2992578"/>
            <a:ext cx="1072806"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59" name="Rectangle 7">
            <a:extLst>
              <a:ext uri="{FF2B5EF4-FFF2-40B4-BE49-F238E27FC236}">
                <a16:creationId xmlns:a16="http://schemas.microsoft.com/office/drawing/2014/main" id="{22644B72-EFC7-4E96-BA24-7B004E30A675}"/>
              </a:ext>
            </a:extLst>
          </p:cNvPr>
          <p:cNvSpPr>
            <a:spLocks noChangeArrowheads="1"/>
          </p:cNvSpPr>
          <p:nvPr/>
        </p:nvSpPr>
        <p:spPr bwMode="auto">
          <a:xfrm rot="5400000">
            <a:off x="495141" y="2091167"/>
            <a:ext cx="990283" cy="660188"/>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60" name="Rectangle 8">
            <a:extLst>
              <a:ext uri="{FF2B5EF4-FFF2-40B4-BE49-F238E27FC236}">
                <a16:creationId xmlns:a16="http://schemas.microsoft.com/office/drawing/2014/main" id="{18E250D2-3FA3-4075-8880-60CC61D261B1}"/>
              </a:ext>
            </a:extLst>
          </p:cNvPr>
          <p:cNvSpPr>
            <a:spLocks noChangeArrowheads="1"/>
          </p:cNvSpPr>
          <p:nvPr/>
        </p:nvSpPr>
        <p:spPr bwMode="auto">
          <a:xfrm>
            <a:off x="5281506" y="1773769"/>
            <a:ext cx="3713559" cy="1828214"/>
          </a:xfrm>
          <a:prstGeom prst="rect">
            <a:avLst/>
          </a:prstGeom>
          <a:pattFill prst="smCheck">
            <a:fgClr>
              <a:srgbClr val="333333"/>
            </a:fgClr>
            <a:bgClr>
              <a:schemeClr val="bg1"/>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61" name="Rectangle 9">
            <a:extLst>
              <a:ext uri="{FF2B5EF4-FFF2-40B4-BE49-F238E27FC236}">
                <a16:creationId xmlns:a16="http://schemas.microsoft.com/office/drawing/2014/main" id="{F8C30898-7041-43B9-BF2B-65A3F097355C}"/>
              </a:ext>
            </a:extLst>
          </p:cNvPr>
          <p:cNvSpPr>
            <a:spLocks noChangeArrowheads="1"/>
          </p:cNvSpPr>
          <p:nvPr/>
        </p:nvSpPr>
        <p:spPr bwMode="auto">
          <a:xfrm>
            <a:off x="5281506" y="2992578"/>
            <a:ext cx="1072806"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62" name="Rectangle 10">
            <a:extLst>
              <a:ext uri="{FF2B5EF4-FFF2-40B4-BE49-F238E27FC236}">
                <a16:creationId xmlns:a16="http://schemas.microsoft.com/office/drawing/2014/main" id="{CF1C162E-B215-44F2-8334-E5B61BD44761}"/>
              </a:ext>
            </a:extLst>
          </p:cNvPr>
          <p:cNvSpPr>
            <a:spLocks noChangeArrowheads="1"/>
          </p:cNvSpPr>
          <p:nvPr/>
        </p:nvSpPr>
        <p:spPr bwMode="auto">
          <a:xfrm>
            <a:off x="6344790" y="2992578"/>
            <a:ext cx="1072806"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63" name="Rectangle 11">
            <a:extLst>
              <a:ext uri="{FF2B5EF4-FFF2-40B4-BE49-F238E27FC236}">
                <a16:creationId xmlns:a16="http://schemas.microsoft.com/office/drawing/2014/main" id="{B0FB0779-1F7D-42E3-8228-DA1A03264F5B}"/>
              </a:ext>
            </a:extLst>
          </p:cNvPr>
          <p:cNvSpPr>
            <a:spLocks noChangeArrowheads="1"/>
          </p:cNvSpPr>
          <p:nvPr/>
        </p:nvSpPr>
        <p:spPr bwMode="auto">
          <a:xfrm>
            <a:off x="5813149" y="2378412"/>
            <a:ext cx="1072806" cy="614166"/>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64" name="Rectangle 12">
            <a:extLst>
              <a:ext uri="{FF2B5EF4-FFF2-40B4-BE49-F238E27FC236}">
                <a16:creationId xmlns:a16="http://schemas.microsoft.com/office/drawing/2014/main" id="{BAD89173-6DF3-463A-BA58-69EADD533693}"/>
              </a:ext>
            </a:extLst>
          </p:cNvPr>
          <p:cNvSpPr>
            <a:spLocks noChangeArrowheads="1"/>
          </p:cNvSpPr>
          <p:nvPr/>
        </p:nvSpPr>
        <p:spPr bwMode="auto">
          <a:xfrm>
            <a:off x="7411248" y="2992578"/>
            <a:ext cx="1072806"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65" name="Rectangle 13">
            <a:extLst>
              <a:ext uri="{FF2B5EF4-FFF2-40B4-BE49-F238E27FC236}">
                <a16:creationId xmlns:a16="http://schemas.microsoft.com/office/drawing/2014/main" id="{2C5D9857-7004-4110-BACE-7BE0299F1162}"/>
              </a:ext>
            </a:extLst>
          </p:cNvPr>
          <p:cNvSpPr>
            <a:spLocks noChangeArrowheads="1"/>
          </p:cNvSpPr>
          <p:nvPr/>
        </p:nvSpPr>
        <p:spPr bwMode="auto">
          <a:xfrm>
            <a:off x="6849453" y="2383173"/>
            <a:ext cx="1072806"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66" name="Rectangle 14">
            <a:extLst>
              <a:ext uri="{FF2B5EF4-FFF2-40B4-BE49-F238E27FC236}">
                <a16:creationId xmlns:a16="http://schemas.microsoft.com/office/drawing/2014/main" id="{3599EA0A-265E-4732-B86F-F2F447B1AE39}"/>
              </a:ext>
            </a:extLst>
          </p:cNvPr>
          <p:cNvSpPr>
            <a:spLocks noChangeArrowheads="1"/>
          </p:cNvSpPr>
          <p:nvPr/>
        </p:nvSpPr>
        <p:spPr bwMode="auto">
          <a:xfrm>
            <a:off x="7922260" y="2383173"/>
            <a:ext cx="1072806"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67" name="Rectangle 15">
            <a:extLst>
              <a:ext uri="{FF2B5EF4-FFF2-40B4-BE49-F238E27FC236}">
                <a16:creationId xmlns:a16="http://schemas.microsoft.com/office/drawing/2014/main" id="{DF913A7E-00FE-4353-8F81-0A596BF82907}"/>
              </a:ext>
            </a:extLst>
          </p:cNvPr>
          <p:cNvSpPr>
            <a:spLocks noChangeArrowheads="1"/>
          </p:cNvSpPr>
          <p:nvPr/>
        </p:nvSpPr>
        <p:spPr bwMode="auto">
          <a:xfrm>
            <a:off x="5281506" y="1773769"/>
            <a:ext cx="1072806"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68" name="Rectangle 16">
            <a:extLst>
              <a:ext uri="{FF2B5EF4-FFF2-40B4-BE49-F238E27FC236}">
                <a16:creationId xmlns:a16="http://schemas.microsoft.com/office/drawing/2014/main" id="{AE20C467-DEBA-4348-8487-E7AD6BF9A358}"/>
              </a:ext>
            </a:extLst>
          </p:cNvPr>
          <p:cNvSpPr>
            <a:spLocks noChangeArrowheads="1"/>
          </p:cNvSpPr>
          <p:nvPr/>
        </p:nvSpPr>
        <p:spPr bwMode="auto">
          <a:xfrm>
            <a:off x="6344790" y="1773769"/>
            <a:ext cx="1072806"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69" name="Rectangle 17">
            <a:extLst>
              <a:ext uri="{FF2B5EF4-FFF2-40B4-BE49-F238E27FC236}">
                <a16:creationId xmlns:a16="http://schemas.microsoft.com/office/drawing/2014/main" id="{31D67BC1-65AC-4ED5-89C6-799E5D8F5E63}"/>
              </a:ext>
            </a:extLst>
          </p:cNvPr>
          <p:cNvSpPr>
            <a:spLocks noChangeArrowheads="1"/>
          </p:cNvSpPr>
          <p:nvPr/>
        </p:nvSpPr>
        <p:spPr bwMode="auto">
          <a:xfrm>
            <a:off x="7411248" y="1773769"/>
            <a:ext cx="1072806"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70" name="Rectangle 18">
            <a:extLst>
              <a:ext uri="{FF2B5EF4-FFF2-40B4-BE49-F238E27FC236}">
                <a16:creationId xmlns:a16="http://schemas.microsoft.com/office/drawing/2014/main" id="{280F25C6-D572-4206-B418-FCCBEF51B4C9}"/>
              </a:ext>
            </a:extLst>
          </p:cNvPr>
          <p:cNvSpPr>
            <a:spLocks noChangeArrowheads="1"/>
          </p:cNvSpPr>
          <p:nvPr/>
        </p:nvSpPr>
        <p:spPr bwMode="auto">
          <a:xfrm rot="7200000">
            <a:off x="3135894" y="2624396"/>
            <a:ext cx="990283" cy="660188"/>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71" name="Rectangle 19">
            <a:extLst>
              <a:ext uri="{FF2B5EF4-FFF2-40B4-BE49-F238E27FC236}">
                <a16:creationId xmlns:a16="http://schemas.microsoft.com/office/drawing/2014/main" id="{DA51F7A4-9A70-4663-BD20-33991B413EAE}"/>
              </a:ext>
            </a:extLst>
          </p:cNvPr>
          <p:cNvSpPr>
            <a:spLocks noChangeArrowheads="1"/>
          </p:cNvSpPr>
          <p:nvPr/>
        </p:nvSpPr>
        <p:spPr bwMode="auto">
          <a:xfrm>
            <a:off x="5281506" y="2383173"/>
            <a:ext cx="577665"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72" name="Rectangle 20">
            <a:extLst>
              <a:ext uri="{FF2B5EF4-FFF2-40B4-BE49-F238E27FC236}">
                <a16:creationId xmlns:a16="http://schemas.microsoft.com/office/drawing/2014/main" id="{75EFF06C-C84E-4DBF-882C-5A0CBEEB6A0B}"/>
              </a:ext>
            </a:extLst>
          </p:cNvPr>
          <p:cNvSpPr>
            <a:spLocks noChangeArrowheads="1"/>
          </p:cNvSpPr>
          <p:nvPr/>
        </p:nvSpPr>
        <p:spPr bwMode="auto">
          <a:xfrm>
            <a:off x="8484055" y="2992578"/>
            <a:ext cx="511011"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73" name="Rectangle 21">
            <a:extLst>
              <a:ext uri="{FF2B5EF4-FFF2-40B4-BE49-F238E27FC236}">
                <a16:creationId xmlns:a16="http://schemas.microsoft.com/office/drawing/2014/main" id="{E55B6B8D-98FA-4326-85A1-3B7ACFA5D41F}"/>
              </a:ext>
            </a:extLst>
          </p:cNvPr>
          <p:cNvSpPr>
            <a:spLocks noChangeArrowheads="1"/>
          </p:cNvSpPr>
          <p:nvPr/>
        </p:nvSpPr>
        <p:spPr bwMode="auto">
          <a:xfrm>
            <a:off x="8484055" y="1773769"/>
            <a:ext cx="511011" cy="609405"/>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74" name="Rectangle 22">
            <a:extLst>
              <a:ext uri="{FF2B5EF4-FFF2-40B4-BE49-F238E27FC236}">
                <a16:creationId xmlns:a16="http://schemas.microsoft.com/office/drawing/2014/main" id="{CADD87DB-6827-4B76-9B5C-E46A6E560DFA}"/>
              </a:ext>
            </a:extLst>
          </p:cNvPr>
          <p:cNvSpPr>
            <a:spLocks noChangeArrowheads="1"/>
          </p:cNvSpPr>
          <p:nvPr/>
        </p:nvSpPr>
        <p:spPr bwMode="auto">
          <a:xfrm rot="5400000">
            <a:off x="1320376" y="2091167"/>
            <a:ext cx="990283" cy="660188"/>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75" name="Rectangle 23">
            <a:extLst>
              <a:ext uri="{FF2B5EF4-FFF2-40B4-BE49-F238E27FC236}">
                <a16:creationId xmlns:a16="http://schemas.microsoft.com/office/drawing/2014/main" id="{E7EF88D1-0E1B-455C-8646-3E16300CEAA6}"/>
              </a:ext>
            </a:extLst>
          </p:cNvPr>
          <p:cNvSpPr>
            <a:spLocks noChangeArrowheads="1"/>
          </p:cNvSpPr>
          <p:nvPr/>
        </p:nvSpPr>
        <p:spPr bwMode="auto">
          <a:xfrm rot="7200000">
            <a:off x="2393182" y="2091167"/>
            <a:ext cx="990283" cy="660188"/>
          </a:xfrm>
          <a:prstGeom prst="rect">
            <a:avLst/>
          </a:prstGeom>
          <a:solidFill>
            <a:srgbClr val="FFCC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1799"/>
          </a:p>
        </p:txBody>
      </p:sp>
      <p:sp>
        <p:nvSpPr>
          <p:cNvPr id="1047576" name="Rectangle 24">
            <a:extLst>
              <a:ext uri="{FF2B5EF4-FFF2-40B4-BE49-F238E27FC236}">
                <a16:creationId xmlns:a16="http://schemas.microsoft.com/office/drawing/2014/main" id="{D34A44B7-908C-483E-8707-F9C03BA9FE80}"/>
              </a:ext>
            </a:extLst>
          </p:cNvPr>
          <p:cNvSpPr>
            <a:spLocks noChangeArrowheads="1"/>
          </p:cNvSpPr>
          <p:nvPr/>
        </p:nvSpPr>
        <p:spPr bwMode="auto">
          <a:xfrm>
            <a:off x="78943" y="1410401"/>
            <a:ext cx="9407684" cy="46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431862">
            <a:spAutoFit/>
          </a:bodyPr>
          <a:lstStyle/>
          <a:p>
            <a:pPr algn="l">
              <a:spcBef>
                <a:spcPct val="0"/>
              </a:spcBef>
            </a:pPr>
            <a:r>
              <a:rPr lang="tr-TR" altLang="en-US" sz="2399" dirty="0">
                <a:solidFill>
                  <a:srgbClr val="FF0000"/>
                </a:solidFill>
              </a:rPr>
              <a:t>Dış duvarların dıştan ısı yalıtımı – Temel Prensipler </a:t>
            </a:r>
          </a:p>
        </p:txBody>
      </p:sp>
      <p:sp>
        <p:nvSpPr>
          <p:cNvPr id="1047578" name="Rectangle 26">
            <a:extLst>
              <a:ext uri="{FF2B5EF4-FFF2-40B4-BE49-F238E27FC236}">
                <a16:creationId xmlns:a16="http://schemas.microsoft.com/office/drawing/2014/main" id="{11E58B6B-89D0-450F-8CF9-5DA292EB11BA}"/>
              </a:ext>
            </a:extLst>
          </p:cNvPr>
          <p:cNvSpPr>
            <a:spLocks noChangeArrowheads="1"/>
          </p:cNvSpPr>
          <p:nvPr/>
        </p:nvSpPr>
        <p:spPr bwMode="auto">
          <a:xfrm>
            <a:off x="495141" y="1109636"/>
            <a:ext cx="9139482" cy="3690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lgn="l">
              <a:spcBef>
                <a:spcPct val="0"/>
              </a:spcBef>
              <a:tabLst>
                <a:tab pos="322263" algn="l"/>
              </a:tabLst>
              <a:defRPr sz="2400" b="1">
                <a:solidFill>
                  <a:srgbClr val="000000"/>
                </a:solidFill>
                <a:latin typeface="Arial" panose="020B0604020202020204" pitchFamily="34" charset="0"/>
              </a:defRPr>
            </a:lvl1pPr>
            <a:lvl2pPr algn="l">
              <a:spcBef>
                <a:spcPct val="0"/>
              </a:spcBef>
              <a:tabLst>
                <a:tab pos="322263" algn="l"/>
              </a:tabLst>
              <a:defRPr sz="2400" b="1">
                <a:solidFill>
                  <a:srgbClr val="000000"/>
                </a:solidFill>
                <a:latin typeface="Arial" panose="020B0604020202020204" pitchFamily="34" charset="0"/>
              </a:defRPr>
            </a:lvl2pPr>
            <a:lvl3pPr algn="l">
              <a:spcBef>
                <a:spcPct val="0"/>
              </a:spcBef>
              <a:tabLst>
                <a:tab pos="322263" algn="l"/>
              </a:tabLst>
              <a:defRPr sz="2400" b="1">
                <a:solidFill>
                  <a:srgbClr val="000000"/>
                </a:solidFill>
                <a:latin typeface="Arial" panose="020B0604020202020204" pitchFamily="34" charset="0"/>
              </a:defRPr>
            </a:lvl3pPr>
            <a:lvl4pPr algn="l">
              <a:spcBef>
                <a:spcPct val="0"/>
              </a:spcBef>
              <a:tabLst>
                <a:tab pos="322263" algn="l"/>
              </a:tabLst>
              <a:defRPr sz="2400" b="1">
                <a:solidFill>
                  <a:srgbClr val="000000"/>
                </a:solidFill>
                <a:latin typeface="Arial" panose="020B0604020202020204" pitchFamily="34" charset="0"/>
              </a:defRPr>
            </a:lvl4pPr>
            <a:lvl5pPr algn="l">
              <a:spcBef>
                <a:spcPct val="0"/>
              </a:spcBef>
              <a:tabLst>
                <a:tab pos="322263" algn="l"/>
              </a:tabLst>
              <a:defRPr sz="2400" b="1">
                <a:solidFill>
                  <a:srgbClr val="000000"/>
                </a:solidFill>
                <a:latin typeface="Arial" panose="020B0604020202020204" pitchFamily="34" charset="0"/>
              </a:defRPr>
            </a:lvl5pPr>
            <a:lvl6pPr marL="457200" fontAlgn="base">
              <a:spcBef>
                <a:spcPct val="0"/>
              </a:spcBef>
              <a:spcAft>
                <a:spcPct val="0"/>
              </a:spcAft>
              <a:tabLst>
                <a:tab pos="322263" algn="l"/>
              </a:tabLst>
              <a:defRPr sz="2400" b="1">
                <a:solidFill>
                  <a:srgbClr val="000000"/>
                </a:solidFill>
                <a:latin typeface="Arial" panose="020B0604020202020204" pitchFamily="34" charset="0"/>
              </a:defRPr>
            </a:lvl6pPr>
            <a:lvl7pPr marL="914400" fontAlgn="base">
              <a:spcBef>
                <a:spcPct val="0"/>
              </a:spcBef>
              <a:spcAft>
                <a:spcPct val="0"/>
              </a:spcAft>
              <a:tabLst>
                <a:tab pos="322263" algn="l"/>
              </a:tabLst>
              <a:defRPr sz="2400" b="1">
                <a:solidFill>
                  <a:srgbClr val="000000"/>
                </a:solidFill>
                <a:latin typeface="Arial" panose="020B0604020202020204" pitchFamily="34" charset="0"/>
              </a:defRPr>
            </a:lvl7pPr>
            <a:lvl8pPr marL="1371600" fontAlgn="base">
              <a:spcBef>
                <a:spcPct val="0"/>
              </a:spcBef>
              <a:spcAft>
                <a:spcPct val="0"/>
              </a:spcAft>
              <a:tabLst>
                <a:tab pos="322263" algn="l"/>
              </a:tabLst>
              <a:defRPr sz="2400" b="1">
                <a:solidFill>
                  <a:srgbClr val="000000"/>
                </a:solidFill>
                <a:latin typeface="Arial" panose="020B0604020202020204" pitchFamily="34" charset="0"/>
              </a:defRPr>
            </a:lvl8pPr>
            <a:lvl9pPr marL="1828800" fontAlgn="base">
              <a:spcBef>
                <a:spcPct val="0"/>
              </a:spcBef>
              <a:spcAft>
                <a:spcPct val="0"/>
              </a:spcAft>
              <a:tabLst>
                <a:tab pos="322263" algn="l"/>
              </a:tabLst>
              <a:defRPr sz="2400" b="1">
                <a:solidFill>
                  <a:srgbClr val="000000"/>
                </a:solidFill>
                <a:latin typeface="Arial" panose="020B0604020202020204" pitchFamily="34" charset="0"/>
              </a:defRPr>
            </a:lvl9pPr>
          </a:lstStyle>
          <a:p>
            <a:r>
              <a:rPr lang="tr-TR" altLang="en-US" sz="2399" dirty="0">
                <a:solidFill>
                  <a:schemeClr val="tx1"/>
                </a:solidFill>
              </a:rPr>
              <a:t>Duvarlarda Isı Yalıtımı</a:t>
            </a:r>
          </a:p>
        </p:txBody>
      </p:sp>
      <p:sp>
        <p:nvSpPr>
          <p:cNvPr id="1047579" name="Text Box 27">
            <a:extLst>
              <a:ext uri="{FF2B5EF4-FFF2-40B4-BE49-F238E27FC236}">
                <a16:creationId xmlns:a16="http://schemas.microsoft.com/office/drawing/2014/main" id="{3A09A0A7-98A8-487C-A85A-1EB638E785FB}"/>
              </a:ext>
            </a:extLst>
          </p:cNvPr>
          <p:cNvSpPr txBox="1">
            <a:spLocks noChangeArrowheads="1"/>
          </p:cNvSpPr>
          <p:nvPr/>
        </p:nvSpPr>
        <p:spPr bwMode="auto">
          <a:xfrm>
            <a:off x="530193" y="4386274"/>
            <a:ext cx="8991892" cy="140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eaLnBrk="0" hangingPunct="0">
              <a:spcBef>
                <a:spcPct val="15000"/>
              </a:spcBef>
              <a:buClr>
                <a:schemeClr val="accent1"/>
              </a:buClr>
              <a:buFont typeface="Wingdings" panose="05000000000000000000" pitchFamily="2" charset="2"/>
              <a:buChar char="n"/>
            </a:pPr>
            <a:r>
              <a:rPr lang="tr-TR" altLang="en-US" sz="1999" dirty="0">
                <a:solidFill>
                  <a:srgbClr val="000000"/>
                </a:solidFill>
              </a:rPr>
              <a:t> +5°C’nin altında ve 30°C’nin üzerinde uygulama yapılmamalıdır.</a:t>
            </a:r>
          </a:p>
          <a:p>
            <a:pPr algn="l" eaLnBrk="0" hangingPunct="0">
              <a:spcBef>
                <a:spcPct val="15000"/>
              </a:spcBef>
              <a:buClr>
                <a:schemeClr val="accent1"/>
              </a:buClr>
              <a:buFont typeface="Wingdings" panose="05000000000000000000" pitchFamily="2" charset="2"/>
              <a:buChar char="n"/>
            </a:pPr>
            <a:r>
              <a:rPr lang="tr-TR" altLang="en-US" sz="1999" dirty="0">
                <a:solidFill>
                  <a:srgbClr val="000000"/>
                </a:solidFill>
              </a:rPr>
              <a:t> Uygulama yüzeyinde bulunan kir, toz, yağ, kabarmış boya, kalkmış sıva gibi bozuk yüzeyler temizlenmelidir. </a:t>
            </a:r>
          </a:p>
          <a:p>
            <a:pPr algn="l" eaLnBrk="0" hangingPunct="0">
              <a:spcBef>
                <a:spcPct val="15000"/>
              </a:spcBef>
              <a:buClr>
                <a:schemeClr val="accent1"/>
              </a:buClr>
              <a:buFont typeface="Wingdings" panose="05000000000000000000" pitchFamily="2" charset="2"/>
              <a:buChar char="n"/>
            </a:pPr>
            <a:r>
              <a:rPr lang="tr-TR" altLang="en-US" sz="1999" dirty="0">
                <a:solidFill>
                  <a:srgbClr val="000000"/>
                </a:solidFill>
              </a:rPr>
              <a:t> Uygulama kuru yüzeylere yapılmalıdır.</a:t>
            </a:r>
            <a:endParaRPr lang="en-US" altLang="en-US" sz="1999" dirty="0">
              <a:solidFill>
                <a:srgbClr val="000000"/>
              </a:solidFill>
            </a:endParaRPr>
          </a:p>
        </p:txBody>
      </p:sp>
    </p:spTree>
    <p:extLst>
      <p:ext uri="{BB962C8B-B14F-4D97-AF65-F5344CB8AC3E}">
        <p14:creationId xmlns:p14="http://schemas.microsoft.com/office/powerpoint/2010/main" val="331054189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87300651-F7E1-4CDC-80A1-A4BDBE79721D}"/>
              </a:ext>
            </a:extLst>
          </p:cNvPr>
          <p:cNvPicPr>
            <a:picLocks noChangeAspect="1"/>
          </p:cNvPicPr>
          <p:nvPr/>
        </p:nvPicPr>
        <p:blipFill>
          <a:blip r:embed="rId3"/>
          <a:stretch>
            <a:fillRect/>
          </a:stretch>
        </p:blipFill>
        <p:spPr>
          <a:xfrm>
            <a:off x="129058" y="8847"/>
            <a:ext cx="9644708" cy="6840305"/>
          </a:xfrm>
          <a:prstGeom prst="rect">
            <a:avLst/>
          </a:prstGeom>
        </p:spPr>
      </p:pic>
      <p:sp>
        <p:nvSpPr>
          <p:cNvPr id="94210" name="Rectangle 3">
            <a:extLst>
              <a:ext uri="{FF2B5EF4-FFF2-40B4-BE49-F238E27FC236}">
                <a16:creationId xmlns:a16="http://schemas.microsoft.com/office/drawing/2014/main" id="{582B79B4-9F1B-486B-9ABF-7CD49F1CA9C1}"/>
              </a:ext>
            </a:extLst>
          </p:cNvPr>
          <p:cNvSpPr>
            <a:spLocks noGrp="1" noChangeArrowheads="1"/>
          </p:cNvSpPr>
          <p:nvPr>
            <p:ph type="body" idx="1"/>
          </p:nvPr>
        </p:nvSpPr>
        <p:spPr>
          <a:xfrm>
            <a:off x="880533" y="1195309"/>
            <a:ext cx="9139482" cy="1010918"/>
          </a:xfrm>
        </p:spPr>
        <p:txBody>
          <a:bodyPr/>
          <a:lstStyle/>
          <a:p>
            <a:endParaRPr lang="tr-TR" altLang="tr-TR" dirty="0"/>
          </a:p>
        </p:txBody>
      </p:sp>
      <p:pic>
        <p:nvPicPr>
          <p:cNvPr id="94211" name="Picture 6" descr="boaz5">
            <a:extLst>
              <a:ext uri="{FF2B5EF4-FFF2-40B4-BE49-F238E27FC236}">
                <a16:creationId xmlns:a16="http://schemas.microsoft.com/office/drawing/2014/main" id="{AFB0D67C-0037-4CBB-89B7-3F2C3733A67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7022" y="1198790"/>
            <a:ext cx="9323737" cy="4577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213" name="Rectangle 7">
            <a:extLst>
              <a:ext uri="{FF2B5EF4-FFF2-40B4-BE49-F238E27FC236}">
                <a16:creationId xmlns:a16="http://schemas.microsoft.com/office/drawing/2014/main" id="{34E66969-0F95-450E-B4E7-77BD798B02B5}"/>
              </a:ext>
            </a:extLst>
          </p:cNvPr>
          <p:cNvSpPr>
            <a:spLocks noGrp="1" noChangeArrowheads="1"/>
          </p:cNvSpPr>
          <p:nvPr>
            <p:ph type="title"/>
          </p:nvPr>
        </p:nvSpPr>
        <p:spPr>
          <a:xfrm>
            <a:off x="1613093" y="1228802"/>
            <a:ext cx="7271594" cy="669710"/>
          </a:xfrm>
        </p:spPr>
        <p:txBody>
          <a:bodyPr>
            <a:normAutofit fontScale="90000"/>
          </a:bodyPr>
          <a:lstStyle/>
          <a:p>
            <a:pPr algn="ctr" eaLnBrk="1" hangingPunct="1"/>
            <a:r>
              <a:rPr lang="tr-TR" altLang="tr-TR" sz="4399" dirty="0">
                <a:solidFill>
                  <a:schemeClr val="bg1"/>
                </a:solidFill>
              </a:rPr>
              <a:t>TEŞEKKÜRLER</a:t>
            </a:r>
          </a:p>
        </p:txBody>
      </p:sp>
    </p:spTree>
    <p:extLst>
      <p:ext uri="{BB962C8B-B14F-4D97-AF65-F5344CB8AC3E}">
        <p14:creationId xmlns:p14="http://schemas.microsoft.com/office/powerpoint/2010/main" val="23148243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B5BAF843-2B71-4455-84E0-85C500D060C7}"/>
              </a:ext>
            </a:extLst>
          </p:cNvPr>
          <p:cNvPicPr>
            <a:picLocks noChangeAspect="1"/>
          </p:cNvPicPr>
          <p:nvPr/>
        </p:nvPicPr>
        <p:blipFill>
          <a:blip r:embed="rId3"/>
          <a:stretch>
            <a:fillRect/>
          </a:stretch>
        </p:blipFill>
        <p:spPr>
          <a:xfrm>
            <a:off x="129058" y="8847"/>
            <a:ext cx="9644708" cy="6840305"/>
          </a:xfrm>
          <a:prstGeom prst="rect">
            <a:avLst/>
          </a:prstGeom>
        </p:spPr>
      </p:pic>
      <p:sp>
        <p:nvSpPr>
          <p:cNvPr id="16386" name="Rectangle 2">
            <a:extLst>
              <a:ext uri="{FF2B5EF4-FFF2-40B4-BE49-F238E27FC236}">
                <a16:creationId xmlns:a16="http://schemas.microsoft.com/office/drawing/2014/main" id="{580360D9-DB33-4B14-ADCA-B3FA01CA6E07}"/>
              </a:ext>
            </a:extLst>
          </p:cNvPr>
          <p:cNvSpPr>
            <a:spLocks noChangeArrowheads="1"/>
          </p:cNvSpPr>
          <p:nvPr/>
        </p:nvSpPr>
        <p:spPr bwMode="auto">
          <a:xfrm>
            <a:off x="745174" y="1477347"/>
            <a:ext cx="857924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
                <a:schemeClr val="tx2"/>
              </a:buClr>
            </a:pPr>
            <a:r>
              <a:rPr lang="tr-TR" altLang="en-US" b="1" dirty="0"/>
              <a:t>Enerji Verimliliği:</a:t>
            </a:r>
            <a:r>
              <a:rPr lang="tr-TR" altLang="en-US" dirty="0"/>
              <a:t> Aynı kalitede konfor koşullarını daha az enerji kullanarak sağlamak.  </a:t>
            </a:r>
            <a:endParaRPr lang="en-US" altLang="en-US" dirty="0"/>
          </a:p>
        </p:txBody>
      </p:sp>
      <p:grpSp>
        <p:nvGrpSpPr>
          <p:cNvPr id="16387" name="Group 3">
            <a:extLst>
              <a:ext uri="{FF2B5EF4-FFF2-40B4-BE49-F238E27FC236}">
                <a16:creationId xmlns:a16="http://schemas.microsoft.com/office/drawing/2014/main" id="{CE325E19-97D5-4C85-927D-7C93ADC655FD}"/>
              </a:ext>
            </a:extLst>
          </p:cNvPr>
          <p:cNvGrpSpPr>
            <a:grpSpLocks/>
          </p:cNvGrpSpPr>
          <p:nvPr/>
        </p:nvGrpSpPr>
        <p:grpSpPr bwMode="auto">
          <a:xfrm>
            <a:off x="939007" y="2228850"/>
            <a:ext cx="3198813" cy="3384550"/>
            <a:chOff x="416" y="1570"/>
            <a:chExt cx="2183" cy="2132"/>
          </a:xfrm>
        </p:grpSpPr>
        <p:pic>
          <p:nvPicPr>
            <p:cNvPr id="16393" name="Picture 4" descr="heating_system_2">
              <a:extLst>
                <a:ext uri="{FF2B5EF4-FFF2-40B4-BE49-F238E27FC236}">
                  <a16:creationId xmlns:a16="http://schemas.microsoft.com/office/drawing/2014/main" id="{338D74D7-20E7-48C7-9497-01FD8A1B7F87}"/>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6" y="1570"/>
              <a:ext cx="2183" cy="2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6394" name="Group 5">
              <a:extLst>
                <a:ext uri="{FF2B5EF4-FFF2-40B4-BE49-F238E27FC236}">
                  <a16:creationId xmlns:a16="http://schemas.microsoft.com/office/drawing/2014/main" id="{F01FAD11-CFD0-4E9E-A302-2F9A2DE8B226}"/>
                </a:ext>
              </a:extLst>
            </p:cNvPr>
            <p:cNvGrpSpPr>
              <a:grpSpLocks/>
            </p:cNvGrpSpPr>
            <p:nvPr/>
          </p:nvGrpSpPr>
          <p:grpSpPr bwMode="auto">
            <a:xfrm>
              <a:off x="1311" y="2470"/>
              <a:ext cx="309" cy="388"/>
              <a:chOff x="930" y="3499"/>
              <a:chExt cx="272" cy="385"/>
            </a:xfrm>
          </p:grpSpPr>
          <p:sp>
            <p:nvSpPr>
              <p:cNvPr id="16396" name="Rectangle 6">
                <a:extLst>
                  <a:ext uri="{FF2B5EF4-FFF2-40B4-BE49-F238E27FC236}">
                    <a16:creationId xmlns:a16="http://schemas.microsoft.com/office/drawing/2014/main" id="{071348A2-F6F0-4367-AD96-4F22FDFE693E}"/>
                  </a:ext>
                </a:extLst>
              </p:cNvPr>
              <p:cNvSpPr>
                <a:spLocks noChangeArrowheads="1"/>
              </p:cNvSpPr>
              <p:nvPr/>
            </p:nvSpPr>
            <p:spPr bwMode="auto">
              <a:xfrm>
                <a:off x="930" y="3566"/>
                <a:ext cx="272" cy="318"/>
              </a:xfrm>
              <a:prstGeom prst="rect">
                <a:avLst/>
              </a:prstGeom>
              <a:solidFill>
                <a:schemeClr val="bg1"/>
              </a:solidFill>
              <a:ln w="9525">
                <a:solidFill>
                  <a:srgbClr val="000000"/>
                </a:solidFill>
                <a:miter lim="800000"/>
                <a:headEnd/>
                <a:tailEnd/>
              </a:ln>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ct val="0"/>
                  </a:spcBef>
                  <a:buClrTx/>
                  <a:buFontTx/>
                  <a:buNone/>
                </a:pPr>
                <a:endParaRPr lang="en-US" altLang="en-US" sz="2200">
                  <a:solidFill>
                    <a:schemeClr val="tx1"/>
                  </a:solidFill>
                  <a:latin typeface="Tahoma" panose="020B0604030504040204" pitchFamily="34" charset="0"/>
                </a:endParaRPr>
              </a:p>
            </p:txBody>
          </p:sp>
          <p:sp>
            <p:nvSpPr>
              <p:cNvPr id="16397" name="Rectangle 7">
                <a:extLst>
                  <a:ext uri="{FF2B5EF4-FFF2-40B4-BE49-F238E27FC236}">
                    <a16:creationId xmlns:a16="http://schemas.microsoft.com/office/drawing/2014/main" id="{DCE0AF0C-9F4A-4381-94FD-6F41357D4777}"/>
                  </a:ext>
                </a:extLst>
              </p:cNvPr>
              <p:cNvSpPr>
                <a:spLocks noChangeArrowheads="1"/>
              </p:cNvSpPr>
              <p:nvPr/>
            </p:nvSpPr>
            <p:spPr bwMode="auto">
              <a:xfrm>
                <a:off x="930" y="3499"/>
                <a:ext cx="272" cy="46"/>
              </a:xfrm>
              <a:prstGeom prst="rect">
                <a:avLst/>
              </a:prstGeom>
              <a:solidFill>
                <a:schemeClr val="bg1"/>
              </a:solidFill>
              <a:ln w="9525">
                <a:solidFill>
                  <a:srgbClr val="000000"/>
                </a:solidFill>
                <a:miter lim="800000"/>
                <a:headEnd/>
                <a:tailEnd/>
              </a:ln>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16398" name="AutoShape 8">
                <a:extLst>
                  <a:ext uri="{FF2B5EF4-FFF2-40B4-BE49-F238E27FC236}">
                    <a16:creationId xmlns:a16="http://schemas.microsoft.com/office/drawing/2014/main" id="{518FEC38-80C8-4EC9-8D3F-D00EB842CB12}"/>
                  </a:ext>
                </a:extLst>
              </p:cNvPr>
              <p:cNvSpPr>
                <a:spLocks noChangeArrowheads="1"/>
              </p:cNvSpPr>
              <p:nvPr/>
            </p:nvSpPr>
            <p:spPr bwMode="auto">
              <a:xfrm>
                <a:off x="975" y="3612"/>
                <a:ext cx="185" cy="204"/>
              </a:xfrm>
              <a:prstGeom prst="roundRect">
                <a:avLst>
                  <a:gd name="adj" fmla="val 16667"/>
                </a:avLst>
              </a:prstGeom>
              <a:solidFill>
                <a:schemeClr val="bg1"/>
              </a:solidFill>
              <a:ln w="9525">
                <a:solidFill>
                  <a:srgbClr val="000000"/>
                </a:solidFill>
                <a:round/>
                <a:headEnd/>
                <a:tailEnd/>
              </a:ln>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16399" name="Oval 9">
                <a:extLst>
                  <a:ext uri="{FF2B5EF4-FFF2-40B4-BE49-F238E27FC236}">
                    <a16:creationId xmlns:a16="http://schemas.microsoft.com/office/drawing/2014/main" id="{5DEFCA54-713B-4343-86BD-E72C35AC89F4}"/>
                  </a:ext>
                </a:extLst>
              </p:cNvPr>
              <p:cNvSpPr>
                <a:spLocks noChangeArrowheads="1"/>
              </p:cNvSpPr>
              <p:nvPr/>
            </p:nvSpPr>
            <p:spPr bwMode="auto">
              <a:xfrm>
                <a:off x="999" y="3649"/>
                <a:ext cx="136" cy="136"/>
              </a:xfrm>
              <a:prstGeom prst="ellipse">
                <a:avLst/>
              </a:prstGeom>
              <a:solidFill>
                <a:schemeClr val="bg1"/>
              </a:solidFill>
              <a:ln w="9525">
                <a:solidFill>
                  <a:srgbClr val="000000"/>
                </a:solidFill>
                <a:round/>
                <a:headEnd/>
                <a:tailEnd/>
              </a:ln>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grpSp>
        <p:sp>
          <p:nvSpPr>
            <p:cNvPr id="16395" name="Litebulb">
              <a:extLst>
                <a:ext uri="{FF2B5EF4-FFF2-40B4-BE49-F238E27FC236}">
                  <a16:creationId xmlns:a16="http://schemas.microsoft.com/office/drawing/2014/main" id="{50133001-BA2C-4676-9F18-AA152FC6B92B}"/>
                </a:ext>
              </a:extLst>
            </p:cNvPr>
            <p:cNvSpPr>
              <a:spLocks noEditPoints="1" noChangeArrowheads="1"/>
            </p:cNvSpPr>
            <p:nvPr/>
          </p:nvSpPr>
          <p:spPr bwMode="auto">
            <a:xfrm rot="10800000">
              <a:off x="1709" y="2269"/>
              <a:ext cx="124" cy="155"/>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3484 w 21600"/>
                <a:gd name="T13" fmla="*/ 2230 h 21600"/>
                <a:gd name="T14" fmla="*/ 18290 w 21600"/>
                <a:gd name="T15" fmla="*/ 9337 h 21600"/>
              </a:gdLst>
              <a:ahLst/>
              <a:cxnLst>
                <a:cxn ang="T8">
                  <a:pos x="T0" y="T1"/>
                </a:cxn>
                <a:cxn ang="T9">
                  <a:pos x="T2" y="T3"/>
                </a:cxn>
                <a:cxn ang="T10">
                  <a:pos x="T4" y="T5"/>
                </a:cxn>
                <a:cxn ang="T11">
                  <a:pos x="T6" y="T7"/>
                </a:cxn>
              </a:cxnLst>
              <a:rect l="T12" t="T13" r="T14" b="T15"/>
              <a:pathLst>
                <a:path w="21600" h="21600" extrusionOk="0">
                  <a:moveTo>
                    <a:pt x="10825" y="21723"/>
                  </a:moveTo>
                  <a:lnTo>
                    <a:pt x="11215" y="21723"/>
                  </a:lnTo>
                  <a:lnTo>
                    <a:pt x="11552" y="21688"/>
                  </a:lnTo>
                  <a:lnTo>
                    <a:pt x="11916" y="21617"/>
                  </a:lnTo>
                  <a:lnTo>
                    <a:pt x="12253" y="21547"/>
                  </a:lnTo>
                  <a:lnTo>
                    <a:pt x="12617" y="21441"/>
                  </a:lnTo>
                  <a:lnTo>
                    <a:pt x="12902" y="21317"/>
                  </a:lnTo>
                  <a:lnTo>
                    <a:pt x="13162" y="21176"/>
                  </a:lnTo>
                  <a:lnTo>
                    <a:pt x="13396" y="21000"/>
                  </a:lnTo>
                  <a:lnTo>
                    <a:pt x="13655" y="20841"/>
                  </a:lnTo>
                  <a:lnTo>
                    <a:pt x="13863" y="20629"/>
                  </a:lnTo>
                  <a:lnTo>
                    <a:pt x="14045" y="20435"/>
                  </a:lnTo>
                  <a:lnTo>
                    <a:pt x="14200" y="20223"/>
                  </a:lnTo>
                  <a:lnTo>
                    <a:pt x="14356" y="19994"/>
                  </a:lnTo>
                  <a:lnTo>
                    <a:pt x="14460" y="19747"/>
                  </a:lnTo>
                  <a:lnTo>
                    <a:pt x="14512" y="19482"/>
                  </a:lnTo>
                  <a:lnTo>
                    <a:pt x="14512" y="19235"/>
                  </a:lnTo>
                  <a:lnTo>
                    <a:pt x="14512" y="19147"/>
                  </a:lnTo>
                  <a:lnTo>
                    <a:pt x="14512" y="18900"/>
                  </a:lnTo>
                  <a:lnTo>
                    <a:pt x="14512" y="18529"/>
                  </a:lnTo>
                  <a:lnTo>
                    <a:pt x="14512" y="18052"/>
                  </a:lnTo>
                  <a:lnTo>
                    <a:pt x="14512" y="17505"/>
                  </a:lnTo>
                  <a:lnTo>
                    <a:pt x="14512" y="16976"/>
                  </a:lnTo>
                  <a:lnTo>
                    <a:pt x="14512" y="16464"/>
                  </a:lnTo>
                  <a:lnTo>
                    <a:pt x="14512" y="15952"/>
                  </a:lnTo>
                  <a:lnTo>
                    <a:pt x="14512" y="15758"/>
                  </a:lnTo>
                  <a:lnTo>
                    <a:pt x="14616" y="15547"/>
                  </a:lnTo>
                  <a:lnTo>
                    <a:pt x="14694" y="15352"/>
                  </a:lnTo>
                  <a:lnTo>
                    <a:pt x="14798" y="15141"/>
                  </a:lnTo>
                  <a:lnTo>
                    <a:pt x="15161" y="14735"/>
                  </a:lnTo>
                  <a:lnTo>
                    <a:pt x="15602" y="14329"/>
                  </a:lnTo>
                  <a:lnTo>
                    <a:pt x="16745" y="13552"/>
                  </a:lnTo>
                  <a:lnTo>
                    <a:pt x="18043" y="12670"/>
                  </a:lnTo>
                  <a:lnTo>
                    <a:pt x="18744" y="12194"/>
                  </a:lnTo>
                  <a:lnTo>
                    <a:pt x="19341" y="11647"/>
                  </a:lnTo>
                  <a:lnTo>
                    <a:pt x="19938" y="11099"/>
                  </a:lnTo>
                  <a:lnTo>
                    <a:pt x="20483" y="10464"/>
                  </a:lnTo>
                  <a:lnTo>
                    <a:pt x="20743" y="10164"/>
                  </a:lnTo>
                  <a:lnTo>
                    <a:pt x="20950" y="9794"/>
                  </a:lnTo>
                  <a:lnTo>
                    <a:pt x="21132" y="9441"/>
                  </a:lnTo>
                  <a:lnTo>
                    <a:pt x="21288" y="9035"/>
                  </a:lnTo>
                  <a:lnTo>
                    <a:pt x="21444" y="8664"/>
                  </a:lnTo>
                  <a:lnTo>
                    <a:pt x="21548" y="8223"/>
                  </a:lnTo>
                  <a:lnTo>
                    <a:pt x="21600" y="7782"/>
                  </a:lnTo>
                  <a:lnTo>
                    <a:pt x="21600" y="7341"/>
                  </a:lnTo>
                  <a:lnTo>
                    <a:pt x="21600" y="6935"/>
                  </a:lnTo>
                  <a:lnTo>
                    <a:pt x="21548" y="6564"/>
                  </a:lnTo>
                  <a:lnTo>
                    <a:pt x="21496" y="6229"/>
                  </a:lnTo>
                  <a:lnTo>
                    <a:pt x="21392" y="5858"/>
                  </a:lnTo>
                  <a:lnTo>
                    <a:pt x="21288" y="5523"/>
                  </a:lnTo>
                  <a:lnTo>
                    <a:pt x="21132" y="5135"/>
                  </a:lnTo>
                  <a:lnTo>
                    <a:pt x="20950" y="4800"/>
                  </a:lnTo>
                  <a:lnTo>
                    <a:pt x="20743" y="4464"/>
                  </a:lnTo>
                  <a:lnTo>
                    <a:pt x="20535" y="4164"/>
                  </a:lnTo>
                  <a:lnTo>
                    <a:pt x="20301" y="3847"/>
                  </a:lnTo>
                  <a:lnTo>
                    <a:pt x="20042" y="3547"/>
                  </a:lnTo>
                  <a:lnTo>
                    <a:pt x="19782" y="3247"/>
                  </a:lnTo>
                  <a:lnTo>
                    <a:pt x="19133" y="2664"/>
                  </a:lnTo>
                  <a:lnTo>
                    <a:pt x="18458" y="2152"/>
                  </a:lnTo>
                  <a:lnTo>
                    <a:pt x="17705" y="1694"/>
                  </a:lnTo>
                  <a:lnTo>
                    <a:pt x="16849" y="1252"/>
                  </a:lnTo>
                  <a:lnTo>
                    <a:pt x="16407" y="1076"/>
                  </a:lnTo>
                  <a:lnTo>
                    <a:pt x="15940" y="900"/>
                  </a:lnTo>
                  <a:lnTo>
                    <a:pt x="15499" y="741"/>
                  </a:lnTo>
                  <a:lnTo>
                    <a:pt x="15057" y="600"/>
                  </a:lnTo>
                  <a:lnTo>
                    <a:pt x="14564" y="458"/>
                  </a:lnTo>
                  <a:lnTo>
                    <a:pt x="14045" y="335"/>
                  </a:lnTo>
                  <a:lnTo>
                    <a:pt x="13500" y="229"/>
                  </a:lnTo>
                  <a:lnTo>
                    <a:pt x="13006" y="158"/>
                  </a:lnTo>
                  <a:lnTo>
                    <a:pt x="12461" y="88"/>
                  </a:lnTo>
                  <a:lnTo>
                    <a:pt x="11968" y="52"/>
                  </a:lnTo>
                  <a:lnTo>
                    <a:pt x="11423" y="17"/>
                  </a:lnTo>
                  <a:lnTo>
                    <a:pt x="10825" y="17"/>
                  </a:lnTo>
                  <a:lnTo>
                    <a:pt x="10254" y="17"/>
                  </a:lnTo>
                  <a:lnTo>
                    <a:pt x="9709" y="52"/>
                  </a:lnTo>
                  <a:lnTo>
                    <a:pt x="9216" y="88"/>
                  </a:lnTo>
                  <a:lnTo>
                    <a:pt x="8671" y="158"/>
                  </a:lnTo>
                  <a:lnTo>
                    <a:pt x="8177" y="229"/>
                  </a:lnTo>
                  <a:lnTo>
                    <a:pt x="7632" y="335"/>
                  </a:lnTo>
                  <a:lnTo>
                    <a:pt x="7113" y="458"/>
                  </a:lnTo>
                  <a:lnTo>
                    <a:pt x="6620" y="600"/>
                  </a:lnTo>
                  <a:lnTo>
                    <a:pt x="6178" y="741"/>
                  </a:lnTo>
                  <a:lnTo>
                    <a:pt x="5737" y="900"/>
                  </a:lnTo>
                  <a:lnTo>
                    <a:pt x="5270" y="1076"/>
                  </a:lnTo>
                  <a:lnTo>
                    <a:pt x="4828" y="1252"/>
                  </a:lnTo>
                  <a:lnTo>
                    <a:pt x="3972" y="1694"/>
                  </a:lnTo>
                  <a:lnTo>
                    <a:pt x="3219" y="2152"/>
                  </a:lnTo>
                  <a:lnTo>
                    <a:pt x="2544" y="2664"/>
                  </a:lnTo>
                  <a:lnTo>
                    <a:pt x="1895" y="3247"/>
                  </a:lnTo>
                  <a:lnTo>
                    <a:pt x="1635" y="3547"/>
                  </a:lnTo>
                  <a:lnTo>
                    <a:pt x="1375" y="3847"/>
                  </a:lnTo>
                  <a:lnTo>
                    <a:pt x="1142" y="4164"/>
                  </a:lnTo>
                  <a:lnTo>
                    <a:pt x="934" y="4464"/>
                  </a:lnTo>
                  <a:lnTo>
                    <a:pt x="726" y="4800"/>
                  </a:lnTo>
                  <a:lnTo>
                    <a:pt x="545" y="5135"/>
                  </a:lnTo>
                  <a:lnTo>
                    <a:pt x="389" y="5523"/>
                  </a:lnTo>
                  <a:lnTo>
                    <a:pt x="285" y="5858"/>
                  </a:lnTo>
                  <a:lnTo>
                    <a:pt x="181" y="6229"/>
                  </a:lnTo>
                  <a:lnTo>
                    <a:pt x="129" y="6564"/>
                  </a:lnTo>
                  <a:lnTo>
                    <a:pt x="77" y="6935"/>
                  </a:lnTo>
                  <a:lnTo>
                    <a:pt x="77" y="7341"/>
                  </a:lnTo>
                  <a:lnTo>
                    <a:pt x="77" y="7782"/>
                  </a:lnTo>
                  <a:lnTo>
                    <a:pt x="129" y="8223"/>
                  </a:lnTo>
                  <a:lnTo>
                    <a:pt x="233" y="8664"/>
                  </a:lnTo>
                  <a:lnTo>
                    <a:pt x="389" y="9035"/>
                  </a:lnTo>
                  <a:lnTo>
                    <a:pt x="545" y="9441"/>
                  </a:lnTo>
                  <a:lnTo>
                    <a:pt x="726" y="9794"/>
                  </a:lnTo>
                  <a:lnTo>
                    <a:pt x="934" y="10164"/>
                  </a:lnTo>
                  <a:lnTo>
                    <a:pt x="1194" y="10464"/>
                  </a:lnTo>
                  <a:lnTo>
                    <a:pt x="1739" y="11099"/>
                  </a:lnTo>
                  <a:lnTo>
                    <a:pt x="2336" y="11647"/>
                  </a:lnTo>
                  <a:lnTo>
                    <a:pt x="2933" y="12194"/>
                  </a:lnTo>
                  <a:lnTo>
                    <a:pt x="3634" y="12670"/>
                  </a:lnTo>
                  <a:lnTo>
                    <a:pt x="4932" y="13552"/>
                  </a:lnTo>
                  <a:lnTo>
                    <a:pt x="6075" y="14329"/>
                  </a:lnTo>
                  <a:lnTo>
                    <a:pt x="6516" y="14735"/>
                  </a:lnTo>
                  <a:lnTo>
                    <a:pt x="6879" y="15141"/>
                  </a:lnTo>
                  <a:lnTo>
                    <a:pt x="6983" y="15352"/>
                  </a:lnTo>
                  <a:lnTo>
                    <a:pt x="7061" y="15547"/>
                  </a:lnTo>
                  <a:lnTo>
                    <a:pt x="7165" y="15758"/>
                  </a:lnTo>
                  <a:lnTo>
                    <a:pt x="7165" y="15952"/>
                  </a:lnTo>
                  <a:lnTo>
                    <a:pt x="7165" y="16464"/>
                  </a:lnTo>
                  <a:lnTo>
                    <a:pt x="7165" y="16976"/>
                  </a:lnTo>
                  <a:lnTo>
                    <a:pt x="7165" y="17505"/>
                  </a:lnTo>
                  <a:lnTo>
                    <a:pt x="7165" y="18052"/>
                  </a:lnTo>
                  <a:lnTo>
                    <a:pt x="7165" y="18529"/>
                  </a:lnTo>
                  <a:lnTo>
                    <a:pt x="7165" y="18900"/>
                  </a:lnTo>
                  <a:lnTo>
                    <a:pt x="7165" y="19147"/>
                  </a:lnTo>
                  <a:lnTo>
                    <a:pt x="7165" y="19235"/>
                  </a:lnTo>
                  <a:lnTo>
                    <a:pt x="7165" y="19482"/>
                  </a:lnTo>
                  <a:lnTo>
                    <a:pt x="7217" y="19747"/>
                  </a:lnTo>
                  <a:lnTo>
                    <a:pt x="7321" y="19994"/>
                  </a:lnTo>
                  <a:lnTo>
                    <a:pt x="7476" y="20223"/>
                  </a:lnTo>
                  <a:lnTo>
                    <a:pt x="7632" y="20435"/>
                  </a:lnTo>
                  <a:lnTo>
                    <a:pt x="7814" y="20629"/>
                  </a:lnTo>
                  <a:lnTo>
                    <a:pt x="8022" y="20841"/>
                  </a:lnTo>
                  <a:lnTo>
                    <a:pt x="8281" y="21000"/>
                  </a:lnTo>
                  <a:lnTo>
                    <a:pt x="8515" y="21176"/>
                  </a:lnTo>
                  <a:lnTo>
                    <a:pt x="8775" y="21317"/>
                  </a:lnTo>
                  <a:lnTo>
                    <a:pt x="9060" y="21441"/>
                  </a:lnTo>
                  <a:lnTo>
                    <a:pt x="9424" y="21547"/>
                  </a:lnTo>
                  <a:lnTo>
                    <a:pt x="9761" y="21617"/>
                  </a:lnTo>
                  <a:lnTo>
                    <a:pt x="10125" y="21688"/>
                  </a:lnTo>
                  <a:lnTo>
                    <a:pt x="10462" y="21723"/>
                  </a:lnTo>
                  <a:lnTo>
                    <a:pt x="10825" y="21723"/>
                  </a:lnTo>
                  <a:close/>
                </a:path>
                <a:path w="21600" h="21600" extrusionOk="0">
                  <a:moveTo>
                    <a:pt x="9242" y="14417"/>
                  </a:moveTo>
                  <a:lnTo>
                    <a:pt x="8541" y="12035"/>
                  </a:lnTo>
                  <a:lnTo>
                    <a:pt x="7295" y="10129"/>
                  </a:lnTo>
                  <a:lnTo>
                    <a:pt x="6905" y="9652"/>
                  </a:lnTo>
                  <a:lnTo>
                    <a:pt x="8541" y="10182"/>
                  </a:lnTo>
                  <a:lnTo>
                    <a:pt x="9787" y="9547"/>
                  </a:lnTo>
                  <a:lnTo>
                    <a:pt x="11189" y="10129"/>
                  </a:lnTo>
                  <a:lnTo>
                    <a:pt x="12279" y="9547"/>
                  </a:lnTo>
                  <a:lnTo>
                    <a:pt x="13370" y="10076"/>
                  </a:lnTo>
                  <a:lnTo>
                    <a:pt x="14850" y="9652"/>
                  </a:lnTo>
                  <a:lnTo>
                    <a:pt x="12902" y="12247"/>
                  </a:lnTo>
                  <a:lnTo>
                    <a:pt x="12357" y="14417"/>
                  </a:lnTo>
                  <a:moveTo>
                    <a:pt x="7191" y="15952"/>
                  </a:moveTo>
                  <a:lnTo>
                    <a:pt x="14512" y="15952"/>
                  </a:lnTo>
                  <a:lnTo>
                    <a:pt x="14512" y="17064"/>
                  </a:lnTo>
                  <a:lnTo>
                    <a:pt x="7191" y="17047"/>
                  </a:lnTo>
                  <a:lnTo>
                    <a:pt x="7191" y="18123"/>
                  </a:lnTo>
                  <a:lnTo>
                    <a:pt x="14512" y="18158"/>
                  </a:lnTo>
                  <a:lnTo>
                    <a:pt x="14538" y="19182"/>
                  </a:lnTo>
                  <a:lnTo>
                    <a:pt x="7217" y="19182"/>
                  </a:lnTo>
                </a:path>
              </a:pathLst>
            </a:custGeom>
            <a:solidFill>
              <a:srgbClr val="FFFFCC"/>
            </a:solidFill>
            <a:ln w="12700">
              <a:solidFill>
                <a:srgbClr val="000000"/>
              </a:solidFill>
              <a:miter lim="800000"/>
              <a:headEnd/>
              <a:tailEnd/>
            </a:ln>
          </p:spPr>
          <p:txBody>
            <a:bodyPr/>
            <a:lstStyle/>
            <a:p>
              <a:endParaRPr lang="en-GB"/>
            </a:p>
          </p:txBody>
        </p:sp>
      </p:grpSp>
      <p:sp>
        <p:nvSpPr>
          <p:cNvPr id="16388" name="Text Box 11">
            <a:extLst>
              <a:ext uri="{FF2B5EF4-FFF2-40B4-BE49-F238E27FC236}">
                <a16:creationId xmlns:a16="http://schemas.microsoft.com/office/drawing/2014/main" id="{7BB97692-7A52-4851-95C1-5C88DF45A893}"/>
              </a:ext>
            </a:extLst>
          </p:cNvPr>
          <p:cNvSpPr txBox="1">
            <a:spLocks noChangeArrowheads="1"/>
          </p:cNvSpPr>
          <p:nvPr/>
        </p:nvSpPr>
        <p:spPr bwMode="auto">
          <a:xfrm>
            <a:off x="4302126" y="3404262"/>
            <a:ext cx="3743325" cy="193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Char char="•"/>
            </a:pPr>
            <a:r>
              <a:rPr lang="tr-TR" altLang="en-US" sz="2200" dirty="0">
                <a:solidFill>
                  <a:schemeClr val="tx1"/>
                </a:solidFill>
                <a:cs typeface="Arial" panose="020B0604020202020204" pitchFamily="34" charset="0"/>
              </a:rPr>
              <a:t> </a:t>
            </a:r>
            <a:r>
              <a:rPr lang="tr-TR" altLang="en-US" sz="2200" dirty="0">
                <a:solidFill>
                  <a:srgbClr val="FF3300"/>
                </a:solidFill>
                <a:cs typeface="Arial" panose="020B0604020202020204" pitchFamily="34" charset="0"/>
              </a:rPr>
              <a:t>Isıtma ve Soğutma</a:t>
            </a:r>
          </a:p>
          <a:p>
            <a:pPr eaLnBrk="1" hangingPunct="1">
              <a:spcBef>
                <a:spcPct val="50000"/>
              </a:spcBef>
              <a:buClrTx/>
              <a:buFontTx/>
              <a:buChar char="•"/>
            </a:pPr>
            <a:r>
              <a:rPr lang="tr-TR" altLang="en-US" sz="2200" dirty="0">
                <a:solidFill>
                  <a:schemeClr val="tx1"/>
                </a:solidFill>
                <a:cs typeface="Arial" panose="020B0604020202020204" pitchFamily="34" charset="0"/>
              </a:rPr>
              <a:t> </a:t>
            </a:r>
            <a:r>
              <a:rPr lang="tr-TR" altLang="en-US" sz="2200" dirty="0">
                <a:cs typeface="Arial" panose="020B0604020202020204" pitchFamily="34" charset="0"/>
              </a:rPr>
              <a:t>Aydınlatma</a:t>
            </a:r>
          </a:p>
          <a:p>
            <a:pPr eaLnBrk="1" hangingPunct="1">
              <a:spcBef>
                <a:spcPct val="50000"/>
              </a:spcBef>
              <a:buClrTx/>
              <a:buFontTx/>
              <a:buChar char="•"/>
            </a:pPr>
            <a:r>
              <a:rPr lang="tr-TR" altLang="en-US" sz="2200" dirty="0">
                <a:cs typeface="Arial" panose="020B0604020202020204" pitchFamily="34" charset="0"/>
              </a:rPr>
              <a:t> Sıcak Su Kullanımı</a:t>
            </a:r>
          </a:p>
          <a:p>
            <a:pPr eaLnBrk="1" hangingPunct="1">
              <a:spcBef>
                <a:spcPct val="50000"/>
              </a:spcBef>
              <a:buClrTx/>
              <a:buFontTx/>
              <a:buChar char="•"/>
            </a:pPr>
            <a:r>
              <a:rPr lang="tr-TR" altLang="en-US" sz="2200" dirty="0">
                <a:cs typeface="Arial" panose="020B0604020202020204" pitchFamily="34" charset="0"/>
              </a:rPr>
              <a:t> Elektrikli Ev Aleti Kullanımı</a:t>
            </a:r>
          </a:p>
        </p:txBody>
      </p:sp>
      <p:sp>
        <p:nvSpPr>
          <p:cNvPr id="16389" name="AutoShape 12">
            <a:extLst>
              <a:ext uri="{FF2B5EF4-FFF2-40B4-BE49-F238E27FC236}">
                <a16:creationId xmlns:a16="http://schemas.microsoft.com/office/drawing/2014/main" id="{6E212880-C75D-48B6-B455-1FF346409303}"/>
              </a:ext>
            </a:extLst>
          </p:cNvPr>
          <p:cNvSpPr>
            <a:spLocks/>
          </p:cNvSpPr>
          <p:nvPr/>
        </p:nvSpPr>
        <p:spPr bwMode="auto">
          <a:xfrm>
            <a:off x="7829551" y="2972462"/>
            <a:ext cx="288925" cy="2374900"/>
          </a:xfrm>
          <a:prstGeom prst="rightBrace">
            <a:avLst>
              <a:gd name="adj1" fmla="val 68498"/>
              <a:gd name="adj2" fmla="val 50000"/>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400">
              <a:solidFill>
                <a:schemeClr val="tx1"/>
              </a:solidFill>
            </a:endParaRPr>
          </a:p>
        </p:txBody>
      </p:sp>
      <p:sp>
        <p:nvSpPr>
          <p:cNvPr id="16390" name="Text Box 13">
            <a:extLst>
              <a:ext uri="{FF2B5EF4-FFF2-40B4-BE49-F238E27FC236}">
                <a16:creationId xmlns:a16="http://schemas.microsoft.com/office/drawing/2014/main" id="{048126C0-AE06-4C0D-8C52-AF391A5AC517}"/>
              </a:ext>
            </a:extLst>
          </p:cNvPr>
          <p:cNvSpPr txBox="1">
            <a:spLocks noChangeArrowheads="1"/>
          </p:cNvSpPr>
          <p:nvPr/>
        </p:nvSpPr>
        <p:spPr bwMode="auto">
          <a:xfrm>
            <a:off x="8189913" y="3310600"/>
            <a:ext cx="720725" cy="173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en-US" sz="10800">
                <a:latin typeface="Tahoma" panose="020B0604030504040204" pitchFamily="34" charset="0"/>
              </a:rPr>
              <a:t>?</a:t>
            </a:r>
          </a:p>
        </p:txBody>
      </p:sp>
      <p:sp>
        <p:nvSpPr>
          <p:cNvPr id="16391" name="Text Box 14">
            <a:extLst>
              <a:ext uri="{FF2B5EF4-FFF2-40B4-BE49-F238E27FC236}">
                <a16:creationId xmlns:a16="http://schemas.microsoft.com/office/drawing/2014/main" id="{E368F4DF-3763-439A-93C9-7BDE472D36C2}"/>
              </a:ext>
            </a:extLst>
          </p:cNvPr>
          <p:cNvSpPr txBox="1">
            <a:spLocks noChangeArrowheads="1"/>
          </p:cNvSpPr>
          <p:nvPr/>
        </p:nvSpPr>
        <p:spPr bwMode="auto">
          <a:xfrm>
            <a:off x="4375150" y="2915312"/>
            <a:ext cx="33829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en-US" sz="2400" dirty="0">
                <a:cs typeface="Arial" panose="020B0604020202020204" pitchFamily="34" charset="0"/>
              </a:rPr>
              <a:t>Daha az enerji ile</a:t>
            </a:r>
          </a:p>
        </p:txBody>
      </p:sp>
    </p:spTree>
    <p:extLst>
      <p:ext uri="{BB962C8B-B14F-4D97-AF65-F5344CB8AC3E}">
        <p14:creationId xmlns:p14="http://schemas.microsoft.com/office/powerpoint/2010/main" val="33162402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Resim 3"/>
          <p:cNvPicPr>
            <a:picLocks noChangeAspect="1"/>
          </p:cNvPicPr>
          <p:nvPr/>
        </p:nvPicPr>
        <p:blipFill>
          <a:blip r:embed="rId2"/>
          <a:stretch>
            <a:fillRect/>
          </a:stretch>
        </p:blipFill>
        <p:spPr>
          <a:xfrm>
            <a:off x="532263" y="136477"/>
            <a:ext cx="8625385" cy="5921964"/>
          </a:xfrm>
          <a:prstGeom prst="rect">
            <a:avLst/>
          </a:prstGeom>
        </p:spPr>
      </p:pic>
    </p:spTree>
    <p:extLst>
      <p:ext uri="{BB962C8B-B14F-4D97-AF65-F5344CB8AC3E}">
        <p14:creationId xmlns:p14="http://schemas.microsoft.com/office/powerpoint/2010/main" val="13825470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B4FC7B47-096B-4AF4-A2CB-5D7A63745440}"/>
              </a:ext>
            </a:extLst>
          </p:cNvPr>
          <p:cNvPicPr>
            <a:picLocks noChangeAspect="1"/>
          </p:cNvPicPr>
          <p:nvPr/>
        </p:nvPicPr>
        <p:blipFill>
          <a:blip r:embed="rId3"/>
          <a:stretch>
            <a:fillRect/>
          </a:stretch>
        </p:blipFill>
        <p:spPr>
          <a:xfrm>
            <a:off x="129058" y="8847"/>
            <a:ext cx="9644708" cy="6840305"/>
          </a:xfrm>
          <a:prstGeom prst="rect">
            <a:avLst/>
          </a:prstGeom>
        </p:spPr>
      </p:pic>
      <p:sp>
        <p:nvSpPr>
          <p:cNvPr id="80898" name="Rectangle 2">
            <a:extLst>
              <a:ext uri="{FF2B5EF4-FFF2-40B4-BE49-F238E27FC236}">
                <a16:creationId xmlns:a16="http://schemas.microsoft.com/office/drawing/2014/main" id="{6FB02505-0347-4465-99D9-64C0C4B1A063}"/>
              </a:ext>
            </a:extLst>
          </p:cNvPr>
          <p:cNvSpPr>
            <a:spLocks noGrp="1" noChangeArrowheads="1"/>
          </p:cNvSpPr>
          <p:nvPr>
            <p:ph type="title"/>
          </p:nvPr>
        </p:nvSpPr>
        <p:spPr>
          <a:xfrm>
            <a:off x="344377" y="775551"/>
            <a:ext cx="9139482" cy="426901"/>
          </a:xfrm>
        </p:spPr>
        <p:txBody>
          <a:bodyPr>
            <a:normAutofit fontScale="90000"/>
          </a:bodyPr>
          <a:lstStyle/>
          <a:p>
            <a:pPr algn="ctr" eaLnBrk="1" hangingPunct="1"/>
            <a:r>
              <a:rPr lang="tr-TR" altLang="tr-TR" sz="2799">
                <a:solidFill>
                  <a:schemeClr val="bg1"/>
                </a:solidFill>
              </a:rPr>
              <a:t>İÇERİK</a:t>
            </a:r>
            <a:endParaRPr lang="en-US" altLang="tr-TR" sz="2799">
              <a:solidFill>
                <a:schemeClr val="bg1"/>
              </a:solidFill>
            </a:endParaRPr>
          </a:p>
        </p:txBody>
      </p:sp>
      <p:pic>
        <p:nvPicPr>
          <p:cNvPr id="80900" name="Picture 4" descr="Writing on paper 03">
            <a:extLst>
              <a:ext uri="{FF2B5EF4-FFF2-40B4-BE49-F238E27FC236}">
                <a16:creationId xmlns:a16="http://schemas.microsoft.com/office/drawing/2014/main" id="{3BA60DAF-E569-44F0-B2EC-C23F343C3F0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0930" b="50497"/>
          <a:stretch>
            <a:fillRect/>
          </a:stretch>
        </p:blipFill>
        <p:spPr bwMode="auto">
          <a:xfrm>
            <a:off x="345964" y="1356389"/>
            <a:ext cx="9212484" cy="229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Metin kutusu 3">
            <a:extLst>
              <a:ext uri="{FF2B5EF4-FFF2-40B4-BE49-F238E27FC236}">
                <a16:creationId xmlns:a16="http://schemas.microsoft.com/office/drawing/2014/main" id="{E522E1FE-0609-486F-93E2-9FB6C99A6EFF}"/>
              </a:ext>
            </a:extLst>
          </p:cNvPr>
          <p:cNvSpPr txBox="1"/>
          <p:nvPr/>
        </p:nvSpPr>
        <p:spPr>
          <a:xfrm>
            <a:off x="3064264" y="4417621"/>
            <a:ext cx="4619071" cy="584775"/>
          </a:xfrm>
          <a:prstGeom prst="rect">
            <a:avLst/>
          </a:prstGeom>
          <a:noFill/>
        </p:spPr>
        <p:txBody>
          <a:bodyPr wrap="square" rtlCol="0">
            <a:spAutoFit/>
          </a:bodyPr>
          <a:lstStyle/>
          <a:p>
            <a:r>
              <a:rPr lang="tr-TR" sz="3200" b="1" dirty="0">
                <a:solidFill>
                  <a:srgbClr val="FF0000"/>
                </a:solidFill>
              </a:rPr>
              <a:t>BİR UYGULAMA ÖRNEĞİ</a:t>
            </a:r>
            <a:endParaRPr lang="en-GB" sz="3200" b="1" dirty="0">
              <a:solidFill>
                <a:srgbClr val="FF0000"/>
              </a:solidFill>
            </a:endParaRPr>
          </a:p>
        </p:txBody>
      </p:sp>
    </p:spTree>
    <p:extLst>
      <p:ext uri="{BB962C8B-B14F-4D97-AF65-F5344CB8AC3E}">
        <p14:creationId xmlns:p14="http://schemas.microsoft.com/office/powerpoint/2010/main" val="41447621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933600BD-A2E9-4004-BBCA-78E360FAF458}"/>
              </a:ext>
            </a:extLst>
          </p:cNvPr>
          <p:cNvPicPr>
            <a:picLocks noChangeAspect="1"/>
          </p:cNvPicPr>
          <p:nvPr/>
        </p:nvPicPr>
        <p:blipFill>
          <a:blip r:embed="rId3"/>
          <a:stretch>
            <a:fillRect/>
          </a:stretch>
        </p:blipFill>
        <p:spPr>
          <a:xfrm>
            <a:off x="129058" y="8847"/>
            <a:ext cx="9644708" cy="6840305"/>
          </a:xfrm>
          <a:prstGeom prst="rect">
            <a:avLst/>
          </a:prstGeom>
        </p:spPr>
      </p:pic>
      <p:pic>
        <p:nvPicPr>
          <p:cNvPr id="88067" name="Picture 4" descr="Yalıtım yapılmadan önce">
            <a:extLst>
              <a:ext uri="{FF2B5EF4-FFF2-40B4-BE49-F238E27FC236}">
                <a16:creationId xmlns:a16="http://schemas.microsoft.com/office/drawing/2014/main" id="{34224BA3-7D43-496A-A450-6FF293699E1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11084" b="8376"/>
          <a:stretch>
            <a:fillRect/>
          </a:stretch>
        </p:blipFill>
        <p:spPr bwMode="auto">
          <a:xfrm>
            <a:off x="1496533" y="1557938"/>
            <a:ext cx="6070127" cy="33855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068" name="Rectangle 5">
            <a:extLst>
              <a:ext uri="{FF2B5EF4-FFF2-40B4-BE49-F238E27FC236}">
                <a16:creationId xmlns:a16="http://schemas.microsoft.com/office/drawing/2014/main" id="{60DEBCF8-FDCD-4D37-8FF5-F8DE4CADE59A}"/>
              </a:ext>
            </a:extLst>
          </p:cNvPr>
          <p:cNvSpPr>
            <a:spLocks noChangeArrowheads="1"/>
          </p:cNvSpPr>
          <p:nvPr/>
        </p:nvSpPr>
        <p:spPr bwMode="auto">
          <a:xfrm>
            <a:off x="415792" y="4974309"/>
            <a:ext cx="8928412" cy="9458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45" tIns="46023" rIns="92045" bIns="46023">
            <a:spAutoFit/>
          </a:bodyPr>
          <a:lstStyle>
            <a:lvl1pPr defTabSz="762000">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571500" indent="-341313" defTabSz="76200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341313"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714500" indent="-339725"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286000" indent="-339725" defTabSz="7620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7432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32004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6576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41148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a:spcBef>
                <a:spcPct val="0"/>
              </a:spcBef>
              <a:buClrTx/>
              <a:buFontTx/>
              <a:buNone/>
            </a:pPr>
            <a:r>
              <a:rPr lang="tr-TR" altLang="tr-TR" sz="2799" dirty="0">
                <a:solidFill>
                  <a:srgbClr val="0000CC"/>
                </a:solidFill>
                <a:latin typeface="Tahoma" panose="020B0604030504040204" pitchFamily="34" charset="0"/>
              </a:rPr>
              <a:t>Isınma Amaçlı DG Tüketimi:  68.600m</a:t>
            </a:r>
            <a:r>
              <a:rPr lang="tr-TR" altLang="tr-TR" sz="2799" baseline="30000" dirty="0">
                <a:solidFill>
                  <a:srgbClr val="0000CC"/>
                </a:solidFill>
                <a:latin typeface="Tahoma" panose="020B0604030504040204" pitchFamily="34" charset="0"/>
              </a:rPr>
              <a:t>3</a:t>
            </a:r>
          </a:p>
          <a:p>
            <a:pPr algn="ctr">
              <a:spcBef>
                <a:spcPct val="0"/>
              </a:spcBef>
              <a:buClrTx/>
              <a:buFontTx/>
              <a:buNone/>
            </a:pPr>
            <a:r>
              <a:rPr lang="tr-TR" altLang="tr-TR" sz="2799" dirty="0">
                <a:solidFill>
                  <a:srgbClr val="FF3300"/>
                </a:solidFill>
                <a:latin typeface="Tahoma" panose="020B0604030504040204" pitchFamily="34" charset="0"/>
              </a:rPr>
              <a:t>Yıllık Isınma Maliyeti (Ort.): 41.160YTL</a:t>
            </a:r>
          </a:p>
        </p:txBody>
      </p:sp>
      <p:sp>
        <p:nvSpPr>
          <p:cNvPr id="5" name="Text Box 12">
            <a:extLst>
              <a:ext uri="{FF2B5EF4-FFF2-40B4-BE49-F238E27FC236}">
                <a16:creationId xmlns:a16="http://schemas.microsoft.com/office/drawing/2014/main" id="{9C84277A-6F0F-44BA-BB1C-3C43287ADB6C}"/>
              </a:ext>
            </a:extLst>
          </p:cNvPr>
          <p:cNvSpPr txBox="1">
            <a:spLocks noChangeArrowheads="1"/>
          </p:cNvSpPr>
          <p:nvPr/>
        </p:nvSpPr>
        <p:spPr bwMode="auto">
          <a:xfrm>
            <a:off x="450704" y="1196105"/>
            <a:ext cx="9126787" cy="360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lnSpc>
                <a:spcPct val="80000"/>
              </a:lnSpc>
              <a:spcBef>
                <a:spcPct val="50000"/>
              </a:spcBef>
              <a:buClrTx/>
              <a:buFontTx/>
              <a:buNone/>
            </a:pPr>
            <a:r>
              <a:rPr lang="tr-TR" altLang="tr-TR" sz="2199" dirty="0">
                <a:solidFill>
                  <a:srgbClr val="FF0000"/>
                </a:solidFill>
                <a:latin typeface="Tahoma" panose="020B0604030504040204" pitchFamily="34" charset="0"/>
              </a:rPr>
              <a:t>İZODER ve E.I.E.I işbirliği: 50.Yıl Yetiştirme Yurdu Projesi</a:t>
            </a:r>
          </a:p>
        </p:txBody>
      </p:sp>
    </p:spTree>
    <p:extLst>
      <p:ext uri="{BB962C8B-B14F-4D97-AF65-F5344CB8AC3E}">
        <p14:creationId xmlns:p14="http://schemas.microsoft.com/office/powerpoint/2010/main" val="22604906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137AC257-B57E-455E-A047-189996D193B4}"/>
              </a:ext>
            </a:extLst>
          </p:cNvPr>
          <p:cNvPicPr>
            <a:picLocks noChangeAspect="1"/>
          </p:cNvPicPr>
          <p:nvPr/>
        </p:nvPicPr>
        <p:blipFill>
          <a:blip r:embed="rId3"/>
          <a:stretch>
            <a:fillRect/>
          </a:stretch>
        </p:blipFill>
        <p:spPr>
          <a:xfrm>
            <a:off x="129058" y="8847"/>
            <a:ext cx="9644708" cy="6840305"/>
          </a:xfrm>
          <a:prstGeom prst="rect">
            <a:avLst/>
          </a:prstGeom>
        </p:spPr>
      </p:pic>
      <p:sp>
        <p:nvSpPr>
          <p:cNvPr id="90114" name="Text Box 3">
            <a:extLst>
              <a:ext uri="{FF2B5EF4-FFF2-40B4-BE49-F238E27FC236}">
                <a16:creationId xmlns:a16="http://schemas.microsoft.com/office/drawing/2014/main" id="{0F0E1940-226B-43DD-B54F-1B1DD4525F85}"/>
              </a:ext>
            </a:extLst>
          </p:cNvPr>
          <p:cNvSpPr txBox="1">
            <a:spLocks noChangeArrowheads="1"/>
          </p:cNvSpPr>
          <p:nvPr/>
        </p:nvSpPr>
        <p:spPr bwMode="auto">
          <a:xfrm>
            <a:off x="704624" y="4938994"/>
            <a:ext cx="9022045" cy="12029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lnSpc>
                <a:spcPct val="90000"/>
              </a:lnSpc>
              <a:spcBef>
                <a:spcPct val="10000"/>
              </a:spcBef>
              <a:buClrTx/>
              <a:buFontTx/>
              <a:buNone/>
            </a:pPr>
            <a:r>
              <a:rPr lang="tr-TR" altLang="tr-TR" sz="2599" dirty="0">
                <a:latin typeface="Tahoma" panose="020B0604030504040204" pitchFamily="34" charset="0"/>
              </a:rPr>
              <a:t>Yalıtım Uygulaması ile; derece gün başına ısınma amaçlı yakıt tüketimi 27m</a:t>
            </a:r>
            <a:r>
              <a:rPr lang="tr-TR" altLang="tr-TR" sz="2599" baseline="30000" dirty="0">
                <a:latin typeface="Tahoma" panose="020B0604030504040204" pitchFamily="34" charset="0"/>
              </a:rPr>
              <a:t>3</a:t>
            </a:r>
            <a:r>
              <a:rPr lang="tr-TR" altLang="tr-TR" sz="2599" dirty="0">
                <a:latin typeface="Tahoma" panose="020B0604030504040204" pitchFamily="34" charset="0"/>
              </a:rPr>
              <a:t>’den 10m</a:t>
            </a:r>
            <a:r>
              <a:rPr lang="tr-TR" altLang="tr-TR" sz="2599" baseline="30000" dirty="0">
                <a:latin typeface="Tahoma" panose="020B0604030504040204" pitchFamily="34" charset="0"/>
              </a:rPr>
              <a:t>3</a:t>
            </a:r>
            <a:r>
              <a:rPr lang="tr-TR" altLang="tr-TR" sz="2599" dirty="0">
                <a:latin typeface="Tahoma" panose="020B0604030504040204" pitchFamily="34" charset="0"/>
              </a:rPr>
              <a:t>’e düşmüştür.</a:t>
            </a:r>
            <a:r>
              <a:rPr lang="tr-TR" altLang="tr-TR" sz="2599" dirty="0">
                <a:solidFill>
                  <a:srgbClr val="0000CC"/>
                </a:solidFill>
                <a:latin typeface="Tahoma" panose="020B0604030504040204" pitchFamily="34" charset="0"/>
              </a:rPr>
              <a:t> </a:t>
            </a:r>
          </a:p>
          <a:p>
            <a:pPr algn="ctr" eaLnBrk="1" hangingPunct="1">
              <a:lnSpc>
                <a:spcPct val="90000"/>
              </a:lnSpc>
              <a:spcBef>
                <a:spcPct val="10000"/>
              </a:spcBef>
              <a:buClrTx/>
              <a:buFontTx/>
              <a:buNone/>
            </a:pPr>
            <a:r>
              <a:rPr lang="tr-TR" altLang="tr-TR" sz="2599" dirty="0">
                <a:solidFill>
                  <a:srgbClr val="FF0000"/>
                </a:solidFill>
                <a:latin typeface="Tahoma" panose="020B0604030504040204" pitchFamily="34" charset="0"/>
              </a:rPr>
              <a:t>Sağlanan Enerji Tasarrufu; % 63’dür. </a:t>
            </a:r>
          </a:p>
        </p:txBody>
      </p:sp>
      <p:pic>
        <p:nvPicPr>
          <p:cNvPr id="90115" name="Picture 5">
            <a:extLst>
              <a:ext uri="{FF2B5EF4-FFF2-40B4-BE49-F238E27FC236}">
                <a16:creationId xmlns:a16="http://schemas.microsoft.com/office/drawing/2014/main" id="{8D84D7E7-0436-4B70-98B6-A0E4CCA6CDCD}"/>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5957" t="16557" r="6902" b="12587"/>
          <a:stretch>
            <a:fillRect/>
          </a:stretch>
        </p:blipFill>
        <p:spPr bwMode="auto">
          <a:xfrm>
            <a:off x="1828349" y="1482664"/>
            <a:ext cx="6115501" cy="3456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Box 12">
            <a:extLst>
              <a:ext uri="{FF2B5EF4-FFF2-40B4-BE49-F238E27FC236}">
                <a16:creationId xmlns:a16="http://schemas.microsoft.com/office/drawing/2014/main" id="{3354CD59-5834-4CCB-9969-019E380A8ADA}"/>
              </a:ext>
            </a:extLst>
          </p:cNvPr>
          <p:cNvSpPr txBox="1">
            <a:spLocks noChangeArrowheads="1"/>
          </p:cNvSpPr>
          <p:nvPr/>
        </p:nvSpPr>
        <p:spPr bwMode="auto">
          <a:xfrm>
            <a:off x="450704" y="1202594"/>
            <a:ext cx="9126787" cy="360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lnSpc>
                <a:spcPct val="80000"/>
              </a:lnSpc>
              <a:spcBef>
                <a:spcPct val="50000"/>
              </a:spcBef>
              <a:buClrTx/>
              <a:buFontTx/>
              <a:buNone/>
            </a:pPr>
            <a:r>
              <a:rPr lang="tr-TR" altLang="tr-TR" sz="2199" dirty="0">
                <a:solidFill>
                  <a:srgbClr val="FF0000"/>
                </a:solidFill>
                <a:latin typeface="Tahoma" panose="020B0604030504040204" pitchFamily="34" charset="0"/>
              </a:rPr>
              <a:t>İZODER ve E.I.E.I işbirliği: 50.Yıl Yetiştirme Yurdu Projesi</a:t>
            </a:r>
          </a:p>
        </p:txBody>
      </p:sp>
    </p:spTree>
    <p:extLst>
      <p:ext uri="{BB962C8B-B14F-4D97-AF65-F5344CB8AC3E}">
        <p14:creationId xmlns:p14="http://schemas.microsoft.com/office/powerpoint/2010/main" val="40766659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Resim 1">
            <a:extLst>
              <a:ext uri="{FF2B5EF4-FFF2-40B4-BE49-F238E27FC236}">
                <a16:creationId xmlns:a16="http://schemas.microsoft.com/office/drawing/2014/main" id="{CDF136AD-EAE2-4A14-81D3-0D253D069CE0}"/>
              </a:ext>
            </a:extLst>
          </p:cNvPr>
          <p:cNvPicPr>
            <a:picLocks noChangeAspect="1"/>
          </p:cNvPicPr>
          <p:nvPr/>
        </p:nvPicPr>
        <p:blipFill>
          <a:blip r:embed="rId3"/>
          <a:stretch>
            <a:fillRect/>
          </a:stretch>
        </p:blipFill>
        <p:spPr>
          <a:xfrm>
            <a:off x="129058" y="8847"/>
            <a:ext cx="9644708" cy="6840305"/>
          </a:xfrm>
          <a:prstGeom prst="rect">
            <a:avLst/>
          </a:prstGeom>
        </p:spPr>
      </p:pic>
      <p:sp>
        <p:nvSpPr>
          <p:cNvPr id="92165" name="Text Box 7">
            <a:extLst>
              <a:ext uri="{FF2B5EF4-FFF2-40B4-BE49-F238E27FC236}">
                <a16:creationId xmlns:a16="http://schemas.microsoft.com/office/drawing/2014/main" id="{5C2A4370-A14A-4617-ACFC-822F73CBDA16}"/>
              </a:ext>
            </a:extLst>
          </p:cNvPr>
          <p:cNvSpPr txBox="1">
            <a:spLocks noChangeArrowheads="1"/>
          </p:cNvSpPr>
          <p:nvPr/>
        </p:nvSpPr>
        <p:spPr bwMode="auto">
          <a:xfrm>
            <a:off x="889434" y="3376013"/>
            <a:ext cx="2183700" cy="42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tr-TR" sz="2199" dirty="0">
                <a:solidFill>
                  <a:srgbClr val="0000CC"/>
                </a:solidFill>
                <a:latin typeface="Tahoma" panose="020B0604030504040204" pitchFamily="34" charset="0"/>
              </a:rPr>
              <a:t>Yalıtım Öncesi</a:t>
            </a:r>
          </a:p>
        </p:txBody>
      </p:sp>
      <p:sp>
        <p:nvSpPr>
          <p:cNvPr id="92166" name="Text Box 8">
            <a:extLst>
              <a:ext uri="{FF2B5EF4-FFF2-40B4-BE49-F238E27FC236}">
                <a16:creationId xmlns:a16="http://schemas.microsoft.com/office/drawing/2014/main" id="{48B8F6EF-123E-4708-8F43-E099CAA1BD90}"/>
              </a:ext>
            </a:extLst>
          </p:cNvPr>
          <p:cNvSpPr txBox="1">
            <a:spLocks noChangeArrowheads="1"/>
          </p:cNvSpPr>
          <p:nvPr/>
        </p:nvSpPr>
        <p:spPr bwMode="auto">
          <a:xfrm>
            <a:off x="3911142" y="3347419"/>
            <a:ext cx="2182113" cy="426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50000"/>
              </a:spcBef>
              <a:buClrTx/>
              <a:buFontTx/>
              <a:buNone/>
            </a:pPr>
            <a:r>
              <a:rPr lang="tr-TR" altLang="tr-TR" sz="2199" dirty="0">
                <a:solidFill>
                  <a:srgbClr val="FF3300"/>
                </a:solidFill>
                <a:latin typeface="Tahoma" panose="020B0604030504040204" pitchFamily="34" charset="0"/>
              </a:rPr>
              <a:t>Yalıtım Sonrası</a:t>
            </a:r>
          </a:p>
        </p:txBody>
      </p:sp>
      <p:pic>
        <p:nvPicPr>
          <p:cNvPr id="92167" name="Picture 9" descr="100_0564">
            <a:extLst>
              <a:ext uri="{FF2B5EF4-FFF2-40B4-BE49-F238E27FC236}">
                <a16:creationId xmlns:a16="http://schemas.microsoft.com/office/drawing/2014/main" id="{65FB4F85-88F0-47A5-8C91-01DDE457B80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b="14638"/>
          <a:stretch>
            <a:fillRect/>
          </a:stretch>
        </p:blipFill>
        <p:spPr bwMode="auto">
          <a:xfrm>
            <a:off x="6586888" y="2253237"/>
            <a:ext cx="2770880" cy="1637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68" name="Picture 10" descr="100_0614">
            <a:extLst>
              <a:ext uri="{FF2B5EF4-FFF2-40B4-BE49-F238E27FC236}">
                <a16:creationId xmlns:a16="http://schemas.microsoft.com/office/drawing/2014/main" id="{BB8AC73C-5625-4257-BC0B-D5098B0A804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50381" y="4077945"/>
            <a:ext cx="2807387" cy="1577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70" name="Text Box 12">
            <a:extLst>
              <a:ext uri="{FF2B5EF4-FFF2-40B4-BE49-F238E27FC236}">
                <a16:creationId xmlns:a16="http://schemas.microsoft.com/office/drawing/2014/main" id="{400A9FD0-5BD1-4CB5-A25C-D0F407A4DF43}"/>
              </a:ext>
            </a:extLst>
          </p:cNvPr>
          <p:cNvSpPr txBox="1">
            <a:spLocks noChangeArrowheads="1"/>
          </p:cNvSpPr>
          <p:nvPr/>
        </p:nvSpPr>
        <p:spPr bwMode="auto">
          <a:xfrm>
            <a:off x="450704" y="1382717"/>
            <a:ext cx="9126787" cy="3602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lnSpc>
                <a:spcPct val="80000"/>
              </a:lnSpc>
              <a:spcBef>
                <a:spcPct val="50000"/>
              </a:spcBef>
              <a:buClrTx/>
              <a:buFontTx/>
              <a:buNone/>
            </a:pPr>
            <a:r>
              <a:rPr lang="tr-TR" altLang="tr-TR" sz="2199" dirty="0">
                <a:solidFill>
                  <a:srgbClr val="FF0000"/>
                </a:solidFill>
                <a:latin typeface="Tahoma" panose="020B0604030504040204" pitchFamily="34" charset="0"/>
              </a:rPr>
              <a:t>İZODER ve E.I.E.I işbirliği: 50.Yıl Yetiştirme Yurdu Projesi</a:t>
            </a:r>
          </a:p>
        </p:txBody>
      </p:sp>
      <p:sp>
        <p:nvSpPr>
          <p:cNvPr id="11" name="Text Box 6">
            <a:extLst>
              <a:ext uri="{FF2B5EF4-FFF2-40B4-BE49-F238E27FC236}">
                <a16:creationId xmlns:a16="http://schemas.microsoft.com/office/drawing/2014/main" id="{7E2573E2-6E6E-4685-8524-9BE66AF71B33}"/>
              </a:ext>
            </a:extLst>
          </p:cNvPr>
          <p:cNvSpPr txBox="1">
            <a:spLocks noChangeArrowheads="1"/>
          </p:cNvSpPr>
          <p:nvPr/>
        </p:nvSpPr>
        <p:spPr bwMode="auto">
          <a:xfrm>
            <a:off x="381008" y="3820238"/>
            <a:ext cx="5869858" cy="2292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rgbClr val="000000"/>
                </a:solidFill>
                <a:latin typeface="Arial" panose="020B0604020202020204" pitchFamily="34" charset="0"/>
              </a:defRPr>
            </a:lvl1pPr>
            <a:lvl2pPr marL="742950" indent="-285750" eaLnBrk="0" hangingPunct="0">
              <a:spcBef>
                <a:spcPts val="1000"/>
              </a:spcBef>
              <a:buChar char="n"/>
              <a:defRPr sz="2000">
                <a:solidFill>
                  <a:srgbClr val="000000"/>
                </a:solidFill>
                <a:latin typeface="Arial" panose="020B0604020202020204" pitchFamily="34" charset="0"/>
              </a:defRPr>
            </a:lvl2pPr>
            <a:lvl3pPr marL="1143000" indent="-228600" eaLnBrk="0" hangingPunct="0">
              <a:spcBef>
                <a:spcPts val="500"/>
              </a:spcBef>
              <a:buFont typeface="Arial" panose="020B0604020202020204" pitchFamily="34" charset="0"/>
              <a:buChar char="–"/>
              <a:defRPr sz="2000">
                <a:solidFill>
                  <a:srgbClr val="000000"/>
                </a:solidFill>
                <a:latin typeface="Arial" panose="020B0604020202020204" pitchFamily="34" charset="0"/>
              </a:defRPr>
            </a:lvl3pPr>
            <a:lvl4pPr marL="1600200" indent="-228600" eaLnBrk="0" hangingPunct="0">
              <a:spcBef>
                <a:spcPts val="500"/>
              </a:spcBef>
              <a:buFont typeface="Arial" panose="020B0604020202020204" pitchFamily="34" charset="0"/>
              <a:buChar char="–"/>
              <a:defRPr sz="2000">
                <a:solidFill>
                  <a:srgbClr val="000000"/>
                </a:solidFill>
                <a:latin typeface="Arial" panose="020B0604020202020204" pitchFamily="34" charset="0"/>
              </a:defRPr>
            </a:lvl4pPr>
            <a:lvl5pPr marL="2057400" indent="-228600" eaLnBrk="0" hangingPunct="0">
              <a:spcBef>
                <a:spcPts val="500"/>
              </a:spcBef>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just" eaLnBrk="1" hangingPunct="1">
              <a:spcBef>
                <a:spcPct val="50000"/>
              </a:spcBef>
            </a:pPr>
            <a:r>
              <a:rPr lang="tr-TR" altLang="tr-TR" sz="2200" dirty="0">
                <a:solidFill>
                  <a:schemeClr val="tx1"/>
                </a:solidFill>
                <a:cs typeface="Arial" panose="020B0604020202020204" pitchFamily="34" charset="0"/>
              </a:rPr>
              <a:t>Yalıtımın geri ödeme süresi </a:t>
            </a:r>
            <a:r>
              <a:rPr lang="tr-TR" altLang="tr-TR" sz="2200" dirty="0">
                <a:solidFill>
                  <a:srgbClr val="6600FF"/>
                </a:solidFill>
                <a:cs typeface="Arial" panose="020B0604020202020204" pitchFamily="34" charset="0"/>
              </a:rPr>
              <a:t>3,7 yıl</a:t>
            </a:r>
            <a:r>
              <a:rPr lang="tr-TR" altLang="tr-TR" sz="2200" dirty="0">
                <a:solidFill>
                  <a:schemeClr val="tx1"/>
                </a:solidFill>
                <a:cs typeface="Arial" panose="020B0604020202020204" pitchFamily="34" charset="0"/>
              </a:rPr>
              <a:t> olarak tespit edilmiştir. Genel olarak binalarda yapılan yalıtım uygulamalarının geri ödeme süreleri 2-5 yıl arasında değişmektedir. </a:t>
            </a:r>
          </a:p>
          <a:p>
            <a:pPr algn="just" eaLnBrk="1" hangingPunct="1">
              <a:spcBef>
                <a:spcPct val="50000"/>
              </a:spcBef>
            </a:pPr>
            <a:r>
              <a:rPr lang="tr-TR" altLang="tr-TR" sz="2200" dirty="0" err="1">
                <a:solidFill>
                  <a:schemeClr val="tx1"/>
                </a:solidFill>
                <a:cs typeface="Arial" panose="020B0604020202020204" pitchFamily="34" charset="0"/>
              </a:rPr>
              <a:t>Tesisatlarda</a:t>
            </a:r>
            <a:r>
              <a:rPr lang="tr-TR" altLang="tr-TR" sz="2200" dirty="0">
                <a:solidFill>
                  <a:schemeClr val="tx1"/>
                </a:solidFill>
                <a:cs typeface="Arial" panose="020B0604020202020204" pitchFamily="34" charset="0"/>
              </a:rPr>
              <a:t> ise bu süre 1 yılın altına kadar inmektedir.</a:t>
            </a:r>
          </a:p>
        </p:txBody>
      </p:sp>
      <p:pic>
        <p:nvPicPr>
          <p:cNvPr id="12" name="Picture 5" descr="Yalıtım yapılmadan önce">
            <a:extLst>
              <a:ext uri="{FF2B5EF4-FFF2-40B4-BE49-F238E27FC236}">
                <a16:creationId xmlns:a16="http://schemas.microsoft.com/office/drawing/2014/main" id="{8D6DBD1F-3842-4A37-9100-479BA1D520B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t="11084" b="8376"/>
          <a:stretch>
            <a:fillRect/>
          </a:stretch>
        </p:blipFill>
        <p:spPr bwMode="auto">
          <a:xfrm>
            <a:off x="641138" y="1749626"/>
            <a:ext cx="2872454" cy="1601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6" descr="Yalıtım yapıldıktan sonra">
            <a:extLst>
              <a:ext uri="{FF2B5EF4-FFF2-40B4-BE49-F238E27FC236}">
                <a16:creationId xmlns:a16="http://schemas.microsoft.com/office/drawing/2014/main" id="{15BDD88F-DB75-47FC-94F1-EBB5F5EABCE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l="2777" t="3378" r="2533" b="3889"/>
          <a:stretch>
            <a:fillRect/>
          </a:stretch>
        </p:blipFill>
        <p:spPr bwMode="auto">
          <a:xfrm>
            <a:off x="3513592" y="1717079"/>
            <a:ext cx="2977215" cy="1655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824589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995</TotalTime>
  <Words>1242</Words>
  <Application>Microsoft Office PowerPoint</Application>
  <PresentationFormat>Özel</PresentationFormat>
  <Paragraphs>187</Paragraphs>
  <Slides>32</Slides>
  <Notes>12</Notes>
  <HiddenSlides>5</HiddenSlides>
  <MMClips>0</MMClips>
  <ScaleCrop>false</ScaleCrop>
  <HeadingPairs>
    <vt:vector size="8" baseType="variant">
      <vt:variant>
        <vt:lpstr>Kullanılan Yazı Tipleri</vt:lpstr>
      </vt:variant>
      <vt:variant>
        <vt:i4>4</vt:i4>
      </vt:variant>
      <vt:variant>
        <vt:lpstr>Tema</vt:lpstr>
      </vt:variant>
      <vt:variant>
        <vt:i4>1</vt:i4>
      </vt:variant>
      <vt:variant>
        <vt:lpstr>Eklenmiş OLE Hizmet Programları</vt:lpstr>
      </vt:variant>
      <vt:variant>
        <vt:i4>2</vt:i4>
      </vt:variant>
      <vt:variant>
        <vt:lpstr>Slayt Başlıkları</vt:lpstr>
      </vt:variant>
      <vt:variant>
        <vt:i4>32</vt:i4>
      </vt:variant>
    </vt:vector>
  </HeadingPairs>
  <TitlesOfParts>
    <vt:vector size="39" baseType="lpstr">
      <vt:lpstr>Arial</vt:lpstr>
      <vt:lpstr>Calibri</vt:lpstr>
      <vt:lpstr>Tahoma</vt:lpstr>
      <vt:lpstr>Wingdings</vt:lpstr>
      <vt:lpstr>Office Theme</vt:lpstr>
      <vt:lpstr>Denklem</vt:lpstr>
      <vt:lpstr>AutoCAD LT Drawing</vt:lpstr>
      <vt:lpstr>PowerPoint Sunusu</vt:lpstr>
      <vt:lpstr>PowerPoint Sunusu</vt:lpstr>
      <vt:lpstr>PowerPoint Sunusu</vt:lpstr>
      <vt:lpstr>PowerPoint Sunusu</vt:lpstr>
      <vt:lpstr>PowerPoint Sunusu</vt:lpstr>
      <vt:lpstr>İÇERİK</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Uygulama Alanları</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TEŞEKKÜRLER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Mac</dc:creator>
  <cp:lastModifiedBy>ilgi</cp:lastModifiedBy>
  <cp:revision>54</cp:revision>
  <dcterms:created xsi:type="dcterms:W3CDTF">2017-10-30T09:13:00Z</dcterms:created>
  <dcterms:modified xsi:type="dcterms:W3CDTF">2019-12-24T10:11:26Z</dcterms:modified>
</cp:coreProperties>
</file>